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304" r:id="rId34"/>
    <p:sldId id="305" r:id="rId35"/>
    <p:sldId id="306" r:id="rId36"/>
    <p:sldId id="307" r:id="rId37"/>
    <p:sldId id="290" r:id="rId38"/>
    <p:sldId id="291" r:id="rId39"/>
    <p:sldId id="292" r:id="rId40"/>
    <p:sldId id="293" r:id="rId41"/>
    <p:sldId id="318" r:id="rId42"/>
    <p:sldId id="319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3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6" r:id="rId78"/>
    <p:sldId id="335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7" r:id="rId103"/>
    <p:sldId id="368" r:id="rId104"/>
    <p:sldId id="369" r:id="rId105"/>
    <p:sldId id="360" r:id="rId106"/>
    <p:sldId id="371" r:id="rId107"/>
    <p:sldId id="372" r:id="rId108"/>
    <p:sldId id="370" r:id="rId109"/>
    <p:sldId id="361" r:id="rId110"/>
    <p:sldId id="362" r:id="rId111"/>
    <p:sldId id="363" r:id="rId112"/>
    <p:sldId id="364" r:id="rId113"/>
    <p:sldId id="365" r:id="rId114"/>
    <p:sldId id="366" r:id="rId1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2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3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6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6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4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9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48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8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4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6685-9A4C-42F2-B3D4-21EA83A09F4D}" type="datetimeFigureOut">
              <a:rPr lang="zh-CN" altLang="en-US" smtClean="0"/>
              <a:t>2015/1/29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8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bengine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../api_python/python_baseapp.ch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3024336"/>
          </a:xfrm>
        </p:spPr>
        <p:txBody>
          <a:bodyPr>
            <a:normAutofit/>
          </a:bodyPr>
          <a:lstStyle/>
          <a:p>
            <a:r>
              <a:rPr lang="en-AU" altLang="zh-CN" b="1" dirty="0" err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KBEngine</a:t>
            </a:r>
            <a:r>
              <a:rPr lang="en-AU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技术概览</a:t>
            </a: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开源游戏服务端引擎</a:t>
            </a:r>
            <a:r>
              <a:rPr lang="en-AU" altLang="zh-CN" dirty="0" smtClean="0">
                <a:ea typeface="宋体" charset="-122"/>
              </a:rPr>
              <a:t/>
            </a:r>
            <a:br>
              <a:rPr lang="en-AU" altLang="zh-CN" dirty="0" smtClean="0">
                <a:ea typeface="宋体" charset="-122"/>
              </a:rPr>
            </a:br>
            <a:endParaRPr lang="zh-CN" altLang="en-US" dirty="0"/>
          </a:p>
        </p:txBody>
      </p:sp>
      <p:pic>
        <p:nvPicPr>
          <p:cNvPr id="1026" name="Picture 2" descr="D:\kbe\kbengine_misc\logo\kb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12" y="0"/>
            <a:ext cx="9156311" cy="13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04248" y="640488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http://kbengine.org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灾难发生后快速切换到其他备份的</a:t>
            </a:r>
            <a:r>
              <a:rPr lang="en-US" altLang="zh-CN" dirty="0" err="1" smtClean="0">
                <a:ea typeface="宋体" charset="-122"/>
              </a:rPr>
              <a:t>Baseapp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5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Entity Proximity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>
                <a:latin typeface="Courier New" pitchFamily="49" charset="0"/>
                <a:ea typeface="宋体" charset="-122"/>
              </a:rPr>
              <a:t>ProximityController</a:t>
            </a:r>
            <a:r>
              <a:rPr lang="zh-CN" altLang="en-US" dirty="0">
                <a:ea typeface="宋体" charset="-122"/>
              </a:rPr>
              <a:t>实现一个无限高的，与轴平行的立方柱形的陷阱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应该在陷阱的通知函数中再进行</a:t>
            </a:r>
            <a:r>
              <a:rPr lang="en-US" altLang="zh-CN" dirty="0">
                <a:ea typeface="宋体" charset="-122"/>
              </a:rPr>
              <a:t>Y</a:t>
            </a:r>
            <a:r>
              <a:rPr lang="zh-CN" altLang="en-US" dirty="0">
                <a:ea typeface="宋体" charset="-122"/>
              </a:rPr>
              <a:t>轴的检查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可以有很多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>
                <a:ea typeface="宋体" charset="-122"/>
              </a:rPr>
              <a:t>陷阱</a:t>
            </a:r>
          </a:p>
          <a:p>
            <a:r>
              <a:rPr lang="zh-CN" altLang="en-US" dirty="0">
                <a:ea typeface="宋体" charset="-122"/>
              </a:rPr>
              <a:t>增加一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>
                <a:ea typeface="宋体" charset="-122"/>
              </a:rPr>
              <a:t>陷阱</a:t>
            </a:r>
            <a:r>
              <a:rPr lang="en-US" altLang="zh-CN" dirty="0">
                <a:ea typeface="宋体" charset="-122"/>
              </a:rPr>
              <a:t>:</a:t>
            </a:r>
            <a:br>
              <a:rPr lang="en-US" altLang="zh-CN" dirty="0">
                <a:ea typeface="宋体" charset="-122"/>
              </a:rPr>
            </a:br>
            <a:r>
              <a:rPr lang="en-AU" altLang="zh-CN" dirty="0" err="1">
                <a:latin typeface="Courier New" pitchFamily="49" charset="0"/>
              </a:rPr>
              <a:t>Entity.addProximity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124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控制其它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800" dirty="0">
                <a:ea typeface="宋体" charset="-122"/>
              </a:rPr>
              <a:t>包括</a:t>
            </a:r>
            <a:r>
              <a:rPr lang="en-US" altLang="zh-CN" sz="2800" dirty="0">
                <a:ea typeface="宋体" charset="-122"/>
              </a:rPr>
              <a:t>2</a:t>
            </a:r>
            <a:r>
              <a:rPr lang="zh-CN" altLang="en-US" sz="2800" dirty="0">
                <a:ea typeface="宋体" charset="-122"/>
              </a:rPr>
              <a:t>个部分</a:t>
            </a:r>
            <a:r>
              <a:rPr lang="en-US" altLang="zh-CN" sz="2800" dirty="0">
                <a:ea typeface="宋体" charset="-122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客户端发送位置更新到新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en-US" altLang="zh-CN" sz="2400" dirty="0">
                <a:ea typeface="宋体" charset="-122"/>
              </a:rPr>
              <a:t>: </a:t>
            </a:r>
            <a:r>
              <a:rPr lang="en-US" altLang="zh-CN" sz="2400" dirty="0" err="1" smtClean="0">
                <a:latin typeface="Courier New" pitchFamily="49" charset="0"/>
                <a:ea typeface="宋体" charset="-122"/>
              </a:rPr>
              <a:t>KBEngine.controlEntity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  <a:r>
              <a:rPr lang="en-US" altLang="zh-CN" sz="2400" dirty="0">
                <a:ea typeface="宋体" charset="-122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服务器</a:t>
            </a:r>
            <a:r>
              <a:rPr lang="zh-CN" altLang="en-US" sz="2400" dirty="0" smtClean="0">
                <a:ea typeface="宋体" charset="-122"/>
              </a:rPr>
              <a:t>接受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的位置更新</a:t>
            </a:r>
            <a:r>
              <a:rPr lang="en-US" altLang="zh-CN" sz="2400" dirty="0">
                <a:ea typeface="宋体" charset="-122"/>
              </a:rPr>
              <a:t>: </a:t>
            </a:r>
            <a:r>
              <a:rPr lang="en-US" altLang="zh-CN" sz="2400" dirty="0" err="1">
                <a:latin typeface="Courier New" pitchFamily="49" charset="0"/>
                <a:ea typeface="宋体" charset="-122"/>
              </a:rPr>
              <a:t>Entity.controlledBy</a:t>
            </a:r>
            <a:endParaRPr lang="en-US" altLang="zh-CN" sz="2400" dirty="0">
              <a:latin typeface="Courier New" pitchFamily="49" charset="0"/>
              <a:ea typeface="宋体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>
                <a:ea typeface="宋体" charset="-122"/>
              </a:rPr>
              <a:t>设置成控制</a:t>
            </a:r>
            <a:r>
              <a:rPr lang="zh-CN" altLang="en-US" sz="2000" dirty="0" smtClean="0">
                <a:ea typeface="宋体" charset="-122"/>
              </a:rPr>
              <a:t>该</a:t>
            </a:r>
            <a:r>
              <a:rPr lang="en-US" altLang="zh-CN" sz="2000" dirty="0" smtClean="0">
                <a:ea typeface="宋体" charset="-122"/>
              </a:rPr>
              <a:t>Entity</a:t>
            </a:r>
            <a:r>
              <a:rPr lang="zh-CN" altLang="en-US" sz="2000" dirty="0">
                <a:ea typeface="宋体" charset="-122"/>
              </a:rPr>
              <a:t>的玩家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Mailbox</a:t>
            </a:r>
            <a:endParaRPr lang="en-US" altLang="zh-CN" sz="20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 smtClean="0">
                <a:ea typeface="宋体" charset="-122"/>
              </a:rPr>
              <a:t>这个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不能超过控制玩家的</a:t>
            </a:r>
            <a:r>
              <a:rPr lang="en-US" altLang="zh-CN" sz="2800" dirty="0" smtClean="0">
                <a:ea typeface="宋体" charset="-122"/>
              </a:rPr>
              <a:t>AOI</a:t>
            </a:r>
            <a:r>
              <a:rPr lang="zh-CN" altLang="en-US" sz="2800" dirty="0">
                <a:ea typeface="宋体" charset="-122"/>
              </a:rPr>
              <a:t>范围之外</a:t>
            </a:r>
            <a:r>
              <a:rPr lang="en-US" altLang="zh-CN" sz="2800" dirty="0">
                <a:ea typeface="宋体" charset="-122"/>
              </a:rPr>
              <a:t> (Proxy 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en-US" altLang="zh-CN" sz="2800" dirty="0">
                <a:ea typeface="宋体" charset="-122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因此</a:t>
            </a:r>
            <a:r>
              <a:rPr lang="en-US" altLang="zh-CN" sz="2400" dirty="0">
                <a:ea typeface="宋体" charset="-122"/>
              </a:rPr>
              <a:t>, </a:t>
            </a:r>
            <a:r>
              <a:rPr lang="zh-CN" altLang="en-US" sz="2400" dirty="0">
                <a:ea typeface="宋体" charset="-122"/>
              </a:rPr>
              <a:t>基本上仅适合于玩家坐骑的</a:t>
            </a:r>
            <a:r>
              <a:rPr lang="en-US" altLang="zh-CN" sz="2400" dirty="0">
                <a:ea typeface="宋体" charset="-122"/>
              </a:rPr>
              <a:t>vehicle</a:t>
            </a:r>
          </a:p>
          <a:p>
            <a:pPr>
              <a:lnSpc>
                <a:spcPct val="80000"/>
              </a:lnSpc>
            </a:pPr>
            <a:r>
              <a:rPr lang="zh-CN" altLang="en-US" sz="2800" dirty="0">
                <a:ea typeface="宋体" charset="-122"/>
              </a:rPr>
              <a:t>或者</a:t>
            </a:r>
            <a:r>
              <a:rPr lang="en-US" altLang="zh-CN" sz="2800" dirty="0">
                <a:ea typeface="宋体" charset="-122"/>
              </a:rPr>
              <a:t>, </a:t>
            </a:r>
            <a:r>
              <a:rPr lang="zh-CN" altLang="en-US" sz="2800" dirty="0">
                <a:ea typeface="宋体" charset="-122"/>
              </a:rPr>
              <a:t>可以从一个玩家转移控制到另一个玩家 </a:t>
            </a:r>
            <a:r>
              <a:rPr lang="en-US" altLang="zh-CN" sz="2800" dirty="0">
                <a:ea typeface="宋体" charset="-122"/>
              </a:rPr>
              <a:t>(</a:t>
            </a:r>
            <a:r>
              <a:rPr lang="zh-CN" altLang="en-US" sz="2800" dirty="0">
                <a:ea typeface="宋体" charset="-122"/>
              </a:rPr>
              <a:t>两者都应该有</a:t>
            </a:r>
            <a:r>
              <a:rPr lang="en-US" altLang="zh-CN" sz="2800" dirty="0">
                <a:ea typeface="宋体" charset="-122"/>
              </a:rPr>
              <a:t>Proxy base</a:t>
            </a:r>
            <a:r>
              <a:rPr lang="zh-CN" altLang="en-US" sz="2800" dirty="0">
                <a:ea typeface="宋体" charset="-122"/>
              </a:rPr>
              <a:t>部分</a:t>
            </a:r>
            <a:r>
              <a:rPr lang="en-US" altLang="zh-CN" sz="2800" dirty="0">
                <a:ea typeface="宋体" charset="-122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err="1">
                <a:latin typeface="Courier New" pitchFamily="49" charset="0"/>
                <a:ea typeface="宋体" charset="-122"/>
              </a:rPr>
              <a:t>Proxy.giveClientTo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 err="1">
                <a:latin typeface="Courier New" pitchFamily="49" charset="0"/>
                <a:ea typeface="宋体" charset="-122"/>
              </a:rPr>
              <a:t>Entity.controlledBy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zh-CN" altLang="en-US" sz="2000" dirty="0">
                <a:ea typeface="宋体" charset="-122"/>
              </a:rPr>
              <a:t> 会自动地设置给新的玩家</a:t>
            </a:r>
            <a:endParaRPr lang="en-US" altLang="zh-CN" sz="2000" b="1" dirty="0">
              <a:latin typeface="Courier New" pitchFamily="49" charset="0"/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分裂型的</a:t>
            </a:r>
            <a:r>
              <a:rPr lang="en-US" altLang="zh-CN" sz="2400" dirty="0">
                <a:ea typeface="宋体" charset="-122"/>
              </a:rPr>
              <a:t> – </a:t>
            </a:r>
            <a:r>
              <a:rPr lang="en-US" altLang="zh-CN" sz="2400" dirty="0" smtClean="0">
                <a:ea typeface="宋体" charset="-122"/>
              </a:rPr>
              <a:t>AOI</a:t>
            </a:r>
            <a:r>
              <a:rPr lang="zh-CN" altLang="en-US" sz="2400" dirty="0" smtClean="0">
                <a:ea typeface="宋体" charset="-122"/>
              </a:rPr>
              <a:t>被</a:t>
            </a:r>
            <a:r>
              <a:rPr lang="zh-CN" altLang="en-US" sz="2400" dirty="0">
                <a:ea typeface="宋体" charset="-122"/>
              </a:rPr>
              <a:t>销毁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zh-CN" altLang="en-US" sz="2400" dirty="0" smtClean="0">
                <a:ea typeface="宋体" charset="-122"/>
              </a:rPr>
              <a:t>重建，</a:t>
            </a:r>
            <a:r>
              <a:rPr lang="en-US" altLang="zh-CN" sz="2400" dirty="0" smtClean="0">
                <a:ea typeface="宋体" charset="-122"/>
              </a:rPr>
              <a:t>Space</a:t>
            </a:r>
            <a:r>
              <a:rPr lang="zh-CN" altLang="en-US" sz="2400" dirty="0">
                <a:ea typeface="宋体" charset="-122"/>
              </a:rPr>
              <a:t>被重新加载</a:t>
            </a: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76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</a:t>
            </a: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六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63688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 err="1">
                <a:solidFill>
                  <a:schemeClr val="tx2"/>
                </a:solidFill>
                <a:latin typeface="Verdana"/>
                <a:ea typeface="宋体" charset="-122"/>
              </a:rPr>
              <a:t>KBEngine</a:t>
            </a:r>
            <a:r>
              <a:rPr lang="zh-CN" altLang="en-US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服务器设定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93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服务器配置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2800" b="1" dirty="0" smtClean="0">
                <a:latin typeface="Courier New" pitchFamily="49" charset="0"/>
              </a:rPr>
              <a:t>kbengine.xml</a:t>
            </a:r>
            <a:r>
              <a:rPr lang="en-AU" altLang="zh-CN" sz="2800" dirty="0" smtClean="0"/>
              <a:t> </a:t>
            </a:r>
            <a:r>
              <a:rPr lang="en-AU" altLang="zh-CN" sz="2800" dirty="0"/>
              <a:t>– Server</a:t>
            </a:r>
            <a:r>
              <a:rPr lang="zh-CN" altLang="en-AU" sz="2800" dirty="0">
                <a:ea typeface="宋体" charset="-122"/>
              </a:rPr>
              <a:t>配置文件</a:t>
            </a:r>
            <a:endParaRPr lang="en-AU" altLang="zh-CN" sz="28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指定许多</a:t>
            </a:r>
            <a:r>
              <a:rPr lang="en-AU" altLang="zh-CN" sz="2000" dirty="0">
                <a:ea typeface="宋体" charset="-122"/>
              </a:rPr>
              <a:t>server</a:t>
            </a:r>
            <a:r>
              <a:rPr lang="zh-CN" altLang="en-AU" sz="2000" dirty="0">
                <a:ea typeface="宋体" charset="-122"/>
              </a:rPr>
              <a:t>运行时刻的参数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在</a:t>
            </a:r>
            <a:r>
              <a:rPr lang="en-AU" altLang="zh-CN" sz="2000" dirty="0">
                <a:ea typeface="宋体" charset="-122"/>
              </a:rPr>
              <a:t>server</a:t>
            </a:r>
            <a:r>
              <a:rPr lang="zh-CN" altLang="en-AU" sz="2000" dirty="0">
                <a:ea typeface="宋体" charset="-122"/>
              </a:rPr>
              <a:t>资源路径下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完整的文档</a:t>
            </a:r>
            <a:r>
              <a:rPr lang="zh-CN" altLang="en-AU" sz="2000" dirty="0" smtClean="0">
                <a:ea typeface="宋体" charset="-122"/>
              </a:rPr>
              <a:t>见</a:t>
            </a:r>
            <a:r>
              <a:rPr lang="en-AU" altLang="zh-CN" sz="2000" dirty="0"/>
              <a:t>http://www.kbengine.org/docs/configuration/kbengine.html</a:t>
            </a:r>
            <a:endParaRPr lang="en-AU" altLang="zh-CN" sz="2000" dirty="0" smtClean="0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AU" altLang="zh-CN" sz="2800" dirty="0" smtClean="0"/>
              <a:t>Personality</a:t>
            </a:r>
            <a:r>
              <a:rPr lang="zh-CN" altLang="en-US" sz="2800" dirty="0" smtClean="0"/>
              <a:t>个性化</a:t>
            </a:r>
            <a:r>
              <a:rPr lang="zh-CN" altLang="en-AU" sz="2800" dirty="0" smtClean="0">
                <a:ea typeface="宋体" charset="-122"/>
              </a:rPr>
              <a:t>脚本</a:t>
            </a:r>
          </a:p>
          <a:p>
            <a:pPr marL="352425" lvl="1" indent="-169863">
              <a:lnSpc>
                <a:spcPct val="90000"/>
              </a:lnSpc>
              <a:spcBef>
                <a:spcPct val="70000"/>
              </a:spcBef>
            </a:pPr>
            <a:r>
              <a:rPr lang="zh-CN" altLang="en-AU" sz="2000" dirty="0" smtClean="0">
                <a:ea typeface="宋体" charset="-122"/>
              </a:rPr>
              <a:t>实现</a:t>
            </a:r>
            <a:r>
              <a:rPr lang="zh-CN" altLang="en-AU" sz="2000" dirty="0">
                <a:ea typeface="宋体" charset="-122"/>
              </a:rPr>
              <a:t>全局的回调函</a:t>
            </a:r>
            <a:r>
              <a:rPr lang="zh-CN" altLang="en-AU" sz="2000" dirty="0" smtClean="0">
                <a:ea typeface="宋体" charset="-122"/>
              </a:rPr>
              <a:t>数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用</a:t>
            </a:r>
            <a:r>
              <a:rPr lang="en-AU" altLang="zh-CN" sz="2000" dirty="0" err="1" smtClean="0"/>
              <a:t>KBEngine</a:t>
            </a:r>
            <a:r>
              <a:rPr lang="en-AU" altLang="zh-CN" sz="2000" dirty="0" smtClean="0"/>
              <a:t> Python</a:t>
            </a:r>
            <a:r>
              <a:rPr lang="zh-CN" altLang="en-AU" sz="2000" dirty="0">
                <a:ea typeface="宋体" charset="-122"/>
              </a:rPr>
              <a:t>接口处理系统级的消息事件</a:t>
            </a:r>
            <a:endParaRPr lang="en-AU" altLang="zh-CN" sz="2000" dirty="0">
              <a:ea typeface="宋体" charset="-122"/>
            </a:endParaRPr>
          </a:p>
          <a:p>
            <a:pPr marL="542925" lvl="2" indent="-180975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>
                <a:ea typeface="宋体" charset="-122"/>
              </a:rPr>
              <a:t>:</a:t>
            </a:r>
            <a:r>
              <a:rPr lang="en-AU" altLang="zh-CN" sz="2000" dirty="0"/>
              <a:t> </a:t>
            </a:r>
            <a:r>
              <a:rPr lang="zh-CN" altLang="en-AU" sz="2000" dirty="0">
                <a:ea typeface="宋体" charset="-122"/>
              </a:rPr>
              <a:t>启动</a:t>
            </a:r>
            <a:r>
              <a:rPr lang="en-AU" altLang="zh-CN" sz="2000" dirty="0"/>
              <a:t>, </a:t>
            </a:r>
            <a:r>
              <a:rPr lang="zh-CN" altLang="en-AU" sz="2000" dirty="0">
                <a:ea typeface="宋体" charset="-122"/>
              </a:rPr>
              <a:t>恢复</a:t>
            </a:r>
            <a:r>
              <a:rPr lang="en-AU" altLang="zh-CN" sz="2000" dirty="0"/>
              <a:t>, </a:t>
            </a:r>
            <a:r>
              <a:rPr lang="zh-CN" altLang="en-AU" sz="2000" dirty="0" smtClean="0">
                <a:ea typeface="宋体" charset="-122"/>
              </a:rPr>
              <a:t>关闭</a:t>
            </a:r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US" sz="2000" dirty="0" smtClean="0">
                <a:ea typeface="宋体" charset="-122"/>
              </a:rPr>
              <a:t>可以</a:t>
            </a:r>
            <a:r>
              <a:rPr lang="zh-CN" altLang="en-US" sz="2000" dirty="0">
                <a:ea typeface="宋体" charset="-122"/>
              </a:rPr>
              <a:t>理解为</a:t>
            </a:r>
            <a:r>
              <a:rPr lang="zh-CN" altLang="en-US" sz="2000" dirty="0" smtClean="0">
                <a:ea typeface="宋体" charset="-122"/>
              </a:rPr>
              <a:t>入口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在</a:t>
            </a:r>
            <a:r>
              <a:rPr lang="zh-CN" altLang="en-US" sz="2000" dirty="0">
                <a:ea typeface="宋体" charset="-122"/>
              </a:rPr>
              <a:t>服务器启动后，服务器准备好了的回调里开始构建</a:t>
            </a:r>
            <a:r>
              <a:rPr lang="zh-CN" altLang="en-US" sz="2000" dirty="0" smtClean="0">
                <a:ea typeface="宋体" charset="-122"/>
              </a:rPr>
              <a:t>世界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US" altLang="zh-CN" sz="2000" dirty="0">
              <a:ea typeface="宋体" charset="-122"/>
            </a:endParaRPr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缺省</a:t>
            </a:r>
            <a:r>
              <a:rPr lang="zh-CN" altLang="en-AU" sz="2000" dirty="0">
                <a:ea typeface="宋体" charset="-122"/>
              </a:rPr>
              <a:t>情况下</a:t>
            </a:r>
            <a:r>
              <a:rPr lang="en-AU" altLang="zh-CN" sz="2000" dirty="0" err="1">
                <a:ea typeface="宋体" charset="-122"/>
              </a:rPr>
              <a:t>Cellapp</a:t>
            </a:r>
            <a:r>
              <a:rPr lang="zh-CN" altLang="en-AU" sz="2000" dirty="0">
                <a:ea typeface="宋体" charset="-122"/>
              </a:rPr>
              <a:t>和</a:t>
            </a:r>
            <a:r>
              <a:rPr lang="en-AU" altLang="zh-CN" sz="2000" dirty="0" err="1">
                <a:ea typeface="宋体" charset="-122"/>
              </a:rPr>
              <a:t>Baseapp</a:t>
            </a:r>
            <a:r>
              <a:rPr lang="zh-CN" altLang="en-AU" sz="2000" dirty="0">
                <a:ea typeface="宋体" charset="-122"/>
              </a:rPr>
              <a:t>脚本是分离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(cell/kbengine.py, base/kbengine.py)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en-AU" altLang="zh-CN" sz="2000" dirty="0"/>
              <a:t>Personality</a:t>
            </a:r>
            <a:r>
              <a:rPr lang="zh-CN" altLang="en-AU" sz="2000" dirty="0">
                <a:ea typeface="宋体" charset="-122"/>
              </a:rPr>
              <a:t>脚本名</a:t>
            </a:r>
            <a:r>
              <a:rPr lang="zh-CN" altLang="en-AU" sz="2000" dirty="0" smtClean="0">
                <a:ea typeface="宋体" charset="-122"/>
              </a:rPr>
              <a:t>在</a:t>
            </a:r>
            <a:r>
              <a:rPr lang="en-AU" altLang="zh-CN" sz="2000" b="1" dirty="0" smtClean="0">
                <a:latin typeface="Courier New" pitchFamily="49" charset="0"/>
              </a:rPr>
              <a:t>kbengine.xml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文件里</a:t>
            </a:r>
            <a:r>
              <a:rPr lang="zh-CN" altLang="en-AU" sz="2000" dirty="0">
                <a:ea typeface="宋体" charset="-122"/>
              </a:rPr>
              <a:t>指定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。缺省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是</a:t>
            </a:r>
            <a:r>
              <a:rPr lang="en-AU" altLang="zh-CN" sz="2000" dirty="0" err="1" smtClean="0">
                <a:latin typeface="Courier New" pitchFamily="49" charset="0"/>
              </a:rPr>
              <a:t>kbengine</a:t>
            </a:r>
            <a:endParaRPr lang="en-AU" altLang="zh-CN" sz="2000" dirty="0" smtClean="0">
              <a:latin typeface="Courier New" pitchFamily="49" charset="0"/>
            </a:endParaRPr>
          </a:p>
          <a:p>
            <a:pPr marL="182562" lvl="1" indent="0">
              <a:lnSpc>
                <a:spcPct val="90000"/>
              </a:lnSpc>
              <a:spcBef>
                <a:spcPct val="30000"/>
              </a:spcBef>
              <a:buNone/>
            </a:pPr>
            <a:endParaRPr lang="en-AU" altLang="zh-CN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9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Personality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个性化脚本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AU" altLang="zh-CN" sz="1600" dirty="0" err="1" smtClean="0"/>
              <a:t>Cellapp</a:t>
            </a:r>
            <a:r>
              <a:rPr lang="en-AU" altLang="zh-CN" sz="1600" dirty="0" smtClean="0"/>
              <a:t> </a:t>
            </a:r>
            <a:r>
              <a:rPr lang="en-AU" altLang="zh-CN" sz="1600" dirty="0"/>
              <a:t>Personality</a:t>
            </a:r>
            <a:r>
              <a:rPr lang="zh-CN" altLang="en-AU" sz="1600" dirty="0">
                <a:ea typeface="宋体" charset="-122"/>
              </a:rPr>
              <a:t>脚本可以在</a:t>
            </a:r>
            <a:r>
              <a:rPr lang="en-AU" altLang="zh-CN" sz="1600" dirty="0">
                <a:ea typeface="宋体" charset="-122"/>
              </a:rPr>
              <a:t> </a:t>
            </a:r>
            <a:r>
              <a:rPr lang="en-AU" altLang="zh-CN" sz="1600" b="1" dirty="0" err="1">
                <a:latin typeface="Courier New" pitchFamily="49" charset="0"/>
              </a:rPr>
              <a:t>onCellAppReady</a:t>
            </a:r>
            <a:r>
              <a:rPr lang="zh-CN" altLang="en-AU" sz="1600" dirty="0">
                <a:latin typeface="Courier New" pitchFamily="49" charset="0"/>
                <a:ea typeface="宋体" charset="-122"/>
              </a:rPr>
              <a:t>时设定游戏</a:t>
            </a:r>
            <a:endParaRPr lang="en-AU" altLang="zh-CN" sz="16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1400" dirty="0" smtClean="0">
                <a:ea typeface="宋体" charset="-122"/>
              </a:rPr>
              <a:t>用</a:t>
            </a:r>
            <a:r>
              <a:rPr lang="en-AU" altLang="zh-CN" sz="1400" dirty="0">
                <a:ea typeface="宋体" charset="-122"/>
              </a:rPr>
              <a:t>i</a:t>
            </a:r>
            <a:r>
              <a:rPr lang="en-AU" altLang="zh-CN" sz="1400" dirty="0"/>
              <a:t>mport </a:t>
            </a:r>
            <a:r>
              <a:rPr lang="en-AU" altLang="zh-CN" sz="1400" dirty="0" err="1" smtClean="0"/>
              <a:t>KBEngine</a:t>
            </a:r>
            <a:r>
              <a:rPr lang="zh-CN" altLang="en-AU" sz="1400" dirty="0" smtClean="0">
                <a:ea typeface="宋体" charset="-122"/>
              </a:rPr>
              <a:t>来使用</a:t>
            </a:r>
            <a:r>
              <a:rPr lang="en-AU" altLang="zh-CN" sz="1400" dirty="0" err="1"/>
              <a:t>KBEngine</a:t>
            </a:r>
            <a:r>
              <a:rPr lang="zh-CN" altLang="en-AU" sz="1400" dirty="0" smtClean="0">
                <a:ea typeface="宋体" charset="-122"/>
              </a:rPr>
              <a:t>函数</a:t>
            </a:r>
            <a:endParaRPr lang="zh-CN" altLang="en-AU" sz="1400" dirty="0"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en-US" altLang="zh-CN" sz="1400" b="1" u="sng" dirty="0" err="1" smtClean="0">
                <a:latin typeface="Courier New" pitchFamily="49" charset="0"/>
                <a:ea typeface="宋体" charset="-122"/>
              </a:rPr>
              <a:t>KBEngine.addSpaceGeometryMapping</a:t>
            </a:r>
            <a:r>
              <a:rPr lang="en-US" altLang="zh-CN" sz="1400" b="1" u="sng" dirty="0" smtClean="0">
                <a:latin typeface="Courier New" pitchFamily="49" charset="0"/>
                <a:ea typeface="宋体" charset="-122"/>
              </a:rPr>
              <a:t>(</a:t>
            </a:r>
            <a:r>
              <a:rPr lang="en-US" altLang="zh-CN" sz="1400" b="1" u="sng" dirty="0" err="1" smtClean="0">
                <a:latin typeface="Courier New" pitchFamily="49" charset="0"/>
                <a:ea typeface="宋体" charset="-122"/>
              </a:rPr>
              <a:t>self.spaceID</a:t>
            </a:r>
            <a:r>
              <a:rPr lang="en-US" altLang="zh-CN" sz="1400" b="1" u="sng" dirty="0" smtClean="0">
                <a:latin typeface="Courier New" pitchFamily="49" charset="0"/>
                <a:ea typeface="宋体" charset="-122"/>
              </a:rPr>
              <a:t>,</a:t>
            </a:r>
            <a:r>
              <a:rPr lang="en-US" altLang="zh-CN" sz="300" b="1" u="sng" dirty="0" smtClean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400" b="1" u="sng" dirty="0">
                <a:latin typeface="Courier New" pitchFamily="49" charset="0"/>
                <a:ea typeface="宋体" charset="-122"/>
              </a:rPr>
              <a:t>None,</a:t>
            </a:r>
            <a:r>
              <a:rPr lang="en-US" altLang="zh-CN" sz="300" b="1" u="sng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400" b="1" u="sng" dirty="0">
                <a:latin typeface="Courier New" pitchFamily="49" charset="0"/>
                <a:ea typeface="宋体" charset="-122"/>
              </a:rPr>
              <a:t>"</a:t>
            </a:r>
            <a:r>
              <a:rPr lang="en-US" altLang="zh-CN" sz="1400" b="1" u="sng" dirty="0" smtClean="0">
                <a:latin typeface="Courier New" pitchFamily="49" charset="0"/>
                <a:ea typeface="宋体" charset="-122"/>
              </a:rPr>
              <a:t>spaces/demo")</a:t>
            </a:r>
            <a:endParaRPr lang="en-US" altLang="zh-CN" sz="1400" u="sng" dirty="0">
              <a:latin typeface="Courier New" pitchFamily="49" charset="0"/>
              <a:ea typeface="宋体" charset="-122"/>
            </a:endParaRPr>
          </a:p>
          <a:p>
            <a:pPr marL="542925" lvl="2" indent="-188913">
              <a:lnSpc>
                <a:spcPct val="80000"/>
              </a:lnSpc>
            </a:pPr>
            <a:r>
              <a:rPr lang="zh-CN" altLang="en-US" sz="1200" dirty="0" smtClean="0">
                <a:ea typeface="宋体" charset="-122"/>
              </a:rPr>
              <a:t>参考</a:t>
            </a:r>
            <a:r>
              <a:rPr lang="en-US" altLang="zh-CN" sz="1200" dirty="0" smtClean="0">
                <a:ea typeface="宋体" charset="-122"/>
              </a:rPr>
              <a:t>API</a:t>
            </a:r>
            <a:r>
              <a:rPr lang="zh-CN" altLang="en-US" sz="1200" dirty="0" smtClean="0">
                <a:ea typeface="宋体" charset="-122"/>
              </a:rPr>
              <a:t>文档</a:t>
            </a:r>
            <a:endParaRPr lang="en-AU" altLang="zh-CN" sz="1200" dirty="0"/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AU" altLang="zh-CN" sz="1600" dirty="0" err="1" smtClean="0"/>
              <a:t>Baseapp</a:t>
            </a:r>
            <a:r>
              <a:rPr lang="en-AU" altLang="zh-CN" sz="1600" dirty="0" smtClean="0"/>
              <a:t> </a:t>
            </a:r>
            <a:r>
              <a:rPr lang="en-AU" altLang="zh-CN" sz="1600" dirty="0"/>
              <a:t>Personality</a:t>
            </a:r>
            <a:r>
              <a:rPr lang="zh-CN" altLang="en-AU" sz="1600" dirty="0">
                <a:ea typeface="宋体" charset="-122"/>
              </a:rPr>
              <a:t>脚本可以在</a:t>
            </a:r>
            <a:r>
              <a:rPr lang="en-AU" altLang="zh-CN" sz="1600" dirty="0">
                <a:ea typeface="宋体" charset="-122"/>
              </a:rPr>
              <a:t> </a:t>
            </a:r>
            <a:r>
              <a:rPr lang="en-AU" altLang="zh-CN" sz="1600" b="1" dirty="0" err="1">
                <a:latin typeface="Courier New" pitchFamily="49" charset="0"/>
              </a:rPr>
              <a:t>onBaseAppReady</a:t>
            </a:r>
            <a:r>
              <a:rPr lang="zh-CN" altLang="en-AU" sz="1600" dirty="0">
                <a:latin typeface="Courier New" pitchFamily="49" charset="0"/>
                <a:ea typeface="宋体" charset="-122"/>
              </a:rPr>
              <a:t>时设置游戏</a:t>
            </a:r>
            <a:endParaRPr lang="en-AU" altLang="zh-CN" sz="16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1400" dirty="0">
                <a:ea typeface="宋体" charset="-122"/>
              </a:rPr>
              <a:t>如果要创建全局</a:t>
            </a:r>
            <a:r>
              <a:rPr lang="en-AU" altLang="zh-CN" sz="1400" dirty="0">
                <a:ea typeface="宋体" charset="-122"/>
              </a:rPr>
              <a:t>base</a:t>
            </a:r>
            <a:r>
              <a:rPr lang="zh-CN" altLang="en-AU" sz="1400" dirty="0">
                <a:ea typeface="宋体" charset="-122"/>
              </a:rPr>
              <a:t>的话，可以在这个时候创建</a:t>
            </a:r>
            <a:endParaRPr lang="en-AU" altLang="zh-CN" sz="14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1400" dirty="0" smtClean="0">
                <a:ea typeface="宋体" charset="-122"/>
              </a:rPr>
              <a:t>应该</a:t>
            </a:r>
            <a:r>
              <a:rPr lang="zh-CN" altLang="en-AU" sz="1400" dirty="0">
                <a:ea typeface="宋体" charset="-122"/>
              </a:rPr>
              <a:t>在这里创建新的</a:t>
            </a:r>
            <a:r>
              <a:rPr lang="en-AU" altLang="zh-CN" sz="1400" dirty="0">
                <a:ea typeface="宋体" charset="-122"/>
              </a:rPr>
              <a:t>space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zh-CN" altLang="en-AU" sz="1600" dirty="0">
                <a:ea typeface="宋体" charset="-122"/>
              </a:rPr>
              <a:t>以上两个脚本必须都必须执行清理工作：</a:t>
            </a:r>
            <a:endParaRPr lang="en-AU" altLang="zh-CN" sz="16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1400" dirty="0">
                <a:latin typeface="Courier New" pitchFamily="49" charset="0"/>
                <a:ea typeface="宋体" charset="-122"/>
              </a:rPr>
              <a:t>在</a:t>
            </a:r>
            <a:r>
              <a:rPr lang="en-AU" altLang="zh-CN" sz="1400" b="1" dirty="0" err="1">
                <a:latin typeface="Courier New" pitchFamily="49" charset="0"/>
              </a:rPr>
              <a:t>onBaseAppShuttingDown</a:t>
            </a:r>
            <a:r>
              <a:rPr lang="en-AU" altLang="zh-CN" sz="1400" b="1" dirty="0">
                <a:latin typeface="Courier New" pitchFamily="49" charset="0"/>
              </a:rPr>
              <a:t> </a:t>
            </a:r>
            <a:r>
              <a:rPr lang="zh-CN" altLang="en-AU" sz="1400" dirty="0">
                <a:latin typeface="Courier New" pitchFamily="49" charset="0"/>
                <a:ea typeface="宋体" charset="-122"/>
              </a:rPr>
              <a:t>或</a:t>
            </a:r>
            <a:r>
              <a:rPr lang="zh-CN" altLang="en-AU" sz="1400" dirty="0">
                <a:ea typeface="宋体" charset="-122"/>
              </a:rPr>
              <a:t> </a:t>
            </a:r>
            <a:r>
              <a:rPr lang="en-AU" altLang="zh-CN" sz="1400" b="1" dirty="0" err="1">
                <a:latin typeface="Courier New" pitchFamily="49" charset="0"/>
              </a:rPr>
              <a:t>onCellAppShuttingDown</a:t>
            </a:r>
            <a:r>
              <a:rPr lang="zh-CN" altLang="en-AU" sz="1400" dirty="0">
                <a:latin typeface="Courier New" pitchFamily="49" charset="0"/>
                <a:ea typeface="宋体" charset="-122"/>
              </a:rPr>
              <a:t>被调用的时候</a:t>
            </a:r>
            <a:endParaRPr lang="en-AU" altLang="zh-CN" sz="14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en-AU" altLang="zh-CN" sz="1400" dirty="0" err="1" smtClean="0"/>
              <a:t>Baseapps</a:t>
            </a:r>
            <a:r>
              <a:rPr lang="zh-CN" altLang="en-AU" sz="1400" dirty="0">
                <a:ea typeface="宋体" charset="-122"/>
              </a:rPr>
              <a:t>同时还在接近结束的时候接收到</a:t>
            </a:r>
            <a:r>
              <a:rPr lang="en-AU" altLang="zh-CN" sz="1400" b="1" dirty="0" err="1">
                <a:latin typeface="Courier New" pitchFamily="49" charset="0"/>
              </a:rPr>
              <a:t>onBaseAppShutDown</a:t>
            </a:r>
            <a:r>
              <a:rPr lang="zh-CN" altLang="en-AU" sz="1400" dirty="0">
                <a:latin typeface="Courier New" pitchFamily="49" charset="0"/>
                <a:ea typeface="宋体" charset="-122"/>
              </a:rPr>
              <a:t>消息</a:t>
            </a:r>
            <a:endParaRPr lang="en-AU" altLang="zh-CN" sz="1400" dirty="0"/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AU" altLang="zh-CN" sz="1600" dirty="0" smtClean="0"/>
              <a:t>Personalit</a:t>
            </a:r>
            <a:r>
              <a:rPr lang="en-AU" altLang="zh-CN" sz="1600" dirty="0" smtClean="0">
                <a:ea typeface="宋体" charset="-122"/>
              </a:rPr>
              <a:t>y</a:t>
            </a:r>
            <a:r>
              <a:rPr lang="zh-CN" altLang="en-AU" sz="1600" dirty="0">
                <a:ea typeface="宋体" charset="-122"/>
              </a:rPr>
              <a:t>脚本可以根据需要执行其它的任务</a:t>
            </a:r>
            <a:endParaRPr lang="en-AU" altLang="zh-CN" sz="16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1400" dirty="0">
                <a:ea typeface="宋体" charset="-122"/>
              </a:rPr>
              <a:t>是置放全局游戏脚本的地方，但不要把所有东西都放在里面</a:t>
            </a:r>
            <a:endParaRPr lang="en-AU" altLang="zh-CN" sz="14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1400" dirty="0">
                <a:ea typeface="宋体" charset="-122"/>
              </a:rPr>
              <a:t>对每个逻辑部分用分开的脚本文件</a:t>
            </a:r>
            <a:endParaRPr lang="en-AU" altLang="zh-CN" sz="1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5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第七章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服务器调试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86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C++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断点调试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980728"/>
            <a:ext cx="9054876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dirty="0" smtClean="0"/>
              <a:t>尽可能的使用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追踪执行过程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>
                <a:ea typeface="宋体" charset="-122"/>
              </a:rPr>
              <a:t>服务端进程断点请启动完服务组后附加到进程</a:t>
            </a: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特殊情况请设置好系统环境变量，先启动好依赖进程之后使用</a:t>
            </a:r>
            <a:r>
              <a:rPr lang="en-US" altLang="zh-CN" sz="2000" dirty="0" smtClean="0">
                <a:ea typeface="宋体" charset="-122"/>
              </a:rPr>
              <a:t>IDE</a:t>
            </a:r>
            <a:r>
              <a:rPr lang="zh-CN" altLang="en-US" sz="2000" dirty="0" smtClean="0">
                <a:ea typeface="宋体" charset="-122"/>
              </a:rPr>
              <a:t>单独启动进程调试</a:t>
            </a:r>
            <a:endParaRPr lang="en-AU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9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工具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与服务端交互调试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980728"/>
            <a:ext cx="9054876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使用</a:t>
            </a:r>
            <a:r>
              <a:rPr lang="en-US" altLang="zh-CN" sz="2400" dirty="0" err="1" smtClean="0">
                <a:ea typeface="宋体" charset="-122"/>
              </a:rPr>
              <a:t>GUIConsole</a:t>
            </a:r>
            <a:r>
              <a:rPr lang="en-US" altLang="zh-CN" sz="2400" dirty="0" smtClean="0">
                <a:ea typeface="宋体" charset="-122"/>
              </a:rPr>
              <a:t>-Debug</a:t>
            </a:r>
            <a:r>
              <a:rPr lang="zh-CN" altLang="en-US" sz="2400" dirty="0" smtClean="0">
                <a:ea typeface="宋体" charset="-122"/>
              </a:rPr>
              <a:t>页能够在内存中与</a:t>
            </a:r>
            <a:r>
              <a:rPr lang="en-US" altLang="zh-CN" sz="2400" dirty="0" err="1" smtClean="0">
                <a:ea typeface="宋体" charset="-122"/>
              </a:rPr>
              <a:t>Cellapp</a:t>
            </a:r>
            <a:r>
              <a:rPr lang="zh-CN" altLang="en-US" sz="2400" dirty="0" smtClean="0">
                <a:ea typeface="宋体" charset="-122"/>
              </a:rPr>
              <a:t>或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脚本</a:t>
            </a:r>
            <a:r>
              <a:rPr lang="zh-CN" altLang="en-US" sz="2400" dirty="0" smtClean="0">
                <a:ea typeface="宋体" charset="-122"/>
              </a:rPr>
              <a:t>交互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使用</a:t>
            </a:r>
            <a:r>
              <a:rPr lang="en-US" altLang="zh-CN" sz="2400" dirty="0" smtClean="0">
                <a:ea typeface="宋体" charset="-122"/>
              </a:rPr>
              <a:t>kbengine/kbe/tools/server/pycluster/cluster_controller.py</a:t>
            </a:r>
            <a:r>
              <a:rPr lang="zh-CN" altLang="en-US" sz="2400" dirty="0" smtClean="0">
                <a:ea typeface="宋体" charset="-122"/>
              </a:rPr>
              <a:t>或命令能够</a:t>
            </a:r>
            <a:r>
              <a:rPr lang="en-US" altLang="zh-CN" sz="2400" dirty="0" smtClean="0">
                <a:ea typeface="宋体" charset="-122"/>
              </a:rPr>
              <a:t>telnet</a:t>
            </a:r>
            <a:r>
              <a:rPr lang="zh-CN" altLang="en-US" sz="2400" dirty="0" smtClean="0">
                <a:ea typeface="宋体" charset="-122"/>
              </a:rPr>
              <a:t>到服务端与</a:t>
            </a:r>
            <a:r>
              <a:rPr lang="en-US" altLang="zh-CN" sz="2400" dirty="0" err="1">
                <a:ea typeface="宋体" charset="-122"/>
              </a:rPr>
              <a:t>Cellapp</a:t>
            </a:r>
            <a:r>
              <a:rPr lang="zh-CN" altLang="en-US" sz="2400" dirty="0">
                <a:ea typeface="宋体" charset="-122"/>
              </a:rPr>
              <a:t>或</a:t>
            </a:r>
            <a:r>
              <a:rPr lang="en-US" altLang="zh-CN" sz="2400" dirty="0" err="1">
                <a:ea typeface="宋体" charset="-122"/>
              </a:rPr>
              <a:t>Baseapp</a:t>
            </a:r>
            <a:r>
              <a:rPr lang="zh-CN" altLang="en-US" sz="2400" dirty="0">
                <a:ea typeface="宋体" charset="-122"/>
              </a:rPr>
              <a:t>的</a:t>
            </a:r>
            <a:r>
              <a:rPr lang="en-US" altLang="zh-CN" sz="2400" dirty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脚本交互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用</a:t>
            </a:r>
            <a:r>
              <a:rPr lang="en-US" altLang="zh-CN" sz="2400" dirty="0" err="1" smtClean="0">
                <a:ea typeface="宋体" charset="-122"/>
              </a:rPr>
              <a:t>KBEngine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接口来</a:t>
            </a:r>
            <a:r>
              <a:rPr lang="zh-CN" altLang="en-US" sz="2400" dirty="0" smtClean="0">
                <a:ea typeface="宋体" charset="-122"/>
              </a:rPr>
              <a:t>交互</a:t>
            </a:r>
            <a:endParaRPr lang="en-US" altLang="zh-CN" sz="2400" dirty="0" smtClean="0"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zh-CN" altLang="en-US" sz="1600" b="1" dirty="0" smtClean="0">
                <a:latin typeface="Courier New" pitchFamily="49" charset="0"/>
              </a:rPr>
              <a:t>例如：在</a:t>
            </a:r>
            <a:r>
              <a:rPr lang="en-US" altLang="zh-CN" sz="1600" b="1" dirty="0" err="1" smtClean="0">
                <a:latin typeface="Courier New" pitchFamily="49" charset="0"/>
              </a:rPr>
              <a:t>Baseapp</a:t>
            </a:r>
            <a:r>
              <a:rPr lang="zh-CN" altLang="en-US" sz="1600" b="1" dirty="0" smtClean="0">
                <a:latin typeface="Courier New" pitchFamily="49" charset="0"/>
              </a:rPr>
              <a:t>上</a:t>
            </a:r>
            <a:endParaRPr lang="en-US" altLang="zh-CN" sz="1600" b="1" dirty="0" smtClean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en-GB" altLang="zh-CN" sz="1800" b="1" dirty="0" smtClean="0">
                <a:latin typeface="Courier New" pitchFamily="49" charset="0"/>
              </a:rPr>
              <a:t>&gt;&gt;&gt;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e =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KBEngine.createBase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( “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SpawnPoint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", position = (2, 3, 5) 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)</a:t>
            </a:r>
            <a:endParaRPr lang="en-US" altLang="zh-CN" sz="18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GB" altLang="zh-CN" sz="1400" b="1" u="sng" dirty="0" smtClean="0">
                <a:latin typeface="Courier New" pitchFamily="49" charset="0"/>
              </a:rPr>
              <a:t>e.id</a:t>
            </a:r>
            <a:endParaRPr lang="en-GB" altLang="zh-CN" sz="1400" b="1" u="sng" dirty="0">
              <a:latin typeface="Courier New" pitchFamily="49" charset="0"/>
            </a:endParaRP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r>
              <a:rPr lang="en-GB" altLang="zh-CN" sz="1400" b="1" u="sng" dirty="0" smtClean="0">
                <a:latin typeface="Courier New" pitchFamily="49" charset="0"/>
              </a:rPr>
              <a:t>1234</a:t>
            </a: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endParaRPr lang="en-GB" altLang="zh-CN" sz="1400" b="1" u="sng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r>
              <a:rPr lang="zh-CN" altLang="en-US" sz="1600" b="1" dirty="0">
                <a:latin typeface="Courier New" pitchFamily="49" charset="0"/>
              </a:rPr>
              <a:t>例如：</a:t>
            </a:r>
            <a:r>
              <a:rPr lang="zh-CN" altLang="en-US" sz="1600" u="sng" dirty="0" smtClean="0">
                <a:ea typeface="宋体" charset="-122"/>
              </a:rPr>
              <a:t>在</a:t>
            </a:r>
            <a:r>
              <a:rPr lang="en-US" altLang="zh-CN" sz="1600" u="sng" dirty="0" err="1" smtClean="0">
                <a:ea typeface="宋体" charset="-122"/>
              </a:rPr>
              <a:t>Cellapp</a:t>
            </a:r>
            <a:r>
              <a:rPr lang="zh-CN" altLang="en-US" sz="1600" u="sng" dirty="0">
                <a:ea typeface="宋体" charset="-122"/>
              </a:rPr>
              <a:t>上</a:t>
            </a:r>
            <a:r>
              <a:rPr lang="en-US" altLang="zh-CN" sz="1600" u="sng" dirty="0">
                <a:ea typeface="宋体" charset="-122"/>
              </a:rPr>
              <a:t>:</a:t>
            </a: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US" altLang="zh-CN" sz="1400" b="1" u="sng" dirty="0" smtClean="0">
                <a:latin typeface="Courier New" pitchFamily="49" charset="0"/>
              </a:rPr>
              <a:t>e</a:t>
            </a:r>
            <a:r>
              <a:rPr lang="en-GB" altLang="zh-CN" sz="1400" b="1" u="sng" dirty="0" smtClean="0">
                <a:latin typeface="Courier New" pitchFamily="49" charset="0"/>
              </a:rPr>
              <a:t> </a:t>
            </a:r>
            <a:r>
              <a:rPr lang="en-GB" altLang="zh-CN" sz="1400" b="1" u="sng" dirty="0">
                <a:latin typeface="Courier New" pitchFamily="49" charset="0"/>
              </a:rPr>
              <a:t>= </a:t>
            </a:r>
            <a:r>
              <a:rPr lang="en-GB" altLang="zh-CN" sz="1400" b="1" u="sng" dirty="0" err="1" smtClean="0">
                <a:latin typeface="Courier New" pitchFamily="49" charset="0"/>
              </a:rPr>
              <a:t>KBEngine.entities</a:t>
            </a:r>
            <a:r>
              <a:rPr lang="en-GB" altLang="zh-CN" sz="1400" b="1" u="sng" dirty="0" smtClean="0">
                <a:latin typeface="Courier New" pitchFamily="49" charset="0"/>
              </a:rPr>
              <a:t>[</a:t>
            </a:r>
            <a:r>
              <a:rPr lang="zh-CN" altLang="en-US" sz="1400" b="1" u="sng" dirty="0" smtClean="0">
                <a:latin typeface="Courier New" pitchFamily="49" charset="0"/>
              </a:rPr>
              <a:t>实体的</a:t>
            </a:r>
            <a:r>
              <a:rPr lang="en-US" altLang="zh-CN" sz="1400" b="1" u="sng" dirty="0" smtClean="0">
                <a:latin typeface="Courier New" pitchFamily="49" charset="0"/>
              </a:rPr>
              <a:t>ID</a:t>
            </a:r>
            <a:r>
              <a:rPr lang="en-GB" altLang="zh-CN" sz="1400" b="1" u="sng" dirty="0" smtClean="0">
                <a:latin typeface="Courier New" pitchFamily="49" charset="0"/>
              </a:rPr>
              <a:t>]</a:t>
            </a:r>
            <a:endParaRPr lang="en-GB" altLang="zh-CN" sz="1400" b="1" u="sng" dirty="0">
              <a:latin typeface="Courier New" pitchFamily="49" charset="0"/>
            </a:endParaRP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GB" altLang="zh-CN" sz="1400" b="1" u="sng" dirty="0" err="1" smtClean="0">
                <a:latin typeface="Courier New" pitchFamily="49" charset="0"/>
              </a:rPr>
              <a:t>e.position</a:t>
            </a:r>
            <a:endParaRPr lang="en-GB" altLang="zh-CN" sz="1400" b="1" u="sng" dirty="0">
              <a:latin typeface="Courier New" pitchFamily="49" charset="0"/>
            </a:endParaRP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dirty="0" smtClean="0"/>
              <a:t>(1.000000</a:t>
            </a:r>
            <a:r>
              <a:rPr lang="en-GB" altLang="zh-CN" sz="1400" dirty="0"/>
              <a:t>, </a:t>
            </a:r>
            <a:r>
              <a:rPr lang="en-GB" altLang="zh-CN" sz="1400" dirty="0" smtClean="0"/>
              <a:t>2.000000</a:t>
            </a:r>
            <a:r>
              <a:rPr lang="en-GB" altLang="zh-CN" sz="1400" dirty="0"/>
              <a:t>, </a:t>
            </a:r>
            <a:r>
              <a:rPr lang="en-GB" altLang="zh-CN" sz="1400" dirty="0" smtClean="0"/>
              <a:t>3.000000</a:t>
            </a:r>
            <a:r>
              <a:rPr lang="en-GB" altLang="zh-CN" sz="1400" dirty="0"/>
              <a:t>)</a:t>
            </a: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注意</a:t>
            </a:r>
            <a:r>
              <a:rPr lang="en-US" altLang="zh-CN" sz="1200" dirty="0">
                <a:ea typeface="宋体" charset="-122"/>
              </a:rPr>
              <a:t>y</a:t>
            </a:r>
            <a:r>
              <a:rPr lang="zh-CN" altLang="en-US" sz="1200" dirty="0">
                <a:ea typeface="宋体" charset="-122"/>
              </a:rPr>
              <a:t>是</a:t>
            </a:r>
            <a:r>
              <a:rPr lang="zh-CN" altLang="en-US" sz="1200" dirty="0" smtClean="0">
                <a:ea typeface="宋体" charset="-122"/>
              </a:rPr>
              <a:t>在</a:t>
            </a:r>
            <a:r>
              <a:rPr lang="en-US" altLang="zh-CN" sz="1200" dirty="0" err="1" smtClean="0">
                <a:ea typeface="宋体" charset="-122"/>
              </a:rPr>
              <a:t>KBEngine</a:t>
            </a:r>
            <a:r>
              <a:rPr lang="zh-CN" altLang="en-US" sz="1200" dirty="0" smtClean="0">
                <a:ea typeface="宋体" charset="-122"/>
              </a:rPr>
              <a:t>里</a:t>
            </a:r>
            <a:r>
              <a:rPr lang="zh-CN" altLang="en-US" sz="1200" dirty="0">
                <a:ea typeface="宋体" charset="-122"/>
              </a:rPr>
              <a:t>的竖直高度</a:t>
            </a:r>
            <a:endParaRPr lang="en-US" altLang="zh-CN" sz="1200" dirty="0">
              <a:ea typeface="宋体" charset="-122"/>
            </a:endParaRPr>
          </a:p>
          <a:p>
            <a:pPr marL="466725" lvl="2" indent="-112713">
              <a:lnSpc>
                <a:spcPct val="80000"/>
              </a:lnSpc>
            </a:pPr>
            <a:r>
              <a:rPr lang="en-US" altLang="zh-CN" sz="1400" b="1" u="sng" dirty="0" err="1" smtClean="0">
                <a:latin typeface="Courier New" pitchFamily="49" charset="0"/>
                <a:ea typeface="宋体" charset="-122"/>
              </a:rPr>
              <a:t>dir</a:t>
            </a:r>
            <a:r>
              <a:rPr lang="en-US" altLang="zh-CN" sz="1400" b="1" u="sng" dirty="0" smtClean="0">
                <a:latin typeface="Courier New" pitchFamily="49" charset="0"/>
                <a:ea typeface="宋体" charset="-122"/>
              </a:rPr>
              <a:t>(e)</a:t>
            </a:r>
            <a:endParaRPr lang="en-US" altLang="zh-CN" sz="1400" b="1" u="sng" dirty="0">
              <a:latin typeface="Courier New" pitchFamily="49" charset="0"/>
              <a:ea typeface="宋体" charset="-122"/>
            </a:endParaRP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可以查看许多内建的属性，方法</a:t>
            </a:r>
            <a:r>
              <a:rPr lang="zh-CN" altLang="en-US" sz="1200" dirty="0" smtClean="0">
                <a:ea typeface="宋体" charset="-122"/>
              </a:rPr>
              <a:t>。还有</a:t>
            </a:r>
            <a:r>
              <a:rPr lang="zh-CN" altLang="en-US" sz="1200" dirty="0">
                <a:ea typeface="宋体" charset="-122"/>
              </a:rPr>
              <a:t>在</a:t>
            </a:r>
            <a:r>
              <a:rPr lang="en-US" altLang="zh-CN" sz="1200" dirty="0">
                <a:ea typeface="宋体" charset="-122"/>
              </a:rPr>
              <a:t>entity</a:t>
            </a:r>
            <a:r>
              <a:rPr lang="zh-CN" altLang="en-US" sz="1200" dirty="0">
                <a:ea typeface="宋体" charset="-122"/>
              </a:rPr>
              <a:t>定义里的</a:t>
            </a:r>
            <a:r>
              <a:rPr lang="en-US" altLang="zh-CN" sz="1200" dirty="0">
                <a:ea typeface="宋体" charset="-122"/>
              </a:rPr>
              <a:t>entity</a:t>
            </a:r>
            <a:r>
              <a:rPr lang="zh-CN" altLang="en-US" sz="1200" dirty="0">
                <a:ea typeface="宋体" charset="-122"/>
              </a:rPr>
              <a:t>特定的属性和方法</a:t>
            </a:r>
            <a:endParaRPr lang="en-US" altLang="zh-CN" sz="1200" dirty="0">
              <a:ea typeface="宋体" charset="-122"/>
            </a:endParaRPr>
          </a:p>
          <a:p>
            <a:pPr marL="466725" lvl="2" indent="-112713">
              <a:lnSpc>
                <a:spcPct val="80000"/>
              </a:lnSpc>
            </a:pPr>
            <a:r>
              <a:rPr lang="en-US" altLang="zh-CN" sz="1400" b="1" u="sng" dirty="0" err="1" smtClean="0">
                <a:latin typeface="Courier New" pitchFamily="49" charset="0"/>
                <a:ea typeface="宋体" charset="-122"/>
              </a:rPr>
              <a:t>e.destroy</a:t>
            </a:r>
            <a:r>
              <a:rPr lang="en-US" altLang="zh-CN" sz="1400" b="1" u="sng" dirty="0">
                <a:latin typeface="Courier New" pitchFamily="49" charset="0"/>
                <a:ea typeface="宋体" charset="-122"/>
              </a:rPr>
              <a:t>()</a:t>
            </a: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 smtClean="0">
                <a:ea typeface="宋体" charset="-122"/>
              </a:rPr>
              <a:t>使得</a:t>
            </a:r>
            <a:r>
              <a:rPr lang="en-US" altLang="zh-CN" sz="1200" dirty="0" smtClean="0">
                <a:ea typeface="宋体" charset="-122"/>
              </a:rPr>
              <a:t>Entity </a:t>
            </a:r>
            <a:r>
              <a:rPr lang="en-US" altLang="zh-CN" sz="1200" dirty="0">
                <a:ea typeface="宋体" charset="-122"/>
              </a:rPr>
              <a:t>base</a:t>
            </a:r>
            <a:r>
              <a:rPr lang="zh-CN" altLang="en-US" sz="1200" dirty="0">
                <a:ea typeface="宋体" charset="-122"/>
              </a:rPr>
              <a:t>能够销毁</a:t>
            </a:r>
            <a:r>
              <a:rPr lang="zh-CN" altLang="en-US" sz="1200" dirty="0" smtClean="0">
                <a:ea typeface="宋体" charset="-122"/>
              </a:rPr>
              <a:t>自己</a:t>
            </a:r>
            <a:endParaRPr lang="en-US" altLang="zh-CN" sz="1200" dirty="0" smtClean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endParaRPr lang="en-US" altLang="zh-CN" sz="1200" dirty="0" smtClean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endParaRPr lang="en-US" altLang="zh-CN" sz="1200" dirty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r>
              <a:rPr lang="zh-CN" altLang="en-US" sz="1200" dirty="0" smtClean="0">
                <a:solidFill>
                  <a:srgbClr val="FF0000"/>
                </a:solidFill>
                <a:ea typeface="宋体" charset="-122"/>
              </a:rPr>
              <a:t>更多参考</a:t>
            </a:r>
            <a:r>
              <a:rPr lang="en-US" altLang="zh-CN" sz="1200" dirty="0">
                <a:solidFill>
                  <a:srgbClr val="FF0000"/>
                </a:solidFill>
                <a:ea typeface="宋体" charset="-122"/>
              </a:rPr>
              <a:t>: http://www.kbengine.org/docs/documentations/onlinedebugging.html</a:t>
            </a:r>
          </a:p>
          <a:p>
            <a:pPr marL="0" indent="0">
              <a:lnSpc>
                <a:spcPct val="80000"/>
              </a:lnSpc>
              <a:buNone/>
            </a:pPr>
            <a:endParaRPr lang="en-AU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4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第八章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Profiling</a:t>
            </a:r>
            <a:r>
              <a:rPr lang="zh-CN" altLang="en-US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和压力测试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720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用机器人做压力测试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>
                <a:ea typeface="宋体" charset="-122"/>
              </a:rPr>
              <a:t>模拟大量的玩家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>
                <a:ea typeface="宋体" charset="-122"/>
              </a:rPr>
              <a:t>强烈建议在大规模玩家测试前进行压力测试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800" dirty="0">
                <a:ea typeface="宋体" charset="-122"/>
              </a:rPr>
              <a:t>不要有地形的加载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800" dirty="0">
                <a:ea typeface="宋体" charset="-122"/>
              </a:rPr>
              <a:t>不要有导航</a:t>
            </a:r>
            <a:r>
              <a:rPr lang="zh-CN" altLang="en-GB" sz="2800" dirty="0" smtClean="0">
                <a:ea typeface="宋体" charset="-122"/>
              </a:rPr>
              <a:t>系统</a:t>
            </a:r>
            <a:endParaRPr lang="en-US" altLang="zh-CN" sz="2800" dirty="0" smtClean="0">
              <a:ea typeface="宋体" charset="-122"/>
            </a:endParaRPr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 smtClean="0">
                <a:ea typeface="宋体" charset="-122"/>
              </a:rPr>
              <a:t>和空间有关的游戏不要大量聚集到一个小范围</a:t>
            </a:r>
            <a:endParaRPr lang="en-GB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8205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与</a:t>
            </a:r>
            <a:r>
              <a:rPr lang="en-US" altLang="zh-CN" dirty="0">
                <a:ea typeface="宋体" charset="-122"/>
              </a:rPr>
              <a:t>C</a:t>
            </a:r>
            <a:r>
              <a:rPr lang="en-US" altLang="zh-CN" dirty="0" smtClean="0">
                <a:ea typeface="宋体" charset="-122"/>
              </a:rPr>
              <a:t>rash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连接的客户端会被断开连接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dirty="0" smtClean="0">
                <a:ea typeface="宋体" charset="-122"/>
              </a:rPr>
              <a:t>       </a:t>
            </a:r>
            <a:r>
              <a:rPr lang="zh-CN" altLang="en-AU" sz="2000" dirty="0" smtClean="0">
                <a:ea typeface="宋体" charset="-122"/>
              </a:rPr>
              <a:t>所有的数据都被存储了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当重</a:t>
            </a:r>
            <a:r>
              <a:rPr lang="zh-CN" altLang="en-US" sz="2000" dirty="0" smtClean="0">
                <a:ea typeface="宋体" charset="-122"/>
              </a:rPr>
              <a:t>新</a:t>
            </a:r>
            <a:r>
              <a:rPr lang="zh-CN" altLang="en-AU" sz="2000" dirty="0" smtClean="0">
                <a:ea typeface="宋体" charset="-122"/>
              </a:rPr>
              <a:t>连接后，它们将继续与其原来的</a:t>
            </a:r>
            <a:r>
              <a:rPr lang="en-AU" altLang="zh-CN" sz="2000" dirty="0" smtClean="0">
                <a:ea typeface="宋体" charset="-122"/>
              </a:rPr>
              <a:t>Entity </a:t>
            </a:r>
            <a:r>
              <a:rPr lang="zh-CN" altLang="en-AU" sz="2000" dirty="0" smtClean="0">
                <a:ea typeface="宋体" charset="-122"/>
              </a:rPr>
              <a:t>连接</a:t>
            </a:r>
            <a:r>
              <a:rPr lang="en-AU" altLang="zh-CN" sz="2000" dirty="0" smtClean="0">
                <a:ea typeface="宋体" charset="-122"/>
              </a:rPr>
              <a:t>    </a:t>
            </a:r>
            <a:r>
              <a:rPr lang="en-AU" altLang="zh-CN" sz="2000" dirty="0" smtClean="0"/>
              <a:t>(</a:t>
            </a:r>
            <a:r>
              <a:rPr lang="zh-CN" altLang="en-AU" sz="2000" dirty="0" smtClean="0">
                <a:ea typeface="宋体" charset="-122"/>
              </a:rPr>
              <a:t>如果没有</a:t>
            </a:r>
            <a:r>
              <a:rPr lang="en-AU" altLang="zh-CN" sz="2000" dirty="0" smtClean="0">
                <a:ea typeface="宋体" charset="-122"/>
              </a:rPr>
              <a:t>timeout</a:t>
            </a:r>
            <a:r>
              <a:rPr lang="zh-CN" altLang="en-AU" sz="2000" dirty="0" smtClean="0">
                <a:ea typeface="宋体" charset="-122"/>
              </a:rPr>
              <a:t>的话</a:t>
            </a:r>
            <a:r>
              <a:rPr lang="en-AU" altLang="zh-CN" sz="2000" dirty="0" smtClean="0"/>
              <a:t>)</a:t>
            </a:r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7056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Bot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脚本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zh-CN" altLang="en-US" sz="3100" dirty="0">
                <a:ea typeface="宋体" charset="-122"/>
              </a:rPr>
              <a:t>每个类型</a:t>
            </a:r>
            <a:r>
              <a:rPr lang="zh-CN" altLang="en-US" sz="3100" dirty="0" smtClean="0">
                <a:ea typeface="宋体" charset="-122"/>
              </a:rPr>
              <a:t>的</a:t>
            </a:r>
            <a:r>
              <a:rPr lang="en-US" altLang="zh-CN" sz="3100" dirty="0" smtClean="0">
                <a:ea typeface="宋体" charset="-122"/>
              </a:rPr>
              <a:t>Entity</a:t>
            </a:r>
            <a:r>
              <a:rPr lang="zh-CN" altLang="en-US" sz="3100" dirty="0" smtClean="0">
                <a:ea typeface="宋体" charset="-122"/>
              </a:rPr>
              <a:t>在</a:t>
            </a:r>
            <a:r>
              <a:rPr lang="en-US" altLang="zh-CN" sz="3100" b="1" dirty="0" smtClean="0">
                <a:latin typeface="Courier New" pitchFamily="49" charset="0"/>
                <a:ea typeface="宋体" charset="-122"/>
              </a:rPr>
              <a:t>&lt;assets&gt;/scripts/bot</a:t>
            </a:r>
            <a:r>
              <a:rPr lang="zh-CN" altLang="en-US" sz="3100" dirty="0">
                <a:latin typeface="Courier New" pitchFamily="49" charset="0"/>
                <a:ea typeface="宋体" charset="-122"/>
              </a:rPr>
              <a:t>下面都</a:t>
            </a:r>
            <a:r>
              <a:rPr lang="zh-CN" altLang="en-US" sz="3100" dirty="0">
                <a:ea typeface="宋体" charset="-122"/>
              </a:rPr>
              <a:t>需要一个</a:t>
            </a:r>
            <a:r>
              <a:rPr lang="en-US" altLang="zh-CN" sz="3100" dirty="0">
                <a:ea typeface="宋体" charset="-122"/>
              </a:rPr>
              <a:t>Python</a:t>
            </a:r>
            <a:r>
              <a:rPr lang="zh-CN" altLang="en-US" sz="3100" dirty="0">
                <a:ea typeface="宋体" charset="-122"/>
              </a:rPr>
              <a:t>脚本</a:t>
            </a:r>
            <a:endParaRPr lang="en-GB" altLang="zh-CN" sz="2800" b="1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</a:pPr>
            <a:r>
              <a:rPr lang="en-US" altLang="zh-CN" dirty="0">
                <a:ea typeface="宋体" charset="-122"/>
              </a:rPr>
              <a:t>Bot</a:t>
            </a:r>
            <a:r>
              <a:rPr lang="zh-CN" altLang="en-US" dirty="0">
                <a:ea typeface="宋体" charset="-122"/>
              </a:rPr>
              <a:t>脚本应该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部分</a:t>
            </a:r>
            <a:endParaRPr lang="en-GB" altLang="zh-CN" sz="2400" dirty="0"/>
          </a:p>
          <a:p>
            <a:pPr lvl="2">
              <a:lnSpc>
                <a:spcPct val="80000"/>
              </a:lnSpc>
              <a:spcBef>
                <a:spcPts val="450"/>
              </a:spcBef>
            </a:pPr>
            <a:r>
              <a:rPr lang="zh-CN" altLang="en-US" dirty="0">
                <a:ea typeface="宋体" charset="-122"/>
              </a:rPr>
              <a:t>但是因为</a:t>
            </a:r>
            <a:r>
              <a:rPr lang="en-US" altLang="zh-CN" dirty="0">
                <a:ea typeface="宋体" charset="-122"/>
              </a:rPr>
              <a:t>bots</a:t>
            </a:r>
            <a:r>
              <a:rPr lang="zh-CN" altLang="en-US" dirty="0">
                <a:ea typeface="宋体" charset="-122"/>
              </a:rPr>
              <a:t>脚本没有</a:t>
            </a:r>
            <a:r>
              <a:rPr lang="zh-CN" altLang="en-US" dirty="0" smtClean="0">
                <a:ea typeface="宋体" charset="-122"/>
              </a:rPr>
              <a:t>许多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里用到的</a:t>
            </a:r>
            <a:r>
              <a:rPr lang="en-US" altLang="zh-CN" dirty="0">
                <a:ea typeface="宋体" charset="-122"/>
              </a:rPr>
              <a:t>UI</a:t>
            </a:r>
            <a:r>
              <a:rPr lang="zh-CN" altLang="en-US" dirty="0">
                <a:ea typeface="宋体" charset="-122"/>
              </a:rPr>
              <a:t>和</a:t>
            </a:r>
            <a:r>
              <a:rPr lang="en-US" altLang="zh-CN" dirty="0">
                <a:ea typeface="宋体" charset="-122"/>
              </a:rPr>
              <a:t>3D</a:t>
            </a:r>
            <a:r>
              <a:rPr lang="zh-CN" altLang="en-US" dirty="0">
                <a:ea typeface="宋体" charset="-122"/>
              </a:rPr>
              <a:t>的部分，所以简单的复制</a:t>
            </a:r>
            <a:r>
              <a:rPr lang="en-US" altLang="zh-CN" dirty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脚本是不行的</a:t>
            </a:r>
            <a:endParaRPr lang="en-GB" altLang="zh-CN" sz="2000" dirty="0"/>
          </a:p>
          <a:p>
            <a:pPr lvl="1">
              <a:lnSpc>
                <a:spcPct val="81000"/>
              </a:lnSpc>
            </a:pPr>
            <a:r>
              <a:rPr lang="zh-CN" altLang="en-US" dirty="0">
                <a:ea typeface="宋体" charset="-122"/>
              </a:rPr>
              <a:t>对</a:t>
            </a:r>
            <a:r>
              <a:rPr lang="zh-CN" altLang="en-US" dirty="0" smtClean="0">
                <a:ea typeface="宋体" charset="-122"/>
              </a:rPr>
              <a:t>大多数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类型，实现一个空的</a:t>
            </a:r>
            <a:r>
              <a:rPr lang="en-US" altLang="zh-CN" dirty="0">
                <a:ea typeface="宋体" charset="-122"/>
              </a:rPr>
              <a:t>class</a:t>
            </a:r>
            <a:r>
              <a:rPr lang="zh-CN" altLang="en-US" dirty="0">
                <a:ea typeface="宋体" charset="-122"/>
              </a:rPr>
              <a:t>就可以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81000"/>
              </a:lnSpc>
            </a:pPr>
            <a:r>
              <a:rPr lang="zh-CN" altLang="en-US" dirty="0" smtClean="0">
                <a:ea typeface="宋体" charset="-122"/>
              </a:rPr>
              <a:t>对</a:t>
            </a:r>
            <a:r>
              <a:rPr lang="en-US" altLang="zh-CN" dirty="0" smtClean="0">
                <a:ea typeface="宋体" charset="-122"/>
              </a:rPr>
              <a:t>Account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Player </a:t>
            </a:r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，需要编写登录的脚本和模拟玩家的脚本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81000"/>
              </a:lnSpc>
            </a:pPr>
            <a:r>
              <a:rPr lang="zh-CN" altLang="en-US" dirty="0">
                <a:ea typeface="宋体" charset="-122"/>
              </a:rPr>
              <a:t>编写</a:t>
            </a:r>
            <a:r>
              <a:rPr lang="en-US" altLang="zh-CN" dirty="0">
                <a:ea typeface="宋体" charset="-122"/>
              </a:rPr>
              <a:t>A.I.</a:t>
            </a:r>
            <a:r>
              <a:rPr lang="zh-CN" altLang="en-US" dirty="0">
                <a:ea typeface="宋体" charset="-122"/>
              </a:rPr>
              <a:t>来模拟一个玩家</a:t>
            </a:r>
            <a:endParaRPr lang="en-GB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502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增加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bots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zh-CN" altLang="en-US" sz="2800" dirty="0">
                <a:ea typeface="宋体" charset="-122"/>
              </a:rPr>
              <a:t>运行</a:t>
            </a:r>
            <a:r>
              <a:rPr lang="en-US" altLang="zh-CN" sz="2800" dirty="0">
                <a:ea typeface="宋体" charset="-122"/>
              </a:rPr>
              <a:t>bot</a:t>
            </a:r>
            <a:r>
              <a:rPr lang="zh-CN" altLang="en-US" sz="2800" dirty="0">
                <a:ea typeface="宋体" charset="-122"/>
              </a:rPr>
              <a:t>进程再</a:t>
            </a:r>
            <a:r>
              <a:rPr lang="zh-CN" altLang="en-US" sz="2800" dirty="0" smtClean="0">
                <a:ea typeface="宋体" charset="-122"/>
              </a:rPr>
              <a:t>运用</a:t>
            </a:r>
            <a:r>
              <a:rPr lang="en-US" altLang="zh-CN" sz="2800" dirty="0" err="1" smtClean="0">
                <a:ea typeface="宋体" charset="-122"/>
              </a:rPr>
              <a:t>GUIConsole</a:t>
            </a:r>
            <a:r>
              <a:rPr lang="zh-CN" altLang="en-US" sz="2800" dirty="0">
                <a:ea typeface="宋体" charset="-122"/>
              </a:rPr>
              <a:t>来增加</a:t>
            </a:r>
            <a:r>
              <a:rPr lang="en-US" altLang="zh-CN" sz="2800" dirty="0">
                <a:ea typeface="宋体" charset="-122"/>
              </a:rPr>
              <a:t>bots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zh-CN" altLang="en-US" sz="2800" dirty="0" smtClean="0">
                <a:ea typeface="宋体" charset="-122"/>
              </a:rPr>
              <a:t>或者在</a:t>
            </a:r>
            <a:r>
              <a:rPr lang="en-US" altLang="zh-CN" sz="2800" b="1" dirty="0" err="1" smtClean="0">
                <a:latin typeface="Courier New" pitchFamily="49" charset="0"/>
                <a:ea typeface="宋体" charset="-122"/>
              </a:rPr>
              <a:t>kbengine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/</a:t>
            </a:r>
            <a:r>
              <a:rPr lang="en-US" altLang="zh-CN" sz="2800" b="1" dirty="0" err="1" smtClean="0">
                <a:latin typeface="Courier New" pitchFamily="49" charset="0"/>
                <a:ea typeface="宋体" charset="-122"/>
              </a:rPr>
              <a:t>kbe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/res/server/kbengine_defs.xml/bots</a:t>
            </a:r>
            <a:r>
              <a:rPr lang="en-US" altLang="zh-CN" sz="2800" dirty="0" smtClean="0">
                <a:ea typeface="宋体" charset="-122"/>
              </a:rPr>
              <a:t> </a:t>
            </a:r>
            <a:r>
              <a:rPr lang="zh-CN" altLang="en-US" sz="2800" dirty="0" smtClean="0">
                <a:ea typeface="宋体" charset="-122"/>
              </a:rPr>
              <a:t>中设置机器人初始数量和自增到最大数量的控制</a:t>
            </a:r>
            <a:endParaRPr lang="en-GB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156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Profiling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工具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 err="1" smtClean="0"/>
              <a:t>GUIConsole</a:t>
            </a:r>
            <a:r>
              <a:rPr lang="en-AU" altLang="zh-CN" sz="2800" dirty="0" smtClean="0"/>
              <a:t> 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profile</a:t>
            </a:r>
            <a:r>
              <a:rPr lang="zh-CN" altLang="en-US" sz="2800" dirty="0" smtClean="0"/>
              <a:t>页面</a:t>
            </a:r>
            <a:r>
              <a:rPr lang="zh-CN" altLang="en-AU" sz="2800" dirty="0" smtClean="0">
                <a:ea typeface="宋体" charset="-122"/>
              </a:rPr>
              <a:t>有很多可以</a:t>
            </a:r>
            <a:r>
              <a:rPr lang="zh-CN" altLang="en-AU" sz="2800" dirty="0">
                <a:ea typeface="宋体" charset="-122"/>
              </a:rPr>
              <a:t>用来</a:t>
            </a:r>
            <a:r>
              <a:rPr lang="en-AU" altLang="zh-CN" sz="2800" dirty="0">
                <a:ea typeface="宋体" charset="-122"/>
              </a:rPr>
              <a:t>profile</a:t>
            </a:r>
            <a:r>
              <a:rPr lang="zh-CN" altLang="en-AU" sz="2800" dirty="0">
                <a:ea typeface="宋体" charset="-122"/>
              </a:rPr>
              <a:t>一个运行的服务器群组的各个方面的</a:t>
            </a:r>
            <a:r>
              <a:rPr lang="zh-CN" altLang="en-AU" sz="2800" dirty="0" smtClean="0">
                <a:ea typeface="宋体" charset="-122"/>
              </a:rPr>
              <a:t>指数</a:t>
            </a:r>
            <a:r>
              <a:rPr lang="en-US" altLang="zh-CN" sz="2800" dirty="0" smtClean="0">
                <a:ea typeface="宋体" charset="-122"/>
              </a:rPr>
              <a:t>(</a:t>
            </a:r>
            <a:r>
              <a:rPr lang="zh-CN" altLang="en-US" sz="2800" dirty="0" smtClean="0">
                <a:ea typeface="宋体" charset="-122"/>
              </a:rPr>
              <a:t>仅支持</a:t>
            </a:r>
            <a:r>
              <a:rPr lang="en-US" altLang="zh-CN" sz="2800" dirty="0" smtClean="0">
                <a:ea typeface="宋体" charset="-122"/>
              </a:rPr>
              <a:t>Windows)</a:t>
            </a:r>
          </a:p>
          <a:p>
            <a:r>
              <a:rPr lang="zh-CN" altLang="en-US" sz="2800" dirty="0" smtClean="0">
                <a:ea typeface="宋体" charset="-122"/>
              </a:rPr>
              <a:t>使用</a:t>
            </a:r>
            <a:r>
              <a:rPr lang="en-US" altLang="zh-CN" sz="2800" dirty="0" smtClean="0">
                <a:ea typeface="宋体" charset="-122"/>
              </a:rPr>
              <a:t>kbengine/kbe/tools/server/pycluster/cluster_controller.py</a:t>
            </a:r>
            <a:r>
              <a:rPr lang="zh-CN" altLang="en-US" sz="2800" dirty="0" smtClean="0">
                <a:ea typeface="宋体" charset="-122"/>
              </a:rPr>
              <a:t>也可以在命令行使用命令</a:t>
            </a:r>
            <a:r>
              <a:rPr lang="en-US" altLang="zh-CN" sz="2800" dirty="0" smtClean="0">
                <a:ea typeface="宋体" charset="-122"/>
              </a:rPr>
              <a:t>profile</a:t>
            </a:r>
            <a:endParaRPr lang="zh-CN" altLang="en-AU" sz="2800" dirty="0">
              <a:ea typeface="宋体" charset="-122"/>
            </a:endParaRPr>
          </a:p>
          <a:p>
            <a:r>
              <a:rPr lang="en-AU" altLang="zh-CN" sz="2800" dirty="0" smtClean="0"/>
              <a:t>Graphs </a:t>
            </a:r>
            <a:r>
              <a:rPr lang="zh-CN" altLang="en-AU" sz="2800" dirty="0">
                <a:ea typeface="宋体" charset="-122"/>
              </a:rPr>
              <a:t>可以为你显示每个</a:t>
            </a:r>
            <a:r>
              <a:rPr lang="en-AU" altLang="zh-CN" sz="2800" dirty="0">
                <a:ea typeface="宋体" charset="-122"/>
              </a:rPr>
              <a:t>server</a:t>
            </a:r>
            <a:r>
              <a:rPr lang="zh-CN" altLang="en-AU" sz="2800" dirty="0">
                <a:ea typeface="宋体" charset="-122"/>
              </a:rPr>
              <a:t>进程的</a:t>
            </a:r>
            <a:r>
              <a:rPr lang="zh-CN" altLang="en-AU" sz="2800" dirty="0" smtClean="0">
                <a:ea typeface="宋体" charset="-122"/>
              </a:rPr>
              <a:t>负载</a:t>
            </a:r>
            <a:endParaRPr lang="en-AU" altLang="zh-CN" sz="2800" dirty="0"/>
          </a:p>
          <a:p>
            <a:r>
              <a:rPr lang="zh-CN" altLang="en-AU" sz="2800" dirty="0">
                <a:ea typeface="宋体" charset="-122"/>
              </a:rPr>
              <a:t>请注意应该尽早的</a:t>
            </a:r>
            <a:r>
              <a:rPr lang="en-AU" altLang="zh-CN" sz="2800" dirty="0">
                <a:ea typeface="宋体" charset="-122"/>
              </a:rPr>
              <a:t>profiling</a:t>
            </a:r>
            <a:r>
              <a:rPr lang="zh-CN" altLang="en-AU" sz="2800" dirty="0">
                <a:ea typeface="宋体" charset="-122"/>
              </a:rPr>
              <a:t>，注意你的内部的带宽和外部的带宽不会被复杂的方法调用占光</a:t>
            </a:r>
            <a:r>
              <a:rPr lang="zh-CN" altLang="en-AU" sz="2800" dirty="0" smtClean="0">
                <a:ea typeface="宋体" charset="-122"/>
              </a:rPr>
              <a:t>了</a:t>
            </a:r>
            <a:endParaRPr lang="en-AU" altLang="zh-CN" sz="2800" dirty="0"/>
          </a:p>
          <a:p>
            <a:pPr lvl="1"/>
            <a:r>
              <a:rPr lang="zh-CN" altLang="en-AU" sz="2400" dirty="0">
                <a:ea typeface="宋体" charset="-122"/>
              </a:rPr>
              <a:t>同时推荐使用单独的网络硬件来用于监视工具，这样可以准确的判断出什么时候网络饱和</a:t>
            </a:r>
            <a:r>
              <a:rPr lang="zh-CN" altLang="en-AU" sz="2400" dirty="0" smtClean="0">
                <a:ea typeface="宋体" charset="-122"/>
              </a:rPr>
              <a:t>了</a:t>
            </a:r>
            <a:endParaRPr lang="en-AU" altLang="zh-CN" sz="2400" dirty="0"/>
          </a:p>
          <a:p>
            <a:r>
              <a:rPr lang="zh-CN" altLang="en-AU" sz="2800" dirty="0">
                <a:ea typeface="宋体" charset="-122"/>
              </a:rPr>
              <a:t>使用</a:t>
            </a:r>
            <a:r>
              <a:rPr lang="en-AU" altLang="zh-CN" sz="2800" dirty="0"/>
              <a:t>profiling</a:t>
            </a:r>
            <a:r>
              <a:rPr lang="zh-CN" altLang="en-AU" sz="2800" dirty="0">
                <a:ea typeface="宋体" charset="-122"/>
              </a:rPr>
              <a:t>得到的数据来定位需要优化的</a:t>
            </a:r>
            <a:r>
              <a:rPr lang="zh-CN" altLang="en-AU" sz="2800" dirty="0" smtClean="0">
                <a:ea typeface="宋体" charset="-122"/>
              </a:rPr>
              <a:t>部分</a:t>
            </a:r>
            <a:endParaRPr lang="en-AU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357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Profiling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命令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 err="1"/>
              <a:t>eventprofile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诊断出消耗最大的方法调用和状态更新。</a:t>
            </a:r>
            <a:endParaRPr lang="en-AU" altLang="zh-CN" sz="2800" dirty="0"/>
          </a:p>
          <a:p>
            <a:r>
              <a:rPr lang="en-AU" altLang="zh-CN" sz="2800" dirty="0" err="1" smtClean="0"/>
              <a:t>networkprofile</a:t>
            </a:r>
            <a:r>
              <a:rPr lang="en-AU" altLang="zh-CN" sz="2800" dirty="0" smtClean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诊断出占用带宽</a:t>
            </a:r>
            <a:r>
              <a:rPr lang="zh-CN" altLang="en-AU" sz="2800" dirty="0" smtClean="0">
                <a:ea typeface="宋体" charset="-122"/>
              </a:rPr>
              <a:t>最大的</a:t>
            </a:r>
            <a:r>
              <a:rPr lang="zh-CN" altLang="en-AU" sz="2800" dirty="0">
                <a:ea typeface="宋体" charset="-122"/>
              </a:rPr>
              <a:t>消息。</a:t>
            </a:r>
            <a:endParaRPr lang="en-AU" altLang="zh-CN" sz="2800" dirty="0"/>
          </a:p>
          <a:p>
            <a:r>
              <a:rPr lang="en-AU" altLang="zh-CN" sz="2800" dirty="0" err="1"/>
              <a:t>pyprofile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</a:t>
            </a:r>
            <a:r>
              <a:rPr lang="en-AU" altLang="zh-CN" sz="2800" dirty="0" err="1">
                <a:ea typeface="宋体" charset="-122"/>
              </a:rPr>
              <a:t>cpu</a:t>
            </a:r>
            <a:r>
              <a:rPr lang="zh-CN" altLang="en-AU" sz="2800" dirty="0">
                <a:ea typeface="宋体" charset="-122"/>
              </a:rPr>
              <a:t>时间最多的</a:t>
            </a:r>
            <a:r>
              <a:rPr lang="en-AU" altLang="zh-CN" sz="2800" dirty="0">
                <a:ea typeface="宋体" charset="-122"/>
              </a:rPr>
              <a:t>python</a:t>
            </a:r>
            <a:r>
              <a:rPr lang="zh-CN" altLang="en-AU" sz="2800" dirty="0">
                <a:ea typeface="宋体" charset="-122"/>
              </a:rPr>
              <a:t>函数调用。</a:t>
            </a:r>
            <a:endParaRPr lang="en-AU" altLang="zh-CN" sz="2800" dirty="0"/>
          </a:p>
          <a:p>
            <a:r>
              <a:rPr lang="en-AU" altLang="zh-CN" sz="2800" dirty="0" err="1"/>
              <a:t>cprofile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</a:t>
            </a:r>
            <a:r>
              <a:rPr lang="en-AU" altLang="zh-CN" sz="2800" dirty="0" err="1">
                <a:ea typeface="宋体" charset="-122"/>
              </a:rPr>
              <a:t>cpu</a:t>
            </a:r>
            <a:r>
              <a:rPr lang="zh-CN" altLang="en-AU" sz="2800" dirty="0">
                <a:ea typeface="宋体" charset="-122"/>
              </a:rPr>
              <a:t>时间最多的引擎的</a:t>
            </a:r>
            <a:r>
              <a:rPr lang="en-AU" altLang="zh-CN" sz="2800" dirty="0" err="1">
                <a:ea typeface="宋体" charset="-122"/>
              </a:rPr>
              <a:t>c++</a:t>
            </a:r>
            <a:r>
              <a:rPr lang="zh-CN" altLang="en-AU" sz="2800" dirty="0">
                <a:ea typeface="宋体" charset="-122"/>
              </a:rPr>
              <a:t>函数调用。</a:t>
            </a:r>
            <a:endParaRPr lang="en-AU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5361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更多参考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/>
              <a:t>https://github.com/kbengine/kbengine_docs</a:t>
            </a:r>
          </a:p>
          <a:p>
            <a:r>
              <a:rPr lang="en-AU" altLang="zh-CN" sz="2800" dirty="0"/>
              <a:t>http://www.kbengine.org/docs/</a:t>
            </a:r>
          </a:p>
        </p:txBody>
      </p:sp>
    </p:spTree>
    <p:extLst>
      <p:ext uri="{BB962C8B-B14F-4D97-AF65-F5344CB8AC3E}">
        <p14:creationId xmlns:p14="http://schemas.microsoft.com/office/powerpoint/2010/main" val="42566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负责管理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间的负载平衡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监视所有的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以实现各个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之间的容错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主要用于玩家登录</a:t>
            </a:r>
            <a:r>
              <a:rPr lang="zh-CN" altLang="en-US" dirty="0">
                <a:ea typeface="宋体" charset="-122"/>
              </a:rPr>
              <a:t>分配</a:t>
            </a:r>
            <a:r>
              <a:rPr lang="zh-CN" altLang="en-AU" dirty="0" smtClean="0">
                <a:ea typeface="宋体" charset="-122"/>
              </a:rPr>
              <a:t>和创建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个服务器群组有一个</a:t>
            </a:r>
            <a:r>
              <a:rPr lang="en-AU" altLang="zh-CN" dirty="0" err="1" smtClean="0">
                <a:ea typeface="宋体" charset="-122"/>
              </a:rPr>
              <a:t>BaseappMgr</a:t>
            </a:r>
            <a:r>
              <a:rPr lang="zh-CN" altLang="en-AU" dirty="0" smtClean="0">
                <a:ea typeface="宋体" charset="-122"/>
              </a:rPr>
              <a:t>实例</a:t>
            </a:r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39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空间</a:t>
            </a:r>
            <a:r>
              <a:rPr lang="zh-CN" altLang="en-US" dirty="0" smtClean="0">
                <a:ea typeface="宋体" charset="-122"/>
              </a:rPr>
              <a:t>与位置</a:t>
            </a:r>
            <a:r>
              <a:rPr lang="zh-CN" altLang="en-AU" dirty="0" smtClean="0">
                <a:ea typeface="宋体" charset="-122"/>
              </a:rPr>
              <a:t>数据的处理</a:t>
            </a:r>
            <a:endParaRPr lang="en-AU" altLang="zh-CN" dirty="0"/>
          </a:p>
          <a:p>
            <a:pPr marL="0" indent="0">
              <a:buNone/>
            </a:pPr>
            <a:r>
              <a:rPr lang="en-AU" altLang="zh-CN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处理玩家交互的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空间</a:t>
            </a:r>
            <a:r>
              <a:rPr lang="zh-CN" altLang="en-US" sz="2000" dirty="0" smtClean="0">
                <a:ea typeface="宋体" charset="-122"/>
              </a:rPr>
              <a:t>、房间、场景</a:t>
            </a:r>
            <a:r>
              <a:rPr lang="en-US" altLang="zh-CN" sz="2000" dirty="0" smtClean="0">
                <a:ea typeface="宋体" charset="-122"/>
              </a:rPr>
              <a:t>…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处理在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r>
              <a:rPr lang="zh-CN" altLang="en-AU" dirty="0" smtClean="0">
                <a:ea typeface="宋体" charset="-122"/>
              </a:rPr>
              <a:t>处理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内的一个区域</a:t>
            </a:r>
            <a:r>
              <a:rPr lang="en-AU" altLang="zh-CN" dirty="0" smtClean="0">
                <a:ea typeface="宋体" charset="-122"/>
              </a:rPr>
              <a:t> </a:t>
            </a:r>
            <a:r>
              <a:rPr lang="en-AU" altLang="zh-CN" dirty="0" smtClean="0"/>
              <a:t>(Cell)</a:t>
            </a:r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   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 smtClean="0">
                <a:ea typeface="宋体" charset="-122"/>
              </a:rPr>
              <a:t>在一个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上的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 smtClean="0">
                <a:ea typeface="宋体" charset="-122"/>
              </a:rPr>
              <a:t>只会有一个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通常   进程占用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smtClean="0">
                <a:ea typeface="宋体" charset="-122"/>
              </a:rPr>
              <a:t>CPU/</a:t>
            </a:r>
            <a:r>
              <a:rPr lang="zh-CN" altLang="en-AU" sz="2000" dirty="0" smtClean="0">
                <a:ea typeface="宋体" charset="-122"/>
              </a:rPr>
              <a:t>核</a:t>
            </a:r>
            <a:r>
              <a:rPr lang="zh-CN" altLang="en-US" sz="2000" dirty="0" smtClean="0">
                <a:ea typeface="宋体" charset="-122"/>
              </a:rPr>
              <a:t>，多个</a:t>
            </a:r>
            <a:r>
              <a:rPr lang="en-US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并没有意义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err="1" smtClean="0">
                <a:ea typeface="宋体" charset="-122"/>
              </a:rPr>
              <a:t>celapp</a:t>
            </a:r>
            <a:r>
              <a:rPr lang="zh-CN" altLang="en-AU" dirty="0" smtClean="0">
                <a:ea typeface="宋体" charset="-122"/>
              </a:rPr>
              <a:t>有可能处理多个</a:t>
            </a:r>
            <a:r>
              <a:rPr lang="en-AU" altLang="zh-CN" dirty="0" smtClean="0">
                <a:ea typeface="宋体" charset="-122"/>
              </a:rPr>
              <a:t>space</a:t>
            </a:r>
            <a:endParaRPr lang="en-AU" altLang="zh-CN" dirty="0" smtClean="0"/>
          </a:p>
          <a:p>
            <a:r>
              <a:rPr lang="zh-CN" altLang="en-AU" dirty="0" smtClean="0">
                <a:ea typeface="宋体" charset="-122"/>
              </a:rPr>
              <a:t>通常一个</a:t>
            </a:r>
            <a:r>
              <a:rPr lang="en-AU" altLang="zh-CN" dirty="0" smtClean="0">
                <a:ea typeface="宋体" charset="-122"/>
              </a:rPr>
              <a:t>CPU/</a:t>
            </a:r>
            <a:r>
              <a:rPr lang="zh-CN" altLang="en-AU" dirty="0" smtClean="0">
                <a:ea typeface="宋体" charset="-122"/>
              </a:rPr>
              <a:t>核上处理一个</a:t>
            </a:r>
            <a:r>
              <a:rPr lang="en-AU" altLang="zh-CN" dirty="0" err="1" smtClean="0">
                <a:ea typeface="宋体" charset="-122"/>
              </a:rPr>
              <a:t>CellApp</a:t>
            </a:r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56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Cells &amp; Spaces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/>
              <a:t>目前不支持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拆分成多个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Cellapps</a:t>
            </a:r>
            <a:r>
              <a:rPr lang="zh-CN" altLang="en-US" dirty="0" smtClean="0"/>
              <a:t>共同负载，因此本页可忽略</a:t>
            </a:r>
            <a:endParaRPr lang="en-US" altLang="zh-CN" dirty="0" smtClean="0"/>
          </a:p>
          <a:p>
            <a:r>
              <a:rPr lang="en-AU" altLang="zh-CN" dirty="0" smtClean="0">
                <a:ea typeface="宋体" charset="-122"/>
              </a:rPr>
              <a:t>Spaces</a:t>
            </a:r>
            <a:r>
              <a:rPr lang="zh-CN" altLang="en-AU" dirty="0" smtClean="0">
                <a:ea typeface="宋体" charset="-122"/>
              </a:rPr>
              <a:t>通过</a:t>
            </a:r>
            <a:r>
              <a:rPr lang="en-AU" altLang="zh-CN" dirty="0" smtClean="0">
                <a:ea typeface="宋体" charset="-122"/>
              </a:rPr>
              <a:t>Cells</a:t>
            </a:r>
            <a:r>
              <a:rPr lang="zh-CN" altLang="en-AU" dirty="0" smtClean="0">
                <a:ea typeface="宋体" charset="-122"/>
              </a:rPr>
              <a:t>来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zh-CN" altLang="en-AU" dirty="0" smtClean="0">
                <a:ea typeface="宋体" charset="-122"/>
              </a:rPr>
              <a:t>平衡负载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至少含有一个</a:t>
            </a:r>
            <a:r>
              <a:rPr lang="en-US" altLang="zh-CN" dirty="0" smtClean="0">
                <a:ea typeface="宋体" charset="-122"/>
              </a:rPr>
              <a:t>Cell</a:t>
            </a:r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处理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的一个区域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的边界根据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的负载而移动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Cells</a:t>
            </a:r>
            <a:r>
              <a:rPr lang="zh-CN" altLang="en-US" dirty="0" smtClean="0">
                <a:ea typeface="宋体" charset="-122"/>
              </a:rPr>
              <a:t>不影响客户端的游戏体验</a:t>
            </a:r>
          </a:p>
          <a:p>
            <a:endParaRPr lang="en-AU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5076056" y="4941168"/>
            <a:ext cx="3672408" cy="17954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4140" y="5229200"/>
            <a:ext cx="90605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94140" y="5949280"/>
            <a:ext cx="90605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00192" y="5229200"/>
            <a:ext cx="1152128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00192" y="5949280"/>
            <a:ext cx="612068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84885" y="5949280"/>
            <a:ext cx="567435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452320" y="5229200"/>
            <a:ext cx="1152128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0749" y="540457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80112" y="60932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54359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Cell3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Cell4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76256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Cell5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04348" y="57592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Cell6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7294" y="4941168"/>
            <a:ext cx="351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一个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Space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被拆分成多个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Cell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主要负载的地方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的总数量</a:t>
            </a:r>
            <a:endParaRPr lang="en-AU" altLang="zh-CN" dirty="0"/>
          </a:p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的通信的</a:t>
            </a:r>
            <a:r>
              <a:rPr lang="zh-CN" altLang="en-AU" dirty="0" smtClean="0">
                <a:ea typeface="宋体" charset="-122"/>
              </a:rPr>
              <a:t>频率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用户所调用的方法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系统自动更新的属性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Entity</a:t>
            </a:r>
            <a:r>
              <a:rPr lang="zh-CN" altLang="en-US" sz="2000" dirty="0" smtClean="0">
                <a:ea typeface="宋体" charset="-122"/>
              </a:rPr>
              <a:t>的密集度</a:t>
            </a:r>
            <a:endParaRPr lang="en-AU" altLang="zh-CN" sz="2000" dirty="0"/>
          </a:p>
          <a:p>
            <a:r>
              <a:rPr lang="en-AU" altLang="zh-CN" dirty="0"/>
              <a:t>Entity </a:t>
            </a:r>
            <a:r>
              <a:rPr lang="zh-CN" altLang="en-AU" dirty="0">
                <a:ea typeface="宋体" charset="-122"/>
              </a:rPr>
              <a:t>脚本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的数据大小</a:t>
            </a:r>
            <a:endParaRPr lang="en-AU" altLang="zh-CN" dirty="0"/>
          </a:p>
          <a:p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916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>
                <a:ea typeface="宋体" charset="-122"/>
              </a:rPr>
              <a:t>space</a:t>
            </a:r>
            <a:r>
              <a:rPr lang="zh-CN" altLang="en-AU" dirty="0">
                <a:ea typeface="宋体" charset="-122"/>
              </a:rPr>
              <a:t>至少有一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pPr marL="0" indent="0">
              <a:buNone/>
            </a:pPr>
            <a:r>
              <a:rPr lang="en-AU" altLang="zh-CN" dirty="0">
                <a:ea typeface="宋体" charset="-122"/>
              </a:rPr>
              <a:t> </a:t>
            </a:r>
            <a:r>
              <a:rPr lang="en-AU" altLang="zh-CN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通常第一个</a:t>
            </a:r>
            <a:r>
              <a:rPr lang="en-US" altLang="zh-CN" sz="2000" dirty="0">
                <a:ea typeface="宋体" charset="-122"/>
              </a:rPr>
              <a:t>E</a:t>
            </a:r>
            <a:r>
              <a:rPr lang="en-US" altLang="zh-CN" sz="2000" dirty="0" smtClean="0">
                <a:ea typeface="宋体" charset="-122"/>
              </a:rPr>
              <a:t>ntity</a:t>
            </a:r>
            <a:r>
              <a:rPr lang="zh-CN" altLang="en-US" sz="2000" dirty="0" smtClean="0">
                <a:ea typeface="宋体" charset="-122"/>
              </a:rPr>
              <a:t>是</a:t>
            </a:r>
            <a:r>
              <a:rPr lang="en-US" altLang="zh-CN" sz="2000" dirty="0" err="1" smtClean="0">
                <a:ea typeface="宋体" charset="-122"/>
              </a:rPr>
              <a:t>SpaceEntity</a:t>
            </a:r>
            <a:r>
              <a:rPr lang="zh-CN" altLang="en-US" sz="2000" dirty="0" smtClean="0">
                <a:ea typeface="宋体" charset="-122"/>
              </a:rPr>
              <a:t>，用于让用户操控</a:t>
            </a:r>
            <a:r>
              <a:rPr lang="en-US" altLang="zh-CN" sz="2000" dirty="0" smtClean="0">
                <a:ea typeface="宋体" charset="-122"/>
              </a:rPr>
              <a:t>space</a:t>
            </a:r>
            <a:endParaRPr lang="en-AU" altLang="zh-CN" sz="2000" dirty="0"/>
          </a:p>
          <a:p>
            <a:r>
              <a:rPr lang="en-AU" altLang="zh-CN" dirty="0" err="1"/>
              <a:t>CellApp</a:t>
            </a:r>
            <a:r>
              <a:rPr lang="zh-CN" altLang="en-AU" dirty="0">
                <a:ea typeface="宋体" charset="-122"/>
              </a:rPr>
              <a:t>上的每个</a:t>
            </a:r>
            <a:r>
              <a:rPr lang="zh-CN" altLang="en-AU" dirty="0" smtClean="0">
                <a:ea typeface="宋体" charset="-122"/>
              </a:rPr>
              <a:t>玩家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都有一个</a:t>
            </a:r>
            <a:r>
              <a:rPr lang="en-AU" altLang="zh-CN" dirty="0">
                <a:ea typeface="宋体" charset="-122"/>
              </a:rPr>
              <a:t>witness</a:t>
            </a:r>
            <a:r>
              <a:rPr lang="zh-CN" altLang="en-AU" dirty="0" smtClean="0">
                <a:ea typeface="宋体" charset="-122"/>
              </a:rPr>
              <a:t>对象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     </a:t>
            </a:r>
            <a:r>
              <a:rPr lang="en-US" altLang="zh-CN" sz="2000" dirty="0" smtClean="0">
                <a:ea typeface="宋体" charset="-122"/>
              </a:rPr>
              <a:t>witness</a:t>
            </a:r>
            <a:r>
              <a:rPr lang="zh-CN" altLang="en-US" sz="2000" dirty="0" smtClean="0">
                <a:ea typeface="宋体" charset="-122"/>
              </a:rPr>
              <a:t>监视周围的</a:t>
            </a:r>
            <a:r>
              <a:rPr lang="en-US" altLang="zh-CN" sz="2000" dirty="0" smtClean="0">
                <a:ea typeface="宋体" charset="-122"/>
              </a:rPr>
              <a:t>Entity</a:t>
            </a:r>
            <a:r>
              <a:rPr lang="zh-CN" altLang="en-US" sz="2000" dirty="0" smtClean="0">
                <a:ea typeface="宋体" charset="-122"/>
              </a:rPr>
              <a:t>，将发生的事件消息同步到客户端</a:t>
            </a:r>
            <a:endParaRPr lang="en-AU" altLang="zh-CN" sz="2000" dirty="0"/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的兴趣范围</a:t>
            </a:r>
            <a:r>
              <a:rPr lang="en-AU" altLang="zh-CN" dirty="0">
                <a:ea typeface="宋体" charset="-122"/>
              </a:rPr>
              <a:t>(AOI)</a:t>
            </a:r>
            <a:r>
              <a:rPr lang="zh-CN" altLang="en-AU" dirty="0">
                <a:ea typeface="宋体" charset="-122"/>
              </a:rPr>
              <a:t>缺省是</a:t>
            </a:r>
            <a:r>
              <a:rPr lang="en-AU" altLang="zh-CN" dirty="0" smtClean="0">
                <a:ea typeface="宋体" charset="-122"/>
              </a:rPr>
              <a:t>500M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是</a:t>
            </a:r>
            <a:r>
              <a:rPr lang="zh-CN" altLang="en-AU" sz="2000" dirty="0">
                <a:ea typeface="宋体" charset="-122"/>
              </a:rPr>
              <a:t>可以自定义的，依赖于很多因素</a:t>
            </a:r>
            <a:endParaRPr lang="en-AU" altLang="zh-CN" sz="2000" dirty="0"/>
          </a:p>
          <a:p>
            <a:pPr marL="0" indent="0">
              <a:buNone/>
            </a:pPr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15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 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本页跨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Cell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内容未实现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穿越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</a:t>
            </a:r>
            <a:r>
              <a:rPr lang="zh-CN" altLang="en-US" dirty="0">
                <a:ea typeface="宋体" charset="-122"/>
              </a:rPr>
              <a:t>是无缝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SzPct val="25000"/>
              <a:buNone/>
            </a:pPr>
            <a:r>
              <a:rPr lang="zh-CN" altLang="en-US" dirty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客户端</a:t>
            </a:r>
            <a:r>
              <a:rPr lang="zh-CN" altLang="en-AU" sz="2000" dirty="0">
                <a:ea typeface="宋体" charset="-122"/>
              </a:rPr>
              <a:t>不会感觉到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>
                <a:ea typeface="宋体" charset="-122"/>
              </a:rPr>
              <a:t>穿越边界的发生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/>
          </a:p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维护着一个</a:t>
            </a:r>
            <a:r>
              <a:rPr lang="en-AU" altLang="zh-CN" dirty="0">
                <a:ea typeface="宋体" charset="-122"/>
              </a:rPr>
              <a:t>list</a:t>
            </a:r>
            <a:r>
              <a:rPr lang="zh-CN" altLang="en-AU" dirty="0">
                <a:ea typeface="宋体" charset="-122"/>
              </a:rPr>
              <a:t>，存放着在其边界外沿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pPr marL="182562" lvl="1" indent="0">
              <a:buNone/>
            </a:pPr>
            <a:r>
              <a:rPr lang="en-AU" altLang="zh-CN" dirty="0" smtClean="0"/>
              <a:t>         </a:t>
            </a:r>
            <a:r>
              <a:rPr lang="en-AU" altLang="zh-CN" sz="2000" dirty="0" smtClean="0"/>
              <a:t>Ghost </a:t>
            </a:r>
            <a:r>
              <a:rPr lang="en-AU" altLang="zh-CN" sz="2000" dirty="0" smtClean="0">
                <a:ea typeface="宋体" charset="-122"/>
              </a:rPr>
              <a:t>entities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</a:t>
            </a:r>
            <a:r>
              <a:rPr lang="zh-CN" altLang="en-US" sz="2000" dirty="0"/>
              <a:t>半径</a:t>
            </a:r>
            <a:r>
              <a:rPr lang="en-AU" altLang="zh-CN" sz="2000" dirty="0" smtClean="0"/>
              <a:t>500m</a:t>
            </a:r>
            <a:r>
              <a:rPr lang="zh-CN" altLang="en-US" sz="2000" dirty="0" smtClean="0"/>
              <a:t>，可配置</a:t>
            </a:r>
            <a:r>
              <a:rPr lang="en-AU" altLang="zh-CN" sz="2000" dirty="0" smtClean="0"/>
              <a:t> </a:t>
            </a:r>
          </a:p>
          <a:p>
            <a:pPr marL="182562" lvl="1" indent="0">
              <a:buNone/>
            </a:pPr>
            <a:r>
              <a:rPr lang="zh-CN" altLang="en-US" sz="2000" dirty="0" smtClean="0"/>
              <a:t>         大于</a:t>
            </a:r>
            <a:r>
              <a:rPr lang="zh-CN" altLang="en-US" sz="2000" dirty="0"/>
              <a:t>等于</a:t>
            </a:r>
            <a:r>
              <a:rPr lang="en-US" altLang="zh-CN" sz="2000" dirty="0"/>
              <a:t>AOI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38" name="流程图: 过程 37"/>
          <p:cNvSpPr/>
          <p:nvPr/>
        </p:nvSpPr>
        <p:spPr>
          <a:xfrm>
            <a:off x="5328592" y="3995505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过程 38"/>
          <p:cNvSpPr/>
          <p:nvPr/>
        </p:nvSpPr>
        <p:spPr>
          <a:xfrm>
            <a:off x="6048672" y="3995505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过程 39"/>
          <p:cNvSpPr/>
          <p:nvPr/>
        </p:nvSpPr>
        <p:spPr>
          <a:xfrm>
            <a:off x="7128792" y="3995505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过程 40"/>
          <p:cNvSpPr/>
          <p:nvPr/>
        </p:nvSpPr>
        <p:spPr>
          <a:xfrm>
            <a:off x="7128792" y="3995505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6617940" y="518690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6948264" y="5402932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760640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857564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47828" y="5886659"/>
            <a:ext cx="109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</a:t>
            </a:r>
            <a:r>
              <a:rPr lang="en-US" altLang="zh-CN" sz="1100" dirty="0" smtClean="0"/>
              <a:t>radius</a:t>
            </a:r>
          </a:p>
        </p:txBody>
      </p:sp>
      <p:sp>
        <p:nvSpPr>
          <p:cNvPr id="55" name="流程图: 联系 54"/>
          <p:cNvSpPr/>
          <p:nvPr/>
        </p:nvSpPr>
        <p:spPr>
          <a:xfrm>
            <a:off x="7693410" y="6587793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联系 55"/>
          <p:cNvSpPr/>
          <p:nvPr/>
        </p:nvSpPr>
        <p:spPr>
          <a:xfrm>
            <a:off x="7704856" y="6329477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819156" y="625417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7848872" y="651578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65" name="流程图: 联系 64"/>
          <p:cNvSpPr/>
          <p:nvPr/>
        </p:nvSpPr>
        <p:spPr>
          <a:xfrm>
            <a:off x="6905972" y="494116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过程 67"/>
          <p:cNvSpPr/>
          <p:nvPr/>
        </p:nvSpPr>
        <p:spPr>
          <a:xfrm>
            <a:off x="6548214" y="5007252"/>
            <a:ext cx="914400" cy="8700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44" idx="6"/>
            <a:endCxn id="44" idx="5"/>
          </p:cNvCxnSpPr>
          <p:nvPr/>
        </p:nvCxnSpPr>
        <p:spPr>
          <a:xfrm flipH="1">
            <a:off x="7045825" y="5460082"/>
            <a:ext cx="16739" cy="4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4" idx="4"/>
            <a:endCxn id="68" idx="2"/>
          </p:cNvCxnSpPr>
          <p:nvPr/>
        </p:nvCxnSpPr>
        <p:spPr>
          <a:xfrm>
            <a:off x="7005414" y="55172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/>
        </p:nvSpPr>
        <p:spPr>
          <a:xfrm>
            <a:off x="6257900" y="461084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6072154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7164288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13622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Entity: Real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G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host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Real Entity</a:t>
            </a:r>
            <a:r>
              <a:rPr lang="zh-CN" altLang="en-AU" dirty="0">
                <a:ea typeface="宋体" charset="-122"/>
              </a:rPr>
              <a:t>是权威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smtClean="0">
                <a:ea typeface="宋体" charset="-122"/>
              </a:rPr>
              <a:t>Ghost Entity</a:t>
            </a:r>
            <a:r>
              <a:rPr lang="zh-CN" altLang="en-AU" dirty="0">
                <a:ea typeface="宋体" charset="-122"/>
              </a:rPr>
              <a:t>是从邻近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的对应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的部分数据的</a:t>
            </a:r>
            <a:r>
              <a:rPr lang="zh-CN" altLang="en-AU" dirty="0" smtClean="0">
                <a:ea typeface="宋体" charset="-122"/>
              </a:rPr>
              <a:t>拷贝</a:t>
            </a:r>
            <a:endParaRPr lang="en-AU" altLang="zh-CN" dirty="0"/>
          </a:p>
        </p:txBody>
      </p:sp>
      <p:sp>
        <p:nvSpPr>
          <p:cNvPr id="10" name="流程图: 过程 9"/>
          <p:cNvSpPr/>
          <p:nvPr/>
        </p:nvSpPr>
        <p:spPr>
          <a:xfrm>
            <a:off x="3888432" y="3383414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4608512" y="3383414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5688632" y="3383414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5688632" y="3383414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5142067" y="4368319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4968552" y="476705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5400600" y="533092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6048672" y="4796140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6480720" y="5330924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20480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17404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55259" y="338341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688414" y="3383414"/>
            <a:ext cx="1377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    </a:t>
            </a:r>
            <a:endParaRPr lang="zh-CN" altLang="en-US" sz="1100" dirty="0"/>
          </a:p>
        </p:txBody>
      </p:sp>
      <p:sp>
        <p:nvSpPr>
          <p:cNvPr id="24" name="流程图: 联系 23"/>
          <p:cNvSpPr/>
          <p:nvPr/>
        </p:nvSpPr>
        <p:spPr>
          <a:xfrm>
            <a:off x="4248472" y="485329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7230516" y="40314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6230303" y="4365104"/>
            <a:ext cx="114300" cy="103699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6253250" y="5975702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6264696" y="57173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78996" y="564208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408712" y="590369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34" name="流程图: 联系 33"/>
          <p:cNvSpPr/>
          <p:nvPr/>
        </p:nvSpPr>
        <p:spPr>
          <a:xfrm>
            <a:off x="5832648" y="410678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4752528" y="410678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34" idx="2"/>
            <a:endCxn id="36" idx="6"/>
          </p:cNvCxnSpPr>
          <p:nvPr/>
        </p:nvCxnSpPr>
        <p:spPr>
          <a:xfrm flipH="1">
            <a:off x="4866828" y="4163938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26" idx="2"/>
          </p:cNvCxnSpPr>
          <p:nvPr/>
        </p:nvCxnSpPr>
        <p:spPr>
          <a:xfrm>
            <a:off x="5256367" y="4416953"/>
            <a:ext cx="97393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8" idx="2"/>
          </p:cNvCxnSpPr>
          <p:nvPr/>
        </p:nvCxnSpPr>
        <p:spPr>
          <a:xfrm>
            <a:off x="5082852" y="4853290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9" idx="2"/>
          </p:cNvCxnSpPr>
          <p:nvPr/>
        </p:nvCxnSpPr>
        <p:spPr>
          <a:xfrm>
            <a:off x="5514900" y="5388074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Ghost 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解决跨越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边界的</a:t>
            </a:r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的交互问题</a:t>
            </a:r>
            <a:endParaRPr lang="en-AU" altLang="zh-CN" dirty="0"/>
          </a:p>
          <a:p>
            <a:pPr marL="180975" lvl="1" indent="-180975">
              <a:lnSpc>
                <a:spcPct val="90000"/>
              </a:lnSpc>
              <a:buSzPct val="80000"/>
              <a:buFont typeface="Wingdings" pitchFamily="2" charset="2"/>
              <a:buChar char="§"/>
            </a:pPr>
            <a:r>
              <a:rPr lang="zh-CN" altLang="en-AU" dirty="0">
                <a:ea typeface="宋体" charset="-122"/>
              </a:rPr>
              <a:t>方法</a:t>
            </a:r>
            <a:r>
              <a:rPr lang="zh-CN" altLang="en-AU" dirty="0" smtClean="0">
                <a:ea typeface="宋体" charset="-122"/>
              </a:rPr>
              <a:t>调用</a:t>
            </a:r>
            <a:endParaRPr lang="en-US" altLang="zh-CN" dirty="0" smtClean="0">
              <a:ea typeface="宋体" charset="-122"/>
            </a:endParaRP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400" dirty="0" smtClean="0">
                <a:ea typeface="宋体" charset="-122"/>
              </a:rPr>
              <a:t>           </a:t>
            </a:r>
            <a:r>
              <a:rPr lang="zh-CN" altLang="en-AU" sz="2000" dirty="0" smtClean="0">
                <a:ea typeface="宋体" charset="-122"/>
              </a:rPr>
              <a:t>转发</a:t>
            </a:r>
            <a:r>
              <a:rPr lang="zh-CN" altLang="en-AU" sz="2000" dirty="0">
                <a:ea typeface="宋体" charset="-122"/>
              </a:rPr>
              <a:t>给其</a:t>
            </a:r>
            <a:r>
              <a:rPr lang="en-AU" altLang="zh-CN" sz="2000" dirty="0">
                <a:ea typeface="宋体" charset="-122"/>
              </a:rPr>
              <a:t>Real Entity</a:t>
            </a: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属性</a:t>
            </a:r>
            <a:r>
              <a:rPr lang="en-US" altLang="zh-CN" dirty="0">
                <a:ea typeface="宋体" charset="-122"/>
              </a:rPr>
              <a:t> </a:t>
            </a: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一</a:t>
            </a:r>
            <a:r>
              <a:rPr lang="zh-CN" altLang="en-AU" sz="2000" dirty="0">
                <a:ea typeface="宋体" charset="-122"/>
              </a:rPr>
              <a:t>个属性可以是</a:t>
            </a:r>
            <a:r>
              <a:rPr lang="en-AU" altLang="zh-CN" sz="2000" dirty="0">
                <a:ea typeface="宋体" charset="-122"/>
              </a:rPr>
              <a:t>real only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US" altLang="zh-CN" sz="2000" dirty="0">
                <a:ea typeface="宋体" charset="-122"/>
              </a:rPr>
              <a:t>, </a:t>
            </a: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 </a:t>
            </a:r>
            <a:r>
              <a:rPr lang="zh-CN" altLang="en-AU" sz="2000" dirty="0">
                <a:ea typeface="宋体" charset="-122"/>
              </a:rPr>
              <a:t>将永远不会存在于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上</a:t>
            </a:r>
            <a:endParaRPr lang="en-US" altLang="zh-CN" sz="2000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如果</a:t>
            </a:r>
            <a:r>
              <a:rPr lang="zh-CN" altLang="en-AU" sz="2000" dirty="0">
                <a:ea typeface="宋体" charset="-122"/>
              </a:rPr>
              <a:t>一个属性对于客户端是可见的，那么该属性必须是可以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,</a:t>
            </a:r>
            <a:r>
              <a:rPr lang="zh-CN" altLang="en-US" sz="2000" dirty="0" smtClean="0">
                <a:ea typeface="宋体" charset="-122"/>
              </a:rPr>
              <a:t>例如：</a:t>
            </a:r>
            <a:r>
              <a:rPr lang="zh-CN" altLang="en-AU" sz="2000" dirty="0">
                <a:ea typeface="宋体" charset="-122"/>
              </a:rPr>
              <a:t>当前的</a:t>
            </a:r>
            <a:r>
              <a:rPr lang="zh-CN" altLang="en-AU" sz="2000" dirty="0" smtClean="0">
                <a:ea typeface="宋体" charset="-122"/>
              </a:rPr>
              <a:t>武器</a:t>
            </a:r>
            <a:r>
              <a:rPr lang="zh-CN" altLang="en-US" sz="2000" dirty="0" smtClean="0">
                <a:ea typeface="宋体" charset="-122"/>
              </a:rPr>
              <a:t>、</a:t>
            </a:r>
            <a:r>
              <a:rPr lang="zh-CN" altLang="en-US" sz="2000" dirty="0">
                <a:ea typeface="宋体" charset="-122"/>
              </a:rPr>
              <a:t>等级</a:t>
            </a:r>
            <a:r>
              <a:rPr lang="zh-CN" altLang="en-US" sz="2000" dirty="0" smtClean="0"/>
              <a:t>、</a:t>
            </a:r>
            <a:r>
              <a:rPr lang="zh-CN" altLang="en-US" sz="2000" dirty="0">
                <a:ea typeface="宋体" charset="-122"/>
              </a:rPr>
              <a:t>名称</a:t>
            </a:r>
            <a:endParaRPr lang="en-US" altLang="zh-CN" sz="20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Ghost</a:t>
            </a:r>
            <a:r>
              <a:rPr lang="zh-CN" altLang="en-US" dirty="0">
                <a:ea typeface="宋体" charset="-122"/>
              </a:rPr>
              <a:t>属性是只读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 要</a:t>
            </a:r>
            <a:r>
              <a:rPr lang="zh-CN" altLang="en-AU" sz="2000" dirty="0">
                <a:ea typeface="宋体" charset="-122"/>
              </a:rPr>
              <a:t>更改属性值只能通过方法调用来更新其对应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Real Entity</a:t>
            </a:r>
            <a:endParaRPr lang="en-AU" altLang="zh-CN" sz="20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1368152" cy="65050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+mn-ea"/>
                <a:ea typeface="+mn-ea"/>
              </a:rPr>
              <a:t>概要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15" y="1268760"/>
            <a:ext cx="6427425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KBEngine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服务器概览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实现一个</a:t>
            </a:r>
            <a:r>
              <a:rPr kumimoji="0" lang="en-AU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Entity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的通信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核心部分</a:t>
            </a: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Cell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功能集</a:t>
            </a:r>
            <a:endParaRPr kumimoji="0" lang="zh-CN" alt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服务器设置和维护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zh-CN" altLang="en-US" kern="0" noProof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服务器调试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服务器的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profiling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和压力测试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2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的数据更新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客户端实现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以加速渲染</a:t>
            </a:r>
            <a:endParaRPr lang="en-AU" altLang="zh-CN" dirty="0"/>
          </a:p>
          <a:p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</a:t>
            </a:r>
            <a:r>
              <a:rPr lang="zh-CN" altLang="en-AU" dirty="0" smtClean="0">
                <a:ea typeface="宋体" charset="-122"/>
              </a:rPr>
              <a:t>减少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marL="0" lvl="1" indent="0">
              <a:buSzPct val="80000"/>
              <a:buNone/>
            </a:pPr>
            <a:r>
              <a:rPr lang="zh-CN" altLang="en-AU" sz="2000" dirty="0">
                <a:ea typeface="宋体" charset="-122"/>
              </a:rPr>
              <a:t> </a:t>
            </a:r>
            <a:r>
              <a:rPr lang="zh-CN" altLang="en-AU" sz="2000" dirty="0" smtClean="0">
                <a:ea typeface="宋体" charset="-122"/>
              </a:rPr>
              <a:t>          带宽</a:t>
            </a:r>
            <a:r>
              <a:rPr lang="zh-CN" altLang="en-AU" sz="2000" dirty="0">
                <a:ea typeface="宋体" charset="-122"/>
              </a:rPr>
              <a:t>的消耗</a:t>
            </a:r>
            <a:endParaRPr lang="en-AU" altLang="zh-CN" sz="2000" dirty="0"/>
          </a:p>
          <a:p>
            <a:pPr marL="0" indent="0">
              <a:buNone/>
            </a:pPr>
            <a:r>
              <a:rPr lang="zh-CN" altLang="en-US" sz="2000" dirty="0"/>
              <a:t>           每个</a:t>
            </a:r>
            <a:r>
              <a:rPr lang="en-AU" altLang="zh-CN" sz="2000" dirty="0"/>
              <a:t>Entity</a:t>
            </a:r>
            <a:r>
              <a:rPr lang="zh-CN" altLang="en-US" sz="2000" dirty="0"/>
              <a:t>的</a:t>
            </a:r>
            <a:r>
              <a:rPr lang="en-AU" altLang="zh-CN" sz="2000" dirty="0"/>
              <a:t>CPU</a:t>
            </a:r>
            <a:r>
              <a:rPr lang="zh-CN" altLang="en-US" sz="2000" dirty="0"/>
              <a:t>消耗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LOD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 err="1">
                <a:ea typeface="宋体" charset="-122"/>
              </a:rPr>
              <a:t>CellApp</a:t>
            </a:r>
            <a:r>
              <a:rPr lang="zh-CN" altLang="en-US" dirty="0">
                <a:ea typeface="宋体" charset="-122"/>
              </a:rPr>
              <a:t>上的作用类似于在客户端的</a:t>
            </a:r>
            <a:r>
              <a:rPr lang="zh-CN" altLang="en-US" dirty="0" smtClean="0">
                <a:ea typeface="宋体" charset="-122"/>
              </a:rPr>
              <a:t>作用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ea typeface="宋体" charset="-122"/>
              </a:rPr>
              <a:t>           细节</a:t>
            </a:r>
            <a:r>
              <a:rPr lang="zh-CN" altLang="en-US" sz="2000" dirty="0">
                <a:ea typeface="宋体" charset="-122"/>
              </a:rPr>
              <a:t>程度是相对于玩家</a:t>
            </a:r>
            <a:r>
              <a:rPr lang="en-US" altLang="zh-CN" sz="2000" dirty="0">
                <a:ea typeface="宋体" charset="-122"/>
              </a:rPr>
              <a:t>entity</a:t>
            </a:r>
            <a:r>
              <a:rPr lang="zh-CN" altLang="en-US" sz="2000" dirty="0">
                <a:ea typeface="宋体" charset="-122"/>
              </a:rPr>
              <a:t>与之的距离的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客户端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方法可以实现</a:t>
            </a:r>
            <a:r>
              <a:rPr lang="en-AU" altLang="zh-CN" dirty="0" smtClean="0"/>
              <a:t>LOD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属性实现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可以避免不必要的通信到客户端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 当前的</a:t>
            </a:r>
            <a:r>
              <a:rPr lang="zh-CN" altLang="en-US" sz="2000" dirty="0" smtClean="0">
                <a:ea typeface="宋体" charset="-122"/>
              </a:rPr>
              <a:t>血量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对于很远的距离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Entity</a:t>
            </a:r>
            <a:r>
              <a:rPr lang="en-AU" altLang="zh-CN" sz="2000" dirty="0">
                <a:ea typeface="宋体" charset="-122"/>
              </a:rPr>
              <a:t>)</a:t>
            </a:r>
            <a:r>
              <a:rPr lang="zh-CN" altLang="en-AU" sz="2000" dirty="0">
                <a:ea typeface="宋体" charset="-122"/>
              </a:rPr>
              <a:t>来说是不可见的</a:t>
            </a:r>
            <a:r>
              <a:rPr lang="en-AU" altLang="zh-CN" sz="2000" dirty="0"/>
              <a:t>)</a:t>
            </a:r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6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 err="1">
                <a:ea typeface="宋体" charset="-122"/>
              </a:rPr>
              <a:t>CellApp</a:t>
            </a:r>
            <a:r>
              <a:rPr lang="en-US" altLang="zh-CN" dirty="0" err="1">
                <a:ea typeface="宋体" charset="-122"/>
              </a:rPr>
              <a:t>Mgr</a:t>
            </a:r>
            <a:r>
              <a:rPr lang="zh-CN" altLang="en-AU" dirty="0">
                <a:ea typeface="宋体" charset="-122"/>
              </a:rPr>
              <a:t>知道</a:t>
            </a:r>
            <a:r>
              <a:rPr lang="en-AU" altLang="zh-CN" dirty="0" smtClean="0"/>
              <a:t>: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AU" altLang="zh-CN" sz="2000" dirty="0" err="1" smtClean="0"/>
              <a:t>Cellapp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及它们的负载</a:t>
            </a:r>
            <a:r>
              <a:rPr lang="en-AU" altLang="zh-CN" sz="2000" dirty="0"/>
              <a:t>)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</a:t>
            </a:r>
            <a:endParaRPr lang="en-AU" altLang="zh-CN" sz="2000" dirty="0"/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en-AU" altLang="zh-CN" sz="2000" dirty="0" smtClean="0">
                <a:ea typeface="宋体" charset="-122"/>
              </a:rPr>
              <a:t>Space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管理</a:t>
            </a:r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的负载</a:t>
            </a:r>
            <a:r>
              <a:rPr lang="zh-CN" altLang="en-AU" dirty="0" smtClean="0">
                <a:ea typeface="宋体" charset="-122"/>
              </a:rPr>
              <a:t>平衡</a:t>
            </a:r>
            <a:r>
              <a:rPr lang="en-AU" altLang="zh-CN" dirty="0" smtClean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altLang="zh-CN" sz="2000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告诉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>
                <a:ea typeface="宋体" charset="-122"/>
              </a:rPr>
              <a:t>们它们的</a:t>
            </a:r>
            <a:r>
              <a:rPr lang="en-AU" altLang="zh-CN" sz="2000" dirty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边界应该在哪里</a:t>
            </a:r>
            <a:endParaRPr lang="en-AU" altLang="zh-CN" sz="2000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把新建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加入到正确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zh-CN" altLang="en-AU" dirty="0">
                <a:ea typeface="宋体" charset="-122"/>
              </a:rPr>
              <a:t>服务器群组一个</a:t>
            </a:r>
            <a:r>
              <a:rPr lang="en-AU" altLang="zh-CN" dirty="0" err="1" smtClean="0">
                <a:ea typeface="宋体" charset="-122"/>
              </a:rPr>
              <a:t>CellappMgr</a:t>
            </a:r>
            <a:r>
              <a:rPr lang="zh-CN" altLang="en-AU" dirty="0">
                <a:ea typeface="宋体" charset="-122"/>
              </a:rPr>
              <a:t>实例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3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数据库管理器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DBMgr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数据的数据库存储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负责数据库与其余的服务器间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信息的通信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支持的数据库类型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/>
              <a:t> </a:t>
            </a:r>
            <a:r>
              <a:rPr lang="en-AU" altLang="zh-CN" sz="2000" dirty="0" smtClean="0"/>
              <a:t>       M</a:t>
            </a:r>
            <a:r>
              <a:rPr lang="en-US" altLang="zh-CN" sz="2000" dirty="0" err="1" smtClean="0"/>
              <a:t>ySQL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MongoDB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 smtClean="0"/>
              <a:t>Redis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en-AU" altLang="zh-CN" sz="2000" dirty="0" smtClean="0"/>
              <a:t>… </a:t>
            </a:r>
            <a:r>
              <a:rPr lang="zh-CN" altLang="en-AU" sz="2000" dirty="0">
                <a:ea typeface="宋体" charset="-122"/>
              </a:rPr>
              <a:t>你自己定制</a:t>
            </a:r>
            <a:endParaRPr lang="en-AU" altLang="zh-CN" sz="2000" dirty="0"/>
          </a:p>
          <a:p>
            <a:r>
              <a:rPr lang="zh-CN" altLang="en-US" dirty="0">
                <a:ea typeface="宋体" charset="-122"/>
              </a:rPr>
              <a:t>最好</a:t>
            </a:r>
            <a:r>
              <a:rPr lang="zh-CN" altLang="en-AU" dirty="0" smtClean="0">
                <a:ea typeface="宋体" charset="-122"/>
              </a:rPr>
              <a:t>独立的机器</a:t>
            </a:r>
            <a:r>
              <a:rPr lang="zh-CN" altLang="en-US" dirty="0" smtClean="0">
                <a:ea typeface="宋体" charset="-122"/>
              </a:rPr>
              <a:t>运行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9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备份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存档</a:t>
            </a:r>
          </a:p>
          <a:p>
            <a:pPr marL="0" indent="0">
              <a:buNone/>
            </a:pPr>
            <a:r>
              <a:rPr lang="zh-CN" altLang="en-US" sz="2000" dirty="0" smtClean="0"/>
              <a:t>        在</a:t>
            </a:r>
            <a:r>
              <a:rPr lang="en-US" altLang="zh-CN" sz="2000" dirty="0" err="1" smtClean="0"/>
              <a:t>Baseapp</a:t>
            </a:r>
            <a:r>
              <a:rPr lang="zh-CN" altLang="en-US" sz="2000" dirty="0"/>
              <a:t>间轮流调度</a:t>
            </a:r>
            <a:r>
              <a:rPr lang="zh-CN" altLang="en-US" sz="2000" dirty="0" smtClean="0"/>
              <a:t>处理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en-AU" altLang="zh-CN" sz="2000" dirty="0" err="1" smtClean="0"/>
              <a:t>Baseapp</a:t>
            </a:r>
            <a:r>
              <a:rPr lang="zh-CN" altLang="en-US" sz="2000" dirty="0"/>
              <a:t>向</a:t>
            </a:r>
            <a:r>
              <a:rPr lang="en-AU" altLang="zh-CN" sz="2000" dirty="0" err="1"/>
              <a:t>Cellapp</a:t>
            </a:r>
            <a:r>
              <a:rPr lang="zh-CN" altLang="en-US" sz="2000" dirty="0"/>
              <a:t>要</a:t>
            </a:r>
            <a:r>
              <a:rPr lang="en-US" altLang="zh-CN" sz="2000" dirty="0"/>
              <a:t>Entity</a:t>
            </a:r>
            <a:r>
              <a:rPr lang="zh-CN" altLang="en-US" sz="2000" dirty="0"/>
              <a:t>的</a:t>
            </a:r>
            <a:r>
              <a:rPr lang="en-US" altLang="zh-CN" sz="2000" dirty="0"/>
              <a:t>Cell</a:t>
            </a:r>
            <a:r>
              <a:rPr lang="zh-CN" altLang="en-US" sz="2000" dirty="0"/>
              <a:t>部分的</a:t>
            </a:r>
            <a:r>
              <a:rPr lang="zh-CN" altLang="en-US" sz="2000" dirty="0" smtClean="0"/>
              <a:t>数据再定时转给</a:t>
            </a:r>
            <a:r>
              <a:rPr lang="en-US" altLang="zh-CN" sz="2000" dirty="0" err="1" smtClean="0"/>
              <a:t>DBMgr</a:t>
            </a:r>
            <a:r>
              <a:rPr lang="zh-CN" altLang="en-US" sz="2000" dirty="0" smtClean="0"/>
              <a:t>存储</a:t>
            </a:r>
            <a:endParaRPr lang="en-US" altLang="zh-CN" sz="2000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的机器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Daemon(machine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Daemon</a:t>
            </a:r>
            <a:r>
              <a:rPr lang="zh-CN" altLang="en-US" dirty="0">
                <a:ea typeface="宋体" charset="-122"/>
              </a:rPr>
              <a:t>用于监视服务器</a:t>
            </a:r>
            <a:r>
              <a:rPr lang="zh-CN" altLang="en-US" dirty="0" smtClean="0">
                <a:ea typeface="宋体" charset="-122"/>
              </a:rPr>
              <a:t>进程</a:t>
            </a:r>
            <a:endParaRPr lang="en-US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每个服务器机器上有一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machine</a:t>
            </a:r>
          </a:p>
          <a:p>
            <a:r>
              <a:rPr lang="zh-CN" altLang="en-AU" dirty="0">
                <a:ea typeface="宋体" charset="-122"/>
              </a:rPr>
              <a:t>启动</a:t>
            </a:r>
            <a:r>
              <a:rPr lang="en-AU" altLang="zh-CN" dirty="0" smtClean="0"/>
              <a:t>/</a:t>
            </a:r>
            <a:r>
              <a:rPr lang="zh-CN" altLang="en-AU" dirty="0" smtClean="0">
                <a:ea typeface="宋体" charset="-122"/>
              </a:rPr>
              <a:t>停止</a:t>
            </a:r>
            <a:r>
              <a:rPr lang="zh-CN" altLang="en-AU" dirty="0">
                <a:ea typeface="宋体" charset="-122"/>
              </a:rPr>
              <a:t>服务器进程</a:t>
            </a:r>
          </a:p>
          <a:p>
            <a:r>
              <a:rPr lang="zh-CN" altLang="en-AU" dirty="0">
                <a:ea typeface="宋体" charset="-122"/>
              </a:rPr>
              <a:t>通知服务器群组各个进程的存活状态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监视机器的使用状态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AU" altLang="zh-CN" sz="2000" dirty="0"/>
              <a:t>CPU / </a:t>
            </a:r>
            <a:r>
              <a:rPr lang="zh-CN" altLang="en-AU" sz="2000" dirty="0">
                <a:ea typeface="宋体" charset="-122"/>
              </a:rPr>
              <a:t>内存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带宽</a:t>
            </a: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6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服务端通常的操作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个及以上</a:t>
            </a:r>
            <a:r>
              <a:rPr lang="en-US" altLang="zh-CN" dirty="0" err="1" smtClean="0">
                <a:ea typeface="宋体" charset="-122"/>
              </a:rPr>
              <a:t>Cellapp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不同</a:t>
            </a:r>
            <a:r>
              <a:rPr lang="zh-CN" altLang="en-US" sz="2000" dirty="0">
                <a:ea typeface="宋体" charset="-122"/>
              </a:rPr>
              <a:t>游戏不同情况</a:t>
            </a:r>
            <a:endParaRPr lang="en-US" altLang="zh-CN" sz="2000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      </a:t>
            </a:r>
            <a:r>
              <a:rPr lang="zh-CN" altLang="en-US" sz="2000" dirty="0" smtClean="0">
                <a:ea typeface="宋体" charset="-122"/>
              </a:rPr>
              <a:t>早</a:t>
            </a:r>
            <a:r>
              <a:rPr lang="en-US" altLang="zh-CN" sz="2000" dirty="0" smtClean="0">
                <a:ea typeface="宋体" charset="-122"/>
              </a:rPr>
              <a:t>Profile</a:t>
            </a:r>
            <a:r>
              <a:rPr lang="zh-CN" altLang="en-US" sz="2000" dirty="0" smtClean="0">
                <a:ea typeface="宋体" charset="-122"/>
              </a:rPr>
              <a:t>，经常</a:t>
            </a:r>
            <a:r>
              <a:rPr lang="en-US" altLang="zh-CN" sz="2000" dirty="0" smtClean="0">
                <a:ea typeface="宋体" charset="-122"/>
              </a:rPr>
              <a:t>Profile</a:t>
            </a:r>
          </a:p>
          <a:p>
            <a:r>
              <a:rPr lang="zh-CN" altLang="en-US" dirty="0" smtClean="0">
                <a:ea typeface="宋体" charset="-122"/>
              </a:rPr>
              <a:t>情况允许，</a:t>
            </a:r>
            <a:r>
              <a:rPr lang="zh-CN" altLang="en-AU" dirty="0" smtClean="0">
                <a:ea typeface="宋体" charset="-122"/>
              </a:rPr>
              <a:t>应</a:t>
            </a:r>
            <a:r>
              <a:rPr lang="zh-CN" altLang="en-AU" dirty="0">
                <a:ea typeface="宋体" charset="-122"/>
              </a:rPr>
              <a:t>放在独立的机器的进程</a:t>
            </a:r>
            <a:r>
              <a:rPr lang="en-AU" altLang="zh-CN" dirty="0"/>
              <a:t>:</a:t>
            </a:r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US" altLang="zh-CN" sz="2000" dirty="0" err="1" smtClean="0"/>
              <a:t>DBMgr</a:t>
            </a:r>
            <a:endParaRPr lang="en-US" altLang="zh-CN" sz="2000" dirty="0" smtClean="0"/>
          </a:p>
          <a:p>
            <a:pPr marL="0" lvl="1" indent="0">
              <a:buSzPct val="80000"/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一些工具类进程</a:t>
            </a:r>
            <a:endParaRPr lang="zh-CN" altLang="en-AU" sz="2000" dirty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登录过程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644" y="112474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客户端发登录请求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指定</a:t>
            </a:r>
            <a:r>
              <a:rPr lang="en-US" altLang="zh-CN" sz="2400" dirty="0" smtClean="0">
                <a:ea typeface="宋体" charset="-122"/>
              </a:rPr>
              <a:t>IP/</a:t>
            </a:r>
            <a:r>
              <a:rPr lang="zh-CN" altLang="en-US" sz="2400" dirty="0" smtClean="0">
                <a:ea typeface="宋体" charset="-122"/>
              </a:rPr>
              <a:t>端口 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收到登录请求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解密请求消息</a:t>
            </a:r>
            <a:r>
              <a:rPr lang="en-US" altLang="zh-CN" sz="2400" dirty="0" smtClean="0">
                <a:ea typeface="宋体" charset="-122"/>
              </a:rPr>
              <a:t>(</a:t>
            </a:r>
            <a:r>
              <a:rPr lang="zh-CN" altLang="en-US" sz="2400" dirty="0" smtClean="0">
                <a:ea typeface="宋体" charset="-122"/>
              </a:rPr>
              <a:t>一些客户端也会选择不加密通讯，那么服务端不进行解密</a:t>
            </a:r>
            <a:r>
              <a:rPr lang="en-US" altLang="zh-CN" sz="2400" dirty="0" smtClean="0">
                <a:ea typeface="宋体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转发登录消息到</a:t>
            </a:r>
            <a:r>
              <a:rPr lang="en-US" altLang="zh-CN" sz="2400" dirty="0" err="1" smtClean="0">
                <a:ea typeface="宋体" charset="-122"/>
              </a:rPr>
              <a:t>DBMgr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DBMgr</a:t>
            </a:r>
            <a:r>
              <a:rPr lang="zh-CN" altLang="en-US" sz="2400" dirty="0" smtClean="0">
                <a:ea typeface="宋体" charset="-122"/>
              </a:rPr>
              <a:t>验证用户名</a:t>
            </a:r>
            <a:r>
              <a:rPr lang="en-US" altLang="zh-CN" sz="2400" dirty="0" smtClean="0">
                <a:ea typeface="宋体" charset="-122"/>
              </a:rPr>
              <a:t>/</a:t>
            </a:r>
            <a:r>
              <a:rPr lang="zh-CN" altLang="en-US" sz="2400" dirty="0" smtClean="0">
                <a:ea typeface="宋体" charset="-122"/>
              </a:rPr>
              <a:t>密码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 查询数据库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转发请求到</a:t>
            </a:r>
            <a:r>
              <a:rPr lang="en-US" altLang="zh-CN" sz="2400" dirty="0" err="1" smtClean="0">
                <a:ea typeface="宋体" charset="-122"/>
              </a:rPr>
              <a:t>BaseappMgr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BaseappMgr</a:t>
            </a:r>
            <a:r>
              <a:rPr lang="zh-CN" altLang="en-US" sz="2400" dirty="0" smtClean="0">
                <a:ea typeface="宋体" charset="-122"/>
              </a:rPr>
              <a:t>发送创建</a:t>
            </a:r>
            <a:r>
              <a:rPr lang="en-US" altLang="zh-CN" sz="2400" dirty="0" smtClean="0">
                <a:ea typeface="宋体" charset="-122"/>
              </a:rPr>
              <a:t>Player Entity</a:t>
            </a:r>
            <a:r>
              <a:rPr lang="zh-CN" altLang="en-US" sz="2400" dirty="0" smtClean="0">
                <a:ea typeface="宋体" charset="-122"/>
              </a:rPr>
              <a:t>的消息到负载最小的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 smtClean="0">
                <a:ea typeface="宋体" charset="-122"/>
              </a:rPr>
              <a:t>创建一个新的</a:t>
            </a:r>
            <a:r>
              <a:rPr lang="en-US" altLang="zh-CN" sz="2400" dirty="0" smtClean="0">
                <a:ea typeface="宋体" charset="-122"/>
              </a:rPr>
              <a:t>proxy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        </a:t>
            </a:r>
            <a:r>
              <a:rPr lang="zh-CN" altLang="en-US" sz="2400" dirty="0" smtClean="0">
                <a:ea typeface="宋体" charset="-122"/>
              </a:rPr>
              <a:t>可能会创建一个新的</a:t>
            </a:r>
            <a:r>
              <a:rPr lang="en-US" altLang="zh-CN" sz="2400" dirty="0" smtClean="0">
                <a:ea typeface="宋体" charset="-122"/>
              </a:rPr>
              <a:t>Cell Entity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Proxy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TCP</a:t>
            </a:r>
            <a:r>
              <a:rPr lang="zh-CN" altLang="en-US" sz="2400" dirty="0" smtClean="0">
                <a:ea typeface="宋体" charset="-122"/>
              </a:rPr>
              <a:t>端口被返回给客户端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        途径</a:t>
            </a:r>
            <a:r>
              <a:rPr lang="en-US" altLang="zh-CN" sz="2400" dirty="0" err="1" smtClean="0">
                <a:ea typeface="宋体" charset="-122"/>
              </a:rPr>
              <a:t>BaseappMgr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en-US" altLang="zh-CN" sz="2400" dirty="0" err="1" smtClean="0">
                <a:ea typeface="宋体" charset="-122"/>
              </a:rPr>
              <a:t>DBMgr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en-US" altLang="zh-CN" sz="2400" dirty="0" err="1" smtClean="0">
                <a:ea typeface="宋体" charset="-122"/>
              </a:rPr>
              <a:t>Loginapp</a:t>
            </a: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6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第二章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实现</a:t>
            </a:r>
            <a:r>
              <a:rPr lang="zh-CN" altLang="en-US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一个</a:t>
            </a:r>
            <a:r>
              <a:rPr lang="en-US" altLang="zh-CN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158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游戏项目资产库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KBEngine</a:t>
            </a:r>
            <a:r>
              <a:rPr lang="zh-CN" altLang="en-US" dirty="0" smtClean="0">
                <a:ea typeface="宋体" charset="-122"/>
              </a:rPr>
              <a:t>引擎默认资产库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如果用户没有设置环境变量指向，引擎默认会尝试读取引擎根目录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作为默认的资产库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资产库的概念类似于</a:t>
            </a:r>
            <a:r>
              <a:rPr lang="en-US" altLang="zh-CN" sz="2000" dirty="0" smtClean="0">
                <a:ea typeface="宋体" charset="-122"/>
              </a:rPr>
              <a:t>Unity3D</a:t>
            </a:r>
            <a:r>
              <a:rPr lang="zh-CN" altLang="en-US" sz="2000" dirty="0" smtClean="0">
                <a:ea typeface="宋体" charset="-122"/>
              </a:rPr>
              <a:t>中的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，不过其中一些文件夹名称结构被固定了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不同的项目是不同的资产库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要想引擎启动时读取到对应的项目资产库，必须在环境变量中制定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4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4"/>
          <p:cNvSpPr>
            <a:spLocks noChangeArrowheads="1"/>
          </p:cNvSpPr>
          <p:nvPr/>
        </p:nvSpPr>
        <p:spPr bwMode="auto">
          <a:xfrm>
            <a:off x="133846" y="6597353"/>
            <a:ext cx="2219325" cy="26064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Rectangle 13"/>
          <p:cNvSpPr>
            <a:spLocks noChangeArrowheads="1"/>
          </p:cNvSpPr>
          <p:nvPr/>
        </p:nvSpPr>
        <p:spPr bwMode="auto">
          <a:xfrm>
            <a:off x="133846" y="626112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Text Box 82"/>
          <p:cNvSpPr txBox="1">
            <a:spLocks noChangeArrowheads="1"/>
          </p:cNvSpPr>
          <p:nvPr/>
        </p:nvSpPr>
        <p:spPr bwMode="auto">
          <a:xfrm>
            <a:off x="1299071" y="6357962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9" name="Line 85"/>
          <p:cNvSpPr>
            <a:spLocks noChangeShapeType="1"/>
          </p:cNvSpPr>
          <p:nvPr/>
        </p:nvSpPr>
        <p:spPr bwMode="auto">
          <a:xfrm>
            <a:off x="905371" y="6432575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0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472413"/>
              </p:ext>
            </p:extLst>
          </p:nvPr>
        </p:nvGraphicFramePr>
        <p:xfrm>
          <a:off x="1059359" y="6315100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" r:id="rId3" imgW="304923" imgH="304923" progId="">
                  <p:embed/>
                </p:oleObj>
              </mc:Choice>
              <mc:Fallback>
                <p:oleObj r:id="rId3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359" y="6315100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Rectangle 87"/>
          <p:cNvSpPr>
            <a:spLocks noChangeArrowheads="1"/>
          </p:cNvSpPr>
          <p:nvPr/>
        </p:nvSpPr>
        <p:spPr bwMode="auto">
          <a:xfrm>
            <a:off x="2510333" y="6299225"/>
            <a:ext cx="15506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自定义类型脚本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122" name="Line 88"/>
          <p:cNvSpPr>
            <a:spLocks noChangeShapeType="1"/>
          </p:cNvSpPr>
          <p:nvPr/>
        </p:nvSpPr>
        <p:spPr bwMode="auto">
          <a:xfrm>
            <a:off x="2254746" y="6432575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2875" y="5278760"/>
            <a:ext cx="2219325" cy="3413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2875" y="5620073"/>
            <a:ext cx="2219325" cy="338137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2875" y="1914848"/>
            <a:ext cx="2219325" cy="34131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42875" y="25958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2875" y="22561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2875" y="327533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42875" y="29356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42875" y="4635823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42875" y="36150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42875" y="4975548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555875" y="1664023"/>
            <a:ext cx="15051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列出了所有的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entity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851920" y="5647060"/>
            <a:ext cx="2139950" cy="34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定义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的属性和方法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 (XML)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300788" y="2968948"/>
            <a:ext cx="990600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449263">
              <a:spcBef>
                <a:spcPts val="200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>
                <a:solidFill>
                  <a:srgbClr val="002060"/>
                </a:solidFill>
                <a:ea typeface="宋体" charset="-122"/>
              </a:rPr>
              <a:t>实现属性和方法</a:t>
            </a:r>
            <a:r>
              <a:rPr lang="en-US" altLang="zh-CN" sz="1400" b="0">
                <a:solidFill>
                  <a:srgbClr val="002060"/>
                </a:solidFill>
                <a:ea typeface="宋体" charset="-122"/>
              </a:rPr>
              <a:t> (Python)</a:t>
            </a:r>
            <a:endParaRPr lang="en-GB" sz="1400" b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000125" y="1670373"/>
            <a:ext cx="1211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entities.xml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base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268796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cell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058863" y="33674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client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058863" y="53660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entity_defs</a:t>
            </a: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320675" y="1270348"/>
            <a:ext cx="1588" cy="169862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234823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5" y="2313310"/>
            <a:ext cx="99706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Baseapp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1266825" y="302927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2997523"/>
            <a:ext cx="9217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Cellapp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66825" y="370872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2555875" y="3681735"/>
            <a:ext cx="35124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Client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脚本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(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只在包含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Python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解析器的原生环境</a:t>
            </a:r>
            <a:endParaRPr lang="en-US" altLang="zh-CN" sz="1400" b="0" dirty="0" smtClean="0">
              <a:solidFill>
                <a:srgbClr val="002060"/>
              </a:solidFill>
              <a:ea typeface="宋体" charset="-122"/>
            </a:endParaRPr>
          </a:p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有效</a:t>
            </a:r>
            <a:r>
              <a:rPr lang="zh-CN" altLang="en-US" sz="1400" dirty="0" smtClean="0">
                <a:solidFill>
                  <a:srgbClr val="002060"/>
                </a:solidFill>
                <a:ea typeface="宋体" charset="-122"/>
              </a:rPr>
              <a:t>，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Unity3D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等插件环境不需要在此实现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)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1266825" y="5707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.def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2555875" y="5697860"/>
            <a:ext cx="84514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定义文件</a:t>
            </a:r>
            <a:endParaRPr lang="en-GB" sz="1400" b="0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596900" y="1748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2086298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22053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242602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276574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96900" y="344519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596900" y="54438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873125" y="2886398"/>
            <a:ext cx="1588" cy="2428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873125" y="3107060"/>
            <a:ext cx="258763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873125" y="35642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873125" y="3786510"/>
            <a:ext cx="258763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873125" y="5562923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873125" y="5785173"/>
            <a:ext cx="3095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222502"/>
              </p:ext>
            </p:extLst>
          </p:nvPr>
        </p:nvGraphicFramePr>
        <p:xfrm>
          <a:off x="733425" y="1640210"/>
          <a:ext cx="2016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" r:id="rId5" imgW="142933" imgH="152260" progId="">
                  <p:embed/>
                </p:oleObj>
              </mc:Choice>
              <mc:Fallback>
                <p:oleObj r:id="rId5" imgW="142933" imgH="1522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640210"/>
                        <a:ext cx="201613" cy="2143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597749"/>
              </p:ext>
            </p:extLst>
          </p:nvPr>
        </p:nvGraphicFramePr>
        <p:xfrm>
          <a:off x="1027113" y="5651823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" r:id="rId7" imgW="285866" imgH="428798" progId="">
                  <p:embed/>
                </p:oleObj>
              </mc:Choice>
              <mc:Fallback>
                <p:oleObj r:id="rId7" imgW="285866" imgH="42879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651823"/>
                        <a:ext cx="177800" cy="266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AutoShape 57"/>
          <p:cNvSpPr>
            <a:spLocks/>
          </p:cNvSpPr>
          <p:nvPr/>
        </p:nvSpPr>
        <p:spPr bwMode="auto">
          <a:xfrm>
            <a:off x="6169025" y="2326010"/>
            <a:ext cx="130175" cy="2992438"/>
          </a:xfrm>
          <a:prstGeom prst="rightBrace">
            <a:avLst>
              <a:gd name="adj1" fmla="val 191565"/>
              <a:gd name="adj2" fmla="val 50000"/>
            </a:avLst>
          </a:prstGeom>
          <a:noFill/>
          <a:ln w="9360">
            <a:solidFill>
              <a:srgbClr val="2B2B8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2211388" y="1748160"/>
            <a:ext cx="304800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2426023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107060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2265363" y="3786510"/>
            <a:ext cx="252412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6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51675"/>
              </p:ext>
            </p:extLst>
          </p:nvPr>
        </p:nvGraphicFramePr>
        <p:xfrm>
          <a:off x="1027113" y="2306960"/>
          <a:ext cx="23812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" r:id="rId9" imgW="304923" imgH="304923" progId="">
                  <p:embed/>
                </p:oleObj>
              </mc:Choice>
              <mc:Fallback>
                <p:oleObj r:id="rId9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306960"/>
                        <a:ext cx="238125" cy="236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138621"/>
              </p:ext>
            </p:extLst>
          </p:nvPr>
        </p:nvGraphicFramePr>
        <p:xfrm>
          <a:off x="1027113" y="298799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" r:id="rId10" imgW="304923" imgH="304923" progId="">
                  <p:embed/>
                </p:oleObj>
              </mc:Choice>
              <mc:Fallback>
                <p:oleObj r:id="rId10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987998"/>
                        <a:ext cx="238125" cy="234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617118"/>
              </p:ext>
            </p:extLst>
          </p:nvPr>
        </p:nvGraphicFramePr>
        <p:xfrm>
          <a:off x="1027113" y="366744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" r:id="rId11" imgW="304923" imgH="304923" progId="">
                  <p:embed/>
                </p:oleObj>
              </mc:Choice>
              <mc:Fallback>
                <p:oleObj r:id="rId11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3667448"/>
                        <a:ext cx="238125" cy="234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142875" y="39547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42875" y="4294510"/>
            <a:ext cx="2219325" cy="341313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1058863" y="4050035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common</a:t>
            </a: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1266825" y="4389760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596900" y="4126235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873125" y="4245298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72"/>
          <p:cNvSpPr>
            <a:spLocks noChangeShapeType="1"/>
          </p:cNvSpPr>
          <p:nvPr/>
        </p:nvSpPr>
        <p:spPr bwMode="auto">
          <a:xfrm>
            <a:off x="873125" y="446437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697309"/>
              </p:ext>
            </p:extLst>
          </p:nvPr>
        </p:nvGraphicFramePr>
        <p:xfrm>
          <a:off x="1027113" y="4346898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" r:id="rId12" imgW="304923" imgH="304923" progId="">
                  <p:embed/>
                </p:oleObj>
              </mc:Choice>
              <mc:Fallback>
                <p:oleObj r:id="rId12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4346898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519363" y="4329435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80" name="Line 77"/>
          <p:cNvSpPr>
            <a:spLocks noChangeShapeType="1"/>
          </p:cNvSpPr>
          <p:nvPr/>
        </p:nvSpPr>
        <p:spPr bwMode="auto">
          <a:xfrm>
            <a:off x="2265363" y="4464373"/>
            <a:ext cx="252412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3762375" y="4245298"/>
            <a:ext cx="1668463" cy="52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  <a:cs typeface="Arial" charset="0"/>
              </a:rPr>
              <a:t>Cell, Base, Client 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  <a:cs typeface="Arial" charset="0"/>
              </a:rPr>
              <a:t>相互之间共用的实现函数</a:t>
            </a:r>
            <a:endParaRPr lang="en-US" altLang="zh-CN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</p:txBody>
      </p:sp>
      <p:sp>
        <p:nvSpPr>
          <p:cNvPr id="82" name="Freeform 79"/>
          <p:cNvSpPr>
            <a:spLocks/>
          </p:cNvSpPr>
          <p:nvPr/>
        </p:nvSpPr>
        <p:spPr bwMode="auto">
          <a:xfrm>
            <a:off x="3527425" y="4437385"/>
            <a:ext cx="219075" cy="1588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Freeform 80"/>
          <p:cNvSpPr>
            <a:spLocks/>
          </p:cNvSpPr>
          <p:nvPr/>
        </p:nvSpPr>
        <p:spPr bwMode="auto">
          <a:xfrm flipV="1">
            <a:off x="3455988" y="5785173"/>
            <a:ext cx="277812" cy="34925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Text Box 81"/>
          <p:cNvSpPr txBox="1">
            <a:spLocks noChangeArrowheads="1"/>
          </p:cNvSpPr>
          <p:nvPr/>
        </p:nvSpPr>
        <p:spPr bwMode="auto">
          <a:xfrm>
            <a:off x="1100138" y="4732660"/>
            <a:ext cx="10223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server_common</a:t>
            </a:r>
          </a:p>
        </p:txBody>
      </p:sp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1308100" y="5072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86" name="Line 83"/>
          <p:cNvSpPr>
            <a:spLocks noChangeShapeType="1"/>
          </p:cNvSpPr>
          <p:nvPr/>
        </p:nvSpPr>
        <p:spPr bwMode="auto">
          <a:xfrm>
            <a:off x="604838" y="4807273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4"/>
          <p:cNvSpPr>
            <a:spLocks noChangeShapeType="1"/>
          </p:cNvSpPr>
          <p:nvPr/>
        </p:nvSpPr>
        <p:spPr bwMode="auto">
          <a:xfrm>
            <a:off x="914400" y="4927923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>
            <a:off x="914400" y="5146998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9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59029"/>
              </p:ext>
            </p:extLst>
          </p:nvPr>
        </p:nvGraphicFramePr>
        <p:xfrm>
          <a:off x="1068388" y="5029523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" r:id="rId13" imgW="304923" imgH="304923" progId="">
                  <p:embed/>
                </p:oleObj>
              </mc:Choice>
              <mc:Fallback>
                <p:oleObj r:id="rId13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5029523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2519363" y="5013648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91" name="Line 88"/>
          <p:cNvSpPr>
            <a:spLocks noChangeShapeType="1"/>
          </p:cNvSpPr>
          <p:nvPr/>
        </p:nvSpPr>
        <p:spPr bwMode="auto">
          <a:xfrm>
            <a:off x="2263775" y="5146998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Freeform 89"/>
          <p:cNvSpPr>
            <a:spLocks/>
          </p:cNvSpPr>
          <p:nvPr/>
        </p:nvSpPr>
        <p:spPr bwMode="auto">
          <a:xfrm>
            <a:off x="3527425" y="5121598"/>
            <a:ext cx="219075" cy="1587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3776663" y="4951735"/>
            <a:ext cx="1668462" cy="34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Cell, Base </a:t>
            </a:r>
            <a:r>
              <a:rPr lang="zh-CN" altLang="en-US" sz="1400" b="0" dirty="0">
                <a:solidFill>
                  <a:srgbClr val="002060"/>
                </a:solidFill>
                <a:latin typeface="宋体" charset="-122"/>
                <a:ea typeface="宋体" charset="-122"/>
              </a:rPr>
              <a:t>相互之间共用的实现函数</a:t>
            </a:r>
            <a:endParaRPr lang="en-GB" sz="1400" b="0" dirty="0">
              <a:solidFill>
                <a:srgbClr val="002060"/>
              </a:solidFill>
              <a:latin typeface="宋体" charset="-122"/>
              <a:ea typeface="宋体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52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33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012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Line 88"/>
          <p:cNvSpPr>
            <a:spLocks noChangeShapeType="1"/>
          </p:cNvSpPr>
          <p:nvPr/>
        </p:nvSpPr>
        <p:spPr bwMode="auto">
          <a:xfrm>
            <a:off x="2267744" y="5805264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148210" y="5949280"/>
            <a:ext cx="2213989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26"/>
          <p:cNvSpPr>
            <a:spLocks noChangeShapeType="1"/>
          </p:cNvSpPr>
          <p:nvPr/>
        </p:nvSpPr>
        <p:spPr bwMode="auto">
          <a:xfrm>
            <a:off x="322263" y="1518340"/>
            <a:ext cx="36637" cy="52093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Text Box 25"/>
          <p:cNvSpPr txBox="1">
            <a:spLocks noChangeArrowheads="1"/>
          </p:cNvSpPr>
          <p:nvPr/>
        </p:nvSpPr>
        <p:spPr bwMode="auto">
          <a:xfrm>
            <a:off x="1060103" y="60843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user_type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5" name="Line 44"/>
          <p:cNvSpPr>
            <a:spLocks noChangeShapeType="1"/>
          </p:cNvSpPr>
          <p:nvPr/>
        </p:nvSpPr>
        <p:spPr bwMode="auto">
          <a:xfrm>
            <a:off x="598140" y="6162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6" y="60195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Line 75"/>
          <p:cNvSpPr>
            <a:spLocks noChangeShapeType="1"/>
          </p:cNvSpPr>
          <p:nvPr/>
        </p:nvSpPr>
        <p:spPr bwMode="auto">
          <a:xfrm>
            <a:off x="593725" y="1525910"/>
            <a:ext cx="11325" cy="46378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" name="Line 71"/>
          <p:cNvSpPr>
            <a:spLocks noChangeShapeType="1"/>
          </p:cNvSpPr>
          <p:nvPr/>
        </p:nvSpPr>
        <p:spPr bwMode="auto">
          <a:xfrm>
            <a:off x="899592" y="6212036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" name="Text Box 20"/>
          <p:cNvSpPr txBox="1">
            <a:spLocks noChangeArrowheads="1"/>
          </p:cNvSpPr>
          <p:nvPr/>
        </p:nvSpPr>
        <p:spPr bwMode="auto">
          <a:xfrm>
            <a:off x="838449" y="665924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28" name="Line 35"/>
          <p:cNvSpPr>
            <a:spLocks noChangeShapeType="1"/>
          </p:cNvSpPr>
          <p:nvPr/>
        </p:nvSpPr>
        <p:spPr bwMode="auto">
          <a:xfrm>
            <a:off x="395536" y="6737027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85" y="659735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第一章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5" name="爆炸形 2 54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619672" y="2924944"/>
            <a:ext cx="63367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 err="1" smtClean="0">
                <a:solidFill>
                  <a:schemeClr val="tx2"/>
                </a:solidFill>
                <a:latin typeface="Verdana"/>
                <a:ea typeface="宋体" charset="-122"/>
              </a:rPr>
              <a:t>KBEngine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服务器概览</a:t>
            </a:r>
            <a:endParaRPr lang="en-US" altLang="zh-CN" sz="4000" b="1" kern="0" dirty="0">
              <a:solidFill>
                <a:schemeClr val="tx2"/>
              </a:solidFill>
              <a:latin typeface="Verdana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2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6"/>
          <p:cNvSpPr>
            <a:spLocks noChangeArrowheads="1"/>
          </p:cNvSpPr>
          <p:nvPr/>
        </p:nvSpPr>
        <p:spPr bwMode="auto">
          <a:xfrm>
            <a:off x="148212" y="3521323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Rectangle 8"/>
          <p:cNvSpPr>
            <a:spLocks noChangeArrowheads="1"/>
          </p:cNvSpPr>
          <p:nvPr/>
        </p:nvSpPr>
        <p:spPr bwMode="auto">
          <a:xfrm>
            <a:off x="148212" y="2256558"/>
            <a:ext cx="2213988" cy="337028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916832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150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" name="Text Box 22"/>
          <p:cNvSpPr txBox="1">
            <a:spLocks noChangeArrowheads="1"/>
          </p:cNvSpPr>
          <p:nvPr/>
        </p:nvSpPr>
        <p:spPr bwMode="auto">
          <a:xfrm>
            <a:off x="1058863" y="16502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data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6" name="Line 41"/>
          <p:cNvSpPr>
            <a:spLocks noChangeShapeType="1"/>
          </p:cNvSpPr>
          <p:nvPr/>
        </p:nvSpPr>
        <p:spPr bwMode="auto">
          <a:xfrm>
            <a:off x="611560" y="17712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6288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db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9" name="Line 41"/>
          <p:cNvSpPr>
            <a:spLocks noChangeShapeType="1"/>
          </p:cNvSpPr>
          <p:nvPr/>
        </p:nvSpPr>
        <p:spPr bwMode="auto">
          <a:xfrm>
            <a:off x="611560" y="212948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" name="Text Box 22"/>
          <p:cNvSpPr txBox="1">
            <a:spLocks noChangeArrowheads="1"/>
          </p:cNvSpPr>
          <p:nvPr/>
        </p:nvSpPr>
        <p:spPr bwMode="auto">
          <a:xfrm>
            <a:off x="1058863" y="23685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bots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64" name="Line 41"/>
          <p:cNvSpPr>
            <a:spLocks noChangeShapeType="1"/>
          </p:cNvSpPr>
          <p:nvPr/>
        </p:nvSpPr>
        <p:spPr bwMode="auto">
          <a:xfrm>
            <a:off x="611560" y="24895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3471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7" name="Rectangle 14"/>
          <p:cNvSpPr>
            <a:spLocks noChangeArrowheads="1"/>
          </p:cNvSpPr>
          <p:nvPr/>
        </p:nvSpPr>
        <p:spPr bwMode="auto">
          <a:xfrm>
            <a:off x="148212" y="3212579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" name="Rectangle 14"/>
          <p:cNvSpPr>
            <a:spLocks noChangeArrowheads="1"/>
          </p:cNvSpPr>
          <p:nvPr/>
        </p:nvSpPr>
        <p:spPr bwMode="auto">
          <a:xfrm>
            <a:off x="148212" y="2564904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Rectangle 6"/>
          <p:cNvSpPr>
            <a:spLocks noChangeArrowheads="1"/>
          </p:cNvSpPr>
          <p:nvPr/>
        </p:nvSpPr>
        <p:spPr bwMode="auto">
          <a:xfrm>
            <a:off x="148212" y="2872854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97785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server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365730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spaces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3317581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k</a:t>
            </a: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bengine.xml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4" y="3282656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服务端配置文件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3645604"/>
            <a:ext cx="590455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空间的资源数据，例如：提供实体服务端导航的碰撞信息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3055644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3174706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339536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3735094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3395369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717612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91249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0625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9667"/>
              </p:ext>
            </p:extLst>
          </p:nvPr>
        </p:nvGraphicFramePr>
        <p:xfrm>
          <a:off x="1043608" y="3263606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" r:id="rId4" imgW="285866" imgH="428798" progId="PBrush">
                  <p:embed/>
                </p:oleObj>
              </mc:Choice>
              <mc:Fallback>
                <p:oleObj r:id="rId4" imgW="285866" imgH="428798" progId="PBrush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63606"/>
                        <a:ext cx="177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41214" y="2626792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98301" y="2704579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50" y="256490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" name="Line 26"/>
          <p:cNvSpPr>
            <a:spLocks noChangeShapeType="1"/>
          </p:cNvSpPr>
          <p:nvPr/>
        </p:nvSpPr>
        <p:spPr bwMode="auto">
          <a:xfrm>
            <a:off x="320674" y="1270348"/>
            <a:ext cx="2854" cy="146441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" name="Line 75"/>
          <p:cNvSpPr>
            <a:spLocks noChangeShapeType="1"/>
          </p:cNvSpPr>
          <p:nvPr/>
        </p:nvSpPr>
        <p:spPr bwMode="auto">
          <a:xfrm>
            <a:off x="593726" y="1527466"/>
            <a:ext cx="17834" cy="2206039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" name="Line 59"/>
          <p:cNvSpPr>
            <a:spLocks noChangeShapeType="1"/>
          </p:cNvSpPr>
          <p:nvPr/>
        </p:nvSpPr>
        <p:spPr bwMode="auto">
          <a:xfrm>
            <a:off x="2267744" y="1744985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" name="Line 59"/>
          <p:cNvSpPr>
            <a:spLocks noChangeShapeType="1"/>
          </p:cNvSpPr>
          <p:nvPr/>
        </p:nvSpPr>
        <p:spPr bwMode="auto">
          <a:xfrm>
            <a:off x="2267744" y="2060848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" name="Line 59"/>
          <p:cNvSpPr>
            <a:spLocks noChangeShapeType="1"/>
          </p:cNvSpPr>
          <p:nvPr/>
        </p:nvSpPr>
        <p:spPr bwMode="auto">
          <a:xfrm>
            <a:off x="2267744" y="2419301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" name="Rectangle 28"/>
          <p:cNvSpPr>
            <a:spLocks noChangeArrowheads="1"/>
          </p:cNvSpPr>
          <p:nvPr/>
        </p:nvSpPr>
        <p:spPr bwMode="auto">
          <a:xfrm>
            <a:off x="2555875" y="1628800"/>
            <a:ext cx="360030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服务端逻辑数据文件，例如：策划导表数据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5" name="Rectangle 28"/>
          <p:cNvSpPr>
            <a:spLocks noChangeArrowheads="1"/>
          </p:cNvSpPr>
          <p:nvPr/>
        </p:nvSpPr>
        <p:spPr bwMode="auto">
          <a:xfrm>
            <a:off x="2555776" y="1989420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数据库扩展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6" name="Rectangle 28"/>
          <p:cNvSpPr>
            <a:spLocks noChangeArrowheads="1"/>
          </p:cNvSpPr>
          <p:nvPr/>
        </p:nvSpPr>
        <p:spPr bwMode="auto">
          <a:xfrm>
            <a:off x="2555776" y="2276872"/>
            <a:ext cx="36004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机器人压力测试，虚拟客户端脚本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, 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可以简化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scripts/client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下的脚本实现</a:t>
            </a:r>
            <a:endParaRPr lang="en-GB" sz="14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的实现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必须</a:t>
            </a:r>
            <a:r>
              <a:rPr lang="en-AU" altLang="zh-CN" dirty="0"/>
              <a:t>: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在</a:t>
            </a:r>
            <a:r>
              <a:rPr lang="en-AU" altLang="zh-CN" sz="2000" dirty="0">
                <a:latin typeface="Courier New" pitchFamily="49" charset="0"/>
              </a:rPr>
              <a:t>entities.xml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文件的列表里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必须</a:t>
            </a:r>
            <a:r>
              <a:rPr lang="zh-CN" altLang="en-AU" sz="2000" dirty="0">
                <a:ea typeface="宋体" charset="-122"/>
              </a:rPr>
              <a:t>有一个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>
                <a:latin typeface="Courier New" pitchFamily="49" charset="0"/>
              </a:rPr>
              <a:t>&gt;.</a:t>
            </a:r>
            <a:r>
              <a:rPr lang="en-AU" altLang="zh-CN" sz="2000" dirty="0" err="1">
                <a:latin typeface="Courier New" pitchFamily="49" charset="0"/>
              </a:rPr>
              <a:t>def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   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必须有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 smtClean="0">
                <a:latin typeface="Courier New" pitchFamily="49" charset="0"/>
              </a:rPr>
              <a:t>&gt;.</a:t>
            </a:r>
            <a:r>
              <a:rPr lang="en-AU" altLang="zh-CN" sz="2000" dirty="0" err="1" smtClean="0">
                <a:latin typeface="Courier New" pitchFamily="49" charset="0"/>
              </a:rPr>
              <a:t>py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可以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AU" sz="2000" dirty="0" smtClean="0">
                <a:ea typeface="宋体" charset="-122"/>
              </a:rPr>
              <a:t>有</a:t>
            </a:r>
            <a:r>
              <a:rPr lang="zh-CN" altLang="en-AU" sz="2000" dirty="0">
                <a:ea typeface="宋体" charset="-122"/>
              </a:rPr>
              <a:t>最多</a:t>
            </a:r>
            <a:r>
              <a:rPr lang="en-AU" altLang="zh-CN" sz="2000" dirty="0">
                <a:ea typeface="宋体" charset="-122"/>
              </a:rPr>
              <a:t>3</a:t>
            </a:r>
            <a:r>
              <a:rPr lang="zh-CN" altLang="en-AU" sz="2000" dirty="0">
                <a:ea typeface="宋体" charset="-122"/>
              </a:rPr>
              <a:t>个部分的实现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/>
              <a:t>(Client/Cell/Base)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使用</a:t>
            </a:r>
            <a:r>
              <a:rPr lang="en-AU" altLang="zh-CN" sz="2000" dirty="0">
                <a:latin typeface="Courier New" pitchFamily="49" charset="0"/>
              </a:rPr>
              <a:t>common</a:t>
            </a:r>
            <a:r>
              <a:rPr lang="zh-CN" altLang="en-AU" sz="2000" dirty="0">
                <a:ea typeface="宋体" charset="-122"/>
              </a:rPr>
              <a:t>路径下的共享的</a:t>
            </a:r>
            <a:r>
              <a:rPr lang="zh-CN" altLang="en-AU" sz="2000" dirty="0" smtClean="0">
                <a:ea typeface="宋体" charset="-122"/>
              </a:rPr>
              <a:t>脚本</a:t>
            </a:r>
            <a:endParaRPr lang="en-AU" altLang="zh-CN" dirty="0">
              <a:ea typeface="宋体" charset="-122"/>
            </a:endParaRPr>
          </a:p>
          <a:p>
            <a:r>
              <a:rPr lang="en-AU" altLang="zh-CN" dirty="0"/>
              <a:t>Client / Server</a:t>
            </a:r>
            <a:r>
              <a:rPr lang="zh-CN" altLang="en-AU" dirty="0">
                <a:ea typeface="宋体" charset="-122"/>
              </a:rPr>
              <a:t>的定义文件必须</a:t>
            </a:r>
            <a:r>
              <a:rPr lang="zh-CN" altLang="en-AU" dirty="0" smtClean="0">
                <a:ea typeface="宋体" charset="-122"/>
              </a:rPr>
              <a:t>匹配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在一下插件环境，插件会根据协议</a:t>
            </a:r>
            <a:r>
              <a:rPr lang="en-US" altLang="zh-CN" sz="2000" dirty="0" smtClean="0">
                <a:ea typeface="宋体" charset="-122"/>
              </a:rPr>
              <a:t>MD5</a:t>
            </a:r>
            <a:r>
              <a:rPr lang="zh-CN" altLang="en-US" sz="2000" dirty="0" smtClean="0">
                <a:ea typeface="宋体" charset="-122"/>
              </a:rPr>
              <a:t>保证协议是最新的，当协议不匹配时会从服务端网络导入并存储到本地</a:t>
            </a:r>
            <a:endParaRPr lang="en-AU" altLang="zh-CN" sz="2000" dirty="0"/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0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接连接符 171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5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8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67544" y="41490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 Cellapp1-cell1</a:t>
            </a:r>
            <a:endParaRPr lang="zh-CN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4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699792" y="4158372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8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4760204" y="4139788"/>
            <a:ext cx="161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28" name="直接箭头连接符 127"/>
          <p:cNvCxnSpPr>
            <a:stCxn id="62" idx="3"/>
            <a:endCxn id="89" idx="0"/>
          </p:cNvCxnSpPr>
          <p:nvPr/>
        </p:nvCxnSpPr>
        <p:spPr>
          <a:xfrm flipH="1">
            <a:off x="849678" y="2514962"/>
            <a:ext cx="842002" cy="13392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64" idx="1"/>
          </p:cNvCxnSpPr>
          <p:nvPr/>
        </p:nvCxnSpPr>
        <p:spPr>
          <a:xfrm flipH="1">
            <a:off x="1403648" y="2524254"/>
            <a:ext cx="936104" cy="13485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70" idx="1"/>
            <a:endCxn id="110" idx="3"/>
          </p:cNvCxnSpPr>
          <p:nvPr/>
        </p:nvCxnSpPr>
        <p:spPr>
          <a:xfrm flipH="1">
            <a:off x="3907560" y="2533546"/>
            <a:ext cx="160384" cy="14587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79" idx="3"/>
            <a:endCxn id="62" idx="3"/>
          </p:cNvCxnSpPr>
          <p:nvPr/>
        </p:nvCxnSpPr>
        <p:spPr>
          <a:xfrm>
            <a:off x="1187624" y="1246694"/>
            <a:ext cx="504056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83" idx="3"/>
            <a:endCxn id="64" idx="3"/>
          </p:cNvCxnSpPr>
          <p:nvPr/>
        </p:nvCxnSpPr>
        <p:spPr>
          <a:xfrm flipH="1">
            <a:off x="2439580" y="1255986"/>
            <a:ext cx="792088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87" idx="3"/>
            <a:endCxn id="70" idx="3"/>
          </p:cNvCxnSpPr>
          <p:nvPr/>
        </p:nvCxnSpPr>
        <p:spPr>
          <a:xfrm flipH="1">
            <a:off x="4167772" y="1309410"/>
            <a:ext cx="108012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52" name="矩形 151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53" name="矩形 152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55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7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9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61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3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66" name="直接箭头连接符 165"/>
          <p:cNvCxnSpPr>
            <a:stCxn id="90" idx="2"/>
          </p:cNvCxnSpPr>
          <p:nvPr/>
        </p:nvCxnSpPr>
        <p:spPr>
          <a:xfrm>
            <a:off x="1295636" y="4518412"/>
            <a:ext cx="207840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95" idx="2"/>
          </p:cNvCxnSpPr>
          <p:nvPr/>
        </p:nvCxnSpPr>
        <p:spPr>
          <a:xfrm>
            <a:off x="3473878" y="4527704"/>
            <a:ext cx="234026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99" idx="2"/>
          </p:cNvCxnSpPr>
          <p:nvPr/>
        </p:nvCxnSpPr>
        <p:spPr>
          <a:xfrm flipH="1">
            <a:off x="3303676" y="4509120"/>
            <a:ext cx="2262526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5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7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9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1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3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5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</a:rPr>
              <a:t>CellApp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1,CellApp2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>
                <a:latin typeface="Verdana" pitchFamily="34" charset="0"/>
                <a:ea typeface="宋体" charset="-122"/>
              </a:rPr>
              <a:t>都各自有一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r>
              <a:rPr lang="zh-CN" altLang="en-US" dirty="0" smtClean="0">
                <a:latin typeface="Verdana" pitchFamily="34" charset="0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endParaRPr lang="en-US" altLang="zh-CN" dirty="0" smtClean="0">
              <a:latin typeface="Verdana" pitchFamily="34" charset="0"/>
              <a:ea typeface="宋体" charset="-122"/>
            </a:endParaRPr>
          </a:p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 smtClean="0">
                <a:latin typeface="Verdana" pitchFamily="34" charset="0"/>
                <a:ea typeface="宋体" charset="-122"/>
              </a:rPr>
              <a:t>三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Entity</a:t>
            </a:r>
            <a:r>
              <a:rPr lang="en-GB" altLang="zh-CN" dirty="0" smtClean="0">
                <a:latin typeface="Verdana" pitchFamily="34" charset="0"/>
              </a:rPr>
              <a:t> A,B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</a:rPr>
              <a:t>C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都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在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8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34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6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45" name="矩形 144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47" name="矩形 146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49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5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3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7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89" name="直接箭头连接符 188"/>
          <p:cNvCxnSpPr>
            <a:stCxn id="104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21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25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2" name="右大括号 191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Cellapp1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3" name="矩形 52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30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5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9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右大括号 67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Cellapp2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5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Cellapp3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Entity</a:t>
            </a:r>
            <a:endParaRPr lang="en-GB" altLang="zh-CN" sz="2000" dirty="0" smtClean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简单的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4168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Account.def:</a:t>
            </a:r>
          </a:p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------------</a:t>
            </a:r>
          </a:p>
          <a:p>
            <a:pPr>
              <a:spcBef>
                <a:spcPct val="0"/>
              </a:spcBef>
            </a:pPr>
            <a:endParaRPr lang="en-US" altLang="zh-CN" sz="1400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root&gt;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的继承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定义文件支持继承</a:t>
            </a:r>
            <a:endParaRPr lang="en-AU" altLang="zh-CN" dirty="0"/>
          </a:p>
          <a:p>
            <a:pPr marL="182562" lvl="1" indent="0">
              <a:buNone/>
            </a:pPr>
            <a:r>
              <a:rPr lang="zh-CN" altLang="en-US" sz="2000" dirty="0">
                <a:ea typeface="宋体" charset="-122"/>
              </a:rPr>
              <a:t> </a:t>
            </a:r>
            <a:r>
              <a:rPr lang="zh-CN" altLang="en-US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&lt;assets&gt;/scripts/</a:t>
            </a:r>
            <a:r>
              <a:rPr lang="en-AU" altLang="zh-CN" sz="2000" dirty="0" err="1" smtClean="0">
                <a:latin typeface="Courier New" pitchFamily="49" charset="0"/>
              </a:rPr>
              <a:t>entity_defs</a:t>
            </a:r>
            <a:r>
              <a:rPr lang="en-AU" altLang="zh-CN" sz="2000" dirty="0" smtClean="0">
                <a:latin typeface="Courier New" pitchFamily="49" charset="0"/>
              </a:rPr>
              <a:t>/interfaces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两种继承</a:t>
            </a:r>
            <a:r>
              <a:rPr lang="zh-CN" altLang="en-AU" dirty="0" smtClean="0">
                <a:ea typeface="宋体" charset="-122"/>
              </a:rPr>
              <a:t>机制</a:t>
            </a:r>
            <a:r>
              <a:rPr lang="en-AU" altLang="zh-CN" dirty="0" smtClean="0"/>
              <a:t>:</a:t>
            </a:r>
          </a:p>
          <a:p>
            <a:pPr marL="182562" lvl="1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Parent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继承</a:t>
            </a:r>
            <a:r>
              <a:rPr lang="zh-CN" altLang="en-AU" sz="2000" dirty="0">
                <a:ea typeface="宋体" charset="-122"/>
              </a:rPr>
              <a:t>所有的东西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属性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方法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            Volatile </a:t>
            </a:r>
            <a:r>
              <a:rPr lang="zh-CN" altLang="en-AU" sz="2000" dirty="0">
                <a:ea typeface="宋体" charset="-122"/>
              </a:rPr>
              <a:t>属性定义</a:t>
            </a:r>
            <a:endParaRPr lang="en-AU" altLang="zh-CN" sz="2000" dirty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                 LOD </a:t>
            </a:r>
            <a:r>
              <a:rPr lang="zh-CN" altLang="en-AU" sz="2000" dirty="0">
                <a:ea typeface="宋体" charset="-122"/>
              </a:rPr>
              <a:t>级别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简单</a:t>
            </a:r>
            <a:r>
              <a:rPr lang="zh-CN" altLang="en-AU" sz="2000" dirty="0">
                <a:ea typeface="宋体" charset="-122"/>
              </a:rPr>
              <a:t>级别的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sz="24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AU" altLang="zh-CN" dirty="0" smtClean="0">
                <a:latin typeface="Courier New" pitchFamily="49" charset="0"/>
              </a:rPr>
              <a:t>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Implements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  <a:endParaRPr lang="en-US" altLang="zh-CN" sz="2000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继承</a:t>
            </a:r>
            <a:r>
              <a:rPr lang="zh-CN" altLang="en-AU" sz="2000" dirty="0">
                <a:ea typeface="宋体" charset="-122"/>
              </a:rPr>
              <a:t>属性和方法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   多级</a:t>
            </a:r>
            <a:r>
              <a:rPr lang="zh-CN" altLang="en-AU" sz="2000" dirty="0">
                <a:ea typeface="宋体" charset="-122"/>
              </a:rPr>
              <a:t>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06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980728"/>
            <a:ext cx="8928992" cy="56886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Avatar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的定义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741682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&lt;Volatile&gt;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&lt;position/&gt;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&lt;!--&lt;position&gt; 0 &lt;/position&gt; Don't update--&gt;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&lt;yaw/&gt;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&lt;!--&lt;pitch&gt; 20 &lt;/pitch&gt;--&gt;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&lt;pitch/&gt;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&lt;roll/&gt;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&lt;/Volatile&gt;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&lt;Implements&gt;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GameObject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&lt;/Interface&gt;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State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Interface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Implements&gt;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&lt;Properties&gt;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&lt;Type&gt;	UINT8	&lt;/Type&gt;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&lt;Flags&gt;	BASE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Flags&gt;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&lt;Persistent&gt;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true                         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Persistent&gt;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Properties&gt;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MAILBOX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&lt;Exposed/&gt;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800" b="1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onJump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&lt;/root&gt;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服务器架构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124744"/>
            <a:ext cx="8928992" cy="5616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718756" y="1271260"/>
            <a:ext cx="150131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5652120" y="1271260"/>
            <a:ext cx="144016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Client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1842744" y="1268760"/>
            <a:ext cx="15051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   Client</a:t>
            </a:r>
            <a:endParaRPr lang="zh-CN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9"/>
            <a:ext cx="287814" cy="28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40768"/>
            <a:ext cx="167486" cy="27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476" y="1352870"/>
            <a:ext cx="250843" cy="27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467544" y="2924944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23928" y="29249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3419872" y="2066536"/>
            <a:ext cx="2292604" cy="734876"/>
          </a:xfrm>
          <a:prstGeom prst="cloudCallout">
            <a:avLst>
              <a:gd name="adj1" fmla="val 17088"/>
              <a:gd name="adj2" fmla="val -112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29795" y="2188195"/>
            <a:ext cx="106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Internet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064" name="直接连接符 2063"/>
          <p:cNvCxnSpPr>
            <a:stCxn id="6" idx="2"/>
          </p:cNvCxnSpPr>
          <p:nvPr/>
        </p:nvCxnSpPr>
        <p:spPr>
          <a:xfrm>
            <a:off x="2595304" y="1725960"/>
            <a:ext cx="1123452" cy="462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6" name="直接连接符 2065"/>
          <p:cNvCxnSpPr>
            <a:endCxn id="5" idx="3"/>
          </p:cNvCxnSpPr>
          <p:nvPr/>
        </p:nvCxnSpPr>
        <p:spPr>
          <a:xfrm flipH="1">
            <a:off x="4566174" y="1725960"/>
            <a:ext cx="5826" cy="382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8" name="直接连接符 2067"/>
          <p:cNvCxnSpPr>
            <a:stCxn id="10" idx="2"/>
          </p:cNvCxnSpPr>
          <p:nvPr/>
        </p:nvCxnSpPr>
        <p:spPr>
          <a:xfrm flipH="1">
            <a:off x="5508104" y="1728460"/>
            <a:ext cx="864096" cy="459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0" name="直接连接符 2069"/>
          <p:cNvCxnSpPr/>
          <p:nvPr/>
        </p:nvCxnSpPr>
        <p:spPr>
          <a:xfrm>
            <a:off x="4019406" y="2800629"/>
            <a:ext cx="0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2" name="直接连接符 2071"/>
          <p:cNvCxnSpPr>
            <a:stCxn id="5" idx="1"/>
          </p:cNvCxnSpPr>
          <p:nvPr/>
        </p:nvCxnSpPr>
        <p:spPr>
          <a:xfrm>
            <a:off x="4566174" y="2800629"/>
            <a:ext cx="5826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4" name="直接连接符 2073"/>
          <p:cNvCxnSpPr/>
          <p:nvPr/>
        </p:nvCxnSpPr>
        <p:spPr>
          <a:xfrm>
            <a:off x="5183674" y="2677881"/>
            <a:ext cx="0" cy="247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67544" y="4355812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923928" y="43558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1039149" y="3294276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233975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5724128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702027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8316416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6754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8" name="圆角矩形 27"/>
          <p:cNvSpPr/>
          <p:nvPr/>
        </p:nvSpPr>
        <p:spPr>
          <a:xfrm>
            <a:off x="177260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9" name="圆角矩形 28"/>
          <p:cNvSpPr/>
          <p:nvPr/>
        </p:nvSpPr>
        <p:spPr>
          <a:xfrm>
            <a:off x="514806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0" name="圆角矩形 29"/>
          <p:cNvSpPr/>
          <p:nvPr/>
        </p:nvSpPr>
        <p:spPr>
          <a:xfrm>
            <a:off x="645312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1" name="圆角矩形 30"/>
          <p:cNvSpPr/>
          <p:nvPr/>
        </p:nvSpPr>
        <p:spPr>
          <a:xfrm>
            <a:off x="7739949" y="3590085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122" name="圆角矩形 121"/>
          <p:cNvSpPr/>
          <p:nvPr/>
        </p:nvSpPr>
        <p:spPr>
          <a:xfrm>
            <a:off x="476864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3" name="圆角矩形 122"/>
          <p:cNvSpPr/>
          <p:nvPr/>
        </p:nvSpPr>
        <p:spPr>
          <a:xfrm>
            <a:off x="1781925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4" name="圆角矩形 123"/>
          <p:cNvSpPr/>
          <p:nvPr/>
        </p:nvSpPr>
        <p:spPr>
          <a:xfrm>
            <a:off x="3140757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5" name="圆角矩形 124"/>
          <p:cNvSpPr/>
          <p:nvPr/>
        </p:nvSpPr>
        <p:spPr>
          <a:xfrm>
            <a:off x="5004048" y="5114971"/>
            <a:ext cx="151216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BaseappMgr</a:t>
            </a:r>
            <a:endParaRPr lang="zh-CN" altLang="en-US" b="1" dirty="0"/>
          </a:p>
        </p:txBody>
      </p:sp>
      <p:sp>
        <p:nvSpPr>
          <p:cNvPr id="126" name="圆角矩形 125"/>
          <p:cNvSpPr/>
          <p:nvPr/>
        </p:nvSpPr>
        <p:spPr>
          <a:xfrm>
            <a:off x="5020221" y="5572170"/>
            <a:ext cx="1495995" cy="449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CellappMgr</a:t>
            </a:r>
            <a:endParaRPr lang="zh-CN" altLang="en-US" b="1" dirty="0"/>
          </a:p>
        </p:txBody>
      </p:sp>
      <p:cxnSp>
        <p:nvCxnSpPr>
          <p:cNvPr id="127" name="直接连接符 126"/>
          <p:cNvCxnSpPr/>
          <p:nvPr/>
        </p:nvCxnSpPr>
        <p:spPr>
          <a:xfrm>
            <a:off x="1048469" y="4715852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2339752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3707904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7749269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DBMgr</a:t>
            </a:r>
            <a:endParaRPr lang="zh-CN" altLang="en-US" b="1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8316416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5" name="流程图: 磁盘 2094"/>
          <p:cNvSpPr/>
          <p:nvPr/>
        </p:nvSpPr>
        <p:spPr>
          <a:xfrm>
            <a:off x="7749269" y="6021287"/>
            <a:ext cx="1133891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Database</a:t>
            </a:r>
            <a:endParaRPr lang="zh-CN" altLang="en-US" b="1" dirty="0"/>
          </a:p>
        </p:txBody>
      </p:sp>
      <p:cxnSp>
        <p:nvCxnSpPr>
          <p:cNvPr id="134" name="直接连接符 133"/>
          <p:cNvCxnSpPr>
            <a:stCxn id="131" idx="2"/>
            <a:endCxn id="2095" idx="1"/>
          </p:cNvCxnSpPr>
          <p:nvPr/>
        </p:nvCxnSpPr>
        <p:spPr>
          <a:xfrm flipH="1">
            <a:off x="8316215" y="5572171"/>
            <a:ext cx="4660" cy="449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133853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44" name="圆角矩形 143"/>
          <p:cNvSpPr/>
          <p:nvPr/>
        </p:nvSpPr>
        <p:spPr>
          <a:xfrm>
            <a:off x="2492685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cxnSp>
        <p:nvCxnSpPr>
          <p:cNvPr id="2105" name="直接连接符 2104"/>
          <p:cNvCxnSpPr>
            <a:endCxn id="143" idx="0"/>
          </p:cNvCxnSpPr>
          <p:nvPr/>
        </p:nvCxnSpPr>
        <p:spPr>
          <a:xfrm>
            <a:off x="1705458" y="4686065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059831" y="4725144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724128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3968" y="6406480"/>
            <a:ext cx="3609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同时每台硬件机器需要运行</a:t>
            </a:r>
            <a:r>
              <a:rPr lang="zh-CN" altLang="en-US" sz="1200" b="1" dirty="0">
                <a:latin typeface="新宋体" pitchFamily="49" charset="-122"/>
                <a:ea typeface="新宋体" pitchFamily="49" charset="-122"/>
              </a:rPr>
              <a:t>守护</a:t>
            </a:r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进程</a:t>
            </a:r>
            <a:r>
              <a:rPr lang="en-US" altLang="zh-CN" sz="1200" b="1" dirty="0" smtClean="0">
                <a:latin typeface="新宋体" pitchFamily="49" charset="-122"/>
                <a:ea typeface="新宋体" pitchFamily="49" charset="-122"/>
              </a:rPr>
              <a:t>machine</a:t>
            </a:r>
            <a:endParaRPr lang="en-US" altLang="zh-CN" sz="1200" b="1" dirty="0">
              <a:latin typeface="新宋体" pitchFamily="49" charset="-122"/>
              <a:ea typeface="新宋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0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的属性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类型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像</a:t>
            </a:r>
            <a:r>
              <a:rPr lang="zh-CN" altLang="en-AU" sz="2000" dirty="0">
                <a:ea typeface="宋体" charset="-122"/>
              </a:rPr>
              <a:t>所有语言一样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为</a:t>
            </a:r>
            <a:r>
              <a:rPr lang="zh-CN" altLang="en-AU" sz="2000" dirty="0">
                <a:ea typeface="宋体" charset="-122"/>
              </a:rPr>
              <a:t>网络传输</a:t>
            </a:r>
            <a:r>
              <a:rPr lang="en-AU" altLang="zh-CN" sz="2000" dirty="0">
                <a:ea typeface="宋体" charset="-122"/>
              </a:rPr>
              <a:t>/</a:t>
            </a:r>
            <a:r>
              <a:rPr lang="zh-CN" altLang="en-AU" sz="2000" dirty="0">
                <a:ea typeface="宋体" charset="-122"/>
              </a:rPr>
              <a:t>数据库存储</a:t>
            </a:r>
            <a:r>
              <a:rPr lang="zh-CN" altLang="en-AU" sz="2000" dirty="0" smtClean="0">
                <a:ea typeface="宋体" charset="-122"/>
              </a:rPr>
              <a:t>标准化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缺省值</a:t>
            </a:r>
            <a:endParaRPr lang="en-AU" altLang="zh-CN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由</a:t>
            </a:r>
            <a:r>
              <a:rPr lang="zh-CN" altLang="en-AU" sz="2000" dirty="0">
                <a:ea typeface="宋体" charset="-122"/>
              </a:rPr>
              <a:t>类型决定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多</a:t>
            </a:r>
            <a:r>
              <a:rPr lang="zh-CN" altLang="en-AU" sz="2000" dirty="0">
                <a:ea typeface="宋体" charset="-122"/>
              </a:rPr>
              <a:t>可以在定义文件里</a:t>
            </a:r>
            <a:r>
              <a:rPr lang="zh-CN" altLang="en-AU" sz="2000" dirty="0" smtClean="0">
                <a:ea typeface="宋体" charset="-122"/>
              </a:rPr>
              <a:t>覆盖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广播形式的标志</a:t>
            </a:r>
            <a:endParaRPr lang="en-AU" altLang="zh-CN" dirty="0"/>
          </a:p>
          <a:p>
            <a:r>
              <a:rPr lang="en-AU" altLang="zh-CN" dirty="0"/>
              <a:t>Detail Level</a:t>
            </a:r>
          </a:p>
          <a:p>
            <a:r>
              <a:rPr lang="en-AU" altLang="zh-CN" dirty="0"/>
              <a:t>Volatile </a:t>
            </a:r>
            <a:r>
              <a:rPr lang="zh-CN" altLang="en-AU" dirty="0">
                <a:ea typeface="宋体" charset="-122"/>
              </a:rPr>
              <a:t>信息</a:t>
            </a:r>
          </a:p>
          <a:p>
            <a:r>
              <a:rPr lang="zh-CN" altLang="en-AU" dirty="0">
                <a:ea typeface="宋体" charset="-122"/>
              </a:rPr>
              <a:t>是否存储到数据库</a:t>
            </a: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3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Cell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数据被频繁访问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当</a:t>
            </a:r>
            <a:r>
              <a:rPr lang="zh-CN" altLang="en-AU" dirty="0" smtClean="0">
                <a:ea typeface="宋体" charset="-122"/>
              </a:rPr>
              <a:t>跨越</a:t>
            </a:r>
            <a:r>
              <a:rPr lang="en-AU" altLang="zh-CN" dirty="0" smtClean="0"/>
              <a:t>Cell Boundar</a:t>
            </a:r>
            <a:r>
              <a:rPr lang="en-AU" altLang="zh-CN" dirty="0" smtClean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时数据会被复制（到新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数据备份</a:t>
            </a:r>
            <a:r>
              <a:rPr lang="zh-CN" altLang="en-AU" dirty="0" smtClean="0">
                <a:ea typeface="宋体" charset="-122"/>
              </a:rPr>
              <a:t>到</a:t>
            </a:r>
            <a:r>
              <a:rPr lang="en-AU" altLang="zh-CN" dirty="0" smtClean="0">
                <a:ea typeface="宋体" charset="-122"/>
              </a:rPr>
              <a:t>Base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数据改变时通知客户端</a:t>
            </a:r>
            <a:r>
              <a:rPr lang="en-AU" altLang="zh-CN" dirty="0"/>
              <a:t>:</a:t>
            </a:r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属性的改变</a:t>
            </a:r>
            <a:endParaRPr lang="en-AU" altLang="zh-CN" dirty="0"/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当一个</a:t>
            </a:r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进入玩家的</a:t>
            </a:r>
            <a:r>
              <a:rPr lang="en-AU" altLang="zh-CN" dirty="0" smtClean="0"/>
              <a:t>AOI</a:t>
            </a:r>
            <a:r>
              <a:rPr lang="zh-CN" altLang="en-AU" dirty="0" smtClean="0">
                <a:ea typeface="宋体" charset="-122"/>
              </a:rPr>
              <a:t>时</a:t>
            </a:r>
            <a:endParaRPr lang="en-AU" altLang="zh-CN" sz="4000" dirty="0"/>
          </a:p>
          <a:p>
            <a:pPr>
              <a:lnSpc>
                <a:spcPct val="90000"/>
              </a:lnSpc>
            </a:pPr>
            <a:r>
              <a:rPr lang="en-AU" altLang="zh-CN" sz="4000" dirty="0" smtClean="0"/>
              <a:t>Base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更复杂</a:t>
            </a:r>
            <a:r>
              <a:rPr lang="en-AU" altLang="zh-CN" dirty="0"/>
              <a:t>/</a:t>
            </a:r>
            <a:r>
              <a:rPr lang="zh-CN" altLang="en-AU" dirty="0">
                <a:ea typeface="宋体" charset="-122"/>
              </a:rPr>
              <a:t>访问</a:t>
            </a:r>
            <a:r>
              <a:rPr lang="zh-CN" altLang="en-AU" dirty="0" smtClean="0">
                <a:ea typeface="宋体" charset="-122"/>
              </a:rPr>
              <a:t>较少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数据改变时通知</a:t>
            </a:r>
            <a:r>
              <a:rPr lang="zh-CN" altLang="en-AU" dirty="0" smtClean="0">
                <a:ea typeface="宋体" charset="-122"/>
              </a:rPr>
              <a:t>客户端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24841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Client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marL="715963" lvl="1" indent="-533400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可访问部分的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属性</a:t>
            </a:r>
            <a:endParaRPr lang="en-AU" altLang="zh-CN" dirty="0"/>
          </a:p>
          <a:p>
            <a:pPr marL="715963" lvl="1" indent="-533400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属性值从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上发布得来</a:t>
            </a:r>
            <a:endParaRPr lang="en-AU" altLang="zh-CN" dirty="0"/>
          </a:p>
          <a:p>
            <a:pPr marL="715963" lvl="1" indent="-533400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属性改变会触发</a:t>
            </a:r>
            <a:r>
              <a:rPr lang="en-AU" altLang="zh-CN" dirty="0">
                <a:solidFill>
                  <a:srgbClr val="C00000"/>
                </a:solidFill>
                <a:latin typeface="Courier New" pitchFamily="49" charset="0"/>
              </a:rPr>
              <a:t>set_&lt;property&gt;()</a:t>
            </a:r>
          </a:p>
          <a:p>
            <a:pPr marL="715963" lvl="1" indent="-533400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例如</a:t>
            </a:r>
            <a:r>
              <a:rPr lang="en-AU" altLang="zh-CN" dirty="0"/>
              <a:t>:</a:t>
            </a:r>
            <a:br>
              <a:rPr lang="en-AU" altLang="zh-CN" dirty="0"/>
            </a:br>
            <a:endParaRPr lang="en-AU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7504" y="3645024"/>
            <a:ext cx="8928992" cy="3096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789040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err="1">
                <a:latin typeface="Courier New" pitchFamily="49" charset="0"/>
              </a:rPr>
              <a:t>def</a:t>
            </a:r>
            <a:r>
              <a:rPr lang="en-GB" altLang="zh-CN" dirty="0">
                <a:latin typeface="Courier New" pitchFamily="49" charset="0"/>
              </a:rPr>
              <a:t> </a:t>
            </a:r>
            <a:r>
              <a:rPr lang="en-GB" altLang="zh-CN" dirty="0" err="1" smtClean="0">
                <a:latin typeface="Courier New" pitchFamily="49" charset="0"/>
              </a:rPr>
              <a:t>set_HP</a:t>
            </a:r>
            <a:r>
              <a:rPr lang="en-GB" altLang="zh-CN" dirty="0" smtClean="0">
                <a:latin typeface="Courier New" pitchFamily="49" charset="0"/>
              </a:rPr>
              <a:t>( </a:t>
            </a:r>
            <a:r>
              <a:rPr lang="en-GB" altLang="zh-CN" dirty="0">
                <a:latin typeface="Courier New" pitchFamily="49" charset="0"/>
              </a:rPr>
              <a:t>self,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):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if </a:t>
            </a:r>
            <a:r>
              <a:rPr lang="en-GB" altLang="zh-CN" dirty="0" err="1" smtClean="0">
                <a:latin typeface="Courier New" pitchFamily="49" charset="0"/>
              </a:rPr>
              <a:t>self.HP</a:t>
            </a:r>
            <a:r>
              <a:rPr lang="en-GB" altLang="zh-CN" dirty="0" smtClean="0">
                <a:latin typeface="Courier New" pitchFamily="49" charset="0"/>
              </a:rPr>
              <a:t> </a:t>
            </a:r>
            <a:r>
              <a:rPr lang="en-GB" altLang="zh-CN" dirty="0">
                <a:latin typeface="Courier New" pitchFamily="49" charset="0"/>
              </a:rPr>
              <a:t>== 0 and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&gt; 0: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  </a:t>
            </a:r>
            <a:r>
              <a:rPr lang="en-GB" altLang="zh-CN" dirty="0" err="1">
                <a:latin typeface="Courier New" pitchFamily="49" charset="0"/>
              </a:rPr>
              <a:t>self.doDeath</a:t>
            </a:r>
            <a:r>
              <a:rPr lang="en-GB" altLang="zh-CN" dirty="0">
                <a:latin typeface="Courier New" pitchFamily="49" charset="0"/>
              </a:rPr>
              <a:t>()</a:t>
            </a:r>
            <a:r>
              <a:rPr lang="ar-SA" altLang="zh-CN" dirty="0">
                <a:latin typeface="Courier New" pitchFamily="49" charset="0"/>
                <a:cs typeface="Courier New" pitchFamily="49" charset="0"/>
              </a:rPr>
              <a:t>‏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7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简单类型</a:t>
            </a:r>
            <a:endParaRPr lang="en-AU" altLang="zh-CN" dirty="0"/>
          </a:p>
          <a:p>
            <a:pPr lvl="1"/>
            <a:r>
              <a:rPr lang="en-AU" altLang="zh-CN" sz="2000" dirty="0" smtClean="0">
                <a:latin typeface="Courier New" pitchFamily="49" charset="0"/>
              </a:rPr>
              <a:t>INT8 </a:t>
            </a:r>
            <a:r>
              <a:rPr lang="en-AU" altLang="zh-CN" sz="2000" dirty="0">
                <a:latin typeface="Courier New" pitchFamily="49" charset="0"/>
              </a:rPr>
              <a:t>/ UINT8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FLOAT32 / FLOAT64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STRING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VECTOR3</a:t>
            </a:r>
          </a:p>
          <a:p>
            <a:pPr lvl="1"/>
            <a:r>
              <a:rPr lang="en-AU" altLang="zh-CN" sz="2000" dirty="0"/>
              <a:t>…</a:t>
            </a:r>
          </a:p>
          <a:p>
            <a:r>
              <a:rPr lang="zh-CN" altLang="en-AU" dirty="0">
                <a:ea typeface="宋体" charset="-122"/>
              </a:rPr>
              <a:t>序列类型</a:t>
            </a:r>
          </a:p>
          <a:p>
            <a:pPr lvl="1"/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>
                <a:latin typeface="Courier New" pitchFamily="49" charset="0"/>
              </a:rPr>
              <a:t>ARRAY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TUPLE</a:t>
            </a:r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	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ARRAY</a:t>
            </a:r>
            <a:endParaRPr lang="en-AU" altLang="zh-CN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&lt;of&gt;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	 	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of&gt;</a:t>
            </a:r>
          </a:p>
          <a:p>
            <a:pPr>
              <a:spcBef>
                <a:spcPct val="0"/>
              </a:spcBef>
            </a:pP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 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复杂类型</a:t>
            </a:r>
            <a:endParaRPr lang="en-AU" altLang="zh-CN" dirty="0"/>
          </a:p>
          <a:p>
            <a:pPr lvl="1"/>
            <a:r>
              <a:rPr lang="en-AU" altLang="zh-CN" dirty="0">
                <a:latin typeface="Courier New" pitchFamily="49" charset="0"/>
              </a:rPr>
              <a:t>FIXED_DICT</a:t>
            </a:r>
          </a:p>
          <a:p>
            <a:pPr lvl="2"/>
            <a:r>
              <a:rPr lang="en-AU" altLang="zh-CN" dirty="0">
                <a:ea typeface="宋体" charset="-122"/>
              </a:rPr>
              <a:t>D</a:t>
            </a:r>
            <a:r>
              <a:rPr lang="en-AU" altLang="zh-CN" dirty="0"/>
              <a:t>ictionary</a:t>
            </a:r>
            <a:r>
              <a:rPr lang="zh-CN" altLang="en-AU" dirty="0">
                <a:ea typeface="宋体" charset="-122"/>
              </a:rPr>
              <a:t>型的对象</a:t>
            </a:r>
            <a:endParaRPr lang="en-AU" altLang="zh-CN" dirty="0"/>
          </a:p>
          <a:p>
            <a:pPr lvl="2"/>
            <a:r>
              <a:rPr lang="zh-CN" altLang="en-AU" dirty="0">
                <a:ea typeface="宋体" charset="-122"/>
              </a:rPr>
              <a:t>固定的</a:t>
            </a:r>
            <a:r>
              <a:rPr lang="en-AU" altLang="zh-CN" dirty="0">
                <a:ea typeface="宋体" charset="-122"/>
              </a:rPr>
              <a:t>key</a:t>
            </a:r>
            <a:r>
              <a:rPr lang="zh-CN" altLang="en-AU" dirty="0">
                <a:ea typeface="宋体" charset="-122"/>
              </a:rPr>
              <a:t>集</a:t>
            </a:r>
            <a:endParaRPr lang="en-AU" altLang="zh-CN" dirty="0"/>
          </a:p>
          <a:p>
            <a:pPr lvl="1"/>
            <a:r>
              <a:rPr lang="en-AU" altLang="zh-CN" dirty="0">
                <a:latin typeface="Courier New" pitchFamily="49" charset="0"/>
              </a:rPr>
              <a:t>PYTHON</a:t>
            </a:r>
          </a:p>
          <a:p>
            <a:pPr lvl="2"/>
            <a:r>
              <a:rPr lang="zh-CN" altLang="en-AU" dirty="0">
                <a:ea typeface="宋体" charset="-122"/>
              </a:rPr>
              <a:t>比</a:t>
            </a:r>
            <a:r>
              <a:rPr lang="en-AU" altLang="zh-CN" dirty="0">
                <a:latin typeface="Courier New" pitchFamily="49" charset="0"/>
              </a:rPr>
              <a:t>FIXED_DICT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低效</a:t>
            </a:r>
          </a:p>
          <a:p>
            <a:pPr lvl="2"/>
            <a:r>
              <a:rPr lang="zh-CN" altLang="en-AU" dirty="0" smtClean="0">
                <a:ea typeface="宋体" charset="-122"/>
              </a:rPr>
              <a:t>可以</a:t>
            </a:r>
            <a:r>
              <a:rPr lang="zh-CN" altLang="en-US" dirty="0" smtClean="0">
                <a:ea typeface="宋体" charset="-122"/>
              </a:rPr>
              <a:t>支持任何</a:t>
            </a:r>
            <a:r>
              <a:rPr lang="en-US" altLang="zh-CN" dirty="0" smtClean="0">
                <a:ea typeface="宋体" charset="-122"/>
              </a:rPr>
              <a:t>Python</a:t>
            </a:r>
            <a:r>
              <a:rPr lang="zh-CN" altLang="en-US" dirty="0" smtClean="0">
                <a:ea typeface="宋体" charset="-122"/>
              </a:rPr>
              <a:t>数据类型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zh-CN" altLang="en-AU" dirty="0" smtClean="0">
                <a:ea typeface="宋体" charset="-122"/>
              </a:rPr>
              <a:t>安全性</a:t>
            </a:r>
            <a:r>
              <a:rPr lang="en-AU" altLang="zh-CN" dirty="0"/>
              <a:t/>
            </a:r>
            <a:br>
              <a:rPr lang="en-AU" altLang="zh-CN" dirty="0"/>
            </a:br>
            <a:r>
              <a:rPr lang="en-AU" altLang="zh-CN" dirty="0"/>
              <a:t>(</a:t>
            </a:r>
            <a:r>
              <a:rPr lang="zh-CN" altLang="en-AU" dirty="0">
                <a:ea typeface="宋体" charset="-122"/>
              </a:rPr>
              <a:t>读取客户端传来的数据来</a:t>
            </a:r>
            <a:r>
              <a:rPr lang="zh-CN" altLang="en-AU" dirty="0" smtClean="0">
                <a:ea typeface="宋体" charset="-122"/>
              </a:rPr>
              <a:t>序列化</a:t>
            </a:r>
            <a:r>
              <a:rPr lang="en-AU" altLang="zh-CN" dirty="0" smtClean="0">
                <a:ea typeface="宋体" charset="-122"/>
              </a:rPr>
              <a:t>Python</a:t>
            </a:r>
            <a:r>
              <a:rPr lang="zh-CN" altLang="en-AU" dirty="0">
                <a:ea typeface="宋体" charset="-122"/>
              </a:rPr>
              <a:t>对象</a:t>
            </a:r>
            <a:r>
              <a:rPr lang="en-AU" altLang="zh-CN" dirty="0"/>
              <a:t>)</a:t>
            </a:r>
            <a:endParaRPr lang="en-AU" altLang="zh-CN" dirty="0">
              <a:ea typeface="宋体" charset="-122"/>
            </a:endParaRPr>
          </a:p>
          <a:p>
            <a:pPr lvl="2"/>
            <a:r>
              <a:rPr lang="zh-CN" altLang="en-US" dirty="0">
                <a:ea typeface="宋体" charset="-122"/>
              </a:rPr>
              <a:t>使用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的</a:t>
            </a:r>
            <a:r>
              <a:rPr lang="en-US" altLang="zh-CN" dirty="0">
                <a:ea typeface="宋体" charset="-122"/>
              </a:rPr>
              <a:t>pickle</a:t>
            </a:r>
            <a:r>
              <a:rPr lang="zh-CN" altLang="en-US" dirty="0" smtClean="0">
                <a:ea typeface="宋体" charset="-122"/>
              </a:rPr>
              <a:t>模块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en-US" altLang="zh-CN" dirty="0" smtClean="0">
                <a:ea typeface="宋体" charset="-122"/>
              </a:rPr>
              <a:t>Unity3D</a:t>
            </a:r>
            <a:r>
              <a:rPr lang="zh-CN" altLang="en-US" dirty="0" smtClean="0">
                <a:ea typeface="宋体" charset="-122"/>
              </a:rPr>
              <a:t>等插件环境不应该将该属性类型传输到客户端</a:t>
            </a:r>
            <a:endParaRPr lang="en-US" altLang="zh-CN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(C#</a:t>
            </a:r>
            <a:r>
              <a:rPr lang="zh-CN" altLang="en-US" dirty="0" smtClean="0">
                <a:ea typeface="宋体" charset="-122"/>
              </a:rPr>
              <a:t>无法解析</a:t>
            </a:r>
            <a:r>
              <a:rPr lang="en-US" altLang="zh-CN" dirty="0" smtClean="0">
                <a:ea typeface="宋体" charset="-122"/>
              </a:rPr>
              <a:t>)</a:t>
            </a:r>
            <a:endParaRPr lang="en-AU" altLang="zh-CN" dirty="0"/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3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FIXED_DICT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&lt;name&gt;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&lt;/name&gt;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&lt;level&gt;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level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&lt;/Properties&gt;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</a:t>
            </a: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3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04159" y="3356992"/>
            <a:ext cx="8832337" cy="3311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4159" y="2348880"/>
            <a:ext cx="8832337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类型别名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可重用的类型自定义</a:t>
            </a:r>
            <a:endParaRPr lang="en-AU" altLang="zh-CN" dirty="0"/>
          </a:p>
          <a:p>
            <a:pPr lvl="1"/>
            <a:r>
              <a:rPr lang="en-AU" altLang="zh-CN" dirty="0" smtClean="0">
                <a:latin typeface="Courier New" pitchFamily="49" charset="0"/>
              </a:rPr>
              <a:t>&lt;assets&gt;/scripts/</a:t>
            </a:r>
            <a:r>
              <a:rPr lang="en-AU" altLang="zh-CN" dirty="0" err="1" smtClean="0">
                <a:latin typeface="Courier New" pitchFamily="49" charset="0"/>
              </a:rPr>
              <a:t>entity_defs</a:t>
            </a:r>
            <a:r>
              <a:rPr lang="en-AU" altLang="zh-CN" dirty="0" smtClean="0">
                <a:latin typeface="Courier New" pitchFamily="49" charset="0"/>
              </a:rPr>
              <a:t>/alias.xml</a:t>
            </a:r>
            <a:endParaRPr lang="en-AU" altLang="zh-CN" dirty="0">
              <a:latin typeface="Courier New" pitchFamily="49" charset="0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159" y="2492896"/>
            <a:ext cx="77522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SKILLID&gt;			INT32		&lt;/SKILLID&gt;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QUESTID&gt;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INT32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&lt;/QUESTID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FIXED_DICT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	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&lt;Persistent&gt;	false	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Persistent&gt;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	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0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STRING       &lt;/Type&gt;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&lt;Flags&gt;  ??  </a:t>
            </a:r>
            <a:r>
              <a:rPr lang="en-GB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		 &lt;/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Flags&gt;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9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6454775" y="1922463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049838" y="3071813"/>
            <a:ext cx="12271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OWN_CLIENT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V="1">
            <a:off x="2065338" y="2460625"/>
            <a:ext cx="21653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55403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Ghost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6454775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Base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423068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Cell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423068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Own client</a:t>
            </a:r>
            <a:endParaRPr lang="en-US" altLang="zh-CN">
              <a:ea typeface="宋体" charset="-122"/>
            </a:endParaRPr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55403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Other clients</a:t>
            </a:r>
            <a:endParaRPr lang="en-US" altLang="zh-CN">
              <a:ea typeface="宋体" charset="-122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4222750" y="1919288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CELL_PRIVATE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2411413" y="2133600"/>
            <a:ext cx="14716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1943100" y="3500438"/>
            <a:ext cx="1622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OTHER_CLIENTS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4986338" y="2820988"/>
            <a:ext cx="0" cy="201612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2033588" y="2640013"/>
            <a:ext cx="2195512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2430463" y="2963863"/>
            <a:ext cx="468312" cy="1635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2952750" y="3162300"/>
            <a:ext cx="468313" cy="1635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1774825" y="2676525"/>
            <a:ext cx="2441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CELL_PUBLIC_AND_OWN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5" name="Freeform 19"/>
          <p:cNvSpPr>
            <a:spLocks/>
          </p:cNvSpPr>
          <p:nvPr/>
        </p:nvSpPr>
        <p:spPr bwMode="auto">
          <a:xfrm>
            <a:off x="1982788" y="2806700"/>
            <a:ext cx="2695575" cy="2095500"/>
          </a:xfrm>
          <a:custGeom>
            <a:avLst/>
            <a:gdLst>
              <a:gd name="T0" fmla="*/ 1698 w 1698"/>
              <a:gd name="T1" fmla="*/ 0 h 1320"/>
              <a:gd name="T2" fmla="*/ 510 w 1698"/>
              <a:gd name="T3" fmla="*/ 966 h 1320"/>
              <a:gd name="T4" fmla="*/ 0 w 1698"/>
              <a:gd name="T5" fmla="*/ 132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8" h="1320">
                <a:moveTo>
                  <a:pt x="1698" y="0"/>
                </a:moveTo>
                <a:cubicBezTo>
                  <a:pt x="1500" y="161"/>
                  <a:pt x="793" y="746"/>
                  <a:pt x="510" y="966"/>
                </a:cubicBezTo>
                <a:cubicBezTo>
                  <a:pt x="227" y="1186"/>
                  <a:pt x="106" y="1246"/>
                  <a:pt x="0" y="132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 flipH="1">
            <a:off x="3689350" y="2820988"/>
            <a:ext cx="1116013" cy="1984375"/>
          </a:xfrm>
          <a:custGeom>
            <a:avLst/>
            <a:gdLst>
              <a:gd name="T0" fmla="*/ 0 w 753"/>
              <a:gd name="T1" fmla="*/ 0 h 1250"/>
              <a:gd name="T2" fmla="*/ 731 w 753"/>
              <a:gd name="T3" fmla="*/ 692 h 1250"/>
              <a:gd name="T4" fmla="*/ 131 w 753"/>
              <a:gd name="T5" fmla="*/ 1250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3" h="1250">
                <a:moveTo>
                  <a:pt x="0" y="0"/>
                </a:moveTo>
                <a:cubicBezTo>
                  <a:pt x="122" y="115"/>
                  <a:pt x="709" y="484"/>
                  <a:pt x="731" y="692"/>
                </a:cubicBezTo>
                <a:cubicBezTo>
                  <a:pt x="753" y="900"/>
                  <a:pt x="256" y="1134"/>
                  <a:pt x="131" y="125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2700338" y="4184650"/>
            <a:ext cx="1366837" cy="244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ALL_CLIENTS</a:t>
            </a: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5770563" y="2819400"/>
            <a:ext cx="1476375" cy="223361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6670675" y="3792538"/>
            <a:ext cx="1836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BASE_AND_CLIENT</a:t>
            </a:r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4284663" y="2816225"/>
            <a:ext cx="179387" cy="649288"/>
          </a:xfrm>
          <a:prstGeom prst="line">
            <a:avLst/>
          </a:prstGeom>
          <a:noFill/>
          <a:ln w="762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4222750" y="2640013"/>
            <a:ext cx="647700" cy="2160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7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Loginapp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与客户端的第一个连接点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固定的端口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初始通信时加密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公用密钥对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(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任意长度的密钥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)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用户名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/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密码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使用多个</a:t>
            </a:r>
            <a:r>
              <a:rPr kumimoji="0" lang="en-AU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Loginapps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使得负载均衡</a:t>
            </a:r>
            <a:endParaRPr lang="en-AU" altLang="zh-CN" kern="0" dirty="0">
              <a:solidFill>
                <a:schemeClr val="tx2"/>
              </a:solidFill>
              <a:latin typeface="Verdan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None/>
              <a:tabLst/>
              <a:defRPr/>
            </a:pPr>
            <a:r>
              <a:rPr kumimoji="0" lang="en-AU" sz="2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      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DNS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轮流调度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21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BASE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273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Baseapp2</a:t>
            </a:r>
            <a:r>
              <a:rPr lang="zh-CN" altLang="en-US" sz="1600" dirty="0">
                <a:ea typeface="宋体" charset="-122"/>
              </a:rPr>
              <a:t>和</a:t>
            </a:r>
            <a:r>
              <a:rPr lang="en-US" altLang="zh-CN" sz="1600" dirty="0">
                <a:ea typeface="宋体" charset="-122"/>
              </a:rPr>
              <a:t>Baseapp3</a:t>
            </a:r>
            <a:r>
              <a:rPr lang="zh-CN" altLang="en-US" sz="1600" dirty="0">
                <a:ea typeface="宋体" charset="-122"/>
              </a:rPr>
              <a:t>无法访问到</a:t>
            </a:r>
            <a:r>
              <a:rPr lang="en-US" altLang="zh-CN" sz="1600" dirty="0">
                <a:ea typeface="宋体" charset="-122"/>
              </a:rPr>
              <a:t>Baseapp1</a:t>
            </a:r>
            <a:r>
              <a:rPr lang="zh-CN" altLang="en-US" sz="1600" dirty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en-GB" altLang="zh-CN" sz="2000" dirty="0">
                <a:latin typeface="Verdana" pitchFamily="34" charset="0"/>
              </a:rPr>
              <a:t>BASE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属性的修改不会被广播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GB" sz="2000" dirty="0">
                <a:latin typeface="Verdana" pitchFamily="34" charset="0"/>
                <a:ea typeface="宋体" charset="-122"/>
              </a:rPr>
              <a:t>把它们定义在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.</a:t>
            </a:r>
            <a:r>
              <a:rPr lang="en-GB" altLang="zh-CN" sz="2000" dirty="0" err="1">
                <a:latin typeface="Verdana" pitchFamily="34" charset="0"/>
                <a:ea typeface="宋体" charset="-122"/>
              </a:rPr>
              <a:t>def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文件里就意味着它们会被定期的备份到其它</a:t>
            </a:r>
            <a:r>
              <a:rPr lang="en-GB" altLang="zh-CN" sz="2000" dirty="0" err="1">
                <a:latin typeface="Verdana" pitchFamily="34" charset="0"/>
                <a:ea typeface="宋体" charset="-122"/>
              </a:rPr>
              <a:t>baseapp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上和数据库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里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</a:t>
            </a:r>
            <a:r>
              <a:rPr lang="zh-CN" altLang="en-US" sz="1600" dirty="0" smtClean="0">
                <a:ea typeface="宋体" charset="-122"/>
              </a:rPr>
              <a:t>公会管理器记录的公会成员信息列表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403648" y="5085184"/>
            <a:ext cx="5544616" cy="165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Group 4"/>
          <p:cNvGrpSpPr>
            <a:grpSpLocks/>
          </p:cNvGrpSpPr>
          <p:nvPr/>
        </p:nvGrpSpPr>
        <p:grpSpPr bwMode="auto">
          <a:xfrm>
            <a:off x="1619672" y="5229622"/>
            <a:ext cx="5021701" cy="1510165"/>
            <a:chOff x="1066" y="2227"/>
            <a:chExt cx="2727" cy="930"/>
          </a:xfrm>
        </p:grpSpPr>
        <p:sp>
          <p:nvSpPr>
            <p:cNvPr id="94" name="Rectangle 5"/>
            <p:cNvSpPr>
              <a:spLocks noChangeArrowheads="1"/>
            </p:cNvSpPr>
            <p:nvPr/>
          </p:nvSpPr>
          <p:spPr bwMode="auto">
            <a:xfrm>
              <a:off x="1926" y="2626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5" name="Group 6"/>
            <p:cNvGrpSpPr>
              <a:grpSpLocks/>
            </p:cNvGrpSpPr>
            <p:nvPr/>
          </p:nvGrpSpPr>
          <p:grpSpPr bwMode="auto">
            <a:xfrm>
              <a:off x="1066" y="2227"/>
              <a:ext cx="547" cy="288"/>
              <a:chOff x="1066" y="2227"/>
              <a:chExt cx="547" cy="288"/>
            </a:xfrm>
          </p:grpSpPr>
          <p:sp>
            <p:nvSpPr>
              <p:cNvPr id="111" name="Rectangle 7"/>
              <p:cNvSpPr>
                <a:spLocks noChangeArrowheads="1"/>
              </p:cNvSpPr>
              <p:nvPr/>
            </p:nvSpPr>
            <p:spPr bwMode="auto">
              <a:xfrm>
                <a:off x="1066" y="2227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Text Box 8"/>
              <p:cNvSpPr txBox="1">
                <a:spLocks noChangeArrowheads="1"/>
              </p:cNvSpPr>
              <p:nvPr/>
            </p:nvSpPr>
            <p:spPr bwMode="auto">
              <a:xfrm>
                <a:off x="1179" y="2363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Rectangle 9"/>
              <p:cNvSpPr>
                <a:spLocks noChangeArrowheads="1"/>
              </p:cNvSpPr>
              <p:nvPr/>
            </p:nvSpPr>
            <p:spPr bwMode="auto">
              <a:xfrm>
                <a:off x="1111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Rectangle 10"/>
              <p:cNvSpPr>
                <a:spLocks noChangeArrowheads="1"/>
              </p:cNvSpPr>
              <p:nvPr/>
            </p:nvSpPr>
            <p:spPr bwMode="auto">
              <a:xfrm>
                <a:off x="1292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Rectangle 11"/>
              <p:cNvSpPr>
                <a:spLocks noChangeArrowheads="1"/>
              </p:cNvSpPr>
              <p:nvPr/>
            </p:nvSpPr>
            <p:spPr bwMode="auto">
              <a:xfrm>
                <a:off x="1474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6" name="Group 14"/>
            <p:cNvGrpSpPr>
              <a:grpSpLocks/>
            </p:cNvGrpSpPr>
            <p:nvPr/>
          </p:nvGrpSpPr>
          <p:grpSpPr bwMode="auto">
            <a:xfrm>
              <a:off x="2177" y="2249"/>
              <a:ext cx="498" cy="288"/>
              <a:chOff x="1066" y="2249"/>
              <a:chExt cx="498" cy="288"/>
            </a:xfrm>
          </p:grpSpPr>
          <p:sp>
            <p:nvSpPr>
              <p:cNvPr id="106" name="Rectangle 15"/>
              <p:cNvSpPr>
                <a:spLocks noChangeArrowheads="1"/>
              </p:cNvSpPr>
              <p:nvPr/>
            </p:nvSpPr>
            <p:spPr bwMode="auto">
              <a:xfrm>
                <a:off x="1066" y="224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Text Box 16"/>
              <p:cNvSpPr txBox="1">
                <a:spLocks noChangeArrowheads="1"/>
              </p:cNvSpPr>
              <p:nvPr/>
            </p:nvSpPr>
            <p:spPr bwMode="auto">
              <a:xfrm>
                <a:off x="1154" y="238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8" name="Rectangle 17"/>
              <p:cNvSpPr>
                <a:spLocks noChangeArrowheads="1"/>
              </p:cNvSpPr>
              <p:nvPr/>
            </p:nvSpPr>
            <p:spPr bwMode="auto">
              <a:xfrm>
                <a:off x="1111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18"/>
              <p:cNvSpPr>
                <a:spLocks noChangeArrowheads="1"/>
              </p:cNvSpPr>
              <p:nvPr/>
            </p:nvSpPr>
            <p:spPr bwMode="auto">
              <a:xfrm>
                <a:off x="1292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19"/>
              <p:cNvSpPr>
                <a:spLocks noChangeArrowheads="1"/>
              </p:cNvSpPr>
              <p:nvPr/>
            </p:nvSpPr>
            <p:spPr bwMode="auto">
              <a:xfrm>
                <a:off x="1474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7" name="Group 22"/>
            <p:cNvGrpSpPr>
              <a:grpSpLocks/>
            </p:cNvGrpSpPr>
            <p:nvPr/>
          </p:nvGrpSpPr>
          <p:grpSpPr bwMode="auto">
            <a:xfrm>
              <a:off x="3295" y="2232"/>
              <a:ext cx="498" cy="261"/>
              <a:chOff x="1095" y="2232"/>
              <a:chExt cx="498" cy="261"/>
            </a:xfrm>
          </p:grpSpPr>
          <p:sp>
            <p:nvSpPr>
              <p:cNvPr id="102" name="Rectangle 23"/>
              <p:cNvSpPr>
                <a:spLocks noChangeArrowheads="1"/>
              </p:cNvSpPr>
              <p:nvPr/>
            </p:nvSpPr>
            <p:spPr bwMode="auto">
              <a:xfrm>
                <a:off x="1095" y="2232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Rectangle 25"/>
              <p:cNvSpPr>
                <a:spLocks noChangeArrowheads="1"/>
              </p:cNvSpPr>
              <p:nvPr/>
            </p:nvSpPr>
            <p:spPr bwMode="auto">
              <a:xfrm>
                <a:off x="1140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321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03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8" name="Rectangle 38" descr="75%"/>
            <p:cNvSpPr>
              <a:spLocks noChangeArrowheads="1"/>
            </p:cNvSpPr>
            <p:nvPr/>
          </p:nvSpPr>
          <p:spPr bwMode="auto">
            <a:xfrm>
              <a:off x="1114" y="2381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Rectangle 48" descr="75%"/>
            <p:cNvSpPr>
              <a:spLocks noChangeArrowheads="1"/>
            </p:cNvSpPr>
            <p:nvPr/>
          </p:nvSpPr>
          <p:spPr bwMode="auto">
            <a:xfrm>
              <a:off x="1952" y="2935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49"/>
            <p:cNvSpPr txBox="1">
              <a:spLocks noChangeArrowheads="1"/>
            </p:cNvSpPr>
            <p:nvPr/>
          </p:nvSpPr>
          <p:spPr bwMode="auto">
            <a:xfrm>
              <a:off x="2039" y="2645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101" name="Rectangle 50"/>
            <p:cNvSpPr>
              <a:spLocks noChangeArrowheads="1"/>
            </p:cNvSpPr>
            <p:nvPr/>
          </p:nvSpPr>
          <p:spPr bwMode="auto">
            <a:xfrm>
              <a:off x="1952" y="2804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6" name="Rectangle 50"/>
          <p:cNvSpPr>
            <a:spLocks noChangeArrowheads="1"/>
          </p:cNvSpPr>
          <p:nvPr/>
        </p:nvSpPr>
        <p:spPr bwMode="auto">
          <a:xfrm>
            <a:off x="3251218" y="597287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Text Box 16"/>
          <p:cNvSpPr txBox="1">
            <a:spLocks noChangeArrowheads="1"/>
          </p:cNvSpPr>
          <p:nvPr/>
        </p:nvSpPr>
        <p:spPr bwMode="auto">
          <a:xfrm>
            <a:off x="5796136" y="5414425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</a:t>
            </a:r>
            <a:r>
              <a:rPr lang="en-AU" altLang="zh-CN" dirty="0">
                <a:solidFill>
                  <a:schemeClr val="accent1"/>
                </a:solidFill>
                <a:ea typeface="宋体" charset="-122"/>
              </a:rPr>
              <a:t>BASE_AND_CLIENT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97644" y="1196752"/>
            <a:ext cx="874871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和自己的客户端可以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Baseapp2</a:t>
            </a:r>
            <a:r>
              <a:rPr lang="zh-CN" altLang="en-US" sz="1600" dirty="0" smtClean="0">
                <a:ea typeface="宋体" charset="-122"/>
              </a:rPr>
              <a:t>和</a:t>
            </a:r>
            <a:r>
              <a:rPr lang="en-US" altLang="zh-CN" sz="1600" dirty="0" smtClean="0">
                <a:ea typeface="宋体" charset="-122"/>
              </a:rPr>
              <a:t>Baseapp3</a:t>
            </a:r>
            <a:r>
              <a:rPr lang="zh-CN" altLang="en-US" sz="1600" dirty="0" smtClean="0">
                <a:ea typeface="宋体" charset="-122"/>
              </a:rPr>
              <a:t>无法访问到</a:t>
            </a:r>
            <a:r>
              <a:rPr lang="en-US" altLang="zh-CN" sz="1600" dirty="0" smtClean="0">
                <a:ea typeface="宋体" charset="-122"/>
              </a:rPr>
              <a:t>Baseapp1</a:t>
            </a:r>
            <a:r>
              <a:rPr lang="zh-CN" altLang="en-US" sz="1600" dirty="0" smtClean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BASE_AND_CLIENT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 smtClean="0"/>
              <a:t>:</a:t>
            </a:r>
            <a:endParaRPr lang="en-AU" altLang="zh-CN" sz="2000" dirty="0"/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  <a:r>
              <a:rPr lang="zh-CN" altLang="en-US" sz="1600" dirty="0" smtClean="0">
                <a:ea typeface="宋体" charset="-122"/>
              </a:rPr>
              <a:t>，但客户端也需要对所选角色进行表现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 </a:t>
            </a:r>
            <a:r>
              <a:rPr lang="zh-CN" altLang="en-US" sz="1600" dirty="0" smtClean="0">
                <a:ea typeface="宋体" charset="-122"/>
              </a:rPr>
              <a:t>很少用到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835696" y="4221088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1907704" y="4365188"/>
            <a:ext cx="5401045" cy="2385415"/>
            <a:chOff x="1066" y="1739"/>
            <a:chExt cx="2933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2842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2868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2955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2868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5220072" y="5965013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6084168" y="4581128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3923928" y="5409608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4132015" y="5630449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4006794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4340101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4675250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Rectangle 38" descr="75%"/>
          <p:cNvSpPr>
            <a:spLocks noChangeArrowheads="1"/>
          </p:cNvSpPr>
          <p:nvPr/>
        </p:nvSpPr>
        <p:spPr bwMode="auto">
          <a:xfrm>
            <a:off x="4012319" y="5659678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1835696" y="5157192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2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CELL_PRIVATE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  <a:r>
              <a:rPr lang="zh-CN" altLang="en-US" sz="2000" dirty="0" smtClean="0">
                <a:ea typeface="宋体" charset="-122"/>
              </a:rPr>
              <a:t>，</a:t>
            </a:r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>
                <a:ea typeface="宋体" charset="-122"/>
              </a:rPr>
              <a:t>Real Entity</a:t>
            </a:r>
            <a:r>
              <a:rPr lang="zh-CN" altLang="en-AU" sz="2000" dirty="0">
                <a:ea typeface="宋体" charset="-122"/>
              </a:rPr>
              <a:t>能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AU" altLang="zh-CN" sz="2000" dirty="0"/>
          </a:p>
          <a:p>
            <a:r>
              <a:rPr lang="en-US" altLang="zh-CN" sz="2000" dirty="0" smtClean="0">
                <a:ea typeface="宋体" charset="-122"/>
              </a:rPr>
              <a:t>Cellapp2</a:t>
            </a:r>
            <a:r>
              <a:rPr lang="zh-CN" altLang="en-US" sz="2000" dirty="0" smtClean="0">
                <a:ea typeface="宋体" charset="-122"/>
              </a:rPr>
              <a:t>和</a:t>
            </a:r>
            <a:r>
              <a:rPr lang="en-US" altLang="zh-CN" sz="2000" dirty="0" smtClean="0">
                <a:ea typeface="宋体" charset="-122"/>
              </a:rPr>
              <a:t>Cellapp3</a:t>
            </a:r>
            <a:r>
              <a:rPr lang="zh-CN" altLang="en-US" sz="2000" dirty="0" smtClean="0">
                <a:ea typeface="宋体" charset="-122"/>
              </a:rPr>
              <a:t>无法访问到</a:t>
            </a:r>
            <a:r>
              <a:rPr lang="en-US" altLang="zh-CN" sz="2000" dirty="0" smtClean="0">
                <a:ea typeface="宋体" charset="-122"/>
              </a:rPr>
              <a:t>Cellapp1</a:t>
            </a:r>
            <a:r>
              <a:rPr lang="zh-CN" altLang="en-US" sz="2000" dirty="0" smtClean="0">
                <a:ea typeface="宋体" charset="-122"/>
              </a:rPr>
              <a:t>红色实体的</a:t>
            </a:r>
            <a:r>
              <a:rPr lang="en-US" altLang="zh-CN" sz="2000" dirty="0" smtClean="0">
                <a:ea typeface="宋体" charset="-122"/>
              </a:rPr>
              <a:t>CELL_PRIVATE</a:t>
            </a:r>
            <a:r>
              <a:rPr lang="zh-CN" altLang="en-US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>
                <a:ea typeface="宋体" charset="-122"/>
              </a:rPr>
              <a:t>.</a:t>
            </a:r>
            <a:r>
              <a:rPr lang="en-GB" altLang="zh-CN" sz="2000" dirty="0" err="1">
                <a:ea typeface="宋体" charset="-122"/>
              </a:rPr>
              <a:t>def</a:t>
            </a:r>
            <a:r>
              <a:rPr lang="zh-CN" altLang="en-GB" sz="2000" dirty="0">
                <a:ea typeface="宋体" charset="-122"/>
              </a:rPr>
              <a:t>文件里定义它们就意味着</a:t>
            </a:r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从一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换到另一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上时这类的属性会被随着移植到新</a:t>
            </a:r>
            <a:r>
              <a:rPr lang="zh-CN" altLang="en-GB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上。另外，这类的属性会被定期的备份</a:t>
            </a:r>
            <a:r>
              <a:rPr lang="zh-CN" altLang="en-GB" sz="2000" dirty="0" smtClean="0">
                <a:ea typeface="宋体" charset="-122"/>
              </a:rPr>
              <a:t>到</a:t>
            </a:r>
            <a:r>
              <a:rPr lang="en-GB" altLang="zh-CN" sz="2000" dirty="0" smtClean="0">
                <a:ea typeface="宋体" charset="-122"/>
              </a:rPr>
              <a:t>Base Entity</a:t>
            </a:r>
            <a:r>
              <a:rPr lang="zh-CN" altLang="en-GB" sz="2000" dirty="0">
                <a:ea typeface="宋体" charset="-122"/>
              </a:rPr>
              <a:t>上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en-AU" altLang="zh-CN" sz="1600" dirty="0">
                <a:ea typeface="宋体" charset="-122"/>
              </a:rPr>
              <a:t> </a:t>
            </a:r>
            <a:r>
              <a:rPr lang="en-AU" altLang="zh-CN" sz="1600" dirty="0" smtClean="0">
                <a:ea typeface="宋体" charset="-122"/>
              </a:rPr>
              <a:t>       </a:t>
            </a:r>
            <a:r>
              <a:rPr lang="en-AU" altLang="zh-CN" sz="1600" dirty="0" smtClean="0"/>
              <a:t>NPC </a:t>
            </a:r>
            <a:r>
              <a:rPr lang="en-AU" altLang="zh-CN" sz="1600" dirty="0"/>
              <a:t>AI </a:t>
            </a:r>
            <a:r>
              <a:rPr lang="zh-CN" altLang="en-AU" sz="1600" dirty="0">
                <a:ea typeface="宋体" charset="-122"/>
              </a:rPr>
              <a:t>‘想法’</a:t>
            </a:r>
          </a:p>
          <a:p>
            <a:pPr marL="0" lvl="1" indent="0">
              <a:buSzPct val="80000"/>
              <a:buNone/>
            </a:pPr>
            <a:r>
              <a:rPr lang="en-US" altLang="zh-CN" sz="1600" dirty="0" smtClean="0">
                <a:ea typeface="宋体" charset="-122"/>
              </a:rPr>
              <a:t>            </a:t>
            </a:r>
            <a:r>
              <a:rPr lang="en-AU" altLang="zh-CN" sz="1600" dirty="0" smtClean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的关于游戏</a:t>
            </a:r>
            <a:r>
              <a:rPr lang="en-AU" altLang="zh-CN" sz="1600" dirty="0">
                <a:ea typeface="宋体" charset="-122"/>
              </a:rPr>
              <a:t>play</a:t>
            </a:r>
            <a:r>
              <a:rPr lang="zh-CN" altLang="en-AU" sz="1600" dirty="0">
                <a:ea typeface="宋体" charset="-122"/>
              </a:rPr>
              <a:t>的属性，但是其它</a:t>
            </a:r>
            <a:r>
              <a:rPr lang="en-AU" altLang="zh-CN" sz="1600" dirty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不应该看到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5076056" y="4725144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CELL_PUBLIC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怪</a:t>
            </a:r>
            <a:r>
              <a:rPr lang="zh-CN" altLang="en-AU" sz="1600" dirty="0" smtClean="0">
                <a:ea typeface="宋体" charset="-122"/>
              </a:rPr>
              <a:t>物</a:t>
            </a:r>
            <a:r>
              <a:rPr lang="zh-CN" altLang="en-AU" sz="1600" dirty="0">
                <a:ea typeface="宋体" charset="-122"/>
              </a:rPr>
              <a:t>的暴力级别</a:t>
            </a:r>
            <a:r>
              <a:rPr lang="en-AU" altLang="zh-CN" sz="1600" dirty="0"/>
              <a:t> </a:t>
            </a:r>
          </a:p>
          <a:p>
            <a:pPr marL="182562" lvl="1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NPC</a:t>
            </a:r>
            <a:r>
              <a:rPr lang="zh-CN" altLang="en-US" sz="1600" dirty="0" smtClean="0">
                <a:ea typeface="宋体" charset="-122"/>
              </a:rPr>
              <a:t>的等级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50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sz="3600" dirty="0" smtClean="0">
                <a:solidFill>
                  <a:schemeClr val="accent1"/>
                </a:solidFill>
                <a:ea typeface="宋体" charset="-122"/>
              </a:rPr>
              <a:t>CELL_PUBLIC_AND_OWN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Avatar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zh-CN" altLang="en-US" sz="1600" dirty="0" smtClean="0">
                <a:ea typeface="宋体" charset="-122"/>
              </a:rPr>
              <a:t>敌人列表</a:t>
            </a:r>
            <a:r>
              <a:rPr lang="zh-CN" altLang="en-US" sz="1600" dirty="0" smtClean="0"/>
              <a:t>，服务端其他实体</a:t>
            </a:r>
            <a:r>
              <a:rPr lang="en-US" altLang="zh-CN" sz="1600" dirty="0" smtClean="0"/>
              <a:t>AI</a:t>
            </a:r>
            <a:r>
              <a:rPr lang="zh-CN" altLang="en-US" sz="1600" dirty="0" smtClean="0"/>
              <a:t>可以检查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敌人列表并协助战斗，客户端可以显示敌人列表中的仇恨值做排名，而其他客户端则不需要看到当前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的仇恨列表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ALL_CLIENTS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>
                <a:ea typeface="宋体" charset="-122"/>
              </a:rPr>
              <a:t>上都可以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如果其它的玩家的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>
                <a:ea typeface="宋体" charset="-122"/>
              </a:rPr>
              <a:t>实体</a:t>
            </a:r>
            <a:r>
              <a:rPr lang="zh-CN" altLang="en-US" sz="1200" dirty="0" smtClean="0">
                <a:ea typeface="宋体" charset="-122"/>
              </a:rPr>
              <a:t>名称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</a:t>
            </a:r>
            <a:r>
              <a:rPr lang="zh-CN" altLang="en-US" sz="1200" dirty="0" smtClean="0">
                <a:ea typeface="宋体" charset="-122"/>
              </a:rPr>
              <a:t>实体血量与等级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OWN_CLIENT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r>
              <a:rPr lang="zh-CN" altLang="en-AU" sz="1600" dirty="0">
                <a:ea typeface="宋体" charset="-122"/>
              </a:rPr>
              <a:t>它所属于的</a:t>
            </a:r>
            <a:r>
              <a:rPr lang="en-AU" altLang="zh-CN" sz="1600" dirty="0">
                <a:ea typeface="宋体" charset="-122"/>
              </a:rPr>
              <a:t>Real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和自己的客户端可以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1600" dirty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AU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角色当前的敏捷、力量、智力属性，该属性用于计算角色最终的能力值，但其他实体不需要访问该属性，而自己的客户端需要在角色面板上显示这</a:t>
            </a:r>
            <a:r>
              <a:rPr lang="zh-CN" altLang="en-US" sz="1200" dirty="0">
                <a:ea typeface="宋体" charset="-122"/>
              </a:rPr>
              <a:t>三</a:t>
            </a:r>
            <a:r>
              <a:rPr lang="zh-CN" altLang="en-US" sz="1200" dirty="0" smtClean="0">
                <a:ea typeface="宋体" charset="-122"/>
              </a:rPr>
              <a:t>个属性用于配点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角色的经验值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OTHER_CLIENTS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 smtClean="0">
                <a:ea typeface="宋体" charset="-122"/>
              </a:rPr>
              <a:t>上</a:t>
            </a:r>
            <a:r>
              <a:rPr lang="zh-CN" altLang="en-US" sz="1200" dirty="0" smtClean="0">
                <a:ea typeface="宋体" charset="-122"/>
              </a:rPr>
              <a:t>以及其他</a:t>
            </a:r>
            <a:r>
              <a:rPr lang="en-US" altLang="zh-CN" sz="1200" dirty="0" smtClean="0">
                <a:ea typeface="宋体" charset="-122"/>
              </a:rPr>
              <a:t>de </a:t>
            </a:r>
            <a:r>
              <a:rPr lang="zh-CN" altLang="en-US" sz="1200" dirty="0" smtClean="0">
                <a:ea typeface="宋体" charset="-122"/>
              </a:rPr>
              <a:t>客户端</a:t>
            </a:r>
            <a:r>
              <a:rPr lang="zh-CN" altLang="en-AU" sz="1200" dirty="0" smtClean="0">
                <a:ea typeface="宋体" charset="-122"/>
              </a:rPr>
              <a:t>都</a:t>
            </a:r>
            <a:r>
              <a:rPr lang="zh-CN" altLang="en-AU" sz="1200" dirty="0">
                <a:ea typeface="宋体" charset="-122"/>
              </a:rPr>
              <a:t>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如果</a:t>
            </a:r>
            <a:r>
              <a:rPr lang="zh-CN" altLang="en-GB" sz="1600" dirty="0">
                <a:ea typeface="宋体" charset="-122"/>
              </a:rPr>
              <a:t>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lvl="1"/>
            <a:r>
              <a:rPr lang="zh-CN" altLang="en-AU" sz="1200" dirty="0">
                <a:ea typeface="宋体" charset="-122"/>
              </a:rPr>
              <a:t>动态的世界物品的状态</a:t>
            </a:r>
            <a:r>
              <a:rPr lang="en-AU" altLang="zh-CN" sz="1200" dirty="0">
                <a:ea typeface="宋体" charset="-122"/>
              </a:rPr>
              <a:t> (</a:t>
            </a:r>
            <a:r>
              <a:rPr lang="zh-CN" altLang="en-AU" sz="1200" dirty="0">
                <a:ea typeface="宋体" charset="-122"/>
              </a:rPr>
              <a:t>如</a:t>
            </a:r>
            <a:r>
              <a:rPr lang="en-AU" altLang="zh-CN" sz="1200" dirty="0">
                <a:ea typeface="宋体" charset="-122"/>
              </a:rPr>
              <a:t>:</a:t>
            </a:r>
            <a:r>
              <a:rPr lang="en-AU" altLang="zh-CN" sz="1200" dirty="0"/>
              <a:t> </a:t>
            </a:r>
            <a:r>
              <a:rPr lang="zh-CN" altLang="en-AU" sz="1200" dirty="0">
                <a:ea typeface="宋体" charset="-122"/>
              </a:rPr>
              <a:t>门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按钮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战利品</a:t>
            </a:r>
            <a:r>
              <a:rPr lang="en-AU" altLang="zh-CN" sz="1200" dirty="0"/>
              <a:t>)</a:t>
            </a:r>
          </a:p>
          <a:p>
            <a:pPr lvl="1"/>
            <a:r>
              <a:rPr lang="zh-CN" altLang="en-US" sz="1200" dirty="0" smtClean="0">
                <a:ea typeface="宋体" charset="-122"/>
              </a:rPr>
              <a:t>客户端本地已知某状态，只是想将状态广播给其他客户端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AU" altLang="zh-CN" dirty="0" smtClean="0">
                <a:solidFill>
                  <a:schemeClr val="accent1"/>
                </a:solidFill>
              </a:rPr>
              <a:t>Volatile</a:t>
            </a:r>
            <a:r>
              <a:rPr lang="zh-CN" altLang="en-AU" dirty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优化的协议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仅仅对最近更新的数据值有兴趣</a:t>
            </a:r>
            <a:endParaRPr lang="en-AU" altLang="zh-CN" sz="4000" dirty="0"/>
          </a:p>
          <a:p>
            <a:r>
              <a:rPr lang="en-AU" altLang="zh-CN" sz="4000" dirty="0"/>
              <a:t>Position (</a:t>
            </a:r>
            <a:r>
              <a:rPr lang="en-AU" altLang="zh-CN" sz="4000" dirty="0" err="1"/>
              <a:t>x,y,z</a:t>
            </a:r>
            <a:r>
              <a:rPr lang="en-AU" altLang="zh-CN" sz="4000" dirty="0"/>
              <a:t>)</a:t>
            </a:r>
          </a:p>
          <a:p>
            <a:r>
              <a:rPr lang="en-AU" altLang="zh-CN" sz="4000" dirty="0"/>
              <a:t>Yaw, Pitch, Roll</a:t>
            </a:r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9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影响属性更新到客户端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典型地用于可看见的属性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带宽节省</a:t>
            </a:r>
            <a:r>
              <a:rPr lang="zh-CN" altLang="en-AU" sz="4000" dirty="0" smtClean="0">
                <a:ea typeface="宋体" charset="-122"/>
              </a:rPr>
              <a:t>机制</a:t>
            </a:r>
            <a:endParaRPr lang="en-US" altLang="zh-CN" sz="4000" dirty="0" smtClean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如果需要可以使用，但不是必须用</a:t>
            </a:r>
            <a:endParaRPr lang="en-US" altLang="zh-CN" sz="4000" dirty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用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DetailLevel</a:t>
            </a:r>
            <a:r>
              <a:rPr lang="en-AU" altLang="zh-CN" sz="4000" dirty="0">
                <a:latin typeface="Courier New" pitchFamily="49" charset="0"/>
              </a:rPr>
              <a:t>&gt;</a:t>
            </a:r>
            <a:r>
              <a:rPr lang="zh-CN" altLang="en-AU" sz="4000" dirty="0">
                <a:latin typeface="Courier New" pitchFamily="49" charset="0"/>
                <a:ea typeface="宋体" charset="-122"/>
              </a:rPr>
              <a:t>指定</a:t>
            </a:r>
          </a:p>
          <a:p>
            <a:r>
              <a:rPr lang="en-AU" altLang="zh-CN" sz="4000" dirty="0"/>
              <a:t>Detail levels </a:t>
            </a:r>
            <a:r>
              <a:rPr lang="zh-CN" altLang="en-AU" sz="4000" dirty="0">
                <a:ea typeface="宋体" charset="-122"/>
              </a:rPr>
              <a:t>又名</a:t>
            </a:r>
            <a:r>
              <a:rPr lang="en-AU" altLang="zh-CN" sz="4000" dirty="0">
                <a:ea typeface="宋体" charset="-122"/>
              </a:rPr>
              <a:t> 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LodLevels</a:t>
            </a:r>
            <a:r>
              <a:rPr lang="en-AU" altLang="zh-CN" sz="4000" dirty="0">
                <a:latin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与客户端通信的固定点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客户端与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Cellapp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通信的中介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与客户端的连接均衡地分担在各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间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用于处理没有空间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位置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属性的</a:t>
            </a:r>
            <a:r>
              <a:rPr lang="en-AU" altLang="zh-CN" dirty="0" smtClean="0">
                <a:solidFill>
                  <a:schemeClr val="tx2"/>
                </a:solidFill>
                <a:ea typeface="宋体" charset="-122"/>
              </a:rPr>
              <a:t>Entity</a:t>
            </a: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拍卖行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公会管理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管理器</a:t>
            </a:r>
            <a:endParaRPr lang="en-AU" altLang="zh-CN" sz="2000" dirty="0" smtClean="0">
              <a:solidFill>
                <a:schemeClr val="tx2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每个</a:t>
            </a:r>
            <a:r>
              <a:rPr lang="en-US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同时担任着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为其它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容错的角色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通常一个</a:t>
            </a:r>
            <a:r>
              <a:rPr lang="en-AU" altLang="zh-CN" dirty="0" smtClean="0">
                <a:solidFill>
                  <a:schemeClr val="tx2"/>
                </a:solidFill>
              </a:rPr>
              <a:t>CPU / 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核 上处理一个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endParaRPr lang="en-AU" altLang="zh-CN" dirty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2089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 20  &lt;label&gt; NEAR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100  &lt;label&gt; MEDIUM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250  &lt;label&gt; FAR 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 NEAR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3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的数据保存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400" dirty="0">
                <a:ea typeface="宋体" charset="-122"/>
              </a:rPr>
              <a:t>一些</a:t>
            </a:r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和它们的数据可能需要保存到数据库，这样就是服务器重启了这些数据也还有效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在属性上定义</a:t>
            </a:r>
            <a:endParaRPr lang="en-AU" altLang="zh-CN" sz="2400" dirty="0"/>
          </a:p>
          <a:p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被存到数据库里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自动在数据库里创建一个</a:t>
            </a:r>
            <a:r>
              <a:rPr lang="en-AU" altLang="zh-CN" sz="2400" dirty="0" err="1">
                <a:latin typeface="Courier New" pitchFamily="49" charset="0"/>
              </a:rPr>
              <a:t>self.databaseID</a:t>
            </a:r>
            <a:endParaRPr lang="en-AU" altLang="zh-CN" sz="2400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501008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rgbClr val="C00000"/>
                </a:solidFill>
                <a:latin typeface="Courier New" pitchFamily="49" charset="0"/>
              </a:rPr>
              <a:t>&lt;Persistent&gt;  true         &lt;/Persistent&gt;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8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分别定义在</a:t>
            </a:r>
            <a:endParaRPr lang="en-AU" altLang="zh-CN" dirty="0"/>
          </a:p>
          <a:p>
            <a:pPr lvl="1"/>
            <a:r>
              <a:rPr lang="en-AU" altLang="zh-CN" dirty="0"/>
              <a:t>Client / Cell / Base</a:t>
            </a:r>
          </a:p>
          <a:p>
            <a:r>
              <a:rPr lang="zh-CN" altLang="en-AU" dirty="0">
                <a:ea typeface="宋体" charset="-122"/>
              </a:rPr>
              <a:t>必须定义参数</a:t>
            </a:r>
            <a:endParaRPr lang="en-AU" altLang="zh-CN" dirty="0"/>
          </a:p>
          <a:p>
            <a:r>
              <a:rPr lang="en-AU" altLang="zh-CN" dirty="0"/>
              <a:t>Base / 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方法可以被暴露给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端使用</a:t>
            </a:r>
            <a:endParaRPr lang="en-AU" altLang="zh-CN" dirty="0"/>
          </a:p>
          <a:p>
            <a:r>
              <a:rPr lang="en-AU" altLang="zh-CN" dirty="0"/>
              <a:t>Client</a:t>
            </a:r>
            <a:r>
              <a:rPr lang="zh-CN" altLang="en-AU" dirty="0">
                <a:ea typeface="宋体" charset="-122"/>
              </a:rPr>
              <a:t>方法可以指定一个最大的可调用范围</a:t>
            </a:r>
            <a:endParaRPr lang="en-AU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要远程的调用</a:t>
            </a:r>
            <a:r>
              <a:rPr lang="en-AU" altLang="zh-CN" dirty="0">
                <a:ea typeface="宋体" charset="-122"/>
              </a:rPr>
              <a:t>(</a:t>
            </a:r>
            <a:r>
              <a:rPr lang="zh-CN" altLang="en-AU" dirty="0">
                <a:ea typeface="宋体" charset="-122"/>
              </a:rPr>
              <a:t>跨域</a:t>
            </a:r>
            <a:r>
              <a:rPr lang="en-AU" altLang="zh-CN" dirty="0"/>
              <a:t>Client / Cell / Base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必须在定义文件</a:t>
            </a:r>
            <a:r>
              <a:rPr lang="en-AU" altLang="zh-CN" dirty="0">
                <a:ea typeface="宋体" charset="-122"/>
              </a:rPr>
              <a:t>(.</a:t>
            </a:r>
            <a:r>
              <a:rPr lang="en-AU" altLang="zh-CN" dirty="0" err="1">
                <a:ea typeface="宋体" charset="-122"/>
              </a:rPr>
              <a:t>def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里定义</a:t>
            </a:r>
            <a:endParaRPr lang="en-AU" altLang="zh-CN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8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1052736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5215" y="1109997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Entity ID 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INT32  &lt;/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Expose to client 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         &lt;Exposed /&gt;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暴露方法（允许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Client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调用）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不是所有的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方法都被暴露的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需要以</a:t>
            </a:r>
            <a:r>
              <a:rPr lang="en-AU" altLang="zh-CN" dirty="0">
                <a:latin typeface="Courier New" pitchFamily="49" charset="0"/>
              </a:rPr>
              <a:t>&lt;Exposed /&gt;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声明</a:t>
            </a: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dirty="0">
                <a:ea typeface="宋体" charset="-122"/>
              </a:rPr>
              <a:t>自动的接收调用方的</a:t>
            </a:r>
            <a:r>
              <a:rPr lang="en-AU" altLang="zh-CN" dirty="0" err="1"/>
              <a:t>EntityID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通常要检查是否</a:t>
            </a:r>
            <a:r>
              <a:rPr lang="en-AU" altLang="zh-CN" dirty="0"/>
              <a:t/>
            </a:r>
            <a:br>
              <a:rPr lang="en-AU" altLang="zh-CN" dirty="0"/>
            </a:br>
            <a:r>
              <a:rPr lang="en-AU" altLang="zh-CN" dirty="0">
                <a:latin typeface="Courier New" pitchFamily="49" charset="0"/>
              </a:rPr>
              <a:t>self.id == </a:t>
            </a:r>
            <a:r>
              <a:rPr lang="en-AU" altLang="zh-CN" dirty="0" err="1">
                <a:latin typeface="Courier New" pitchFamily="49" charset="0"/>
              </a:rPr>
              <a:t>callerID</a:t>
            </a:r>
            <a:endParaRPr lang="en-AU" altLang="zh-CN" dirty="0">
              <a:latin typeface="Courier New" pitchFamily="49" charset="0"/>
            </a:endParaRP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Base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dirty="0">
                <a:ea typeface="宋体" charset="-122"/>
              </a:rPr>
              <a:t>只有自己的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可以调用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8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本页未实现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方法</a:t>
            </a:r>
            <a:r>
              <a:rPr lang="en-AU" altLang="zh-CN" dirty="0" err="1">
                <a:ea typeface="宋体" charset="-122"/>
              </a:rPr>
              <a:t>LoD</a:t>
            </a:r>
            <a:endParaRPr lang="en-AU" altLang="zh-CN" dirty="0">
              <a:ea typeface="宋体" charset="-122"/>
            </a:endParaRPr>
          </a:p>
          <a:p>
            <a:pPr lvl="1"/>
            <a:r>
              <a:rPr lang="zh-CN" altLang="en-AU" dirty="0">
                <a:ea typeface="宋体" charset="-122"/>
              </a:rPr>
              <a:t>帮助减少客户端带宽的使用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在近距离产生可视的效果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当广播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消息时很有用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3501008"/>
            <a:ext cx="885698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 30 &lt;/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&lt;/smile&gt;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64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根据需要存在</a:t>
            </a:r>
            <a:r>
              <a:rPr lang="zh-CN" altLang="en-AU" dirty="0" smtClean="0">
                <a:ea typeface="宋体" charset="-122"/>
              </a:rPr>
              <a:t>于</a:t>
            </a:r>
            <a:r>
              <a:rPr lang="en-AU" altLang="zh-CN" dirty="0" smtClean="0">
                <a:ea typeface="宋体" charset="-122"/>
              </a:rPr>
              <a:t>Cell/Base/Client</a:t>
            </a:r>
            <a:r>
              <a:rPr lang="zh-CN" altLang="en-AU" dirty="0">
                <a:ea typeface="宋体" charset="-122"/>
              </a:rPr>
              <a:t>分布平台的一个或多个上。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如果在一个分布平台上</a:t>
            </a:r>
            <a:r>
              <a:rPr lang="zh-CN" altLang="en-AU" dirty="0" smtClean="0">
                <a:ea typeface="宋体" charset="-122"/>
              </a:rPr>
              <a:t>没有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存在的需要，那么在这个平台上也不</a:t>
            </a:r>
            <a:r>
              <a:rPr lang="zh-CN" altLang="en-AU" dirty="0" smtClean="0">
                <a:ea typeface="宋体" charset="-122"/>
              </a:rPr>
              <a:t>需要</a:t>
            </a:r>
            <a:r>
              <a:rPr lang="zh-CN" altLang="en-US" dirty="0" smtClean="0">
                <a:ea typeface="宋体" charset="-122"/>
              </a:rPr>
              <a:t>该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Python</a:t>
            </a:r>
            <a:r>
              <a:rPr lang="zh-CN" altLang="en-AU" dirty="0">
                <a:ea typeface="宋体" charset="-122"/>
              </a:rPr>
              <a:t>脚本。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9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分布式存在的例子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82738" y="2241550"/>
            <a:ext cx="1871662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Base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4157663" y="3598863"/>
            <a:ext cx="1587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45440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Cell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6588125" y="3598863"/>
            <a:ext cx="1588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32765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Client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326063" y="2693988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pPr algn="l"/>
            <a:endParaRPr lang="en-AU" sz="2600" b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82738" y="2693988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US" altLang="zh-CN" sz="2600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SpawnPoint</a:t>
            </a:r>
            <a:endParaRPr lang="en-US" altLang="zh-CN" sz="2600" dirty="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455988" y="3116263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zh-CN" altLang="en-AU" sz="26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召唤</a:t>
            </a:r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zh-CN" altLang="en-US" sz="260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生物实体</a:t>
            </a:r>
            <a:r>
              <a:rPr lang="en-AU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*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582738" y="3538538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en-AU" sz="2600" b="0" dirty="0">
                <a:solidFill>
                  <a:srgbClr val="00007D"/>
                </a:solidFill>
                <a:latin typeface="Verdana" pitchFamily="34" charset="0"/>
              </a:rPr>
              <a:t>Player </a:t>
            </a:r>
            <a:r>
              <a:rPr lang="en-AU" sz="2600" b="0" dirty="0" smtClean="0">
                <a:solidFill>
                  <a:srgbClr val="00007D"/>
                </a:solidFill>
                <a:latin typeface="Verdana" pitchFamily="34" charset="0"/>
              </a:rPr>
              <a:t>Entity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582738" y="3960813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600" b="0">
                <a:solidFill>
                  <a:srgbClr val="00007D"/>
                </a:solidFill>
                <a:latin typeface="Verdana" pitchFamily="34" charset="0"/>
              </a:rPr>
              <a:t>Server AI/NPC's</a:t>
            </a:r>
            <a:endParaRPr lang="en-US" altLang="zh-CN" sz="26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3455988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5340350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547813" y="4545013"/>
            <a:ext cx="6589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* 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没有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Base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部分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是不参与容错的</a:t>
            </a:r>
            <a:endParaRPr lang="en-AU" b="1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82738" y="3116263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0800" rIns="0" bIns="10800"/>
          <a:lstStyle/>
          <a:p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聊天</a:t>
            </a:r>
            <a:r>
              <a:rPr lang="en-US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/</a:t>
            </a:r>
            <a:r>
              <a:rPr lang="zh-CN" altLang="en-US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公会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9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脚本开发的指导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尽可能的把负载放到</a:t>
            </a:r>
            <a:r>
              <a:rPr lang="en-AU" altLang="zh-CN" dirty="0" err="1"/>
              <a:t>BaseApp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尽可能减少需要保存到数据库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的属性</a:t>
            </a:r>
          </a:p>
          <a:p>
            <a:r>
              <a:rPr lang="zh-CN" altLang="en-AU" dirty="0">
                <a:ea typeface="宋体" charset="-122"/>
              </a:rPr>
              <a:t>避免过多调用</a:t>
            </a:r>
            <a:r>
              <a:rPr lang="en-AU" altLang="zh-CN" dirty="0" err="1">
                <a:latin typeface="Courier New" pitchFamily="49" charset="0"/>
              </a:rPr>
              <a:t>writeToDB</a:t>
            </a:r>
            <a:r>
              <a:rPr lang="en-AU" altLang="zh-CN" dirty="0">
                <a:latin typeface="Courier New" pitchFamily="49" charset="0"/>
              </a:rPr>
              <a:t>()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尽量减少复杂层级的数据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如</a:t>
            </a:r>
            <a:r>
              <a:rPr lang="en-AU" altLang="zh-CN" dirty="0"/>
              <a:t>: </a:t>
            </a:r>
            <a:r>
              <a:rPr lang="zh-CN" altLang="en-AU" dirty="0">
                <a:ea typeface="宋体" charset="-122"/>
              </a:rPr>
              <a:t>多维数组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如果脚本的执行时间超过</a:t>
            </a:r>
            <a:r>
              <a:rPr lang="en-AU" altLang="zh-CN" dirty="0">
                <a:ea typeface="宋体" charset="-122"/>
              </a:rPr>
              <a:t>1</a:t>
            </a:r>
            <a:r>
              <a:rPr lang="zh-CN" altLang="en-AU" dirty="0">
                <a:ea typeface="宋体" charset="-122"/>
              </a:rPr>
              <a:t>个</a:t>
            </a:r>
            <a:r>
              <a:rPr lang="en-AU" altLang="zh-CN" dirty="0">
                <a:ea typeface="宋体" charset="-122"/>
              </a:rPr>
              <a:t>game tick</a:t>
            </a:r>
            <a:r>
              <a:rPr lang="zh-CN" altLang="en-AU" dirty="0">
                <a:ea typeface="宋体" charset="-122"/>
              </a:rPr>
              <a:t>，会负面地影响服务器的效率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8044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第三章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en-US" altLang="zh-CN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的通信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106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Base Entity(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实体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上有</a:t>
            </a:r>
            <a:r>
              <a:rPr lang="zh-CN" altLang="en-AU" dirty="0" smtClean="0">
                <a:ea typeface="宋体" charset="-122"/>
              </a:rPr>
              <a:t>两种</a:t>
            </a:r>
            <a:r>
              <a:rPr lang="zh-CN" altLang="en-US" dirty="0">
                <a:ea typeface="宋体" charset="-122"/>
              </a:rPr>
              <a:t>实体</a:t>
            </a:r>
            <a:endParaRPr lang="en-AU" altLang="zh-CN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Base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Proxy</a:t>
            </a:r>
          </a:p>
          <a:p>
            <a:r>
              <a:rPr lang="en-AU" altLang="zh-CN" dirty="0" smtClean="0"/>
              <a:t>Base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</a:t>
            </a:r>
            <a:r>
              <a:rPr lang="zh-CN" altLang="en-AU" sz="2000" dirty="0" smtClean="0">
                <a:ea typeface="宋体" charset="-122"/>
              </a:rPr>
              <a:t>通常的游戏</a:t>
            </a:r>
            <a:r>
              <a:rPr lang="en-AU" altLang="zh-CN" sz="2000" dirty="0" smtClean="0">
                <a:ea typeface="宋体" charset="-122"/>
              </a:rPr>
              <a:t>Entity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例如</a:t>
            </a:r>
            <a:r>
              <a:rPr lang="en-AU" altLang="zh-CN" sz="2000" dirty="0" smtClean="0"/>
              <a:t>: </a:t>
            </a:r>
            <a:r>
              <a:rPr lang="zh-CN" altLang="en-AU" sz="2000" dirty="0" smtClean="0">
                <a:ea typeface="宋体" charset="-122"/>
              </a:rPr>
              <a:t>存储在数据库里的</a:t>
            </a:r>
            <a:r>
              <a:rPr lang="en-AU" altLang="zh-CN" sz="2000" dirty="0" smtClean="0"/>
              <a:t>NPC, </a:t>
            </a:r>
            <a:r>
              <a:rPr lang="zh-CN" altLang="en-AU" sz="2000" dirty="0" smtClean="0">
                <a:ea typeface="宋体" charset="-122"/>
              </a:rPr>
              <a:t>拍卖行</a:t>
            </a:r>
            <a:r>
              <a:rPr lang="en-AU" altLang="zh-CN" sz="2000" dirty="0" smtClean="0"/>
              <a:t>…</a:t>
            </a:r>
          </a:p>
          <a:p>
            <a:r>
              <a:rPr lang="en-AU" altLang="zh-CN" dirty="0" smtClean="0"/>
              <a:t>Proxy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</a:t>
            </a:r>
            <a:r>
              <a:rPr lang="zh-CN" altLang="en-AU" sz="2000" dirty="0" smtClean="0">
                <a:ea typeface="宋体" charset="-122"/>
              </a:rPr>
              <a:t>与客户端连接</a:t>
            </a:r>
            <a:endParaRPr lang="en-US" altLang="zh-CN" sz="20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C++</a:t>
            </a:r>
            <a:r>
              <a:rPr lang="zh-CN" altLang="en-US" sz="2000" dirty="0" smtClean="0">
                <a:ea typeface="宋体" charset="-122"/>
              </a:rPr>
              <a:t>继承自</a:t>
            </a:r>
            <a:r>
              <a:rPr lang="en-US" altLang="zh-CN" sz="2000" dirty="0" err="1" smtClean="0">
                <a:ea typeface="宋体" charset="-122"/>
              </a:rPr>
              <a:t>KBEngine.Base</a:t>
            </a:r>
            <a:endParaRPr lang="en-AU" altLang="zh-CN" sz="2000" dirty="0" smtClean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特殊的</a:t>
            </a:r>
            <a:r>
              <a:rPr lang="en-AU" altLang="zh-CN" sz="2000" dirty="0" smtClean="0">
                <a:ea typeface="宋体" charset="-122"/>
              </a:rPr>
              <a:t>Base</a:t>
            </a:r>
            <a:endParaRPr lang="en-AU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766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800" dirty="0">
                <a:ea typeface="宋体" charset="-122"/>
              </a:rPr>
              <a:t>指向远程进程</a:t>
            </a:r>
            <a:r>
              <a:rPr lang="zh-CN" altLang="en-AU" sz="2800" dirty="0" smtClean="0">
                <a:ea typeface="宋体" charset="-122"/>
              </a:rPr>
              <a:t>的</a:t>
            </a:r>
            <a:r>
              <a:rPr lang="en-AU" altLang="zh-CN" sz="2800" dirty="0" smtClean="0">
                <a:ea typeface="宋体" charset="-122"/>
              </a:rPr>
              <a:t>Entity</a:t>
            </a:r>
            <a:endParaRPr lang="en-AU" altLang="zh-CN" sz="2800" dirty="0">
              <a:ea typeface="宋体" charset="-122"/>
            </a:endParaRP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>
                <a:ea typeface="宋体" charset="-122"/>
              </a:rPr>
              <a:t>一</a:t>
            </a:r>
            <a:r>
              <a:rPr lang="zh-CN" altLang="en-AU" sz="2400" dirty="0" smtClean="0">
                <a:ea typeface="宋体" charset="-122"/>
              </a:rPr>
              <a:t>个</a:t>
            </a:r>
            <a:r>
              <a:rPr lang="en-AU" altLang="zh-CN" sz="2400" dirty="0" smtClean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的</a:t>
            </a:r>
            <a:r>
              <a:rPr lang="en-AU" altLang="zh-CN" sz="2400" dirty="0">
                <a:ea typeface="宋体" charset="-122"/>
              </a:rPr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</a:p>
          <a:p>
            <a:r>
              <a:rPr lang="zh-CN" altLang="en-AU" sz="2800" dirty="0">
                <a:ea typeface="宋体" charset="-122"/>
              </a:rPr>
              <a:t>使得可以远程的调用函数（从一个进程调用另一个进程的函数）</a:t>
            </a:r>
            <a:endParaRPr lang="en-AU" altLang="zh-CN" sz="2800" dirty="0"/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en-AU" altLang="zh-CN" sz="2400" dirty="0" err="1">
                <a:latin typeface="Courier New" pitchFamily="49" charset="0"/>
              </a:rPr>
              <a:t>mb</a:t>
            </a:r>
            <a:r>
              <a:rPr lang="en-AU" altLang="zh-CN" sz="2400" dirty="0"/>
              <a:t> </a:t>
            </a:r>
            <a:r>
              <a:rPr lang="zh-CN" altLang="en-AU" sz="2400" dirty="0">
                <a:ea typeface="宋体" charset="-122"/>
              </a:rPr>
              <a:t>是一</a:t>
            </a:r>
            <a:r>
              <a:rPr lang="zh-CN" altLang="en-AU" sz="2400" dirty="0" smtClean="0">
                <a:ea typeface="宋体" charset="-122"/>
              </a:rPr>
              <a:t>个</a:t>
            </a:r>
            <a:r>
              <a:rPr lang="en-AU" altLang="zh-CN" sz="2400" dirty="0" smtClean="0">
                <a:ea typeface="宋体" charset="-122"/>
              </a:rPr>
              <a:t>Cell </a:t>
            </a:r>
            <a:r>
              <a:rPr lang="en-AU" altLang="zh-CN" sz="2400" dirty="0"/>
              <a:t>entity mailbox</a:t>
            </a:r>
            <a:br>
              <a:rPr lang="en-AU" altLang="zh-CN" sz="2400" dirty="0"/>
            </a:br>
            <a:r>
              <a:rPr lang="en-AU" altLang="zh-CN" sz="2400" dirty="0"/>
              <a:t>  </a:t>
            </a:r>
            <a:r>
              <a:rPr lang="en-AU" altLang="zh-CN" sz="2400" dirty="0" err="1">
                <a:latin typeface="Courier New" pitchFamily="49" charset="0"/>
              </a:rPr>
              <a:t>mb.someMethod</a:t>
            </a:r>
            <a:r>
              <a:rPr lang="en-AU" altLang="zh-CN" sz="2400" dirty="0">
                <a:latin typeface="Courier New" pitchFamily="49" charset="0"/>
              </a:rPr>
              <a:t>( a, b )</a:t>
            </a:r>
            <a:r>
              <a:rPr lang="en-AU" altLang="zh-CN" sz="2400" dirty="0"/>
              <a:t/>
            </a:r>
            <a:br>
              <a:rPr lang="en-AU" altLang="zh-CN" sz="2400" dirty="0"/>
            </a:br>
            <a:r>
              <a:rPr lang="zh-CN" altLang="en-AU" sz="2400" dirty="0">
                <a:ea typeface="宋体" charset="-122"/>
              </a:rPr>
              <a:t>会</a:t>
            </a:r>
            <a:r>
              <a:rPr lang="zh-CN" altLang="en-AU" sz="2400" dirty="0" smtClean="0">
                <a:ea typeface="宋体" charset="-122"/>
              </a:rPr>
              <a:t>引发</a:t>
            </a:r>
            <a:r>
              <a:rPr lang="en-AU" altLang="zh-CN" sz="2400" dirty="0" smtClean="0">
                <a:ea typeface="宋体" charset="-122"/>
              </a:rPr>
              <a:t>Real </a:t>
            </a:r>
            <a:r>
              <a:rPr lang="en-AU" altLang="zh-CN" sz="2400" dirty="0">
                <a:ea typeface="宋体" charset="-122"/>
              </a:rPr>
              <a:t>cell entity</a:t>
            </a:r>
            <a:r>
              <a:rPr lang="zh-CN" altLang="en-AU" sz="2400" dirty="0">
                <a:ea typeface="宋体" charset="-122"/>
              </a:rPr>
              <a:t>所在的进程的</a:t>
            </a:r>
            <a:r>
              <a:rPr lang="en-AU" altLang="zh-CN" sz="2400" dirty="0" err="1">
                <a:latin typeface="Courier New" pitchFamily="49" charset="0"/>
              </a:rPr>
              <a:t>someMethod</a:t>
            </a:r>
            <a:r>
              <a:rPr lang="en-AU" altLang="zh-CN" sz="2400" dirty="0">
                <a:latin typeface="Courier New" pitchFamily="49" charset="0"/>
              </a:rPr>
              <a:t>()</a:t>
            </a:r>
            <a:r>
              <a:rPr lang="zh-CN" altLang="en-AU" sz="2400" dirty="0">
                <a:latin typeface="Courier New" pitchFamily="49" charset="0"/>
                <a:ea typeface="宋体" charset="-122"/>
              </a:rPr>
              <a:t>的调用</a:t>
            </a:r>
            <a:endParaRPr lang="en-AU" altLang="zh-CN" sz="2400" dirty="0"/>
          </a:p>
          <a:p>
            <a:r>
              <a:rPr lang="en-AU" altLang="zh-CN" sz="2800" dirty="0"/>
              <a:t>Intra-entity</a:t>
            </a:r>
            <a:r>
              <a:rPr lang="zh-CN" altLang="en-AU" sz="2800" dirty="0">
                <a:ea typeface="宋体" charset="-122"/>
              </a:rPr>
              <a:t>通信</a:t>
            </a: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 smtClean="0">
                <a:ea typeface="宋体" charset="-122"/>
              </a:rPr>
              <a:t>从</a:t>
            </a:r>
            <a:r>
              <a:rPr lang="en-AU" altLang="zh-CN" sz="2400" dirty="0" smtClean="0"/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  <a:r>
              <a:rPr lang="zh-CN" altLang="en-AU" sz="2400" dirty="0" smtClean="0">
                <a:ea typeface="宋体" charset="-122"/>
              </a:rPr>
              <a:t>到</a:t>
            </a:r>
            <a:r>
              <a:rPr lang="en-AU" altLang="zh-CN" sz="2400" dirty="0" smtClean="0"/>
              <a:t>Base</a:t>
            </a:r>
            <a:r>
              <a:rPr lang="zh-CN" altLang="en-AU" sz="2400" dirty="0">
                <a:ea typeface="宋体" charset="-122"/>
              </a:rPr>
              <a:t>部分</a:t>
            </a:r>
          </a:p>
          <a:p>
            <a:r>
              <a:rPr lang="en-AU" altLang="zh-CN" sz="2800" dirty="0"/>
              <a:t>Inter-entity</a:t>
            </a:r>
            <a:r>
              <a:rPr lang="zh-CN" altLang="en-AU" sz="2800" dirty="0">
                <a:ea typeface="宋体" charset="-122"/>
              </a:rPr>
              <a:t>通信</a:t>
            </a: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en-AU" altLang="zh-CN" sz="2400" dirty="0" smtClean="0">
                <a:ea typeface="宋体" charset="-122"/>
              </a:rPr>
              <a:t>Entity </a:t>
            </a:r>
            <a:r>
              <a:rPr lang="en-AU" altLang="zh-CN" sz="2400" dirty="0">
                <a:ea typeface="宋体" charset="-122"/>
              </a:rPr>
              <a:t>A</a:t>
            </a:r>
            <a:r>
              <a:rPr lang="zh-CN" altLang="en-AU" sz="2400" dirty="0" smtClean="0">
                <a:ea typeface="宋体" charset="-122"/>
              </a:rPr>
              <a:t>的</a:t>
            </a:r>
            <a:r>
              <a:rPr lang="en-AU" altLang="zh-CN" sz="2400" dirty="0" smtClean="0">
                <a:ea typeface="宋体" charset="-122"/>
              </a:rPr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  <a:r>
              <a:rPr lang="zh-CN" altLang="en-AU" sz="2400" dirty="0" smtClean="0">
                <a:ea typeface="宋体" charset="-122"/>
              </a:rPr>
              <a:t>到</a:t>
            </a:r>
            <a:r>
              <a:rPr lang="en-AU" altLang="zh-CN" sz="2400" dirty="0" smtClean="0">
                <a:ea typeface="宋体" charset="-122"/>
              </a:rPr>
              <a:t>Entity </a:t>
            </a:r>
            <a:r>
              <a:rPr lang="en-AU" altLang="zh-CN" sz="2400" dirty="0">
                <a:ea typeface="宋体" charset="-122"/>
              </a:rPr>
              <a:t>B</a:t>
            </a:r>
            <a:r>
              <a:rPr lang="zh-CN" altLang="en-AU" sz="2400" dirty="0" smtClean="0">
                <a:ea typeface="宋体" charset="-122"/>
              </a:rPr>
              <a:t>的</a:t>
            </a:r>
            <a:r>
              <a:rPr lang="en-AU" altLang="zh-CN" sz="2400" dirty="0" smtClean="0">
                <a:ea typeface="宋体" charset="-122"/>
              </a:rPr>
              <a:t>Base</a:t>
            </a:r>
            <a:r>
              <a:rPr lang="zh-CN" altLang="en-AU" sz="2400" dirty="0">
                <a:ea typeface="宋体" charset="-122"/>
              </a:rPr>
              <a:t>部分</a:t>
            </a:r>
            <a:endParaRPr lang="en-AU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8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不同的类型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/>
              <a:t>Base</a:t>
            </a:r>
          </a:p>
          <a:p>
            <a:pPr lvl="1">
              <a:lnSpc>
                <a:spcPct val="90000"/>
              </a:lnSpc>
            </a:pPr>
            <a:r>
              <a:rPr lang="en-AU" altLang="zh-CN" dirty="0"/>
              <a:t>Cell</a:t>
            </a:r>
          </a:p>
          <a:p>
            <a:pPr lvl="1">
              <a:lnSpc>
                <a:spcPct val="90000"/>
              </a:lnSpc>
            </a:pPr>
            <a:r>
              <a:rPr lang="en-AU" altLang="zh-CN" dirty="0"/>
              <a:t>Client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单步跳转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多步跳转</a:t>
            </a:r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通过</a:t>
            </a:r>
            <a:r>
              <a:rPr lang="en-AU" altLang="zh-CN" dirty="0">
                <a:ea typeface="宋体" charset="-122"/>
              </a:rPr>
              <a:t>base</a:t>
            </a:r>
            <a:r>
              <a:rPr lang="zh-CN" altLang="en-AU" dirty="0">
                <a:ea typeface="宋体" charset="-122"/>
              </a:rPr>
              <a:t>到</a:t>
            </a:r>
            <a:r>
              <a:rPr lang="en-AU" altLang="zh-CN" dirty="0" smtClean="0">
                <a:ea typeface="宋体" charset="-122"/>
              </a:rPr>
              <a:t>cell(</a:t>
            </a:r>
            <a:r>
              <a:rPr lang="en-AU" altLang="zh-CN" dirty="0" err="1" smtClean="0">
                <a:ea typeface="宋体" charset="-122"/>
              </a:rPr>
              <a:t>xxx.base.cell.someMethod</a:t>
            </a:r>
            <a:r>
              <a:rPr lang="en-AU" altLang="zh-CN" dirty="0" smtClean="0">
                <a:ea typeface="宋体" charset="-122"/>
              </a:rPr>
              <a:t>())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一些</a:t>
            </a:r>
            <a:r>
              <a:rPr lang="en-AU" altLang="zh-CN" dirty="0" err="1" smtClean="0"/>
              <a:t>KBEngine</a:t>
            </a:r>
            <a:r>
              <a:rPr lang="zh-CN" altLang="en-AU" dirty="0" smtClean="0">
                <a:ea typeface="宋体" charset="-122"/>
              </a:rPr>
              <a:t>方法</a:t>
            </a:r>
            <a:r>
              <a:rPr lang="zh-CN" altLang="en-AU" dirty="0">
                <a:ea typeface="宋体" charset="-122"/>
              </a:rPr>
              <a:t>可能只接收</a:t>
            </a:r>
            <a:r>
              <a:rPr lang="zh-CN" altLang="en-US" dirty="0">
                <a:ea typeface="宋体" charset="-122"/>
              </a:rPr>
              <a:t>一些特</a:t>
            </a:r>
            <a:r>
              <a:rPr lang="zh-CN" altLang="en-AU" dirty="0">
                <a:ea typeface="宋体" charset="-122"/>
              </a:rPr>
              <a:t>定的类型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Mailbox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细节请</a:t>
            </a:r>
            <a:r>
              <a:rPr lang="zh-CN" altLang="en-AU" dirty="0" smtClean="0">
                <a:ea typeface="宋体" charset="-122"/>
              </a:rPr>
              <a:t>参考</a:t>
            </a:r>
            <a:r>
              <a:rPr lang="en-AU" altLang="zh-CN" dirty="0" smtClean="0"/>
              <a:t>API</a:t>
            </a:r>
            <a:r>
              <a:rPr lang="zh-CN" altLang="en-AU" dirty="0" smtClean="0">
                <a:ea typeface="宋体" charset="-122"/>
              </a:rPr>
              <a:t>文档</a:t>
            </a:r>
            <a:endParaRPr lang="zh-CN" altLang="en-AU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4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有</a:t>
            </a:r>
            <a:r>
              <a:rPr lang="en-AU" altLang="zh-CN" dirty="0">
                <a:ea typeface="宋体" charset="-122"/>
              </a:rPr>
              <a:t>mailbox</a:t>
            </a:r>
            <a:r>
              <a:rPr lang="zh-CN" altLang="en-US" dirty="0">
                <a:ea typeface="宋体" charset="-122"/>
              </a:rPr>
              <a:t>成员变量</a:t>
            </a:r>
            <a:endParaRPr lang="zh-CN" altLang="en-AU" dirty="0">
              <a:ea typeface="宋体" charset="-122"/>
            </a:endParaRPr>
          </a:p>
          <a:p>
            <a:pPr lvl="1"/>
            <a:r>
              <a:rPr lang="en-AU" altLang="zh-CN" dirty="0"/>
              <a:t>Client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itchFamily="49" charset="0"/>
              </a:rPr>
              <a:t>self.base</a:t>
            </a:r>
            <a:r>
              <a:rPr lang="en-AU" altLang="zh-CN" dirty="0"/>
              <a:t> (</a:t>
            </a:r>
            <a:r>
              <a:rPr lang="zh-CN" altLang="en-AU" dirty="0">
                <a:ea typeface="宋体" charset="-122"/>
              </a:rPr>
              <a:t>用于玩家</a:t>
            </a:r>
            <a:r>
              <a:rPr lang="en-AU" altLang="zh-CN" dirty="0"/>
              <a:t>)</a:t>
            </a:r>
          </a:p>
          <a:p>
            <a:pPr lvl="1"/>
            <a:r>
              <a:rPr lang="en-AU" altLang="zh-CN" dirty="0"/>
              <a:t>Base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Proxy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itchFamily="49" charset="0"/>
              </a:rPr>
              <a:t>self.client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</a:p>
          <a:p>
            <a:pPr lvl="2"/>
            <a:r>
              <a:rPr lang="en-AU" altLang="zh-CN" dirty="0" err="1">
                <a:latin typeface="Courier New" pitchFamily="49" charset="0"/>
              </a:rPr>
              <a:t>self.base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self.ownClient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self.allClients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self.otherClients</a:t>
            </a:r>
            <a:endParaRPr lang="en-AU" altLang="zh-CN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当一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对象被传到一个</a:t>
            </a:r>
            <a:r>
              <a:rPr lang="zh-CN" altLang="en-AU" dirty="0" smtClean="0">
                <a:ea typeface="宋体" charset="-122"/>
              </a:rPr>
              <a:t>有</a:t>
            </a:r>
            <a:r>
              <a:rPr lang="en-AU" altLang="zh-CN" dirty="0" smtClean="0">
                <a:ea typeface="宋体" charset="-122"/>
              </a:rPr>
              <a:t>Mailbox</a:t>
            </a:r>
            <a:r>
              <a:rPr lang="zh-CN" altLang="en-AU" dirty="0">
                <a:ea typeface="宋体" charset="-122"/>
              </a:rPr>
              <a:t>参数的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方法时</a:t>
            </a:r>
            <a:r>
              <a:rPr lang="zh-CN" altLang="en-AU" dirty="0" smtClean="0">
                <a:ea typeface="宋体" charset="-122"/>
              </a:rPr>
              <a:t>，</a:t>
            </a:r>
            <a:r>
              <a:rPr lang="en-AU" altLang="zh-CN" dirty="0" smtClean="0">
                <a:ea typeface="宋体" charset="-122"/>
              </a:rPr>
              <a:t>Mailbox</a:t>
            </a:r>
            <a:r>
              <a:rPr lang="zh-CN" altLang="en-US" dirty="0" smtClean="0">
                <a:ea typeface="宋体" charset="-122"/>
              </a:rPr>
              <a:t>对象</a:t>
            </a:r>
            <a:r>
              <a:rPr lang="zh-CN" altLang="en-AU" dirty="0" smtClean="0">
                <a:ea typeface="宋体" charset="-122"/>
              </a:rPr>
              <a:t>被</a:t>
            </a:r>
            <a:r>
              <a:rPr lang="zh-CN" altLang="en-AU" dirty="0">
                <a:ea typeface="宋体" charset="-122"/>
              </a:rPr>
              <a:t>自动</a:t>
            </a:r>
            <a:r>
              <a:rPr lang="zh-CN" altLang="en-AU" dirty="0" smtClean="0">
                <a:ea typeface="宋体" charset="-122"/>
              </a:rPr>
              <a:t>地</a:t>
            </a:r>
            <a:r>
              <a:rPr lang="zh-CN" altLang="en-US" dirty="0" smtClean="0">
                <a:ea typeface="宋体" charset="-122"/>
              </a:rPr>
              <a:t>创建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例如</a:t>
            </a:r>
            <a:r>
              <a:rPr lang="en-AU" altLang="zh-CN" dirty="0"/>
              <a:t>:</a:t>
            </a:r>
          </a:p>
          <a:p>
            <a:pPr lvl="1"/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方法</a:t>
            </a:r>
            <a:r>
              <a:rPr lang="en-AU" altLang="zh-CN" dirty="0" err="1">
                <a:latin typeface="Courier New" pitchFamily="49" charset="0"/>
                <a:ea typeface="宋体" charset="-122"/>
              </a:rPr>
              <a:t>talkToMe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ea typeface="宋体" charset="-122"/>
              </a:rPr>
              <a:t>有一个</a:t>
            </a:r>
            <a:r>
              <a:rPr lang="en-AU" altLang="zh-CN" dirty="0">
                <a:latin typeface="Courier New" pitchFamily="49" charset="0"/>
              </a:rPr>
              <a:t>MAILBOX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参数</a:t>
            </a:r>
            <a:endParaRPr lang="zh-CN" altLang="en-AU" dirty="0">
              <a:ea typeface="宋体" charset="-122"/>
            </a:endParaRPr>
          </a:p>
          <a:p>
            <a:pPr lvl="1"/>
            <a:r>
              <a:rPr lang="zh-CN" altLang="en-AU" dirty="0">
                <a:ea typeface="宋体" charset="-122"/>
              </a:rPr>
              <a:t>在一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/>
              <a:t>Cell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, </a:t>
            </a:r>
            <a:r>
              <a:rPr lang="en-AU" altLang="zh-CN" dirty="0" err="1" smtClean="0"/>
              <a:t>EntityA</a:t>
            </a:r>
            <a:r>
              <a:rPr lang="zh-CN" altLang="en-AU" dirty="0">
                <a:ea typeface="宋体" charset="-122"/>
              </a:rPr>
              <a:t>调用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entityB.talkToMe</a:t>
            </a:r>
            <a:r>
              <a:rPr lang="en-AU" altLang="zh-CN" dirty="0">
                <a:latin typeface="Courier New" pitchFamily="49" charset="0"/>
              </a:rPr>
              <a:t>( self )</a:t>
            </a: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charset="-122"/>
              </a:rPr>
              <a:t>的</a:t>
            </a:r>
            <a:r>
              <a:rPr lang="en-AU" altLang="zh-CN" dirty="0"/>
              <a:t>mailbox</a:t>
            </a:r>
            <a:r>
              <a:rPr lang="zh-CN" altLang="en-AU" dirty="0">
                <a:ea typeface="宋体" charset="-122"/>
              </a:rPr>
              <a:t>被传到</a:t>
            </a:r>
            <a:r>
              <a:rPr lang="en-AU" altLang="zh-CN" dirty="0"/>
              <a:t>Entity B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def</a:t>
            </a:r>
            <a:r>
              <a:rPr lang="en-AU" altLang="zh-CN" dirty="0">
                <a:latin typeface="Courier New" pitchFamily="49" charset="0"/>
              </a:rPr>
              <a:t> </a:t>
            </a:r>
            <a:r>
              <a:rPr lang="en-AU" altLang="zh-CN" dirty="0" err="1">
                <a:latin typeface="Courier New" pitchFamily="49" charset="0"/>
              </a:rPr>
              <a:t>talkToMe</a:t>
            </a:r>
            <a:r>
              <a:rPr lang="en-AU" altLang="zh-CN" dirty="0">
                <a:latin typeface="Courier New" pitchFamily="49" charset="0"/>
              </a:rPr>
              <a:t>( self, mailbox ):</a:t>
            </a:r>
            <a:br>
              <a:rPr lang="en-AU" altLang="zh-CN" dirty="0">
                <a:latin typeface="Courier New" pitchFamily="49" charset="0"/>
              </a:rPr>
            </a:br>
            <a:r>
              <a:rPr lang="en-AU" altLang="zh-CN" dirty="0">
                <a:latin typeface="Courier New" pitchFamily="49" charset="0"/>
              </a:rPr>
              <a:t>   </a:t>
            </a:r>
            <a:r>
              <a:rPr lang="en-AU" altLang="zh-CN" dirty="0" err="1">
                <a:latin typeface="Courier New" pitchFamily="49" charset="0"/>
              </a:rPr>
              <a:t>mailbox.sendMsg</a:t>
            </a:r>
            <a:r>
              <a:rPr lang="en-AU" altLang="zh-CN" dirty="0">
                <a:latin typeface="Courier New" pitchFamily="49" charset="0"/>
              </a:rPr>
              <a:t>( “hello” )</a:t>
            </a: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charset="-122"/>
              </a:rPr>
              <a:t>的</a:t>
            </a:r>
            <a:r>
              <a:rPr lang="en-AU" altLang="zh-CN" dirty="0" err="1">
                <a:latin typeface="Courier New" pitchFamily="49" charset="0"/>
              </a:rPr>
              <a:t>sendMsg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被调用（以</a:t>
            </a:r>
            <a:r>
              <a:rPr lang="en-AU" altLang="zh-CN" dirty="0"/>
              <a:t> </a:t>
            </a:r>
            <a:r>
              <a:rPr lang="en-AU" altLang="zh-CN" dirty="0">
                <a:latin typeface="Courier New" pitchFamily="49" charset="0"/>
              </a:rPr>
              <a:t>“hello”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为参数）</a:t>
            </a:r>
            <a:endParaRPr lang="en-AU" altLang="zh-CN" dirty="0">
              <a:latin typeface="Courier New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5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sz="2800" dirty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的</a:t>
            </a:r>
            <a:r>
              <a:rPr lang="en-US" altLang="zh-CN" sz="2800" dirty="0">
                <a:ea typeface="宋体" charset="-122"/>
              </a:rPr>
              <a:t>mailbox</a:t>
            </a:r>
            <a:r>
              <a:rPr lang="zh-CN" altLang="en-US" sz="2800" dirty="0">
                <a:ea typeface="宋体" charset="-122"/>
              </a:rPr>
              <a:t>是</a:t>
            </a:r>
            <a:r>
              <a:rPr lang="zh-CN" altLang="en-US" sz="2800" dirty="0" smtClean="0">
                <a:ea typeface="宋体" charset="-122"/>
              </a:rPr>
              <a:t>在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的生命周期内都有效的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所在的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>
                <a:ea typeface="宋体" charset="-122"/>
              </a:rPr>
              <a:t>永远不改变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可以用于长久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间的通信</a:t>
            </a:r>
          </a:p>
          <a:p>
            <a:pPr lvl="1"/>
            <a:r>
              <a:rPr lang="zh-CN" altLang="en-US" sz="2400" dirty="0">
                <a:ea typeface="宋体" charset="-122"/>
              </a:rPr>
              <a:t>如果储存一个</a:t>
            </a:r>
            <a:r>
              <a:rPr lang="en-US" altLang="zh-CN" sz="2400" dirty="0">
                <a:ea typeface="宋体" charset="-122"/>
              </a:rPr>
              <a:t>mailbox</a:t>
            </a:r>
            <a:r>
              <a:rPr lang="zh-CN" altLang="en-US" sz="2400" dirty="0">
                <a:ea typeface="宋体" charset="-122"/>
              </a:rPr>
              <a:t>，必须实现一个消息通知的机制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删除时通知</a:t>
            </a:r>
            <a:r>
              <a:rPr lang="en-US" altLang="zh-CN" sz="2400" dirty="0">
                <a:ea typeface="宋体" charset="-122"/>
              </a:rPr>
              <a:t>mailbox</a:t>
            </a:r>
            <a:r>
              <a:rPr lang="zh-CN" altLang="en-US" sz="2400" dirty="0">
                <a:ea typeface="宋体" charset="-122"/>
              </a:rPr>
              <a:t>无效）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Cell mailbox</a:t>
            </a:r>
            <a:r>
              <a:rPr lang="zh-CN" altLang="en-US" sz="2800" dirty="0">
                <a:ea typeface="宋体" charset="-122"/>
              </a:rPr>
              <a:t>只在很短的时间内有效</a:t>
            </a:r>
            <a:endParaRPr lang="en-US" altLang="zh-CN" sz="2800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Cell entity</a:t>
            </a:r>
            <a:r>
              <a:rPr lang="zh-CN" altLang="en-US" sz="2400" dirty="0">
                <a:ea typeface="宋体" charset="-122"/>
              </a:rPr>
              <a:t>所在的</a:t>
            </a:r>
            <a:r>
              <a:rPr lang="en-US" altLang="zh-CN" sz="2400" dirty="0" err="1">
                <a:ea typeface="宋体" charset="-122"/>
              </a:rPr>
              <a:t>cellapp</a:t>
            </a:r>
            <a:r>
              <a:rPr lang="zh-CN" altLang="en-US" sz="2400" dirty="0">
                <a:ea typeface="宋体" charset="-122"/>
              </a:rPr>
              <a:t>随时可能改变</a:t>
            </a:r>
            <a:endParaRPr lang="en-US" altLang="zh-CN" sz="2400" dirty="0">
              <a:ea typeface="宋体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charset="-122"/>
              </a:rPr>
              <a:t>不要保存</a:t>
            </a:r>
            <a:r>
              <a:rPr lang="en-US" altLang="zh-CN" sz="2400" dirty="0">
                <a:ea typeface="宋体" charset="-122"/>
              </a:rPr>
              <a:t>Cell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MailBox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zh-CN" altLang="en-US" sz="2400" dirty="0">
                <a:ea typeface="宋体" charset="-122"/>
              </a:rPr>
              <a:t>作为属性</a:t>
            </a:r>
            <a:endParaRPr lang="en-US" altLang="zh-CN" sz="2400" dirty="0">
              <a:ea typeface="宋体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charset="-122"/>
              </a:rPr>
              <a:t>立即使用，立即释放</a:t>
            </a:r>
            <a:endParaRPr lang="en-AU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38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不能</a:t>
            </a:r>
            <a:r>
              <a:rPr lang="zh-CN" altLang="en-US" dirty="0" smtClean="0">
                <a:ea typeface="宋体" charset="-122"/>
              </a:rPr>
              <a:t>从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 smtClean="0">
                <a:ea typeface="宋体" charset="-122"/>
              </a:rPr>
              <a:t>传递</a:t>
            </a:r>
            <a:r>
              <a:rPr lang="en-US" altLang="zh-CN" dirty="0" smtClean="0">
                <a:ea typeface="宋体" charset="-122"/>
              </a:rPr>
              <a:t>Mailbox</a:t>
            </a:r>
            <a:r>
              <a:rPr lang="zh-CN" altLang="en-US" dirty="0">
                <a:ea typeface="宋体" charset="-122"/>
              </a:rPr>
              <a:t>也不能</a:t>
            </a:r>
            <a:r>
              <a:rPr lang="zh-CN" altLang="en-US" dirty="0" smtClean="0">
                <a:ea typeface="宋体" charset="-122"/>
              </a:rPr>
              <a:t>传递</a:t>
            </a:r>
            <a:r>
              <a:rPr lang="en-US" altLang="zh-CN" dirty="0" smtClean="0">
                <a:ea typeface="宋体" charset="-122"/>
              </a:rPr>
              <a:t>Mailbox</a:t>
            </a:r>
            <a:r>
              <a:rPr lang="zh-CN" altLang="en-US" dirty="0" smtClean="0">
                <a:ea typeface="宋体" charset="-122"/>
              </a:rPr>
              <a:t>到</a:t>
            </a:r>
            <a:r>
              <a:rPr lang="en-US" altLang="zh-CN" dirty="0" smtClean="0">
                <a:ea typeface="宋体" charset="-122"/>
              </a:rPr>
              <a:t>Client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不能</a:t>
            </a:r>
            <a:r>
              <a:rPr lang="zh-CN" altLang="en-US" dirty="0" smtClean="0">
                <a:ea typeface="宋体" charset="-122"/>
              </a:rPr>
              <a:t>信任</a:t>
            </a:r>
            <a:r>
              <a:rPr lang="en-US" altLang="zh-CN" dirty="0" smtClean="0">
                <a:ea typeface="宋体" charset="-122"/>
              </a:rPr>
              <a:t>Client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取而代之</a:t>
            </a:r>
            <a:r>
              <a:rPr lang="zh-CN" altLang="en-US" dirty="0" smtClean="0">
                <a:ea typeface="宋体" charset="-122"/>
              </a:rPr>
              <a:t>用</a:t>
            </a:r>
            <a:r>
              <a:rPr lang="en-US" altLang="zh-CN" dirty="0" smtClean="0">
                <a:ea typeface="宋体" charset="-122"/>
              </a:rPr>
              <a:t>Entity </a:t>
            </a:r>
            <a:r>
              <a:rPr lang="en-US" altLang="zh-CN" dirty="0">
                <a:ea typeface="宋体" charset="-122"/>
              </a:rPr>
              <a:t>ID</a:t>
            </a:r>
          </a:p>
          <a:p>
            <a:pPr>
              <a:spcBef>
                <a:spcPts val="1750"/>
              </a:spcBef>
            </a:pPr>
            <a:r>
              <a:rPr lang="en-GB" altLang="zh-CN" dirty="0" smtClean="0">
                <a:ea typeface="宋体" charset="-122"/>
              </a:rPr>
              <a:t>Mailbox</a:t>
            </a:r>
            <a:r>
              <a:rPr lang="zh-CN" altLang="en-GB" dirty="0" smtClean="0">
                <a:ea typeface="宋体" charset="-122"/>
              </a:rPr>
              <a:t>不能</a:t>
            </a:r>
            <a:r>
              <a:rPr lang="zh-CN" altLang="en-GB" dirty="0">
                <a:ea typeface="宋体" charset="-122"/>
              </a:rPr>
              <a:t>被存储到数据库里</a:t>
            </a:r>
            <a:endParaRPr lang="en-GB" altLang="zh-CN" dirty="0"/>
          </a:p>
          <a:p>
            <a:pPr lvl="1">
              <a:spcBef>
                <a:spcPts val="1750"/>
              </a:spcBef>
            </a:pPr>
            <a:r>
              <a:rPr lang="zh-CN" altLang="en-GB" dirty="0" smtClean="0">
                <a:ea typeface="宋体" charset="-122"/>
              </a:rPr>
              <a:t>当</a:t>
            </a:r>
            <a:r>
              <a:rPr lang="en-GB" altLang="zh-CN" dirty="0" smtClean="0">
                <a:ea typeface="宋体" charset="-122"/>
              </a:rPr>
              <a:t>Server</a:t>
            </a:r>
            <a:r>
              <a:rPr lang="zh-CN" altLang="en-GB" dirty="0">
                <a:ea typeface="宋体" charset="-122"/>
              </a:rPr>
              <a:t>重</a:t>
            </a:r>
            <a:r>
              <a:rPr lang="zh-CN" altLang="en-GB" dirty="0" smtClean="0">
                <a:ea typeface="宋体" charset="-122"/>
              </a:rPr>
              <a:t>启</a:t>
            </a:r>
            <a:r>
              <a:rPr lang="zh-CN" altLang="en-US" dirty="0">
                <a:ea typeface="宋体" charset="-122"/>
              </a:rPr>
              <a:t>后</a:t>
            </a:r>
            <a:r>
              <a:rPr lang="en-GB" altLang="zh-CN" dirty="0" smtClean="0">
                <a:ea typeface="宋体" charset="-122"/>
              </a:rPr>
              <a:t>IP</a:t>
            </a:r>
            <a:r>
              <a:rPr lang="zh-CN" altLang="en-GB" dirty="0">
                <a:ea typeface="宋体" charset="-122"/>
              </a:rPr>
              <a:t>地址会被改变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4072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Cell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到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Client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的通信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Self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是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Player 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A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Player</a:t>
            </a:r>
            <a:r>
              <a:rPr lang="zh-CN" altLang="en-US" sz="2000" dirty="0">
                <a:latin typeface="Verdana" pitchFamily="34" charset="0"/>
                <a:ea typeface="宋体" charset="-122"/>
              </a:rPr>
              <a:t>在</a:t>
            </a:r>
            <a:r>
              <a:rPr lang="en-US" altLang="zh-CN" sz="2000" dirty="0" err="1" smtClean="0">
                <a:latin typeface="Verdana" pitchFamily="34" charset="0"/>
                <a:ea typeface="宋体" charset="-122"/>
              </a:rPr>
              <a:t>Baseapp</a:t>
            </a:r>
            <a:r>
              <a:rPr lang="zh-CN" altLang="en-US" sz="2000" dirty="0">
                <a:latin typeface="Verdana" pitchFamily="34" charset="0"/>
                <a:ea typeface="宋体" charset="-122"/>
              </a:rPr>
              <a:t>上必须是一个</a:t>
            </a: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Proxy</a:t>
            </a:r>
            <a:endParaRPr lang="en-US" altLang="zh-CN" sz="2000" dirty="0">
              <a:latin typeface="Verdana" pitchFamily="34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latin typeface="Verdana" pitchFamily="34" charset="0"/>
                <a:ea typeface="宋体" charset="-122"/>
              </a:rPr>
              <a:t>这些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MailBox</a:t>
            </a:r>
            <a:r>
              <a:rPr lang="zh-CN" altLang="en-US" sz="2000" dirty="0">
                <a:latin typeface="Courier New" pitchFamily="49" charset="0"/>
                <a:ea typeface="宋体" charset="-122"/>
              </a:rPr>
              <a:t>不能被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传递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消息由</a:t>
            </a:r>
            <a:r>
              <a:rPr lang="en-US" altLang="zh-CN" sz="2000" dirty="0" err="1" smtClean="0">
                <a:latin typeface="Courier New" pitchFamily="49" charset="0"/>
                <a:ea typeface="宋体" charset="-122"/>
              </a:rPr>
              <a:t>Baseapp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中转到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Client</a:t>
            </a:r>
            <a:endParaRPr lang="en-US" altLang="zh-CN" sz="2000" dirty="0">
              <a:latin typeface="Verdana" pitchFamily="34" charset="0"/>
              <a:ea typeface="宋体" charset="-122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70583" y="2874069"/>
            <a:ext cx="6356350" cy="3479801"/>
            <a:chOff x="566" y="1629"/>
            <a:chExt cx="4004" cy="219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764" y="3486"/>
              <a:ext cx="27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3474" y="2456"/>
              <a:ext cx="1085" cy="103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3474" y="3114"/>
              <a:ext cx="1096" cy="372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66" y="3816"/>
              <a:ext cx="3988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566" y="1934"/>
              <a:ext cx="0" cy="1882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762" y="1970"/>
              <a:ext cx="0" cy="151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self.ownClient.chat()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067" y="3321"/>
              <a:ext cx="20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self.otherClients.chat()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self.allClients.chat()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067" y="3647"/>
              <a:ext cx="28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dirty="0" err="1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self.clientEntity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(</a:t>
              </a:r>
              <a:r>
                <a:rPr lang="en-US" altLang="zh-CN" dirty="0" err="1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entityX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).</a:t>
              </a:r>
              <a:r>
                <a:rPr lang="en-US" altLang="zh-CN" dirty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chat()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708354" y="604115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0881" y="6165304"/>
            <a:ext cx="104360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err="1">
                <a:solidFill>
                  <a:srgbClr val="FFFF00"/>
                </a:solidFill>
                <a:latin typeface="Arial Black" pitchFamily="34" charset="0"/>
                <a:ea typeface="宋体" charset="-122"/>
              </a:rPr>
              <a:t>entityX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4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060848"/>
            <a:ext cx="9019380" cy="10081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self.ownClient.chat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charset="-122"/>
              </a:rPr>
              <a:t> 实际上使得</a:t>
            </a:r>
            <a:r>
              <a:rPr lang="en-GB" altLang="zh-CN" sz="2000" dirty="0">
                <a:ea typeface="宋体" charset="-122"/>
              </a:rPr>
              <a:t>chat</a:t>
            </a:r>
            <a:r>
              <a:rPr lang="zh-CN" altLang="en-GB" sz="2000" dirty="0">
                <a:ea typeface="宋体" charset="-122"/>
              </a:rPr>
              <a:t>函数在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客户端的</a:t>
            </a:r>
            <a:r>
              <a:rPr lang="en-GB" altLang="zh-CN" sz="2000" dirty="0">
                <a:ea typeface="宋体" charset="-122"/>
              </a:rPr>
              <a:t>entity A</a:t>
            </a:r>
            <a:r>
              <a:rPr lang="zh-CN" altLang="en-GB" sz="2000" dirty="0">
                <a:ea typeface="宋体" charset="-122"/>
              </a:rPr>
              <a:t>上被调用。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其它的客户端不会意识到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客户端上有</a:t>
            </a:r>
            <a:r>
              <a:rPr lang="en-GB" altLang="zh-CN" sz="2000" dirty="0" err="1">
                <a:ea typeface="宋体" charset="-122"/>
              </a:rPr>
              <a:t>A.chat</a:t>
            </a:r>
            <a:r>
              <a:rPr lang="en-GB" altLang="zh-CN" sz="2000" dirty="0">
                <a:ea typeface="宋体" charset="-122"/>
              </a:rPr>
              <a:t>()</a:t>
            </a:r>
            <a:r>
              <a:rPr lang="zh-CN" altLang="en-GB" sz="2000" dirty="0">
                <a:ea typeface="宋体" charset="-122"/>
              </a:rPr>
              <a:t>被调用。</a:t>
            </a:r>
            <a:endParaRPr lang="en-GB" altLang="zh-CN" sz="2000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440558" y="2442025"/>
            <a:ext cx="5268913" cy="274638"/>
            <a:chOff x="1240" y="1629"/>
            <a:chExt cx="3319" cy="173"/>
          </a:xfrm>
        </p:grpSpPr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self.ownClient.chat()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442021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442021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564904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</p:spTree>
    <p:extLst>
      <p:ext uri="{BB962C8B-B14F-4D97-AF65-F5344CB8AC3E}">
        <p14:creationId xmlns:p14="http://schemas.microsoft.com/office/powerpoint/2010/main" val="2825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>
                <a:solidFill>
                  <a:srgbClr val="C00000"/>
                </a:solidFill>
              </a:rPr>
              <a:t>A.ownClient.chat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97006"/>
              <a:gd name="adj2" fmla="val -205344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dirty="0">
                <a:solidFill>
                  <a:srgbClr val="C00000"/>
                </a:solidFill>
                <a:ea typeface="宋体" charset="-122"/>
              </a:rPr>
              <a:t>导致</a:t>
            </a:r>
            <a:r>
              <a:rPr lang="en-AU" altLang="zh-CN" dirty="0" err="1">
                <a:solidFill>
                  <a:srgbClr val="C00000"/>
                </a:solidFill>
              </a:rPr>
              <a:t>A.chat</a:t>
            </a:r>
            <a:r>
              <a:rPr lang="en-AU" altLang="zh-CN" dirty="0">
                <a:solidFill>
                  <a:srgbClr val="C00000"/>
                </a:solidFill>
              </a:rPr>
              <a:t>()</a:t>
            </a:r>
            <a:r>
              <a:rPr lang="zh-CN" altLang="en-AU" dirty="0">
                <a:solidFill>
                  <a:srgbClr val="C00000"/>
                </a:solidFill>
                <a:ea typeface="宋体" charset="-122"/>
              </a:rPr>
              <a:t>被调用</a:t>
            </a:r>
            <a:endParaRPr lang="en-AU" altLang="zh-CN" dirty="0">
              <a:solidFill>
                <a:srgbClr val="C00000"/>
              </a:solidFill>
            </a:endParaRPr>
          </a:p>
        </p:txBody>
      </p:sp>
      <p:cxnSp>
        <p:nvCxnSpPr>
          <p:cNvPr id="182" name="直接箭头连接符 181"/>
          <p:cNvCxnSpPr/>
          <p:nvPr/>
        </p:nvCxnSpPr>
        <p:spPr>
          <a:xfrm flipV="1">
            <a:off x="849678" y="2987411"/>
            <a:ext cx="601021" cy="8202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8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self.allClients.chat</a:t>
            </a:r>
            <a:r>
              <a:rPr lang="en-GB" altLang="zh-CN" sz="2000" dirty="0"/>
              <a:t>() </a:t>
            </a:r>
            <a:r>
              <a:rPr lang="zh-CN" altLang="en-GB" sz="2000" dirty="0">
                <a:ea typeface="宋体" charset="-122"/>
              </a:rPr>
              <a:t>使得所有可以看到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的玩家客户端上的</a:t>
            </a:r>
            <a:r>
              <a:rPr lang="en-GB" altLang="zh-CN" sz="2000" dirty="0">
                <a:ea typeface="宋体" charset="-122"/>
              </a:rPr>
              <a:t>entity A</a:t>
            </a:r>
            <a:r>
              <a:rPr lang="zh-CN" altLang="en-GB" sz="2000" dirty="0">
                <a:ea typeface="宋体" charset="-122"/>
              </a:rPr>
              <a:t>的</a:t>
            </a:r>
            <a:r>
              <a:rPr lang="en-GB" altLang="zh-CN" sz="2000" dirty="0">
                <a:ea typeface="宋体" charset="-122"/>
              </a:rPr>
              <a:t>chat()</a:t>
            </a:r>
            <a:r>
              <a:rPr lang="zh-CN" altLang="en-GB" sz="2000" dirty="0">
                <a:ea typeface="宋体" charset="-122"/>
              </a:rPr>
              <a:t>函数被调用。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如果一个玩家在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所在的同一个</a:t>
            </a:r>
            <a:r>
              <a:rPr lang="en-GB" altLang="zh-CN" sz="2000" dirty="0">
                <a:ea typeface="宋体" charset="-122"/>
              </a:rPr>
              <a:t>space</a:t>
            </a:r>
            <a:r>
              <a:rPr lang="zh-CN" altLang="en-GB" sz="2000" dirty="0">
                <a:ea typeface="宋体" charset="-122"/>
              </a:rPr>
              <a:t>，并且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处于其</a:t>
            </a:r>
            <a:r>
              <a:rPr lang="en-GB" altLang="zh-CN" sz="2000" dirty="0" err="1">
                <a:ea typeface="宋体" charset="-122"/>
              </a:rPr>
              <a:t>AoI</a:t>
            </a:r>
            <a:r>
              <a:rPr lang="zh-CN" altLang="en-GB" sz="2000" dirty="0">
                <a:ea typeface="宋体" charset="-122"/>
              </a:rPr>
              <a:t>范围内，那么这个玩家的客户端就能看到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。</a:t>
            </a:r>
            <a:endParaRPr lang="en-GB" altLang="zh-CN" sz="2000" dirty="0"/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  <p:sp>
        <p:nvSpPr>
          <p:cNvPr id="13" name="矩形 12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6"/>
          <p:cNvGrpSpPr>
            <a:grpSpLocks/>
          </p:cNvGrpSpPr>
          <p:nvPr/>
        </p:nvGrpSpPr>
        <p:grpSpPr bwMode="auto">
          <a:xfrm>
            <a:off x="1019871" y="3243956"/>
            <a:ext cx="5689600" cy="1901825"/>
            <a:chOff x="975" y="1862"/>
            <a:chExt cx="3584" cy="1198"/>
          </a:xfrm>
        </p:grpSpPr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self.allClients.chat()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5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备份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到其它的</a:t>
            </a:r>
            <a:r>
              <a:rPr lang="en-AU" altLang="zh-CN" dirty="0" err="1" smtClean="0">
                <a:ea typeface="宋体" charset="-122"/>
              </a:rPr>
              <a:t>Baseapps</a:t>
            </a:r>
            <a:endParaRPr lang="en-AU" altLang="zh-CN" dirty="0" smtClean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2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A.allClients.chat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使得客户端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A,B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上的</a:t>
            </a:r>
            <a:r>
              <a:rPr lang="en-AU" altLang="zh-CN" b="1" dirty="0" err="1">
                <a:solidFill>
                  <a:srgbClr val="C00000"/>
                </a:solidFill>
                <a:ea typeface="宋体" charset="-122"/>
              </a:rPr>
              <a:t>A</a:t>
            </a:r>
            <a:r>
              <a:rPr lang="en-AU" altLang="zh-CN" b="1" dirty="0" err="1">
                <a:solidFill>
                  <a:srgbClr val="C00000"/>
                </a:solidFill>
              </a:rPr>
              <a:t>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都被调用</a:t>
            </a:r>
          </a:p>
        </p:txBody>
      </p:sp>
      <p:cxnSp>
        <p:nvCxnSpPr>
          <p:cNvPr id="182" name="直接箭头连接符 181"/>
          <p:cNvCxnSpPr>
            <a:stCxn id="74" idx="0"/>
          </p:cNvCxnSpPr>
          <p:nvPr/>
        </p:nvCxnSpPr>
        <p:spPr>
          <a:xfrm flipV="1">
            <a:off x="1367644" y="2987411"/>
            <a:ext cx="83055" cy="8109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9698" y="131948"/>
            <a:ext cx="921702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Entity.otherClients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self.otherClients.chat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charset="-122"/>
              </a:rPr>
              <a:t>使得所有可以看到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的玩家客户端上</a:t>
            </a:r>
            <a:r>
              <a:rPr lang="zh-CN" altLang="en-GB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Entity 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</a:t>
            </a:r>
            <a:r>
              <a:rPr lang="en-GB" altLang="zh-CN" sz="2000" dirty="0">
                <a:ea typeface="宋体" charset="-122"/>
              </a:rPr>
              <a:t>chat()</a:t>
            </a:r>
            <a:r>
              <a:rPr lang="zh-CN" altLang="en-GB" sz="2000" dirty="0">
                <a:ea typeface="宋体" charset="-122"/>
              </a:rPr>
              <a:t>函数被调用，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客户端本身除外。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如果一个玩家在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所在的同一个</a:t>
            </a:r>
            <a:r>
              <a:rPr lang="en-GB" altLang="zh-CN" sz="2000" dirty="0">
                <a:ea typeface="宋体" charset="-122"/>
              </a:rPr>
              <a:t>space</a:t>
            </a:r>
            <a:r>
              <a:rPr lang="zh-CN" altLang="en-GB" sz="2000" dirty="0">
                <a:ea typeface="宋体" charset="-122"/>
              </a:rPr>
              <a:t>，并且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处于其</a:t>
            </a:r>
            <a:r>
              <a:rPr lang="en-GB" altLang="zh-CN" sz="2000" dirty="0" smtClean="0">
                <a:ea typeface="宋体" charset="-122"/>
              </a:rPr>
              <a:t>AOI</a:t>
            </a:r>
            <a:r>
              <a:rPr lang="zh-CN" altLang="en-GB" sz="2000" dirty="0">
                <a:ea typeface="宋体" charset="-122"/>
              </a:rPr>
              <a:t>范围内，那么这个玩家的客户端就能看到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通常用于在该玩家客户端立即见到效果的初始动作，它用</a:t>
            </a:r>
            <a:r>
              <a:rPr lang="en-GB" altLang="zh-CN" sz="2000" dirty="0" err="1">
                <a:ea typeface="宋体" charset="-122"/>
              </a:rPr>
              <a:t>otherClients</a:t>
            </a:r>
            <a:r>
              <a:rPr lang="zh-CN" altLang="en-GB" sz="2000" dirty="0">
                <a:ea typeface="宋体" charset="-122"/>
              </a:rPr>
              <a:t>的方式把该动作广播到其它玩家客户端。例如：跳跃。</a:t>
            </a:r>
            <a:r>
              <a:rPr lang="en-GB" altLang="zh-CN" sz="2000" dirty="0"/>
              <a:t> </a:t>
            </a: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  <p:sp>
        <p:nvSpPr>
          <p:cNvPr id="22" name="矩形 21"/>
          <p:cNvSpPr/>
          <p:nvPr/>
        </p:nvSpPr>
        <p:spPr>
          <a:xfrm>
            <a:off x="89124" y="3284984"/>
            <a:ext cx="9019380" cy="34563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51520" y="3501008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329282" y="6416675"/>
            <a:ext cx="6330950" cy="0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0" name="Line 14"/>
          <p:cNvSpPr>
            <a:spLocks noChangeShapeType="1"/>
          </p:cNvSpPr>
          <p:nvPr/>
        </p:nvSpPr>
        <p:spPr bwMode="auto">
          <a:xfrm>
            <a:off x="329282" y="3985194"/>
            <a:ext cx="0" cy="2431481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1" name="Rectangle 22"/>
          <p:cNvSpPr>
            <a:spLocks noChangeArrowheads="1"/>
          </p:cNvSpPr>
          <p:nvPr/>
        </p:nvSpPr>
        <p:spPr bwMode="auto">
          <a:xfrm>
            <a:off x="1124620" y="6148388"/>
            <a:ext cx="4549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self.clientEntity</a:t>
            </a:r>
            <a:r>
              <a:rPr lang="en-US" altLang="zh-CN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entityX</a:t>
            </a:r>
            <a:r>
              <a:rPr lang="en-US" altLang="zh-CN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).</a:t>
            </a:r>
            <a:r>
              <a:rPr lang="en-US" altLang="zh-CN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chat()</a:t>
            </a:r>
          </a:p>
        </p:txBody>
      </p:sp>
      <p:sp>
        <p:nvSpPr>
          <p:cNvPr id="62" name="矩形 61"/>
          <p:cNvSpPr/>
          <p:nvPr/>
        </p:nvSpPr>
        <p:spPr>
          <a:xfrm>
            <a:off x="6708354" y="6165304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920881" y="6289452"/>
            <a:ext cx="104360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err="1">
                <a:solidFill>
                  <a:srgbClr val="FFFF00"/>
                </a:solidFill>
                <a:latin typeface="Arial Black" pitchFamily="34" charset="0"/>
                <a:ea typeface="宋体" charset="-122"/>
              </a:rPr>
              <a:t>entityX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1948"/>
            <a:ext cx="9972600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Entity.</a:t>
            </a:r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A.OtherClients.jump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使得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客户端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B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上的</a:t>
            </a:r>
            <a:r>
              <a:rPr lang="en-AU" altLang="zh-CN" b="1" dirty="0" err="1" smtClean="0">
                <a:solidFill>
                  <a:srgbClr val="C00000"/>
                </a:solidFill>
                <a:ea typeface="宋体" charset="-122"/>
              </a:rPr>
              <a:t>A</a:t>
            </a:r>
            <a:r>
              <a:rPr lang="en-AU" altLang="zh-CN" b="1" dirty="0" err="1" smtClean="0">
                <a:solidFill>
                  <a:srgbClr val="C00000"/>
                </a:solidFill>
              </a:rPr>
              <a:t>.jump</a:t>
            </a:r>
            <a:r>
              <a:rPr lang="en-AU" altLang="zh-CN" b="1" dirty="0" smtClean="0">
                <a:solidFill>
                  <a:srgbClr val="C00000"/>
                </a:solidFill>
              </a:rPr>
              <a:t> () 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都被调用</a:t>
            </a:r>
          </a:p>
        </p:txBody>
      </p: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4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第四章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核心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部件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372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类型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u="sng" dirty="0">
                <a:ea typeface="宋体" charset="-122"/>
              </a:rPr>
              <a:t>Base</a:t>
            </a: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脚本中，继承</a:t>
            </a:r>
            <a:r>
              <a:rPr lang="zh-CN" altLang="en-US" dirty="0" smtClean="0">
                <a:ea typeface="宋体" charset="-122"/>
              </a:rPr>
              <a:t>于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KBEngine.Base</a:t>
            </a:r>
            <a:endParaRPr lang="en-US" altLang="zh-CN" b="1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"/>
            </a:pPr>
            <a:r>
              <a:rPr lang="zh-CN" altLang="en-US" dirty="0">
                <a:ea typeface="宋体" charset="-122"/>
              </a:rPr>
              <a:t>存放大量复杂的数据</a:t>
            </a:r>
            <a:endParaRPr lang="en-GB" altLang="zh-CN" dirty="0"/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"/>
            </a:pPr>
            <a:r>
              <a:rPr lang="zh-CN" altLang="en-US" dirty="0">
                <a:ea typeface="宋体" charset="-122"/>
              </a:rPr>
              <a:t>减少</a:t>
            </a:r>
            <a:r>
              <a:rPr lang="zh-CN" altLang="en-US" dirty="0" smtClean="0">
                <a:ea typeface="宋体" charset="-122"/>
              </a:rPr>
              <a:t>当</a:t>
            </a:r>
            <a:r>
              <a:rPr lang="en-US" altLang="zh-CN" dirty="0" smtClean="0">
                <a:ea typeface="宋体" charset="-122"/>
              </a:rPr>
              <a:t>Cell </a:t>
            </a:r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跨越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边界的时候的系统的负担</a:t>
            </a:r>
            <a:endParaRPr lang="en-US" altLang="zh-CN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是接收方法调用的固定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Mailbox</a:t>
            </a:r>
            <a:endParaRPr lang="zh-CN" altLang="en-US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u="sng" dirty="0">
                <a:ea typeface="宋体" charset="-122"/>
              </a:rPr>
              <a:t>Proxy</a:t>
            </a: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脚本中，继承</a:t>
            </a:r>
            <a:r>
              <a:rPr lang="zh-CN" altLang="en-US" dirty="0" smtClean="0">
                <a:ea typeface="宋体" charset="-122"/>
              </a:rPr>
              <a:t>于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KBEngine.Proxy</a:t>
            </a:r>
            <a:endParaRPr lang="zh-CN" altLang="en-US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en-US" altLang="zh-CN" dirty="0" err="1" smtClean="0">
                <a:latin typeface="Courier New" pitchFamily="49" charset="0"/>
                <a:ea typeface="宋体" charset="-122"/>
              </a:rPr>
              <a:t>KBEngine.Proxy</a:t>
            </a:r>
            <a:r>
              <a:rPr lang="zh-CN" altLang="en-US" dirty="0">
                <a:latin typeface="Courier New" pitchFamily="49" charset="0"/>
                <a:ea typeface="宋体" charset="-122"/>
              </a:rPr>
              <a:t>内部地继承</a:t>
            </a:r>
            <a:r>
              <a:rPr lang="zh-CN" altLang="en-US" dirty="0" smtClean="0">
                <a:latin typeface="Courier New" pitchFamily="49" charset="0"/>
                <a:ea typeface="宋体" charset="-122"/>
              </a:rPr>
              <a:t>于</a:t>
            </a:r>
            <a:r>
              <a:rPr lang="en-US" altLang="zh-CN" dirty="0" err="1" smtClean="0">
                <a:latin typeface="Courier New" pitchFamily="49" charset="0"/>
                <a:ea typeface="宋体" charset="-122"/>
              </a:rPr>
              <a:t>KBEngine.Base</a:t>
            </a:r>
            <a:endParaRPr lang="zh-CN" altLang="en-US" dirty="0"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它是</a:t>
            </a:r>
            <a:r>
              <a:rPr lang="zh-CN" altLang="en-US" dirty="0" smtClean="0">
                <a:ea typeface="宋体" charset="-122"/>
              </a:rPr>
              <a:t>与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通信的节点</a:t>
            </a:r>
            <a:endParaRPr lang="en-US" altLang="zh-CN" dirty="0"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可以根据需要附加或去除一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Proxy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8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从</a:t>
            </a:r>
            <a:r>
              <a:rPr lang="en-AU" altLang="zh-CN" dirty="0" err="1" smtClean="0">
                <a:ea typeface="宋体" charset="-122"/>
              </a:rPr>
              <a:t>KBEngine.Base</a:t>
            </a:r>
            <a:r>
              <a:rPr lang="zh-CN" altLang="en-AU" dirty="0">
                <a:ea typeface="宋体" charset="-122"/>
              </a:rPr>
              <a:t>继承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的属性</a:t>
            </a:r>
            <a:endParaRPr lang="en-US" altLang="zh-CN" dirty="0">
              <a:latin typeface="Courier New" pitchFamily="49" charset="0"/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528" y="2528888"/>
            <a:ext cx="1620837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id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44365" y="2528888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唯一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，</a:t>
            </a:r>
            <a:r>
              <a:rPr lang="en-US" altLang="zh-CN" b="0" dirty="0" err="1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Cell,Base,Client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共用一个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3528" y="2835275"/>
            <a:ext cx="1620837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databaseID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44365" y="2835275"/>
            <a:ext cx="6877496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在数据库里的永久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。如果不是永久的则为零。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64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位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23528" y="3141663"/>
            <a:ext cx="1620837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cell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44365" y="3141663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如果有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对应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存在，表示指向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该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err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mailBox</a:t>
            </a:r>
            <a:endParaRPr lang="en-AU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3448050"/>
            <a:ext cx="1620837" cy="555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cellData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944365" y="3448050"/>
            <a:ext cx="6877496" cy="555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不存在，其以</a:t>
            </a:r>
            <a:r>
              <a:rPr lang="en-US" altLang="zh-CN" b="0" dirty="0">
                <a:solidFill>
                  <a:srgbClr val="00007D"/>
                </a:solidFill>
                <a:ea typeface="宋体" charset="-122"/>
              </a:rPr>
              <a:t>Dictionary</a:t>
            </a:r>
            <a:r>
              <a:rPr lang="zh-CN" altLang="en-US" b="0" dirty="0">
                <a:solidFill>
                  <a:srgbClr val="00007D"/>
                </a:solidFill>
                <a:ea typeface="宋体" charset="-122"/>
              </a:rPr>
              <a:t>结构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保留</a:t>
            </a:r>
            <a:r>
              <a:rPr lang="en-US" altLang="zh-CN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ntity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部分的数据</a:t>
            </a:r>
            <a:endParaRPr lang="en-AU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3528" y="2205038"/>
            <a:ext cx="16208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US" sz="1900" b="0">
                <a:latin typeface="Verdana" pitchFamily="34" charset="0"/>
                <a:ea typeface="宋体" charset="-122"/>
              </a:rPr>
              <a:t>属性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44365" y="2205038"/>
            <a:ext cx="6877496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1944365" y="220503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5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>
                <a:solidFill>
                  <a:schemeClr val="accent1"/>
                </a:solidFill>
                <a:ea typeface="宋体" charset="-122"/>
              </a:rPr>
              <a:t>Proxy</a:t>
            </a:r>
            <a:r>
              <a:rPr lang="zh-CN" altLang="en-US" sz="5300" dirty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894737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KBEngine.Proxy</a:t>
            </a:r>
            <a:r>
              <a:rPr lang="zh-CN" altLang="en-US" b="1" dirty="0">
                <a:latin typeface="Courier New" pitchFamily="49" charset="0"/>
                <a:ea typeface="宋体" charset="-122"/>
              </a:rPr>
              <a:t>继承</a:t>
            </a:r>
            <a:r>
              <a:rPr lang="zh-CN" altLang="en-US" b="1" dirty="0" smtClean="0">
                <a:latin typeface="Courier New" pitchFamily="49" charset="0"/>
                <a:ea typeface="宋体" charset="-122"/>
              </a:rPr>
              <a:t>自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KBEngine.Base</a:t>
            </a:r>
            <a:r>
              <a:rPr lang="zh-CN" altLang="en-US" dirty="0">
                <a:ea typeface="宋体" charset="-122"/>
              </a:rPr>
              <a:t>，它是所有</a:t>
            </a:r>
            <a:r>
              <a:rPr lang="zh-CN" altLang="en-US" dirty="0" smtClean="0">
                <a:ea typeface="宋体" charset="-122"/>
              </a:rPr>
              <a:t>有</a:t>
            </a:r>
            <a:r>
              <a:rPr lang="en-US" altLang="zh-CN" dirty="0" smtClean="0">
                <a:ea typeface="宋体" charset="-122"/>
              </a:rPr>
              <a:t>Proxy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Base </a:t>
            </a:r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的父类</a:t>
            </a:r>
          </a:p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zh-CN" altLang="en-US" dirty="0">
                <a:ea typeface="宋体" charset="-122"/>
              </a:rPr>
              <a:t>附加属性：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9124" y="3824858"/>
            <a:ext cx="1855241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>
                <a:solidFill>
                  <a:srgbClr val="00007D"/>
                </a:solidFill>
                <a:latin typeface="Courier New" pitchFamily="49" charset="0"/>
              </a:rPr>
              <a:t>client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44365" y="3824858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用于与对应的客户端</a:t>
            </a:r>
            <a:r>
              <a:rPr lang="zh-CN" altLang="en-US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的通信的</a:t>
            </a:r>
            <a:r>
              <a:rPr lang="en-US" altLang="zh-CN" dirty="0" err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MailBox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9124" y="4131245"/>
            <a:ext cx="1855241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 err="1">
                <a:solidFill>
                  <a:srgbClr val="00007D"/>
                </a:solidFill>
                <a:latin typeface="Courier New" pitchFamily="49" charset="0"/>
              </a:rPr>
              <a:t>clientAddr</a:t>
            </a:r>
            <a:endParaRPr lang="en-AU" altLang="zh-CN" sz="19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44365" y="4131245"/>
            <a:ext cx="6877496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对应客户端机器的地址和端口</a:t>
            </a:r>
            <a:endParaRPr lang="en-AU" altLang="zh-CN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9124" y="4437633"/>
            <a:ext cx="1855241" cy="5755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 err="1">
                <a:solidFill>
                  <a:srgbClr val="00007D"/>
                </a:solidFill>
                <a:latin typeface="Courier New" pitchFamily="49" charset="0"/>
              </a:rPr>
              <a:t>bandwidthPerSecond</a:t>
            </a:r>
            <a:endParaRPr lang="en-AU" altLang="zh-CN" sz="19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44365" y="4437633"/>
            <a:ext cx="6877496" cy="5755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每秒发送个客户端的信息长度</a:t>
            </a:r>
            <a:endParaRPr lang="en-AU" altLang="zh-CN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89124" y="3501008"/>
            <a:ext cx="1855241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US" sz="1900" b="0">
                <a:latin typeface="Verdana" pitchFamily="34" charset="0"/>
                <a:ea typeface="宋体" charset="-122"/>
              </a:rPr>
              <a:t>属性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44365" y="3501008"/>
            <a:ext cx="6877496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1944365" y="350100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9388" y="1600200"/>
            <a:ext cx="2268537" cy="590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72000" rIns="0" bIns="72000"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addTimer(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initOffset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/>
            </a:r>
            <a:b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[,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repeatOffset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</a:t>
            </a:r>
            <a:b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userData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 )</a:t>
            </a:r>
            <a:endParaRPr lang="en-AU" sz="12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79388" y="2478088"/>
            <a:ext cx="2268537" cy="714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createCellEntity(</a:t>
            </a:r>
            <a:b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cellMailBox</a:t>
            </a: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79388" y="1276350"/>
            <a:ext cx="22685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方法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2447925" y="1276350"/>
            <a:ext cx="64801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V="1">
            <a:off x="2447925" y="1265238"/>
            <a:ext cx="3175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2447925" y="1600200"/>
            <a:ext cx="6480175" cy="590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增加一个时钟（ </a:t>
            </a:r>
            <a:r>
              <a:rPr lang="en-US" altLang="zh-CN" sz="1600" b="0">
                <a:solidFill>
                  <a:srgbClr val="00007D"/>
                </a:solidFill>
                <a:ea typeface="宋体" charset="-122"/>
              </a:rPr>
              <a:t>offsets</a:t>
            </a:r>
            <a:r>
              <a:rPr lang="zh-CN" altLang="en-US" sz="1600" b="0">
                <a:solidFill>
                  <a:srgbClr val="00007D"/>
                </a:solidFill>
                <a:ea typeface="宋体" charset="-122"/>
              </a:rPr>
              <a:t>为秒数</a:t>
            </a:r>
            <a:r>
              <a:rPr lang="en-US" altLang="zh-CN">
                <a:ea typeface="宋体" charset="-122"/>
              </a:rPr>
              <a:t> 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），返回它的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必须实现方法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onTimer(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self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timerID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userData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)</a:t>
            </a:r>
            <a:endParaRPr lang="en-AU" sz="140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2447925" y="2478088"/>
            <a:ext cx="6480175" cy="714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b="0" dirty="0" smtClean="0">
                <a:solidFill>
                  <a:srgbClr val="00007D"/>
                </a:solidFill>
                <a:ea typeface="宋体" charset="-122"/>
              </a:rPr>
              <a:t>Mailbox</a:t>
            </a:r>
            <a:r>
              <a:rPr lang="zh-CN" altLang="en-US" b="0" dirty="0">
                <a:solidFill>
                  <a:srgbClr val="00007D"/>
                </a:solidFill>
                <a:ea typeface="宋体" charset="-122"/>
              </a:rPr>
              <a:t>指向</a:t>
            </a:r>
            <a:r>
              <a:rPr lang="zh-CN" altLang="en-US" b="0" dirty="0" smtClean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上创建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可以用于当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创建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时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上初始化一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如果不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传递</a:t>
            </a:r>
            <a:r>
              <a:rPr lang="en-US" altLang="zh-CN" sz="1400" b="0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CellMailBox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，那么</a:t>
            </a:r>
            <a:r>
              <a:rPr lang="en-US" altLang="zh-CN" sz="1400" b="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Base.cellData</a:t>
            </a:r>
            <a:r>
              <a:rPr lang="en-US" altLang="zh-CN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[</a:t>
            </a:r>
            <a:r>
              <a:rPr lang="en-US" altLang="zh-CN" sz="1400" b="0" i="1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spaceID</a:t>
            </a:r>
            <a:r>
              <a:rPr lang="en-US" altLang="zh-CN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会被用到</a:t>
            </a:r>
            <a:endParaRPr lang="zh-CN" altLang="en-AU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179388" y="2190750"/>
            <a:ext cx="2268537" cy="28733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delTimer( 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timerID</a:t>
            </a: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447925" y="2190750"/>
            <a:ext cx="6480175" cy="28733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删除指定时钟</a:t>
            </a:r>
            <a:endParaRPr lang="en-AU" sz="1400" b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179388" y="3212976"/>
            <a:ext cx="2268537" cy="708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createInNewSpace()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2447925" y="3212976"/>
            <a:ext cx="6480175" cy="709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创建一个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部分（包括一个新的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来管理它）</a:t>
            </a:r>
            <a:endParaRPr lang="en-US" altLang="zh-CN" sz="14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可以用于创建一个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来控制一个新的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 </a:t>
            </a:r>
            <a:r>
              <a:rPr lang="en-US" altLang="zh-CN" sz="90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(</a:t>
            </a:r>
            <a:r>
              <a:rPr lang="zh-CN" altLang="en-US" sz="1200" b="0" i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</a:t>
            </a:r>
            <a:r>
              <a:rPr lang="en-US" altLang="zh-CN" sz="1200" b="0" i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.</a:t>
            </a:r>
            <a:r>
              <a:rPr lang="en-US" altLang="zh-CN" sz="12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, </a:t>
            </a:r>
            <a:r>
              <a:rPr lang="zh-CN" altLang="en-US" sz="12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任务管理器</a:t>
            </a:r>
            <a:r>
              <a:rPr lang="en-US" altLang="zh-CN" sz="90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)</a:t>
            </a: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179388" y="3921001"/>
            <a:ext cx="2268537" cy="1081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destroyCellEntity()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179388" y="5002089"/>
            <a:ext cx="2268537" cy="933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2447925" y="3921001"/>
            <a:ext cx="6480175" cy="1081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保留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如果是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间转移，建议在</a:t>
            </a:r>
            <a:r>
              <a:rPr lang="en-US" altLang="zh-CN" sz="1400" b="0" dirty="0" err="1">
                <a:solidFill>
                  <a:srgbClr val="00007D"/>
                </a:solidFill>
                <a:ea typeface="宋体" charset="-122"/>
              </a:rPr>
              <a:t>CellApp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上用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‘teleport’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 ，避免频繁销毁，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创建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此时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上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onLoseCell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会被回调</a:t>
            </a:r>
            <a:r>
              <a:rPr lang="zh-CN" altLang="en-US" sz="140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，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Base.cellData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属性会被赋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以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 Entity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的属性</a:t>
            </a:r>
            <a:endParaRPr lang="en-AU" sz="1400" b="0" dirty="0">
              <a:solidFill>
                <a:srgbClr val="00007D"/>
              </a:solidFill>
            </a:endParaRP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2447925" y="5002089"/>
            <a:ext cx="6480175" cy="933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销毁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Cell 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必须已经先被销毁掉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适用于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把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从游戏中去除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常常被用在</a:t>
            </a:r>
            <a:r>
              <a:rPr lang="en-US" altLang="zh-CN" sz="1400" b="0" dirty="0" err="1">
                <a:solidFill>
                  <a:srgbClr val="00007D"/>
                </a:solidFill>
                <a:ea typeface="宋体" charset="-122"/>
              </a:rPr>
              <a:t>onLoseCell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回调函数里</a:t>
            </a:r>
            <a:endParaRPr lang="en-AU" altLang="zh-CN" sz="1400" b="0" dirty="0">
              <a:solidFill>
                <a:srgbClr val="00007D"/>
              </a:solidFill>
              <a:ea typeface="宋体" charset="-122"/>
            </a:endParaRP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179388" y="6310313"/>
            <a:ext cx="7200900" cy="2873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sz="1400" b="0" dirty="0">
                <a:ea typeface="宋体" charset="-122"/>
              </a:rPr>
              <a:t>   </a:t>
            </a:r>
            <a:r>
              <a:rPr lang="en-US" altLang="zh-CN" sz="1400" b="0" dirty="0">
                <a:ea typeface="宋体" charset="-122"/>
              </a:rPr>
              <a:t>Cell </a:t>
            </a:r>
            <a:r>
              <a:rPr lang="en-US" altLang="zh-CN" sz="1400" b="0" dirty="0" smtClean="0">
                <a:ea typeface="宋体" charset="-122"/>
              </a:rPr>
              <a:t>Entity</a:t>
            </a:r>
            <a:r>
              <a:rPr lang="zh-CN" altLang="en-US" sz="1400" b="0" dirty="0">
                <a:ea typeface="宋体" charset="-122"/>
              </a:rPr>
              <a:t>属性被从</a:t>
            </a:r>
            <a:r>
              <a:rPr lang="en-US" altLang="zh-CN" sz="1400" b="0" dirty="0" err="1">
                <a:ea typeface="宋体" charset="-122"/>
              </a:rPr>
              <a:t>Base.cellData</a:t>
            </a:r>
            <a:r>
              <a:rPr lang="zh-CN" altLang="en-US" sz="1400" b="0" dirty="0">
                <a:ea typeface="宋体" charset="-122"/>
              </a:rPr>
              <a:t>中取得并传送，而且它变得不再可访问</a:t>
            </a:r>
            <a:endParaRPr lang="zh-CN" altLang="en-AU" sz="1400" b="0" dirty="0">
              <a:ea typeface="宋体" charset="-122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268538" y="2478088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2271713" y="3192463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2268538" y="3212976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179388" y="6381750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06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Cellapp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466725" y="1808163"/>
            <a:ext cx="8243888" cy="4254500"/>
            <a:chOff x="294" y="1139"/>
            <a:chExt cx="5193" cy="2680"/>
          </a:xfrm>
        </p:grpSpPr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294" y="1350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id</a:t>
              </a:r>
            </a:p>
          </p:txBody>
        </p:sp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1497" y="1350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唯一</a:t>
              </a:r>
              <a:r>
                <a:rPr lang="zh-CN" altLang="en-US" b="0" dirty="0" smtClean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</a:t>
              </a:r>
              <a:r>
                <a:rPr lang="en-US" altLang="zh-CN" b="0" dirty="0" smtClean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 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id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cell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base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client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共用一个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id</a:t>
              </a:r>
              <a:endParaRPr lang="en-AU" sz="1400" b="0" dirty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294" y="1543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spaceID</a:t>
              </a: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1497" y="1543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 dirty="0">
                  <a:solidFill>
                    <a:srgbClr val="00007D"/>
                  </a:solidFill>
                  <a:ea typeface="宋体" charset="-122"/>
                </a:rPr>
                <a:t>Entity</a:t>
              </a:r>
              <a:r>
                <a:rPr lang="zh-CN" altLang="en-US" b="0" dirty="0">
                  <a:solidFill>
                    <a:srgbClr val="00007D"/>
                  </a:solidFill>
                  <a:ea typeface="宋体" charset="-122"/>
                </a:rPr>
                <a:t>所在</a:t>
              </a:r>
              <a:r>
                <a:rPr lang="zh-CN" altLang="en-US" b="0" dirty="0" smtClean="0">
                  <a:solidFill>
                    <a:srgbClr val="00007D"/>
                  </a:solidFill>
                  <a:ea typeface="宋体" charset="-122"/>
                </a:rPr>
                <a:t>的</a:t>
              </a:r>
              <a:r>
                <a:rPr lang="en-US" altLang="zh-CN" dirty="0">
                  <a:solidFill>
                    <a:srgbClr val="00007D"/>
                  </a:solidFill>
                  <a:ea typeface="宋体" charset="-122"/>
                </a:rPr>
                <a:t>S</a:t>
              </a:r>
              <a:r>
                <a:rPr lang="en-US" altLang="zh-CN" b="0" dirty="0" smtClean="0">
                  <a:solidFill>
                    <a:srgbClr val="00007D"/>
                  </a:solidFill>
                  <a:ea typeface="宋体" charset="-122"/>
                </a:rPr>
                <a:t>pace</a:t>
              </a:r>
              <a:endParaRPr lang="en-AU" b="0" dirty="0">
                <a:solidFill>
                  <a:srgbClr val="00007D"/>
                </a:solidFill>
              </a:endParaRPr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294" y="2123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roll</a:t>
              </a:r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1497" y="2123"/>
              <a:ext cx="3990" cy="57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0" anchor="ctr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的朝向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294" y="2316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pitch</a:t>
              </a: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294" y="2509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yaw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294" y="2702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direction</a:t>
              </a: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1497" y="2702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的面向，由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roll</a:t>
              </a:r>
              <a:r>
                <a:rPr lang="en-US" altLang="zh-CN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, 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pitch</a:t>
              </a:r>
              <a:r>
                <a:rPr lang="en-US" altLang="zh-CN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, 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yaw</a:t>
              </a:r>
              <a:r>
                <a:rPr lang="zh-CN" altLang="en-US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来组合表示</a:t>
              </a:r>
              <a:endParaRPr lang="en-AU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294" y="2895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900">
                <a:solidFill>
                  <a:srgbClr val="00007D"/>
                </a:solidFill>
                <a:latin typeface="Courier New" pitchFamily="49" charset="0"/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1497" y="2895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400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294" y="3088"/>
              <a:ext cx="1203" cy="345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0" anchor="ctr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volatileInfo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1497" y="3088"/>
              <a:ext cx="3990" cy="344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用来决定</a:t>
              </a: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roll,pitch,yaw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各自的更新频率，在</a:t>
              </a: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.def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文件里有缺省值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294" y="3433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900">
                <a:solidFill>
                  <a:srgbClr val="00007D"/>
                </a:solidFill>
                <a:latin typeface="Courier New" pitchFamily="49" charset="0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1497" y="3433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zh-CN" altLang="en-AU" sz="1400" b="0">
                <a:solidFill>
                  <a:srgbClr val="00007D"/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294" y="3626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topSpeed</a:t>
              </a:r>
            </a:p>
          </p:txBody>
        </p:sp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1497" y="3626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的最大速度。用于物理检查</a:t>
              </a:r>
              <a:endParaRPr lang="en-AU" sz="1400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60" name="Text Box 27"/>
            <p:cNvSpPr txBox="1">
              <a:spLocks noChangeArrowheads="1"/>
            </p:cNvSpPr>
            <p:nvPr/>
          </p:nvSpPr>
          <p:spPr bwMode="auto">
            <a:xfrm>
              <a:off x="294" y="1146"/>
              <a:ext cx="1203" cy="2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10800" rIns="0" bIns="10800"/>
            <a:lstStyle/>
            <a:p>
              <a:r>
                <a:rPr lang="zh-CN" altLang="en-AU" sz="1900" b="0">
                  <a:latin typeface="Verdana" pitchFamily="34" charset="0"/>
                  <a:ea typeface="宋体" charset="-122"/>
                </a:rPr>
                <a:t>属性</a:t>
              </a:r>
              <a:endParaRPr lang="zh-CN" altLang="en-US" sz="1900" b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1" name="Text Box 28"/>
            <p:cNvSpPr txBox="1">
              <a:spLocks noChangeArrowheads="1"/>
            </p:cNvSpPr>
            <p:nvPr/>
          </p:nvSpPr>
          <p:spPr bwMode="auto">
            <a:xfrm>
              <a:off x="1497" y="1146"/>
              <a:ext cx="3990" cy="2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10800" rIns="0" bIns="10800"/>
            <a:lstStyle/>
            <a:p>
              <a:r>
                <a:rPr lang="zh-CN" altLang="en-AU" sz="1900" b="0">
                  <a:latin typeface="Verdana" pitchFamily="34" charset="0"/>
                  <a:ea typeface="宋体" charset="-122"/>
                </a:rPr>
                <a:t>描述</a:t>
              </a:r>
              <a:endParaRPr lang="zh-CN" altLang="en-US" sz="1900" b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2" name="Line 29"/>
            <p:cNvSpPr>
              <a:spLocks noChangeShapeType="1"/>
            </p:cNvSpPr>
            <p:nvPr/>
          </p:nvSpPr>
          <p:spPr bwMode="auto">
            <a:xfrm flipV="1">
              <a:off x="1497" y="1139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294" y="1930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position</a:t>
              </a: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1497" y="1930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的世界坐标系位置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</p:grpSp>
      <p:sp>
        <p:nvSpPr>
          <p:cNvPr id="63" name="Text Box 23"/>
          <p:cNvSpPr txBox="1">
            <a:spLocks noChangeArrowheads="1"/>
          </p:cNvSpPr>
          <p:nvPr/>
        </p:nvSpPr>
        <p:spPr bwMode="auto">
          <a:xfrm>
            <a:off x="467544" y="2762572"/>
            <a:ext cx="1909763" cy="306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endParaRPr lang="en-AU" sz="19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4" name="Text Box 24"/>
          <p:cNvSpPr txBox="1">
            <a:spLocks noChangeArrowheads="1"/>
          </p:cNvSpPr>
          <p:nvPr/>
        </p:nvSpPr>
        <p:spPr bwMode="auto">
          <a:xfrm>
            <a:off x="2377307" y="2762572"/>
            <a:ext cx="6334125" cy="306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endParaRPr lang="zh-CN" altLang="en-AU" sz="14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4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Cellapp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79388" y="5300663"/>
            <a:ext cx="8748712" cy="1081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所有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Entity</a:t>
            </a: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属性和方法都可以在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Python API</a:t>
            </a: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文档内查到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AU" sz="1400" b="1" dirty="0" err="1" smtClean="0">
                <a:latin typeface="Courier New" pitchFamily="49" charset="0"/>
                <a:hlinkClick r:id="rId2" action="ppaction://hlinkfile"/>
              </a:rPr>
              <a:t>kbengine</a:t>
            </a:r>
            <a:r>
              <a:rPr lang="en-AU" sz="1400" b="1" dirty="0" smtClean="0">
                <a:latin typeface="Courier New" pitchFamily="49" charset="0"/>
                <a:hlinkClick r:id="rId2" action="ppaction://hlinkfile"/>
              </a:rPr>
              <a:t>/doc/</a:t>
            </a:r>
            <a:r>
              <a:rPr lang="en-AU" sz="1400" b="1" dirty="0" err="1" smtClean="0">
                <a:latin typeface="Courier New" pitchFamily="49" charset="0"/>
                <a:hlinkClick r:id="rId2" action="ppaction://hlinkfile"/>
              </a:rPr>
              <a:t>api</a:t>
            </a:r>
            <a:r>
              <a:rPr lang="en-AU" sz="1400" b="1" dirty="0" smtClean="0">
                <a:latin typeface="Courier New" pitchFamily="49" charset="0"/>
                <a:hlinkClick r:id="rId2" action="ppaction://hlinkfile"/>
              </a:rPr>
              <a:t>/kbengine_api.chm</a:t>
            </a:r>
            <a:endParaRPr lang="en-AU" sz="14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>
              <a:ea typeface="宋体" charset="-122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179388" y="2428875"/>
            <a:ext cx="2700337" cy="857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72000" rIns="0" bIns="72000"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entitiesInRange(</a:t>
            </a:r>
            <a:b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range</a:t>
            </a:r>
            <a:endParaRPr lang="en-US" altLang="zh-CN" sz="130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[,entityType,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position]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79388" y="3594100"/>
            <a:ext cx="2700337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setAoIRadius( radius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[, hysteresis]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179388" y="1276350"/>
            <a:ext cx="27003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方法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2879725" y="1276350"/>
            <a:ext cx="60483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 flipV="1">
            <a:off x="2879725" y="1265238"/>
            <a:ext cx="3175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2879725" y="2428875"/>
            <a:ext cx="6048375" cy="857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搜索指定范围内的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所有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可以搜索到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AOI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范围以外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但是无法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找到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以外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球性测试</a:t>
            </a:r>
            <a:endParaRPr lang="en-AU" sz="14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2879725" y="3594100"/>
            <a:ext cx="6048375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改变</a:t>
            </a:r>
            <a:r>
              <a:rPr lang="en-AU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AOI</a:t>
            </a: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半径，缺省是</a:t>
            </a:r>
            <a:r>
              <a:rPr lang="en-AU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500m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必须</a:t>
            </a:r>
            <a:r>
              <a:rPr lang="zh-CN" altLang="en-AU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小于</a:t>
            </a:r>
            <a:r>
              <a:rPr lang="en-AU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Ghost</a:t>
            </a: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距离，缺省是</a:t>
            </a:r>
            <a:r>
              <a:rPr lang="en-AU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500m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79388" y="3286125"/>
            <a:ext cx="2700337" cy="30797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isReal()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2879725" y="3286125"/>
            <a:ext cx="6048375" cy="30797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返回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此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是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Real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还是</a:t>
            </a:r>
            <a:r>
              <a:rPr lang="en-US" altLang="zh-CN" sz="140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G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host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179388" y="4113213"/>
            <a:ext cx="2700337" cy="936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teleport( 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nearbyEntityMBRef,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position,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direction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5" name="Text Box 14"/>
          <p:cNvSpPr txBox="1">
            <a:spLocks noChangeArrowheads="1"/>
          </p:cNvSpPr>
          <p:nvPr/>
        </p:nvSpPr>
        <p:spPr bwMode="auto">
          <a:xfrm>
            <a:off x="2879725" y="4113213"/>
            <a:ext cx="6048375" cy="936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在同一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内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改变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的位置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放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到另一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 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– 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nearbyEntityMBRef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指向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相同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Space</a:t>
            </a:r>
            <a:endParaRPr lang="en-US" altLang="zh-CN" sz="1400" b="0" dirty="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66" name="Text Box 15"/>
          <p:cNvSpPr txBox="1">
            <a:spLocks noChangeArrowheads="1"/>
          </p:cNvSpPr>
          <p:nvPr/>
        </p:nvSpPr>
        <p:spPr bwMode="auto">
          <a:xfrm>
            <a:off x="179388" y="1592263"/>
            <a:ext cx="27003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destroySpace()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2879725" y="1592263"/>
            <a:ext cx="60483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里的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所有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,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从而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endParaRPr lang="en-US" altLang="zh-CN" sz="1400" b="0" dirty="0">
              <a:solidFill>
                <a:srgbClr val="00007D"/>
              </a:solidFill>
              <a:ea typeface="宋体" charset="-122"/>
            </a:endParaRPr>
          </a:p>
        </p:txBody>
      </p:sp>
      <p:sp>
        <p:nvSpPr>
          <p:cNvPr id="68" name="Text Box 17"/>
          <p:cNvSpPr txBox="1">
            <a:spLocks noChangeArrowheads="1"/>
          </p:cNvSpPr>
          <p:nvPr/>
        </p:nvSpPr>
        <p:spPr bwMode="auto">
          <a:xfrm>
            <a:off x="179388" y="1916113"/>
            <a:ext cx="2700337" cy="539750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9" name="Text Box 18"/>
          <p:cNvSpPr txBox="1">
            <a:spLocks noChangeArrowheads="1"/>
          </p:cNvSpPr>
          <p:nvPr/>
        </p:nvSpPr>
        <p:spPr bwMode="auto">
          <a:xfrm>
            <a:off x="2879725" y="1916113"/>
            <a:ext cx="6048375" cy="539750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从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10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en-US" altLang="zh-CN" dirty="0" smtClean="0">
                <a:ea typeface="宋体" charset="-122"/>
              </a:rPr>
              <a:t> crash</a:t>
            </a:r>
            <a:r>
              <a:rPr lang="zh-CN" altLang="en-US" dirty="0" smtClean="0">
                <a:ea typeface="宋体" charset="-122"/>
              </a:rPr>
              <a:t>后变得不可用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3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的典型生存周期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sz="2800" dirty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部分先被创建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从</a:t>
            </a:r>
            <a:r>
              <a:rPr lang="zh-CN" altLang="en-US" sz="2400" dirty="0" smtClean="0">
                <a:ea typeface="宋体" charset="-122"/>
              </a:rPr>
              <a:t>数据库或者</a:t>
            </a:r>
            <a:r>
              <a:rPr lang="zh-CN" altLang="en-US" sz="2400" dirty="0">
                <a:ea typeface="宋体" charset="-122"/>
              </a:rPr>
              <a:t>代码里创建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可以</a:t>
            </a:r>
            <a:r>
              <a:rPr lang="zh-CN" altLang="en-US" sz="2400" dirty="0" smtClean="0">
                <a:ea typeface="宋体" charset="-122"/>
              </a:rPr>
              <a:t>没有</a:t>
            </a:r>
            <a:r>
              <a:rPr lang="en-US" altLang="zh-CN" sz="2400" dirty="0" smtClean="0">
                <a:ea typeface="宋体" charset="-122"/>
              </a:rPr>
              <a:t>Cell</a:t>
            </a:r>
            <a:r>
              <a:rPr lang="zh-CN" altLang="en-US" sz="2400" dirty="0">
                <a:ea typeface="宋体" charset="-122"/>
              </a:rPr>
              <a:t>部分</a:t>
            </a:r>
            <a:r>
              <a:rPr lang="en-US" altLang="zh-CN" sz="2400" dirty="0">
                <a:ea typeface="宋体" charset="-122"/>
              </a:rPr>
              <a:t>-</a:t>
            </a:r>
            <a:r>
              <a:rPr lang="en-US" altLang="zh-CN" sz="2400" dirty="0" err="1">
                <a:ea typeface="宋体" charset="-122"/>
              </a:rPr>
              <a:t>cellData</a:t>
            </a:r>
            <a:r>
              <a:rPr lang="zh-CN" altLang="en-US" sz="2400" dirty="0">
                <a:ea typeface="宋体" charset="-122"/>
              </a:rPr>
              <a:t>属性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在</a:t>
            </a:r>
            <a:r>
              <a:rPr lang="zh-CN" altLang="en-US" sz="2400" dirty="0" smtClean="0">
                <a:ea typeface="宋体" charset="-122"/>
              </a:rPr>
              <a:t>其</a:t>
            </a:r>
            <a:r>
              <a:rPr lang="en-US" altLang="zh-CN" sz="2400" dirty="0" smtClean="0">
                <a:ea typeface="宋体" charset="-122"/>
              </a:rPr>
              <a:t>Cell</a:t>
            </a:r>
            <a:r>
              <a:rPr lang="zh-CN" altLang="en-US" sz="2400" dirty="0">
                <a:ea typeface="宋体" charset="-122"/>
              </a:rPr>
              <a:t>部分存在时不能被销毁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通常在</a:t>
            </a:r>
            <a:r>
              <a:rPr lang="en-US" altLang="zh-CN" sz="2400" dirty="0" err="1">
                <a:ea typeface="宋体" charset="-122"/>
              </a:rPr>
              <a:t>OnLoseCell</a:t>
            </a:r>
            <a:r>
              <a:rPr lang="en-US" altLang="zh-CN" sz="2400" dirty="0">
                <a:ea typeface="宋体" charset="-122"/>
              </a:rPr>
              <a:t>()</a:t>
            </a:r>
            <a:r>
              <a:rPr lang="zh-CN" altLang="en-US" sz="2400" dirty="0">
                <a:ea typeface="宋体" charset="-122"/>
              </a:rPr>
              <a:t>回调函数里决定自行销毁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Cell</a:t>
            </a:r>
            <a:r>
              <a:rPr lang="zh-CN" altLang="en-US" sz="2800" dirty="0">
                <a:ea typeface="宋体" charset="-122"/>
              </a:rPr>
              <a:t>部分</a:t>
            </a:r>
            <a:r>
              <a:rPr lang="zh-CN" altLang="en-US" sz="2800" dirty="0" smtClean="0">
                <a:ea typeface="宋体" charset="-122"/>
              </a:rPr>
              <a:t>由</a:t>
            </a:r>
            <a:r>
              <a:rPr lang="en-US" altLang="zh-CN" sz="2800" dirty="0" smtClean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部分来创建</a:t>
            </a:r>
          </a:p>
          <a:p>
            <a:pPr lvl="1"/>
            <a:r>
              <a:rPr lang="en-US" altLang="zh-CN" sz="2400" dirty="0">
                <a:ea typeface="宋体" charset="-122"/>
              </a:rPr>
              <a:t>Cell-only</a:t>
            </a:r>
            <a:r>
              <a:rPr lang="zh-CN" altLang="en-US" sz="2400" dirty="0">
                <a:ea typeface="宋体" charset="-122"/>
              </a:rPr>
              <a:t>的</a:t>
            </a:r>
            <a:r>
              <a:rPr lang="en-US" altLang="zh-CN" sz="2400" dirty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可以用脚本来创建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Client</a:t>
            </a:r>
            <a:r>
              <a:rPr lang="zh-CN" altLang="en-US" sz="2800" dirty="0">
                <a:ea typeface="宋体" charset="-122"/>
              </a:rPr>
              <a:t>部分通常</a:t>
            </a:r>
            <a:r>
              <a:rPr lang="zh-CN" altLang="en-US" sz="2800" dirty="0" smtClean="0">
                <a:ea typeface="宋体" charset="-122"/>
              </a:rPr>
              <a:t>在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进入到玩家的</a:t>
            </a:r>
            <a:r>
              <a:rPr lang="en-US" altLang="zh-CN" sz="2800" dirty="0" smtClean="0">
                <a:ea typeface="宋体" charset="-122"/>
              </a:rPr>
              <a:t>AOI</a:t>
            </a:r>
            <a:r>
              <a:rPr lang="zh-CN" altLang="en-US" sz="2800" dirty="0">
                <a:ea typeface="宋体" charset="-122"/>
              </a:rPr>
              <a:t>时被创建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应该用</a:t>
            </a:r>
            <a:r>
              <a:rPr lang="en-US" altLang="zh-CN" sz="2400" dirty="0" err="1">
                <a:ea typeface="宋体" charset="-122"/>
              </a:rPr>
              <a:t>enterWorld</a:t>
            </a:r>
            <a:r>
              <a:rPr lang="en-US" altLang="zh-CN" sz="2400" dirty="0">
                <a:ea typeface="宋体" charset="-122"/>
              </a:rPr>
              <a:t>()/</a:t>
            </a:r>
            <a:r>
              <a:rPr lang="en-US" altLang="zh-CN" sz="2400" dirty="0" err="1">
                <a:ea typeface="宋体" charset="-122"/>
              </a:rPr>
              <a:t>leaveWorld</a:t>
            </a:r>
            <a:r>
              <a:rPr lang="en-US" altLang="zh-CN" sz="2400" dirty="0">
                <a:ea typeface="宋体" charset="-122"/>
              </a:rPr>
              <a:t>()</a:t>
            </a:r>
            <a:r>
              <a:rPr lang="zh-CN" altLang="en-US" sz="2400" dirty="0">
                <a:ea typeface="宋体" charset="-122"/>
              </a:rPr>
              <a:t>回调函数作为初始和结束，而不是 </a:t>
            </a:r>
            <a:r>
              <a:rPr lang="en-US" altLang="zh-CN" sz="2400" dirty="0">
                <a:ea typeface="宋体" charset="-122"/>
              </a:rPr>
              <a:t>__</a:t>
            </a:r>
            <a:r>
              <a:rPr lang="en-US" altLang="zh-CN" sz="2400" dirty="0" err="1">
                <a:ea typeface="宋体" charset="-122"/>
              </a:rPr>
              <a:t>init</a:t>
            </a:r>
            <a:r>
              <a:rPr lang="en-US" altLang="zh-CN" sz="2400" dirty="0">
                <a:ea typeface="宋体" charset="-122"/>
              </a:rPr>
              <a:t>__()</a:t>
            </a:r>
            <a:r>
              <a:rPr lang="zh-CN" altLang="en-US" sz="2400" dirty="0">
                <a:ea typeface="宋体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5000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创建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上的</a:t>
            </a:r>
            <a:r>
              <a:rPr lang="zh-CN" altLang="en-US" dirty="0" smtClean="0">
                <a:ea typeface="宋体" charset="-122"/>
              </a:rPr>
              <a:t>实例会</a:t>
            </a:r>
            <a:r>
              <a:rPr lang="zh-CN" altLang="en-US" dirty="0">
                <a:ea typeface="宋体" charset="-122"/>
              </a:rPr>
              <a:t>在下一个网络更新时发布到合适的</a:t>
            </a:r>
            <a:r>
              <a:rPr lang="en-US" altLang="zh-CN" dirty="0">
                <a:ea typeface="宋体" charset="-122"/>
              </a:rPr>
              <a:t>Client</a:t>
            </a:r>
          </a:p>
          <a:p>
            <a:r>
              <a:rPr lang="zh-CN" altLang="en-US" dirty="0">
                <a:ea typeface="宋体" charset="-122"/>
              </a:rPr>
              <a:t>推荐创建的方法</a:t>
            </a:r>
            <a:r>
              <a:rPr lang="en-US" altLang="zh-CN" dirty="0">
                <a:ea typeface="宋体" charset="-122"/>
              </a:rPr>
              <a:t>:</a:t>
            </a:r>
          </a:p>
          <a:p>
            <a:pPr lvl="1"/>
            <a:r>
              <a:rPr lang="en-AU" altLang="zh-CN" dirty="0"/>
              <a:t>Base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US" altLang="zh-CN" sz="2400" dirty="0" err="1" smtClean="0">
                <a:latin typeface="Courier New" pitchFamily="49" charset="0"/>
                <a:ea typeface="宋体" charset="-122"/>
              </a:rPr>
              <a:t>KBEngine.createBaseAnywhere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</a:p>
          <a:p>
            <a:pPr lvl="2"/>
            <a:r>
              <a:rPr lang="zh-CN" altLang="en-US" dirty="0">
                <a:ea typeface="宋体" charset="-122"/>
              </a:rPr>
              <a:t>或者</a:t>
            </a:r>
            <a:r>
              <a:rPr lang="en-US" altLang="zh-CN" dirty="0">
                <a:ea typeface="宋体" charset="-122"/>
              </a:rPr>
              <a:t>: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createBaseLocally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createBase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...</a:t>
            </a: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FromDB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endParaRPr lang="en-AU" altLang="zh-CN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8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创建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推荐的创建方法</a:t>
            </a:r>
            <a:r>
              <a:rPr lang="en-US" altLang="zh-CN" dirty="0">
                <a:ea typeface="宋体" charset="-122"/>
              </a:rPr>
              <a:t>:</a:t>
            </a:r>
          </a:p>
          <a:p>
            <a:pPr lvl="1"/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createCellEntity</a:t>
            </a:r>
            <a:r>
              <a:rPr lang="en-AU" altLang="zh-CN" dirty="0">
                <a:latin typeface="Courier New" pitchFamily="49" charset="0"/>
              </a:rPr>
              <a:t>()</a:t>
            </a:r>
            <a:br>
              <a:rPr lang="en-AU" altLang="zh-CN" dirty="0">
                <a:latin typeface="Courier New" pitchFamily="49" charset="0"/>
              </a:rPr>
            </a:br>
            <a:r>
              <a:rPr lang="en-AU" altLang="zh-CN" dirty="0" err="1">
                <a:latin typeface="Courier New" pitchFamily="49" charset="0"/>
              </a:rPr>
              <a:t>createInNewSpace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/>
            <a:r>
              <a:rPr lang="en-AU" altLang="zh-CN" dirty="0"/>
              <a:t>Cell entity</a:t>
            </a:r>
            <a:r>
              <a:rPr lang="zh-CN" altLang="en-AU" dirty="0">
                <a:ea typeface="宋体" charset="-122"/>
              </a:rPr>
              <a:t>属性可以在从数据库读取后创建之前修改</a:t>
            </a:r>
            <a:r>
              <a:rPr lang="en-AU" altLang="zh-CN" dirty="0">
                <a:ea typeface="宋体" charset="-122"/>
              </a:rPr>
              <a:t> </a:t>
            </a:r>
          </a:p>
          <a:p>
            <a:pPr lvl="2"/>
            <a:r>
              <a:rPr lang="zh-CN" altLang="en-AU" dirty="0">
                <a:ea typeface="宋体" charset="-122"/>
              </a:rPr>
              <a:t>参看 </a:t>
            </a:r>
            <a:r>
              <a:rPr lang="en-AU" altLang="zh-CN" dirty="0"/>
              <a:t>Base API </a:t>
            </a:r>
            <a:r>
              <a:rPr lang="zh-CN" altLang="en-AU" dirty="0">
                <a:ea typeface="宋体" charset="-122"/>
              </a:rPr>
              <a:t>文档</a:t>
            </a:r>
            <a:r>
              <a:rPr lang="en-AU" altLang="zh-CN" dirty="0"/>
              <a:t>: </a:t>
            </a:r>
            <a:r>
              <a:rPr lang="en-AU" altLang="zh-CN" dirty="0" err="1" smtClean="0">
                <a:latin typeface="Courier New" pitchFamily="49" charset="0"/>
              </a:rPr>
              <a:t>KBEngine.Base.cellData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Cell Only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createEntity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2"/>
            <a:r>
              <a:rPr lang="zh-CN" altLang="en-AU" dirty="0">
                <a:ea typeface="宋体" charset="-122"/>
              </a:rPr>
              <a:t>在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上调用</a:t>
            </a:r>
            <a:endParaRPr lang="en-AU" altLang="zh-CN" dirty="0"/>
          </a:p>
          <a:p>
            <a:pPr lvl="2"/>
            <a:r>
              <a:rPr lang="zh-CN" altLang="en-AU" dirty="0">
                <a:ea typeface="宋体" charset="-122"/>
              </a:rPr>
              <a:t>不能被容错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6677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的销毁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作为游戏逻辑的一部分被销毁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en-AU" altLang="zh-CN" dirty="0"/>
              <a:t>Base entity</a:t>
            </a:r>
            <a:r>
              <a:rPr lang="zh-CN" altLang="en-AU" dirty="0">
                <a:ea typeface="宋体" charset="-122"/>
              </a:rPr>
              <a:t>在</a:t>
            </a:r>
            <a:r>
              <a:rPr lang="zh-CN" altLang="en-AU" dirty="0" smtClean="0">
                <a:ea typeface="宋体" charset="-122"/>
              </a:rPr>
              <a:t>其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部分还存在之前不能被销毁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销毁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部分</a:t>
            </a:r>
            <a:r>
              <a:rPr lang="en-AU" altLang="zh-CN" dirty="0"/>
              <a:t>: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C</a:t>
            </a:r>
            <a:r>
              <a:rPr lang="en-AU" altLang="zh-CN" dirty="0"/>
              <a:t>ell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Entity.destroy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B</a:t>
            </a:r>
            <a:r>
              <a:rPr lang="en-AU" altLang="zh-CN" dirty="0"/>
              <a:t>ase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Base.destroyCellEntity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latin typeface="Courier New" pitchFamily="49" charset="0"/>
                <a:ea typeface="宋体" charset="-122"/>
              </a:rPr>
              <a:t>当</a:t>
            </a:r>
            <a:r>
              <a:rPr lang="en-AU" altLang="zh-CN" dirty="0">
                <a:latin typeface="Courier New" pitchFamily="49" charset="0"/>
                <a:ea typeface="宋体" charset="-122"/>
              </a:rPr>
              <a:t>cell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部分销毁时</a:t>
            </a:r>
            <a:r>
              <a:rPr lang="en-AU" altLang="zh-CN" dirty="0" err="1">
                <a:latin typeface="Courier New" pitchFamily="49" charset="0"/>
              </a:rPr>
              <a:t>Base.onLoseCell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会被调用</a:t>
            </a:r>
            <a:endParaRPr lang="en-AU" altLang="zh-CN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销毁</a:t>
            </a:r>
            <a:r>
              <a:rPr lang="en-AU" altLang="zh-CN" dirty="0">
                <a:ea typeface="宋体" charset="-122"/>
              </a:rPr>
              <a:t>base</a:t>
            </a:r>
            <a:r>
              <a:rPr lang="zh-CN" altLang="en-AU" dirty="0">
                <a:ea typeface="宋体" charset="-122"/>
              </a:rPr>
              <a:t>部分</a:t>
            </a:r>
            <a:r>
              <a:rPr lang="en-AU" altLang="zh-CN" dirty="0"/>
              <a:t>: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Base.destroy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如果是永久性数据会使得</a:t>
            </a:r>
            <a:r>
              <a:rPr lang="en-AU" altLang="zh-CN" dirty="0" err="1">
                <a:latin typeface="Courier New" pitchFamily="49" charset="0"/>
              </a:rPr>
              <a:t>writeToDB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被调用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42875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容错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的属性被备份</a:t>
            </a:r>
            <a:r>
              <a:rPr lang="zh-CN" altLang="en-US" dirty="0" smtClean="0">
                <a:ea typeface="宋体" charset="-122"/>
              </a:rPr>
              <a:t>到</a:t>
            </a:r>
            <a:r>
              <a:rPr lang="en-US" altLang="zh-CN" dirty="0" smtClean="0">
                <a:ea typeface="宋体" charset="-122"/>
              </a:rPr>
              <a:t>Base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Base</a:t>
            </a:r>
            <a:r>
              <a:rPr lang="zh-CN" altLang="en-US" dirty="0">
                <a:ea typeface="宋体" charset="-122"/>
              </a:rPr>
              <a:t>的属性也被备份到另一个</a:t>
            </a:r>
            <a:r>
              <a:rPr lang="en-US" altLang="zh-CN" dirty="0" err="1">
                <a:ea typeface="宋体" charset="-122"/>
              </a:rPr>
              <a:t>BaseApp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永久属性备份到数据库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存档</a:t>
            </a:r>
            <a:r>
              <a:rPr lang="en-US" altLang="zh-CN" dirty="0">
                <a:ea typeface="宋体" charset="-122"/>
              </a:rPr>
              <a:t>: </a:t>
            </a:r>
            <a:r>
              <a:rPr lang="zh-CN" altLang="en-US" dirty="0">
                <a:ea typeface="宋体" charset="-122"/>
              </a:rPr>
              <a:t>持续地轮流调度存档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容错</a:t>
            </a:r>
            <a:r>
              <a:rPr lang="en-US" altLang="zh-CN" dirty="0">
                <a:ea typeface="宋体" charset="-122"/>
              </a:rPr>
              <a:t>vs.</a:t>
            </a:r>
            <a:r>
              <a:rPr lang="zh-CN" altLang="en-US" dirty="0">
                <a:ea typeface="宋体" charset="-122"/>
              </a:rPr>
              <a:t>灾难恢复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灾难 </a:t>
            </a:r>
            <a:r>
              <a:rPr lang="en-US" altLang="zh-CN" dirty="0">
                <a:ea typeface="宋体" charset="-122"/>
              </a:rPr>
              <a:t>= </a:t>
            </a:r>
            <a:r>
              <a:rPr lang="zh-CN" altLang="en-US" dirty="0">
                <a:ea typeface="宋体" charset="-122"/>
              </a:rPr>
              <a:t>同时很多服务器进程失败</a:t>
            </a:r>
          </a:p>
        </p:txBody>
      </p:sp>
    </p:spTree>
    <p:extLst>
      <p:ext uri="{BB962C8B-B14F-4D97-AF65-F5344CB8AC3E}">
        <p14:creationId xmlns:p14="http://schemas.microsoft.com/office/powerpoint/2010/main" val="40227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第五章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Cell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功能集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904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cell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部分的功能集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在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部分有许多与空间有关的功能可用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Navigate/</a:t>
            </a:r>
            <a:r>
              <a:rPr lang="en-US" altLang="zh-CN" dirty="0" err="1" smtClean="0">
                <a:ea typeface="宋体" charset="-122"/>
              </a:rPr>
              <a:t>MoveTo</a:t>
            </a:r>
            <a:r>
              <a:rPr lang="en-US" altLang="zh-CN" dirty="0" smtClean="0">
                <a:ea typeface="宋体" charset="-122"/>
              </a:rPr>
              <a:t>*</a:t>
            </a:r>
            <a:r>
              <a:rPr lang="zh-CN" altLang="en-US" dirty="0" smtClean="0">
                <a:ea typeface="宋体" charset="-122"/>
              </a:rPr>
              <a:t>导航系统</a:t>
            </a:r>
          </a:p>
          <a:p>
            <a:pPr lvl="1"/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 smtClean="0">
                <a:ea typeface="宋体" charset="-122"/>
              </a:rPr>
              <a:t>触发器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dirty="0" smtClean="0">
                <a:ea typeface="宋体" charset="-122"/>
              </a:rPr>
              <a:t>陷阱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r>
              <a:rPr lang="zh-CN" altLang="en-US" dirty="0" smtClean="0">
                <a:ea typeface="宋体" charset="-122"/>
              </a:rPr>
              <a:t>这些</a:t>
            </a:r>
            <a:r>
              <a:rPr lang="zh-CN" altLang="en-US" dirty="0">
                <a:ea typeface="宋体" charset="-122"/>
              </a:rPr>
              <a:t>功能都是用</a:t>
            </a:r>
            <a:r>
              <a:rPr lang="en-US" altLang="zh-CN" dirty="0" smtClean="0">
                <a:ea typeface="宋体" charset="-122"/>
              </a:rPr>
              <a:t>Controller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zh-CN" altLang="en-US" dirty="0">
                <a:ea typeface="宋体" charset="-122"/>
              </a:rPr>
              <a:t>的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24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dirty="0">
                <a:solidFill>
                  <a:schemeClr val="accent1"/>
                </a:solidFill>
                <a:ea typeface="宋体" charset="-122"/>
              </a:rPr>
              <a:t>Controller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5496" y="980728"/>
            <a:ext cx="9054876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实现那些需要在后台花费很多</a:t>
            </a:r>
            <a:r>
              <a:rPr lang="en-US" altLang="zh-CN" dirty="0">
                <a:ea typeface="宋体" charset="-122"/>
              </a:rPr>
              <a:t>tick</a:t>
            </a:r>
            <a:r>
              <a:rPr lang="zh-CN" altLang="en-US" dirty="0">
                <a:ea typeface="宋体" charset="-122"/>
              </a:rPr>
              <a:t>处理的功能</a:t>
            </a:r>
          </a:p>
          <a:p>
            <a:r>
              <a:rPr lang="zh-CN" altLang="en-US" dirty="0">
                <a:ea typeface="宋体" charset="-122"/>
              </a:rPr>
              <a:t>当结束时会回调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 smtClean="0">
                <a:ea typeface="宋体" charset="-122"/>
              </a:rPr>
              <a:t>脚本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用于实现复杂的逻辑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因为效率原因用</a:t>
            </a:r>
            <a:r>
              <a:rPr lang="en-US" altLang="zh-CN" dirty="0">
                <a:ea typeface="宋体" charset="-122"/>
              </a:rPr>
              <a:t>C/C++</a:t>
            </a:r>
            <a:r>
              <a:rPr lang="zh-CN" altLang="en-US" dirty="0">
                <a:ea typeface="宋体" charset="-122"/>
              </a:rPr>
              <a:t>实现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ea typeface="宋体" charset="-122"/>
              </a:rPr>
              <a:t>相对于</a:t>
            </a:r>
            <a:r>
              <a:rPr lang="en-US" altLang="zh-CN" dirty="0">
                <a:ea typeface="宋体" charset="-122"/>
              </a:rPr>
              <a:t>script)</a:t>
            </a:r>
          </a:p>
          <a:p>
            <a:r>
              <a:rPr lang="zh-CN" altLang="en-US" dirty="0" smtClean="0">
                <a:ea typeface="宋体" charset="-122"/>
              </a:rPr>
              <a:t>当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跨越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边界</a:t>
            </a:r>
            <a:r>
              <a:rPr lang="zh-CN" altLang="en-US" dirty="0" smtClean="0">
                <a:ea typeface="宋体" charset="-122"/>
              </a:rPr>
              <a:t>时</a:t>
            </a:r>
            <a:r>
              <a:rPr lang="en-US" altLang="zh-CN" dirty="0" smtClean="0">
                <a:ea typeface="宋体" charset="-122"/>
              </a:rPr>
              <a:t>Controller</a:t>
            </a:r>
            <a:r>
              <a:rPr lang="zh-CN" altLang="en-US" dirty="0">
                <a:ea typeface="宋体" charset="-122"/>
              </a:rPr>
              <a:t>也跟着复制到新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Cell</a:t>
            </a:r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上可以有无限多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Controller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每个实列返回一个</a:t>
            </a:r>
            <a:r>
              <a:rPr lang="en-US" altLang="zh-CN" dirty="0">
                <a:ea typeface="宋体" charset="-122"/>
              </a:rPr>
              <a:t>Controller ID</a:t>
            </a:r>
          </a:p>
          <a:p>
            <a:pPr lvl="1"/>
            <a:r>
              <a:rPr lang="zh-CN" altLang="en-US" sz="3200" dirty="0">
                <a:ea typeface="宋体" charset="-122"/>
              </a:rPr>
              <a:t>删除</a:t>
            </a:r>
            <a:r>
              <a:rPr lang="en-US" altLang="zh-CN" sz="3200" dirty="0">
                <a:ea typeface="宋体" charset="-122"/>
              </a:rPr>
              <a:t>:</a:t>
            </a:r>
            <a:r>
              <a:rPr lang="en-US" altLang="zh-CN" sz="3200" dirty="0" err="1">
                <a:latin typeface="Courier New" pitchFamily="49" charset="0"/>
                <a:ea typeface="宋体" charset="-122"/>
              </a:rPr>
              <a:t>Entity.cancel</a:t>
            </a:r>
            <a:r>
              <a:rPr lang="en-US" altLang="zh-CN" sz="3200" dirty="0">
                <a:latin typeface="Courier New" pitchFamily="49" charset="0"/>
                <a:ea typeface="宋体" charset="-122"/>
              </a:rPr>
              <a:t>( id )</a:t>
            </a:r>
          </a:p>
          <a:p>
            <a:r>
              <a:rPr lang="zh-CN" altLang="en-US" dirty="0">
                <a:ea typeface="宋体" charset="-122"/>
              </a:rPr>
              <a:t>能在它们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的脚本上激活回调函数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466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的导航系统</a:t>
            </a:r>
            <a:r>
              <a:rPr lang="en-US" altLang="zh-CN" sz="4900" dirty="0">
                <a:solidFill>
                  <a:schemeClr val="accent1"/>
                </a:solidFill>
                <a:ea typeface="宋体" charset="-122"/>
              </a:rPr>
              <a:t>(Navigation)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tabLst>
                <a:tab pos="2962275" algn="l"/>
              </a:tabLst>
            </a:pPr>
            <a:r>
              <a:rPr lang="zh-CN" altLang="en-US" dirty="0">
                <a:latin typeface="Verdana" pitchFamily="34" charset="0"/>
                <a:ea typeface="宋体" charset="-122"/>
              </a:rPr>
              <a:t>导航系统提供了许多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用于</a:t>
            </a:r>
            <a:r>
              <a:rPr lang="en-US" altLang="zh-CN" dirty="0" smtClean="0">
                <a:latin typeface="Verdana" pitchFamily="34" charset="0"/>
                <a:ea typeface="宋体" charset="-122"/>
              </a:rPr>
              <a:t>Entity</a:t>
            </a:r>
            <a:r>
              <a:rPr lang="zh-CN" altLang="en-US" dirty="0">
                <a:latin typeface="Verdana" pitchFamily="34" charset="0"/>
                <a:ea typeface="宋体" charset="-122"/>
              </a:rPr>
              <a:t>的移动和寻路的函数</a:t>
            </a:r>
            <a:endParaRPr lang="en-US" altLang="zh-CN" dirty="0">
              <a:latin typeface="Verdana" pitchFamily="34" charset="0"/>
              <a:ea typeface="宋体" charset="-122"/>
            </a:endParaRPr>
          </a:p>
          <a:p>
            <a:pPr>
              <a:tabLst>
                <a:tab pos="2962275" algn="l"/>
              </a:tabLst>
            </a:pPr>
            <a:r>
              <a:rPr lang="en-US" altLang="zh-CN" dirty="0">
                <a:latin typeface="Verdana" pitchFamily="34" charset="0"/>
                <a:ea typeface="宋体" charset="-122"/>
              </a:rPr>
              <a:t>Navigation Controller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用</a:t>
            </a:r>
            <a:r>
              <a:rPr lang="en-US" altLang="zh-CN" dirty="0" err="1"/>
              <a:t>RecastNavigation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从</a:t>
            </a:r>
            <a:r>
              <a:rPr lang="zh-CN" altLang="en-US" dirty="0">
                <a:latin typeface="Verdana" pitchFamily="34" charset="0"/>
                <a:ea typeface="宋体" charset="-122"/>
              </a:rPr>
              <a:t>静态的碰撞场景里预先产生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的</a:t>
            </a:r>
            <a:r>
              <a:rPr lang="en-US" altLang="zh-CN" dirty="0" err="1" smtClean="0">
                <a:latin typeface="Verdana" pitchFamily="34" charset="0"/>
                <a:ea typeface="宋体" charset="-122"/>
              </a:rPr>
              <a:t>NavMesh</a:t>
            </a:r>
            <a:r>
              <a:rPr lang="zh-CN" altLang="en-US" dirty="0">
                <a:latin typeface="Verdana" pitchFamily="34" charset="0"/>
                <a:ea typeface="宋体" charset="-122"/>
              </a:rPr>
              <a:t>来寻路</a:t>
            </a:r>
          </a:p>
        </p:txBody>
      </p:sp>
    </p:spTree>
    <p:extLst>
      <p:ext uri="{BB962C8B-B14F-4D97-AF65-F5344CB8AC3E}">
        <p14:creationId xmlns:p14="http://schemas.microsoft.com/office/powerpoint/2010/main" val="346692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的导航系统</a:t>
            </a:r>
            <a:r>
              <a:rPr lang="en-US" altLang="zh-CN" sz="4900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sz="4900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r>
              <a:rPr lang="en-US" altLang="zh-CN" sz="4900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直接的直线运动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moveToPoint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moveToEntity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导航</a:t>
            </a:r>
            <a:r>
              <a:rPr lang="en-AU" altLang="zh-CN" dirty="0"/>
              <a:t>(</a:t>
            </a:r>
            <a:r>
              <a:rPr lang="zh-CN" altLang="en-AU" dirty="0">
                <a:ea typeface="宋体" charset="-122"/>
              </a:rPr>
              <a:t>用</a:t>
            </a:r>
            <a:r>
              <a:rPr lang="en-AU" altLang="zh-CN" dirty="0" err="1"/>
              <a:t>NavMesh</a:t>
            </a:r>
            <a:r>
              <a:rPr lang="en-AU" altLang="zh-CN" dirty="0"/>
              <a:t>)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latin typeface="Courier New" pitchFamily="49" charset="0"/>
              </a:rPr>
              <a:t>navigate()</a:t>
            </a: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通常</a:t>
            </a:r>
            <a:r>
              <a:rPr lang="zh-CN" altLang="en-AU" dirty="0">
                <a:ea typeface="宋体" charset="-122"/>
              </a:rPr>
              <a:t>的</a:t>
            </a:r>
            <a:endParaRPr lang="en-AU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canNavigateTo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getStopPoint</a:t>
            </a:r>
            <a:r>
              <a:rPr lang="en-AU" altLang="zh-CN" dirty="0">
                <a:latin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658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7103</Words>
  <Application>Microsoft Office PowerPoint</Application>
  <PresentationFormat>全屏显示(4:3)</PresentationFormat>
  <Paragraphs>1494</Paragraphs>
  <Slides>114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114</vt:i4>
      </vt:variant>
    </vt:vector>
  </HeadingPairs>
  <TitlesOfParts>
    <vt:vector size="115" baseType="lpstr">
      <vt:lpstr>Office 主题​​</vt:lpstr>
      <vt:lpstr>KBEngine 技术概览  开源游戏服务端引擎 </vt:lpstr>
      <vt:lpstr>概要</vt:lpstr>
      <vt:lpstr>第一章</vt:lpstr>
      <vt:lpstr>KBEngine 服务器架构</vt:lpstr>
      <vt:lpstr>Loginapp进程</vt:lpstr>
      <vt:lpstr>Baseapp进程</vt:lpstr>
      <vt:lpstr>Base Entity(实体)</vt:lpstr>
      <vt:lpstr>Baseapp 容错处理</vt:lpstr>
      <vt:lpstr>Baseapp 容错处理</vt:lpstr>
      <vt:lpstr>Baseapp 容错处理</vt:lpstr>
      <vt:lpstr>Baseapp 容错处理</vt:lpstr>
      <vt:lpstr>Baseapp 的管理器(BaseappMgr)</vt:lpstr>
      <vt:lpstr>Cellapp进程</vt:lpstr>
      <vt:lpstr>Cells &amp; Spaces</vt:lpstr>
      <vt:lpstr>Cellapp主要负载的地方</vt:lpstr>
      <vt:lpstr>Entity与Cell</vt:lpstr>
      <vt:lpstr>Entity与Cell (本页跨Cell内容未实现)</vt:lpstr>
      <vt:lpstr>Entity: Real与Ghost</vt:lpstr>
      <vt:lpstr>Ghost Entity</vt:lpstr>
      <vt:lpstr>Entity的数据更新</vt:lpstr>
      <vt:lpstr>Cellapp管理器(CellappMgr)</vt:lpstr>
      <vt:lpstr>数据库管理器(DBMgr)</vt:lpstr>
      <vt:lpstr>Entity备份</vt:lpstr>
      <vt:lpstr>KBEngine的机器Daemon(machine)</vt:lpstr>
      <vt:lpstr>KBEngine服务端通常的操作</vt:lpstr>
      <vt:lpstr>登录过程</vt:lpstr>
      <vt:lpstr>第二章</vt:lpstr>
      <vt:lpstr>游戏项目资产库</vt:lpstr>
      <vt:lpstr>资产库文件夹结构</vt:lpstr>
      <vt:lpstr>资产库文件夹结构</vt:lpstr>
      <vt:lpstr>Entity的实现</vt:lpstr>
      <vt:lpstr>分布式的Entity</vt:lpstr>
      <vt:lpstr>分布式的Entity</vt:lpstr>
      <vt:lpstr>分布式的Entity-从Cellapp1来看</vt:lpstr>
      <vt:lpstr>分布式的Entity-从Cellapp2来看</vt:lpstr>
      <vt:lpstr>分布式的Entity-从Cellapp3来看</vt:lpstr>
      <vt:lpstr>简单的Entity</vt:lpstr>
      <vt:lpstr>Entity的继承</vt:lpstr>
      <vt:lpstr>Avatar的定义</vt:lpstr>
      <vt:lpstr>Entity的属性</vt:lpstr>
      <vt:lpstr>Entity属性</vt:lpstr>
      <vt:lpstr>Entity属性</vt:lpstr>
      <vt:lpstr>Entity定义数据类型</vt:lpstr>
      <vt:lpstr>Entity定义数据类型</vt:lpstr>
      <vt:lpstr>Entity定义数据类型</vt:lpstr>
      <vt:lpstr>Entity定义数据类型</vt:lpstr>
      <vt:lpstr>类型别名</vt:lpstr>
      <vt:lpstr>Entity属性的发布</vt:lpstr>
      <vt:lpstr>Entity属性的发布</vt:lpstr>
      <vt:lpstr>Entity属性的发布 - BASE</vt:lpstr>
      <vt:lpstr>Entity属性的发布 - BASE_AND_CLIENT</vt:lpstr>
      <vt:lpstr>Entity属性的发布 – CELL_PRIVATE</vt:lpstr>
      <vt:lpstr>Entity属性的发布 – CELL_PUBLIC</vt:lpstr>
      <vt:lpstr>Entity属性的发布 – CELL_PUBLIC_AND_OWN</vt:lpstr>
      <vt:lpstr>Entity属性的发布 – ALL_CLIENTS</vt:lpstr>
      <vt:lpstr>Entity属性的发布 – OWN_CLIENT</vt:lpstr>
      <vt:lpstr>Entity属性的发布 – OTHER_CLIENTS</vt:lpstr>
      <vt:lpstr>Volatile属性</vt:lpstr>
      <vt:lpstr>属性Detail Level(未实现)</vt:lpstr>
      <vt:lpstr>属性Detail Level(未实现)</vt:lpstr>
      <vt:lpstr>Entity的数据保存</vt:lpstr>
      <vt:lpstr>Entity方法</vt:lpstr>
      <vt:lpstr>Entity方法</vt:lpstr>
      <vt:lpstr>Entity暴露方法（允许Client调用）</vt:lpstr>
      <vt:lpstr>Entity方法(本页未实现)</vt:lpstr>
      <vt:lpstr>Entity方法</vt:lpstr>
      <vt:lpstr>Entity分布式存在的例子</vt:lpstr>
      <vt:lpstr>脚本开发的指导</vt:lpstr>
      <vt:lpstr>第三章</vt:lpstr>
      <vt:lpstr>Mailbox</vt:lpstr>
      <vt:lpstr>Mailbox</vt:lpstr>
      <vt:lpstr>Mailbox</vt:lpstr>
      <vt:lpstr>Mailbox</vt:lpstr>
      <vt:lpstr>存储Mailbox</vt:lpstr>
      <vt:lpstr>存储Mailbox</vt:lpstr>
      <vt:lpstr>Cell到Client的通信</vt:lpstr>
      <vt:lpstr>Entity.ownClient 方法调用示例</vt:lpstr>
      <vt:lpstr>Entity.ownClient 方法调用示例</vt:lpstr>
      <vt:lpstr>Entity.allClients 方法调用示例</vt:lpstr>
      <vt:lpstr>Entity.allClients 方法调用示例</vt:lpstr>
      <vt:lpstr>Entity.otherClients 方法调用示例</vt:lpstr>
      <vt:lpstr>Entity.otherClients 方法调用示例</vt:lpstr>
      <vt:lpstr>第四章</vt:lpstr>
      <vt:lpstr>Baseapp上的Entity类型</vt:lpstr>
      <vt:lpstr>Baseapp上的Entity属性</vt:lpstr>
      <vt:lpstr>Baseapp上的Proxy属性</vt:lpstr>
      <vt:lpstr>Baseapp上的Entity方法</vt:lpstr>
      <vt:lpstr>Cellapp上的Entity属性</vt:lpstr>
      <vt:lpstr>Cellapp上的Entity方法</vt:lpstr>
      <vt:lpstr>Entity的典型生存周期</vt:lpstr>
      <vt:lpstr>Entity的创建</vt:lpstr>
      <vt:lpstr>Entity的创建</vt:lpstr>
      <vt:lpstr>Entity的销毁</vt:lpstr>
      <vt:lpstr>容错</vt:lpstr>
      <vt:lpstr>第五章</vt:lpstr>
      <vt:lpstr>Entity的cell部分的功能集</vt:lpstr>
      <vt:lpstr>Entity的Controller</vt:lpstr>
      <vt:lpstr>Entity的导航系统(Navigation)</vt:lpstr>
      <vt:lpstr>Entity的导航系统(方法)</vt:lpstr>
      <vt:lpstr>Entity Proximity</vt:lpstr>
      <vt:lpstr>控制其它的Entity</vt:lpstr>
      <vt:lpstr>第六章</vt:lpstr>
      <vt:lpstr>服务器配置</vt:lpstr>
      <vt:lpstr>Personality个性化脚本</vt:lpstr>
      <vt:lpstr>第七章</vt:lpstr>
      <vt:lpstr>C++断点调试</vt:lpstr>
      <vt:lpstr>工具与服务端交互调试</vt:lpstr>
      <vt:lpstr>第八章</vt:lpstr>
      <vt:lpstr>用机器人做压力测试</vt:lpstr>
      <vt:lpstr>Bot脚本</vt:lpstr>
      <vt:lpstr>增加bots</vt:lpstr>
      <vt:lpstr>Profiling 工具</vt:lpstr>
      <vt:lpstr>Profiling命令</vt:lpstr>
      <vt:lpstr>更多参考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KBEngine 技术培训  服务端 </dc:title>
  <dc:creator>Windows 用户</dc:creator>
  <cp:lastModifiedBy>Windows 用户</cp:lastModifiedBy>
  <cp:revision>281</cp:revision>
  <dcterms:created xsi:type="dcterms:W3CDTF">2015-01-23T05:56:17Z</dcterms:created>
  <dcterms:modified xsi:type="dcterms:W3CDTF">2015-01-29T05:15:10Z</dcterms:modified>
</cp:coreProperties>
</file>