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7" r:id="rId103"/>
    <p:sldId id="368" r:id="rId104"/>
    <p:sldId id="369" r:id="rId105"/>
    <p:sldId id="360" r:id="rId106"/>
    <p:sldId id="371" r:id="rId107"/>
    <p:sldId id="372" r:id="rId108"/>
    <p:sldId id="370" r:id="rId109"/>
    <p:sldId id="361" r:id="rId110"/>
    <p:sldId id="362" r:id="rId111"/>
    <p:sldId id="363" r:id="rId112"/>
    <p:sldId id="364" r:id="rId113"/>
    <p:sldId id="365" r:id="rId114"/>
    <p:sldId id="366" r:id="rId1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../api_python/python_baseapp.ch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技术概览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Entity Proximity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>
                <a:latin typeface="Courier New" pitchFamily="49" charset="0"/>
                <a:ea typeface="宋体" charset="-122"/>
              </a:rPr>
              <a:t>ProximityController</a:t>
            </a:r>
            <a:r>
              <a:rPr lang="zh-CN" altLang="en-US" dirty="0">
                <a:ea typeface="宋体" charset="-122"/>
              </a:rPr>
              <a:t>实现一个无限高的，与轴平行的立方柱形的陷阱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应该在陷阱的通知函数中再进行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轴的检查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可以有很多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</a:p>
          <a:p>
            <a:r>
              <a:rPr lang="zh-CN" altLang="en-US" dirty="0">
                <a:ea typeface="宋体" charset="-122"/>
              </a:rPr>
              <a:t>增加一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AU" altLang="zh-CN" dirty="0" err="1">
                <a:latin typeface="Courier New" pitchFamily="49" charset="0"/>
              </a:rPr>
              <a:t>Entity.addProximity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24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控制其它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包括</a:t>
            </a:r>
            <a:r>
              <a:rPr lang="en-US" altLang="zh-CN" sz="2800" dirty="0">
                <a:ea typeface="宋体" charset="-122"/>
              </a:rPr>
              <a:t>2</a:t>
            </a:r>
            <a:r>
              <a:rPr lang="zh-CN" altLang="en-US" sz="2800" dirty="0">
                <a:ea typeface="宋体" charset="-122"/>
              </a:rPr>
              <a:t>个部分</a:t>
            </a:r>
            <a:r>
              <a:rPr lang="en-US" altLang="zh-CN" sz="2800" dirty="0"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客户端发送位置更新到新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KBEngine.controlEntity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服务器</a:t>
            </a:r>
            <a:r>
              <a:rPr lang="zh-CN" altLang="en-US" sz="2400" dirty="0" smtClean="0">
                <a:ea typeface="宋体" charset="-122"/>
              </a:rPr>
              <a:t>接受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的位置更新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>
                <a:latin typeface="Courier New" pitchFamily="49" charset="0"/>
                <a:ea typeface="宋体" charset="-122"/>
              </a:rPr>
              <a:t>Entity.controlledBy</a:t>
            </a:r>
            <a:endParaRPr lang="en-US" altLang="zh-CN" sz="2400" dirty="0">
              <a:latin typeface="Courier New" pitchFamily="49" charset="0"/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ea typeface="宋体" charset="-122"/>
              </a:rPr>
              <a:t>设置成控制</a:t>
            </a:r>
            <a:r>
              <a:rPr lang="zh-CN" altLang="en-US" sz="2000" dirty="0" smtClean="0">
                <a:ea typeface="宋体" charset="-122"/>
              </a:rPr>
              <a:t>该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的玩家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Mailbox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ea typeface="宋体" charset="-122"/>
              </a:rPr>
              <a:t>这个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不能超过控制玩家的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范围之外</a:t>
            </a:r>
            <a:r>
              <a:rPr lang="en-US" altLang="zh-CN" sz="2800" dirty="0">
                <a:ea typeface="宋体" charset="-122"/>
              </a:rPr>
              <a:t> (Proxy 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因此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zh-CN" altLang="en-US" sz="2400" dirty="0">
                <a:ea typeface="宋体" charset="-122"/>
              </a:rPr>
              <a:t>基本上仅适合于玩家坐骑的</a:t>
            </a:r>
            <a:r>
              <a:rPr lang="en-US" altLang="zh-CN" sz="2400" dirty="0">
                <a:ea typeface="宋体" charset="-122"/>
              </a:rPr>
              <a:t>vehicle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或者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zh-CN" altLang="en-US" sz="2800" dirty="0">
                <a:ea typeface="宋体" charset="-122"/>
              </a:rPr>
              <a:t>可以从一个玩家转移控制到另一个玩家 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zh-CN" altLang="en-US" sz="2800" dirty="0">
                <a:ea typeface="宋体" charset="-122"/>
              </a:rPr>
              <a:t>两者都应该有</a:t>
            </a:r>
            <a:r>
              <a:rPr lang="en-US" altLang="zh-CN" sz="2800" dirty="0">
                <a:ea typeface="宋体" charset="-122"/>
              </a:rPr>
              <a:t>Proxy base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Courier New" pitchFamily="49" charset="0"/>
                <a:ea typeface="宋体" charset="-122"/>
              </a:rPr>
              <a:t>Proxy.giveClientTo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err="1">
                <a:latin typeface="Courier New" pitchFamily="49" charset="0"/>
                <a:ea typeface="宋体" charset="-122"/>
              </a:rPr>
              <a:t>Entity.controlledBy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zh-CN" altLang="en-US" sz="2000" dirty="0">
                <a:ea typeface="宋体" charset="-122"/>
              </a:rPr>
              <a:t> 会自动地设置给新的玩家</a:t>
            </a: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分裂型的</a:t>
            </a:r>
            <a:r>
              <a:rPr lang="en-US" altLang="zh-CN" sz="2400" dirty="0">
                <a:ea typeface="宋体" charset="-122"/>
              </a:rPr>
              <a:t> – </a:t>
            </a:r>
            <a:r>
              <a:rPr lang="en-US" altLang="zh-CN" sz="2400" dirty="0" smtClean="0">
                <a:ea typeface="宋体" charset="-122"/>
              </a:rPr>
              <a:t>AOI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zh-CN" altLang="en-US" sz="2400" dirty="0">
                <a:ea typeface="宋体" charset="-122"/>
              </a:rPr>
              <a:t>销毁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zh-CN" altLang="en-US" sz="2400" dirty="0" smtClean="0">
                <a:ea typeface="宋体" charset="-122"/>
              </a:rPr>
              <a:t>重建，</a:t>
            </a:r>
            <a:r>
              <a:rPr lang="en-US" altLang="zh-CN" sz="2400" dirty="0" smtClean="0">
                <a:ea typeface="宋体" charset="-122"/>
              </a:rPr>
              <a:t>Space</a:t>
            </a:r>
            <a:r>
              <a:rPr lang="zh-CN" altLang="en-US" sz="2400" dirty="0">
                <a:ea typeface="宋体" charset="-122"/>
              </a:rPr>
              <a:t>被重新加载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六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服务器设定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3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服务器配置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2800" b="1" dirty="0" smtClean="0">
                <a:latin typeface="Courier New" pitchFamily="49" charset="0"/>
              </a:rPr>
              <a:t>kbengine.xml</a:t>
            </a:r>
            <a:r>
              <a:rPr lang="en-AU" altLang="zh-CN" sz="2800" dirty="0" smtClean="0"/>
              <a:t> </a:t>
            </a:r>
            <a:r>
              <a:rPr lang="en-AU" altLang="zh-CN" sz="2800" dirty="0"/>
              <a:t>– Server</a:t>
            </a:r>
            <a:r>
              <a:rPr lang="zh-CN" altLang="en-AU" sz="2800" dirty="0">
                <a:ea typeface="宋体" charset="-122"/>
              </a:rPr>
              <a:t>配置文件</a:t>
            </a:r>
            <a:endParaRPr lang="en-AU" altLang="zh-CN" sz="28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指定许多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运行时刻的参数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在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资源路径下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完整的文档</a:t>
            </a:r>
            <a:r>
              <a:rPr lang="zh-CN" altLang="en-AU" sz="2000" dirty="0" smtClean="0">
                <a:ea typeface="宋体" charset="-122"/>
              </a:rPr>
              <a:t>见</a:t>
            </a:r>
            <a:r>
              <a:rPr lang="en-AU" altLang="zh-CN" sz="2000" dirty="0"/>
              <a:t>http://www.kbengine.org/docs/configuration/kbengine.html</a:t>
            </a:r>
            <a:endParaRPr lang="en-AU" altLang="zh-CN" sz="2000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AU" altLang="zh-CN" sz="2800" dirty="0" smtClean="0"/>
              <a:t>Personality</a:t>
            </a:r>
            <a:r>
              <a:rPr lang="zh-CN" altLang="en-US" sz="2800" dirty="0" smtClean="0"/>
              <a:t>个性化</a:t>
            </a:r>
            <a:r>
              <a:rPr lang="zh-CN" altLang="en-AU" sz="2800" dirty="0" smtClean="0">
                <a:ea typeface="宋体" charset="-122"/>
              </a:rPr>
              <a:t>脚本</a:t>
            </a:r>
          </a:p>
          <a:p>
            <a:pPr marL="352425" lvl="1" indent="-169863">
              <a:lnSpc>
                <a:spcPct val="90000"/>
              </a:lnSpc>
              <a:spcBef>
                <a:spcPct val="70000"/>
              </a:spcBef>
            </a:pPr>
            <a:r>
              <a:rPr lang="zh-CN" altLang="en-AU" sz="2000" dirty="0" smtClean="0">
                <a:ea typeface="宋体" charset="-122"/>
              </a:rPr>
              <a:t>实现</a:t>
            </a:r>
            <a:r>
              <a:rPr lang="zh-CN" altLang="en-AU" sz="2000" dirty="0">
                <a:ea typeface="宋体" charset="-122"/>
              </a:rPr>
              <a:t>全局的回调函</a:t>
            </a:r>
            <a:r>
              <a:rPr lang="zh-CN" altLang="en-AU" sz="2000" dirty="0" smtClean="0">
                <a:ea typeface="宋体" charset="-122"/>
              </a:rPr>
              <a:t>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 err="1" smtClean="0"/>
              <a:t>KBEngine</a:t>
            </a:r>
            <a:r>
              <a:rPr lang="en-AU" altLang="zh-CN" sz="2000" dirty="0" smtClean="0"/>
              <a:t> Python</a:t>
            </a:r>
            <a:r>
              <a:rPr lang="zh-CN" altLang="en-AU" sz="2000" dirty="0">
                <a:ea typeface="宋体" charset="-122"/>
              </a:rPr>
              <a:t>接口处理系统级的消息事件</a:t>
            </a:r>
            <a:endParaRPr lang="en-AU" altLang="zh-CN" sz="2000" dirty="0">
              <a:ea typeface="宋体" charset="-122"/>
            </a:endParaRPr>
          </a:p>
          <a:p>
            <a:pPr marL="542925" lvl="2" indent="-180975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>
                <a:ea typeface="宋体" charset="-122"/>
              </a:rPr>
              <a:t>:</a:t>
            </a:r>
            <a:r>
              <a:rPr lang="en-AU" altLang="zh-CN" sz="2000" dirty="0"/>
              <a:t> </a:t>
            </a:r>
            <a:r>
              <a:rPr lang="zh-CN" altLang="en-AU" sz="2000" dirty="0">
                <a:ea typeface="宋体" charset="-122"/>
              </a:rPr>
              <a:t>启动</a:t>
            </a:r>
            <a:r>
              <a:rPr lang="en-AU" altLang="zh-CN" sz="2000" dirty="0"/>
              <a:t>, </a:t>
            </a:r>
            <a:r>
              <a:rPr lang="zh-CN" altLang="en-AU" sz="2000" dirty="0">
                <a:ea typeface="宋体" charset="-122"/>
              </a:rPr>
              <a:t>恢复</a:t>
            </a:r>
            <a:r>
              <a:rPr lang="en-AU" altLang="zh-CN" sz="2000" dirty="0"/>
              <a:t>, </a:t>
            </a:r>
            <a:r>
              <a:rPr lang="zh-CN" altLang="en-AU" sz="2000" dirty="0" smtClean="0">
                <a:ea typeface="宋体" charset="-122"/>
              </a:rPr>
              <a:t>关闭</a:t>
            </a: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charset="-122"/>
              </a:rPr>
              <a:t>可以</a:t>
            </a:r>
            <a:r>
              <a:rPr lang="zh-CN" altLang="en-US" sz="2000" dirty="0">
                <a:ea typeface="宋体" charset="-122"/>
              </a:rPr>
              <a:t>理解为</a:t>
            </a:r>
            <a:r>
              <a:rPr lang="zh-CN" altLang="en-US" sz="2000" dirty="0" smtClean="0">
                <a:ea typeface="宋体" charset="-122"/>
              </a:rPr>
              <a:t>入口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zh-CN" altLang="en-US" sz="2000" dirty="0">
                <a:ea typeface="宋体" charset="-122"/>
              </a:rPr>
              <a:t>服务器启动后，服务器准备好了的回调里开始构建</a:t>
            </a:r>
            <a:r>
              <a:rPr lang="zh-CN" altLang="en-US" sz="2000" dirty="0" smtClean="0">
                <a:ea typeface="宋体" charset="-122"/>
              </a:rPr>
              <a:t>世界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US" altLang="zh-CN" sz="2000" dirty="0">
              <a:ea typeface="宋体" charset="-122"/>
            </a:endParaRP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缺省</a:t>
            </a:r>
            <a:r>
              <a:rPr lang="zh-CN" altLang="en-AU" sz="2000" dirty="0">
                <a:ea typeface="宋体" charset="-122"/>
              </a:rPr>
              <a:t>情况下</a:t>
            </a:r>
            <a:r>
              <a:rPr lang="en-AU" altLang="zh-CN" sz="2000" dirty="0" err="1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和</a:t>
            </a:r>
            <a:r>
              <a:rPr lang="en-AU" altLang="zh-CN" sz="2000" dirty="0" err="1">
                <a:ea typeface="宋体" charset="-122"/>
              </a:rPr>
              <a:t>Baseapp</a:t>
            </a:r>
            <a:r>
              <a:rPr lang="zh-CN" altLang="en-AU" sz="2000" dirty="0">
                <a:ea typeface="宋体" charset="-122"/>
              </a:rPr>
              <a:t>脚本是分离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(cell/kbengine.py, base/kbengine.py)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脚本名</a:t>
            </a:r>
            <a:r>
              <a:rPr lang="zh-CN" altLang="en-AU" sz="2000" dirty="0" smtClean="0">
                <a:ea typeface="宋体" charset="-122"/>
              </a:rPr>
              <a:t>在</a:t>
            </a:r>
            <a:r>
              <a:rPr lang="en-AU" altLang="zh-CN" sz="2000" b="1" dirty="0" smtClean="0">
                <a:latin typeface="Courier New" pitchFamily="49" charset="0"/>
              </a:rPr>
              <a:t>kbengine.xml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文件里</a:t>
            </a:r>
            <a:r>
              <a:rPr lang="zh-CN" altLang="en-AU" sz="2000" dirty="0">
                <a:ea typeface="宋体" charset="-122"/>
              </a:rPr>
              <a:t>指定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。缺省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AU" altLang="zh-CN" sz="2000" dirty="0" err="1" smtClean="0">
                <a:latin typeface="Courier New" pitchFamily="49" charset="0"/>
              </a:rPr>
              <a:t>kbengine</a:t>
            </a:r>
            <a:endParaRPr lang="en-AU" altLang="zh-CN" sz="2000" dirty="0" smtClean="0">
              <a:latin typeface="Courier New" pitchFamily="49" charset="0"/>
            </a:endParaRPr>
          </a:p>
          <a:p>
            <a:pPr marL="182562" lvl="1" indent="0">
              <a:lnSpc>
                <a:spcPct val="90000"/>
              </a:lnSpc>
              <a:spcBef>
                <a:spcPct val="30000"/>
              </a:spcBef>
              <a:buNone/>
            </a:pPr>
            <a:endParaRPr lang="en-AU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Personality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个性化脚本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脚本可以在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onCellAppReady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时设定游戏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>
                <a:ea typeface="宋体" charset="-122"/>
              </a:rPr>
              <a:t>i</a:t>
            </a:r>
            <a:r>
              <a:rPr lang="en-AU" altLang="zh-CN" sz="2000" dirty="0"/>
              <a:t>mport </a:t>
            </a:r>
            <a:r>
              <a:rPr lang="en-AU" altLang="zh-CN" sz="2000" dirty="0" err="1" smtClean="0"/>
              <a:t>KBEngine</a:t>
            </a:r>
            <a:r>
              <a:rPr lang="zh-CN" altLang="en-AU" sz="2000" dirty="0" smtClean="0">
                <a:ea typeface="宋体" charset="-122"/>
              </a:rPr>
              <a:t>来使用</a:t>
            </a:r>
            <a:r>
              <a:rPr lang="en-AU" altLang="zh-CN" sz="2000" dirty="0" err="1"/>
              <a:t>KBEngine</a:t>
            </a:r>
            <a:r>
              <a:rPr lang="zh-CN" altLang="en-AU" sz="2000" dirty="0" smtClean="0">
                <a:ea typeface="宋体" charset="-122"/>
              </a:rPr>
              <a:t>函数</a:t>
            </a:r>
            <a:endParaRPr lang="zh-CN" altLang="en-AU" sz="2000" dirty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b="1" u="sng" dirty="0" err="1" smtClean="0">
                <a:latin typeface="Courier New" pitchFamily="49" charset="0"/>
                <a:ea typeface="宋体" charset="-122"/>
              </a:rPr>
              <a:t>KBEngine.addSpaceGeometryMapping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000" b="1" u="sng" dirty="0" err="1" smtClean="0">
                <a:latin typeface="Courier New" pitchFamily="49" charset="0"/>
                <a:ea typeface="宋体" charset="-122"/>
              </a:rPr>
              <a:t>self.spaceID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2000" b="1" u="sng" dirty="0">
                <a:latin typeface="Courier New" pitchFamily="49" charset="0"/>
                <a:ea typeface="宋体" charset="-122"/>
              </a:rPr>
              <a:t>None, "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spaces/demo")</a:t>
            </a:r>
            <a:endParaRPr lang="en-US" altLang="zh-CN" sz="2000" u="sng" dirty="0">
              <a:latin typeface="Courier New" pitchFamily="49" charset="0"/>
              <a:ea typeface="宋体" charset="-122"/>
            </a:endParaRPr>
          </a:p>
          <a:p>
            <a:pPr marL="542925" lvl="2" indent="-188913">
              <a:lnSpc>
                <a:spcPct val="80000"/>
              </a:lnSpc>
            </a:pPr>
            <a:r>
              <a:rPr lang="zh-CN" altLang="en-US" sz="2000" dirty="0" smtClean="0">
                <a:ea typeface="宋体" charset="-122"/>
              </a:rPr>
              <a:t>参考</a:t>
            </a:r>
            <a:r>
              <a:rPr lang="en-US" altLang="zh-CN" sz="2000" dirty="0" smtClean="0">
                <a:ea typeface="宋体" charset="-122"/>
              </a:rPr>
              <a:t>API</a:t>
            </a:r>
            <a:r>
              <a:rPr lang="zh-CN" altLang="en-US" sz="2000" dirty="0" smtClean="0">
                <a:ea typeface="宋体" charset="-122"/>
              </a:rPr>
              <a:t>文档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err="1" smtClean="0"/>
              <a:t>Baseapp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脚本可以在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onBaseAppReady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时设置游戏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如果要创建全局</a:t>
            </a:r>
            <a:r>
              <a:rPr lang="en-AU" altLang="zh-CN" sz="2000" dirty="0">
                <a:ea typeface="宋体" charset="-122"/>
              </a:rPr>
              <a:t>base</a:t>
            </a:r>
            <a:r>
              <a:rPr lang="zh-CN" altLang="en-AU" sz="2000" dirty="0">
                <a:ea typeface="宋体" charset="-122"/>
              </a:rPr>
              <a:t>的话，可以在这个时候创建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应该</a:t>
            </a:r>
            <a:r>
              <a:rPr lang="zh-CN" altLang="en-AU" sz="2000" dirty="0">
                <a:ea typeface="宋体" charset="-122"/>
              </a:rPr>
              <a:t>在这里创建新的</a:t>
            </a:r>
            <a:r>
              <a:rPr lang="en-AU" altLang="zh-CN" sz="2000" dirty="0">
                <a:ea typeface="宋体" charset="-122"/>
              </a:rPr>
              <a:t>space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zh-CN" altLang="en-AU" sz="2000" dirty="0">
                <a:ea typeface="宋体" charset="-122"/>
              </a:rPr>
              <a:t>以上两个脚本必须都必须执行清理工作：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latin typeface="Courier New" pitchFamily="49" charset="0"/>
                <a:ea typeface="宋体" charset="-122"/>
              </a:rPr>
              <a:t>在</a:t>
            </a:r>
            <a:r>
              <a:rPr lang="en-AU" altLang="zh-CN" sz="2000" b="1" dirty="0" err="1">
                <a:latin typeface="Courier New" pitchFamily="49" charset="0"/>
              </a:rPr>
              <a:t>onBaseAppShuttingDown</a:t>
            </a:r>
            <a:r>
              <a:rPr lang="en-AU" altLang="zh-CN" sz="2000" b="1" dirty="0">
                <a:latin typeface="Courier New" pitchFamily="49" charset="0"/>
              </a:rPr>
              <a:t> 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或</a:t>
            </a:r>
            <a:r>
              <a:rPr lang="zh-CN" altLang="en-AU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onCellAppShuttingDown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被调用的时候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AU" altLang="zh-CN" sz="2000" dirty="0" err="1" smtClean="0"/>
              <a:t>Baseapps</a:t>
            </a:r>
            <a:r>
              <a:rPr lang="zh-CN" altLang="en-AU" sz="2000" dirty="0">
                <a:ea typeface="宋体" charset="-122"/>
              </a:rPr>
              <a:t>同时还在接近结束的时候接收到</a:t>
            </a:r>
            <a:r>
              <a:rPr lang="en-AU" altLang="zh-CN" sz="2000" b="1" dirty="0" err="1">
                <a:latin typeface="Courier New" pitchFamily="49" charset="0"/>
              </a:rPr>
              <a:t>onBaseAppShutDown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消息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smtClean="0"/>
              <a:t>Personalit</a:t>
            </a:r>
            <a:r>
              <a:rPr lang="en-AU" altLang="zh-CN" sz="2000" dirty="0" smtClean="0">
                <a:ea typeface="宋体" charset="-122"/>
              </a:rPr>
              <a:t>y</a:t>
            </a:r>
            <a:r>
              <a:rPr lang="zh-CN" altLang="en-AU" sz="2000" dirty="0">
                <a:ea typeface="宋体" charset="-122"/>
              </a:rPr>
              <a:t>脚本可以根据需要执行其它的任务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是置放全局游戏脚本的地方，但不要把所有东西都放在里面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对每个逻辑部分用分开的脚本文件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5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第七章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C++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断点调试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 smtClean="0"/>
              <a:t>尽可能的使用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追踪执行过程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服务端进程断点请启动完服务组后附加到进程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特殊情况请设置好系统环境变量，先启动好依赖进程之后使用</a:t>
            </a:r>
            <a:r>
              <a:rPr lang="en-US" altLang="zh-CN" sz="2000" dirty="0" smtClean="0">
                <a:ea typeface="宋体" charset="-122"/>
              </a:rPr>
              <a:t>IDE</a:t>
            </a:r>
            <a:r>
              <a:rPr lang="zh-CN" altLang="en-US" sz="2000" dirty="0" smtClean="0">
                <a:ea typeface="宋体" charset="-122"/>
              </a:rPr>
              <a:t>单独启动进程调试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9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与服务端交互调试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err="1" smtClean="0">
                <a:ea typeface="宋体" charset="-122"/>
              </a:rPr>
              <a:t>GUIConsole</a:t>
            </a:r>
            <a:r>
              <a:rPr lang="en-US" altLang="zh-CN" sz="2400" dirty="0" smtClean="0">
                <a:ea typeface="宋体" charset="-122"/>
              </a:rPr>
              <a:t>-Debug</a:t>
            </a:r>
            <a:r>
              <a:rPr lang="zh-CN" altLang="en-US" sz="2400" dirty="0" smtClean="0">
                <a:ea typeface="宋体" charset="-122"/>
              </a:rPr>
              <a:t>页能够在内存中与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 smtClean="0">
                <a:ea typeface="宋体" charset="-122"/>
              </a:rPr>
              <a:t>或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400" dirty="0" smtClean="0">
                <a:ea typeface="宋体" charset="-122"/>
              </a:rPr>
              <a:t>或命令能够</a:t>
            </a:r>
            <a:r>
              <a:rPr lang="en-US" altLang="zh-CN" sz="2400" dirty="0" smtClean="0">
                <a:ea typeface="宋体" charset="-122"/>
              </a:rPr>
              <a:t>telnet</a:t>
            </a:r>
            <a:r>
              <a:rPr lang="zh-CN" altLang="en-US" sz="2400" dirty="0" smtClean="0">
                <a:ea typeface="宋体" charset="-122"/>
              </a:rPr>
              <a:t>到服务端与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或</a:t>
            </a:r>
            <a:r>
              <a:rPr lang="en-US" altLang="zh-CN" sz="2400" dirty="0" err="1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脚本交互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用</a:t>
            </a:r>
            <a:r>
              <a:rPr lang="en-US" altLang="zh-CN" sz="2400" dirty="0" err="1" smtClean="0">
                <a:ea typeface="宋体" charset="-122"/>
              </a:rPr>
              <a:t>KBEngine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接口来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zh-CN" altLang="en-US" sz="1600" b="1" dirty="0" smtClean="0">
                <a:latin typeface="Courier New" pitchFamily="49" charset="0"/>
              </a:rPr>
              <a:t>例如：在</a:t>
            </a:r>
            <a:r>
              <a:rPr lang="en-US" altLang="zh-CN" sz="1600" b="1" dirty="0" err="1" smtClean="0">
                <a:latin typeface="Courier New" pitchFamily="49" charset="0"/>
              </a:rPr>
              <a:t>Baseapp</a:t>
            </a:r>
            <a:r>
              <a:rPr lang="zh-CN" altLang="en-US" sz="1600" b="1" dirty="0" smtClean="0">
                <a:latin typeface="Courier New" pitchFamily="49" charset="0"/>
              </a:rPr>
              <a:t>上</a:t>
            </a:r>
            <a:endParaRPr lang="en-US" altLang="zh-CN" sz="1600" b="1" dirty="0" smtClean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800" b="1" dirty="0" smtClean="0">
                <a:latin typeface="Courier New" pitchFamily="49" charset="0"/>
              </a:rPr>
              <a:t>&gt;&gt;&gt;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e =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KBEngine.createBase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( “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SpawnPoint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", position = (2, 3, 5)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)</a:t>
            </a:r>
            <a:endParaRPr lang="en-US" altLang="zh-CN" sz="18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smtClean="0">
                <a:latin typeface="Courier New" pitchFamily="49" charset="0"/>
              </a:rPr>
              <a:t>e.id</a:t>
            </a:r>
            <a:endParaRPr lang="en-GB" altLang="zh-CN" sz="1400" b="1" u="sng" dirty="0">
              <a:latin typeface="Courier New" pitchFamily="49" charset="0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en-GB" altLang="zh-CN" sz="1400" b="1" u="sng" dirty="0" smtClean="0">
                <a:latin typeface="Courier New" pitchFamily="49" charset="0"/>
              </a:rPr>
              <a:t>1234</a:t>
            </a: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endParaRPr lang="en-GB" altLang="zh-CN" sz="1400" b="1" u="sng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zh-CN" altLang="en-US" sz="1600" b="1" dirty="0">
                <a:latin typeface="Courier New" pitchFamily="49" charset="0"/>
              </a:rPr>
              <a:t>例如：</a:t>
            </a:r>
            <a:r>
              <a:rPr lang="zh-CN" altLang="en-US" sz="1600" u="sng" dirty="0" smtClean="0">
                <a:ea typeface="宋体" charset="-122"/>
              </a:rPr>
              <a:t>在</a:t>
            </a:r>
            <a:r>
              <a:rPr lang="en-US" altLang="zh-CN" sz="1600" u="sng" dirty="0" err="1" smtClean="0">
                <a:ea typeface="宋体" charset="-122"/>
              </a:rPr>
              <a:t>Cellapp</a:t>
            </a:r>
            <a:r>
              <a:rPr lang="zh-CN" altLang="en-US" sz="1600" u="sng" dirty="0">
                <a:ea typeface="宋体" charset="-122"/>
              </a:rPr>
              <a:t>上</a:t>
            </a:r>
            <a:r>
              <a:rPr lang="en-US" altLang="zh-CN" sz="1600" u="sng" dirty="0">
                <a:ea typeface="宋体" charset="-122"/>
              </a:rPr>
              <a:t>:</a:t>
            </a: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US" altLang="zh-CN" sz="1400" b="1" u="sng" dirty="0" smtClean="0">
                <a:latin typeface="Courier New" pitchFamily="49" charset="0"/>
              </a:rPr>
              <a:t>e</a:t>
            </a:r>
            <a:r>
              <a:rPr lang="en-GB" altLang="zh-CN" sz="1400" b="1" u="sng" dirty="0" smtClean="0">
                <a:latin typeface="Courier New" pitchFamily="49" charset="0"/>
              </a:rPr>
              <a:t> </a:t>
            </a:r>
            <a:r>
              <a:rPr lang="en-GB" altLang="zh-CN" sz="1400" b="1" u="sng" dirty="0">
                <a:latin typeface="Courier New" pitchFamily="49" charset="0"/>
              </a:rPr>
              <a:t>= </a:t>
            </a:r>
            <a:r>
              <a:rPr lang="en-GB" altLang="zh-CN" sz="1400" b="1" u="sng" dirty="0" err="1" smtClean="0">
                <a:latin typeface="Courier New" pitchFamily="49" charset="0"/>
              </a:rPr>
              <a:t>KBEngine.entities</a:t>
            </a:r>
            <a:r>
              <a:rPr lang="en-GB" altLang="zh-CN" sz="1400" b="1" u="sng" dirty="0" smtClean="0">
                <a:latin typeface="Courier New" pitchFamily="49" charset="0"/>
              </a:rPr>
              <a:t>[</a:t>
            </a:r>
            <a:r>
              <a:rPr lang="zh-CN" altLang="en-US" sz="1400" b="1" u="sng" dirty="0" smtClean="0">
                <a:latin typeface="Courier New" pitchFamily="49" charset="0"/>
              </a:rPr>
              <a:t>实体的</a:t>
            </a:r>
            <a:r>
              <a:rPr lang="en-US" altLang="zh-CN" sz="1400" b="1" u="sng" dirty="0" smtClean="0">
                <a:latin typeface="Courier New" pitchFamily="49" charset="0"/>
              </a:rPr>
              <a:t>ID</a:t>
            </a:r>
            <a:r>
              <a:rPr lang="en-GB" altLang="zh-CN" sz="1400" b="1" u="sng" dirty="0" smtClean="0">
                <a:latin typeface="Courier New" pitchFamily="49" charset="0"/>
              </a:rPr>
              <a:t>]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err="1" smtClean="0">
                <a:latin typeface="Courier New" pitchFamily="49" charset="0"/>
              </a:rPr>
              <a:t>e.position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dirty="0" smtClean="0"/>
              <a:t>(1.000000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2.000000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3.000000</a:t>
            </a:r>
            <a:r>
              <a:rPr lang="en-GB" altLang="zh-CN" sz="1400" dirty="0"/>
              <a:t>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注意</a:t>
            </a:r>
            <a:r>
              <a:rPr lang="en-US" altLang="zh-CN" sz="1200" dirty="0">
                <a:ea typeface="宋体" charset="-122"/>
              </a:rPr>
              <a:t>y</a:t>
            </a:r>
            <a:r>
              <a:rPr lang="zh-CN" altLang="en-US" sz="1200" dirty="0">
                <a:ea typeface="宋体" charset="-122"/>
              </a:rPr>
              <a:t>是</a:t>
            </a:r>
            <a:r>
              <a:rPr lang="zh-CN" altLang="en-US" sz="1200" dirty="0" smtClean="0">
                <a:ea typeface="宋体" charset="-122"/>
              </a:rPr>
              <a:t>在</a:t>
            </a:r>
            <a:r>
              <a:rPr lang="en-US" altLang="zh-CN" sz="1200" dirty="0" err="1" smtClean="0">
                <a:ea typeface="宋体" charset="-122"/>
              </a:rPr>
              <a:t>KBEngine</a:t>
            </a:r>
            <a:r>
              <a:rPr lang="zh-CN" altLang="en-US" sz="1200" dirty="0" smtClean="0">
                <a:ea typeface="宋体" charset="-122"/>
              </a:rPr>
              <a:t>里</a:t>
            </a:r>
            <a:r>
              <a:rPr lang="zh-CN" altLang="en-US" sz="1200" dirty="0">
                <a:ea typeface="宋体" charset="-122"/>
              </a:rPr>
              <a:t>的竖直高度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dir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(e)</a:t>
            </a:r>
            <a:endParaRPr lang="en-US" altLang="zh-CN" sz="1400" b="1" u="sng" dirty="0">
              <a:latin typeface="Courier New" pitchFamily="49" charset="0"/>
              <a:ea typeface="宋体" charset="-122"/>
            </a:endParaRP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可以查看许多内建的属性，方法</a:t>
            </a:r>
            <a:r>
              <a:rPr lang="zh-CN" altLang="en-US" sz="1200" dirty="0" smtClean="0">
                <a:ea typeface="宋体" charset="-122"/>
              </a:rPr>
              <a:t>。还有</a:t>
            </a:r>
            <a:r>
              <a:rPr lang="zh-CN" altLang="en-US" sz="1200" dirty="0">
                <a:ea typeface="宋体" charset="-122"/>
              </a:rPr>
              <a:t>在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定义里的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特定的属性和方法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e.destroy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()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 smtClean="0">
                <a:ea typeface="宋体" charset="-122"/>
              </a:rPr>
              <a:t>使得</a:t>
            </a:r>
            <a:r>
              <a:rPr lang="en-US" altLang="zh-CN" sz="1200" dirty="0" smtClean="0">
                <a:ea typeface="宋体" charset="-122"/>
              </a:rPr>
              <a:t>Entity </a:t>
            </a:r>
            <a:r>
              <a:rPr lang="en-US" altLang="zh-CN" sz="1200" dirty="0">
                <a:ea typeface="宋体" charset="-122"/>
              </a:rPr>
              <a:t>base</a:t>
            </a:r>
            <a:r>
              <a:rPr lang="zh-CN" altLang="en-US" sz="1200" dirty="0">
                <a:ea typeface="宋体" charset="-122"/>
              </a:rPr>
              <a:t>能够销毁</a:t>
            </a:r>
            <a:r>
              <a:rPr lang="zh-CN" altLang="en-US" sz="1200" dirty="0" smtClean="0">
                <a:ea typeface="宋体" charset="-122"/>
              </a:rPr>
              <a:t>自己</a:t>
            </a: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r>
              <a:rPr lang="zh-CN" altLang="en-US" sz="1200" dirty="0" smtClean="0">
                <a:solidFill>
                  <a:srgbClr val="FF0000"/>
                </a:solidFill>
                <a:ea typeface="宋体" charset="-122"/>
              </a:rPr>
              <a:t>更多参考</a:t>
            </a:r>
            <a:r>
              <a:rPr lang="en-US" altLang="zh-CN" sz="1200" dirty="0">
                <a:solidFill>
                  <a:srgbClr val="FF0000"/>
                </a:solidFill>
                <a:ea typeface="宋体" charset="-122"/>
              </a:rPr>
              <a:t>: http://www.kbengine.org/docs/documentations/onlinedebugging.html</a:t>
            </a:r>
          </a:p>
          <a:p>
            <a:pPr marL="0" indent="0">
              <a:lnSpc>
                <a:spcPct val="80000"/>
              </a:lnSpc>
              <a:buNone/>
            </a:pP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第八章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Profiling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和压力测试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20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用机器人做压力测试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模拟大量的玩家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强烈建议在大规模玩家测试前进行压力测试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不要有地形的加载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不要有导航</a:t>
            </a:r>
            <a:r>
              <a:rPr lang="zh-CN" altLang="en-GB" sz="2800" dirty="0" smtClean="0">
                <a:ea typeface="宋体" charset="-122"/>
              </a:rPr>
              <a:t>系统</a:t>
            </a:r>
            <a:endParaRPr lang="en-US" altLang="zh-CN" sz="2800" dirty="0" smtClean="0">
              <a:ea typeface="宋体" charset="-122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 smtClean="0">
                <a:ea typeface="宋体" charset="-122"/>
              </a:rPr>
              <a:t>和空间有关的游戏不要大量聚集到一个小范围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82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3100" dirty="0">
                <a:ea typeface="宋体" charset="-122"/>
              </a:rPr>
              <a:t>每个类型</a:t>
            </a:r>
            <a:r>
              <a:rPr lang="zh-CN" altLang="en-US" sz="3100" dirty="0" smtClean="0">
                <a:ea typeface="宋体" charset="-122"/>
              </a:rPr>
              <a:t>的</a:t>
            </a:r>
            <a:r>
              <a:rPr lang="en-US" altLang="zh-CN" sz="3100" dirty="0" smtClean="0">
                <a:ea typeface="宋体" charset="-122"/>
              </a:rPr>
              <a:t>Entity</a:t>
            </a:r>
            <a:r>
              <a:rPr lang="zh-CN" altLang="en-US" sz="3100" dirty="0" smtClean="0">
                <a:ea typeface="宋体" charset="-122"/>
              </a:rPr>
              <a:t>在</a:t>
            </a:r>
            <a:r>
              <a:rPr lang="en-US" altLang="zh-CN" sz="3100" b="1" dirty="0" smtClean="0">
                <a:latin typeface="Courier New" pitchFamily="49" charset="0"/>
                <a:ea typeface="宋体" charset="-122"/>
              </a:rPr>
              <a:t>&lt;assets&gt;/scripts/bot</a:t>
            </a:r>
            <a:r>
              <a:rPr lang="zh-CN" altLang="en-US" sz="3100" dirty="0">
                <a:latin typeface="Courier New" pitchFamily="49" charset="0"/>
                <a:ea typeface="宋体" charset="-122"/>
              </a:rPr>
              <a:t>下面都</a:t>
            </a:r>
            <a:r>
              <a:rPr lang="zh-CN" altLang="en-US" sz="3100" dirty="0">
                <a:ea typeface="宋体" charset="-122"/>
              </a:rPr>
              <a:t>需要一个</a:t>
            </a:r>
            <a:r>
              <a:rPr lang="en-US" altLang="zh-CN" sz="3100" dirty="0">
                <a:ea typeface="宋体" charset="-122"/>
              </a:rPr>
              <a:t>Python</a:t>
            </a:r>
            <a:r>
              <a:rPr lang="zh-CN" altLang="en-US" sz="3100" dirty="0">
                <a:ea typeface="宋体" charset="-122"/>
              </a:rPr>
              <a:t>脚本</a:t>
            </a:r>
            <a:endParaRPr lang="en-GB" altLang="zh-CN" sz="2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>
                <a:ea typeface="宋体" charset="-122"/>
              </a:rPr>
              <a:t>Bot</a:t>
            </a:r>
            <a:r>
              <a:rPr lang="zh-CN" altLang="en-US" dirty="0">
                <a:ea typeface="宋体" charset="-122"/>
              </a:rPr>
              <a:t>脚本应该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部分</a:t>
            </a:r>
            <a:endParaRPr lang="en-GB" altLang="zh-CN" sz="2400" dirty="0"/>
          </a:p>
          <a:p>
            <a:pPr lvl="2">
              <a:lnSpc>
                <a:spcPct val="80000"/>
              </a:lnSpc>
              <a:spcBef>
                <a:spcPts val="450"/>
              </a:spcBef>
            </a:pPr>
            <a:r>
              <a:rPr lang="zh-CN" altLang="en-US" dirty="0">
                <a:ea typeface="宋体" charset="-122"/>
              </a:rPr>
              <a:t>但是因为</a:t>
            </a:r>
            <a:r>
              <a:rPr lang="en-US" altLang="zh-CN" dirty="0">
                <a:ea typeface="宋体" charset="-122"/>
              </a:rPr>
              <a:t>bots</a:t>
            </a:r>
            <a:r>
              <a:rPr lang="zh-CN" altLang="en-US" dirty="0">
                <a:ea typeface="宋体" charset="-122"/>
              </a:rPr>
              <a:t>脚本没有</a:t>
            </a:r>
            <a:r>
              <a:rPr lang="zh-CN" altLang="en-US" dirty="0" smtClean="0">
                <a:ea typeface="宋体" charset="-122"/>
              </a:rPr>
              <a:t>许多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里用到的</a:t>
            </a:r>
            <a:r>
              <a:rPr lang="en-US" altLang="zh-CN" dirty="0">
                <a:ea typeface="宋体" charset="-122"/>
              </a:rPr>
              <a:t>UI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3D</a:t>
            </a:r>
            <a:r>
              <a:rPr lang="zh-CN" altLang="en-US" dirty="0">
                <a:ea typeface="宋体" charset="-122"/>
              </a:rPr>
              <a:t>的部分，所以简单的复制</a:t>
            </a: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脚本是不行的</a:t>
            </a:r>
            <a:endParaRPr lang="en-GB" altLang="zh-CN" sz="2000" dirty="0"/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对</a:t>
            </a:r>
            <a:r>
              <a:rPr lang="zh-CN" altLang="en-US" dirty="0" smtClean="0">
                <a:ea typeface="宋体" charset="-122"/>
              </a:rPr>
              <a:t>大多数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类型，实现一个空的</a:t>
            </a:r>
            <a:r>
              <a:rPr lang="en-US" altLang="zh-CN" dirty="0">
                <a:ea typeface="宋体" charset="-122"/>
              </a:rPr>
              <a:t>class</a:t>
            </a:r>
            <a:r>
              <a:rPr lang="zh-CN" altLang="en-US" dirty="0">
                <a:ea typeface="宋体" charset="-122"/>
              </a:rPr>
              <a:t>就可以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 smtClean="0">
                <a:ea typeface="宋体" charset="-122"/>
              </a:rPr>
              <a:t>对</a:t>
            </a:r>
            <a:r>
              <a:rPr lang="en-US" altLang="zh-CN" dirty="0" smtClean="0">
                <a:ea typeface="宋体" charset="-122"/>
              </a:rPr>
              <a:t>Account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Player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，需要编写登录的脚本和模拟玩家的脚本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编写</a:t>
            </a:r>
            <a:r>
              <a:rPr lang="en-US" altLang="zh-CN" dirty="0">
                <a:ea typeface="宋体" charset="-122"/>
              </a:rPr>
              <a:t>A.I.</a:t>
            </a:r>
            <a:r>
              <a:rPr lang="zh-CN" altLang="en-US" dirty="0">
                <a:ea typeface="宋体" charset="-122"/>
              </a:rPr>
              <a:t>来模拟一个玩家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0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增加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bots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zh-CN" altLang="en-US" sz="2800" dirty="0">
                <a:ea typeface="宋体" charset="-122"/>
              </a:rPr>
              <a:t>运行</a:t>
            </a:r>
            <a:r>
              <a:rPr lang="en-US" altLang="zh-CN" sz="2800" dirty="0">
                <a:ea typeface="宋体" charset="-122"/>
              </a:rPr>
              <a:t>bot</a:t>
            </a:r>
            <a:r>
              <a:rPr lang="zh-CN" altLang="en-US" sz="2800" dirty="0">
                <a:ea typeface="宋体" charset="-122"/>
              </a:rPr>
              <a:t>进程再</a:t>
            </a:r>
            <a:r>
              <a:rPr lang="zh-CN" altLang="en-US" sz="2800" dirty="0" smtClean="0">
                <a:ea typeface="宋体" charset="-122"/>
              </a:rPr>
              <a:t>运用</a:t>
            </a:r>
            <a:r>
              <a:rPr lang="en-US" altLang="zh-CN" sz="2800" dirty="0" err="1" smtClean="0">
                <a:ea typeface="宋体" charset="-122"/>
              </a:rPr>
              <a:t>GUIConsole</a:t>
            </a:r>
            <a:r>
              <a:rPr lang="zh-CN" altLang="en-US" sz="2800" dirty="0">
                <a:ea typeface="宋体" charset="-122"/>
              </a:rPr>
              <a:t>来增加</a:t>
            </a:r>
            <a:r>
              <a:rPr lang="en-US" altLang="zh-CN" sz="2800" dirty="0">
                <a:ea typeface="宋体" charset="-122"/>
              </a:rPr>
              <a:t>bots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2800" dirty="0" smtClean="0">
                <a:ea typeface="宋体" charset="-122"/>
              </a:rPr>
              <a:t>或者在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kbengine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/res/server/kbengine_defs.xml/bots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中设置机器人初始数量和自增到最大数量的控制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156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 smtClean="0"/>
              <a:t>GUIConsole</a:t>
            </a:r>
            <a:r>
              <a:rPr lang="en-AU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profile</a:t>
            </a:r>
            <a:r>
              <a:rPr lang="zh-CN" altLang="en-US" sz="2800" dirty="0" smtClean="0"/>
              <a:t>页面</a:t>
            </a:r>
            <a:r>
              <a:rPr lang="zh-CN" altLang="en-AU" sz="2800" dirty="0" smtClean="0">
                <a:ea typeface="宋体" charset="-122"/>
              </a:rPr>
              <a:t>有很多可以</a:t>
            </a:r>
            <a:r>
              <a:rPr lang="zh-CN" altLang="en-AU" sz="2800" dirty="0">
                <a:ea typeface="宋体" charset="-122"/>
              </a:rPr>
              <a:t>用来</a:t>
            </a:r>
            <a:r>
              <a:rPr lang="en-AU" altLang="zh-CN" sz="2800" dirty="0">
                <a:ea typeface="宋体" charset="-122"/>
              </a:rPr>
              <a:t>profile</a:t>
            </a:r>
            <a:r>
              <a:rPr lang="zh-CN" altLang="en-AU" sz="2800" dirty="0">
                <a:ea typeface="宋体" charset="-122"/>
              </a:rPr>
              <a:t>一个运行的服务器群组的各个方面的</a:t>
            </a:r>
            <a:r>
              <a:rPr lang="zh-CN" altLang="en-AU" sz="2800" dirty="0" smtClean="0">
                <a:ea typeface="宋体" charset="-122"/>
              </a:rPr>
              <a:t>指数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zh-CN" altLang="en-US" sz="2800" dirty="0" smtClean="0">
                <a:ea typeface="宋体" charset="-122"/>
              </a:rPr>
              <a:t>仅支持</a:t>
            </a:r>
            <a:r>
              <a:rPr lang="en-US" altLang="zh-CN" sz="2800" dirty="0" smtClean="0">
                <a:ea typeface="宋体" charset="-122"/>
              </a:rPr>
              <a:t>Windows)</a:t>
            </a:r>
          </a:p>
          <a:p>
            <a:r>
              <a:rPr lang="zh-CN" altLang="en-US" sz="2800" dirty="0" smtClean="0">
                <a:ea typeface="宋体" charset="-122"/>
              </a:rPr>
              <a:t>使用</a:t>
            </a:r>
            <a:r>
              <a:rPr lang="en-US" altLang="zh-CN" sz="28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800" dirty="0" smtClean="0">
                <a:ea typeface="宋体" charset="-122"/>
              </a:rPr>
              <a:t>也可以在命令行使用命令</a:t>
            </a:r>
            <a:r>
              <a:rPr lang="en-US" altLang="zh-CN" sz="2800" dirty="0" smtClean="0">
                <a:ea typeface="宋体" charset="-122"/>
              </a:rPr>
              <a:t>profile</a:t>
            </a:r>
            <a:endParaRPr lang="zh-CN" altLang="en-AU" sz="2800" dirty="0">
              <a:ea typeface="宋体" charset="-122"/>
            </a:endParaRPr>
          </a:p>
          <a:p>
            <a:r>
              <a:rPr lang="en-AU" altLang="zh-CN" sz="2800" dirty="0" smtClean="0"/>
              <a:t>Graphs </a:t>
            </a:r>
            <a:r>
              <a:rPr lang="zh-CN" altLang="en-AU" sz="2800" dirty="0">
                <a:ea typeface="宋体" charset="-122"/>
              </a:rPr>
              <a:t>可以为你显示每个</a:t>
            </a:r>
            <a:r>
              <a:rPr lang="en-AU" altLang="zh-CN" sz="2800" dirty="0">
                <a:ea typeface="宋体" charset="-122"/>
              </a:rPr>
              <a:t>server</a:t>
            </a:r>
            <a:r>
              <a:rPr lang="zh-CN" altLang="en-AU" sz="2800" dirty="0">
                <a:ea typeface="宋体" charset="-122"/>
              </a:rPr>
              <a:t>进程的</a:t>
            </a:r>
            <a:r>
              <a:rPr lang="zh-CN" altLang="en-AU" sz="2800" dirty="0" smtClean="0">
                <a:ea typeface="宋体" charset="-122"/>
              </a:rPr>
              <a:t>负载</a:t>
            </a:r>
            <a:endParaRPr lang="en-AU" altLang="zh-CN" sz="2800" dirty="0"/>
          </a:p>
          <a:p>
            <a:r>
              <a:rPr lang="zh-CN" altLang="en-AU" sz="2800" dirty="0">
                <a:ea typeface="宋体" charset="-122"/>
              </a:rPr>
              <a:t>请注意应该尽早的</a:t>
            </a:r>
            <a:r>
              <a:rPr lang="en-AU" altLang="zh-CN" sz="2800" dirty="0">
                <a:ea typeface="宋体" charset="-122"/>
              </a:rPr>
              <a:t>profiling</a:t>
            </a:r>
            <a:r>
              <a:rPr lang="zh-CN" altLang="en-AU" sz="2800" dirty="0">
                <a:ea typeface="宋体" charset="-122"/>
              </a:rPr>
              <a:t>，注意你的内部的带宽和外部的带宽不会被复杂的方法调用占光</a:t>
            </a:r>
            <a:r>
              <a:rPr lang="zh-CN" altLang="en-AU" sz="2800" dirty="0" smtClean="0">
                <a:ea typeface="宋体" charset="-122"/>
              </a:rPr>
              <a:t>了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同时推荐使用单独的网络硬件来用于监视工具，这样可以准确的判断出什么时候网络饱和</a:t>
            </a:r>
            <a:r>
              <a:rPr lang="zh-CN" altLang="en-AU" sz="2400" dirty="0" smtClean="0">
                <a:ea typeface="宋体" charset="-122"/>
              </a:rPr>
              <a:t>了</a:t>
            </a:r>
            <a:endParaRPr lang="en-AU" altLang="zh-CN" sz="2400" dirty="0"/>
          </a:p>
          <a:p>
            <a:r>
              <a:rPr lang="zh-CN" altLang="en-AU" sz="2800" dirty="0">
                <a:ea typeface="宋体" charset="-122"/>
              </a:rPr>
              <a:t>使用</a:t>
            </a:r>
            <a:r>
              <a:rPr lang="en-AU" altLang="zh-CN" sz="2800" dirty="0"/>
              <a:t>profiling</a:t>
            </a:r>
            <a:r>
              <a:rPr lang="zh-CN" altLang="en-AU" sz="2800" dirty="0">
                <a:ea typeface="宋体" charset="-122"/>
              </a:rPr>
              <a:t>得到的数据来定位需要优化的</a:t>
            </a:r>
            <a:r>
              <a:rPr lang="zh-CN" altLang="en-AU" sz="2800" dirty="0" smtClean="0">
                <a:ea typeface="宋体" charset="-122"/>
              </a:rPr>
              <a:t>部分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35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命令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/>
              <a:t>eventprofile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诊断出消耗最大的方法调用和状态更新。</a:t>
            </a:r>
            <a:endParaRPr lang="en-AU" altLang="zh-CN" sz="2800" dirty="0"/>
          </a:p>
          <a:p>
            <a:r>
              <a:rPr lang="en-AU" altLang="zh-CN" sz="2800" dirty="0" err="1" smtClean="0"/>
              <a:t>networkprofile</a:t>
            </a:r>
            <a:r>
              <a:rPr lang="en-AU" altLang="zh-CN" sz="2800" dirty="0" smtClean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诊断出占用带宽</a:t>
            </a:r>
            <a:r>
              <a:rPr lang="zh-CN" altLang="en-AU" sz="2800" dirty="0" smtClean="0">
                <a:ea typeface="宋体" charset="-122"/>
              </a:rPr>
              <a:t>最大的</a:t>
            </a:r>
            <a:r>
              <a:rPr lang="zh-CN" altLang="en-AU" sz="2800" dirty="0">
                <a:ea typeface="宋体" charset="-122"/>
              </a:rPr>
              <a:t>消息。</a:t>
            </a:r>
            <a:endParaRPr lang="en-AU" altLang="zh-CN" sz="2800" dirty="0"/>
          </a:p>
          <a:p>
            <a:r>
              <a:rPr lang="en-AU" altLang="zh-CN" sz="2800" dirty="0" err="1"/>
              <a:t>pyprofile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</a:t>
            </a:r>
            <a:r>
              <a:rPr lang="en-AU" altLang="zh-CN" sz="2800" dirty="0">
                <a:ea typeface="宋体" charset="-122"/>
              </a:rPr>
              <a:t>python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  <a:p>
            <a:r>
              <a:rPr lang="en-AU" altLang="zh-CN" sz="2800" dirty="0" err="1"/>
              <a:t>cprofile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时间最多的引擎的</a:t>
            </a:r>
            <a:r>
              <a:rPr lang="en-AU" altLang="zh-CN" sz="2800" dirty="0" err="1">
                <a:ea typeface="宋体" charset="-122"/>
              </a:rPr>
              <a:t>c++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536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更多参考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/>
              <a:t>https://github.com/kbengine/kbengine_docs</a:t>
            </a:r>
          </a:p>
          <a:p>
            <a:r>
              <a:rPr lang="en-AU" altLang="zh-CN" sz="2800" dirty="0"/>
              <a:t>http://www.kbengine.org/docs/</a:t>
            </a:r>
          </a:p>
        </p:txBody>
      </p:sp>
    </p:spTree>
    <p:extLst>
      <p:ext uri="{BB962C8B-B14F-4D97-AF65-F5344CB8AC3E}">
        <p14:creationId xmlns:p14="http://schemas.microsoft.com/office/powerpoint/2010/main" val="42566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共同负载，因此本页可忽略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sz="2000" dirty="0" smtClean="0"/>
              <a:t>          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68319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9614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65649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5329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部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件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zh-CN" altLang="en-US" kern="0" noProof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 smtClean="0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 smtClean="0"/>
              <a:t>Baseapp</a:t>
            </a:r>
            <a:r>
              <a:rPr lang="zh-CN" altLang="en-US" sz="2000" dirty="0"/>
              <a:t>间轮流调度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指定</a:t>
            </a:r>
            <a:r>
              <a:rPr lang="en-US" altLang="zh-CN" sz="2000" dirty="0" smtClean="0">
                <a:ea typeface="宋体" charset="-122"/>
              </a:rPr>
              <a:t>IP/</a:t>
            </a:r>
            <a:r>
              <a:rPr lang="zh-CN" altLang="en-US" sz="20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解密请求消息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0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可能会创建一个新的</a:t>
            </a:r>
            <a:r>
              <a:rPr lang="en-US" altLang="zh-CN" sz="20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途径</a:t>
            </a:r>
            <a:r>
              <a:rPr lang="en-US" altLang="zh-CN" sz="2000" dirty="0" err="1" smtClean="0">
                <a:ea typeface="宋体" charset="-122"/>
              </a:rPr>
              <a:t>BaseappMgr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DBMgr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Loginapp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7" r:id="rId3" imgW="304923" imgH="304923" progId="">
                  <p:embed/>
                </p:oleObj>
              </mc:Choice>
              <mc:Fallback>
                <p:oleObj r:id="rId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" r:id="rId5" imgW="142933" imgH="152260" progId="">
                  <p:embed/>
                </p:oleObj>
              </mc:Choice>
              <mc:Fallback>
                <p:oleObj r:id="rId5" imgW="142933" imgH="1522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9" r:id="rId7" imgW="285866" imgH="428798" progId="">
                  <p:embed/>
                </p:oleObj>
              </mc:Choice>
              <mc:Fallback>
                <p:oleObj r:id="rId7" imgW="285866" imgH="4287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" r:id="rId9" imgW="304923" imgH="304923" progId="">
                  <p:embed/>
                </p:oleObj>
              </mc:Choice>
              <mc:Fallback>
                <p:oleObj r:id="rId9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" r:id="rId10" imgW="304923" imgH="304923" progId="">
                  <p:embed/>
                </p:oleObj>
              </mc:Choice>
              <mc:Fallback>
                <p:oleObj r:id="rId10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" r:id="rId11" imgW="304923" imgH="304923" progId="">
                  <p:embed/>
                </p:oleObj>
              </mc:Choice>
              <mc:Fallback>
                <p:oleObj r:id="rId11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3" r:id="rId12" imgW="304923" imgH="304923" progId="">
                  <p:embed/>
                </p:oleObj>
              </mc:Choice>
              <mc:Fallback>
                <p:oleObj r:id="rId12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4" r:id="rId13" imgW="304923" imgH="304923" progId="">
                  <p:embed/>
                </p:oleObj>
              </mc:Choice>
              <mc:Fallback>
                <p:oleObj r:id="rId1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类型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缺省值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广播形式的标志</a:t>
            </a:r>
            <a:endParaRPr lang="en-AU" altLang="zh-CN" dirty="0"/>
          </a:p>
          <a:p>
            <a:r>
              <a:rPr lang="en-AU" altLang="zh-CN" dirty="0"/>
              <a:t>Detail Level</a:t>
            </a:r>
          </a:p>
          <a:p>
            <a:r>
              <a:rPr lang="en-AU" altLang="zh-CN" dirty="0"/>
              <a:t>Volatile </a:t>
            </a:r>
            <a:r>
              <a:rPr lang="zh-CN" altLang="en-AU" dirty="0">
                <a:ea typeface="宋体" charset="-122"/>
              </a:rPr>
              <a:t>信息</a:t>
            </a:r>
          </a:p>
          <a:p>
            <a:r>
              <a:rPr lang="zh-CN" altLang="en-AU" dirty="0">
                <a:ea typeface="宋体" charset="-122"/>
              </a:rPr>
              <a:t>是否存储到数据库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sz="2000" dirty="0"/>
              <a:t>Entity</a:t>
            </a:r>
            <a:r>
              <a:rPr lang="zh-CN" altLang="en-AU" sz="2000" dirty="0">
                <a:ea typeface="宋体" charset="-122"/>
              </a:rPr>
              <a:t>数据被频繁访问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当</a:t>
            </a:r>
            <a:r>
              <a:rPr lang="zh-CN" altLang="en-AU" sz="2000" dirty="0" smtClean="0">
                <a:ea typeface="宋体" charset="-122"/>
              </a:rPr>
              <a:t>跨越</a:t>
            </a:r>
            <a:r>
              <a:rPr lang="en-AU" altLang="zh-CN" sz="2000" dirty="0" smtClean="0"/>
              <a:t>Cell Boundar</a:t>
            </a:r>
            <a:r>
              <a:rPr lang="en-AU" altLang="zh-CN" sz="2000" dirty="0" smtClean="0">
                <a:ea typeface="宋体" charset="-122"/>
              </a:rPr>
              <a:t>y</a:t>
            </a:r>
            <a:r>
              <a:rPr lang="zh-CN" altLang="en-AU" sz="2000" dirty="0">
                <a:ea typeface="宋体" charset="-122"/>
              </a:rPr>
              <a:t>时数据会被复制（到新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数据备份</a:t>
            </a:r>
            <a:r>
              <a:rPr lang="zh-CN" altLang="en-AU" sz="2000" dirty="0" smtClean="0">
                <a:ea typeface="宋体" charset="-122"/>
              </a:rPr>
              <a:t>到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数据改变时通知客户端</a:t>
            </a:r>
            <a:r>
              <a:rPr lang="en-AU" altLang="zh-CN" sz="2000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属性的改变</a:t>
            </a:r>
            <a:endParaRPr lang="en-AU" altLang="zh-CN" sz="2000" dirty="0"/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当一个</a:t>
            </a:r>
            <a:r>
              <a:rPr lang="en-AU" altLang="zh-CN" sz="2000" dirty="0">
                <a:ea typeface="宋体" charset="-122"/>
              </a:rPr>
              <a:t>entity</a:t>
            </a:r>
            <a:r>
              <a:rPr lang="zh-CN" altLang="en-AU" sz="2000" dirty="0">
                <a:ea typeface="宋体" charset="-122"/>
              </a:rPr>
              <a:t>进入玩家的</a:t>
            </a:r>
            <a:r>
              <a:rPr lang="en-AU" altLang="zh-CN" sz="2000" dirty="0" smtClean="0"/>
              <a:t>AOI</a:t>
            </a:r>
            <a:r>
              <a:rPr lang="zh-CN" altLang="en-AU" sz="2000" dirty="0" smtClean="0">
                <a:ea typeface="宋体" charset="-122"/>
              </a:rPr>
              <a:t>时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更复杂</a:t>
            </a:r>
            <a:r>
              <a:rPr lang="en-AU" altLang="zh-CN" sz="2000" dirty="0"/>
              <a:t>/</a:t>
            </a:r>
            <a:r>
              <a:rPr lang="zh-CN" altLang="en-AU" sz="2000" dirty="0">
                <a:ea typeface="宋体" charset="-122"/>
              </a:rPr>
              <a:t>访问</a:t>
            </a:r>
            <a:r>
              <a:rPr lang="zh-CN" altLang="en-AU" sz="2000" dirty="0" smtClean="0">
                <a:ea typeface="宋体" charset="-122"/>
              </a:rPr>
              <a:t>较少</a:t>
            </a:r>
            <a:endParaRPr lang="en-US" altLang="zh-CN" sz="20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数据改变时通知</a:t>
            </a:r>
            <a:r>
              <a:rPr lang="zh-CN" altLang="en-AU" sz="2000" dirty="0" smtClean="0">
                <a:ea typeface="宋体" charset="-122"/>
              </a:rPr>
              <a:t>客户端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可访问部分的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属性</a:t>
            </a:r>
            <a:endParaRPr lang="en-AU" altLang="zh-CN" sz="2000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属性值从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上发布得来</a:t>
            </a:r>
            <a:endParaRPr lang="en-AU" altLang="zh-CN" sz="2000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属性改变会触发</a:t>
            </a:r>
            <a:r>
              <a:rPr lang="en-AU" altLang="zh-CN" sz="2000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  <a:r>
              <a:rPr lang="en-AU" altLang="zh-CN" dirty="0"/>
              <a:t/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sz="2000" dirty="0">
                <a:ea typeface="宋体" charset="-122"/>
              </a:rPr>
              <a:t>D</a:t>
            </a:r>
            <a:r>
              <a:rPr lang="en-AU" altLang="zh-CN" sz="2000" dirty="0"/>
              <a:t>ictionary</a:t>
            </a:r>
            <a:r>
              <a:rPr lang="zh-CN" altLang="en-AU" sz="2000" dirty="0">
                <a:ea typeface="宋体" charset="-122"/>
              </a:rPr>
              <a:t>型的对象</a:t>
            </a:r>
            <a:endParaRPr lang="en-AU" altLang="zh-CN" sz="2000" dirty="0"/>
          </a:p>
          <a:p>
            <a:pPr lvl="2"/>
            <a:r>
              <a:rPr lang="zh-CN" altLang="en-AU" sz="2000" dirty="0">
                <a:ea typeface="宋体" charset="-122"/>
              </a:rPr>
              <a:t>固定的</a:t>
            </a:r>
            <a:r>
              <a:rPr lang="en-AU" altLang="zh-CN" sz="2000" dirty="0">
                <a:ea typeface="宋体" charset="-122"/>
              </a:rPr>
              <a:t>key</a:t>
            </a:r>
            <a:r>
              <a:rPr lang="zh-CN" altLang="en-AU" sz="2000" dirty="0">
                <a:ea typeface="宋体" charset="-122"/>
              </a:rPr>
              <a:t>集</a:t>
            </a:r>
            <a:endParaRPr lang="en-AU" altLang="zh-CN" sz="2000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sz="2000" dirty="0">
                <a:ea typeface="宋体" charset="-122"/>
              </a:rPr>
              <a:t>比</a:t>
            </a:r>
            <a:r>
              <a:rPr lang="en-AU" altLang="zh-CN" sz="2000" dirty="0">
                <a:latin typeface="Courier New" pitchFamily="49" charset="0"/>
              </a:rPr>
              <a:t>FIXED_DICT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sz="2000" dirty="0" smtClean="0">
                <a:ea typeface="宋体" charset="-122"/>
              </a:rPr>
              <a:t>可以</a:t>
            </a:r>
            <a:r>
              <a:rPr lang="zh-CN" altLang="en-US" sz="2000" dirty="0" smtClean="0">
                <a:ea typeface="宋体" charset="-122"/>
              </a:rPr>
              <a:t>支持任何</a:t>
            </a:r>
            <a:r>
              <a:rPr lang="en-US" altLang="zh-CN" sz="2000" dirty="0" smtClean="0">
                <a:ea typeface="宋体" charset="-122"/>
              </a:rPr>
              <a:t>Python</a:t>
            </a:r>
            <a:r>
              <a:rPr lang="zh-CN" altLang="en-US" sz="2000" dirty="0" smtClean="0">
                <a:ea typeface="宋体" charset="-122"/>
              </a:rPr>
              <a:t>数据类型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zh-CN" altLang="en-AU" sz="2000" dirty="0" smtClean="0">
                <a:ea typeface="宋体" charset="-122"/>
              </a:rPr>
              <a:t>安全性</a:t>
            </a:r>
            <a:r>
              <a:rPr lang="en-AU" altLang="zh-CN" sz="2000" dirty="0"/>
              <a:t/>
            </a:r>
            <a:br>
              <a:rPr lang="en-AU" altLang="zh-CN" sz="2000" dirty="0"/>
            </a:b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读取客户端传来的数据来</a:t>
            </a:r>
            <a:r>
              <a:rPr lang="zh-CN" altLang="en-AU" sz="2000" dirty="0" smtClean="0">
                <a:ea typeface="宋体" charset="-122"/>
              </a:rPr>
              <a:t>序列化</a:t>
            </a:r>
            <a:r>
              <a:rPr lang="en-AU" altLang="zh-CN" sz="2000" dirty="0" smtClean="0">
                <a:ea typeface="宋体" charset="-122"/>
              </a:rPr>
              <a:t>Python</a:t>
            </a:r>
            <a:r>
              <a:rPr lang="zh-CN" altLang="en-AU" sz="2000" dirty="0">
                <a:ea typeface="宋体" charset="-122"/>
              </a:rPr>
              <a:t>对象</a:t>
            </a:r>
            <a:r>
              <a:rPr lang="en-AU" altLang="zh-CN" sz="2000" dirty="0"/>
              <a:t>)</a:t>
            </a:r>
            <a:endParaRPr lang="en-AU" altLang="zh-CN" sz="2000" dirty="0">
              <a:ea typeface="宋体" charset="-122"/>
            </a:endParaRPr>
          </a:p>
          <a:p>
            <a:pPr lvl="2"/>
            <a:r>
              <a:rPr lang="zh-CN" altLang="en-US" sz="2000" dirty="0">
                <a:ea typeface="宋体" charset="-122"/>
              </a:rPr>
              <a:t>使用</a:t>
            </a:r>
            <a:r>
              <a:rPr lang="en-US" altLang="zh-CN" sz="2000" dirty="0">
                <a:ea typeface="宋体" charset="-122"/>
              </a:rPr>
              <a:t>Python</a:t>
            </a:r>
            <a:r>
              <a:rPr lang="zh-CN" altLang="en-US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pickle</a:t>
            </a:r>
            <a:r>
              <a:rPr lang="zh-CN" altLang="en-US" sz="2000" dirty="0" smtClean="0">
                <a:ea typeface="宋体" charset="-122"/>
              </a:rPr>
              <a:t>模块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等插件环境不应该将该属性类型传输到客户端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(C#</a:t>
            </a:r>
            <a:r>
              <a:rPr lang="zh-CN" altLang="en-US" sz="2000" dirty="0" smtClean="0">
                <a:ea typeface="宋体" charset="-122"/>
              </a:rPr>
              <a:t>无法解析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/alias.xml</a:t>
            </a:r>
            <a:endParaRPr lang="en-AU" altLang="zh-CN" sz="2000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其它</a:t>
            </a:r>
            <a:r>
              <a:rPr lang="en-GB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sz="2000" dirty="0">
                <a:ea typeface="宋体" charset="-122"/>
              </a:rPr>
              <a:t>自动的接收调用方的</a:t>
            </a:r>
            <a:r>
              <a:rPr lang="en-AU" altLang="zh-CN" sz="2000" dirty="0" err="1"/>
              <a:t>EntityID</a:t>
            </a:r>
            <a:endParaRPr lang="en-AU" altLang="zh-CN" sz="2000" dirty="0"/>
          </a:p>
          <a:p>
            <a:pPr lvl="1"/>
            <a:r>
              <a:rPr lang="zh-CN" altLang="en-AU" sz="2000" dirty="0">
                <a:ea typeface="宋体" charset="-122"/>
              </a:rPr>
              <a:t>通常要检查是否</a:t>
            </a:r>
            <a:r>
              <a:rPr lang="en-AU" altLang="zh-CN" sz="2000" dirty="0"/>
              <a:t/>
            </a:r>
            <a:br>
              <a:rPr lang="en-AU" altLang="zh-CN" sz="2000" dirty="0"/>
            </a:br>
            <a:r>
              <a:rPr lang="en-AU" altLang="zh-CN" sz="2000" dirty="0">
                <a:latin typeface="Courier New" pitchFamily="49" charset="0"/>
              </a:rPr>
              <a:t>self.id == </a:t>
            </a:r>
            <a:r>
              <a:rPr lang="en-AU" altLang="zh-CN" sz="2000" dirty="0" err="1">
                <a:latin typeface="Courier New" pitchFamily="49" charset="0"/>
              </a:rPr>
              <a:t>callerID</a:t>
            </a:r>
            <a:endParaRPr lang="en-AU" altLang="zh-CN" sz="2000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sz="2000" dirty="0">
                <a:ea typeface="宋体" charset="-122"/>
              </a:rPr>
              <a:t>只有自己的</a:t>
            </a:r>
            <a:r>
              <a:rPr lang="en-AU" altLang="zh-CN" sz="2000" dirty="0">
                <a:ea typeface="宋体" charset="-122"/>
              </a:rPr>
              <a:t>Client</a:t>
            </a:r>
            <a:r>
              <a:rPr lang="zh-CN" altLang="en-AU" sz="2000" dirty="0">
                <a:ea typeface="宋体" charset="-122"/>
              </a:rPr>
              <a:t>可以调用</a:t>
            </a:r>
            <a:endParaRPr lang="en-AU" altLang="zh-CN" sz="20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US" altLang="zh-CN" sz="20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C++</a:t>
            </a:r>
            <a:r>
              <a:rPr lang="zh-CN" altLang="en-US" sz="2000" dirty="0" smtClean="0">
                <a:ea typeface="宋体" charset="-122"/>
              </a:rPr>
              <a:t>继承自</a:t>
            </a:r>
            <a:r>
              <a:rPr lang="en-US" altLang="zh-CN" sz="2000" dirty="0" err="1" smtClean="0">
                <a:ea typeface="宋体" charset="-122"/>
              </a:rPr>
              <a:t>KBEngine.Base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 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smtClean="0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第四章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核心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部件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类型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Base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en-US" altLang="zh-CN" b="1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"/>
            </a:pPr>
            <a:r>
              <a:rPr lang="zh-CN" altLang="en-US" dirty="0">
                <a:ea typeface="宋体" charset="-122"/>
              </a:rPr>
              <a:t>存放大量复杂的数据</a:t>
            </a:r>
            <a:endParaRPr lang="en-GB" altLang="zh-CN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"/>
            </a:pPr>
            <a:r>
              <a:rPr lang="zh-CN" altLang="en-US" sz="2000" dirty="0">
                <a:ea typeface="宋体" charset="-122"/>
              </a:rPr>
              <a:t>减少</a:t>
            </a:r>
            <a:r>
              <a:rPr lang="zh-CN" altLang="en-US" sz="2000" dirty="0" smtClean="0">
                <a:ea typeface="宋体" charset="-122"/>
              </a:rPr>
              <a:t>当</a:t>
            </a:r>
            <a:r>
              <a:rPr lang="en-US" altLang="zh-CN" sz="2000" dirty="0" smtClean="0">
                <a:ea typeface="宋体" charset="-122"/>
              </a:rPr>
              <a:t>Cell 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跨越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>
                <a:ea typeface="宋体" charset="-122"/>
              </a:rPr>
              <a:t>边界的时候的系统的负担</a:t>
            </a:r>
            <a:endParaRPr lang="en-US" altLang="zh-CN" sz="2000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是接收方法调用的固定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Mailbox</a:t>
            </a: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Proxy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endParaRPr lang="zh-CN" altLang="en-US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内部地继承</a:t>
            </a:r>
            <a:r>
              <a:rPr lang="zh-CN" altLang="en-US" dirty="0" smtClean="0">
                <a:latin typeface="Courier New" pitchFamily="49" charset="0"/>
                <a:ea typeface="宋体" charset="-122"/>
              </a:rPr>
              <a:t>于</a:t>
            </a: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zh-CN" altLang="en-US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它是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通信的节点</a:t>
            </a:r>
            <a:endParaRPr lang="en-US" altLang="zh-CN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可以根据需要附加或去除一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Proxy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从</a:t>
            </a:r>
            <a:r>
              <a:rPr lang="en-AU" altLang="zh-CN" dirty="0" err="1" smtClean="0">
                <a:ea typeface="宋体" charset="-122"/>
              </a:rPr>
              <a:t>KBEngine.Base</a:t>
            </a:r>
            <a:r>
              <a:rPr lang="zh-CN" altLang="en-AU" dirty="0">
                <a:ea typeface="宋体" charset="-122"/>
              </a:rPr>
              <a:t>继承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  <a:endParaRPr lang="en-US" altLang="zh-CN" dirty="0">
              <a:latin typeface="Courier New" pitchFamily="49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528888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id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252888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唯一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，</a:t>
            </a:r>
            <a:r>
              <a:rPr lang="en-US" altLang="zh-CN" b="0" dirty="0" err="1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Cell,Base,Client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共用一个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2835275"/>
            <a:ext cx="1620837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databaseID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283527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在数据库里的永久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。如果不是永久的则为零。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64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位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3141663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3141663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如果有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存在，表示指向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该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3448050"/>
            <a:ext cx="1620837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cellData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4365" y="3448050"/>
            <a:ext cx="6877496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不存在，其以</a:t>
            </a:r>
            <a:r>
              <a:rPr lang="en-US" altLang="zh-CN" b="0" dirty="0">
                <a:solidFill>
                  <a:srgbClr val="00007D"/>
                </a:solidFill>
                <a:ea typeface="宋体" charset="-122"/>
              </a:rPr>
              <a:t>Dictionary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结构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保留</a:t>
            </a:r>
            <a:r>
              <a:rPr lang="en-US" altLang="zh-CN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ntity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部分的数据</a:t>
            </a:r>
            <a:endParaRPr lang="en-AU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3528" y="2205038"/>
            <a:ext cx="16208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220503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22050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>
                <a:solidFill>
                  <a:schemeClr val="accent1"/>
                </a:solidFill>
                <a:ea typeface="宋体" charset="-122"/>
              </a:rPr>
              <a:t>Proxy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89473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b="1" dirty="0">
                <a:latin typeface="Courier New" pitchFamily="49" charset="0"/>
                <a:ea typeface="宋体" charset="-122"/>
              </a:rPr>
              <a:t>继承</a:t>
            </a:r>
            <a:r>
              <a:rPr lang="zh-CN" altLang="en-US" b="1" dirty="0" smtClean="0">
                <a:latin typeface="Courier New" pitchFamily="49" charset="0"/>
                <a:ea typeface="宋体" charset="-122"/>
              </a:rPr>
              <a:t>自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r>
              <a:rPr lang="zh-CN" altLang="en-US" dirty="0">
                <a:ea typeface="宋体" charset="-122"/>
              </a:rPr>
              <a:t>，它是所有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Proxy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Base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的父类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zh-CN" altLang="en-US" dirty="0">
                <a:ea typeface="宋体" charset="-122"/>
              </a:rPr>
              <a:t>附加属性：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24" y="3824858"/>
            <a:ext cx="1855241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>
                <a:solidFill>
                  <a:srgbClr val="00007D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382485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用于与对应的客户端</a:t>
            </a:r>
            <a:r>
              <a:rPr lang="zh-CN" altLang="en-US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的通信的</a:t>
            </a:r>
            <a:r>
              <a:rPr lang="en-US" altLang="zh-CN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124" y="4131245"/>
            <a:ext cx="1855241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clientAddr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413124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对应客户端机器的地址和端口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124" y="4437633"/>
            <a:ext cx="1855241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bandwidthPerSecond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4437633"/>
            <a:ext cx="6877496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每秒发送个客户端的信息长度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9124" y="3501008"/>
            <a:ext cx="1855241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350100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350100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1600200"/>
            <a:ext cx="2268537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addTimer(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initOffset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/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[,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repeatOffset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</a:t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 )</a:t>
            </a:r>
            <a:endParaRPr lang="en-AU" sz="12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388" y="2478088"/>
            <a:ext cx="2268537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createCellEntity(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9388" y="1276350"/>
            <a:ext cx="22685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447925" y="1276350"/>
            <a:ext cx="64801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24479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447925" y="1600200"/>
            <a:ext cx="6480175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增加一个时钟（ </a:t>
            </a:r>
            <a:r>
              <a:rPr lang="en-US" altLang="zh-CN" sz="1600" b="0">
                <a:solidFill>
                  <a:srgbClr val="00007D"/>
                </a:solidFill>
                <a:ea typeface="宋体" charset="-122"/>
              </a:rPr>
              <a:t>offsets</a:t>
            </a:r>
            <a:r>
              <a:rPr lang="zh-CN" altLang="en-US" sz="1600" b="0">
                <a:solidFill>
                  <a:srgbClr val="00007D"/>
                </a:solidFill>
                <a:ea typeface="宋体" charset="-122"/>
              </a:rPr>
              <a:t>为秒数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），返回它的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必须实现方法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onTimer(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</a:t>
            </a:r>
            <a:endParaRPr lang="en-AU" sz="14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447925" y="2478088"/>
            <a:ext cx="6480175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b="0" dirty="0" smtClean="0">
                <a:solidFill>
                  <a:srgbClr val="00007D"/>
                </a:solidFill>
                <a:ea typeface="宋体" charset="-122"/>
              </a:rPr>
              <a:t>Mailbox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指向</a:t>
            </a:r>
            <a:r>
              <a:rPr lang="zh-CN" altLang="en-US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上创建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可以用于当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时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上初始化一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如果不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传递</a:t>
            </a:r>
            <a:r>
              <a:rPr lang="en-US" altLang="zh-CN" sz="1400" b="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，那么</a:t>
            </a:r>
            <a:r>
              <a:rPr lang="en-US" altLang="zh-CN" sz="1400" b="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1400" b="0" i="1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spaceID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会被用到</a:t>
            </a:r>
            <a:endParaRPr lang="zh-CN" altLang="en-AU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79388" y="2190750"/>
            <a:ext cx="2268537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delTimer(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447925" y="2190750"/>
            <a:ext cx="6480175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删除指定时钟</a:t>
            </a:r>
            <a:endParaRPr lang="en-AU" sz="14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9388" y="3212976"/>
            <a:ext cx="2268537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createInNewSpace()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447925" y="3212976"/>
            <a:ext cx="6480175" cy="709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部分（包括一个新的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来管理它）</a:t>
            </a:r>
            <a:endParaRPr lang="en-US" altLang="zh-CN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来控制一个新的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(</a:t>
            </a:r>
            <a:r>
              <a:rPr lang="zh-CN" altLang="en-US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</a:t>
            </a:r>
            <a:r>
              <a:rPr lang="en-US" altLang="zh-CN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.</a:t>
            </a:r>
            <a:r>
              <a:rPr lang="en-US" altLang="zh-CN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, </a:t>
            </a:r>
            <a:r>
              <a:rPr lang="zh-CN" altLang="en-US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任务管理器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)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79388" y="3921001"/>
            <a:ext cx="226853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destroyCellEntity()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79388" y="5002089"/>
            <a:ext cx="2268537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447925" y="3921001"/>
            <a:ext cx="6480175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保留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如果是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间转移，建议在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上用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‘teleport’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 ，避免频繁销毁，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此时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会被回调</a:t>
            </a:r>
            <a:r>
              <a:rPr lang="zh-CN" altLang="en-US" sz="140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属性会被赋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的属性</a:t>
            </a:r>
            <a:endParaRPr lang="en-AU" sz="1400" b="0" dirty="0">
              <a:solidFill>
                <a:srgbClr val="00007D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447925" y="5002089"/>
            <a:ext cx="648017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销毁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必须已经先被销毁掉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适用于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把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从游戏中去除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常常被用在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回调函数里</a:t>
            </a:r>
            <a:endParaRPr lang="en-AU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79388" y="6310313"/>
            <a:ext cx="7200900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sz="1400" b="0" dirty="0">
                <a:ea typeface="宋体" charset="-122"/>
              </a:rPr>
              <a:t>   </a:t>
            </a:r>
            <a:r>
              <a:rPr lang="en-US" altLang="zh-CN" sz="1400" b="0" dirty="0">
                <a:ea typeface="宋体" charset="-122"/>
              </a:rPr>
              <a:t>Cell </a:t>
            </a:r>
            <a:r>
              <a:rPr lang="en-US" altLang="zh-CN" sz="1400" b="0" dirty="0" smtClean="0">
                <a:ea typeface="宋体" charset="-122"/>
              </a:rPr>
              <a:t>Entity</a:t>
            </a:r>
            <a:r>
              <a:rPr lang="zh-CN" altLang="en-US" sz="1400" b="0" dirty="0">
                <a:ea typeface="宋体" charset="-122"/>
              </a:rPr>
              <a:t>属性被从</a:t>
            </a:r>
            <a:r>
              <a:rPr lang="en-US" altLang="zh-CN" sz="1400" b="0" dirty="0" err="1">
                <a:ea typeface="宋体" charset="-122"/>
              </a:rPr>
              <a:t>Base.cellData</a:t>
            </a:r>
            <a:r>
              <a:rPr lang="zh-CN" altLang="en-US" sz="1400" b="0" dirty="0">
                <a:ea typeface="宋体" charset="-122"/>
              </a:rPr>
              <a:t>中取得并传送，而且它变得不再可访问</a:t>
            </a:r>
            <a:endParaRPr lang="zh-CN" altLang="en-AU" sz="1400" b="0" dirty="0">
              <a:ea typeface="宋体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68538" y="2478088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71713" y="3192463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68538" y="3212976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79388" y="6381750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0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66725" y="1808163"/>
            <a:ext cx="8243888" cy="4254500"/>
            <a:chOff x="294" y="1139"/>
            <a:chExt cx="5193" cy="2680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4" y="1350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id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497" y="1350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唯一</a:t>
              </a:r>
              <a:r>
                <a:rPr lang="zh-CN" altLang="en-US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</a:t>
              </a:r>
              <a:r>
                <a:rPr lang="en-US" altLang="zh-CN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 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cell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base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client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共用一个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endParaRPr lang="en-AU" sz="1400" b="0" dirty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94" y="1543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spaceID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1497" y="1543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 dirty="0">
                  <a:solidFill>
                    <a:srgbClr val="00007D"/>
                  </a:solidFill>
                  <a:ea typeface="宋体" charset="-122"/>
                </a:rPr>
                <a:t>Entity</a:t>
              </a:r>
              <a:r>
                <a:rPr lang="zh-CN" altLang="en-US" b="0" dirty="0">
                  <a:solidFill>
                    <a:srgbClr val="00007D"/>
                  </a:solidFill>
                  <a:ea typeface="宋体" charset="-122"/>
                </a:rPr>
                <a:t>所在</a:t>
              </a:r>
              <a:r>
                <a:rPr lang="zh-CN" altLang="en-US" b="0" dirty="0" smtClean="0">
                  <a:solidFill>
                    <a:srgbClr val="00007D"/>
                  </a:solidFill>
                  <a:ea typeface="宋体" charset="-122"/>
                </a:rPr>
                <a:t>的</a:t>
              </a:r>
              <a:r>
                <a:rPr lang="en-US" altLang="zh-CN" dirty="0">
                  <a:solidFill>
                    <a:srgbClr val="00007D"/>
                  </a:solidFill>
                  <a:ea typeface="宋体" charset="-122"/>
                </a:rPr>
                <a:t>S</a:t>
              </a:r>
              <a:r>
                <a:rPr lang="en-US" altLang="zh-CN" b="0" dirty="0" smtClean="0">
                  <a:solidFill>
                    <a:srgbClr val="00007D"/>
                  </a:solidFill>
                  <a:ea typeface="宋体" charset="-122"/>
                </a:rPr>
                <a:t>pace</a:t>
              </a:r>
              <a:endParaRPr lang="en-AU" b="0" dirty="0">
                <a:solidFill>
                  <a:srgbClr val="00007D"/>
                </a:solidFill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294" y="212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roll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497" y="2123"/>
              <a:ext cx="3990" cy="5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的朝向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94" y="231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pitch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294" y="2509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yaw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94" y="2702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direction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497" y="2702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的面向，由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roll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pitch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yaw</a:t>
              </a:r>
              <a:r>
                <a:rPr lang="zh-CN" altLang="en-US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来组合表示</a:t>
              </a:r>
              <a:endParaRPr lang="en-AU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94" y="2895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497" y="2895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294" y="3088"/>
              <a:ext cx="1203" cy="345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volatileInfo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1497" y="3088"/>
              <a:ext cx="3990" cy="344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用来决定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roll,pitch,yaw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各自的更新频率，在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.def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文件里有缺省值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294" y="343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1497" y="3433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zh-CN" altLang="en-AU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294" y="362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topSpeed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497" y="3626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的最大速度。用于物理检查</a:t>
              </a: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94" y="1146"/>
              <a:ext cx="1203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属性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1497" y="1146"/>
              <a:ext cx="3990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描述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 flipV="1">
              <a:off x="1497" y="11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94" y="1930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position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497" y="1930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的世界坐标系位置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</p:grp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67544" y="2762572"/>
            <a:ext cx="1909763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en-AU" sz="19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377307" y="2762572"/>
            <a:ext cx="6334125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zh-CN" altLang="en-AU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79388" y="5300663"/>
            <a:ext cx="8748712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所有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Entity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属性和方法都可以在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Python API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文档内查到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kbengine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/doc/</a:t>
            </a: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api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/kbengine_api.chm</a:t>
            </a:r>
            <a:endParaRPr lang="en-AU" sz="1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2428875"/>
            <a:ext cx="2700337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entitiesInRange(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range</a:t>
            </a:r>
            <a:endParaRPr lang="en-US" altLang="zh-CN" sz="13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[,entityType,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position]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88" y="3594100"/>
            <a:ext cx="2700337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setAoIRadius( radius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 hysteresis]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79388" y="1276350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79725" y="1276350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8797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879725" y="2428875"/>
            <a:ext cx="6048375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搜索指定范围内的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可以搜索到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范围以外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但是无法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找到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球性测试</a:t>
            </a:r>
            <a:endParaRPr lang="en-AU" sz="14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879725" y="3594100"/>
            <a:ext cx="6048375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半径，缺省是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</a:t>
            </a:r>
            <a:r>
              <a:rPr lang="zh-CN" altLang="en-AU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小于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Ghost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距离，缺省是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9388" y="3286125"/>
            <a:ext cx="2700337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isReal()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79725" y="3286125"/>
            <a:ext cx="6048375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返回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此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是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Real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还是</a:t>
            </a:r>
            <a:r>
              <a:rPr lang="en-US" altLang="zh-CN" sz="140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host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79388" y="4113213"/>
            <a:ext cx="2700337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teleport( 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nearbyEntityMBRef,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position,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direction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2879725" y="4113213"/>
            <a:ext cx="6048375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在同一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内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的位置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放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到另一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– 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nearbyEntityMBRef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指向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相同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79388" y="1592263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879725" y="1592263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里的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,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79388" y="1916113"/>
            <a:ext cx="2700337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879725" y="1916113"/>
            <a:ext cx="6048375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从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0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的典型生存周期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部分先被创建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从</a:t>
            </a:r>
            <a:r>
              <a:rPr lang="zh-CN" altLang="en-US" sz="2400" dirty="0" smtClean="0">
                <a:ea typeface="宋体" charset="-122"/>
              </a:rPr>
              <a:t>数据库或者</a:t>
            </a:r>
            <a:r>
              <a:rPr lang="zh-CN" altLang="en-US" sz="2400" dirty="0">
                <a:ea typeface="宋体" charset="-122"/>
              </a:rPr>
              <a:t>代码里创建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可以</a:t>
            </a:r>
            <a:r>
              <a:rPr lang="zh-CN" altLang="en-US" sz="2400" dirty="0" smtClean="0">
                <a:ea typeface="宋体" charset="-122"/>
              </a:rPr>
              <a:t>没有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</a:t>
            </a:r>
            <a:r>
              <a:rPr lang="en-US" altLang="zh-CN" sz="2400" dirty="0">
                <a:ea typeface="宋体" charset="-122"/>
              </a:rPr>
              <a:t>-</a:t>
            </a:r>
            <a:r>
              <a:rPr lang="en-US" altLang="zh-CN" sz="2400" dirty="0" err="1">
                <a:ea typeface="宋体" charset="-122"/>
              </a:rPr>
              <a:t>cellData</a:t>
            </a:r>
            <a:r>
              <a:rPr lang="zh-CN" altLang="en-US" sz="2400" dirty="0">
                <a:ea typeface="宋体" charset="-122"/>
              </a:rPr>
              <a:t>属性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在</a:t>
            </a:r>
            <a:r>
              <a:rPr lang="zh-CN" altLang="en-US" sz="2400" dirty="0" smtClean="0">
                <a:ea typeface="宋体" charset="-122"/>
              </a:rPr>
              <a:t>其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部分存在时不能被销毁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通常在</a:t>
            </a:r>
            <a:r>
              <a:rPr lang="en-US" altLang="zh-CN" sz="2400" dirty="0" err="1">
                <a:ea typeface="宋体" charset="-122"/>
              </a:rPr>
              <a:t>OnLoseCell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回调函数里决定自行销毁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Cell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zh-CN" altLang="en-US" sz="2800" dirty="0" smtClean="0">
                <a:ea typeface="宋体" charset="-122"/>
              </a:rPr>
              <a:t>由</a:t>
            </a:r>
            <a:r>
              <a:rPr lang="en-US" altLang="zh-CN" sz="2800" dirty="0" smtClean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部分来创建</a:t>
            </a:r>
          </a:p>
          <a:p>
            <a:pPr lvl="1"/>
            <a:r>
              <a:rPr lang="en-US" altLang="zh-CN" sz="2400" dirty="0">
                <a:ea typeface="宋体" charset="-122"/>
              </a:rPr>
              <a:t>Cell-only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可以用脚本来创建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Client</a:t>
            </a:r>
            <a:r>
              <a:rPr lang="zh-CN" altLang="en-US" sz="2800" dirty="0">
                <a:ea typeface="宋体" charset="-122"/>
              </a:rPr>
              <a:t>部分通常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进入到玩家的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时被创建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应该用</a:t>
            </a:r>
            <a:r>
              <a:rPr lang="en-US" altLang="zh-CN" sz="2400" dirty="0" err="1">
                <a:ea typeface="宋体" charset="-122"/>
              </a:rPr>
              <a:t>enterWorld</a:t>
            </a:r>
            <a:r>
              <a:rPr lang="en-US" altLang="zh-CN" sz="2400" dirty="0">
                <a:ea typeface="宋体" charset="-122"/>
              </a:rPr>
              <a:t>()/</a:t>
            </a:r>
            <a:r>
              <a:rPr lang="en-US" altLang="zh-CN" sz="2400" dirty="0" err="1">
                <a:ea typeface="宋体" charset="-122"/>
              </a:rPr>
              <a:t>leaveWorld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回调函数作为初始和结束，而不是 </a:t>
            </a:r>
            <a:r>
              <a:rPr lang="en-US" altLang="zh-CN" sz="2400" dirty="0">
                <a:ea typeface="宋体" charset="-122"/>
              </a:rPr>
              <a:t>__</a:t>
            </a:r>
            <a:r>
              <a:rPr lang="en-US" altLang="zh-CN" sz="2400" dirty="0" err="1">
                <a:ea typeface="宋体" charset="-122"/>
              </a:rPr>
              <a:t>init</a:t>
            </a:r>
            <a:r>
              <a:rPr lang="en-US" altLang="zh-CN" sz="2400" dirty="0">
                <a:ea typeface="宋体" charset="-122"/>
              </a:rPr>
              <a:t>__()</a:t>
            </a:r>
            <a:r>
              <a:rPr lang="zh-CN" altLang="en-US" sz="2400" dirty="0">
                <a:ea typeface="宋体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500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上的</a:t>
            </a:r>
            <a:r>
              <a:rPr lang="zh-CN" altLang="en-US" dirty="0" smtClean="0">
                <a:ea typeface="宋体" charset="-122"/>
              </a:rPr>
              <a:t>实例会</a:t>
            </a:r>
            <a:r>
              <a:rPr lang="zh-CN" altLang="en-US" dirty="0">
                <a:ea typeface="宋体" charset="-122"/>
              </a:rPr>
              <a:t>在下一个网络更新时发布到合适的</a:t>
            </a:r>
            <a:r>
              <a:rPr lang="en-US" altLang="zh-CN" dirty="0">
                <a:ea typeface="宋体" charset="-122"/>
              </a:rPr>
              <a:t>Client</a:t>
            </a:r>
          </a:p>
          <a:p>
            <a:r>
              <a:rPr lang="zh-CN" altLang="en-US" dirty="0">
                <a:ea typeface="宋体" charset="-122"/>
              </a:rPr>
              <a:t>推荐创建的方法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KBEngine.createBaseAnywhere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/>
            <a:r>
              <a:rPr lang="zh-CN" altLang="en-US" dirty="0">
                <a:ea typeface="宋体" charset="-122"/>
              </a:rPr>
              <a:t>或者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createBaseLocally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...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FromDB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en-AU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推荐的创建方法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createCellEntity</a:t>
            </a:r>
            <a:r>
              <a:rPr lang="en-AU" altLang="zh-CN" dirty="0">
                <a:latin typeface="Courier New" pitchFamily="49" charset="0"/>
              </a:rPr>
              <a:t>()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 err="1">
                <a:latin typeface="Courier New" pitchFamily="49" charset="0"/>
              </a:rPr>
              <a:t>createInNewSpace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/>
            <a:r>
              <a:rPr lang="en-AU" altLang="zh-CN" dirty="0"/>
              <a:t>Cell entity</a:t>
            </a:r>
            <a:r>
              <a:rPr lang="zh-CN" altLang="en-AU" dirty="0">
                <a:ea typeface="宋体" charset="-122"/>
              </a:rPr>
              <a:t>属性可以在从数据库读取后创建之前修改</a:t>
            </a:r>
            <a:r>
              <a:rPr lang="en-AU" altLang="zh-CN" dirty="0">
                <a:ea typeface="宋体" charset="-122"/>
              </a:rPr>
              <a:t> </a:t>
            </a:r>
          </a:p>
          <a:p>
            <a:pPr lvl="2"/>
            <a:r>
              <a:rPr lang="zh-CN" altLang="en-AU" dirty="0">
                <a:ea typeface="宋体" charset="-122"/>
              </a:rPr>
              <a:t>参看 </a:t>
            </a:r>
            <a:r>
              <a:rPr lang="en-AU" altLang="zh-CN" dirty="0"/>
              <a:t>Base API </a:t>
            </a:r>
            <a:r>
              <a:rPr lang="zh-CN" altLang="en-AU" dirty="0">
                <a:ea typeface="宋体" charset="-122"/>
              </a:rPr>
              <a:t>文档</a:t>
            </a:r>
            <a:r>
              <a:rPr lang="en-AU" altLang="zh-CN" dirty="0"/>
              <a:t>: </a:t>
            </a:r>
            <a:r>
              <a:rPr lang="en-AU" altLang="zh-CN" dirty="0" err="1" smtClean="0">
                <a:latin typeface="Courier New" pitchFamily="49" charset="0"/>
              </a:rPr>
              <a:t>KBEngine.Base.cellData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Only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2"/>
            <a:r>
              <a:rPr lang="zh-CN" altLang="en-AU" dirty="0">
                <a:ea typeface="宋体" charset="-122"/>
              </a:rPr>
              <a:t>在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上调用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不能被容错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67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的销毁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作为游戏逻辑的一部分被销毁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en-AU" altLang="zh-CN" dirty="0"/>
              <a:t>Base entity</a:t>
            </a:r>
            <a:r>
              <a:rPr lang="zh-CN" altLang="en-AU" dirty="0">
                <a:ea typeface="宋体" charset="-122"/>
              </a:rPr>
              <a:t>在</a:t>
            </a:r>
            <a:r>
              <a:rPr lang="zh-CN" altLang="en-AU" dirty="0" smtClean="0">
                <a:ea typeface="宋体" charset="-122"/>
              </a:rPr>
              <a:t>其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部分还存在之前不能被销毁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销毁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</a:t>
            </a:r>
            <a:r>
              <a:rPr lang="en-AU" altLang="zh-CN" dirty="0"/>
              <a:t>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Entity.destroy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B</a:t>
            </a:r>
            <a:r>
              <a:rPr lang="en-AU" altLang="zh-CN" dirty="0"/>
              <a:t>ase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Base.destroyCellEntity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latin typeface="Courier New" pitchFamily="49" charset="0"/>
                <a:ea typeface="宋体" charset="-122"/>
              </a:rPr>
              <a:t>当</a:t>
            </a:r>
            <a:r>
              <a:rPr lang="en-AU" altLang="zh-CN" dirty="0">
                <a:latin typeface="Courier New" pitchFamily="49" charset="0"/>
                <a:ea typeface="宋体" charset="-122"/>
              </a:rPr>
              <a:t>cell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部分销毁时</a:t>
            </a:r>
            <a:r>
              <a:rPr lang="en-AU" altLang="zh-CN" dirty="0" err="1">
                <a:latin typeface="Courier New" pitchFamily="49" charset="0"/>
              </a:rPr>
              <a:t>Base.onLoseCell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会被调用</a:t>
            </a:r>
            <a:endParaRPr lang="en-AU" altLang="zh-CN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销毁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Base.destroy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如果是永久性数据会使得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2875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容错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的属性被备份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Base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Base</a:t>
            </a:r>
            <a:r>
              <a:rPr lang="zh-CN" altLang="en-US" dirty="0">
                <a:ea typeface="宋体" charset="-122"/>
              </a:rPr>
              <a:t>的属性也被备份到另一个</a:t>
            </a:r>
            <a:r>
              <a:rPr lang="en-US" altLang="zh-CN" dirty="0" err="1">
                <a:ea typeface="宋体" charset="-122"/>
              </a:rPr>
              <a:t>BaseApp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永久属性备份到数据库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存档</a:t>
            </a:r>
            <a:r>
              <a:rPr lang="en-US" altLang="zh-CN" dirty="0">
                <a:ea typeface="宋体" charset="-122"/>
              </a:rPr>
              <a:t>: </a:t>
            </a:r>
            <a:r>
              <a:rPr lang="zh-CN" altLang="en-US" dirty="0">
                <a:ea typeface="宋体" charset="-122"/>
              </a:rPr>
              <a:t>持续地轮流调度存档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容错</a:t>
            </a:r>
            <a:r>
              <a:rPr lang="en-US" altLang="zh-CN" dirty="0">
                <a:ea typeface="宋体" charset="-122"/>
              </a:rPr>
              <a:t>vs.</a:t>
            </a:r>
            <a:r>
              <a:rPr lang="zh-CN" altLang="en-US" dirty="0">
                <a:ea typeface="宋体" charset="-122"/>
              </a:rPr>
              <a:t>灾难恢复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灾难 </a:t>
            </a:r>
            <a:r>
              <a:rPr lang="en-US" altLang="zh-CN" dirty="0">
                <a:ea typeface="宋体" charset="-122"/>
              </a:rPr>
              <a:t>= </a:t>
            </a:r>
            <a:r>
              <a:rPr lang="zh-CN" altLang="en-US" dirty="0">
                <a:ea typeface="宋体" charset="-122"/>
              </a:rPr>
              <a:t>同时很多服务器进程失败</a:t>
            </a:r>
          </a:p>
        </p:txBody>
      </p:sp>
    </p:spTree>
    <p:extLst>
      <p:ext uri="{BB962C8B-B14F-4D97-AF65-F5344CB8AC3E}">
        <p14:creationId xmlns:p14="http://schemas.microsoft.com/office/powerpoint/2010/main" val="40227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第五章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Cell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功能集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0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部分的功能集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部分有许多与空间有关的功能可用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Navigate/</a:t>
            </a:r>
            <a:r>
              <a:rPr lang="en-US" altLang="zh-CN" dirty="0" err="1" smtClean="0">
                <a:ea typeface="宋体" charset="-122"/>
              </a:rPr>
              <a:t>MoveTo</a:t>
            </a:r>
            <a:r>
              <a:rPr lang="en-US" altLang="zh-CN" dirty="0" smtClean="0">
                <a:ea typeface="宋体" charset="-122"/>
              </a:rPr>
              <a:t>*</a:t>
            </a:r>
            <a:r>
              <a:rPr lang="zh-CN" altLang="en-US" dirty="0" smtClean="0">
                <a:ea typeface="宋体" charset="-122"/>
              </a:rPr>
              <a:t>导航系统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 smtClean="0">
                <a:ea typeface="宋体" charset="-122"/>
              </a:rPr>
              <a:t>触发器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陷阱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r>
              <a:rPr lang="zh-CN" altLang="en-US" dirty="0" smtClean="0">
                <a:ea typeface="宋体" charset="-122"/>
              </a:rPr>
              <a:t>这些</a:t>
            </a:r>
            <a:r>
              <a:rPr lang="zh-CN" altLang="en-US" dirty="0">
                <a:ea typeface="宋体" charset="-122"/>
              </a:rPr>
              <a:t>功能都是用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US" dirty="0">
                <a:ea typeface="宋体" charset="-122"/>
              </a:rPr>
              <a:t>的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4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Controller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5496" y="980728"/>
            <a:ext cx="905487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实现那些需要在后台花费很多</a:t>
            </a:r>
            <a:r>
              <a:rPr lang="en-US" altLang="zh-CN" dirty="0">
                <a:ea typeface="宋体" charset="-122"/>
              </a:rPr>
              <a:t>tick</a:t>
            </a:r>
            <a:r>
              <a:rPr lang="zh-CN" altLang="en-US" dirty="0">
                <a:ea typeface="宋体" charset="-122"/>
              </a:rPr>
              <a:t>处理的功能</a:t>
            </a:r>
          </a:p>
          <a:p>
            <a:r>
              <a:rPr lang="zh-CN" altLang="en-US" dirty="0">
                <a:ea typeface="宋体" charset="-122"/>
              </a:rPr>
              <a:t>当结束时会回</a:t>
            </a:r>
            <a:r>
              <a:rPr lang="zh-CN" altLang="en-US" dirty="0" smtClean="0">
                <a:ea typeface="宋体" charset="-122"/>
              </a:rPr>
              <a:t>调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脚本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用于实现复杂的逻辑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因为效率原因用</a:t>
            </a:r>
            <a:r>
              <a:rPr lang="en-US" altLang="zh-CN" dirty="0">
                <a:ea typeface="宋体" charset="-122"/>
              </a:rPr>
              <a:t>C/C++</a:t>
            </a:r>
            <a:r>
              <a:rPr lang="zh-CN" altLang="en-US" dirty="0">
                <a:ea typeface="宋体" charset="-122"/>
              </a:rPr>
              <a:t>实现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相对于</a:t>
            </a:r>
            <a:r>
              <a:rPr lang="en-US" altLang="zh-CN" dirty="0">
                <a:ea typeface="宋体" charset="-122"/>
              </a:rPr>
              <a:t>script)</a:t>
            </a:r>
          </a:p>
          <a:p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</a:t>
            </a:r>
            <a:r>
              <a:rPr lang="zh-CN" altLang="en-US" dirty="0" smtClean="0">
                <a:ea typeface="宋体" charset="-122"/>
              </a:rPr>
              <a:t>时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>
                <a:ea typeface="宋体" charset="-122"/>
              </a:rPr>
              <a:t>也跟着复制到新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上可以有无限多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Controller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每个实列返回一个</a:t>
            </a:r>
            <a:r>
              <a:rPr lang="en-US" altLang="zh-CN" dirty="0">
                <a:ea typeface="宋体" charset="-122"/>
              </a:rPr>
              <a:t>Controller ID</a:t>
            </a:r>
          </a:p>
          <a:p>
            <a:pPr lvl="1"/>
            <a:r>
              <a:rPr lang="zh-CN" altLang="en-US" sz="3200" dirty="0">
                <a:ea typeface="宋体" charset="-122"/>
              </a:rPr>
              <a:t>删除</a:t>
            </a:r>
            <a:r>
              <a:rPr lang="en-US" altLang="zh-CN" sz="3200" dirty="0">
                <a:ea typeface="宋体" charset="-122"/>
              </a:rPr>
              <a:t>:</a:t>
            </a:r>
            <a:r>
              <a:rPr lang="en-US" altLang="zh-CN" sz="3200" dirty="0" err="1">
                <a:latin typeface="Courier New" pitchFamily="49" charset="0"/>
                <a:ea typeface="宋体" charset="-122"/>
              </a:rPr>
              <a:t>Entity.cancel</a:t>
            </a:r>
            <a:r>
              <a:rPr lang="en-US" altLang="zh-CN" sz="3200" dirty="0">
                <a:latin typeface="Courier New" pitchFamily="49" charset="0"/>
                <a:ea typeface="宋体" charset="-122"/>
              </a:rPr>
              <a:t>( id )</a:t>
            </a:r>
          </a:p>
          <a:p>
            <a:r>
              <a:rPr lang="zh-CN" altLang="en-US" dirty="0">
                <a:ea typeface="宋体" charset="-122"/>
              </a:rPr>
              <a:t>能在它们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的脚本上激活回调函数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66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(Navigation)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tabLst>
                <a:tab pos="2962275" algn="l"/>
              </a:tabLst>
            </a:pPr>
            <a:r>
              <a:rPr lang="zh-CN" altLang="en-US" dirty="0">
                <a:latin typeface="Verdana" pitchFamily="34" charset="0"/>
                <a:ea typeface="宋体" charset="-122"/>
              </a:rPr>
              <a:t>导航系统提供了许多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用于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latin typeface="Verdana" pitchFamily="34" charset="0"/>
                <a:ea typeface="宋体" charset="-122"/>
              </a:rPr>
              <a:t>的移动和寻路的函数</a:t>
            </a:r>
            <a:endParaRPr lang="en-US" altLang="zh-CN" dirty="0">
              <a:latin typeface="Verdana" pitchFamily="34" charset="0"/>
              <a:ea typeface="宋体" charset="-122"/>
            </a:endParaRPr>
          </a:p>
          <a:p>
            <a:pPr>
              <a:tabLst>
                <a:tab pos="2962275" algn="l"/>
              </a:tabLst>
            </a:pPr>
            <a:r>
              <a:rPr lang="en-US" altLang="zh-CN" dirty="0">
                <a:latin typeface="Verdana" pitchFamily="34" charset="0"/>
                <a:ea typeface="宋体" charset="-122"/>
              </a:rPr>
              <a:t>Navigation Controller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</a:t>
            </a:r>
            <a:r>
              <a:rPr lang="en-US" altLang="zh-CN" dirty="0" err="1"/>
              <a:t>RecastNavigation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从</a:t>
            </a:r>
            <a:r>
              <a:rPr lang="zh-CN" altLang="en-US" dirty="0">
                <a:latin typeface="Verdana" pitchFamily="34" charset="0"/>
                <a:ea typeface="宋体" charset="-122"/>
              </a:rPr>
              <a:t>静态的碰撞场景里预先产生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err="1" smtClean="0">
                <a:latin typeface="Verdana" pitchFamily="34" charset="0"/>
                <a:ea typeface="宋体" charset="-122"/>
              </a:rPr>
              <a:t>NavMesh</a:t>
            </a:r>
            <a:r>
              <a:rPr lang="zh-CN" altLang="en-US" dirty="0">
                <a:latin typeface="Verdana" pitchFamily="34" charset="0"/>
                <a:ea typeface="宋体" charset="-122"/>
              </a:rPr>
              <a:t>来寻路</a:t>
            </a:r>
          </a:p>
        </p:txBody>
      </p:sp>
    </p:spTree>
    <p:extLst>
      <p:ext uri="{BB962C8B-B14F-4D97-AF65-F5344CB8AC3E}">
        <p14:creationId xmlns:p14="http://schemas.microsoft.com/office/powerpoint/2010/main" val="3466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49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直接的直线运动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导航</a:t>
            </a: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用</a:t>
            </a:r>
            <a:r>
              <a:rPr lang="en-AU" altLang="zh-CN" dirty="0" err="1"/>
              <a:t>NavMesh</a:t>
            </a:r>
            <a:r>
              <a:rPr lang="en-AU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latin typeface="Courier New" pitchFamily="49" charset="0"/>
              </a:rPr>
              <a:t>navigate()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通常</a:t>
            </a:r>
            <a:r>
              <a:rPr lang="zh-CN" altLang="en-AU" dirty="0">
                <a:ea typeface="宋体" charset="-122"/>
              </a:rPr>
              <a:t>的</a:t>
            </a:r>
            <a:endParaRPr lang="en-AU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canNavigateTo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getStopPoint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7103</Words>
  <Application>Microsoft Office PowerPoint</Application>
  <PresentationFormat>全屏显示(4:3)</PresentationFormat>
  <Paragraphs>1494</Paragraphs>
  <Slides>114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114</vt:i4>
      </vt:variant>
    </vt:vector>
  </HeadingPairs>
  <TitlesOfParts>
    <vt:vector size="115" baseType="lpstr">
      <vt:lpstr>Office 主题​​</vt:lpstr>
      <vt:lpstr>KBEngine 技术概览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  <vt:lpstr>第四章</vt:lpstr>
      <vt:lpstr>Baseapp上的Entity类型</vt:lpstr>
      <vt:lpstr>Baseapp上的Entity属性</vt:lpstr>
      <vt:lpstr>Baseapp上的Proxy属性</vt:lpstr>
      <vt:lpstr>Baseapp上的Entity方法</vt:lpstr>
      <vt:lpstr>Cellapp上的Entity属性</vt:lpstr>
      <vt:lpstr>Cellapp上的Entity方法</vt:lpstr>
      <vt:lpstr>Entity的典型生存周期</vt:lpstr>
      <vt:lpstr>Entity的创建</vt:lpstr>
      <vt:lpstr>Entity的创建</vt:lpstr>
      <vt:lpstr>Entity的销毁</vt:lpstr>
      <vt:lpstr>容错</vt:lpstr>
      <vt:lpstr>第五章</vt:lpstr>
      <vt:lpstr>Entity的cell部分的功能集</vt:lpstr>
      <vt:lpstr>Entity的Controller</vt:lpstr>
      <vt:lpstr>Entity的导航系统(Navigation)</vt:lpstr>
      <vt:lpstr>Entity的导航系统(方法)</vt:lpstr>
      <vt:lpstr>Entity Proximity</vt:lpstr>
      <vt:lpstr>控制其它的Entity</vt:lpstr>
      <vt:lpstr>第六章</vt:lpstr>
      <vt:lpstr>服务器配置</vt:lpstr>
      <vt:lpstr>Personality个性化脚本</vt:lpstr>
      <vt:lpstr>第七章</vt:lpstr>
      <vt:lpstr>C++断点调试</vt:lpstr>
      <vt:lpstr>工具与服务端交互调试</vt:lpstr>
      <vt:lpstr>第八章</vt:lpstr>
      <vt:lpstr>用机器人做压力测试</vt:lpstr>
      <vt:lpstr>Bot脚本</vt:lpstr>
      <vt:lpstr>增加bots</vt:lpstr>
      <vt:lpstr>Profiling 工具</vt:lpstr>
      <vt:lpstr>Profiling命令</vt:lpstr>
      <vt:lpstr>更多参考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289</cp:revision>
  <dcterms:created xsi:type="dcterms:W3CDTF">2015-01-23T05:56:17Z</dcterms:created>
  <dcterms:modified xsi:type="dcterms:W3CDTF">2015-02-02T09:42:58Z</dcterms:modified>
</cp:coreProperties>
</file>