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62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55" r:id="rId29"/>
    <p:sldId id="333" r:id="rId30"/>
    <p:sldId id="38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apt-get install     </a:t>
            </a:r>
            <a:r>
              <a:rPr lang="en-US" altLang="zh-CN" sz="2000" dirty="0" err="1"/>
              <a:t>cmake</a:t>
            </a:r>
            <a:r>
              <a:rPr lang="en-US" altLang="zh-CN" sz="2000" dirty="0"/>
              <a:t>    build-essential    </a:t>
            </a:r>
            <a:r>
              <a:rPr lang="en-US" altLang="zh-CN" sz="2000" dirty="0" err="1"/>
              <a:t>libboost</a:t>
            </a:r>
            <a:r>
              <a:rPr lang="en-US" altLang="zh-CN" sz="2000" dirty="0"/>
              <a:t>-dev  libqt5xmlpatterns5-dev       qtbase5-dev  qt5-default     libqt5svg5-dev        </a:t>
            </a:r>
            <a:r>
              <a:rPr lang="en-US" altLang="zh-CN" sz="2000" dirty="0" err="1"/>
              <a:t>libgraphviz</a:t>
            </a:r>
            <a:r>
              <a:rPr lang="en-US" altLang="zh-CN" sz="2000" dirty="0"/>
              <a:t>-dev            </a:t>
            </a:r>
            <a:r>
              <a:rPr lang="en-US" altLang="zh-CN" sz="2000" dirty="0" err="1"/>
              <a:t>libcapstone</a:t>
            </a:r>
            <a:r>
              <a:rPr lang="en-US" altLang="zh-CN" sz="2000" dirty="0"/>
              <a:t>-dev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cmake</a:t>
            </a:r>
            <a:r>
              <a:rPr lang="en-US" altLang="zh-CN" dirty="0"/>
              <a:t> ..</a:t>
            </a:r>
            <a:r>
              <a:rPr lang="zh-CN" altLang="en-US" dirty="0"/>
              <a:t>报错：</a:t>
            </a:r>
            <a:r>
              <a:rPr lang="en-US" altLang="zh-CN" dirty="0"/>
              <a:t>Could NOT find </a:t>
            </a:r>
            <a:r>
              <a:rPr lang="en-US" altLang="zh-CN" dirty="0" err="1"/>
              <a:t>PkgConfig</a:t>
            </a:r>
            <a:r>
              <a:rPr lang="en-US" altLang="zh-CN" dirty="0"/>
              <a:t> (missing: PKG_CONFIG_EXECUTABLE)</a:t>
            </a:r>
            <a:r>
              <a:rPr lang="zh-CN" altLang="en-US" dirty="0"/>
              <a:t>，则安装</a:t>
            </a:r>
            <a:r>
              <a:rPr lang="en-US" altLang="zh-CN" dirty="0"/>
              <a:t>pkg-config: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pkg-config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1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 ICS-LAB3  </a:t>
            </a:r>
            <a:br>
              <a:rPr lang="en-US" altLang="zh-CN" sz="4800" dirty="0"/>
            </a:br>
            <a:r>
              <a:rPr lang="en-US" altLang="zh-CN" sz="4800" dirty="0" err="1"/>
              <a:t>BinaryBomb</a:t>
            </a:r>
            <a:r>
              <a:rPr lang="en-US" altLang="zh-CN" sz="4800" dirty="0"/>
              <a:t> </a:t>
            </a:r>
            <a:r>
              <a:rPr lang="zh-CN" altLang="en-US" sz="4800" dirty="0"/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libqt5xmlpatterns5-dev       qtbase5-dev  qt5-default 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git</a:t>
            </a:r>
          </a:p>
          <a:p>
            <a:pPr lvl="1"/>
            <a:r>
              <a:rPr lang="en-US" altLang="zh-CN" dirty="0"/>
              <a:t>git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                 </a:t>
            </a:r>
            <a:r>
              <a:rPr lang="en-US" altLang="zh-CN" dirty="0"/>
              <a:t>--run </a:t>
            </a:r>
            <a:r>
              <a:rPr lang="zh-CN" altLang="en-US" dirty="0"/>
              <a:t>执行程序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班级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学号</a:t>
            </a:r>
            <a:r>
              <a:rPr lang="en-US" altLang="zh-CN" dirty="0">
                <a:solidFill>
                  <a:schemeClr val="tx1"/>
                </a:solidFill>
              </a:rPr>
              <a:t>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CS1601_1160310101.txt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CS1601-CS1610    </a:t>
            </a:r>
            <a:r>
              <a:rPr lang="zh-CN" altLang="en-US" dirty="0"/>
              <a:t>软工</a:t>
            </a:r>
            <a:r>
              <a:rPr lang="en-US" altLang="zh-CN" dirty="0"/>
              <a:t>SE1601-SE1602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指导教师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实验室教师：王晴、王宇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r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dirty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292" y="771813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0x804a0fc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0x804a0fc: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Objdump</a:t>
            </a:r>
            <a:r>
              <a:rPr lang="en-US" altLang="zh-CN" sz="2000" dirty="0">
                <a:solidFill>
                  <a:srgbClr val="FF0000"/>
                </a:solidFill>
              </a:rPr>
              <a:t> --start-address=0x804a0fc –s bomb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i="0" kern="0" dirty="0"/>
              <a:t>“</a:t>
            </a:r>
            <a:r>
              <a:rPr lang="en-US" altLang="zh-CN" sz="2000" i="0" kern="0" dirty="0"/>
              <a:t>I am just a renegade hockey mom.”</a:t>
            </a:r>
            <a:r>
              <a:rPr lang="zh-CN" altLang="en-US" sz="2000" i="0" kern="0" dirty="0"/>
              <a:t>就是第一个密码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i="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i="0" kern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instructor）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10.</a:t>
            </a:r>
            <a:r>
              <a:rPr lang="zh-CN" altLang="en-US" dirty="0"/>
              <a:t>结果提交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/>
              <a:t>CS1601_1160310101.txt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CS1601-CS1610    </a:t>
            </a:r>
            <a:r>
              <a:rPr lang="zh-CN" altLang="en-US" dirty="0"/>
              <a:t>软工</a:t>
            </a:r>
            <a:r>
              <a:rPr lang="en-US" altLang="zh-CN" dirty="0"/>
              <a:t>SE1601-SE1602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/>
              <a:t>班为单位集中打包发送至</a:t>
            </a:r>
            <a:r>
              <a:rPr lang="zh-CN" altLang="en-US" dirty="0"/>
              <a:t>指导教师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英才班：</a:t>
            </a:r>
            <a:endParaRPr lang="en-US" altLang="zh-CN" dirty="0"/>
          </a:p>
          <a:p>
            <a:pPr lvl="1"/>
            <a:r>
              <a:rPr lang="zh-CN" altLang="en-US" dirty="0"/>
              <a:t>可网上提交，比赛每个阶段的提交时间与完成的阶段数，看评分。</a:t>
            </a:r>
            <a:endParaRPr lang="en-US" altLang="zh-CN" dirty="0"/>
          </a:p>
          <a:p>
            <a:pPr lvl="1"/>
            <a:r>
              <a:rPr lang="zh-CN" altLang="en-US" dirty="0"/>
              <a:t>破解，修改</a:t>
            </a:r>
            <a:r>
              <a:rPr lang="en-US" altLang="zh-CN" dirty="0"/>
              <a:t>bomb</a:t>
            </a:r>
            <a:r>
              <a:rPr lang="zh-CN" altLang="en-US" dirty="0"/>
              <a:t>，不用输入密码，直接都</a:t>
            </a:r>
            <a:r>
              <a:rPr lang="en-US" altLang="zh-CN" dirty="0"/>
              <a:t>ok</a:t>
            </a:r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</a:t>
            </a:r>
            <a:r>
              <a:rPr lang="en-US" altLang="zh-CN" dirty="0"/>
              <a:t>CS1601_H160301099.txt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3</a:t>
            </a:r>
            <a:r>
              <a:rPr lang="zh-CN" altLang="en-US" dirty="0"/>
              <a:t>个文件，课代表提交</a:t>
            </a:r>
            <a:r>
              <a:rPr lang="en-US" altLang="zh-CN" dirty="0"/>
              <a:t>3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EDB</a:t>
            </a:r>
            <a:r>
              <a:rPr lang="zh-CN" altLang="en-US" dirty="0"/>
              <a:t>；</a:t>
            </a:r>
            <a:r>
              <a:rPr lang="en-US" altLang="zh-CN" dirty="0"/>
              <a:t>KDD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5CD286-804E-4657-943B-3AF8D99A4D15}"/>
              </a:ext>
            </a:extLst>
          </p:cNvPr>
          <p:cNvSpPr/>
          <p:nvPr/>
        </p:nvSpPr>
        <p:spPr bwMode="auto">
          <a:xfrm>
            <a:off x="2819400" y="381000"/>
            <a:ext cx="2438400" cy="57150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021642-AECE-432D-B242-2577E192DCCC}"/>
              </a:ext>
            </a:extLst>
          </p:cNvPr>
          <p:cNvCxnSpPr/>
          <p:nvPr/>
        </p:nvCxnSpPr>
        <p:spPr bwMode="auto">
          <a:xfrm>
            <a:off x="2819400" y="5715000"/>
            <a:ext cx="25146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B36BE7-B76F-418E-985B-BEC5FBAEF947}"/>
              </a:ext>
            </a:extLst>
          </p:cNvPr>
          <p:cNvCxnSpPr/>
          <p:nvPr/>
        </p:nvCxnSpPr>
        <p:spPr bwMode="auto">
          <a:xfrm>
            <a:off x="2819400" y="5334000"/>
            <a:ext cx="25146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F4A80B3-DD0F-466A-BA57-F12AD3534F0F}"/>
              </a:ext>
            </a:extLst>
          </p:cNvPr>
          <p:cNvCxnSpPr/>
          <p:nvPr/>
        </p:nvCxnSpPr>
        <p:spPr bwMode="auto">
          <a:xfrm>
            <a:off x="2819400" y="4953000"/>
            <a:ext cx="25146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23042C-7ACE-4F8A-97A5-340E73D400DD}"/>
              </a:ext>
            </a:extLst>
          </p:cNvPr>
          <p:cNvCxnSpPr/>
          <p:nvPr/>
        </p:nvCxnSpPr>
        <p:spPr bwMode="auto">
          <a:xfrm>
            <a:off x="2819400" y="4572000"/>
            <a:ext cx="25146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AECFDF3-5685-4F67-8842-4A51CF9AD7ED}"/>
              </a:ext>
            </a:extLst>
          </p:cNvPr>
          <p:cNvCxnSpPr/>
          <p:nvPr/>
        </p:nvCxnSpPr>
        <p:spPr bwMode="auto">
          <a:xfrm>
            <a:off x="2819400" y="2590800"/>
            <a:ext cx="25146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AD6238-C163-46AC-A56D-621F1C828DFB}"/>
              </a:ext>
            </a:extLst>
          </p:cNvPr>
          <p:cNvSpPr txBox="1"/>
          <p:nvPr/>
        </p:nvSpPr>
        <p:spPr>
          <a:xfrm>
            <a:off x="3885484" y="5715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x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39CCD2-0CF2-401C-9EE4-21347CE3900F}"/>
              </a:ext>
            </a:extLst>
          </p:cNvPr>
          <p:cNvSpPr txBox="1"/>
          <p:nvPr/>
        </p:nvSpPr>
        <p:spPr>
          <a:xfrm>
            <a:off x="3888727" y="5253334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24F2445-0604-474D-913A-93000945A31E}"/>
              </a:ext>
            </a:extLst>
          </p:cNvPr>
          <p:cNvSpPr txBox="1"/>
          <p:nvPr/>
        </p:nvSpPr>
        <p:spPr>
          <a:xfrm>
            <a:off x="3786899" y="4930302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&amp;z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46F69A-433E-465D-B42E-B4E2BD9560AC}"/>
              </a:ext>
            </a:extLst>
          </p:cNvPr>
          <p:cNvSpPr txBox="1"/>
          <p:nvPr/>
        </p:nvSpPr>
        <p:spPr>
          <a:xfrm>
            <a:off x="3904720" y="450897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z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8B90B0-FA21-4D12-B983-E2DC18E657F4}"/>
              </a:ext>
            </a:extLst>
          </p:cNvPr>
          <p:cNvCxnSpPr/>
          <p:nvPr/>
        </p:nvCxnSpPr>
        <p:spPr bwMode="auto">
          <a:xfrm flipH="1">
            <a:off x="5410200" y="6096000"/>
            <a:ext cx="609600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B22FACC-F619-4425-9521-D83CEF60B20F}"/>
              </a:ext>
            </a:extLst>
          </p:cNvPr>
          <p:cNvSpPr txBox="1"/>
          <p:nvPr/>
        </p:nvSpPr>
        <p:spPr>
          <a:xfrm>
            <a:off x="6055362" y="5865167"/>
            <a:ext cx="802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%</a:t>
            </a:r>
            <a:r>
              <a:rPr lang="en-US" altLang="zh-CN" dirty="0" err="1">
                <a:latin typeface="Calibri" panose="020F0502020204030204" pitchFamily="34" charset="0"/>
              </a:rPr>
              <a:t>rsp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9C05168-E9B8-4A1B-AD06-518E071625CC}"/>
              </a:ext>
            </a:extLst>
          </p:cNvPr>
          <p:cNvCxnSpPr/>
          <p:nvPr/>
        </p:nvCxnSpPr>
        <p:spPr bwMode="auto">
          <a:xfrm flipH="1">
            <a:off x="5410200" y="2590800"/>
            <a:ext cx="563931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7E89B21-9942-4B29-8F4B-1FCD0F6F0703}"/>
              </a:ext>
            </a:extLst>
          </p:cNvPr>
          <p:cNvSpPr txBox="1"/>
          <p:nvPr/>
        </p:nvSpPr>
        <p:spPr>
          <a:xfrm>
            <a:off x="6050331" y="235996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%</a:t>
            </a:r>
            <a:r>
              <a:rPr lang="en-US" altLang="zh-CN" dirty="0" err="1">
                <a:latin typeface="Calibri" panose="020F0502020204030204" pitchFamily="34" charset="0"/>
              </a:rPr>
              <a:t>rbp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2847AA8-4EDF-4805-BA0C-0BD9F102835B}"/>
              </a:ext>
            </a:extLst>
          </p:cNvPr>
          <p:cNvSpPr txBox="1"/>
          <p:nvPr/>
        </p:nvSpPr>
        <p:spPr>
          <a:xfrm>
            <a:off x="2326193" y="58651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0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D5B816-2B48-4A72-8FB9-884CAEA3F07E}"/>
              </a:ext>
            </a:extLst>
          </p:cNvPr>
          <p:cNvSpPr txBox="1"/>
          <p:nvPr/>
        </p:nvSpPr>
        <p:spPr>
          <a:xfrm>
            <a:off x="2318140" y="54841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8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F0727FB-5DA4-4628-8141-A829A13CDE2E}"/>
              </a:ext>
            </a:extLst>
          </p:cNvPr>
          <p:cNvSpPr txBox="1"/>
          <p:nvPr/>
        </p:nvSpPr>
        <p:spPr>
          <a:xfrm>
            <a:off x="2221976" y="50723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16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C67F9B-1CA4-4D84-9614-BB95E95BB66B}"/>
              </a:ext>
            </a:extLst>
          </p:cNvPr>
          <p:cNvSpPr txBox="1"/>
          <p:nvPr/>
        </p:nvSpPr>
        <p:spPr>
          <a:xfrm>
            <a:off x="2221975" y="46913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24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BC0019-146E-4CEF-A294-4B8CB3C5013E}"/>
              </a:ext>
            </a:extLst>
          </p:cNvPr>
          <p:cNvSpPr txBox="1"/>
          <p:nvPr/>
        </p:nvSpPr>
        <p:spPr>
          <a:xfrm>
            <a:off x="2230676" y="436022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32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56A586B-221C-479D-8DF2-6B7198D9DD4A}"/>
              </a:ext>
            </a:extLst>
          </p:cNvPr>
          <p:cNvSpPr txBox="1"/>
          <p:nvPr/>
        </p:nvSpPr>
        <p:spPr>
          <a:xfrm>
            <a:off x="2230676" y="23599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64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C6C1F3-F361-4606-A065-3199B8ECFD4B}"/>
              </a:ext>
            </a:extLst>
          </p:cNvPr>
          <p:cNvSpPr txBox="1"/>
          <p:nvPr/>
        </p:nvSpPr>
        <p:spPr>
          <a:xfrm>
            <a:off x="2152930" y="15016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104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5736474-D978-4C80-8A17-A2CCDAFB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69" y="2153385"/>
            <a:ext cx="2597121" cy="15851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889DAB7-3A6F-4910-A578-CA42BC43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68" y="1781677"/>
            <a:ext cx="2597121" cy="1585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CE1CF8D-5500-48FC-92D1-A0B674DF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68" y="1386778"/>
            <a:ext cx="2597121" cy="15851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5BD0044-A5F8-4422-9F20-F935C1F6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00" y="1340092"/>
            <a:ext cx="493819" cy="64623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F9C6904F-BA2D-4E09-8910-03B488E3DA3A}"/>
              </a:ext>
            </a:extLst>
          </p:cNvPr>
          <p:cNvSpPr txBox="1"/>
          <p:nvPr/>
        </p:nvSpPr>
        <p:spPr>
          <a:xfrm>
            <a:off x="3928839" y="178150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x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B3D1B2-D018-4512-9DA5-3631C5B01CB1}"/>
              </a:ext>
            </a:extLst>
          </p:cNvPr>
          <p:cNvSpPr txBox="1"/>
          <p:nvPr/>
        </p:nvSpPr>
        <p:spPr>
          <a:xfrm>
            <a:off x="3937358" y="217385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y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5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O2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，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O1</a:t>
            </a:r>
            <a:r>
              <a:rPr lang="zh-CN" altLang="en-US" dirty="0"/>
              <a:t>之后无栈帧，</a:t>
            </a:r>
            <a:r>
              <a:rPr lang="en-US" altLang="zh-CN" dirty="0"/>
              <a:t>EBP</a:t>
            </a:r>
            <a:r>
              <a:rPr lang="zh-CN" altLang="en-US" dirty="0"/>
              <a:t>做别的用途。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加上栈指针。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3.GDB</a:t>
            </a:r>
            <a:r>
              <a:rPr lang="zh-CN" altLang="en-US" dirty="0"/>
              <a:t>常用命令复习</a:t>
            </a:r>
            <a:endParaRPr lang="en-US" altLang="zh-CN" dirty="0"/>
          </a:p>
          <a:p>
            <a:pPr lvl="1"/>
            <a:r>
              <a:rPr lang="zh-CN" altLang="en-US" dirty="0"/>
              <a:t>设置断点、执行指令、看指令、看调用栈</a:t>
            </a:r>
            <a:endParaRPr lang="en-US" altLang="zh-CN" dirty="0"/>
          </a:p>
          <a:p>
            <a:pPr lvl="1"/>
            <a:r>
              <a:rPr lang="zh-CN" altLang="en-US" dirty="0"/>
              <a:t>查看内存（全局变量）、看堆栈（局部变量、返回地址等）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2646</Words>
  <Application>Microsoft Office PowerPoint</Application>
  <PresentationFormat>全屏显示(4:3)</PresentationFormat>
  <Paragraphs>354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1036314134@qq.com</cp:lastModifiedBy>
  <cp:revision>308</cp:revision>
  <cp:lastPrinted>2012-09-05T04:08:00Z</cp:lastPrinted>
  <dcterms:created xsi:type="dcterms:W3CDTF">2012-09-06T15:16:00Z</dcterms:created>
  <dcterms:modified xsi:type="dcterms:W3CDTF">2019-11-06T08:55:28Z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