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5" r:id="rId5"/>
    <p:sldId id="266" r:id="rId6"/>
    <p:sldId id="267" r:id="rId7"/>
    <p:sldId id="268" r:id="rId8"/>
    <p:sldId id="269" r:id="rId9"/>
    <p:sldId id="264" r:id="rId10"/>
    <p:sldId id="270" r:id="rId11"/>
    <p:sldId id="271" r:id="rId12"/>
    <p:sldId id="272" r:id="rId13"/>
    <p:sldId id="273" r:id="rId14"/>
    <p:sldId id="274" r:id="rId15"/>
    <p:sldId id="261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533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92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33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2" name="文本占位符 21"/>
          <p:cNvSpPr>
            <a:spLocks noGrp="1"/>
          </p:cNvSpPr>
          <p:nvPr>
            <p:ph type="body" sz="quarter" idx="11"/>
          </p:nvPr>
        </p:nvSpPr>
        <p:spPr>
          <a:xfrm>
            <a:off x="357158" y="285728"/>
            <a:ext cx="8143932" cy="642942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357158" y="1285860"/>
            <a:ext cx="8143932" cy="464347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7763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90656" y="2463388"/>
            <a:ext cx="1917575" cy="2056578"/>
            <a:chOff x="3295850" y="2024958"/>
            <a:chExt cx="3459934" cy="3833709"/>
          </a:xfrm>
        </p:grpSpPr>
        <p:sp>
          <p:nvSpPr>
            <p:cNvPr id="3" name="圆角矩形 2"/>
            <p:cNvSpPr/>
            <p:nvPr/>
          </p:nvSpPr>
          <p:spPr>
            <a:xfrm rot="2760000">
              <a:off x="3234395" y="2337279"/>
              <a:ext cx="3833709" cy="3209068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rgbClr val="6C6C6C">
                    <a:alpha val="42000"/>
                  </a:srgbClr>
                </a:gs>
                <a:gs pos="0">
                  <a:schemeClr val="tx1">
                    <a:alpha val="54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4" name="Freeform 5"/>
            <p:cNvSpPr>
              <a:spLocks/>
            </p:cNvSpPr>
            <p:nvPr/>
          </p:nvSpPr>
          <p:spPr bwMode="auto">
            <a:xfrm rot="10800000">
              <a:off x="3295850" y="2263222"/>
              <a:ext cx="2643765" cy="234315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 rot="2760000">
              <a:off x="3517384" y="2609397"/>
              <a:ext cx="2951667" cy="2369391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 rot="10800000">
              <a:off x="3589408" y="2523401"/>
              <a:ext cx="2056648" cy="182279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165"/>
                </a:gs>
                <a:gs pos="100000">
                  <a:srgbClr val="FF9A05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0">
                    <a:srgbClr val="FF9B09"/>
                  </a:gs>
                  <a:gs pos="100000">
                    <a:srgbClr val="FFDBA7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>
                <a:solidFill>
                  <a:prstClr val="black"/>
                </a:solidFill>
              </a:endParaRPr>
            </a:p>
          </p:txBody>
        </p:sp>
      </p:grpSp>
      <p:sp>
        <p:nvSpPr>
          <p:cNvPr id="7" name="圆角矩形 6"/>
          <p:cNvSpPr/>
          <p:nvPr/>
        </p:nvSpPr>
        <p:spPr>
          <a:xfrm>
            <a:off x="3428992" y="2786058"/>
            <a:ext cx="4527384" cy="930002"/>
          </a:xfrm>
          <a:prstGeom prst="roundRect">
            <a:avLst>
              <a:gd name="adj" fmla="val 9976"/>
            </a:avLst>
          </a:prstGeom>
          <a:solidFill>
            <a:srgbClr val="FFB85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8" name="组合 7"/>
          <p:cNvGrpSpPr/>
          <p:nvPr/>
        </p:nvGrpSpPr>
        <p:grpSpPr>
          <a:xfrm>
            <a:off x="3275856" y="3143248"/>
            <a:ext cx="128768" cy="158012"/>
            <a:chOff x="4486616" y="3001075"/>
            <a:chExt cx="274695" cy="274699"/>
          </a:xfrm>
        </p:grpSpPr>
        <p:sp>
          <p:nvSpPr>
            <p:cNvPr id="9" name="椭圆 8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928926" y="3143248"/>
            <a:ext cx="130906" cy="158012"/>
            <a:chOff x="4486616" y="3001075"/>
            <a:chExt cx="274695" cy="274699"/>
          </a:xfrm>
        </p:grpSpPr>
        <p:sp>
          <p:nvSpPr>
            <p:cNvPr id="12" name="椭圆 11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027631" y="3200565"/>
            <a:ext cx="288238" cy="61431"/>
            <a:chOff x="4318304" y="3089060"/>
            <a:chExt cx="384317" cy="61430"/>
          </a:xfrm>
        </p:grpSpPr>
        <p:sp>
          <p:nvSpPr>
            <p:cNvPr id="15" name="圆角矩形 14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173728" y="3000372"/>
            <a:ext cx="40706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JavaScript</a:t>
            </a:r>
            <a:r>
              <a:rPr lang="zh-CN" altLang="en-US" sz="2700" dirty="0" smtClean="0">
                <a:solidFill>
                  <a:schemeClr val="bg1"/>
                </a:solidFill>
                <a:latin typeface="造字工房悦黑体验版细体" pitchFamily="50" charset="-122"/>
                <a:ea typeface="造字工房悦黑体验版细体" pitchFamily="50" charset="-122"/>
              </a:rPr>
              <a:t>简介</a:t>
            </a:r>
            <a:endParaRPr lang="zh-CN" altLang="en-US" sz="2700" dirty="0">
              <a:solidFill>
                <a:schemeClr val="bg1"/>
              </a:solidFill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000232" y="2786058"/>
            <a:ext cx="589923" cy="737835"/>
            <a:chOff x="3108756" y="2110160"/>
            <a:chExt cx="745081" cy="698920"/>
          </a:xfrm>
          <a:solidFill>
            <a:schemeClr val="bg1"/>
          </a:solidFill>
        </p:grpSpPr>
        <p:sp>
          <p:nvSpPr>
            <p:cNvPr id="19" name="Freeform 489"/>
            <p:cNvSpPr>
              <a:spLocks/>
            </p:cNvSpPr>
            <p:nvPr/>
          </p:nvSpPr>
          <p:spPr bwMode="auto">
            <a:xfrm>
              <a:off x="3608602" y="2110160"/>
              <a:ext cx="245235" cy="303659"/>
            </a:xfrm>
            <a:custGeom>
              <a:avLst/>
              <a:gdLst>
                <a:gd name="T0" fmla="*/ 248 w 340"/>
                <a:gd name="T1" fmla="*/ 0 h 421"/>
                <a:gd name="T2" fmla="*/ 0 w 340"/>
                <a:gd name="T3" fmla="*/ 357 h 421"/>
                <a:gd name="T4" fmla="*/ 94 w 340"/>
                <a:gd name="T5" fmla="*/ 421 h 421"/>
                <a:gd name="T6" fmla="*/ 340 w 340"/>
                <a:gd name="T7" fmla="*/ 66 h 421"/>
                <a:gd name="T8" fmla="*/ 248 w 340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421">
                  <a:moveTo>
                    <a:pt x="248" y="0"/>
                  </a:moveTo>
                  <a:lnTo>
                    <a:pt x="0" y="357"/>
                  </a:lnTo>
                  <a:lnTo>
                    <a:pt x="94" y="421"/>
                  </a:lnTo>
                  <a:lnTo>
                    <a:pt x="340" y="66"/>
                  </a:lnTo>
                  <a:lnTo>
                    <a:pt x="24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0" name="Freeform 490"/>
            <p:cNvSpPr>
              <a:spLocks/>
            </p:cNvSpPr>
            <p:nvPr/>
          </p:nvSpPr>
          <p:spPr bwMode="auto">
            <a:xfrm>
              <a:off x="3584800" y="2379197"/>
              <a:ext cx="81505" cy="68522"/>
            </a:xfrm>
            <a:custGeom>
              <a:avLst/>
              <a:gdLst>
                <a:gd name="T0" fmla="*/ 14 w 113"/>
                <a:gd name="T1" fmla="*/ 12 h 95"/>
                <a:gd name="T2" fmla="*/ 0 w 113"/>
                <a:gd name="T3" fmla="*/ 33 h 95"/>
                <a:gd name="T4" fmla="*/ 14 w 113"/>
                <a:gd name="T5" fmla="*/ 43 h 95"/>
                <a:gd name="T6" fmla="*/ 26 w 113"/>
                <a:gd name="T7" fmla="*/ 52 h 95"/>
                <a:gd name="T8" fmla="*/ 90 w 113"/>
                <a:gd name="T9" fmla="*/ 95 h 95"/>
                <a:gd name="T10" fmla="*/ 113 w 113"/>
                <a:gd name="T11" fmla="*/ 62 h 95"/>
                <a:gd name="T12" fmla="*/ 23 w 113"/>
                <a:gd name="T13" fmla="*/ 0 h 95"/>
                <a:gd name="T14" fmla="*/ 14 w 113"/>
                <a:gd name="T15" fmla="*/ 1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95">
                  <a:moveTo>
                    <a:pt x="14" y="12"/>
                  </a:moveTo>
                  <a:lnTo>
                    <a:pt x="0" y="33"/>
                  </a:lnTo>
                  <a:lnTo>
                    <a:pt x="14" y="43"/>
                  </a:lnTo>
                  <a:lnTo>
                    <a:pt x="26" y="52"/>
                  </a:lnTo>
                  <a:lnTo>
                    <a:pt x="90" y="95"/>
                  </a:lnTo>
                  <a:lnTo>
                    <a:pt x="113" y="62"/>
                  </a:lnTo>
                  <a:lnTo>
                    <a:pt x="23" y="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1" name="Freeform 491"/>
            <p:cNvSpPr>
              <a:spLocks/>
            </p:cNvSpPr>
            <p:nvPr/>
          </p:nvSpPr>
          <p:spPr bwMode="auto">
            <a:xfrm>
              <a:off x="3463625" y="2415261"/>
              <a:ext cx="177435" cy="226482"/>
            </a:xfrm>
            <a:custGeom>
              <a:avLst/>
              <a:gdLst>
                <a:gd name="T0" fmla="*/ 66 w 104"/>
                <a:gd name="T1" fmla="*/ 0 h 133"/>
                <a:gd name="T2" fmla="*/ 60 w 104"/>
                <a:gd name="T3" fmla="*/ 8 h 133"/>
                <a:gd name="T4" fmla="*/ 59 w 104"/>
                <a:gd name="T5" fmla="*/ 10 h 133"/>
                <a:gd name="T6" fmla="*/ 11 w 104"/>
                <a:gd name="T7" fmla="*/ 29 h 133"/>
                <a:gd name="T8" fmla="*/ 0 w 104"/>
                <a:gd name="T9" fmla="*/ 129 h 133"/>
                <a:gd name="T10" fmla="*/ 37 w 104"/>
                <a:gd name="T11" fmla="*/ 76 h 133"/>
                <a:gd name="T12" fmla="*/ 37 w 104"/>
                <a:gd name="T13" fmla="*/ 51 h 133"/>
                <a:gd name="T14" fmla="*/ 60 w 104"/>
                <a:gd name="T15" fmla="*/ 43 h 133"/>
                <a:gd name="T16" fmla="*/ 63 w 104"/>
                <a:gd name="T17" fmla="*/ 44 h 133"/>
                <a:gd name="T18" fmla="*/ 66 w 104"/>
                <a:gd name="T19" fmla="*/ 71 h 133"/>
                <a:gd name="T20" fmla="*/ 60 w 104"/>
                <a:gd name="T21" fmla="*/ 77 h 133"/>
                <a:gd name="T22" fmla="*/ 42 w 104"/>
                <a:gd name="T23" fmla="*/ 80 h 133"/>
                <a:gd name="T24" fmla="*/ 6 w 104"/>
                <a:gd name="T25" fmla="*/ 133 h 133"/>
                <a:gd name="T26" fmla="*/ 54 w 104"/>
                <a:gd name="T27" fmla="*/ 109 h 133"/>
                <a:gd name="T28" fmla="*/ 60 w 104"/>
                <a:gd name="T29" fmla="*/ 106 h 133"/>
                <a:gd name="T30" fmla="*/ 77 w 104"/>
                <a:gd name="T31" fmla="*/ 98 h 133"/>
                <a:gd name="T32" fmla="*/ 96 w 104"/>
                <a:gd name="T33" fmla="*/ 88 h 133"/>
                <a:gd name="T34" fmla="*/ 97 w 104"/>
                <a:gd name="T35" fmla="*/ 37 h 133"/>
                <a:gd name="T36" fmla="*/ 104 w 104"/>
                <a:gd name="T37" fmla="*/ 26 h 133"/>
                <a:gd name="T38" fmla="*/ 77 w 104"/>
                <a:gd name="T39" fmla="*/ 7 h 133"/>
                <a:gd name="T40" fmla="*/ 66 w 104"/>
                <a:gd name="T4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33">
                  <a:moveTo>
                    <a:pt x="66" y="0"/>
                  </a:moveTo>
                  <a:cubicBezTo>
                    <a:pt x="60" y="8"/>
                    <a:pt x="60" y="8"/>
                    <a:pt x="60" y="8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2" y="70"/>
                    <a:pt x="31" y="60"/>
                    <a:pt x="37" y="51"/>
                  </a:cubicBezTo>
                  <a:cubicBezTo>
                    <a:pt x="43" y="43"/>
                    <a:pt x="52" y="40"/>
                    <a:pt x="60" y="43"/>
                  </a:cubicBezTo>
                  <a:cubicBezTo>
                    <a:pt x="61" y="43"/>
                    <a:pt x="62" y="44"/>
                    <a:pt x="63" y="44"/>
                  </a:cubicBezTo>
                  <a:cubicBezTo>
                    <a:pt x="71" y="50"/>
                    <a:pt x="72" y="62"/>
                    <a:pt x="66" y="71"/>
                  </a:cubicBezTo>
                  <a:cubicBezTo>
                    <a:pt x="64" y="74"/>
                    <a:pt x="62" y="76"/>
                    <a:pt x="60" y="77"/>
                  </a:cubicBezTo>
                  <a:cubicBezTo>
                    <a:pt x="55" y="81"/>
                    <a:pt x="48" y="82"/>
                    <a:pt x="42" y="80"/>
                  </a:cubicBezTo>
                  <a:cubicBezTo>
                    <a:pt x="6" y="133"/>
                    <a:pt x="6" y="133"/>
                    <a:pt x="6" y="133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7" y="37"/>
                    <a:pt x="97" y="37"/>
                    <a:pt x="97" y="3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77" y="7"/>
                    <a:pt x="77" y="7"/>
                    <a:pt x="77" y="7"/>
                  </a:cubicBezTo>
                  <a:lnTo>
                    <a:pt x="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2" name="Rectangle 492"/>
            <p:cNvSpPr>
              <a:spLocks noChangeArrowheads="1"/>
            </p:cNvSpPr>
            <p:nvPr/>
          </p:nvSpPr>
          <p:spPr bwMode="auto">
            <a:xfrm>
              <a:off x="3237144" y="2495323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3" name="Rectangle 493"/>
            <p:cNvSpPr>
              <a:spLocks noChangeArrowheads="1"/>
            </p:cNvSpPr>
            <p:nvPr/>
          </p:nvSpPr>
          <p:spPr bwMode="auto">
            <a:xfrm>
              <a:off x="3237144" y="2449161"/>
              <a:ext cx="168779" cy="173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4" name="Rectangle 494"/>
            <p:cNvSpPr>
              <a:spLocks noChangeArrowheads="1"/>
            </p:cNvSpPr>
            <p:nvPr/>
          </p:nvSpPr>
          <p:spPr bwMode="auto">
            <a:xfrm>
              <a:off x="3237144" y="2403000"/>
              <a:ext cx="168779" cy="158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5" name="Rectangle 495"/>
            <p:cNvSpPr>
              <a:spLocks noChangeArrowheads="1"/>
            </p:cNvSpPr>
            <p:nvPr/>
          </p:nvSpPr>
          <p:spPr bwMode="auto">
            <a:xfrm>
              <a:off x="3237144" y="2357559"/>
              <a:ext cx="168779" cy="15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26" name="Freeform 496"/>
            <p:cNvSpPr>
              <a:spLocks/>
            </p:cNvSpPr>
            <p:nvPr/>
          </p:nvSpPr>
          <p:spPr bwMode="auto">
            <a:xfrm>
              <a:off x="3108756" y="2215467"/>
              <a:ext cx="489749" cy="593613"/>
            </a:xfrm>
            <a:custGeom>
              <a:avLst/>
              <a:gdLst>
                <a:gd name="T0" fmla="*/ 268 w 287"/>
                <a:gd name="T1" fmla="*/ 303 h 348"/>
                <a:gd name="T2" fmla="*/ 245 w 287"/>
                <a:gd name="T3" fmla="*/ 331 h 348"/>
                <a:gd name="T4" fmla="*/ 90 w 287"/>
                <a:gd name="T5" fmla="*/ 331 h 348"/>
                <a:gd name="T6" fmla="*/ 90 w 287"/>
                <a:gd name="T7" fmla="*/ 281 h 348"/>
                <a:gd name="T8" fmla="*/ 76 w 287"/>
                <a:gd name="T9" fmla="*/ 263 h 348"/>
                <a:gd name="T10" fmla="*/ 17 w 287"/>
                <a:gd name="T11" fmla="*/ 263 h 348"/>
                <a:gd name="T12" fmla="*/ 17 w 287"/>
                <a:gd name="T13" fmla="*/ 59 h 348"/>
                <a:gd name="T14" fmla="*/ 40 w 287"/>
                <a:gd name="T15" fmla="*/ 27 h 348"/>
                <a:gd name="T16" fmla="*/ 251 w 287"/>
                <a:gd name="T17" fmla="*/ 27 h 348"/>
                <a:gd name="T18" fmla="*/ 268 w 287"/>
                <a:gd name="T19" fmla="*/ 52 h 348"/>
                <a:gd name="T20" fmla="*/ 268 w 287"/>
                <a:gd name="T21" fmla="*/ 104 h 348"/>
                <a:gd name="T22" fmla="*/ 268 w 287"/>
                <a:gd name="T23" fmla="*/ 104 h 348"/>
                <a:gd name="T24" fmla="*/ 285 w 287"/>
                <a:gd name="T25" fmla="*/ 83 h 348"/>
                <a:gd name="T26" fmla="*/ 285 w 287"/>
                <a:gd name="T27" fmla="*/ 45 h 348"/>
                <a:gd name="T28" fmla="*/ 252 w 287"/>
                <a:gd name="T29" fmla="*/ 8 h 348"/>
                <a:gd name="T30" fmla="*/ 70 w 287"/>
                <a:gd name="T31" fmla="*/ 8 h 348"/>
                <a:gd name="T32" fmla="*/ 40 w 287"/>
                <a:gd name="T33" fmla="*/ 8 h 348"/>
                <a:gd name="T34" fmla="*/ 0 w 287"/>
                <a:gd name="T35" fmla="*/ 44 h 348"/>
                <a:gd name="T36" fmla="*/ 0 w 287"/>
                <a:gd name="T37" fmla="*/ 294 h 348"/>
                <a:gd name="T38" fmla="*/ 82 w 287"/>
                <a:gd name="T39" fmla="*/ 346 h 348"/>
                <a:gd name="T40" fmla="*/ 252 w 287"/>
                <a:gd name="T41" fmla="*/ 346 h 348"/>
                <a:gd name="T42" fmla="*/ 285 w 287"/>
                <a:gd name="T43" fmla="*/ 321 h 348"/>
                <a:gd name="T44" fmla="*/ 285 w 287"/>
                <a:gd name="T45" fmla="*/ 228 h 348"/>
                <a:gd name="T46" fmla="*/ 268 w 287"/>
                <a:gd name="T47" fmla="*/ 238 h 348"/>
                <a:gd name="T48" fmla="*/ 268 w 287"/>
                <a:gd name="T49" fmla="*/ 30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7" h="348">
                  <a:moveTo>
                    <a:pt x="268" y="303"/>
                  </a:moveTo>
                  <a:cubicBezTo>
                    <a:pt x="268" y="303"/>
                    <a:pt x="272" y="331"/>
                    <a:pt x="245" y="331"/>
                  </a:cubicBezTo>
                  <a:cubicBezTo>
                    <a:pt x="217" y="331"/>
                    <a:pt x="90" y="331"/>
                    <a:pt x="90" y="331"/>
                  </a:cubicBezTo>
                  <a:cubicBezTo>
                    <a:pt x="90" y="281"/>
                    <a:pt x="90" y="281"/>
                    <a:pt x="90" y="281"/>
                  </a:cubicBezTo>
                  <a:cubicBezTo>
                    <a:pt x="90" y="281"/>
                    <a:pt x="91" y="263"/>
                    <a:pt x="76" y="263"/>
                  </a:cubicBezTo>
                  <a:cubicBezTo>
                    <a:pt x="60" y="263"/>
                    <a:pt x="17" y="263"/>
                    <a:pt x="17" y="263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59"/>
                    <a:pt x="13" y="27"/>
                    <a:pt x="40" y="27"/>
                  </a:cubicBezTo>
                  <a:cubicBezTo>
                    <a:pt x="251" y="27"/>
                    <a:pt x="251" y="27"/>
                    <a:pt x="251" y="27"/>
                  </a:cubicBezTo>
                  <a:cubicBezTo>
                    <a:pt x="251" y="27"/>
                    <a:pt x="268" y="30"/>
                    <a:pt x="268" y="52"/>
                  </a:cubicBezTo>
                  <a:cubicBezTo>
                    <a:pt x="268" y="57"/>
                    <a:pt x="268" y="77"/>
                    <a:pt x="268" y="104"/>
                  </a:cubicBezTo>
                  <a:cubicBezTo>
                    <a:pt x="268" y="104"/>
                    <a:pt x="268" y="104"/>
                    <a:pt x="268" y="104"/>
                  </a:cubicBezTo>
                  <a:cubicBezTo>
                    <a:pt x="285" y="83"/>
                    <a:pt x="285" y="83"/>
                    <a:pt x="285" y="83"/>
                  </a:cubicBezTo>
                  <a:cubicBezTo>
                    <a:pt x="285" y="60"/>
                    <a:pt x="285" y="45"/>
                    <a:pt x="285" y="45"/>
                  </a:cubicBezTo>
                  <a:cubicBezTo>
                    <a:pt x="285" y="45"/>
                    <a:pt x="287" y="8"/>
                    <a:pt x="252" y="8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0" y="0"/>
                    <a:pt x="0" y="44"/>
                  </a:cubicBezTo>
                  <a:cubicBezTo>
                    <a:pt x="0" y="87"/>
                    <a:pt x="0" y="294"/>
                    <a:pt x="0" y="294"/>
                  </a:cubicBezTo>
                  <a:cubicBezTo>
                    <a:pt x="82" y="346"/>
                    <a:pt x="82" y="346"/>
                    <a:pt x="82" y="346"/>
                  </a:cubicBezTo>
                  <a:cubicBezTo>
                    <a:pt x="252" y="346"/>
                    <a:pt x="252" y="346"/>
                    <a:pt x="252" y="346"/>
                  </a:cubicBezTo>
                  <a:cubicBezTo>
                    <a:pt x="252" y="346"/>
                    <a:pt x="285" y="348"/>
                    <a:pt x="285" y="321"/>
                  </a:cubicBezTo>
                  <a:cubicBezTo>
                    <a:pt x="285" y="312"/>
                    <a:pt x="285" y="274"/>
                    <a:pt x="285" y="228"/>
                  </a:cubicBezTo>
                  <a:cubicBezTo>
                    <a:pt x="268" y="238"/>
                    <a:pt x="268" y="238"/>
                    <a:pt x="268" y="238"/>
                  </a:cubicBezTo>
                  <a:cubicBezTo>
                    <a:pt x="268" y="275"/>
                    <a:pt x="268" y="303"/>
                    <a:pt x="26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453649" y="3029768"/>
            <a:ext cx="1440159" cy="491305"/>
            <a:chOff x="4927934" y="2884106"/>
            <a:chExt cx="842141" cy="562742"/>
          </a:xfrm>
        </p:grpSpPr>
        <p:sp>
          <p:nvSpPr>
            <p:cNvPr id="28" name="椭圆 27"/>
            <p:cNvSpPr/>
            <p:nvPr/>
          </p:nvSpPr>
          <p:spPr>
            <a:xfrm>
              <a:off x="5055353" y="2884106"/>
              <a:ext cx="562742" cy="56274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927934" y="2928931"/>
              <a:ext cx="842141" cy="475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</a:rPr>
                <a:t>第</a:t>
              </a:r>
              <a:r>
                <a:rPr lang="en-US" altLang="zh-CN" sz="2100" dirty="0">
                  <a:solidFill>
                    <a:srgbClr val="FFB850"/>
                  </a:solidFill>
                  <a:latin typeface="Impact" panose="020B0806030902050204" pitchFamily="34" charset="0"/>
                </a:rPr>
                <a:t>1</a:t>
              </a:r>
              <a:r>
                <a:rPr lang="zh-CN" altLang="en-US" sz="2100" dirty="0" smtClean="0">
                  <a:solidFill>
                    <a:srgbClr val="FFB850"/>
                  </a:solidFill>
                  <a:latin typeface="Impact" panose="020B0806030902050204" pitchFamily="34" charset="0"/>
                </a:rPr>
                <a:t>章</a:t>
              </a:r>
              <a:endParaRPr lang="zh-CN" altLang="en-US" sz="2100" dirty="0">
                <a:solidFill>
                  <a:srgbClr val="FFB850"/>
                </a:solidFill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1073697"/>
      </p:ext>
    </p:extLst>
  </p:cSld>
  <p:clrMapOvr>
    <a:masterClrMapping/>
  </p:clrMapOvr>
  <p:transition advTm="0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251520" y="332656"/>
            <a:ext cx="8143932" cy="208823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引入外部</a:t>
            </a:r>
            <a:r>
              <a:rPr lang="en-US" altLang="zh-CN" sz="2400" dirty="0"/>
              <a:t>CSS</a:t>
            </a:r>
            <a:r>
              <a:rPr lang="zh-CN" altLang="zh-CN" sz="2400" dirty="0"/>
              <a:t>文件使用的是“</a:t>
            </a:r>
            <a:r>
              <a:rPr lang="en-US" altLang="zh-CN" sz="2400" dirty="0"/>
              <a:t>link</a:t>
            </a:r>
            <a:r>
              <a:rPr lang="zh-CN" altLang="zh-CN" sz="2400" dirty="0"/>
              <a:t>标签”，而引入外部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文件使用的是“</a:t>
            </a:r>
            <a:r>
              <a:rPr lang="en-US" altLang="zh-CN" sz="2400" dirty="0"/>
              <a:t>script</a:t>
            </a:r>
            <a:r>
              <a:rPr lang="zh-CN" altLang="zh-CN" sz="2400" dirty="0"/>
              <a:t>标签”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语法：</a:t>
            </a:r>
            <a:endParaRPr lang="en-US" altLang="zh-CN" sz="24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123728" y="2060848"/>
            <a:ext cx="5205271" cy="4939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dirty="0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&lt;!</a:t>
            </a:r>
            <a:r>
              <a:rPr lang="en-US" altLang="zh-CN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DOCTYPE html&gt; </a:t>
            </a:r>
          </a:p>
          <a:p>
            <a:pPr>
              <a:lnSpc>
                <a:spcPts val="2700"/>
              </a:lnSpc>
            </a:pPr>
            <a:r>
              <a:rPr lang="en-US" altLang="zh-CN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&lt;html&gt;</a:t>
            </a:r>
          </a:p>
          <a:p>
            <a:pPr>
              <a:lnSpc>
                <a:spcPts val="2700"/>
              </a:lnSpc>
            </a:pPr>
            <a:r>
              <a:rPr lang="en-US" altLang="zh-CN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&lt;head&gt;</a:t>
            </a:r>
          </a:p>
          <a:p>
            <a:pPr>
              <a:lnSpc>
                <a:spcPts val="2700"/>
              </a:lnSpc>
            </a:pPr>
            <a:r>
              <a:rPr lang="en-US" altLang="zh-CN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   &lt;meta charset="utf-8" /&gt;</a:t>
            </a:r>
          </a:p>
          <a:p>
            <a:pPr>
              <a:lnSpc>
                <a:spcPts val="2700"/>
              </a:lnSpc>
            </a:pPr>
            <a:r>
              <a:rPr lang="en-US" altLang="zh-CN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   &lt;title&gt;&lt;/title&gt;</a:t>
            </a:r>
          </a:p>
          <a:p>
            <a:pPr>
              <a:lnSpc>
                <a:spcPts val="2700"/>
              </a:lnSpc>
            </a:pPr>
            <a:r>
              <a:rPr lang="en-US" altLang="zh-CN" dirty="0">
                <a:solidFill>
                  <a:srgbClr val="00B050"/>
                </a:solidFill>
                <a:latin typeface="Source Code Pro Light" pitchFamily="49" charset="0"/>
                <a:ea typeface="Source Code Pro Light" pitchFamily="49" charset="0"/>
              </a:rPr>
              <a:t>    &lt;!--1</a:t>
            </a:r>
            <a:r>
              <a:rPr lang="zh-CN" altLang="en-US" dirty="0">
                <a:solidFill>
                  <a:srgbClr val="00B050"/>
                </a:solidFill>
                <a:latin typeface="Source Code Pro Light" pitchFamily="49" charset="0"/>
                <a:ea typeface="Source Code Pro Light" pitchFamily="49" charset="0"/>
              </a:rPr>
              <a:t>、在</a:t>
            </a:r>
            <a:r>
              <a:rPr lang="en-US" altLang="zh-CN" dirty="0">
                <a:solidFill>
                  <a:srgbClr val="00B050"/>
                </a:solidFill>
                <a:latin typeface="Source Code Pro Light" pitchFamily="49" charset="0"/>
                <a:ea typeface="Source Code Pro Light" pitchFamily="49" charset="0"/>
              </a:rPr>
              <a:t>head</a:t>
            </a:r>
            <a:r>
              <a:rPr lang="zh-CN" altLang="en-US" dirty="0">
                <a:solidFill>
                  <a:srgbClr val="00B050"/>
                </a:solidFill>
                <a:latin typeface="Source Code Pro Light" pitchFamily="49" charset="0"/>
                <a:ea typeface="Source Code Pro Light" pitchFamily="49" charset="0"/>
              </a:rPr>
              <a:t>中引入</a:t>
            </a:r>
            <a:r>
              <a:rPr lang="en-US" altLang="zh-CN" dirty="0">
                <a:solidFill>
                  <a:srgbClr val="00B050"/>
                </a:solidFill>
                <a:latin typeface="Source Code Pro Light" pitchFamily="49" charset="0"/>
                <a:ea typeface="Source Code Pro Light" pitchFamily="49" charset="0"/>
              </a:rPr>
              <a:t>--&gt;</a:t>
            </a:r>
          </a:p>
          <a:p>
            <a:pPr>
              <a:lnSpc>
                <a:spcPts val="2700"/>
              </a:lnSpc>
            </a:pPr>
            <a:r>
              <a:rPr lang="en-US" altLang="zh-CN" b="1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   &lt;script </a:t>
            </a:r>
            <a:r>
              <a:rPr lang="en-US" altLang="zh-CN" b="1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src</a:t>
            </a:r>
            <a:r>
              <a:rPr lang="en-US" altLang="zh-CN" b="1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="index.js"&gt;&lt;/script&gt;</a:t>
            </a:r>
          </a:p>
          <a:p>
            <a:pPr>
              <a:lnSpc>
                <a:spcPts val="2700"/>
              </a:lnSpc>
            </a:pPr>
            <a:r>
              <a:rPr lang="en-US" altLang="zh-CN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&lt;/head&gt;</a:t>
            </a:r>
          </a:p>
          <a:p>
            <a:pPr>
              <a:lnSpc>
                <a:spcPts val="2700"/>
              </a:lnSpc>
            </a:pPr>
            <a:r>
              <a:rPr lang="en-US" altLang="zh-CN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&lt;body&gt;</a:t>
            </a:r>
          </a:p>
          <a:p>
            <a:pPr>
              <a:lnSpc>
                <a:spcPts val="2700"/>
              </a:lnSpc>
            </a:pPr>
            <a:r>
              <a:rPr lang="en-US" altLang="zh-CN" dirty="0">
                <a:solidFill>
                  <a:srgbClr val="00B050"/>
                </a:solidFill>
                <a:latin typeface="Source Code Pro Light" pitchFamily="49" charset="0"/>
                <a:ea typeface="Source Code Pro Light" pitchFamily="49" charset="0"/>
              </a:rPr>
              <a:t>    &lt;!--2</a:t>
            </a:r>
            <a:r>
              <a:rPr lang="zh-CN" altLang="en-US" dirty="0">
                <a:solidFill>
                  <a:srgbClr val="00B050"/>
                </a:solidFill>
                <a:latin typeface="Source Code Pro Light" pitchFamily="49" charset="0"/>
                <a:ea typeface="Source Code Pro Light" pitchFamily="49" charset="0"/>
              </a:rPr>
              <a:t>、在</a:t>
            </a:r>
            <a:r>
              <a:rPr lang="en-US" altLang="zh-CN" dirty="0">
                <a:solidFill>
                  <a:srgbClr val="00B050"/>
                </a:solidFill>
                <a:latin typeface="Source Code Pro Light" pitchFamily="49" charset="0"/>
                <a:ea typeface="Source Code Pro Light" pitchFamily="49" charset="0"/>
              </a:rPr>
              <a:t>body</a:t>
            </a:r>
            <a:r>
              <a:rPr lang="zh-CN" altLang="en-US" dirty="0">
                <a:solidFill>
                  <a:srgbClr val="00B050"/>
                </a:solidFill>
                <a:latin typeface="Source Code Pro Light" pitchFamily="49" charset="0"/>
                <a:ea typeface="Source Code Pro Light" pitchFamily="49" charset="0"/>
              </a:rPr>
              <a:t>中引入</a:t>
            </a:r>
            <a:r>
              <a:rPr lang="en-US" altLang="zh-CN" dirty="0">
                <a:solidFill>
                  <a:srgbClr val="00B050"/>
                </a:solidFill>
                <a:latin typeface="Source Code Pro Light" pitchFamily="49" charset="0"/>
                <a:ea typeface="Source Code Pro Light" pitchFamily="49" charset="0"/>
              </a:rPr>
              <a:t>--&gt;</a:t>
            </a:r>
          </a:p>
          <a:p>
            <a:pPr>
              <a:lnSpc>
                <a:spcPts val="2700"/>
              </a:lnSpc>
            </a:pPr>
            <a:r>
              <a:rPr lang="en-US" altLang="zh-CN" b="1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   &lt;script </a:t>
            </a:r>
            <a:r>
              <a:rPr lang="en-US" altLang="zh-CN" b="1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src</a:t>
            </a:r>
            <a:r>
              <a:rPr lang="en-US" altLang="zh-CN" b="1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="index.js"&gt;&lt;/script&gt;</a:t>
            </a:r>
          </a:p>
          <a:p>
            <a:pPr>
              <a:lnSpc>
                <a:spcPts val="2700"/>
              </a:lnSpc>
            </a:pPr>
            <a:r>
              <a:rPr lang="en-US" altLang="zh-CN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&lt;/body&gt;</a:t>
            </a:r>
          </a:p>
          <a:p>
            <a:pPr>
              <a:lnSpc>
                <a:spcPts val="2700"/>
              </a:lnSpc>
            </a:pPr>
            <a:r>
              <a:rPr lang="en-US" altLang="zh-CN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&lt;/html&gt;</a:t>
            </a:r>
          </a:p>
          <a:p>
            <a:pPr>
              <a:lnSpc>
                <a:spcPts val="27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6326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/>
              <a:t>2</a:t>
            </a:r>
            <a:r>
              <a:rPr lang="zh-CN" altLang="en-US" sz="2800" b="1" dirty="0" smtClean="0"/>
              <a:t>、内部</a:t>
            </a:r>
            <a:r>
              <a:rPr lang="en-US" altLang="zh-CN" sz="2800" b="1" dirty="0" smtClean="0"/>
              <a:t>JavaScript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536" y="1124744"/>
            <a:ext cx="8143932" cy="201622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内部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，指的是把</a:t>
            </a:r>
            <a:r>
              <a:rPr lang="en-US" altLang="zh-CN" sz="2400" dirty="0"/>
              <a:t>HTML</a:t>
            </a:r>
            <a:r>
              <a:rPr lang="zh-CN" altLang="zh-CN" sz="2400" dirty="0"/>
              <a:t>代码和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代码放在同一个文件中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语法：</a:t>
            </a:r>
            <a:endParaRPr lang="en-US" altLang="zh-CN" sz="24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65095" y="2780928"/>
            <a:ext cx="3640740" cy="43524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&lt;!DOCTYPE html&gt; </a:t>
            </a:r>
          </a:p>
          <a:p>
            <a:r>
              <a:rPr lang="en-US" altLang="zh-CN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&lt;html&gt;</a:t>
            </a:r>
          </a:p>
          <a:p>
            <a:r>
              <a:rPr lang="en-US" altLang="zh-CN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&lt;head&gt;</a:t>
            </a:r>
          </a:p>
          <a:p>
            <a:r>
              <a:rPr lang="en-US" altLang="zh-CN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   &lt;meta charset="utf-8" /&gt;</a:t>
            </a:r>
          </a:p>
          <a:p>
            <a:r>
              <a:rPr lang="en-US" altLang="zh-CN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   &lt;title&gt;&lt;/title&gt;</a:t>
            </a:r>
          </a:p>
          <a:p>
            <a:r>
              <a:rPr lang="en-US" altLang="zh-CN" sz="1600" dirty="0">
                <a:solidFill>
                  <a:srgbClr val="00B050"/>
                </a:solidFill>
                <a:latin typeface="Source Code Pro Light" pitchFamily="49" charset="0"/>
                <a:ea typeface="Source Code Pro Light" pitchFamily="49" charset="0"/>
              </a:rPr>
              <a:t>    &lt;!--1</a:t>
            </a:r>
            <a:r>
              <a:rPr lang="zh-CN" altLang="en-US" sz="1600" dirty="0">
                <a:solidFill>
                  <a:srgbClr val="00B050"/>
                </a:solidFill>
                <a:latin typeface="Source Code Pro Light" pitchFamily="49" charset="0"/>
                <a:ea typeface="Source Code Pro Light" pitchFamily="49" charset="0"/>
              </a:rPr>
              <a:t>、在</a:t>
            </a:r>
            <a:r>
              <a:rPr lang="en-US" altLang="zh-CN" sz="1600" dirty="0">
                <a:solidFill>
                  <a:srgbClr val="00B050"/>
                </a:solidFill>
                <a:latin typeface="Source Code Pro Light" pitchFamily="49" charset="0"/>
                <a:ea typeface="Source Code Pro Light" pitchFamily="49" charset="0"/>
              </a:rPr>
              <a:t>head</a:t>
            </a:r>
            <a:r>
              <a:rPr lang="zh-CN" altLang="en-US" sz="1600" dirty="0">
                <a:solidFill>
                  <a:srgbClr val="00B050"/>
                </a:solidFill>
                <a:latin typeface="Source Code Pro Light" pitchFamily="49" charset="0"/>
                <a:ea typeface="Source Code Pro Light" pitchFamily="49" charset="0"/>
              </a:rPr>
              <a:t>中引入</a:t>
            </a:r>
            <a:r>
              <a:rPr lang="en-US" altLang="zh-CN" sz="1600" dirty="0">
                <a:solidFill>
                  <a:srgbClr val="00B050"/>
                </a:solidFill>
                <a:latin typeface="Source Code Pro Light" pitchFamily="49" charset="0"/>
                <a:ea typeface="Source Code Pro Light" pitchFamily="49" charset="0"/>
              </a:rPr>
              <a:t>--&gt;</a:t>
            </a:r>
          </a:p>
          <a:p>
            <a:r>
              <a:rPr lang="en-US" altLang="zh-CN" sz="1600" b="1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   &lt;script&gt;</a:t>
            </a:r>
          </a:p>
          <a:p>
            <a:r>
              <a:rPr lang="en-US" altLang="zh-CN" sz="1600" b="1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       ……</a:t>
            </a:r>
          </a:p>
          <a:p>
            <a:r>
              <a:rPr lang="en-US" altLang="zh-CN" sz="1600" b="1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   &lt;/script&gt;</a:t>
            </a:r>
          </a:p>
          <a:p>
            <a:r>
              <a:rPr lang="en-US" altLang="zh-CN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&lt;/head&gt;</a:t>
            </a:r>
          </a:p>
          <a:p>
            <a:r>
              <a:rPr lang="en-US" altLang="zh-CN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&lt;body&gt;</a:t>
            </a:r>
          </a:p>
          <a:p>
            <a:r>
              <a:rPr lang="en-US" altLang="zh-CN" sz="1600" dirty="0">
                <a:solidFill>
                  <a:srgbClr val="00B050"/>
                </a:solidFill>
                <a:latin typeface="Source Code Pro Light" pitchFamily="49" charset="0"/>
                <a:ea typeface="Source Code Pro Light" pitchFamily="49" charset="0"/>
              </a:rPr>
              <a:t>    &lt;!--2</a:t>
            </a:r>
            <a:r>
              <a:rPr lang="zh-CN" altLang="en-US" sz="1600" dirty="0">
                <a:solidFill>
                  <a:srgbClr val="00B050"/>
                </a:solidFill>
                <a:latin typeface="Source Code Pro Light" pitchFamily="49" charset="0"/>
                <a:ea typeface="Source Code Pro Light" pitchFamily="49" charset="0"/>
              </a:rPr>
              <a:t>、在</a:t>
            </a:r>
            <a:r>
              <a:rPr lang="en-US" altLang="zh-CN" sz="1600" dirty="0">
                <a:solidFill>
                  <a:srgbClr val="00B050"/>
                </a:solidFill>
                <a:latin typeface="Source Code Pro Light" pitchFamily="49" charset="0"/>
                <a:ea typeface="Source Code Pro Light" pitchFamily="49" charset="0"/>
              </a:rPr>
              <a:t>body</a:t>
            </a:r>
            <a:r>
              <a:rPr lang="zh-CN" altLang="en-US" sz="1600" dirty="0">
                <a:solidFill>
                  <a:srgbClr val="00B050"/>
                </a:solidFill>
                <a:latin typeface="Source Code Pro Light" pitchFamily="49" charset="0"/>
                <a:ea typeface="Source Code Pro Light" pitchFamily="49" charset="0"/>
              </a:rPr>
              <a:t>中引入</a:t>
            </a:r>
            <a:r>
              <a:rPr lang="en-US" altLang="zh-CN" sz="1600" dirty="0">
                <a:solidFill>
                  <a:srgbClr val="00B050"/>
                </a:solidFill>
                <a:latin typeface="Source Code Pro Light" pitchFamily="49" charset="0"/>
                <a:ea typeface="Source Code Pro Light" pitchFamily="49" charset="0"/>
              </a:rPr>
              <a:t>--&gt;</a:t>
            </a:r>
          </a:p>
          <a:p>
            <a:r>
              <a:rPr lang="en-US" altLang="zh-CN" sz="1600" b="1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   &lt;script&gt;</a:t>
            </a:r>
          </a:p>
          <a:p>
            <a:r>
              <a:rPr lang="en-US" altLang="zh-CN" sz="1600" b="1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       ……</a:t>
            </a:r>
          </a:p>
          <a:p>
            <a:r>
              <a:rPr lang="en-US" altLang="zh-CN" sz="1600" b="1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   &lt;/script&gt;</a:t>
            </a:r>
          </a:p>
          <a:p>
            <a:r>
              <a:rPr lang="en-US" altLang="zh-CN" sz="16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&lt;/body&gt;</a:t>
            </a:r>
          </a:p>
          <a:p>
            <a:pPr>
              <a:lnSpc>
                <a:spcPts val="27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809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536" y="548680"/>
            <a:ext cx="8143932" cy="864096"/>
          </a:xfrm>
        </p:spPr>
        <p:txBody>
          <a:bodyPr/>
          <a:lstStyle/>
          <a:p>
            <a:r>
              <a:rPr lang="zh-CN" altLang="zh-CN" sz="2400" dirty="0"/>
              <a:t>实际上，</a:t>
            </a:r>
            <a:r>
              <a:rPr lang="en-US" altLang="zh-CN" sz="2400" dirty="0"/>
              <a:t>&lt;script&gt;&lt;/script&gt;</a:t>
            </a:r>
            <a:r>
              <a:rPr lang="zh-CN" altLang="zh-CN" sz="2400" dirty="0"/>
              <a:t>是一种简写形式，它其实等价于</a:t>
            </a:r>
            <a:r>
              <a:rPr lang="zh-CN" altLang="zh-CN" sz="2400" dirty="0" smtClean="0"/>
              <a:t>：</a:t>
            </a:r>
            <a:endParaRPr lang="zh-CN" altLang="zh-C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196752"/>
            <a:ext cx="4955203" cy="1797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&lt;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script type="text/</a:t>
            </a:r>
            <a:r>
              <a:rPr lang="en-US" altLang="zh-CN" sz="2000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javascript</a:t>
            </a: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……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&lt;/script&gt;</a:t>
            </a:r>
          </a:p>
          <a:p>
            <a:pPr>
              <a:lnSpc>
                <a:spcPts val="27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1366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/>
              <a:t>3</a:t>
            </a:r>
            <a:r>
              <a:rPr lang="zh-CN" altLang="en-US" sz="2800" b="1" dirty="0" smtClean="0"/>
              <a:t>、外部</a:t>
            </a:r>
            <a:r>
              <a:rPr lang="en-US" altLang="zh-CN" sz="2800" b="1" dirty="0" smtClean="0"/>
              <a:t>JavaScript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536" y="968306"/>
            <a:ext cx="8143932" cy="201622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元素属性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，指的是在元素的“事件属性”中直接编写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或调用函数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个非常有用的方法：</a:t>
            </a:r>
            <a:endParaRPr lang="zh-CN" altLang="zh-C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852936"/>
            <a:ext cx="570162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/>
              <a:t>  </a:t>
            </a:r>
            <a:r>
              <a:rPr lang="en-US" altLang="zh-CN" sz="2200" dirty="0" err="1" smtClean="0">
                <a:solidFill>
                  <a:srgbClr val="C00000"/>
                </a:solidFill>
              </a:rPr>
              <a:t>document.write</a:t>
            </a:r>
            <a:r>
              <a:rPr lang="en-US" altLang="zh-CN" sz="2200" dirty="0">
                <a:solidFill>
                  <a:srgbClr val="C00000"/>
                </a:solidFill>
              </a:rPr>
              <a:t>()</a:t>
            </a:r>
            <a:r>
              <a:rPr lang="zh-CN" altLang="en-US" sz="2200" dirty="0"/>
              <a:t>：在页面输出一个内容；</a:t>
            </a:r>
            <a:endParaRPr lang="en-US" altLang="zh-CN" sz="2200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/>
              <a:t>  </a:t>
            </a:r>
            <a:r>
              <a:rPr lang="en-US" altLang="zh-CN" sz="2200" dirty="0" smtClean="0">
                <a:solidFill>
                  <a:srgbClr val="C00000"/>
                </a:solidFill>
              </a:rPr>
              <a:t>alert</a:t>
            </a:r>
            <a:r>
              <a:rPr lang="en-US" altLang="zh-CN" sz="2200" dirty="0">
                <a:solidFill>
                  <a:srgbClr val="C00000"/>
                </a:solidFill>
              </a:rPr>
              <a:t>()</a:t>
            </a:r>
            <a:r>
              <a:rPr lang="zh-CN" altLang="en-US" sz="2200" dirty="0"/>
              <a:t>：弹出一个对话框</a:t>
            </a:r>
            <a:r>
              <a:rPr lang="zh-CN" altLang="en-US" sz="2200" dirty="0" smtClean="0"/>
              <a:t>；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209949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4521388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04229" y="422743"/>
            <a:ext cx="4167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 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一个简单的程序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5392" y="1268760"/>
            <a:ext cx="7077579" cy="5606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&lt;!</a:t>
            </a:r>
            <a:r>
              <a:rPr lang="en-US" altLang="zh-CN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DOCTYPE html&gt; </a:t>
            </a:r>
          </a:p>
          <a:p>
            <a:r>
              <a:rPr lang="en-US" altLang="zh-CN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&lt;html&gt;</a:t>
            </a:r>
          </a:p>
          <a:p>
            <a:r>
              <a:rPr lang="en-US" altLang="zh-CN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&lt;head&gt;</a:t>
            </a:r>
          </a:p>
          <a:p>
            <a:r>
              <a:rPr lang="en-US" altLang="zh-CN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   &lt;meta charset="utf-8" /&gt;</a:t>
            </a:r>
          </a:p>
          <a:p>
            <a:r>
              <a:rPr lang="en-US" altLang="zh-CN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   &lt;title&gt;&lt;/title&gt;</a:t>
            </a:r>
          </a:p>
          <a:p>
            <a:r>
              <a:rPr lang="en-US" altLang="zh-CN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   &lt;script&gt;</a:t>
            </a:r>
          </a:p>
          <a:p>
            <a:r>
              <a:rPr lang="en-US" altLang="zh-CN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       </a:t>
            </a:r>
            <a:r>
              <a:rPr lang="en-US" altLang="zh-CN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window.onload</a:t>
            </a:r>
            <a:r>
              <a:rPr lang="en-US" altLang="zh-CN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= function () {</a:t>
            </a:r>
          </a:p>
          <a:p>
            <a:r>
              <a:rPr lang="en-US" altLang="zh-CN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           alert("</a:t>
            </a:r>
            <a:r>
              <a:rPr lang="zh-CN" altLang="en-US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欢迎光临萌萌小店！</a:t>
            </a:r>
            <a:r>
              <a:rPr lang="en-US" altLang="zh-CN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");</a:t>
            </a:r>
          </a:p>
          <a:p>
            <a:r>
              <a:rPr lang="en-US" altLang="zh-CN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       }</a:t>
            </a:r>
          </a:p>
          <a:p>
            <a:r>
              <a:rPr lang="en-US" altLang="zh-CN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       </a:t>
            </a:r>
            <a:r>
              <a:rPr lang="en-US" altLang="zh-CN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window.onbeforeunload</a:t>
            </a:r>
            <a:r>
              <a:rPr lang="en-US" altLang="zh-CN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= function (event) {</a:t>
            </a:r>
          </a:p>
          <a:p>
            <a:r>
              <a:rPr lang="en-US" altLang="zh-CN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           </a:t>
            </a:r>
            <a:r>
              <a:rPr lang="en-US" altLang="zh-CN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var</a:t>
            </a:r>
            <a:r>
              <a:rPr lang="en-US" altLang="zh-CN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e = event || </a:t>
            </a:r>
            <a:r>
              <a:rPr lang="en-US" altLang="zh-CN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window.event</a:t>
            </a:r>
            <a:r>
              <a:rPr lang="en-US" altLang="zh-CN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;</a:t>
            </a:r>
          </a:p>
          <a:p>
            <a:r>
              <a:rPr lang="en-US" altLang="zh-CN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           </a:t>
            </a:r>
            <a:r>
              <a:rPr lang="en-US" altLang="zh-CN" dirty="0" err="1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e.returnValue</a:t>
            </a:r>
            <a:r>
              <a:rPr lang="en-US" altLang="zh-CN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= "</a:t>
            </a:r>
            <a:r>
              <a:rPr lang="zh-CN" altLang="en-US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记得下来再来喔！</a:t>
            </a:r>
            <a:r>
              <a:rPr lang="en-US" altLang="zh-CN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";</a:t>
            </a:r>
          </a:p>
          <a:p>
            <a:r>
              <a:rPr lang="en-US" altLang="zh-CN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       }</a:t>
            </a:r>
          </a:p>
          <a:p>
            <a:r>
              <a:rPr lang="en-US" altLang="zh-CN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    &lt;/script&gt;</a:t>
            </a:r>
          </a:p>
          <a:p>
            <a:r>
              <a:rPr lang="en-US" altLang="zh-CN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&lt;/head&gt;</a:t>
            </a:r>
          </a:p>
          <a:p>
            <a:pPr>
              <a:lnSpc>
                <a:spcPts val="2700"/>
              </a:lnSpc>
            </a:pPr>
            <a:r>
              <a:rPr lang="en-US" altLang="zh-CN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&lt;body&gt;</a:t>
            </a:r>
          </a:p>
          <a:p>
            <a:pPr>
              <a:lnSpc>
                <a:spcPts val="2700"/>
              </a:lnSpc>
            </a:pPr>
            <a:r>
              <a:rPr lang="en-US" altLang="zh-CN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&lt;/body&gt;</a:t>
            </a:r>
          </a:p>
          <a:p>
            <a:pPr>
              <a:lnSpc>
                <a:spcPts val="2700"/>
              </a:lnSpc>
            </a:pPr>
            <a:r>
              <a:rPr lang="en-US" altLang="zh-CN" dirty="0">
                <a:solidFill>
                  <a:srgbClr val="C00000"/>
                </a:solidFill>
                <a:latin typeface="Source Code Pro Light" pitchFamily="49" charset="0"/>
                <a:ea typeface="Source Code Pro Light" pitchFamily="49" charset="0"/>
              </a:rPr>
              <a:t>&lt;/html&gt;</a:t>
            </a:r>
          </a:p>
          <a:p>
            <a:pPr>
              <a:lnSpc>
                <a:spcPts val="27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271244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323528" y="116632"/>
            <a:ext cx="8143932" cy="642942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b="1" dirty="0" smtClean="0"/>
              <a:t>练习题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107504" y="692696"/>
            <a:ext cx="9036496" cy="6021288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zh-CN" sz="3800" b="1" dirty="0"/>
              <a:t>一、单选题</a:t>
            </a:r>
            <a:endParaRPr lang="zh-CN" altLang="zh-CN" sz="3800" dirty="0"/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3500" dirty="0" smtClean="0"/>
              <a:t>    </a:t>
            </a:r>
            <a:r>
              <a:rPr lang="en-US" altLang="zh-CN" sz="3500" dirty="0" smtClean="0"/>
              <a:t>1</a:t>
            </a:r>
            <a:r>
              <a:rPr lang="zh-CN" altLang="en-US" sz="3500" dirty="0"/>
              <a:t>、在</a:t>
            </a:r>
            <a:r>
              <a:rPr lang="en-US" altLang="zh-CN" sz="3500" dirty="0"/>
              <a:t>HTML</a:t>
            </a:r>
            <a:r>
              <a:rPr lang="zh-CN" altLang="en-US" sz="3500" dirty="0"/>
              <a:t>中嵌入</a:t>
            </a:r>
            <a:r>
              <a:rPr lang="en-US" altLang="zh-CN" sz="3500" dirty="0"/>
              <a:t>JavaScript</a:t>
            </a:r>
            <a:r>
              <a:rPr lang="zh-CN" altLang="en-US" sz="3500" dirty="0"/>
              <a:t>，应该使用的标签是（ </a:t>
            </a:r>
            <a:r>
              <a:rPr lang="zh-CN" altLang="en-US" sz="3500" dirty="0" smtClean="0"/>
              <a:t>    ）</a:t>
            </a:r>
            <a:r>
              <a:rPr lang="zh-CN" altLang="en-US" sz="3500" dirty="0"/>
              <a:t>。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3500" dirty="0"/>
              <a:t>    </a:t>
            </a:r>
            <a:r>
              <a:rPr lang="zh-CN" altLang="en-US" sz="3500" dirty="0" smtClean="0"/>
              <a:t>    </a:t>
            </a:r>
            <a:r>
              <a:rPr lang="en-US" altLang="zh-CN" sz="3500" dirty="0" smtClean="0"/>
              <a:t>A</a:t>
            </a:r>
            <a:r>
              <a:rPr lang="en-US" altLang="zh-CN" sz="3500" dirty="0"/>
              <a:t>. &lt;style&gt;&lt;/style&gt;                           B. &lt;script&gt;&lt;/script&gt;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3500" dirty="0"/>
              <a:t>   </a:t>
            </a:r>
            <a:r>
              <a:rPr lang="en-US" altLang="zh-CN" sz="3500" dirty="0" smtClean="0"/>
              <a:t>     </a:t>
            </a:r>
            <a:r>
              <a:rPr lang="en-US" altLang="zh-CN" sz="3500" dirty="0"/>
              <a:t>C.&lt;</a:t>
            </a:r>
            <a:r>
              <a:rPr lang="en-US" altLang="zh-CN" sz="3500" dirty="0" err="1"/>
              <a:t>js</a:t>
            </a:r>
            <a:r>
              <a:rPr lang="en-US" altLang="zh-CN" sz="3500" dirty="0"/>
              <a:t>&gt;&lt;/</a:t>
            </a:r>
            <a:r>
              <a:rPr lang="en-US" altLang="zh-CN" sz="3500" dirty="0" err="1"/>
              <a:t>js</a:t>
            </a:r>
            <a:r>
              <a:rPr lang="en-US" altLang="zh-CN" sz="3500"/>
              <a:t>&gt;                                 </a:t>
            </a:r>
            <a:r>
              <a:rPr lang="en-US" altLang="zh-CN" sz="3500" smtClean="0"/>
              <a:t>      D</a:t>
            </a:r>
            <a:r>
              <a:rPr lang="en-US" altLang="zh-CN" sz="3500" dirty="0"/>
              <a:t>.&lt;</a:t>
            </a:r>
            <a:r>
              <a:rPr lang="en-US" altLang="zh-CN" sz="3500" dirty="0" err="1"/>
              <a:t>javascript</a:t>
            </a:r>
            <a:r>
              <a:rPr lang="en-US" altLang="zh-CN" sz="3500" dirty="0"/>
              <a:t>&gt;&lt;/</a:t>
            </a:r>
            <a:r>
              <a:rPr lang="en-US" altLang="zh-CN" sz="3500" dirty="0" err="1"/>
              <a:t>javascript</a:t>
            </a:r>
            <a:r>
              <a:rPr lang="en-US" altLang="zh-CN" sz="3500" dirty="0"/>
              <a:t>&gt;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3500" dirty="0"/>
              <a:t>  </a:t>
            </a:r>
            <a:r>
              <a:rPr lang="en-US" altLang="zh-CN" sz="3500" dirty="0" smtClean="0"/>
              <a:t>  2</a:t>
            </a:r>
            <a:r>
              <a:rPr lang="zh-CN" altLang="en-US" sz="3500" dirty="0"/>
              <a:t>、下面属于</a:t>
            </a:r>
            <a:r>
              <a:rPr lang="en-US" altLang="zh-CN" sz="3500" dirty="0"/>
              <a:t>JavaScript</a:t>
            </a:r>
            <a:r>
              <a:rPr lang="zh-CN" altLang="en-US" sz="3500" dirty="0"/>
              <a:t>语法格式的语句是（ </a:t>
            </a:r>
            <a:r>
              <a:rPr lang="zh-CN" altLang="en-US" sz="3500" dirty="0" smtClean="0"/>
              <a:t>    ）</a:t>
            </a:r>
            <a:r>
              <a:rPr lang="zh-CN" altLang="en-US" sz="3500" dirty="0"/>
              <a:t>。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3500" dirty="0"/>
              <a:t>   </a:t>
            </a:r>
            <a:r>
              <a:rPr lang="zh-CN" altLang="en-US" sz="3500" dirty="0" smtClean="0"/>
              <a:t>     </a:t>
            </a:r>
            <a:r>
              <a:rPr lang="en-US" altLang="zh-CN" sz="3500" dirty="0" smtClean="0"/>
              <a:t>A</a:t>
            </a:r>
            <a:r>
              <a:rPr lang="en-US" altLang="zh-CN" sz="3500" dirty="0"/>
              <a:t>. echo "I love JavaScript!";                </a:t>
            </a:r>
            <a:r>
              <a:rPr lang="en-US" altLang="zh-CN" sz="3500" dirty="0" smtClean="0"/>
              <a:t> </a:t>
            </a:r>
            <a:r>
              <a:rPr lang="en-US" altLang="zh-CN" sz="3500" dirty="0"/>
              <a:t>B. </a:t>
            </a:r>
            <a:r>
              <a:rPr lang="en-US" altLang="zh-CN" sz="3500" dirty="0" err="1"/>
              <a:t>document.write</a:t>
            </a:r>
            <a:r>
              <a:rPr lang="en-US" altLang="zh-CN" sz="3500" dirty="0"/>
              <a:t>(I love JavaScript!);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3500" dirty="0"/>
              <a:t>   </a:t>
            </a:r>
            <a:r>
              <a:rPr lang="en-US" altLang="zh-CN" sz="3500" dirty="0" smtClean="0"/>
              <a:t>     </a:t>
            </a:r>
            <a:r>
              <a:rPr lang="en-US" altLang="zh-CN" sz="3500" dirty="0"/>
              <a:t>C. </a:t>
            </a:r>
            <a:r>
              <a:rPr lang="en-US" altLang="zh-CN" sz="3500" dirty="0" err="1"/>
              <a:t>response.write</a:t>
            </a:r>
            <a:r>
              <a:rPr lang="en-US" altLang="zh-CN" sz="3500" dirty="0"/>
              <a:t>("I love JavaScript!")           D. alert("I love JavaScript!");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3500" dirty="0"/>
              <a:t> </a:t>
            </a:r>
            <a:r>
              <a:rPr lang="en-US" altLang="zh-CN" sz="3500" dirty="0" smtClean="0"/>
              <a:t>   </a:t>
            </a:r>
            <a:r>
              <a:rPr lang="en-US" altLang="zh-CN" sz="3500" dirty="0"/>
              <a:t>3</a:t>
            </a:r>
            <a:r>
              <a:rPr lang="zh-CN" altLang="en-US" sz="3500" dirty="0"/>
              <a:t>、下面有关说法中，正确的是</a:t>
            </a:r>
            <a:r>
              <a:rPr lang="zh-CN" altLang="en-US" sz="3500" dirty="0" smtClean="0"/>
              <a:t>（     </a:t>
            </a:r>
            <a:r>
              <a:rPr lang="zh-CN" altLang="en-US" sz="3500" dirty="0"/>
              <a:t>）。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3500" dirty="0"/>
              <a:t>    </a:t>
            </a:r>
            <a:r>
              <a:rPr lang="zh-CN" altLang="en-US" sz="3500" dirty="0" smtClean="0"/>
              <a:t>    </a:t>
            </a:r>
            <a:r>
              <a:rPr lang="en-US" altLang="zh-CN" sz="3500" dirty="0" smtClean="0"/>
              <a:t>A</a:t>
            </a:r>
            <a:r>
              <a:rPr lang="en-US" altLang="zh-CN" sz="3500" dirty="0"/>
              <a:t>. JavaScript</a:t>
            </a:r>
            <a:r>
              <a:rPr lang="zh-CN" altLang="en-US" sz="3500" dirty="0"/>
              <a:t>其实就是</a:t>
            </a:r>
            <a:r>
              <a:rPr lang="en-US" altLang="zh-CN" sz="3500" dirty="0"/>
              <a:t>Java</a:t>
            </a:r>
            <a:r>
              <a:rPr lang="zh-CN" altLang="en-US" sz="3500" dirty="0"/>
              <a:t>，只是叫法不同而已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3500" dirty="0"/>
              <a:t>    </a:t>
            </a:r>
            <a:r>
              <a:rPr lang="zh-CN" altLang="en-US" sz="3500" dirty="0" smtClean="0"/>
              <a:t>    </a:t>
            </a:r>
            <a:r>
              <a:rPr lang="en-US" altLang="zh-CN" sz="3500" dirty="0" smtClean="0"/>
              <a:t>B</a:t>
            </a:r>
            <a:r>
              <a:rPr lang="en-US" altLang="zh-CN" sz="3500" dirty="0"/>
              <a:t>. </a:t>
            </a:r>
            <a:r>
              <a:rPr lang="zh-CN" altLang="en-US" sz="3500" dirty="0"/>
              <a:t>如果一个页面加入</a:t>
            </a:r>
            <a:r>
              <a:rPr lang="en-US" altLang="zh-CN" sz="3500" dirty="0"/>
              <a:t>JavaScript</a:t>
            </a:r>
            <a:r>
              <a:rPr lang="zh-CN" altLang="en-US" sz="3500" dirty="0"/>
              <a:t>，那么这个页面就是动态页面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3500" dirty="0"/>
              <a:t>    </a:t>
            </a:r>
            <a:r>
              <a:rPr lang="zh-CN" altLang="en-US" sz="3500" dirty="0" smtClean="0"/>
              <a:t>    </a:t>
            </a:r>
            <a:r>
              <a:rPr lang="en-US" altLang="zh-CN" sz="3500" dirty="0" smtClean="0"/>
              <a:t>C</a:t>
            </a:r>
            <a:r>
              <a:rPr lang="en-US" altLang="zh-CN" sz="3500" dirty="0"/>
              <a:t>. </a:t>
            </a:r>
            <a:r>
              <a:rPr lang="zh-CN" altLang="en-US" sz="3500" dirty="0"/>
              <a:t>在实际开发中，大多数情况下都是使用外部</a:t>
            </a:r>
            <a:r>
              <a:rPr lang="en-US" altLang="zh-CN" sz="3500" dirty="0"/>
              <a:t>JavaScript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3500" dirty="0"/>
              <a:t>    </a:t>
            </a:r>
            <a:r>
              <a:rPr lang="en-US" altLang="zh-CN" sz="3500" dirty="0" smtClean="0"/>
              <a:t>    D</a:t>
            </a:r>
            <a:r>
              <a:rPr lang="en-US" altLang="zh-CN" sz="3500" dirty="0"/>
              <a:t>. </a:t>
            </a:r>
            <a:r>
              <a:rPr lang="zh-CN" altLang="en-US" sz="3500" dirty="0"/>
              <a:t>内部</a:t>
            </a:r>
            <a:r>
              <a:rPr lang="en-US" altLang="zh-CN" sz="3500" dirty="0"/>
              <a:t>JavaScript</a:t>
            </a:r>
            <a:r>
              <a:rPr lang="zh-CN" altLang="en-US" sz="3500" dirty="0"/>
              <a:t>，指的就是把</a:t>
            </a:r>
            <a:r>
              <a:rPr lang="en-US" altLang="zh-CN" sz="3500" dirty="0"/>
              <a:t>HTML</a:t>
            </a:r>
            <a:r>
              <a:rPr lang="zh-CN" altLang="en-US" sz="3500" dirty="0"/>
              <a:t>和</a:t>
            </a:r>
            <a:r>
              <a:rPr lang="en-US" altLang="zh-CN" sz="3500" dirty="0"/>
              <a:t>JavaScript</a:t>
            </a:r>
            <a:r>
              <a:rPr lang="zh-CN" altLang="en-US" sz="3500" dirty="0"/>
              <a:t>放在不同的文件中</a:t>
            </a:r>
          </a:p>
        </p:txBody>
      </p:sp>
    </p:spTree>
    <p:extLst>
      <p:ext uri="{BB962C8B-B14F-4D97-AF65-F5344CB8AC3E}">
        <p14:creationId xmlns:p14="http://schemas.microsoft.com/office/powerpoint/2010/main" val="169811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2976" y="1000108"/>
            <a:ext cx="2536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教学重点</a:t>
            </a:r>
            <a:endParaRPr lang="zh-CN" alt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93952" y="1844824"/>
            <a:ext cx="5184576" cy="2239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700" dirty="0" smtClean="0"/>
              <a:t>  了解</a:t>
            </a:r>
            <a:r>
              <a:rPr lang="en-US" altLang="zh-CN" sz="2700" dirty="0" smtClean="0"/>
              <a:t>JavaScript</a:t>
            </a:r>
            <a:r>
              <a:rPr lang="zh-CN" altLang="en-US" sz="2700" dirty="0" smtClean="0"/>
              <a:t>是什么</a:t>
            </a:r>
            <a:endParaRPr lang="en-US" altLang="zh-CN" sz="27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700" dirty="0" smtClean="0"/>
              <a:t>  掌握</a:t>
            </a:r>
            <a:r>
              <a:rPr lang="en-US" altLang="zh-CN" sz="2700" dirty="0" smtClean="0"/>
              <a:t>JavaScript</a:t>
            </a:r>
            <a:r>
              <a:rPr lang="zh-CN" altLang="en-US" sz="2700" dirty="0" smtClean="0"/>
              <a:t>开发工具</a:t>
            </a:r>
            <a:endParaRPr lang="en-US" altLang="zh-CN" sz="27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700" dirty="0"/>
              <a:t> </a:t>
            </a:r>
            <a:r>
              <a:rPr lang="en-US" altLang="zh-CN" sz="2700" dirty="0" smtClean="0"/>
              <a:t> </a:t>
            </a:r>
            <a:r>
              <a:rPr lang="zh-CN" altLang="en-US" sz="2700" dirty="0" smtClean="0"/>
              <a:t>掌握</a:t>
            </a:r>
            <a:r>
              <a:rPr lang="en-US" altLang="zh-CN" sz="2700" dirty="0" smtClean="0"/>
              <a:t>JavaScript</a:t>
            </a:r>
            <a:r>
              <a:rPr lang="zh-CN" altLang="en-US" sz="2700" dirty="0" smtClean="0"/>
              <a:t>的</a:t>
            </a:r>
            <a:r>
              <a:rPr lang="en-US" altLang="zh-CN" sz="2700" dirty="0" smtClean="0"/>
              <a:t>3</a:t>
            </a:r>
            <a:r>
              <a:rPr lang="zh-CN" altLang="en-US" sz="2700" dirty="0" smtClean="0"/>
              <a:t>种引入方式</a:t>
            </a:r>
            <a:endParaRPr lang="en-US" altLang="zh-CN" sz="2700" dirty="0" smtClean="0"/>
          </a:p>
          <a:p>
            <a:pPr>
              <a:buFont typeface="Arial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49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4143404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45472" y="422743"/>
            <a:ext cx="4542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是什么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60674" y="1120996"/>
            <a:ext cx="8416243" cy="46434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JavaScript</a:t>
            </a:r>
            <a:r>
              <a:rPr lang="zh-CN" altLang="zh-CN" sz="2400" dirty="0"/>
              <a:t>，就是我们通常所说的</a:t>
            </a:r>
            <a:r>
              <a:rPr lang="en-US" altLang="zh-CN" sz="2400" dirty="0"/>
              <a:t>JS</a:t>
            </a:r>
            <a:r>
              <a:rPr lang="zh-CN" altLang="zh-CN" sz="2400" dirty="0"/>
              <a:t>。这是一种嵌入到</a:t>
            </a:r>
            <a:r>
              <a:rPr lang="en-US" altLang="zh-CN" sz="2400" dirty="0"/>
              <a:t>HTML</a:t>
            </a:r>
            <a:r>
              <a:rPr lang="zh-CN" altLang="zh-CN" sz="2400" dirty="0"/>
              <a:t>页面中的编程语言，由浏览器一边解释一边执行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HTML</a:t>
            </a:r>
            <a:r>
              <a:rPr lang="zh-CN" altLang="zh-CN" sz="2400" dirty="0"/>
              <a:t>是网页的结构，</a:t>
            </a:r>
            <a:r>
              <a:rPr lang="en-US" altLang="zh-CN" sz="2400" dirty="0"/>
              <a:t>CSS</a:t>
            </a:r>
            <a:r>
              <a:rPr lang="zh-CN" altLang="zh-CN" sz="2400" dirty="0"/>
              <a:t>是网页的外观，而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是网页的行为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zh-CN" sz="2400" dirty="0"/>
              <a:t>单纯只有</a:t>
            </a:r>
            <a:r>
              <a:rPr lang="en-US" altLang="zh-CN" sz="2400" dirty="0"/>
              <a:t>HTML</a:t>
            </a:r>
            <a:r>
              <a:rPr lang="zh-CN" altLang="zh-CN" sz="2400" dirty="0"/>
              <a:t>和</a:t>
            </a:r>
            <a:r>
              <a:rPr lang="en-US" altLang="zh-CN" sz="2400" dirty="0"/>
              <a:t>CSS</a:t>
            </a:r>
            <a:r>
              <a:rPr lang="zh-CN" altLang="zh-CN" sz="2400" dirty="0"/>
              <a:t>的页面一般只供用户浏览，而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的出现，使得用户可以与页面进行</a:t>
            </a:r>
            <a:r>
              <a:rPr lang="zh-CN" altLang="zh-CN" sz="2400" dirty="0" smtClean="0"/>
              <a:t>交互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</p:txBody>
      </p:sp>
      <p:pic>
        <p:nvPicPr>
          <p:cNvPr id="12" name="图片 1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81746" y="4797152"/>
            <a:ext cx="336232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240725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60648"/>
            <a:ext cx="6327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C00000"/>
                </a:solidFill>
              </a:rPr>
              <a:t>【</a:t>
            </a:r>
            <a:r>
              <a:rPr lang="zh-CN" altLang="en-US" sz="2400" dirty="0" smtClean="0">
                <a:solidFill>
                  <a:srgbClr val="C00000"/>
                </a:solidFill>
              </a:rPr>
              <a:t>疑问</a:t>
            </a:r>
            <a:r>
              <a:rPr lang="en-US" altLang="zh-CN" sz="2400" dirty="0" smtClean="0">
                <a:solidFill>
                  <a:srgbClr val="C00000"/>
                </a:solidFill>
              </a:rPr>
              <a:t>1】</a:t>
            </a:r>
            <a:r>
              <a:rPr lang="zh-CN" altLang="en-US" sz="2400" dirty="0" smtClean="0">
                <a:solidFill>
                  <a:srgbClr val="C00000"/>
                </a:solidFill>
              </a:rPr>
              <a:t>：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JavaScript</a:t>
            </a:r>
            <a:r>
              <a:rPr lang="zh-CN" altLang="zh-CN" sz="2400" b="1" dirty="0">
                <a:solidFill>
                  <a:srgbClr val="C00000"/>
                </a:solidFill>
              </a:rPr>
              <a:t>与</a:t>
            </a:r>
            <a:r>
              <a:rPr lang="en-US" altLang="zh-CN" sz="2400" b="1" dirty="0">
                <a:solidFill>
                  <a:srgbClr val="C00000"/>
                </a:solidFill>
              </a:rPr>
              <a:t>Java</a:t>
            </a:r>
            <a:r>
              <a:rPr lang="zh-CN" altLang="zh-CN" sz="2400" b="1" dirty="0">
                <a:solidFill>
                  <a:srgbClr val="C00000"/>
                </a:solidFill>
              </a:rPr>
              <a:t>有什么关系吗？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7509" y="980728"/>
            <a:ext cx="856895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        </a:t>
            </a:r>
            <a:r>
              <a:rPr lang="zh-CN" altLang="zh-CN" sz="2000" dirty="0" smtClean="0"/>
              <a:t>很多人</a:t>
            </a:r>
            <a:r>
              <a:rPr lang="zh-CN" altLang="zh-CN" sz="2000" dirty="0"/>
              <a:t>看到</a:t>
            </a:r>
            <a:r>
              <a:rPr lang="en-US" altLang="zh-CN" sz="2000" dirty="0"/>
              <a:t>JavaScript</a:t>
            </a:r>
            <a:r>
              <a:rPr lang="zh-CN" altLang="zh-CN" sz="2000" dirty="0"/>
              <a:t>和</a:t>
            </a:r>
            <a:r>
              <a:rPr lang="en-US" altLang="zh-CN" sz="2000" dirty="0"/>
              <a:t>Java</a:t>
            </a:r>
            <a:r>
              <a:rPr lang="zh-CN" altLang="zh-CN" sz="2000" dirty="0"/>
              <a:t>，自然而然就会问这两个究竟有什么关系。其实，它们也是有一毛钱的关系的，不能说完全没有关系。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        JavaScript</a:t>
            </a:r>
            <a:r>
              <a:rPr lang="zh-CN" altLang="zh-CN" sz="2000" dirty="0"/>
              <a:t>最初的确是受</a:t>
            </a:r>
            <a:r>
              <a:rPr lang="en-US" altLang="zh-CN" sz="2000" dirty="0"/>
              <a:t>Java</a:t>
            </a:r>
            <a:r>
              <a:rPr lang="zh-CN" altLang="zh-CN" sz="2000" dirty="0"/>
              <a:t>启发而开始设计的，而且设计的目的之一就是“看上去像</a:t>
            </a:r>
            <a:r>
              <a:rPr lang="en-US" altLang="zh-CN" sz="2000" dirty="0"/>
              <a:t>Java</a:t>
            </a:r>
            <a:r>
              <a:rPr lang="zh-CN" altLang="zh-CN" sz="2000" dirty="0"/>
              <a:t>”，因此语法上有不少类似之处，</a:t>
            </a:r>
            <a:r>
              <a:rPr lang="en-US" altLang="zh-CN" sz="2000" dirty="0"/>
              <a:t>JavaScript</a:t>
            </a:r>
            <a:r>
              <a:rPr lang="zh-CN" altLang="zh-CN" sz="2000" dirty="0"/>
              <a:t>很多名称和命名规则也借自</a:t>
            </a:r>
            <a:r>
              <a:rPr lang="en-US" altLang="zh-CN" sz="2000" dirty="0"/>
              <a:t>Java</a:t>
            </a:r>
            <a:r>
              <a:rPr lang="zh-CN" altLang="zh-CN" sz="2000" dirty="0"/>
              <a:t>。但是实际上，</a:t>
            </a:r>
            <a:r>
              <a:rPr lang="en-US" altLang="zh-CN" sz="2000" dirty="0"/>
              <a:t>JavaScript</a:t>
            </a:r>
            <a:r>
              <a:rPr lang="zh-CN" altLang="zh-CN" sz="2000" dirty="0"/>
              <a:t>主要设计原则源自</a:t>
            </a:r>
            <a:r>
              <a:rPr lang="en-US" altLang="zh-CN" sz="2000" dirty="0"/>
              <a:t>Self</a:t>
            </a:r>
            <a:r>
              <a:rPr lang="zh-CN" altLang="zh-CN" sz="2000" dirty="0"/>
              <a:t>和</a:t>
            </a:r>
            <a:r>
              <a:rPr lang="en-US" altLang="zh-CN" sz="2000" dirty="0"/>
              <a:t>Scheme</a:t>
            </a:r>
            <a:r>
              <a:rPr lang="zh-CN" altLang="zh-CN" sz="2000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        JavaScript</a:t>
            </a:r>
            <a:r>
              <a:rPr lang="zh-CN" altLang="zh-CN" sz="2000" dirty="0"/>
              <a:t>和</a:t>
            </a:r>
            <a:r>
              <a:rPr lang="en-US" altLang="zh-CN" sz="2000" dirty="0"/>
              <a:t>Java</a:t>
            </a:r>
            <a:r>
              <a:rPr lang="zh-CN" altLang="zh-CN" sz="2000" dirty="0"/>
              <a:t>虽然名字相似，但是本质上是不同的：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C00000"/>
                </a:solidFill>
              </a:rPr>
              <a:t>  </a:t>
            </a:r>
            <a:r>
              <a:rPr lang="en-US" altLang="zh-CN" sz="2000" dirty="0" smtClean="0">
                <a:solidFill>
                  <a:srgbClr val="C00000"/>
                </a:solidFill>
              </a:rPr>
              <a:t>    </a:t>
            </a:r>
            <a:r>
              <a:rPr lang="zh-CN" altLang="zh-CN" sz="2000" dirty="0" smtClean="0">
                <a:solidFill>
                  <a:srgbClr val="C00000"/>
                </a:solidFill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</a:rPr>
              <a:t>1</a:t>
            </a:r>
            <a:r>
              <a:rPr lang="zh-CN" altLang="zh-CN" sz="2000" dirty="0">
                <a:solidFill>
                  <a:srgbClr val="C00000"/>
                </a:solidFill>
              </a:rPr>
              <a:t>）</a:t>
            </a:r>
            <a:r>
              <a:rPr lang="en-US" altLang="zh-CN" sz="2000" dirty="0">
                <a:solidFill>
                  <a:srgbClr val="C00000"/>
                </a:solidFill>
              </a:rPr>
              <a:t>JavaScript</a:t>
            </a:r>
            <a:r>
              <a:rPr lang="zh-CN" altLang="zh-CN" sz="2000" dirty="0">
                <a:solidFill>
                  <a:srgbClr val="C00000"/>
                </a:solidFill>
              </a:rPr>
              <a:t>往往都是在网页中使用，而</a:t>
            </a:r>
            <a:r>
              <a:rPr lang="en-US" altLang="zh-CN" sz="2000" dirty="0">
                <a:solidFill>
                  <a:srgbClr val="C00000"/>
                </a:solidFill>
              </a:rPr>
              <a:t>Java</a:t>
            </a:r>
            <a:r>
              <a:rPr lang="zh-CN" altLang="zh-CN" sz="2000" dirty="0">
                <a:solidFill>
                  <a:srgbClr val="C00000"/>
                </a:solidFill>
              </a:rPr>
              <a:t>却可以在软件、网页、手机</a:t>
            </a:r>
            <a:r>
              <a:rPr lang="en-US" altLang="zh-CN" sz="2000" dirty="0">
                <a:solidFill>
                  <a:srgbClr val="C00000"/>
                </a:solidFill>
              </a:rPr>
              <a:t>App</a:t>
            </a:r>
            <a:r>
              <a:rPr lang="zh-CN" altLang="zh-CN" sz="2000" dirty="0">
                <a:solidFill>
                  <a:srgbClr val="C00000"/>
                </a:solidFill>
              </a:rPr>
              <a:t>等各个领域中使用；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C00000"/>
                </a:solidFill>
              </a:rPr>
              <a:t>      </a:t>
            </a:r>
            <a:r>
              <a:rPr lang="zh-CN" altLang="zh-CN" sz="2000" dirty="0">
                <a:solidFill>
                  <a:srgbClr val="C00000"/>
                </a:solidFill>
              </a:rPr>
              <a:t>（</a:t>
            </a:r>
            <a:r>
              <a:rPr lang="en-US" altLang="zh-CN" sz="2000" dirty="0">
                <a:solidFill>
                  <a:srgbClr val="C00000"/>
                </a:solidFill>
              </a:rPr>
              <a:t>2</a:t>
            </a:r>
            <a:r>
              <a:rPr lang="zh-CN" altLang="zh-CN" sz="2000" dirty="0">
                <a:solidFill>
                  <a:srgbClr val="C00000"/>
                </a:solidFill>
              </a:rPr>
              <a:t>）从本质上讲，</a:t>
            </a:r>
            <a:r>
              <a:rPr lang="en-US" altLang="zh-CN" sz="2000" dirty="0">
                <a:solidFill>
                  <a:srgbClr val="C00000"/>
                </a:solidFill>
              </a:rPr>
              <a:t>Java</a:t>
            </a:r>
            <a:r>
              <a:rPr lang="zh-CN" altLang="zh-CN" sz="2000" dirty="0">
                <a:solidFill>
                  <a:srgbClr val="C00000"/>
                </a:solidFill>
              </a:rPr>
              <a:t>是一门面向对象的语言，而</a:t>
            </a:r>
            <a:r>
              <a:rPr lang="en-US" altLang="zh-CN" sz="2000" dirty="0">
                <a:solidFill>
                  <a:srgbClr val="C00000"/>
                </a:solidFill>
              </a:rPr>
              <a:t>JavaScript</a:t>
            </a:r>
            <a:r>
              <a:rPr lang="zh-CN" altLang="zh-CN" sz="2000" dirty="0">
                <a:solidFill>
                  <a:srgbClr val="C00000"/>
                </a:solidFill>
              </a:rPr>
              <a:t>更像是一门函数式编程语言；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020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60648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C00000"/>
                </a:solidFill>
              </a:rPr>
              <a:t>【</a:t>
            </a:r>
            <a:r>
              <a:rPr lang="zh-CN" altLang="en-US" sz="2400" dirty="0" smtClean="0">
                <a:solidFill>
                  <a:srgbClr val="C00000"/>
                </a:solidFill>
              </a:rPr>
              <a:t>疑问</a:t>
            </a:r>
            <a:r>
              <a:rPr lang="en-US" altLang="zh-CN" sz="2400" dirty="0">
                <a:solidFill>
                  <a:srgbClr val="C00000"/>
                </a:solidFill>
              </a:rPr>
              <a:t>2</a:t>
            </a:r>
            <a:r>
              <a:rPr lang="en-US" altLang="zh-CN" sz="2400" dirty="0" smtClean="0">
                <a:solidFill>
                  <a:srgbClr val="C00000"/>
                </a:solidFill>
              </a:rPr>
              <a:t>】</a:t>
            </a:r>
            <a:r>
              <a:rPr lang="zh-CN" altLang="en-US" sz="2400" dirty="0">
                <a:solidFill>
                  <a:srgbClr val="C00000"/>
                </a:solidFill>
              </a:rPr>
              <a:t>：我的页面加入了</a:t>
            </a:r>
            <a:r>
              <a:rPr lang="en-US" altLang="zh-CN" sz="2400" dirty="0">
                <a:solidFill>
                  <a:srgbClr val="C00000"/>
                </a:solidFill>
              </a:rPr>
              <a:t>JavaScript</a:t>
            </a:r>
            <a:r>
              <a:rPr lang="zh-CN" altLang="en-US" sz="2400" dirty="0">
                <a:solidFill>
                  <a:srgbClr val="C00000"/>
                </a:solidFill>
              </a:rPr>
              <a:t>特效，那这个页面是静态页面，还是动态页面呢？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7524" y="1460977"/>
            <a:ext cx="85689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        </a:t>
            </a:r>
            <a:r>
              <a:rPr lang="zh-CN" altLang="zh-CN" sz="2000" dirty="0" smtClean="0"/>
              <a:t>不是</a:t>
            </a:r>
            <a:r>
              <a:rPr lang="zh-CN" altLang="zh-CN" sz="2000" dirty="0"/>
              <a:t>“会动”的页面就叫动态页面，静态页面和动态页面的区别在于：</a:t>
            </a:r>
            <a:r>
              <a:rPr lang="zh-CN" altLang="zh-CN" sz="2000" b="1" dirty="0"/>
              <a:t>是否与服务器进行数据交互</a:t>
            </a:r>
            <a:r>
              <a:rPr lang="zh-CN" altLang="zh-CN" sz="2000" dirty="0"/>
              <a:t>。或者简单来说，是否用到了后端技术（如</a:t>
            </a:r>
            <a:r>
              <a:rPr lang="en-US" altLang="zh-CN" sz="2000" dirty="0"/>
              <a:t>PHP</a:t>
            </a:r>
            <a:r>
              <a:rPr lang="zh-CN" altLang="zh-CN" sz="2000" dirty="0"/>
              <a:t>、</a:t>
            </a:r>
            <a:r>
              <a:rPr lang="en-US" altLang="zh-CN" sz="2000" dirty="0"/>
              <a:t>JSP</a:t>
            </a:r>
            <a:r>
              <a:rPr lang="zh-CN" altLang="zh-CN" sz="2000" dirty="0"/>
              <a:t>、</a:t>
            </a:r>
            <a:r>
              <a:rPr lang="en-US" altLang="zh-CN" sz="2000" dirty="0"/>
              <a:t>ASP.NET</a:t>
            </a:r>
            <a:r>
              <a:rPr lang="zh-CN" altLang="zh-CN" sz="2000" dirty="0"/>
              <a:t>）。下面列出的</a:t>
            </a:r>
            <a:r>
              <a:rPr lang="en-US" altLang="zh-CN" sz="2000" dirty="0"/>
              <a:t>4</a:t>
            </a:r>
            <a:r>
              <a:rPr lang="zh-CN" altLang="zh-CN" sz="2000" dirty="0"/>
              <a:t>种情况都不一定是动态页面：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</a:t>
            </a:r>
            <a:r>
              <a:rPr lang="zh-CN" altLang="zh-CN" sz="2000" dirty="0"/>
              <a:t>（</a:t>
            </a:r>
            <a:r>
              <a:rPr lang="en-US" altLang="zh-CN" sz="2000" dirty="0"/>
              <a:t>1</a:t>
            </a:r>
            <a:r>
              <a:rPr lang="zh-CN" altLang="zh-CN" sz="2000" dirty="0"/>
              <a:t>）带有音频和视频；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 </a:t>
            </a:r>
            <a:r>
              <a:rPr lang="en-US" altLang="zh-CN" sz="2000" dirty="0" smtClean="0"/>
              <a:t>    </a:t>
            </a:r>
            <a:r>
              <a:rPr lang="zh-CN" altLang="zh-CN" sz="2000" dirty="0" smtClean="0"/>
              <a:t>（</a:t>
            </a:r>
            <a:r>
              <a:rPr lang="en-US" altLang="zh-CN" sz="2000" dirty="0"/>
              <a:t>2</a:t>
            </a:r>
            <a:r>
              <a:rPr lang="zh-CN" altLang="zh-CN" sz="2000" dirty="0"/>
              <a:t>）带有</a:t>
            </a:r>
            <a:r>
              <a:rPr lang="en-US" altLang="zh-CN" sz="2000" dirty="0"/>
              <a:t>Flash</a:t>
            </a:r>
            <a:r>
              <a:rPr lang="zh-CN" altLang="zh-CN" sz="2000" dirty="0"/>
              <a:t>动画；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 </a:t>
            </a:r>
            <a:r>
              <a:rPr lang="en-US" altLang="zh-CN" sz="2000" dirty="0" smtClean="0"/>
              <a:t>    </a:t>
            </a:r>
            <a:r>
              <a:rPr lang="zh-CN" altLang="zh-CN" sz="2000" dirty="0" smtClean="0"/>
              <a:t>（</a:t>
            </a:r>
            <a:r>
              <a:rPr lang="en-US" altLang="zh-CN" sz="2000" dirty="0"/>
              <a:t>3</a:t>
            </a:r>
            <a:r>
              <a:rPr lang="zh-CN" altLang="zh-CN" sz="2000" dirty="0"/>
              <a:t>）带有</a:t>
            </a:r>
            <a:r>
              <a:rPr lang="en-US" altLang="zh-CN" sz="2000" dirty="0"/>
              <a:t>CSS</a:t>
            </a:r>
            <a:r>
              <a:rPr lang="zh-CN" altLang="zh-CN" sz="2000" dirty="0"/>
              <a:t>动画；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 </a:t>
            </a:r>
            <a:r>
              <a:rPr lang="en-US" altLang="zh-CN" sz="2000" dirty="0" smtClean="0"/>
              <a:t>    </a:t>
            </a:r>
            <a:r>
              <a:rPr lang="zh-CN" altLang="zh-CN" sz="2000" dirty="0" smtClean="0"/>
              <a:t>（</a:t>
            </a:r>
            <a:r>
              <a:rPr lang="en-US" altLang="zh-CN" sz="2000" dirty="0"/>
              <a:t>4</a:t>
            </a:r>
            <a:r>
              <a:rPr lang="zh-CN" altLang="zh-CN" sz="2000" dirty="0"/>
              <a:t>）带有</a:t>
            </a:r>
            <a:r>
              <a:rPr lang="en-US" altLang="zh-CN" sz="2000" dirty="0"/>
              <a:t>JavaScript</a:t>
            </a:r>
            <a:r>
              <a:rPr lang="zh-CN" altLang="zh-CN" sz="2000" dirty="0"/>
              <a:t>动画；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 </a:t>
            </a:r>
            <a:r>
              <a:rPr lang="en-US" altLang="zh-CN" sz="2000" dirty="0" smtClean="0"/>
              <a:t>      </a:t>
            </a:r>
            <a:r>
              <a:rPr lang="zh-CN" altLang="zh-CN" sz="2000" dirty="0"/>
              <a:t>特别提醒大家一下，即使你的页面用了</a:t>
            </a:r>
            <a:r>
              <a:rPr lang="en-US" altLang="zh-CN" sz="2000" dirty="0"/>
              <a:t>JavaScript</a:t>
            </a:r>
            <a:r>
              <a:rPr lang="zh-CN" altLang="zh-CN" sz="2000" dirty="0"/>
              <a:t>，也不一定是动态页面，除非你还用到了后端技术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222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60648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C00000"/>
                </a:solidFill>
              </a:rPr>
              <a:t>【</a:t>
            </a:r>
            <a:r>
              <a:rPr lang="zh-CN" altLang="en-US" sz="2400" dirty="0" smtClean="0">
                <a:solidFill>
                  <a:srgbClr val="C00000"/>
                </a:solidFill>
              </a:rPr>
              <a:t>疑问</a:t>
            </a:r>
            <a:r>
              <a:rPr lang="en-US" altLang="zh-CN" sz="2400" dirty="0" smtClean="0">
                <a:solidFill>
                  <a:srgbClr val="C00000"/>
                </a:solidFill>
              </a:rPr>
              <a:t>3】</a:t>
            </a:r>
            <a:r>
              <a:rPr lang="zh-CN" altLang="en-US" sz="2400" dirty="0">
                <a:solidFill>
                  <a:srgbClr val="C00000"/>
                </a:solidFill>
              </a:rPr>
              <a:t>：对于学习</a:t>
            </a:r>
            <a:r>
              <a:rPr lang="en-US" altLang="zh-CN" sz="2400" dirty="0">
                <a:solidFill>
                  <a:srgbClr val="C00000"/>
                </a:solidFill>
              </a:rPr>
              <a:t>JavaScript</a:t>
            </a:r>
            <a:r>
              <a:rPr lang="zh-CN" altLang="en-US" sz="2400" dirty="0">
                <a:solidFill>
                  <a:srgbClr val="C00000"/>
                </a:solidFill>
              </a:rPr>
              <a:t>，有什么好的建议呢？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7524" y="925522"/>
            <a:ext cx="856895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JavaScript</a:t>
            </a:r>
            <a:r>
              <a:rPr lang="zh-CN" altLang="zh-CN" sz="2000" dirty="0"/>
              <a:t>是当下最流行也是最复杂的一门编程语言，对于</a:t>
            </a:r>
            <a:r>
              <a:rPr lang="en-US" altLang="zh-CN" sz="2000" dirty="0"/>
              <a:t>JavaScript</a:t>
            </a:r>
            <a:r>
              <a:rPr lang="zh-CN" altLang="zh-CN" sz="2000" dirty="0"/>
              <a:t>的学习，给初学者</a:t>
            </a:r>
            <a:r>
              <a:rPr lang="en-US" altLang="zh-CN" sz="2000" dirty="0"/>
              <a:t>2</a:t>
            </a:r>
            <a:r>
              <a:rPr lang="zh-CN" altLang="zh-CN" sz="2000" dirty="0"/>
              <a:t>个建议：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</a:t>
            </a:r>
            <a:r>
              <a:rPr lang="zh-CN" altLang="zh-CN" sz="2000" dirty="0"/>
              <a:t>（</a:t>
            </a:r>
            <a:r>
              <a:rPr lang="en-US" altLang="zh-CN" sz="2000" dirty="0"/>
              <a:t>1</a:t>
            </a:r>
            <a:r>
              <a:rPr lang="zh-CN" altLang="zh-CN" sz="2000" dirty="0"/>
              <a:t>）学完</a:t>
            </a:r>
            <a:r>
              <a:rPr lang="en-US" altLang="zh-CN" sz="2000" dirty="0"/>
              <a:t>JavaScript</a:t>
            </a:r>
            <a:r>
              <a:rPr lang="zh-CN" altLang="zh-CN" sz="2000" dirty="0"/>
              <a:t>入门（也就是本书内容），不要急于去学习</a:t>
            </a:r>
            <a:r>
              <a:rPr lang="en-US" altLang="zh-CN" sz="2000" dirty="0"/>
              <a:t>JavaScript</a:t>
            </a:r>
            <a:r>
              <a:rPr lang="zh-CN" altLang="zh-CN" sz="2000" dirty="0"/>
              <a:t>进阶，而是应该去学</a:t>
            </a:r>
            <a:r>
              <a:rPr lang="en-US" altLang="zh-CN" sz="2000" dirty="0" err="1"/>
              <a:t>jQuery</a:t>
            </a:r>
            <a:r>
              <a:rPr lang="zh-CN" altLang="zh-CN" sz="2000" dirty="0"/>
              <a:t>。经过</a:t>
            </a:r>
            <a:r>
              <a:rPr lang="en-US" altLang="zh-CN" sz="2000" dirty="0" err="1"/>
              <a:t>jQuery</a:t>
            </a:r>
            <a:r>
              <a:rPr lang="zh-CN" altLang="zh-CN" sz="2000" dirty="0"/>
              <a:t>的学习，会让我们对</a:t>
            </a:r>
            <a:r>
              <a:rPr lang="en-US" altLang="zh-CN" sz="2000" dirty="0"/>
              <a:t>JavaScript</a:t>
            </a:r>
            <a:r>
              <a:rPr lang="zh-CN" altLang="zh-CN" sz="2000" dirty="0"/>
              <a:t>入门的知识有更深一层的理解。等我们学完了</a:t>
            </a:r>
            <a:r>
              <a:rPr lang="en-US" altLang="zh-CN" sz="2000" dirty="0" err="1"/>
              <a:t>jQuery</a:t>
            </a:r>
            <a:r>
              <a:rPr lang="zh-CN" altLang="zh-CN" sz="2000" dirty="0"/>
              <a:t>再去学习</a:t>
            </a:r>
            <a:r>
              <a:rPr lang="en-US" altLang="zh-CN" sz="2000" dirty="0"/>
              <a:t>JavaScript</a:t>
            </a:r>
            <a:r>
              <a:rPr lang="zh-CN" altLang="zh-CN" sz="2000" dirty="0"/>
              <a:t>进阶的内容；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 </a:t>
            </a:r>
            <a:r>
              <a:rPr lang="en-US" altLang="zh-CN" sz="2000" dirty="0" smtClean="0"/>
              <a:t>    </a:t>
            </a:r>
            <a:r>
              <a:rPr lang="zh-CN" altLang="zh-CN" sz="2000" dirty="0" smtClean="0"/>
              <a:t>（</a:t>
            </a:r>
            <a:r>
              <a:rPr lang="en-US" altLang="zh-CN" sz="2000" dirty="0"/>
              <a:t>2</a:t>
            </a:r>
            <a:r>
              <a:rPr lang="zh-CN" altLang="zh-CN" sz="2000" dirty="0"/>
              <a:t>）很多人学习</a:t>
            </a:r>
            <a:r>
              <a:rPr lang="en-US" altLang="zh-CN" sz="2000" dirty="0"/>
              <a:t>JavaScript</a:t>
            </a:r>
            <a:r>
              <a:rPr lang="zh-CN" altLang="zh-CN" sz="2000" dirty="0"/>
              <a:t>的时候，喜欢在第一遍学习中就对每一个细节都扣清楚，事实上这是效率最低的学习方法。在第一遍学习中，如果有些东西我们实在没办法理解，那就直接跳过，等到学到后面或者看第</a:t>
            </a:r>
            <a:r>
              <a:rPr lang="en-US" altLang="zh-CN" sz="2000" dirty="0"/>
              <a:t>2</a:t>
            </a:r>
            <a:r>
              <a:rPr lang="zh-CN" altLang="zh-CN" sz="2000" dirty="0"/>
              <a:t>遍的时候，自然而然就懂了。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73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4521388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04229" y="422743"/>
            <a:ext cx="4542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开发工具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60674" y="1120996"/>
            <a:ext cx="8416243" cy="46434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在</a:t>
            </a:r>
            <a:r>
              <a:rPr lang="en-US" altLang="zh-CN" sz="2400" dirty="0" err="1" smtClean="0"/>
              <a:t>HBuilder</a:t>
            </a:r>
            <a:r>
              <a:rPr lang="zh-CN" altLang="en-US" sz="2400" dirty="0" smtClean="0"/>
              <a:t>新建</a:t>
            </a:r>
            <a:r>
              <a:rPr lang="en-US" altLang="zh-CN" sz="2400" dirty="0" smtClean="0"/>
              <a:t>JavaScript</a:t>
            </a:r>
            <a:r>
              <a:rPr lang="zh-CN" altLang="en-US" sz="2400" dirty="0" smtClean="0"/>
              <a:t>文件，跟新建</a:t>
            </a:r>
            <a:r>
              <a:rPr lang="en-US" altLang="zh-CN" sz="2400" dirty="0" smtClean="0"/>
              <a:t>HTML</a:t>
            </a:r>
            <a:r>
              <a:rPr lang="zh-CN" altLang="en-US" sz="2400" dirty="0" smtClean="0"/>
              <a:t>或</a:t>
            </a:r>
            <a:r>
              <a:rPr lang="en-US" altLang="zh-CN" sz="2400" dirty="0" smtClean="0"/>
              <a:t>CSS</a:t>
            </a:r>
            <a:r>
              <a:rPr lang="zh-CN" altLang="en-US" sz="2400" dirty="0" smtClean="0"/>
              <a:t>文件的方式是一样的。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zh-CN" sz="2400" dirty="0"/>
              <a:t>对于</a:t>
            </a:r>
            <a:r>
              <a:rPr lang="en-US" altLang="zh-CN" sz="2400" dirty="0" err="1" smtClean="0"/>
              <a:t>HBuilder</a:t>
            </a:r>
            <a:r>
              <a:rPr lang="zh-CN" altLang="zh-CN" sz="2400" dirty="0"/>
              <a:t>的使用，我们可以在</a:t>
            </a:r>
            <a:r>
              <a:rPr lang="en-US" altLang="zh-CN" sz="2400" dirty="0" err="1" smtClean="0"/>
              <a:t>HBuilder</a:t>
            </a:r>
            <a:r>
              <a:rPr lang="zh-CN" altLang="zh-CN" sz="2400" dirty="0"/>
              <a:t>上方工具栏，依次选择“帮助”→“</a:t>
            </a:r>
            <a:r>
              <a:rPr lang="en-US" altLang="zh-CN" sz="2400" dirty="0" err="1" smtClean="0"/>
              <a:t>HBuilder</a:t>
            </a:r>
            <a:r>
              <a:rPr lang="zh-CN" altLang="zh-CN" sz="2400" dirty="0"/>
              <a:t>入门”，里面有比较详细的使用教程。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4510054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25392" y="328252"/>
            <a:ext cx="4521388" cy="714380"/>
          </a:xfrm>
          <a:prstGeom prst="roundRect">
            <a:avLst>
              <a:gd name="adj" fmla="val 9976"/>
            </a:avLst>
          </a:prstGeom>
          <a:solidFill>
            <a:srgbClr val="00B7CA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3" name="组合 2"/>
          <p:cNvGrpSpPr/>
          <p:nvPr/>
        </p:nvGrpSpPr>
        <p:grpSpPr>
          <a:xfrm>
            <a:off x="251520" y="571480"/>
            <a:ext cx="152708" cy="158012"/>
            <a:chOff x="4486616" y="3001075"/>
            <a:chExt cx="274695" cy="274699"/>
          </a:xfrm>
        </p:grpSpPr>
        <p:sp>
          <p:nvSpPr>
            <p:cNvPr id="4" name="椭圆 3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54" y="612203"/>
            <a:ext cx="288238" cy="61431"/>
            <a:chOff x="4318304" y="3089060"/>
            <a:chExt cx="384317" cy="61430"/>
          </a:xfrm>
        </p:grpSpPr>
        <p:sp>
          <p:nvSpPr>
            <p:cNvPr id="7" name="圆角矩形 6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04229" y="422743"/>
            <a:ext cx="4542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引入方式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60674" y="1120996"/>
            <a:ext cx="8416243" cy="17319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JavaScript</a:t>
            </a:r>
            <a:r>
              <a:rPr lang="zh-CN" altLang="zh-CN" sz="2400" dirty="0"/>
              <a:t>的</a:t>
            </a:r>
            <a:r>
              <a:rPr lang="en-US" altLang="zh-CN" sz="2400" dirty="0"/>
              <a:t>3</a:t>
            </a:r>
            <a:r>
              <a:rPr lang="zh-CN" altLang="zh-CN" sz="2400" dirty="0"/>
              <a:t>种引入方式，跟</a:t>
            </a:r>
            <a:r>
              <a:rPr lang="en-US" altLang="zh-CN" sz="2400" dirty="0"/>
              <a:t>CSS</a:t>
            </a:r>
            <a:r>
              <a:rPr lang="zh-CN" altLang="zh-CN" sz="2400" dirty="0"/>
              <a:t>的</a:t>
            </a:r>
            <a:r>
              <a:rPr lang="en-US" altLang="zh-CN" sz="2400" dirty="0"/>
              <a:t>3</a:t>
            </a:r>
            <a:r>
              <a:rPr lang="zh-CN" altLang="zh-CN" sz="2400" dirty="0"/>
              <a:t>种引入方式（外部样式表、内部样式表、行内样式表）是非常相似的。</a:t>
            </a:r>
            <a:endParaRPr lang="en-US" altLang="zh-CN" sz="2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827584" y="2392440"/>
            <a:ext cx="2858090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/>
              <a:t>  外部</a:t>
            </a:r>
            <a:r>
              <a:rPr lang="en-US" altLang="zh-CN" sz="2200" dirty="0" smtClean="0"/>
              <a:t>JavaScript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/>
              <a:t>  内部</a:t>
            </a:r>
            <a:r>
              <a:rPr lang="en-US" altLang="zh-CN" sz="2200" dirty="0" smtClean="0"/>
              <a:t>JavaScript</a:t>
            </a:r>
            <a:endParaRPr lang="en-US" altLang="zh-CN" sz="22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200" dirty="0" smtClean="0"/>
              <a:t>  元素事件</a:t>
            </a:r>
            <a:r>
              <a:rPr lang="en-US" altLang="zh-CN" sz="2200" dirty="0" smtClean="0"/>
              <a:t>JavaScript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771832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1</a:t>
            </a:r>
            <a:r>
              <a:rPr lang="zh-CN" altLang="en-US" sz="2800" b="1" dirty="0" smtClean="0"/>
              <a:t>、外部</a:t>
            </a:r>
            <a:r>
              <a:rPr lang="en-US" altLang="zh-CN" sz="2800" b="1" dirty="0" smtClean="0"/>
              <a:t>JavaScript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536" y="980728"/>
            <a:ext cx="8143932" cy="46434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外部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，指的是把</a:t>
            </a:r>
            <a:r>
              <a:rPr lang="en-US" altLang="zh-CN" sz="2400" dirty="0"/>
              <a:t>HTML</a:t>
            </a:r>
            <a:r>
              <a:rPr lang="zh-CN" altLang="zh-CN" sz="2400" dirty="0"/>
              <a:t>代码和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代码单独放在不同文件中，然后在</a:t>
            </a:r>
            <a:r>
              <a:rPr lang="en-US" altLang="zh-CN" sz="2400" dirty="0"/>
              <a:t>HTML</a:t>
            </a:r>
            <a:r>
              <a:rPr lang="zh-CN" altLang="zh-CN" sz="2400" dirty="0"/>
              <a:t>文档中使用“</a:t>
            </a:r>
            <a:r>
              <a:rPr lang="en-US" altLang="zh-CN" sz="2400" dirty="0"/>
              <a:t>script</a:t>
            </a:r>
            <a:r>
              <a:rPr lang="zh-CN" altLang="zh-CN" sz="2400" dirty="0"/>
              <a:t>标签”来引入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代码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zh-CN" sz="2400" dirty="0"/>
              <a:t>外部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是最理想的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引入方式。在实际开发中，为了提升网站的性能和可维护性，一般都是使用外部</a:t>
            </a:r>
            <a:r>
              <a:rPr lang="en-US" altLang="zh-CN" sz="2400" dirty="0"/>
              <a:t>JavaScript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8874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1299</Words>
  <Application>Microsoft Office PowerPoint</Application>
  <PresentationFormat>全屏显示(4:3)</PresentationFormat>
  <Paragraphs>113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hasee</dc:creator>
  <cp:lastModifiedBy>helicopter</cp:lastModifiedBy>
  <cp:revision>35</cp:revision>
  <dcterms:created xsi:type="dcterms:W3CDTF">2017-08-11T01:38:56Z</dcterms:created>
  <dcterms:modified xsi:type="dcterms:W3CDTF">2017-08-14T16:30:32Z</dcterms:modified>
</cp:coreProperties>
</file>