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1" r:id="rId26"/>
    <p:sldId id="286" r:id="rId27"/>
    <p:sldId id="28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31" autoAdjust="0"/>
  </p:normalViewPr>
  <p:slideViewPr>
    <p:cSldViewPr>
      <p:cViewPr varScale="1">
        <p:scale>
          <a:sx n="59" d="100"/>
          <a:sy n="59" d="100"/>
        </p:scale>
        <p:origin x="-53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0" y="22459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BCA69-EED0-4A0F-9999-48010BF0D4E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75344-5FEA-4651-9DA3-36638277C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6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75344-5FEA-4651-9DA3-36638277CA7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1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75344-5FEA-4651-9DA3-36638277CA7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1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75344-5FEA-4651-9DA3-36638277CA7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1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85728"/>
            <a:ext cx="8143932" cy="64294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143932" cy="464347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3894951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3000372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DOM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进阶</a:t>
            </a:r>
            <a:endParaRPr lang="en-US" altLang="zh-CN" sz="2700" dirty="0" smtClean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10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/>
              <a:t>remove</a:t>
            </a:r>
            <a:r>
              <a:rPr lang="en-US" altLang="zh-CN" sz="2800" b="1" dirty="0" err="1" smtClean="0"/>
              <a:t>Attribute</a:t>
            </a:r>
            <a:r>
              <a:rPr lang="en-US" altLang="zh-CN" sz="2800" b="1" dirty="0" smtClean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hasAttribute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方法来判断元素是否含有某个属性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47934" y="2780928"/>
            <a:ext cx="3877985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obj.hasAttribute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attr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4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332656"/>
            <a:ext cx="8143932" cy="1296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对于操作</a:t>
            </a:r>
            <a:r>
              <a:rPr lang="en-US" altLang="zh-CN" sz="2400" dirty="0"/>
              <a:t>HTML</a:t>
            </a:r>
            <a:r>
              <a:rPr lang="zh-CN" altLang="zh-CN" sz="2400" dirty="0"/>
              <a:t>属性的</a:t>
            </a:r>
            <a:r>
              <a:rPr lang="en-US" altLang="zh-CN" sz="2400" dirty="0"/>
              <a:t>2</a:t>
            </a:r>
            <a:r>
              <a:rPr lang="zh-CN" altLang="zh-CN" sz="2400" dirty="0"/>
              <a:t>种方式，我们总结</a:t>
            </a:r>
            <a:r>
              <a:rPr lang="zh-CN" altLang="zh-CN" sz="2400" dirty="0" smtClean="0"/>
              <a:t>一下</a:t>
            </a:r>
            <a:r>
              <a:rPr lang="zh-CN" altLang="en-US" sz="2400" dirty="0" smtClean="0"/>
              <a:t>：</a:t>
            </a:r>
            <a:endParaRPr lang="en-US" altLang="zh-CN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576" y="980728"/>
            <a:ext cx="73448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200" dirty="0" smtClean="0"/>
              <a:t>“对象属性方式”</a:t>
            </a:r>
            <a:r>
              <a:rPr lang="zh-CN" altLang="zh-CN" sz="2200" dirty="0"/>
              <a:t>和“对象方法方式”，这两种方式都不仅可以操作静态</a:t>
            </a:r>
            <a:r>
              <a:rPr lang="en-US" altLang="zh-CN" sz="2200" dirty="0"/>
              <a:t>HTML</a:t>
            </a:r>
            <a:r>
              <a:rPr lang="zh-CN" altLang="zh-CN" sz="2200" dirty="0"/>
              <a:t>的属性，也可以操作动态</a:t>
            </a:r>
            <a:r>
              <a:rPr lang="en-US" altLang="zh-CN" sz="2200" dirty="0"/>
              <a:t>DOM</a:t>
            </a:r>
            <a:r>
              <a:rPr lang="zh-CN" altLang="zh-CN" sz="2200" dirty="0"/>
              <a:t>的属性；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/>
              <a:t> </a:t>
            </a:r>
            <a:r>
              <a:rPr lang="zh-CN" altLang="zh-CN" sz="2200" dirty="0" smtClean="0"/>
              <a:t>只有</a:t>
            </a:r>
            <a:r>
              <a:rPr lang="zh-CN" altLang="zh-CN" sz="2200" dirty="0"/>
              <a:t>“对象方法方式”才可以操作自定义属性</a:t>
            </a:r>
            <a:r>
              <a:rPr lang="zh-CN" altLang="zh-CN" sz="2200" dirty="0" smtClean="0"/>
              <a:t>；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12982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074600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110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属性操作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800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CSS</a:t>
            </a:r>
            <a:r>
              <a:rPr lang="zh-CN" altLang="zh-CN" sz="2400" dirty="0"/>
              <a:t>属性操作，指的是使用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来操作一个元素的</a:t>
            </a:r>
            <a:r>
              <a:rPr lang="en-US" altLang="zh-CN" sz="2400" dirty="0"/>
              <a:t>CSS</a:t>
            </a:r>
            <a:r>
              <a:rPr lang="zh-CN" altLang="zh-CN" sz="2400" dirty="0"/>
              <a:t>样式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</a:t>
            </a:r>
            <a:r>
              <a:rPr lang="en-US" altLang="zh-CN" sz="2400" dirty="0"/>
              <a:t>CSS</a:t>
            </a:r>
            <a:r>
              <a:rPr lang="zh-CN" altLang="zh-CN" sz="2400" dirty="0"/>
              <a:t>属性操作同样有</a:t>
            </a:r>
            <a:r>
              <a:rPr lang="en-US" altLang="zh-CN" sz="2400" dirty="0"/>
              <a:t>2</a:t>
            </a:r>
            <a:r>
              <a:rPr lang="zh-CN" altLang="zh-CN" sz="2400" dirty="0"/>
              <a:t>种：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874" y="2852936"/>
            <a:ext cx="2486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获取</a:t>
            </a:r>
            <a:r>
              <a:rPr lang="en-US" altLang="zh-CN" sz="2200" dirty="0" smtClean="0">
                <a:solidFill>
                  <a:srgbClr val="C00000"/>
                </a:solidFill>
              </a:rPr>
              <a:t>CSS</a:t>
            </a:r>
            <a:r>
              <a:rPr lang="zh-CN" altLang="en-US" sz="2200" dirty="0" smtClean="0">
                <a:solidFill>
                  <a:srgbClr val="C00000"/>
                </a:solidFill>
              </a:rPr>
              <a:t>属性值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设置</a:t>
            </a:r>
            <a:r>
              <a:rPr lang="en-US" altLang="zh-CN" sz="2200" dirty="0" smtClean="0">
                <a:solidFill>
                  <a:srgbClr val="C00000"/>
                </a:solidFill>
              </a:rPr>
              <a:t>CSS</a:t>
            </a:r>
            <a:r>
              <a:rPr lang="zh-CN" altLang="en-US" sz="2200" dirty="0" smtClean="0">
                <a:solidFill>
                  <a:srgbClr val="C00000"/>
                </a:solidFill>
              </a:rPr>
              <a:t>属性值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1737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 smtClean="0"/>
              <a:t>、获取</a:t>
            </a:r>
            <a:r>
              <a:rPr lang="en-US" altLang="zh-CN" sz="2800" b="1" dirty="0" smtClean="0"/>
              <a:t>CSS</a:t>
            </a:r>
            <a:r>
              <a:rPr lang="zh-CN" altLang="en-US" sz="2800" b="1" dirty="0" smtClean="0"/>
              <a:t>属性值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getComputedStyle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方法来获取一个</a:t>
            </a:r>
            <a:r>
              <a:rPr lang="en-US" altLang="zh-CN" sz="2400" dirty="0"/>
              <a:t>CSS</a:t>
            </a:r>
            <a:r>
              <a:rPr lang="zh-CN" altLang="zh-CN" sz="2400" dirty="0"/>
              <a:t>属性的取值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64298" y="2780928"/>
            <a:ext cx="4185761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getComputedStyle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).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attr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4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3528" y="260648"/>
            <a:ext cx="8496944" cy="23762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getComputedStyle</a:t>
            </a:r>
            <a:r>
              <a:rPr lang="en-US" altLang="zh-CN" sz="2400" dirty="0"/>
              <a:t>()</a:t>
            </a:r>
            <a:r>
              <a:rPr lang="zh-CN" altLang="zh-CN" sz="2400" dirty="0"/>
              <a:t>方法其实有</a:t>
            </a:r>
            <a:r>
              <a:rPr lang="en-US" altLang="zh-CN" sz="2400" dirty="0"/>
              <a:t>2</a:t>
            </a:r>
            <a:r>
              <a:rPr lang="zh-CN" altLang="zh-CN" sz="2400" dirty="0"/>
              <a:t>种写法，以下</a:t>
            </a:r>
            <a:r>
              <a:rPr lang="en-US" altLang="zh-CN" sz="2400" dirty="0"/>
              <a:t>2</a:t>
            </a:r>
            <a:r>
              <a:rPr lang="zh-CN" altLang="zh-CN" sz="2400" dirty="0"/>
              <a:t>种是等价的</a:t>
            </a:r>
            <a:r>
              <a:rPr lang="zh-CN" altLang="zh-CN" sz="2400" dirty="0" smtClean="0"/>
              <a:t>：</a:t>
            </a:r>
            <a:endParaRPr lang="en-US" altLang="zh-CN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1052736"/>
            <a:ext cx="4647426" cy="765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getComputedStyle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).</a:t>
            </a: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attr</a:t>
            </a:r>
            <a:endParaRPr lang="en-US" altLang="zh-CN" sz="2000" dirty="0" smtClean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getComputedStyle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)["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attr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04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、设置</a:t>
            </a:r>
            <a:r>
              <a:rPr lang="en-US" altLang="zh-CN" sz="2800" b="1" dirty="0" smtClean="0"/>
              <a:t>CSS</a:t>
            </a:r>
            <a:r>
              <a:rPr lang="zh-CN" altLang="en-US" sz="2800" b="1" dirty="0" smtClean="0"/>
              <a:t>属性值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中，想要设置一个</a:t>
            </a:r>
            <a:r>
              <a:rPr lang="en-US" altLang="zh-CN" sz="2400" dirty="0"/>
              <a:t>CSS</a:t>
            </a:r>
            <a:r>
              <a:rPr lang="zh-CN" altLang="zh-CN" sz="2400" dirty="0"/>
              <a:t>属性的值，我们有</a:t>
            </a:r>
            <a:r>
              <a:rPr lang="en-US" altLang="zh-CN" sz="2400" dirty="0"/>
              <a:t>2</a:t>
            </a:r>
            <a:r>
              <a:rPr lang="zh-CN" altLang="zh-CN" sz="2400" dirty="0"/>
              <a:t>种方式来实现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2060848"/>
            <a:ext cx="21422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smtClean="0">
                <a:solidFill>
                  <a:srgbClr val="C00000"/>
                </a:solidFill>
              </a:rPr>
              <a:t>style</a:t>
            </a:r>
            <a:r>
              <a:rPr lang="zh-CN" altLang="en-US" sz="2200" dirty="0" smtClean="0">
                <a:solidFill>
                  <a:srgbClr val="C00000"/>
                </a:solidFill>
              </a:rPr>
              <a:t>对象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cssText</a:t>
            </a:r>
            <a:r>
              <a:rPr lang="en-US" altLang="zh-CN" sz="2200" dirty="0" smtClean="0">
                <a:solidFill>
                  <a:srgbClr val="C00000"/>
                </a:solidFill>
              </a:rPr>
              <a:t>()</a:t>
            </a:r>
            <a:r>
              <a:rPr lang="zh-CN" altLang="en-US" sz="2200" dirty="0">
                <a:solidFill>
                  <a:srgbClr val="C00000"/>
                </a:solidFill>
              </a:rPr>
              <a:t>方法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、最后一个问题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getComputedStyle</a:t>
            </a:r>
            <a:r>
              <a:rPr lang="en-US" altLang="zh-CN" sz="2400" dirty="0"/>
              <a:t>()</a:t>
            </a:r>
            <a:r>
              <a:rPr lang="zh-CN" altLang="zh-CN" sz="2400" dirty="0"/>
              <a:t>，从名字上就可以看出来：</a:t>
            </a:r>
            <a:r>
              <a:rPr lang="en-US" altLang="zh-CN" sz="2400" dirty="0"/>
              <a:t>get computed style</a:t>
            </a:r>
            <a:r>
              <a:rPr lang="zh-CN" altLang="zh-CN" sz="2400" dirty="0"/>
              <a:t>（获取计算后的样式）。所谓“计算后的样式”，就是不管你是内部样式，还是行内样式，最终获取的是根据</a:t>
            </a:r>
            <a:r>
              <a:rPr lang="en-US" altLang="zh-CN" sz="2400" dirty="0"/>
              <a:t>CSS</a:t>
            </a:r>
            <a:r>
              <a:rPr lang="zh-CN" altLang="zh-CN" sz="2400" dirty="0"/>
              <a:t>优先级计算后的结果。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059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</a:rPr>
              <a:t>疑问</a:t>
            </a:r>
            <a:r>
              <a:rPr lang="en-US" altLang="zh-CN" sz="2400" dirty="0" smtClean="0">
                <a:solidFill>
                  <a:srgbClr val="C00000"/>
                </a:solidFill>
              </a:rPr>
              <a:t>】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zh-CN" altLang="zh-CN" sz="2400" dirty="0">
                <a:solidFill>
                  <a:srgbClr val="C00000"/>
                </a:solidFill>
              </a:rPr>
              <a:t>使用</a:t>
            </a:r>
            <a:r>
              <a:rPr lang="en-US" altLang="zh-CN" sz="2400" dirty="0">
                <a:solidFill>
                  <a:srgbClr val="C00000"/>
                </a:solidFill>
              </a:rPr>
              <a:t>style</a:t>
            </a:r>
            <a:r>
              <a:rPr lang="zh-CN" altLang="zh-CN" sz="2400" dirty="0">
                <a:solidFill>
                  <a:srgbClr val="C00000"/>
                </a:solidFill>
              </a:rPr>
              <a:t>对象来设置样式时，为什么我们不能使用“</a:t>
            </a:r>
            <a:r>
              <a:rPr lang="en-US" altLang="zh-CN" sz="2400" dirty="0">
                <a:solidFill>
                  <a:srgbClr val="C00000"/>
                </a:solidFill>
              </a:rPr>
              <a:t>background-color</a:t>
            </a:r>
            <a:r>
              <a:rPr lang="zh-CN" altLang="zh-CN" sz="2400" dirty="0">
                <a:solidFill>
                  <a:srgbClr val="C00000"/>
                </a:solidFill>
              </a:rPr>
              <a:t>”这种写法，而必须使用“</a:t>
            </a:r>
            <a:r>
              <a:rPr lang="en-US" altLang="zh-CN" sz="2400" dirty="0" err="1">
                <a:solidFill>
                  <a:srgbClr val="C00000"/>
                </a:solidFill>
              </a:rPr>
              <a:t>backgroundColor</a:t>
            </a:r>
            <a:r>
              <a:rPr lang="zh-CN" altLang="zh-CN" sz="2400" dirty="0">
                <a:solidFill>
                  <a:srgbClr val="C00000"/>
                </a:solidFill>
              </a:rPr>
              <a:t>”这种骆驼峰型写法呢？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358" y="1700808"/>
            <a:ext cx="834211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        </a:t>
            </a:r>
            <a:r>
              <a:rPr lang="zh-CN" altLang="zh-CN" sz="2200" dirty="0" smtClean="0"/>
              <a:t>大家</a:t>
            </a:r>
            <a:r>
              <a:rPr lang="zh-CN" altLang="zh-CN" sz="2200" dirty="0"/>
              <a:t>别忘了，在</a:t>
            </a:r>
            <a:r>
              <a:rPr lang="en-US" altLang="zh-CN" sz="2200" dirty="0" err="1"/>
              <a:t>obj.style.backgroundColor</a:t>
            </a:r>
            <a:r>
              <a:rPr lang="zh-CN" altLang="zh-CN" sz="2200" dirty="0"/>
              <a:t>中，</a:t>
            </a:r>
            <a:r>
              <a:rPr lang="en-US" altLang="zh-CN" sz="2200" dirty="0" err="1"/>
              <a:t>backgroundColor</a:t>
            </a:r>
            <a:r>
              <a:rPr lang="zh-CN" altLang="zh-CN" sz="2200" dirty="0"/>
              <a:t>其实也是一个变量来的，变量中是不允许出现中划线的，因为中划线在</a:t>
            </a:r>
            <a:r>
              <a:rPr lang="en-US" altLang="zh-CN" sz="2200" dirty="0"/>
              <a:t>JavaScript</a:t>
            </a:r>
            <a:r>
              <a:rPr lang="zh-CN" altLang="zh-CN" sz="2200" dirty="0"/>
              <a:t>中是减号的意思。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1293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074600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110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440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DOM</a:t>
            </a:r>
            <a:r>
              <a:rPr lang="zh-CN" altLang="zh-CN" sz="2400" dirty="0"/>
              <a:t>遍历，也就是查找元素，主要以“</a:t>
            </a:r>
            <a:r>
              <a:rPr lang="zh-CN" altLang="zh-CN" sz="2400" b="1" dirty="0"/>
              <a:t>当前所选元素</a:t>
            </a:r>
            <a:r>
              <a:rPr lang="zh-CN" altLang="zh-CN" sz="2400" dirty="0"/>
              <a:t>”为基点，然后查找它的父元素、子元素或者兄弟元素。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5576" y="2415622"/>
            <a:ext cx="235833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查找父元素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查找子元素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en-US" sz="2200" dirty="0" smtClean="0">
                <a:solidFill>
                  <a:srgbClr val="C00000"/>
                </a:solidFill>
              </a:rPr>
              <a:t>查找兄弟元素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093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、查找父元素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2088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parentNode</a:t>
            </a:r>
            <a:r>
              <a:rPr lang="zh-CN" altLang="zh-CN" sz="2400" dirty="0"/>
              <a:t>属性来获得某个元素的父元素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75856" y="2852936"/>
            <a:ext cx="2339102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obj.parentNode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8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4500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</a:t>
            </a:r>
            <a:r>
              <a:rPr lang="en-US" altLang="zh-CN" sz="2700" dirty="0" smtClean="0"/>
              <a:t>HTML</a:t>
            </a:r>
            <a:r>
              <a:rPr lang="zh-CN" altLang="en-US" sz="2700" dirty="0" smtClean="0"/>
              <a:t>属性操作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</a:t>
            </a:r>
            <a:r>
              <a:rPr lang="en-US" altLang="zh-CN" sz="2700" dirty="0" smtClean="0"/>
              <a:t>CSS</a:t>
            </a:r>
            <a:r>
              <a:rPr lang="zh-CN" altLang="en-US" sz="2700" dirty="0" smtClean="0"/>
              <a:t>属性操作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</a:t>
            </a:r>
            <a:r>
              <a:rPr lang="en-US" altLang="zh-CN" sz="2700" dirty="0" smtClean="0"/>
              <a:t>DOM</a:t>
            </a:r>
            <a:r>
              <a:rPr lang="zh-CN" altLang="en-US" sz="2700" dirty="0" smtClean="0"/>
              <a:t>遍历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</a:t>
            </a:r>
            <a:r>
              <a:rPr lang="en-US" altLang="zh-CN" sz="2700" dirty="0" err="1" smtClean="0"/>
              <a:t>innerHTML</a:t>
            </a:r>
            <a:r>
              <a:rPr lang="zh-CN" altLang="en-US" sz="2700" dirty="0" smtClean="0"/>
              <a:t>与</a:t>
            </a:r>
            <a:r>
              <a:rPr lang="en-US" altLang="zh-CN" sz="2700" dirty="0" err="1" smtClean="0"/>
              <a:t>innerText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、查找子元素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2088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中，我们可以使用以下</a:t>
            </a:r>
            <a:r>
              <a:rPr lang="en-US" altLang="zh-CN" sz="2400" dirty="0"/>
              <a:t>2</a:t>
            </a:r>
            <a:r>
              <a:rPr lang="zh-CN" altLang="zh-CN" sz="2400" dirty="0"/>
              <a:t>组方式来获得父元素中的所有子元素或某个子元素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79025" y="2132856"/>
            <a:ext cx="7221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>
                <a:solidFill>
                  <a:srgbClr val="C00000"/>
                </a:solidFill>
              </a:rPr>
              <a:t>childNodes</a:t>
            </a:r>
            <a:r>
              <a:rPr lang="zh-CN" altLang="zh-CN" sz="2200" dirty="0">
                <a:solidFill>
                  <a:srgbClr val="C00000"/>
                </a:solidFill>
              </a:rPr>
              <a:t>、</a:t>
            </a:r>
            <a:r>
              <a:rPr lang="en-US" altLang="zh-CN" sz="2200" dirty="0" err="1">
                <a:solidFill>
                  <a:srgbClr val="C00000"/>
                </a:solidFill>
              </a:rPr>
              <a:t>firstChild</a:t>
            </a:r>
            <a:r>
              <a:rPr lang="zh-CN" altLang="zh-CN" sz="2200" dirty="0">
                <a:solidFill>
                  <a:srgbClr val="C00000"/>
                </a:solidFill>
              </a:rPr>
              <a:t>、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lastChild</a:t>
            </a:r>
            <a:r>
              <a:rPr lang="zh-CN" altLang="en-US" sz="2200" dirty="0" smtClean="0">
                <a:solidFill>
                  <a:srgbClr val="C00000"/>
                </a:solidFill>
              </a:rPr>
              <a:t>（不常用）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>
                <a:solidFill>
                  <a:srgbClr val="C00000"/>
                </a:solidFill>
              </a:rPr>
              <a:t>children</a:t>
            </a:r>
            <a:r>
              <a:rPr lang="zh-CN" altLang="zh-CN" sz="2200" dirty="0">
                <a:solidFill>
                  <a:srgbClr val="C00000"/>
                </a:solidFill>
              </a:rPr>
              <a:t>、</a:t>
            </a:r>
            <a:r>
              <a:rPr lang="en-US" altLang="zh-CN" sz="2200" dirty="0" err="1">
                <a:solidFill>
                  <a:srgbClr val="C00000"/>
                </a:solidFill>
              </a:rPr>
              <a:t>firstElementChild</a:t>
            </a:r>
            <a:r>
              <a:rPr lang="zh-CN" altLang="zh-CN" sz="2200" dirty="0">
                <a:solidFill>
                  <a:srgbClr val="C00000"/>
                </a:solidFill>
              </a:rPr>
              <a:t>、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lastElementChild</a:t>
            </a:r>
            <a:r>
              <a:rPr lang="zh-CN" altLang="en-US" sz="2200" dirty="0" smtClean="0">
                <a:solidFill>
                  <a:srgbClr val="C00000"/>
                </a:solidFill>
              </a:rPr>
              <a:t>（常用）</a:t>
            </a:r>
            <a:endParaRPr lang="en-US" altLang="zh-CN" sz="2200" dirty="0" smtClean="0">
              <a:solidFill>
                <a:srgbClr val="C00000"/>
              </a:solidFill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27053" y="3365477"/>
            <a:ext cx="8143932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其中，</a:t>
            </a:r>
            <a:r>
              <a:rPr lang="en-US" altLang="zh-CN" sz="2400" dirty="0" err="1"/>
              <a:t>childNodes</a:t>
            </a:r>
            <a:r>
              <a:rPr lang="zh-CN" altLang="zh-CN" sz="2400" dirty="0"/>
              <a:t>获取的是所有的子节点。注意，这个子节点是包括元素节点以及文本节点的。而</a:t>
            </a:r>
            <a:r>
              <a:rPr lang="en-US" altLang="zh-CN" sz="2400" dirty="0"/>
              <a:t>children</a:t>
            </a:r>
            <a:r>
              <a:rPr lang="zh-CN" altLang="zh-CN" sz="2400" dirty="0"/>
              <a:t>获取的是所有的元素节点，不包括文本节点。</a:t>
            </a:r>
          </a:p>
        </p:txBody>
      </p:sp>
    </p:spTree>
    <p:extLst>
      <p:ext uri="{BB962C8B-B14F-4D97-AF65-F5344CB8AC3E}">
        <p14:creationId xmlns:p14="http://schemas.microsoft.com/office/powerpoint/2010/main" val="40307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、查找兄弟元素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2088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中，我们可以使用以下</a:t>
            </a:r>
            <a:r>
              <a:rPr lang="en-US" altLang="zh-CN" sz="2400" dirty="0"/>
              <a:t>2</a:t>
            </a:r>
            <a:r>
              <a:rPr lang="zh-CN" altLang="zh-CN" sz="2400" dirty="0"/>
              <a:t>组方式来获得兄弟元素。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9025" y="2132856"/>
            <a:ext cx="7221367" cy="10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>
                <a:solidFill>
                  <a:srgbClr val="C00000"/>
                </a:solidFill>
              </a:rPr>
              <a:t>previousSibling</a:t>
            </a:r>
            <a:r>
              <a:rPr lang="zh-CN" altLang="zh-CN" sz="2200" dirty="0">
                <a:solidFill>
                  <a:srgbClr val="C00000"/>
                </a:solidFill>
              </a:rPr>
              <a:t>、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nextSibling</a:t>
            </a:r>
            <a:r>
              <a:rPr lang="zh-CN" altLang="en-US" sz="2200" dirty="0" smtClean="0">
                <a:solidFill>
                  <a:srgbClr val="C00000"/>
                </a:solidFill>
              </a:rPr>
              <a:t>（不常用）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>
                <a:solidFill>
                  <a:srgbClr val="C00000"/>
                </a:solidFill>
              </a:rPr>
              <a:t>previousElementSibling</a:t>
            </a:r>
            <a:r>
              <a:rPr lang="zh-CN" altLang="zh-CN" sz="2200" dirty="0">
                <a:solidFill>
                  <a:srgbClr val="C00000"/>
                </a:solidFill>
              </a:rPr>
              <a:t>、</a:t>
            </a:r>
            <a:r>
              <a:rPr lang="en-US" altLang="zh-CN" sz="2200" dirty="0" err="1">
                <a:solidFill>
                  <a:srgbClr val="C00000"/>
                </a:solidFill>
              </a:rPr>
              <a:t>nextElementSibling</a:t>
            </a:r>
            <a:r>
              <a:rPr lang="zh-CN" altLang="en-US" sz="2200" dirty="0" smtClean="0">
                <a:solidFill>
                  <a:srgbClr val="C00000"/>
                </a:solidFill>
              </a:rPr>
              <a:t>（常用）</a:t>
            </a:r>
            <a:endParaRPr lang="en-US" altLang="zh-CN" sz="2200" dirty="0" smtClean="0">
              <a:solidFill>
                <a:srgbClr val="C00000"/>
              </a:solidFill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27053" y="3365476"/>
            <a:ext cx="8393420" cy="301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跟查找子元素的</a:t>
            </a:r>
            <a:r>
              <a:rPr lang="en-US" altLang="zh-CN" sz="2400" dirty="0"/>
              <a:t>2</a:t>
            </a:r>
            <a:r>
              <a:rPr lang="zh-CN" altLang="zh-CN" sz="2400" dirty="0"/>
              <a:t>组方式一样，</a:t>
            </a:r>
            <a:r>
              <a:rPr lang="en-US" altLang="zh-CN" sz="2400" dirty="0" err="1"/>
              <a:t>previousSibling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nextSibling</a:t>
            </a:r>
            <a:r>
              <a:rPr lang="zh-CN" altLang="zh-CN" sz="2400" dirty="0"/>
              <a:t>查找出来的可能是文本节点（一般是空白节点），因此如果你希望只操作元素节点，建议用</a:t>
            </a:r>
            <a:r>
              <a:rPr lang="en-US" altLang="zh-CN" sz="2400" dirty="0" err="1"/>
              <a:t>previousElementSibling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nextElementSibling</a:t>
            </a:r>
            <a:r>
              <a:rPr lang="zh-CN" altLang="zh-CN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553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496944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</a:rPr>
              <a:t>疑问</a:t>
            </a:r>
            <a:r>
              <a:rPr lang="en-US" altLang="zh-CN" sz="2400" dirty="0" smtClean="0">
                <a:solidFill>
                  <a:srgbClr val="C00000"/>
                </a:solidFill>
              </a:rPr>
              <a:t>】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</a:rPr>
              <a:t>DOM</a:t>
            </a:r>
            <a:r>
              <a:rPr lang="zh-CN" altLang="en-US" sz="2400" dirty="0">
                <a:solidFill>
                  <a:srgbClr val="C00000"/>
                </a:solidFill>
              </a:rPr>
              <a:t>遍历提供的这些查找方法，跟之前“</a:t>
            </a:r>
            <a:r>
              <a:rPr lang="en-US" altLang="zh-CN" sz="2400" dirty="0">
                <a:solidFill>
                  <a:srgbClr val="C00000"/>
                </a:solidFill>
              </a:rPr>
              <a:t>32.4 </a:t>
            </a:r>
            <a:r>
              <a:rPr lang="zh-CN" altLang="en-US" sz="2400" dirty="0">
                <a:solidFill>
                  <a:srgbClr val="C00000"/>
                </a:solidFill>
              </a:rPr>
              <a:t>获取元素”这一节介绍的获取元素方法有什么不同？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357" y="1688726"/>
            <a:ext cx="8342113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       </a:t>
            </a:r>
            <a:r>
              <a:rPr lang="en-US" altLang="zh-CN" sz="2000" dirty="0"/>
              <a:t>DOM</a:t>
            </a:r>
            <a:r>
              <a:rPr lang="zh-CN" altLang="zh-CN" sz="2000" dirty="0"/>
              <a:t>遍历这些方法其实就是对“</a:t>
            </a:r>
            <a:r>
              <a:rPr lang="en-US" altLang="zh-CN" sz="2000" dirty="0"/>
              <a:t>32.4 </a:t>
            </a:r>
            <a:r>
              <a:rPr lang="zh-CN" altLang="zh-CN" sz="2000" dirty="0"/>
              <a:t>获取元素”那些方法的一个补充。</a:t>
            </a:r>
            <a:r>
              <a:rPr lang="en-US" altLang="zh-CN" sz="2000" dirty="0"/>
              <a:t>DOM</a:t>
            </a:r>
            <a:r>
              <a:rPr lang="zh-CN" altLang="zh-CN" sz="2000" dirty="0"/>
              <a:t>遍历中的方法让我们可以实现前者所无法实现的操作，例如获取某一个元素的父元素、获取当前点击位置下的子元素等。</a:t>
            </a:r>
          </a:p>
        </p:txBody>
      </p:sp>
    </p:spTree>
    <p:extLst>
      <p:ext uri="{BB962C8B-B14F-4D97-AF65-F5344CB8AC3E}">
        <p14:creationId xmlns:p14="http://schemas.microsoft.com/office/powerpoint/2010/main" val="23695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5586768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576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  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innerHTML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innerText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230425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innerHTML</a:t>
            </a:r>
            <a:r>
              <a:rPr lang="zh-CN" altLang="zh-CN" sz="2400" dirty="0"/>
              <a:t>属性很方便地获取和设置一个元素的“</a:t>
            </a:r>
            <a:r>
              <a:rPr lang="zh-CN" altLang="zh-CN" sz="2400" b="1" dirty="0"/>
              <a:t>内部元素</a:t>
            </a:r>
            <a:r>
              <a:rPr lang="zh-CN" altLang="zh-CN" sz="2400" dirty="0"/>
              <a:t>”，也可以使用</a:t>
            </a:r>
            <a:r>
              <a:rPr lang="en-US" altLang="zh-CN" sz="2400" dirty="0" err="1"/>
              <a:t>innerText</a:t>
            </a:r>
            <a:r>
              <a:rPr lang="zh-CN" altLang="zh-CN" sz="2400" dirty="0"/>
              <a:t>属性获取和设置一个元素的“</a:t>
            </a:r>
            <a:r>
              <a:rPr lang="zh-CN" altLang="zh-CN" sz="2400" b="1" dirty="0"/>
              <a:t>内部文本</a:t>
            </a:r>
            <a:r>
              <a:rPr lang="zh-CN" altLang="zh-CN" sz="2400" dirty="0"/>
              <a:t>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innerHTML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innerText</a:t>
            </a:r>
            <a:r>
              <a:rPr lang="zh-CN" altLang="en-US" sz="2400" dirty="0" smtClean="0"/>
              <a:t>比较如下：</a:t>
            </a:r>
            <a:endParaRPr lang="en-US" altLang="zh-CN" sz="24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097766"/>
              </p:ext>
            </p:extLst>
          </p:nvPr>
        </p:nvGraphicFramePr>
        <p:xfrm>
          <a:off x="683568" y="3789040"/>
          <a:ext cx="8352927" cy="17190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16424"/>
                <a:gridCol w="2592288"/>
                <a:gridCol w="1944215"/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/>
                        <a:t>HTML</a:t>
                      </a:r>
                      <a:r>
                        <a:rPr lang="zh-CN" altLang="en-US" sz="2000" dirty="0" smtClean="0"/>
                        <a:t>代码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err="1" smtClean="0"/>
                        <a:t>innerHTML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err="1" smtClean="0"/>
                        <a:t>innerText</a:t>
                      </a:r>
                      <a:endParaRPr lang="zh-CN" altLang="en-US" sz="20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/>
                        <a:t>&lt;div&gt;</a:t>
                      </a:r>
                      <a:r>
                        <a:rPr lang="zh-CN" altLang="en-US" sz="1600" dirty="0" smtClean="0"/>
                        <a:t>绿叶学习网</a:t>
                      </a:r>
                      <a:r>
                        <a:rPr lang="en-US" altLang="zh-CN" sz="1600" dirty="0" smtClean="0"/>
                        <a:t>&lt;/div&gt;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绿叶学习网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绿叶学习网</a:t>
                      </a:r>
                      <a:endParaRPr lang="zh-CN" altLang="en-US" sz="16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&lt;div&gt;&lt;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绿叶学习网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&gt;&lt;/div&gt;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绿叶学习网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绿叶学习网</a:t>
                      </a:r>
                      <a:endParaRPr lang="zh-CN" altLang="en-US" sz="16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&lt;div&gt;&lt;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&gt;&lt;/div&gt;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/>
                        <a:t>（空字符串）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11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496944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</a:rPr>
              <a:t>疑问</a:t>
            </a:r>
            <a:r>
              <a:rPr lang="en-US" altLang="zh-CN" sz="2400" dirty="0" smtClean="0">
                <a:solidFill>
                  <a:srgbClr val="C00000"/>
                </a:solidFill>
              </a:rPr>
              <a:t>】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zh-CN" altLang="zh-CN" sz="2400" dirty="0">
                <a:solidFill>
                  <a:srgbClr val="C00000"/>
                </a:solidFill>
              </a:rPr>
              <a:t>很多书上不是说</a:t>
            </a:r>
            <a:r>
              <a:rPr lang="en-US" altLang="zh-CN" sz="2400" dirty="0" err="1">
                <a:solidFill>
                  <a:srgbClr val="C00000"/>
                </a:solidFill>
              </a:rPr>
              <a:t>innerText</a:t>
            </a:r>
            <a:r>
              <a:rPr lang="zh-CN" altLang="zh-CN" sz="2400" dirty="0">
                <a:solidFill>
                  <a:srgbClr val="C00000"/>
                </a:solidFill>
              </a:rPr>
              <a:t>兼容不好吗？为什么还要用它呢？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635" y="1509992"/>
            <a:ext cx="83448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在</a:t>
            </a:r>
            <a:r>
              <a:rPr lang="zh-CN" altLang="en-US" sz="2000" dirty="0"/>
              <a:t>以前，只有</a:t>
            </a:r>
            <a:r>
              <a:rPr lang="en-US" altLang="zh-CN" sz="2000" dirty="0"/>
              <a:t>IE</a:t>
            </a:r>
            <a:r>
              <a:rPr lang="zh-CN" altLang="en-US" sz="2000" dirty="0"/>
              <a:t>、</a:t>
            </a:r>
            <a:r>
              <a:rPr lang="en-US" altLang="zh-CN" sz="2000" dirty="0"/>
              <a:t>Chrome</a:t>
            </a:r>
            <a:r>
              <a:rPr lang="zh-CN" altLang="en-US" sz="2000" dirty="0"/>
              <a:t>等都支持</a:t>
            </a:r>
            <a:r>
              <a:rPr lang="en-US" altLang="zh-CN" sz="2000" dirty="0" err="1"/>
              <a:t>innerText</a:t>
            </a:r>
            <a:r>
              <a:rPr lang="zh-CN" altLang="en-US" sz="2000" dirty="0"/>
              <a:t>，而</a:t>
            </a:r>
            <a:r>
              <a:rPr lang="en-US" altLang="zh-CN" sz="2000" dirty="0"/>
              <a:t>Firefox</a:t>
            </a:r>
            <a:r>
              <a:rPr lang="zh-CN" altLang="en-US" sz="2000" dirty="0"/>
              <a:t>不支持。现在</a:t>
            </a:r>
            <a:r>
              <a:rPr lang="en-US" altLang="zh-CN" sz="2000" dirty="0"/>
              <a:t>Firefox</a:t>
            </a:r>
            <a:r>
              <a:rPr lang="zh-CN" altLang="en-US" sz="2000" dirty="0"/>
              <a:t>新版本已经全面支持</a:t>
            </a:r>
            <a:r>
              <a:rPr lang="en-US" altLang="zh-CN" sz="2000" dirty="0" err="1"/>
              <a:t>innerText</a:t>
            </a:r>
            <a:r>
              <a:rPr lang="zh-CN" altLang="en-US" sz="2000" dirty="0"/>
              <a:t>了，对于旧版本的</a:t>
            </a:r>
            <a:r>
              <a:rPr lang="en-US" altLang="zh-CN" sz="2000" dirty="0"/>
              <a:t>Firefox</a:t>
            </a:r>
            <a:r>
              <a:rPr lang="zh-CN" altLang="en-US" sz="2000" dirty="0"/>
              <a:t>的兼容性，不需要去理睬。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</a:t>
            </a:r>
            <a:r>
              <a:rPr lang="zh-CN" altLang="en-US" sz="2000" dirty="0" smtClean="0"/>
              <a:t>    </a:t>
            </a:r>
            <a:r>
              <a:rPr lang="en-US" altLang="zh-CN" sz="2000" dirty="0" smtClean="0"/>
              <a:t>Web</a:t>
            </a:r>
            <a:r>
              <a:rPr lang="zh-CN" altLang="en-US" sz="2000" dirty="0"/>
              <a:t>前端速度如此之快，我们都是往前看，而不是往后看的。现在还有谁故意去装一个旧版本的</a:t>
            </a:r>
            <a:r>
              <a:rPr lang="en-US" altLang="zh-CN" sz="2000" dirty="0"/>
              <a:t>Firefox</a:t>
            </a:r>
            <a:r>
              <a:rPr lang="zh-CN" altLang="en-US" sz="2000" dirty="0"/>
              <a:t>呢？此外，像</a:t>
            </a:r>
            <a:r>
              <a:rPr lang="en-US" altLang="zh-CN" sz="2000" dirty="0"/>
              <a:t>IE</a:t>
            </a:r>
            <a:r>
              <a:rPr lang="zh-CN" altLang="en-US" sz="2000" dirty="0"/>
              <a:t>这种阻碍人类文明发展的浏览器，也差不多可以等死了（程序猿的话），这可真是大快人心。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</a:t>
            </a:r>
            <a:r>
              <a:rPr lang="zh-CN" altLang="en-US" sz="2000" dirty="0" smtClean="0"/>
              <a:t>    事实上</a:t>
            </a:r>
            <a:r>
              <a:rPr lang="zh-CN" altLang="en-US" sz="2000" dirty="0"/>
              <a:t>，还有一个跟</a:t>
            </a:r>
            <a:r>
              <a:rPr lang="en-US" altLang="zh-CN" sz="2000" dirty="0" err="1"/>
              <a:t>innerText</a:t>
            </a:r>
            <a:r>
              <a:rPr lang="zh-CN" altLang="en-US" sz="2000" dirty="0"/>
              <a:t>等价的属性，那就是</a:t>
            </a:r>
            <a:r>
              <a:rPr lang="en-US" altLang="zh-CN" sz="2000" dirty="0" err="1"/>
              <a:t>textContent</a:t>
            </a:r>
            <a:r>
              <a:rPr lang="zh-CN" altLang="en-US" sz="2000" dirty="0"/>
              <a:t>。在以前，为了兼容所有浏览器，我们用的都是这个。当然现在也可以使用</a:t>
            </a:r>
            <a:r>
              <a:rPr lang="en-US" altLang="zh-CN" sz="2000" dirty="0" err="1"/>
              <a:t>textContent</a:t>
            </a:r>
            <a:r>
              <a:rPr lang="zh-CN" altLang="en-US" sz="2000" dirty="0"/>
              <a:t>来代替</a:t>
            </a:r>
            <a:r>
              <a:rPr lang="en-US" altLang="zh-CN" sz="2000" dirty="0" err="1"/>
              <a:t>innerText</a:t>
            </a:r>
            <a:r>
              <a:rPr lang="zh-CN" altLang="en-US" sz="2000" dirty="0"/>
              <a:t>，效果是一样的。不过为了减轻记忆负担，我们记住</a:t>
            </a:r>
            <a:r>
              <a:rPr lang="en-US" altLang="zh-CN" sz="2000" dirty="0" err="1"/>
              <a:t>innerText</a:t>
            </a:r>
            <a:r>
              <a:rPr lang="zh-CN" altLang="en-US" sz="2000" dirty="0"/>
              <a:t>就行了。</a:t>
            </a:r>
            <a:r>
              <a:rPr lang="en-US" altLang="zh-CN" sz="2000" dirty="0" err="1"/>
              <a:t>innerText</a:t>
            </a:r>
            <a:r>
              <a:rPr lang="zh-CN" altLang="en-US" sz="2000" dirty="0"/>
              <a:t>，从字面上来看，刚好对应于</a:t>
            </a:r>
            <a:r>
              <a:rPr lang="en-US" altLang="zh-CN" sz="2000" dirty="0" err="1"/>
              <a:t>innerHTML</a:t>
            </a:r>
            <a:r>
              <a:rPr lang="zh-CN" altLang="en-US" sz="2000" dirty="0"/>
              <a:t>，很容易记住。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043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85728"/>
            <a:ext cx="8143932" cy="6429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 smtClean="0"/>
              <a:t>练习题</a:t>
            </a:r>
            <a:endParaRPr lang="zh-CN" altLang="en-US" sz="2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45910" y="692696"/>
            <a:ext cx="8786842" cy="602128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3800" b="1" dirty="0"/>
              <a:t>一、单选题</a:t>
            </a:r>
            <a:endParaRPr lang="zh-CN" altLang="zh-CN" sz="3800" dirty="0"/>
          </a:p>
          <a:p>
            <a:pPr marL="0" indent="0">
              <a:buNone/>
            </a:pPr>
            <a:r>
              <a:rPr lang="en-US" altLang="zh-CN" dirty="0" smtClean="0"/>
              <a:t>    1</a:t>
            </a:r>
            <a:r>
              <a:rPr lang="zh-CN" altLang="zh-CN" dirty="0"/>
              <a:t>、如果我们想要获取某一个元素的</a:t>
            </a:r>
            <a:r>
              <a:rPr lang="en-US" altLang="zh-CN" dirty="0"/>
              <a:t>width</a:t>
            </a:r>
            <a:r>
              <a:rPr lang="zh-CN" altLang="zh-CN" dirty="0"/>
              <a:t>属性值，应该使用哪一个方法来实现？（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A</a:t>
            </a:r>
            <a:r>
              <a:rPr lang="en-US" altLang="zh-CN" dirty="0"/>
              <a:t>. </a:t>
            </a:r>
            <a:r>
              <a:rPr lang="en-US" altLang="zh-CN" dirty="0" err="1"/>
              <a:t>getComputedStyle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).width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B. </a:t>
            </a:r>
            <a:r>
              <a:rPr lang="en-US" altLang="zh-CN" dirty="0" err="1"/>
              <a:t>getComputedStyle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)[width]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C</a:t>
            </a:r>
            <a:r>
              <a:rPr lang="en-US" altLang="zh-CN" dirty="0"/>
              <a:t>. </a:t>
            </a:r>
            <a:r>
              <a:rPr lang="en-US" altLang="zh-CN" dirty="0" err="1"/>
              <a:t>obj.style.width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D</a:t>
            </a:r>
            <a:r>
              <a:rPr lang="en-US" altLang="zh-CN" dirty="0"/>
              <a:t>. </a:t>
            </a:r>
            <a:r>
              <a:rPr lang="en-US" altLang="zh-CN" dirty="0" err="1"/>
              <a:t>obj.style</a:t>
            </a:r>
            <a:r>
              <a:rPr lang="en-US" altLang="zh-CN" dirty="0"/>
              <a:t>["width"]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2</a:t>
            </a:r>
            <a:r>
              <a:rPr lang="zh-CN" altLang="zh-CN" dirty="0"/>
              <a:t>、在下面的</a:t>
            </a:r>
            <a:r>
              <a:rPr lang="en-US" altLang="zh-CN" dirty="0"/>
              <a:t>HTML</a:t>
            </a:r>
            <a:r>
              <a:rPr lang="zh-CN" altLang="zh-CN" dirty="0"/>
              <a:t>结构中，</a:t>
            </a:r>
            <a:r>
              <a:rPr lang="en-US" altLang="zh-CN" dirty="0"/>
              <a:t>div</a:t>
            </a:r>
            <a:r>
              <a:rPr lang="zh-CN" altLang="zh-CN" dirty="0"/>
              <a:t>元素的</a:t>
            </a:r>
            <a:r>
              <a:rPr lang="en-US" altLang="zh-CN" dirty="0" err="1"/>
              <a:t>innerHTML</a:t>
            </a:r>
            <a:r>
              <a:rPr lang="zh-CN" altLang="zh-CN" dirty="0"/>
              <a:t>获取的结果是（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）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&lt;div&gt;</a:t>
            </a:r>
            <a:r>
              <a:rPr lang="zh-CN" altLang="zh-CN" dirty="0"/>
              <a:t>存在即</a:t>
            </a:r>
            <a:r>
              <a:rPr lang="en-US" altLang="zh-CN" dirty="0"/>
              <a:t>&lt;span&gt;</a:t>
            </a:r>
            <a:r>
              <a:rPr lang="zh-CN" altLang="zh-CN" dirty="0"/>
              <a:t>合理</a:t>
            </a:r>
            <a:r>
              <a:rPr lang="en-US" altLang="zh-CN" dirty="0"/>
              <a:t>&lt;/span&gt;&lt;strong&gt;&lt;/strong&gt;&lt;/div&gt;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A. </a:t>
            </a:r>
            <a:r>
              <a:rPr lang="zh-CN" altLang="zh-CN" dirty="0"/>
              <a:t>存在即合理</a:t>
            </a:r>
            <a:r>
              <a:rPr lang="en-US" altLang="zh-CN" dirty="0"/>
              <a:t>                  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/>
              <a:t>B. </a:t>
            </a:r>
            <a:r>
              <a:rPr lang="zh-CN" altLang="zh-CN" dirty="0"/>
              <a:t>存在即</a:t>
            </a:r>
            <a:r>
              <a:rPr lang="en-US" altLang="zh-CN" dirty="0"/>
              <a:t>&lt;span&gt;</a:t>
            </a:r>
            <a:r>
              <a:rPr lang="zh-CN" altLang="zh-CN" dirty="0"/>
              <a:t>合理</a:t>
            </a:r>
            <a:r>
              <a:rPr lang="en-US" altLang="zh-CN" dirty="0"/>
              <a:t>&lt;/span&gt;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C</a:t>
            </a:r>
            <a:r>
              <a:rPr lang="en-US" altLang="zh-CN" dirty="0"/>
              <a:t>. </a:t>
            </a:r>
            <a:r>
              <a:rPr lang="zh-CN" altLang="zh-CN" dirty="0"/>
              <a:t>存在即</a:t>
            </a:r>
            <a:r>
              <a:rPr lang="en-US" altLang="zh-CN" dirty="0"/>
              <a:t>&lt;span&gt;</a:t>
            </a:r>
            <a:r>
              <a:rPr lang="zh-CN" altLang="zh-CN" dirty="0"/>
              <a:t>合理</a:t>
            </a:r>
            <a:r>
              <a:rPr lang="en-US" altLang="zh-CN" dirty="0"/>
              <a:t>&lt;/span&gt;&lt;strong&gt;&lt;/strong&gt;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D</a:t>
            </a:r>
            <a:r>
              <a:rPr lang="en-US" altLang="zh-CN" dirty="0"/>
              <a:t>. &lt;span&gt;</a:t>
            </a:r>
            <a:r>
              <a:rPr lang="zh-CN" altLang="zh-CN" dirty="0"/>
              <a:t>合理</a:t>
            </a:r>
            <a:r>
              <a:rPr lang="en-US" altLang="zh-CN" dirty="0"/>
              <a:t>&lt;/span&gt;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3</a:t>
            </a:r>
            <a:r>
              <a:rPr lang="zh-CN" altLang="zh-CN" dirty="0"/>
              <a:t>、下面有关</a:t>
            </a:r>
            <a:r>
              <a:rPr lang="en-US" altLang="zh-CN" dirty="0"/>
              <a:t>DOM</a:t>
            </a:r>
            <a:r>
              <a:rPr lang="zh-CN" altLang="zh-CN" dirty="0"/>
              <a:t>操作的说法中，正确的是（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）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A</a:t>
            </a:r>
            <a:r>
              <a:rPr lang="en-US" altLang="zh-CN" dirty="0"/>
              <a:t>. </a:t>
            </a:r>
            <a:r>
              <a:rPr lang="en-US" altLang="zh-CN" dirty="0" err="1"/>
              <a:t>obj.attr</a:t>
            </a:r>
            <a:r>
              <a:rPr lang="zh-CN" altLang="zh-CN" dirty="0"/>
              <a:t>和</a:t>
            </a:r>
            <a:r>
              <a:rPr lang="en-US" altLang="zh-CN" dirty="0" err="1"/>
              <a:t>obj.getAttribute</a:t>
            </a:r>
            <a:r>
              <a:rPr lang="en-US" altLang="zh-CN" dirty="0"/>
              <a:t>("</a:t>
            </a:r>
            <a:r>
              <a:rPr lang="en-US" altLang="zh-CN" dirty="0" err="1"/>
              <a:t>attr</a:t>
            </a:r>
            <a:r>
              <a:rPr lang="en-US" altLang="zh-CN" dirty="0"/>
              <a:t>")</a:t>
            </a:r>
            <a:r>
              <a:rPr lang="zh-CN" altLang="zh-CN" dirty="0"/>
              <a:t>这两种方法功能是完全一样的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B. </a:t>
            </a:r>
            <a:r>
              <a:rPr lang="zh-CN" altLang="zh-CN" dirty="0"/>
              <a:t>可以使用</a:t>
            </a:r>
            <a:r>
              <a:rPr lang="en-US" altLang="zh-CN" dirty="0" err="1"/>
              <a:t>hasAttribute</a:t>
            </a:r>
            <a:r>
              <a:rPr lang="en-US" altLang="zh-CN" dirty="0"/>
              <a:t>()</a:t>
            </a:r>
            <a:r>
              <a:rPr lang="zh-CN" altLang="zh-CN" dirty="0"/>
              <a:t>方法来判断元素是否含有某个属性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C. children</a:t>
            </a:r>
            <a:r>
              <a:rPr lang="zh-CN" altLang="zh-CN" dirty="0"/>
              <a:t>、</a:t>
            </a:r>
            <a:r>
              <a:rPr lang="en-US" altLang="zh-CN" dirty="0" err="1"/>
              <a:t>firstElementChild</a:t>
            </a:r>
            <a:r>
              <a:rPr lang="zh-CN" altLang="zh-CN" dirty="0"/>
              <a:t>、</a:t>
            </a:r>
            <a:r>
              <a:rPr lang="en-US" altLang="zh-CN" dirty="0" err="1"/>
              <a:t>lastElementChild</a:t>
            </a:r>
            <a:r>
              <a:rPr lang="zh-CN" altLang="zh-CN" dirty="0"/>
              <a:t>都是包含元素节点以及文本节点的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D</a:t>
            </a:r>
            <a:r>
              <a:rPr lang="en-US" altLang="zh-CN" dirty="0"/>
              <a:t>. </a:t>
            </a:r>
            <a:r>
              <a:rPr lang="en-US" altLang="zh-CN" dirty="0" err="1"/>
              <a:t>innerHTML</a:t>
            </a:r>
            <a:r>
              <a:rPr lang="zh-CN" altLang="zh-CN" dirty="0"/>
              <a:t>获取的仅仅是文本内容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51520" y="0"/>
            <a:ext cx="8786842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/>
              <a:t>4</a:t>
            </a:r>
            <a:r>
              <a:rPr lang="zh-CN" altLang="zh-CN" sz="2000" dirty="0"/>
              <a:t>、下面有一段</a:t>
            </a:r>
            <a:r>
              <a:rPr lang="en-US" altLang="zh-CN" sz="2000" dirty="0"/>
              <a:t>HTML</a:t>
            </a:r>
            <a:r>
              <a:rPr lang="zh-CN" altLang="zh-CN" sz="2000" dirty="0"/>
              <a:t>代码，如果</a:t>
            </a:r>
            <a:r>
              <a:rPr lang="en-US" altLang="zh-CN" sz="2000" dirty="0"/>
              <a:t>p</a:t>
            </a:r>
            <a:r>
              <a:rPr lang="zh-CN" altLang="zh-CN" sz="2000" dirty="0"/>
              <a:t>元素我们已经获取到了，其</a:t>
            </a:r>
            <a:r>
              <a:rPr lang="en-US" altLang="zh-CN" sz="2000" dirty="0"/>
              <a:t>DOM</a:t>
            </a:r>
            <a:r>
              <a:rPr lang="zh-CN" altLang="zh-CN" sz="2000" dirty="0"/>
              <a:t>对象名为</a:t>
            </a:r>
            <a:r>
              <a:rPr lang="en-US" altLang="zh-CN" sz="2000" dirty="0" err="1"/>
              <a:t>obj</a:t>
            </a:r>
            <a:r>
              <a:rPr lang="zh-CN" altLang="zh-CN" sz="2000" dirty="0"/>
              <a:t>。则下列有关</a:t>
            </a:r>
            <a:r>
              <a:rPr lang="en-US" altLang="zh-CN" sz="2000" dirty="0"/>
              <a:t>DOM</a:t>
            </a:r>
            <a:r>
              <a:rPr lang="zh-CN" altLang="zh-CN" sz="2000" dirty="0"/>
              <a:t>遍历的说法中，正确的是（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&lt;!DOCTYPE html&gt;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&lt;html&gt;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&lt;head&gt;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&lt;meta charset="utf-8" /&gt;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&lt;title&gt;&lt;/title&gt;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&lt;/head&gt;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&lt;body&gt;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&lt;div&gt;&lt;/div&gt;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&lt;div&gt;&lt;/div&gt;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&lt;p&gt;&lt;span&gt;&lt;span&gt;&lt;/p&gt;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&lt;strong&gt;&lt;/strong&gt;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&lt;/body&gt;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&lt;/html&gt;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A. </a:t>
            </a:r>
            <a:r>
              <a:rPr lang="zh-CN" altLang="zh-CN" sz="2000" dirty="0"/>
              <a:t>如果只想获取</a:t>
            </a:r>
            <a:r>
              <a:rPr lang="en-US" altLang="zh-CN" sz="2000" dirty="0"/>
              <a:t>p</a:t>
            </a:r>
            <a:r>
              <a:rPr lang="zh-CN" altLang="zh-CN" sz="2000" dirty="0"/>
              <a:t>的父元素节点，可以使用</a:t>
            </a:r>
            <a:r>
              <a:rPr lang="en-US" altLang="zh-CN" sz="2000" dirty="0" err="1"/>
              <a:t>obj.parentNode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B</a:t>
            </a:r>
            <a:r>
              <a:rPr lang="en-US" altLang="zh-CN" sz="2000" dirty="0"/>
              <a:t>. </a:t>
            </a:r>
            <a:r>
              <a:rPr lang="zh-CN" altLang="zh-CN" sz="2000" dirty="0"/>
              <a:t>如果只想获取</a:t>
            </a:r>
            <a:r>
              <a:rPr lang="en-US" altLang="zh-CN" sz="2000" dirty="0"/>
              <a:t>p</a:t>
            </a:r>
            <a:r>
              <a:rPr lang="zh-CN" altLang="zh-CN" sz="2000" dirty="0"/>
              <a:t>的上一个兄弟元素节点，可以使用</a:t>
            </a:r>
            <a:r>
              <a:rPr lang="en-US" altLang="zh-CN" sz="2000" dirty="0" err="1"/>
              <a:t>obj.previousSibling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C</a:t>
            </a:r>
            <a:r>
              <a:rPr lang="en-US" altLang="zh-CN" sz="2000" dirty="0"/>
              <a:t>. </a:t>
            </a:r>
            <a:r>
              <a:rPr lang="zh-CN" altLang="zh-CN" sz="2000" dirty="0"/>
              <a:t>如果只想获取</a:t>
            </a:r>
            <a:r>
              <a:rPr lang="en-US" altLang="zh-CN" sz="2000" dirty="0"/>
              <a:t>p</a:t>
            </a:r>
            <a:r>
              <a:rPr lang="zh-CN" altLang="zh-CN" sz="2000" dirty="0"/>
              <a:t>的下一个兄弟元素节点，可以使用</a:t>
            </a:r>
            <a:r>
              <a:rPr lang="en-US" altLang="zh-CN" sz="2000" dirty="0" err="1" smtClean="0"/>
              <a:t>obj.nextSibling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D. </a:t>
            </a:r>
            <a:r>
              <a:rPr lang="zh-CN" altLang="zh-CN" sz="2000" dirty="0"/>
              <a:t>如果只想获取</a:t>
            </a:r>
            <a:r>
              <a:rPr lang="en-US" altLang="zh-CN" sz="2000" dirty="0"/>
              <a:t>p</a:t>
            </a:r>
            <a:r>
              <a:rPr lang="zh-CN" altLang="zh-CN" sz="2000" dirty="0"/>
              <a:t>的所有子元素节点，可以使用</a:t>
            </a:r>
            <a:r>
              <a:rPr lang="en-US" altLang="zh-CN" sz="2000" dirty="0" err="1"/>
              <a:t>obj.childNodes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13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51520" y="0"/>
            <a:ext cx="8786842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400" b="1" dirty="0"/>
              <a:t>二、编程题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1</a:t>
            </a:r>
            <a:r>
              <a:rPr lang="zh-CN" altLang="zh-CN" sz="2000" dirty="0"/>
              <a:t>、请使用两种方法在</a:t>
            </a:r>
            <a:r>
              <a:rPr lang="en-US" altLang="zh-CN" sz="2000" dirty="0"/>
              <a:t>body</a:t>
            </a:r>
            <a:r>
              <a:rPr lang="zh-CN" altLang="zh-CN" sz="2000" dirty="0"/>
              <a:t>元素中插入一个按钮：</a:t>
            </a:r>
            <a:r>
              <a:rPr lang="en-US" altLang="zh-CN" sz="2000" dirty="0"/>
              <a:t>&lt;input id="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" type="button" value="</a:t>
            </a:r>
            <a:r>
              <a:rPr lang="zh-CN" altLang="zh-CN" sz="2000" dirty="0"/>
              <a:t>按钮</a:t>
            </a:r>
            <a:r>
              <a:rPr lang="en-US" altLang="zh-CN" sz="2000" dirty="0"/>
              <a:t>"/&gt;</a:t>
            </a:r>
            <a:r>
              <a:rPr lang="zh-CN" altLang="zh-CN" sz="2000" dirty="0"/>
              <a:t>，一种是使用</a:t>
            </a:r>
            <a:r>
              <a:rPr lang="en-US" altLang="zh-CN" sz="2000" dirty="0" err="1" smtClean="0"/>
              <a:t>appendChild</a:t>
            </a:r>
            <a:r>
              <a:rPr lang="en-US" altLang="zh-CN" sz="2000" dirty="0"/>
              <a:t>()</a:t>
            </a:r>
            <a:r>
              <a:rPr lang="zh-CN" altLang="zh-CN" sz="2000" dirty="0"/>
              <a:t>方法，另外一种是使用</a:t>
            </a:r>
            <a:r>
              <a:rPr lang="en-US" altLang="zh-CN" sz="2000" dirty="0" err="1"/>
              <a:t>innerHTML</a:t>
            </a:r>
            <a:r>
              <a:rPr lang="zh-CN" altLang="zh-CN" sz="2000" dirty="0"/>
              <a:t>属性。</a:t>
            </a:r>
          </a:p>
        </p:txBody>
      </p:sp>
    </p:spTree>
    <p:extLst>
      <p:ext uri="{BB962C8B-B14F-4D97-AF65-F5344CB8AC3E}">
        <p14:creationId xmlns:p14="http://schemas.microsoft.com/office/powerpoint/2010/main" val="26924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5874800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634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属性操作（对象属性）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HTML</a:t>
            </a:r>
            <a:r>
              <a:rPr lang="zh-CN" altLang="zh-CN" sz="2400" dirty="0"/>
              <a:t>属性操作，指的是使用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来操作一个元素的</a:t>
            </a:r>
            <a:r>
              <a:rPr lang="en-US" altLang="zh-CN" sz="2400" dirty="0"/>
              <a:t>HTML</a:t>
            </a:r>
            <a:r>
              <a:rPr lang="zh-CN" altLang="zh-CN" sz="2400" dirty="0"/>
              <a:t>属性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中，有</a:t>
            </a:r>
            <a:r>
              <a:rPr lang="en-US" altLang="zh-CN" sz="2400" dirty="0"/>
              <a:t>2</a:t>
            </a:r>
            <a:r>
              <a:rPr lang="zh-CN" altLang="zh-CN" sz="2400" dirty="0"/>
              <a:t>种操作</a:t>
            </a:r>
            <a:r>
              <a:rPr lang="en-US" altLang="zh-CN" sz="2400" dirty="0"/>
              <a:t>HTML</a:t>
            </a:r>
            <a:r>
              <a:rPr lang="zh-CN" altLang="zh-CN" sz="2400" dirty="0"/>
              <a:t>元素属性的方式，一种是使用“对象属性”，另外一种是使用“对象方法”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不管是哪一种，都涉及以下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种操作：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149080"/>
            <a:ext cx="26853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获取</a:t>
            </a:r>
            <a:r>
              <a:rPr lang="en-US" altLang="zh-CN" sz="2200" dirty="0" smtClean="0">
                <a:solidFill>
                  <a:srgbClr val="C00000"/>
                </a:solidFill>
              </a:rPr>
              <a:t>HTML</a:t>
            </a:r>
            <a:r>
              <a:rPr lang="zh-CN" altLang="en-US" sz="2200" dirty="0" smtClean="0">
                <a:solidFill>
                  <a:srgbClr val="C00000"/>
                </a:solidFill>
              </a:rPr>
              <a:t>属性值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设置</a:t>
            </a:r>
            <a:r>
              <a:rPr lang="en-US" altLang="zh-CN" sz="2200" dirty="0" smtClean="0">
                <a:solidFill>
                  <a:srgbClr val="C00000"/>
                </a:solidFill>
              </a:rPr>
              <a:t>HTML</a:t>
            </a:r>
            <a:r>
              <a:rPr lang="zh-CN" altLang="en-US" sz="2200" dirty="0" smtClean="0">
                <a:solidFill>
                  <a:srgbClr val="C00000"/>
                </a:solidFill>
              </a:rPr>
              <a:t>属性值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、获取</a:t>
            </a:r>
            <a:r>
              <a:rPr lang="en-US" altLang="zh-CN" sz="2800" b="1" dirty="0" smtClean="0"/>
              <a:t>HTML</a:t>
            </a:r>
            <a:r>
              <a:rPr lang="zh-CN" altLang="en-US" sz="2800" b="1" dirty="0" smtClean="0"/>
              <a:t>属性值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4248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获取</a:t>
            </a:r>
            <a:r>
              <a:rPr lang="en-US" altLang="zh-CN" sz="2400" dirty="0"/>
              <a:t>HTML</a:t>
            </a:r>
            <a:r>
              <a:rPr lang="zh-CN" altLang="zh-CN" sz="2400" dirty="0"/>
              <a:t>元素的属性值，一般都是通过属性名，来找到该属性对应的值。</a:t>
            </a:r>
            <a:r>
              <a:rPr lang="en-US" altLang="zh-CN" sz="2400" dirty="0" err="1" smtClean="0"/>
              <a:t>getAttribute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可以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15564" y="2780928"/>
            <a:ext cx="1415772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obj.attr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、设置</a:t>
            </a:r>
            <a:r>
              <a:rPr lang="en-US" altLang="zh-CN" sz="2800" b="1" dirty="0" smtClean="0"/>
              <a:t>HTML</a:t>
            </a:r>
            <a:r>
              <a:rPr lang="zh-CN" altLang="en-US" sz="2800" b="1" dirty="0" smtClean="0"/>
              <a:t>属性值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24936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设置</a:t>
            </a:r>
            <a:r>
              <a:rPr lang="en-US" altLang="zh-CN" sz="2400" dirty="0"/>
              <a:t>HTML</a:t>
            </a:r>
            <a:r>
              <a:rPr lang="zh-CN" altLang="zh-CN" sz="2400" dirty="0"/>
              <a:t>元素的属性值，同样也是通过属性名来设置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87824" y="2461129"/>
            <a:ext cx="2595582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obj.attr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= 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2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5874800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634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属性操作（对象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5121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为了操作</a:t>
            </a:r>
            <a:r>
              <a:rPr lang="en-US" altLang="zh-CN" sz="2400" dirty="0"/>
              <a:t>HTML</a:t>
            </a:r>
            <a:r>
              <a:rPr lang="zh-CN" altLang="zh-CN" sz="2400" dirty="0"/>
              <a:t>元素的属性，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为我们提供了</a:t>
            </a:r>
            <a:r>
              <a:rPr lang="en-US" altLang="zh-CN" sz="2400" dirty="0"/>
              <a:t>4</a:t>
            </a:r>
            <a:r>
              <a:rPr lang="zh-CN" altLang="zh-CN" sz="2400" dirty="0"/>
              <a:t>种方法</a:t>
            </a:r>
            <a:r>
              <a:rPr lang="zh-CN" altLang="zh-CN" sz="2400" dirty="0" smtClean="0"/>
              <a:t>：</a:t>
            </a:r>
            <a:endParaRPr lang="zh-CN" altLang="zh-C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14670" y="2276872"/>
            <a:ext cx="26763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getAttribute</a:t>
            </a:r>
            <a:r>
              <a:rPr lang="en-US" altLang="zh-CN" sz="2200" dirty="0" smtClean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setAttribute</a:t>
            </a:r>
            <a:r>
              <a:rPr lang="en-US" altLang="zh-CN" sz="2200" dirty="0" smtClean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removeAttribute</a:t>
            </a:r>
            <a:r>
              <a:rPr lang="en-US" altLang="zh-CN" sz="2200" dirty="0" smtClean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hasAttribute</a:t>
            </a:r>
            <a:r>
              <a:rPr lang="en-US" altLang="zh-CN" sz="2200" dirty="0" smtClean="0">
                <a:solidFill>
                  <a:srgbClr val="C00000"/>
                </a:solidFill>
              </a:rPr>
              <a:t>()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736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getAttribute</a:t>
            </a:r>
            <a:r>
              <a:rPr lang="en-US" altLang="zh-CN" sz="2800" b="1" dirty="0" smtClean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3096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getAttribute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方法来获取元素的某个属性的值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getAttribute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可以获取“固有属性值”，也可以获取“自定义属性值”。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13239" y="3933056"/>
            <a:ext cx="3877985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obj.getAttribute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attr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5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/>
              <a:t>s</a:t>
            </a:r>
            <a:r>
              <a:rPr lang="en-US" altLang="zh-CN" sz="2800" b="1" dirty="0" err="1" smtClean="0"/>
              <a:t>etAttribute</a:t>
            </a:r>
            <a:r>
              <a:rPr lang="en-US" altLang="zh-CN" sz="2800" b="1" dirty="0" smtClean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3096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setAttribute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方法来设置元素的某个属性的值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55776" y="2780928"/>
            <a:ext cx="4596130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obj.setAttribute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attr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","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88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/>
              <a:t>remove</a:t>
            </a:r>
            <a:r>
              <a:rPr lang="en-US" altLang="zh-CN" sz="2800" b="1" dirty="0" err="1" smtClean="0"/>
              <a:t>Attribute</a:t>
            </a:r>
            <a:r>
              <a:rPr lang="en-US" altLang="zh-CN" sz="2800" b="1" dirty="0" smtClean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removeAttribute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方法来删除元素的某个属性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removeAttribute</a:t>
            </a:r>
            <a:r>
              <a:rPr lang="en-US" altLang="zh-CN" sz="2400" dirty="0"/>
              <a:t>()</a:t>
            </a:r>
            <a:r>
              <a:rPr lang="zh-CN" altLang="zh-CN" sz="2400" dirty="0"/>
              <a:t>更多情况下是结合</a:t>
            </a:r>
            <a:r>
              <a:rPr lang="en-US" altLang="zh-CN" sz="2400" dirty="0"/>
              <a:t>class</a:t>
            </a:r>
            <a:r>
              <a:rPr lang="zh-CN" altLang="zh-CN" sz="2400" dirty="0"/>
              <a:t>属性来“</a:t>
            </a:r>
            <a:r>
              <a:rPr lang="zh-CN" altLang="zh-CN" sz="2400" b="1" dirty="0"/>
              <a:t>整体</a:t>
            </a:r>
            <a:r>
              <a:rPr lang="zh-CN" altLang="zh-CN" sz="2400" dirty="0"/>
              <a:t>”控制元素的样式属性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47934" y="3933056"/>
            <a:ext cx="4339650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obj.removeAttribute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attr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5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1721</Words>
  <Application>Microsoft Office PowerPoint</Application>
  <PresentationFormat>全屏显示(4:3)</PresentationFormat>
  <Paragraphs>149</Paragraphs>
  <Slides>27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42</cp:revision>
  <dcterms:created xsi:type="dcterms:W3CDTF">2017-08-11T01:38:56Z</dcterms:created>
  <dcterms:modified xsi:type="dcterms:W3CDTF">2017-08-14T16:39:14Z</dcterms:modified>
</cp:coreProperties>
</file>