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基本标签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11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、鼠标按下和鼠标松开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3096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当用户按下鼠标时，会触发</a:t>
            </a:r>
            <a:r>
              <a:rPr lang="en-US" altLang="zh-CN" sz="2400" dirty="0" err="1"/>
              <a:t>onmousedown</a:t>
            </a:r>
            <a:r>
              <a:rPr lang="zh-CN" altLang="zh-CN" sz="2400" dirty="0"/>
              <a:t>事件。当用户松开鼠标时，则会触发</a:t>
            </a:r>
            <a:r>
              <a:rPr lang="en-US" altLang="zh-CN" sz="2400" dirty="0" err="1"/>
              <a:t>onmouseup</a:t>
            </a:r>
            <a:r>
              <a:rPr lang="zh-CN" altLang="zh-CN" sz="2400" dirty="0"/>
              <a:t>事件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onmousedown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onmouseup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onmousemove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个经常是配合来实现拖拽、抛掷等效果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57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24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中，常用的键盘事件共有</a:t>
            </a:r>
            <a:r>
              <a:rPr lang="en-US" altLang="zh-CN" sz="2400" dirty="0"/>
              <a:t>2</a:t>
            </a:r>
            <a:r>
              <a:rPr lang="zh-CN" altLang="zh-CN" sz="2400" dirty="0"/>
              <a:t>种：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8656" y="1844824"/>
            <a:ext cx="3336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键盘按下：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onkeydown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键盘松开：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onkeyup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406635" y="2952820"/>
            <a:ext cx="8416243" cy="213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对于键盘来说，都是先有“按下”才有“松开”，也就是</a:t>
            </a:r>
            <a:r>
              <a:rPr lang="en-US" altLang="zh-CN" sz="2400" dirty="0" err="1"/>
              <a:t>onkeydown</a:t>
            </a:r>
            <a:r>
              <a:rPr lang="zh-CN" altLang="zh-CN" sz="2400" dirty="0"/>
              <a:t>发生在</a:t>
            </a:r>
            <a:r>
              <a:rPr lang="en-US" altLang="zh-CN" sz="2400" dirty="0" err="1"/>
              <a:t>onkeyup</a:t>
            </a:r>
            <a:r>
              <a:rPr lang="zh-CN" altLang="zh-CN" sz="2400" dirty="0"/>
              <a:t>之前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键盘事件一般有</a:t>
            </a:r>
            <a:r>
              <a:rPr lang="en-US" altLang="zh-CN" sz="2400" dirty="0"/>
              <a:t>2</a:t>
            </a:r>
            <a:r>
              <a:rPr lang="zh-CN" altLang="zh-CN" sz="2400" dirty="0"/>
              <a:t>个用途：①表单操作；②动画控制。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8546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24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中，常用</a:t>
            </a:r>
            <a:r>
              <a:rPr lang="zh-CN" altLang="zh-CN" sz="2400" dirty="0" smtClean="0"/>
              <a:t>的</a:t>
            </a:r>
            <a:r>
              <a:rPr lang="zh-CN" altLang="en-US" sz="2400" dirty="0"/>
              <a:t>表单</a:t>
            </a:r>
            <a:r>
              <a:rPr lang="zh-CN" altLang="zh-CN" sz="2400" dirty="0" smtClean="0"/>
              <a:t>事件共有</a:t>
            </a:r>
            <a:r>
              <a:rPr lang="en-US" altLang="zh-CN" sz="2400" dirty="0"/>
              <a:t>3</a:t>
            </a:r>
            <a:r>
              <a:rPr lang="zh-CN" altLang="zh-CN" sz="2400" dirty="0" smtClean="0"/>
              <a:t>种</a:t>
            </a:r>
            <a:r>
              <a:rPr lang="zh-CN" altLang="zh-CN" sz="2400" dirty="0"/>
              <a:t>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8656" y="1844824"/>
            <a:ext cx="25383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onfocus</a:t>
            </a:r>
            <a:r>
              <a:rPr lang="zh-CN" altLang="en-US" sz="2200" dirty="0" smtClean="0">
                <a:solidFill>
                  <a:srgbClr val="C00000"/>
                </a:solidFill>
              </a:rPr>
              <a:t>和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onblur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onselect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onchange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2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onfocus</a:t>
            </a:r>
            <a:r>
              <a:rPr lang="zh-CN" altLang="zh-CN" sz="2800" b="1" dirty="0"/>
              <a:t>和</a:t>
            </a:r>
            <a:r>
              <a:rPr lang="en-US" altLang="zh-CN" sz="2800" b="1" dirty="0" err="1"/>
              <a:t>onblur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onfocus</a:t>
            </a:r>
            <a:r>
              <a:rPr lang="zh-CN" altLang="zh-CN" sz="2400" dirty="0"/>
              <a:t>表示获取焦点时触发的事件，而</a:t>
            </a:r>
            <a:r>
              <a:rPr lang="en-US" altLang="zh-CN" sz="2400" dirty="0" err="1"/>
              <a:t>onblur</a:t>
            </a:r>
            <a:r>
              <a:rPr lang="zh-CN" altLang="zh-CN" sz="2400" dirty="0"/>
              <a:t>表示失去焦点时触发的事件</a:t>
            </a:r>
            <a:r>
              <a:rPr lang="zh-CN" altLang="zh-CN" sz="2400" dirty="0" smtClean="0"/>
              <a:t>，两者是相反操作。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具有“获取焦点”和“失去焦点”特点的元素只有</a:t>
            </a:r>
            <a:r>
              <a:rPr lang="en-US" altLang="zh-CN" sz="2400" dirty="0"/>
              <a:t>2</a:t>
            </a:r>
            <a:r>
              <a:rPr lang="zh-CN" altLang="zh-CN" sz="2400" dirty="0"/>
              <a:t>种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9466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表</a:t>
            </a:r>
            <a:r>
              <a:rPr lang="zh-CN" altLang="en-US" sz="2200" dirty="0">
                <a:solidFill>
                  <a:srgbClr val="C00000"/>
                </a:solidFill>
              </a:rPr>
              <a:t>单元素（单选框、复选框、单行文本框、多行文本框、下拉列表）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超链接</a:t>
            </a:r>
          </a:p>
        </p:txBody>
      </p:sp>
    </p:spTree>
    <p:extLst>
      <p:ext uri="{BB962C8B-B14F-4D97-AF65-F5344CB8AC3E}">
        <p14:creationId xmlns:p14="http://schemas.microsoft.com/office/powerpoint/2010/main" val="4113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404664"/>
            <a:ext cx="8424936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focus()</a:t>
            </a:r>
            <a:r>
              <a:rPr lang="zh-CN" altLang="zh-CN" sz="2400" dirty="0"/>
              <a:t>是一个方法，仅仅用于让元素获取焦点。而</a:t>
            </a:r>
            <a:r>
              <a:rPr lang="en-US" altLang="zh-CN" sz="2400" dirty="0" err="1"/>
              <a:t>onfocus</a:t>
            </a:r>
            <a:r>
              <a:rPr lang="zh-CN" altLang="zh-CN" sz="2400" dirty="0"/>
              <a:t>是一个属性，它是用于事件操作的。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7029" y="1749635"/>
            <a:ext cx="24482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27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onselect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3312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中，当我们选中“单行文本框”或“多行文本框”中的内容时，就会触发</a:t>
            </a:r>
            <a:r>
              <a:rPr lang="en-US" altLang="zh-CN" sz="2400" dirty="0" err="1"/>
              <a:t>onselect</a:t>
            </a:r>
            <a:r>
              <a:rPr lang="zh-CN" altLang="zh-CN" sz="2400" dirty="0"/>
              <a:t>事件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select()</a:t>
            </a:r>
            <a:r>
              <a:rPr lang="zh-CN" altLang="zh-CN" sz="2400" dirty="0"/>
              <a:t>是一个方法，仅仅用于全选文本。而</a:t>
            </a:r>
            <a:r>
              <a:rPr lang="en-US" altLang="zh-CN" sz="2400" dirty="0" err="1"/>
              <a:t>onselect</a:t>
            </a:r>
            <a:r>
              <a:rPr lang="zh-CN" altLang="zh-CN" sz="2400" dirty="0"/>
              <a:t>是一个属性，它是用于事件操作的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select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onselect</a:t>
            </a:r>
            <a:r>
              <a:rPr lang="zh-CN" altLang="zh-CN" sz="2400" dirty="0"/>
              <a:t>的关系，跟</a:t>
            </a:r>
            <a:r>
              <a:rPr lang="en-US" altLang="zh-CN" sz="2400" dirty="0"/>
              <a:t>focus()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onfocus</a:t>
            </a:r>
            <a:r>
              <a:rPr lang="zh-CN" altLang="zh-CN" sz="2400" dirty="0"/>
              <a:t>的关系是相似的。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86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onchange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 err="1"/>
              <a:t>onchange</a:t>
            </a:r>
            <a:r>
              <a:rPr lang="zh-CN" altLang="zh-CN" sz="2400" dirty="0"/>
              <a:t>事件常用于“具有多个选项的表单元素”中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6"/>
            <a:ext cx="398698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单</a:t>
            </a:r>
            <a:r>
              <a:rPr lang="zh-CN" altLang="zh-CN" sz="2200" dirty="0">
                <a:solidFill>
                  <a:srgbClr val="C00000"/>
                </a:solidFill>
              </a:rPr>
              <a:t>选框选择某一项时触发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复选框</a:t>
            </a:r>
            <a:r>
              <a:rPr lang="zh-CN" altLang="zh-CN" sz="2200" dirty="0">
                <a:solidFill>
                  <a:srgbClr val="C00000"/>
                </a:solidFill>
              </a:rPr>
              <a:t>选择某一项时触发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下</a:t>
            </a:r>
            <a:r>
              <a:rPr lang="zh-CN" altLang="zh-CN" sz="2200" dirty="0">
                <a:solidFill>
                  <a:srgbClr val="C00000"/>
                </a:solidFill>
              </a:rPr>
              <a:t>拉列表选择某一项时触发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95536" y="3766562"/>
            <a:ext cx="835292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选择下拉列表的某一项时，触发的是</a:t>
            </a:r>
            <a:r>
              <a:rPr lang="en-US" altLang="zh-CN" sz="2400" dirty="0" err="1"/>
              <a:t>onchange</a:t>
            </a:r>
            <a:r>
              <a:rPr lang="zh-CN" altLang="zh-CN" sz="2400" dirty="0"/>
              <a:t>事件，而不是</a:t>
            </a:r>
            <a:r>
              <a:rPr lang="en-US" altLang="zh-CN" sz="2400" dirty="0" err="1"/>
              <a:t>onselect</a:t>
            </a:r>
            <a:r>
              <a:rPr lang="zh-CN" altLang="zh-CN" sz="2400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11564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24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中，常用的编辑事件有</a:t>
            </a:r>
            <a:r>
              <a:rPr lang="en-US" altLang="zh-CN" sz="2400" dirty="0"/>
              <a:t>3</a:t>
            </a:r>
            <a:r>
              <a:rPr lang="zh-CN" altLang="zh-CN" sz="2400" dirty="0"/>
              <a:t>种：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8656" y="1844824"/>
            <a:ext cx="241579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oncopy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onselectstart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oncontextmenu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28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oncopy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oncopy</a:t>
            </a:r>
            <a:r>
              <a:rPr lang="zh-CN" altLang="zh-CN" sz="2400" dirty="0"/>
              <a:t>事件来防止页面内容被复制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6532" y="2780928"/>
            <a:ext cx="5724644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document.body.oncopy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function () 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return false;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onselectstart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中，我们可以使用</a:t>
            </a:r>
            <a:r>
              <a:rPr lang="en-US" altLang="zh-CN" sz="2400" dirty="0" err="1"/>
              <a:t>onselectstart</a:t>
            </a:r>
            <a:r>
              <a:rPr lang="zh-CN" altLang="en-US" sz="2400" dirty="0"/>
              <a:t>事件来防止页面内容被选取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6532" y="2780928"/>
            <a:ext cx="6032421" cy="145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document.body.onselectstart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=function()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return false;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了解事件是什么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掌握常见事件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oncontextmenu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oncontextmenu</a:t>
            </a:r>
            <a:r>
              <a:rPr lang="zh-CN" altLang="zh-CN" sz="2400" dirty="0"/>
              <a:t>事件来禁止鼠标右键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6532" y="2780928"/>
            <a:ext cx="6032421" cy="145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document.oncontextmenu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 () 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return false;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11.7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24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中，常用的页面事件只有</a:t>
            </a:r>
            <a:r>
              <a:rPr lang="en-US" altLang="zh-CN" sz="2400" dirty="0"/>
              <a:t>2</a:t>
            </a:r>
            <a:r>
              <a:rPr lang="zh-CN" altLang="zh-CN" sz="2400" dirty="0"/>
              <a:t>个：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8655" y="1844824"/>
            <a:ext cx="2144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onload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onbeforeload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onload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 err="1"/>
              <a:t>onload</a:t>
            </a:r>
            <a:r>
              <a:rPr lang="zh-CN" altLang="zh-CN" sz="2400" dirty="0"/>
              <a:t>表示文档加载完成后再执行的一个事件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6532" y="2780928"/>
            <a:ext cx="4339650" cy="1111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window.onload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function(){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onbeforeunload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352928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 err="1"/>
              <a:t>onbeforeunload</a:t>
            </a:r>
            <a:r>
              <a:rPr lang="zh-CN" altLang="zh-CN" sz="2400" dirty="0"/>
              <a:t>表示离开页面之前触发的一个事件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6532" y="2780928"/>
            <a:ext cx="5570756" cy="1111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window.onbeforeunload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function(){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95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836712"/>
            <a:ext cx="8786842" cy="453650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、在页面中，当按下键盘任意一个键时都会触发（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事件。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A. </a:t>
            </a:r>
            <a:r>
              <a:rPr lang="en-US" altLang="zh-CN" sz="2200" dirty="0" err="1"/>
              <a:t>onfocus</a:t>
            </a:r>
            <a:r>
              <a:rPr lang="en-US" altLang="zh-CN" sz="2200" dirty="0"/>
              <a:t>            B. </a:t>
            </a:r>
            <a:r>
              <a:rPr lang="en-US" altLang="zh-CN" sz="2200" dirty="0" err="1"/>
              <a:t>onsubmit</a:t>
            </a:r>
            <a:r>
              <a:rPr lang="en-US" altLang="zh-CN" sz="2200" dirty="0"/>
              <a:t>         C. </a:t>
            </a:r>
            <a:r>
              <a:rPr lang="en-US" altLang="zh-CN" sz="2200" dirty="0" err="1"/>
              <a:t>onmousedown</a:t>
            </a:r>
            <a:r>
              <a:rPr lang="en-US" altLang="zh-CN" sz="2200" dirty="0"/>
              <a:t>         D. </a:t>
            </a:r>
            <a:r>
              <a:rPr lang="en-US" altLang="zh-CN" sz="2200" dirty="0" err="1"/>
              <a:t>onkeydown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2</a:t>
            </a:r>
            <a:r>
              <a:rPr lang="zh-CN" altLang="zh-CN" sz="2200" dirty="0"/>
              <a:t>、下面有关事件操作的说法中，正确的是（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</a:t>
            </a:r>
            <a:r>
              <a:rPr lang="en-US" altLang="zh-CN" sz="2200" dirty="0" err="1"/>
              <a:t>onfocus</a:t>
            </a:r>
            <a:r>
              <a:rPr lang="zh-CN" altLang="zh-CN" sz="2200" dirty="0"/>
              <a:t>和</a:t>
            </a:r>
            <a:r>
              <a:rPr lang="en-US" altLang="zh-CN" sz="2200" dirty="0"/>
              <a:t>focus()</a:t>
            </a:r>
            <a:r>
              <a:rPr lang="zh-CN" altLang="zh-CN" sz="2200" dirty="0"/>
              <a:t>这两个方法是等价的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B. </a:t>
            </a:r>
            <a:r>
              <a:rPr lang="zh-CN" altLang="zh-CN" sz="2200" dirty="0"/>
              <a:t>选择下拉列表的某一项时，会触发</a:t>
            </a:r>
            <a:r>
              <a:rPr lang="en-US" altLang="zh-CN" sz="2200" dirty="0" err="1"/>
              <a:t>onselect</a:t>
            </a:r>
            <a:r>
              <a:rPr lang="zh-CN" altLang="zh-CN" sz="2200" dirty="0"/>
              <a:t>事件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C. </a:t>
            </a:r>
            <a:r>
              <a:rPr lang="zh-CN" altLang="zh-CN" sz="2200" dirty="0"/>
              <a:t>对于</a:t>
            </a:r>
            <a:r>
              <a:rPr lang="en-US" altLang="zh-CN" sz="2200" dirty="0"/>
              <a:t>select</a:t>
            </a:r>
            <a:r>
              <a:rPr lang="zh-CN" altLang="zh-CN" sz="2200" dirty="0"/>
              <a:t>元素来说，我们可以使用</a:t>
            </a:r>
            <a:r>
              <a:rPr lang="en-US" altLang="zh-CN" sz="2200" dirty="0" err="1"/>
              <a:t>obj.options</a:t>
            </a:r>
            <a:r>
              <a:rPr lang="en-US" altLang="zh-CN" sz="2200" dirty="0"/>
              <a:t>[n]</a:t>
            </a:r>
            <a:r>
              <a:rPr lang="zh-CN" altLang="zh-CN" sz="2200" dirty="0"/>
              <a:t>的方式来得到某一个列表项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D</a:t>
            </a:r>
            <a:r>
              <a:rPr lang="en-US" altLang="zh-CN" sz="2200" dirty="0"/>
              <a:t>. </a:t>
            </a:r>
            <a:r>
              <a:rPr lang="zh-CN" altLang="zh-CN" sz="2200" dirty="0"/>
              <a:t>在键盘事件中，</a:t>
            </a:r>
            <a:r>
              <a:rPr lang="en-US" altLang="zh-CN" sz="2200" dirty="0"/>
              <a:t> </a:t>
            </a:r>
            <a:r>
              <a:rPr lang="en-US" altLang="zh-CN" sz="2200" dirty="0" err="1"/>
              <a:t>onkeyup</a:t>
            </a:r>
            <a:r>
              <a:rPr lang="zh-CN" altLang="zh-CN" sz="2200" dirty="0"/>
              <a:t>事件发生</a:t>
            </a:r>
            <a:r>
              <a:rPr lang="en-US" altLang="zh-CN" sz="2200" dirty="0" err="1"/>
              <a:t>onkeydown</a:t>
            </a:r>
            <a:r>
              <a:rPr lang="zh-CN" altLang="zh-CN" sz="2200" dirty="0"/>
              <a:t>事件在之前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7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事件是什么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中，一个事件应该有</a:t>
            </a:r>
            <a:r>
              <a:rPr lang="en-US" altLang="zh-CN" sz="2400" dirty="0"/>
              <a:t>3</a:t>
            </a:r>
            <a:r>
              <a:rPr lang="zh-CN" altLang="zh-CN" sz="2400" dirty="0"/>
              <a:t>部分：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844824"/>
            <a:ext cx="686438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事件</a:t>
            </a:r>
            <a:r>
              <a:rPr lang="zh-CN" altLang="zh-CN" sz="2200" dirty="0">
                <a:solidFill>
                  <a:srgbClr val="C00000"/>
                </a:solidFill>
              </a:rPr>
              <a:t>主角：是按钮呢？还是</a:t>
            </a:r>
            <a:r>
              <a:rPr lang="en-US" altLang="zh-CN" sz="2200" dirty="0">
                <a:solidFill>
                  <a:srgbClr val="C00000"/>
                </a:solidFill>
              </a:rPr>
              <a:t>div</a:t>
            </a:r>
            <a:r>
              <a:rPr lang="zh-CN" altLang="zh-CN" sz="2200" dirty="0">
                <a:solidFill>
                  <a:srgbClr val="C00000"/>
                </a:solidFill>
              </a:rPr>
              <a:t>元素呢？还是其他？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事件</a:t>
            </a:r>
            <a:r>
              <a:rPr lang="zh-CN" altLang="zh-CN" sz="2200" dirty="0">
                <a:solidFill>
                  <a:srgbClr val="C00000"/>
                </a:solidFill>
              </a:rPr>
              <a:t>类型：是点击呢，还是移动呢？还是其他？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事件</a:t>
            </a:r>
            <a:r>
              <a:rPr lang="zh-CN" altLang="zh-CN" sz="2200" dirty="0">
                <a:solidFill>
                  <a:srgbClr val="C00000"/>
                </a:solidFill>
              </a:rPr>
              <a:t>过程：这个事件都发生了些什么？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25392" y="3451136"/>
            <a:ext cx="8416243" cy="199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举个例子，当我们点击一个按钮时，会弹出一个对话框。其中“点击”就是一个事件，“弹出对话框”就是我们在点击这个事件里面做的一些事情。</a:t>
            </a: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110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事件调用方式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中，调用事件的方式有</a:t>
            </a:r>
            <a:r>
              <a:rPr lang="en-US" altLang="zh-CN" sz="2400" dirty="0"/>
              <a:t>2</a:t>
            </a:r>
            <a:r>
              <a:rPr lang="zh-CN" altLang="zh-CN" sz="2400" dirty="0"/>
              <a:t>种：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844824"/>
            <a:ext cx="2823722" cy="105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200" dirty="0">
                <a:solidFill>
                  <a:srgbClr val="C00000"/>
                </a:solidFill>
              </a:rPr>
              <a:t>在</a:t>
            </a:r>
            <a:r>
              <a:rPr lang="en-US" altLang="zh-CN" sz="2200" dirty="0">
                <a:solidFill>
                  <a:srgbClr val="C00000"/>
                </a:solidFill>
              </a:rPr>
              <a:t>script</a:t>
            </a:r>
            <a:r>
              <a:rPr lang="zh-CN" altLang="zh-CN" sz="2200" dirty="0">
                <a:solidFill>
                  <a:srgbClr val="C00000"/>
                </a:solidFill>
              </a:rPr>
              <a:t>标签中</a:t>
            </a:r>
            <a:r>
              <a:rPr lang="zh-CN" altLang="zh-CN" sz="2200" dirty="0" smtClean="0">
                <a:solidFill>
                  <a:srgbClr val="C00000"/>
                </a:solidFill>
              </a:rPr>
              <a:t>调用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200" dirty="0">
                <a:solidFill>
                  <a:srgbClr val="C00000"/>
                </a:solidFill>
              </a:rPr>
              <a:t>在元素中调用</a:t>
            </a:r>
            <a:r>
              <a:rPr lang="zh-CN" altLang="zh-CN" sz="2200" dirty="0" smtClean="0">
                <a:solidFill>
                  <a:srgbClr val="C00000"/>
                </a:solidFill>
              </a:rPr>
              <a:t>；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07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、在</a:t>
            </a:r>
            <a:r>
              <a:rPr lang="en-US" altLang="zh-CN" sz="2800" b="1" dirty="0" smtClean="0"/>
              <a:t>script</a:t>
            </a:r>
            <a:r>
              <a:rPr lang="zh-CN" altLang="en-US" sz="2800" b="1" dirty="0" smtClean="0"/>
              <a:t>标签中调用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script</a:t>
            </a:r>
            <a:r>
              <a:rPr lang="zh-CN" altLang="zh-CN" sz="2400" dirty="0"/>
              <a:t>标签中调用事件，指的是在“</a:t>
            </a:r>
            <a:r>
              <a:rPr lang="en-US" altLang="zh-CN" sz="2400" dirty="0"/>
              <a:t>&lt;script&gt;&lt;/script&gt;</a:t>
            </a:r>
            <a:r>
              <a:rPr lang="zh-CN" altLang="zh-CN" sz="2400" dirty="0"/>
              <a:t>”标签内部调用事件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5816" y="2780928"/>
            <a:ext cx="3570208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事件名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function()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};</a:t>
            </a:r>
          </a:p>
          <a:p>
            <a:pPr>
              <a:lnSpc>
                <a:spcPts val="2700"/>
              </a:lnSpc>
            </a:pP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532" y="4725144"/>
            <a:ext cx="3914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在元素中调用事件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在元素中调用事件，指的是直接在</a:t>
            </a:r>
            <a:r>
              <a:rPr lang="en-US" altLang="zh-CN" sz="2400" dirty="0"/>
              <a:t>HTML</a:t>
            </a:r>
            <a:r>
              <a:rPr lang="zh-CN" altLang="zh-CN" sz="2400" dirty="0"/>
              <a:t>属性中来调用事件，这个属性又叫做“事件属性”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在实际开发中，我们更倾向于在</a:t>
            </a:r>
            <a:r>
              <a:rPr lang="en-US" altLang="zh-CN" sz="2400" dirty="0"/>
              <a:t>script</a:t>
            </a:r>
            <a:r>
              <a:rPr lang="zh-CN" altLang="zh-CN" sz="2400" dirty="0"/>
              <a:t>标签中调用事件，因为这种方式可以使得结构（</a:t>
            </a:r>
            <a:r>
              <a:rPr lang="en-US" altLang="zh-CN" sz="2400" dirty="0"/>
              <a:t>HTML</a:t>
            </a:r>
            <a:r>
              <a:rPr lang="zh-CN" altLang="zh-CN" sz="2400" dirty="0"/>
              <a:t>）与行为（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）分离，代码更具有可读性和维护性。</a:t>
            </a:r>
          </a:p>
        </p:txBody>
      </p:sp>
    </p:spTree>
    <p:extLst>
      <p:ext uri="{BB962C8B-B14F-4D97-AF65-F5344CB8AC3E}">
        <p14:creationId xmlns:p14="http://schemas.microsoft.com/office/powerpoint/2010/main" val="18265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24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事件名都是以“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”开头的。</a:t>
            </a:r>
            <a:r>
              <a:rPr lang="zh-CN" altLang="zh-CN" sz="2400" dirty="0" smtClean="0"/>
              <a:t>常见</a:t>
            </a:r>
            <a:r>
              <a:rPr lang="zh-CN" altLang="zh-CN" sz="2400" dirty="0"/>
              <a:t>的鼠标事件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01515"/>
              </p:ext>
            </p:extLst>
          </p:nvPr>
        </p:nvGraphicFramePr>
        <p:xfrm>
          <a:off x="536348" y="2564904"/>
          <a:ext cx="8064896" cy="3456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事件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onclick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鼠标单击事件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onmouseover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鼠标移入事件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onmouseout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鼠标移出事件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onmousedown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鼠标按下事件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onmouseup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鼠标松开事件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onmousemove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鼠标移动事件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15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、鼠标单击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任何元素我们都可以为它添加单击事件！</a:t>
            </a:r>
          </a:p>
        </p:txBody>
      </p:sp>
    </p:spTree>
    <p:extLst>
      <p:ext uri="{BB962C8B-B14F-4D97-AF65-F5344CB8AC3E}">
        <p14:creationId xmlns:p14="http://schemas.microsoft.com/office/powerpoint/2010/main" val="27859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、鼠标移入和鼠标移出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352928" cy="2808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onmouseover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onmouseout</a:t>
            </a:r>
            <a:r>
              <a:rPr lang="zh-CN" altLang="zh-CN" sz="2400" dirty="0"/>
              <a:t>分别用于控制鼠标“移入”和“移出”这</a:t>
            </a:r>
            <a:r>
              <a:rPr lang="en-US" altLang="zh-CN" sz="2400" dirty="0"/>
              <a:t>2</a:t>
            </a:r>
            <a:r>
              <a:rPr lang="zh-CN" altLang="zh-CN" sz="2400" dirty="0"/>
              <a:t>种状态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例如在下拉菜单导航中，鼠标移入会显示二级导航，鼠标移出则会收起二级导航。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4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1042</Words>
  <Application>Microsoft Office PowerPoint</Application>
  <PresentationFormat>全屏显示(4:3)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39</cp:revision>
  <dcterms:created xsi:type="dcterms:W3CDTF">2017-08-11T01:38:56Z</dcterms:created>
  <dcterms:modified xsi:type="dcterms:W3CDTF">2017-08-14T16:39:32Z</dcterms:modified>
</cp:coreProperties>
</file>