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61" r:id="rId39"/>
    <p:sldId id="298" r:id="rId40"/>
    <p:sldId id="29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E9613-BE6E-4A20-8D32-4E45517A99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4A787-1ABB-4DF5-B9F1-A09602E1F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4A787-1ABB-4DF5-B9F1-A09602E1F6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7" y="3000372"/>
            <a:ext cx="3150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语法基础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880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中，数据类型可以分为</a:t>
            </a:r>
            <a:r>
              <a:rPr lang="en-US" altLang="zh-CN" sz="2400" dirty="0"/>
              <a:t>2</a:t>
            </a:r>
            <a:r>
              <a:rPr lang="zh-CN" altLang="zh-CN" sz="2400" dirty="0"/>
              <a:t>种，一种是“</a:t>
            </a:r>
            <a:r>
              <a:rPr lang="zh-CN" altLang="zh-CN" sz="2400" dirty="0">
                <a:solidFill>
                  <a:srgbClr val="C00000"/>
                </a:solidFill>
              </a:rPr>
              <a:t>基本数据类型</a:t>
            </a:r>
            <a:r>
              <a:rPr lang="zh-CN" altLang="zh-CN" sz="2400" dirty="0"/>
              <a:t>”，另外一种是“</a:t>
            </a:r>
            <a:r>
              <a:rPr lang="zh-CN" altLang="zh-CN" sz="2400" dirty="0">
                <a:solidFill>
                  <a:srgbClr val="C00000"/>
                </a:solidFill>
              </a:rPr>
              <a:t>引用数据类型</a:t>
            </a:r>
            <a:r>
              <a:rPr lang="zh-CN" altLang="zh-CN" sz="2400" dirty="0"/>
              <a:t>”。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49289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/>
              <a:t>基本</a:t>
            </a:r>
            <a:r>
              <a:rPr lang="zh-CN" altLang="zh-CN" sz="2400" dirty="0" smtClean="0"/>
              <a:t>数据类型</a:t>
            </a:r>
            <a:r>
              <a:rPr lang="en-US" altLang="zh-CN" sz="2400" dirty="0" smtClean="0"/>
              <a:t>5</a:t>
            </a:r>
            <a:r>
              <a:rPr lang="zh-CN" altLang="zh-CN" sz="2400" dirty="0"/>
              <a:t>种：数字、字符串、布尔值、未定义值和空值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/>
              <a:t>引用</a:t>
            </a:r>
            <a:r>
              <a:rPr lang="zh-CN" altLang="zh-CN" sz="2400" dirty="0" smtClean="0"/>
              <a:t>数据类型</a:t>
            </a:r>
            <a:r>
              <a:rPr lang="en-US" altLang="zh-CN" sz="2400" dirty="0" smtClean="0"/>
              <a:t>2</a:t>
            </a:r>
            <a:r>
              <a:rPr lang="zh-CN" altLang="zh-CN" sz="2400" dirty="0"/>
              <a:t>种：数组、对象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6267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、数字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JavaScript</a:t>
            </a:r>
            <a:r>
              <a:rPr lang="zh-CN" altLang="zh-CN" sz="2400" dirty="0"/>
              <a:t>中的数字是不区分“整型（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）”和“浮点型（</a:t>
            </a:r>
            <a:r>
              <a:rPr lang="en-US" altLang="zh-CN" sz="2400" dirty="0"/>
              <a:t>float</a:t>
            </a:r>
            <a:r>
              <a:rPr lang="zh-CN" altLang="zh-CN" sz="2400" dirty="0"/>
              <a:t>）”的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举例：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856" y="2852936"/>
            <a:ext cx="2082621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-10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、字符串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中，字符串都是用英文单引号或英文双引号（注意都是英文）括起来</a:t>
            </a:r>
            <a:r>
              <a:rPr lang="zh-CN" altLang="zh-CN" sz="2400" dirty="0" smtClean="0"/>
              <a:t>的</a:t>
            </a:r>
            <a:r>
              <a:rPr lang="zh-CN" altLang="en-US" sz="2400" dirty="0"/>
              <a:t>。</a:t>
            </a:r>
            <a:endParaRPr lang="en-US" altLang="zh-CN" sz="2400" dirty="0" smtClean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38725" y="2207441"/>
            <a:ext cx="8496944" cy="450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1</a:t>
            </a:r>
            <a:r>
              <a:rPr lang="zh-CN" altLang="zh-CN" sz="2400" b="1" dirty="0"/>
              <a:t>、单引号括起来的一个或多个字符</a:t>
            </a:r>
            <a:endParaRPr lang="zh-CN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'</a:t>
            </a:r>
            <a:r>
              <a:rPr lang="zh-CN" altLang="zh-CN" sz="2400" dirty="0">
                <a:solidFill>
                  <a:srgbClr val="C00000"/>
                </a:solidFill>
                <a:latin typeface="Source Code Pro Light" pitchFamily="49" charset="0"/>
              </a:rPr>
              <a:t>我</a:t>
            </a:r>
            <a:r>
              <a:rPr lang="en-US" altLang="zh-CN" sz="24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'</a:t>
            </a:r>
            <a:endParaRPr lang="zh-CN" altLang="zh-CN" sz="2400" dirty="0">
              <a:solidFill>
                <a:srgbClr val="C00000"/>
              </a:solidFill>
              <a:latin typeface="Source Code Pro Light" pitchFamily="49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'</a:t>
            </a:r>
            <a:r>
              <a:rPr lang="zh-CN" altLang="zh-CN" sz="2400" dirty="0">
                <a:solidFill>
                  <a:srgbClr val="C00000"/>
                </a:solidFill>
                <a:latin typeface="Source Code Pro Light" pitchFamily="49" charset="0"/>
              </a:rPr>
              <a:t>绿叶学习网</a:t>
            </a:r>
            <a:r>
              <a:rPr lang="en-US" altLang="zh-CN" sz="24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'</a:t>
            </a:r>
            <a:endParaRPr lang="zh-CN" altLang="zh-CN" sz="2400" dirty="0">
              <a:solidFill>
                <a:srgbClr val="C00000"/>
              </a:solidFill>
              <a:latin typeface="Source Code Pro Light" pitchFamily="49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2</a:t>
            </a:r>
            <a:r>
              <a:rPr lang="zh-CN" altLang="zh-CN" sz="2400" b="1" dirty="0"/>
              <a:t>、双引号括起来的一个或多个字符</a:t>
            </a:r>
            <a:endParaRPr lang="zh-CN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   "</a:t>
            </a:r>
            <a:r>
              <a:rPr lang="zh-CN" altLang="zh-CN" sz="2400" dirty="0">
                <a:solidFill>
                  <a:srgbClr val="C00000"/>
                </a:solidFill>
              </a:rPr>
              <a:t>我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   "</a:t>
            </a:r>
            <a:r>
              <a:rPr lang="zh-CN" altLang="zh-CN" sz="2400" dirty="0">
                <a:solidFill>
                  <a:srgbClr val="C00000"/>
                </a:solidFill>
              </a:rPr>
              <a:t>绿叶学习网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3</a:t>
            </a:r>
            <a:r>
              <a:rPr lang="zh-CN" altLang="zh-CN" sz="2400" b="1" dirty="0"/>
              <a:t>、单引号括起来的字符串中可以包含双引号</a:t>
            </a:r>
            <a:endParaRPr lang="zh-CN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   '</a:t>
            </a:r>
            <a:r>
              <a:rPr lang="zh-CN" altLang="zh-CN" sz="2400" dirty="0">
                <a:solidFill>
                  <a:srgbClr val="C00000"/>
                </a:solidFill>
              </a:rPr>
              <a:t>我来自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zh-CN" altLang="zh-CN" sz="2400" dirty="0">
                <a:solidFill>
                  <a:srgbClr val="C00000"/>
                </a:solidFill>
              </a:rPr>
              <a:t>绿叶学习网</a:t>
            </a:r>
            <a:r>
              <a:rPr lang="en-US" altLang="zh-CN" sz="2400" dirty="0">
                <a:solidFill>
                  <a:srgbClr val="C00000"/>
                </a:solidFill>
              </a:rPr>
              <a:t>" '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4</a:t>
            </a:r>
            <a:r>
              <a:rPr lang="zh-CN" altLang="zh-CN" sz="2400" b="1" dirty="0"/>
              <a:t>、双引号括起来的字符串中可以包含单引号</a:t>
            </a:r>
            <a:endParaRPr lang="zh-CN" altLang="zh-CN" sz="2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    "</a:t>
            </a:r>
            <a:r>
              <a:rPr lang="zh-CN" altLang="zh-CN" sz="2400" dirty="0">
                <a:solidFill>
                  <a:srgbClr val="C00000"/>
                </a:solidFill>
              </a:rPr>
              <a:t>我来自</a:t>
            </a:r>
            <a:r>
              <a:rPr lang="en-US" altLang="zh-CN" sz="2400" dirty="0">
                <a:solidFill>
                  <a:srgbClr val="C00000"/>
                </a:solidFill>
              </a:rPr>
              <a:t>'</a:t>
            </a:r>
            <a:r>
              <a:rPr lang="zh-CN" altLang="zh-CN" sz="2400" dirty="0">
                <a:solidFill>
                  <a:srgbClr val="C00000"/>
                </a:solidFill>
              </a:rPr>
              <a:t>绿叶学习网</a:t>
            </a:r>
            <a:r>
              <a:rPr lang="en-US" altLang="zh-CN" sz="2400" dirty="0">
                <a:solidFill>
                  <a:srgbClr val="C00000"/>
                </a:solidFill>
              </a:rPr>
              <a:t>' "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布尔值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布尔类型的值只有</a:t>
            </a:r>
            <a:r>
              <a:rPr lang="en-US" altLang="zh-CN" sz="2400" dirty="0"/>
              <a:t>2</a:t>
            </a:r>
            <a:r>
              <a:rPr lang="zh-CN" altLang="zh-CN" sz="2400" dirty="0"/>
              <a:t>个：</a:t>
            </a:r>
            <a:r>
              <a:rPr lang="en-US" altLang="zh-CN" sz="2400" dirty="0"/>
              <a:t>true</a:t>
            </a:r>
            <a:r>
              <a:rPr lang="zh-CN" altLang="zh-CN" sz="2400" dirty="0"/>
              <a:t>和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  <a:r>
              <a:rPr lang="en-US" altLang="zh-CN" sz="2400" dirty="0"/>
              <a:t>true</a:t>
            </a:r>
            <a:r>
              <a:rPr lang="zh-CN" altLang="zh-CN" sz="2400" dirty="0"/>
              <a:t>表示“真”，</a:t>
            </a:r>
            <a:r>
              <a:rPr lang="en-US" altLang="zh-CN" sz="2400" dirty="0"/>
              <a:t>false</a:t>
            </a:r>
            <a:r>
              <a:rPr lang="zh-CN" altLang="zh-CN" sz="2400" dirty="0"/>
              <a:t>表示“假”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布尔值最大的用途就是：</a:t>
            </a:r>
            <a:r>
              <a:rPr lang="zh-CN" altLang="zh-CN" sz="2400" dirty="0">
                <a:solidFill>
                  <a:srgbClr val="C00000"/>
                </a:solidFill>
              </a:rPr>
              <a:t>选择结构的条件判断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47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、未定义值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未定义值，指的是如果一个变量虽然已经用</a:t>
            </a:r>
            <a:r>
              <a:rPr lang="en-US" altLang="zh-CN" sz="2400" dirty="0" err="1"/>
              <a:t>var</a:t>
            </a:r>
            <a:r>
              <a:rPr lang="zh-CN" altLang="zh-CN" sz="2400" dirty="0"/>
              <a:t>来声明了，但是并没有对这个变量进行</a:t>
            </a:r>
            <a:r>
              <a:rPr lang="zh-CN" altLang="zh-CN" sz="2400" dirty="0" smtClean="0"/>
              <a:t>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未定义值用</a:t>
            </a:r>
            <a:r>
              <a:rPr lang="en-US" altLang="zh-CN" sz="2400" dirty="0"/>
              <a:t>undefined</a:t>
            </a:r>
            <a:r>
              <a:rPr lang="zh-CN" altLang="zh-CN" sz="2400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23545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5</a:t>
            </a:r>
            <a:r>
              <a:rPr lang="zh-CN" altLang="en-US" sz="2800" b="1" dirty="0" smtClean="0"/>
              <a:t>、空值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空值用</a:t>
            </a:r>
            <a:r>
              <a:rPr lang="en-US" altLang="zh-CN" sz="2400" dirty="0"/>
              <a:t>null</a:t>
            </a:r>
            <a:r>
              <a:rPr lang="zh-CN" altLang="zh-CN" sz="2400" dirty="0"/>
              <a:t>表示。如果一个变量的值等于</a:t>
            </a:r>
            <a:r>
              <a:rPr lang="en-US" altLang="zh-CN" sz="2400" dirty="0"/>
              <a:t>null</a:t>
            </a:r>
            <a:r>
              <a:rPr lang="zh-CN" altLang="zh-CN" sz="2400" dirty="0"/>
              <a:t>，如“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n = null;</a:t>
            </a:r>
            <a:r>
              <a:rPr lang="zh-CN" altLang="zh-CN" sz="2400" dirty="0"/>
              <a:t>”，则表示系统没有给这个变量</a:t>
            </a:r>
            <a:r>
              <a:rPr lang="en-US" altLang="zh-CN" sz="2400" dirty="0"/>
              <a:t>n</a:t>
            </a:r>
            <a:r>
              <a:rPr lang="zh-CN" altLang="zh-CN" sz="2400" dirty="0"/>
              <a:t>分配内存空间。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本节总结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数据类型</a:t>
            </a:r>
            <a:r>
              <a:rPr lang="zh-CN" altLang="zh-CN" sz="2400" dirty="0"/>
              <a:t>，就是值的类型。就像我们数学，也得分整数、小数、分数这样的类型。</a:t>
            </a:r>
          </a:p>
        </p:txBody>
      </p:sp>
    </p:spTree>
    <p:extLst>
      <p:ext uri="{BB962C8B-B14F-4D97-AF65-F5344CB8AC3E}">
        <p14:creationId xmlns:p14="http://schemas.microsoft.com/office/powerpoint/2010/main" val="37127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880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中，运算符指的是“变量”或“值”进行运算操作的符号。</a:t>
            </a:r>
            <a:endParaRPr lang="en-US" altLang="zh-CN" sz="2400" dirty="0" smtClean="0"/>
          </a:p>
        </p:txBody>
      </p:sp>
      <p:pic>
        <p:nvPicPr>
          <p:cNvPr id="13" name="图片 12" descr="2.4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01908" y="2996952"/>
            <a:ext cx="3533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3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、算术运算符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算术运算符一般用于实现“数学”运算，包括加、减、乘、除</a:t>
            </a:r>
            <a:r>
              <a:rPr lang="zh-CN" altLang="zh-CN" sz="2400" dirty="0" smtClean="0"/>
              <a:t>等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69461"/>
              </p:ext>
            </p:extLst>
          </p:nvPr>
        </p:nvGraphicFramePr>
        <p:xfrm>
          <a:off x="683568" y="2276872"/>
          <a:ext cx="8064897" cy="3950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/>
                <a:gridCol w="1512168"/>
                <a:gridCol w="5112569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运算符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举例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加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10+5</a:t>
                      </a:r>
                      <a:r>
                        <a:rPr lang="en-US" altLang="zh-CN" sz="2200" baseline="0" dirty="0" smtClean="0"/>
                        <a:t>                          //</a:t>
                      </a:r>
                      <a:r>
                        <a:rPr lang="zh-CN" altLang="en-US" sz="2200" baseline="0" dirty="0" smtClean="0"/>
                        <a:t>返回</a:t>
                      </a:r>
                      <a:r>
                        <a:rPr lang="en-US" altLang="zh-CN" sz="2200" baseline="0" dirty="0" smtClean="0"/>
                        <a:t>15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-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减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10-5                           //</a:t>
                      </a:r>
                      <a:r>
                        <a:rPr lang="zh-CN" altLang="en-US" sz="2200" dirty="0" smtClean="0"/>
                        <a:t>返回</a:t>
                      </a:r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*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乘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10</a:t>
                      </a:r>
                      <a:r>
                        <a:rPr lang="zh-CN" altLang="en-US" sz="2200" dirty="0" smtClean="0"/>
                        <a:t>*</a:t>
                      </a:r>
                      <a:r>
                        <a:rPr lang="en-US" altLang="zh-CN" sz="2200" dirty="0" smtClean="0"/>
                        <a:t>5</a:t>
                      </a:r>
                      <a:r>
                        <a:rPr lang="en-US" altLang="zh-CN" sz="2200" baseline="0" dirty="0" smtClean="0"/>
                        <a:t>                          //</a:t>
                      </a:r>
                      <a:r>
                        <a:rPr lang="zh-CN" altLang="en-US" sz="2200" baseline="0" dirty="0" smtClean="0"/>
                        <a:t>返回</a:t>
                      </a:r>
                      <a:r>
                        <a:rPr lang="en-US" altLang="zh-CN" sz="2200" baseline="0" dirty="0" smtClean="0"/>
                        <a:t>50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/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除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10/5                           //</a:t>
                      </a:r>
                      <a:r>
                        <a:rPr lang="zh-CN" altLang="en-US" sz="2200" dirty="0" smtClean="0"/>
                        <a:t>返回</a:t>
                      </a:r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%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求余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10%4                          //</a:t>
                      </a:r>
                      <a:r>
                        <a:rPr lang="zh-CN" altLang="en-US" sz="2200" dirty="0" smtClean="0"/>
                        <a:t>返回</a:t>
                      </a:r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++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自增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var</a:t>
                      </a:r>
                      <a:r>
                        <a:rPr lang="en-US" altLang="zh-CN" sz="2200" dirty="0" smtClean="0"/>
                        <a:t> i</a:t>
                      </a:r>
                      <a:r>
                        <a:rPr lang="en-US" altLang="zh-CN" sz="2200" baseline="0" dirty="0" smtClean="0"/>
                        <a:t> = 10; i++;           //</a:t>
                      </a:r>
                      <a:r>
                        <a:rPr lang="zh-CN" altLang="en-US" sz="2200" baseline="0" dirty="0" smtClean="0"/>
                        <a:t>返回</a:t>
                      </a:r>
                      <a:r>
                        <a:rPr lang="en-US" altLang="zh-CN" sz="2200" baseline="0" dirty="0" smtClean="0"/>
                        <a:t>11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--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自减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var</a:t>
                      </a:r>
                      <a:r>
                        <a:rPr lang="en-US" altLang="zh-CN" sz="2200" dirty="0" smtClean="0"/>
                        <a:t> i</a:t>
                      </a:r>
                      <a:r>
                        <a:rPr lang="en-US" altLang="zh-CN" sz="2200" baseline="0" dirty="0" smtClean="0"/>
                        <a:t> = 10; i--;             //</a:t>
                      </a:r>
                      <a:r>
                        <a:rPr lang="zh-CN" altLang="en-US" sz="2200" baseline="0" dirty="0" smtClean="0"/>
                        <a:t>返回</a:t>
                      </a:r>
                      <a:r>
                        <a:rPr lang="en-US" altLang="zh-CN" sz="2200" baseline="0" dirty="0" smtClean="0"/>
                        <a:t>9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332656"/>
            <a:ext cx="8496944" cy="936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对于加法运算符，需要注意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点：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0728"/>
            <a:ext cx="335861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数字</a:t>
            </a:r>
            <a:r>
              <a:rPr lang="en-US" altLang="zh-CN" sz="2200" dirty="0"/>
              <a:t>+</a:t>
            </a:r>
            <a:r>
              <a:rPr lang="zh-CN" altLang="en-US" sz="2200" dirty="0"/>
              <a:t>数字</a:t>
            </a:r>
            <a:r>
              <a:rPr lang="en-US" altLang="zh-CN" sz="2200" dirty="0"/>
              <a:t>=</a:t>
            </a:r>
            <a:r>
              <a:rPr lang="zh-CN" altLang="en-US" sz="2200" dirty="0"/>
              <a:t>数字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字符串</a:t>
            </a:r>
            <a:r>
              <a:rPr lang="en-US" altLang="zh-CN" sz="2200" dirty="0"/>
              <a:t>+</a:t>
            </a:r>
            <a:r>
              <a:rPr lang="zh-CN" altLang="zh-CN" sz="2200" dirty="0"/>
              <a:t>字符串</a:t>
            </a:r>
            <a:r>
              <a:rPr lang="en-US" altLang="zh-CN" sz="2200" dirty="0"/>
              <a:t>=</a:t>
            </a:r>
            <a:r>
              <a:rPr lang="zh-CN" altLang="zh-CN" sz="2200" dirty="0"/>
              <a:t>字符串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zh-CN" sz="2200" dirty="0" smtClean="0"/>
              <a:t>字符串</a:t>
            </a:r>
            <a:r>
              <a:rPr lang="en-US" altLang="zh-CN" sz="2200" dirty="0"/>
              <a:t>+</a:t>
            </a:r>
            <a:r>
              <a:rPr lang="zh-CN" altLang="zh-CN" sz="2200" dirty="0"/>
              <a:t>数字</a:t>
            </a:r>
            <a:r>
              <a:rPr lang="en-US" altLang="zh-CN" sz="2200" dirty="0"/>
              <a:t>=</a:t>
            </a:r>
            <a:r>
              <a:rPr lang="zh-CN" altLang="zh-CN" sz="2200" dirty="0"/>
              <a:t>字符串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75425" y="2780928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num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的值为</a:t>
            </a:r>
            <a:r>
              <a:rPr lang="en-US" altLang="zh-CN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num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10 + 4; 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str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的值为</a:t>
            </a:r>
            <a:r>
              <a:rPr lang="en-US" altLang="zh-CN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"Web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前端开发精品课</a:t>
            </a:r>
            <a:r>
              <a:rPr lang="en-US" altLang="zh-CN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"Web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前端开发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 + 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精品课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";   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str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的值</a:t>
            </a:r>
            <a:r>
              <a:rPr lang="zh-CN" altLang="en-US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“</a:t>
            </a:r>
            <a:r>
              <a:rPr lang="zh-CN" altLang="en-US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今年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是</a:t>
            </a:r>
            <a:r>
              <a:rPr lang="en-US" altLang="zh-CN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2017”</a:t>
            </a:r>
            <a:r>
              <a:rPr lang="zh-CN" altLang="en-US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（</a:t>
            </a:r>
            <a:r>
              <a:rPr lang="zh-CN" altLang="en-US" sz="20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这是一个</a:t>
            </a:r>
            <a:r>
              <a:rPr lang="zh-CN" altLang="en-US" sz="2000" dirty="0" smtClean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字符串）</a:t>
            </a:r>
            <a:endParaRPr lang="en-US" altLang="zh-CN" sz="2000" dirty="0" smtClean="0">
              <a:solidFill>
                <a:srgbClr val="00B05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今年是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"+2017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332656"/>
            <a:ext cx="8640960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“</a:t>
            </a:r>
            <a:r>
              <a:rPr lang="en-US" altLang="zh-CN" sz="2400" dirty="0"/>
              <a:t>++</a:t>
            </a:r>
            <a:r>
              <a:rPr lang="zh-CN" altLang="zh-CN" sz="2400" dirty="0"/>
              <a:t>”是自增运算符，表示在“原来的值”的基础上再加上</a:t>
            </a:r>
            <a:r>
              <a:rPr lang="en-US" altLang="zh-CN" sz="2400" dirty="0"/>
              <a:t>1</a:t>
            </a:r>
            <a:r>
              <a:rPr lang="zh-CN" altLang="zh-CN" sz="2400" dirty="0"/>
              <a:t>。“</a:t>
            </a:r>
            <a:r>
              <a:rPr lang="en-US" altLang="zh-CN" sz="2400" dirty="0"/>
              <a:t>i++</a:t>
            </a:r>
            <a:r>
              <a:rPr lang="zh-CN" altLang="zh-CN" sz="2400" dirty="0" smtClean="0"/>
              <a:t>”等价</a:t>
            </a:r>
            <a:r>
              <a:rPr lang="zh-CN" altLang="zh-CN" sz="2400" dirty="0"/>
              <a:t>于“</a:t>
            </a:r>
            <a:r>
              <a:rPr lang="en-US" altLang="zh-CN" sz="2400" dirty="0"/>
              <a:t>i=i+1;</a:t>
            </a:r>
            <a:r>
              <a:rPr lang="zh-CN" altLang="zh-CN" sz="2400" dirty="0" smtClean="0"/>
              <a:t>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自</a:t>
            </a:r>
            <a:r>
              <a:rPr lang="zh-CN" altLang="en-US" sz="2400" dirty="0" smtClean="0"/>
              <a:t>增运算符有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种情况：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59639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i++</a:t>
            </a:r>
            <a:r>
              <a:rPr lang="zh-CN" altLang="en-US" sz="2200" dirty="0" smtClean="0"/>
              <a:t>：</a:t>
            </a:r>
            <a:r>
              <a:rPr lang="zh-CN" altLang="zh-CN" sz="2200" dirty="0"/>
              <a:t>指的是在</a:t>
            </a:r>
            <a:r>
              <a:rPr lang="zh-CN" altLang="zh-CN" sz="2200" dirty="0">
                <a:solidFill>
                  <a:srgbClr val="C00000"/>
                </a:solidFill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</a:rPr>
              <a:t>i</a:t>
            </a:r>
            <a:r>
              <a:rPr lang="zh-CN" altLang="zh-CN" sz="2200" dirty="0">
                <a:solidFill>
                  <a:srgbClr val="C00000"/>
                </a:solidFill>
              </a:rPr>
              <a:t>之后</a:t>
            </a:r>
            <a:r>
              <a:rPr lang="zh-CN" altLang="zh-CN" sz="2200" dirty="0"/>
              <a:t>，再让</a:t>
            </a:r>
            <a:r>
              <a:rPr lang="en-US" altLang="zh-CN" sz="2200" dirty="0"/>
              <a:t>i</a:t>
            </a:r>
            <a:r>
              <a:rPr lang="zh-CN" altLang="zh-CN" sz="2200" dirty="0"/>
              <a:t>的值加上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++i</a:t>
            </a:r>
            <a:r>
              <a:rPr lang="zh-CN" altLang="en-US" sz="2200" dirty="0" smtClean="0"/>
              <a:t>：</a:t>
            </a:r>
            <a:r>
              <a:rPr lang="zh-CN" altLang="zh-CN" sz="2200" dirty="0"/>
              <a:t>指的是在</a:t>
            </a:r>
            <a:r>
              <a:rPr lang="zh-CN" altLang="zh-CN" sz="2200" dirty="0">
                <a:solidFill>
                  <a:srgbClr val="C00000"/>
                </a:solidFill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</a:rPr>
              <a:t>i</a:t>
            </a:r>
            <a:r>
              <a:rPr lang="zh-CN" altLang="zh-CN" sz="2200" dirty="0">
                <a:solidFill>
                  <a:srgbClr val="C00000"/>
                </a:solidFill>
              </a:rPr>
              <a:t>之前</a:t>
            </a:r>
            <a:r>
              <a:rPr lang="zh-CN" altLang="zh-CN" sz="2200" dirty="0"/>
              <a:t>，先让</a:t>
            </a:r>
            <a:r>
              <a:rPr lang="en-US" altLang="zh-CN" sz="2200" dirty="0"/>
              <a:t>i</a:t>
            </a:r>
            <a:r>
              <a:rPr lang="zh-CN" altLang="zh-CN" sz="2200" dirty="0"/>
              <a:t>的值加上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2165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68347"/>
            <a:ext cx="4500594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掌握变量与常量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掌握数据类型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掌握运算符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掌握表达式与语句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掌握类型转换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掌握转义字符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smtClean="0"/>
              <a:t>JavaScript</a:t>
            </a:r>
            <a:r>
              <a:rPr lang="zh-CN" altLang="en-US" sz="2700" dirty="0" smtClean="0"/>
              <a:t>注释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332656"/>
            <a:ext cx="8640960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“</a:t>
            </a:r>
            <a:r>
              <a:rPr lang="en-US" altLang="zh-CN" sz="2400" dirty="0"/>
              <a:t>--</a:t>
            </a:r>
            <a:r>
              <a:rPr lang="zh-CN" altLang="zh-CN" sz="2400" dirty="0"/>
              <a:t>”是自减运算符，表示在“原来的值”的基础上再减去</a:t>
            </a:r>
            <a:r>
              <a:rPr lang="en-US" altLang="zh-CN" sz="2400" dirty="0"/>
              <a:t>1</a:t>
            </a:r>
            <a:r>
              <a:rPr lang="zh-CN" altLang="zh-CN" sz="2400" dirty="0"/>
              <a:t>。“</a:t>
            </a:r>
            <a:r>
              <a:rPr lang="en-US" altLang="zh-CN" sz="2400" dirty="0"/>
              <a:t>i--</a:t>
            </a:r>
            <a:r>
              <a:rPr lang="zh-CN" altLang="zh-CN" sz="2400" dirty="0"/>
              <a:t>”等价于“</a:t>
            </a:r>
            <a:r>
              <a:rPr lang="en-US" altLang="zh-CN" sz="2400" dirty="0"/>
              <a:t>i=i-1;</a:t>
            </a:r>
            <a:r>
              <a:rPr lang="zh-CN" altLang="zh-CN" sz="2400" dirty="0" smtClean="0"/>
              <a:t>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自减运算符有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种情况：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58416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i--</a:t>
            </a:r>
            <a:r>
              <a:rPr lang="zh-CN" altLang="en-US" sz="2200" dirty="0" smtClean="0"/>
              <a:t>：</a:t>
            </a:r>
            <a:r>
              <a:rPr lang="zh-CN" altLang="zh-CN" sz="2200" dirty="0"/>
              <a:t>指的是在</a:t>
            </a:r>
            <a:r>
              <a:rPr lang="zh-CN" altLang="zh-CN" sz="2200" dirty="0">
                <a:solidFill>
                  <a:srgbClr val="C00000"/>
                </a:solidFill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</a:rPr>
              <a:t>i</a:t>
            </a:r>
            <a:r>
              <a:rPr lang="zh-CN" altLang="zh-CN" sz="2200" dirty="0">
                <a:solidFill>
                  <a:srgbClr val="C00000"/>
                </a:solidFill>
              </a:rPr>
              <a:t>之后</a:t>
            </a:r>
            <a:r>
              <a:rPr lang="zh-CN" altLang="zh-CN" sz="2200" dirty="0"/>
              <a:t>，再让</a:t>
            </a:r>
            <a:r>
              <a:rPr lang="en-US" altLang="zh-CN" sz="2200" dirty="0"/>
              <a:t>i</a:t>
            </a:r>
            <a:r>
              <a:rPr lang="zh-CN" altLang="zh-CN" sz="2200" dirty="0"/>
              <a:t>的</a:t>
            </a:r>
            <a:r>
              <a:rPr lang="zh-CN" altLang="zh-CN" sz="2200" dirty="0" smtClean="0"/>
              <a:t>值</a:t>
            </a:r>
            <a:r>
              <a:rPr lang="zh-CN" altLang="en-US" sz="2200" dirty="0"/>
              <a:t>减去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--i</a:t>
            </a:r>
            <a:r>
              <a:rPr lang="zh-CN" altLang="en-US" sz="2200" dirty="0" smtClean="0"/>
              <a:t>：</a:t>
            </a:r>
            <a:r>
              <a:rPr lang="zh-CN" altLang="zh-CN" sz="2200" dirty="0"/>
              <a:t>指的是在</a:t>
            </a:r>
            <a:r>
              <a:rPr lang="zh-CN" altLang="zh-CN" sz="2200" dirty="0">
                <a:solidFill>
                  <a:srgbClr val="C00000"/>
                </a:solidFill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</a:rPr>
              <a:t>i</a:t>
            </a:r>
            <a:r>
              <a:rPr lang="zh-CN" altLang="zh-CN" sz="2200" dirty="0">
                <a:solidFill>
                  <a:srgbClr val="C00000"/>
                </a:solidFill>
              </a:rPr>
              <a:t>之前</a:t>
            </a:r>
            <a:r>
              <a:rPr lang="zh-CN" altLang="zh-CN" sz="2200" dirty="0"/>
              <a:t>，先让</a:t>
            </a:r>
            <a:r>
              <a:rPr lang="en-US" altLang="zh-CN" sz="2200" dirty="0"/>
              <a:t>i</a:t>
            </a:r>
            <a:r>
              <a:rPr lang="zh-CN" altLang="zh-CN" sz="2200" dirty="0"/>
              <a:t>的</a:t>
            </a:r>
            <a:r>
              <a:rPr lang="zh-CN" altLang="zh-CN" sz="2200" dirty="0" smtClean="0"/>
              <a:t>值</a:t>
            </a:r>
            <a:r>
              <a:rPr lang="zh-CN" altLang="en-US" sz="2200" dirty="0"/>
              <a:t>减去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6546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、赋值运算符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赋值运算符用于将右边表达式的值保存到左边的变量中去。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05814"/>
              </p:ext>
            </p:extLst>
          </p:nvPr>
        </p:nvGraphicFramePr>
        <p:xfrm>
          <a:off x="683568" y="1628800"/>
          <a:ext cx="8064896" cy="3465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2288"/>
                <a:gridCol w="547260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运算符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举例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dirty="0" smtClean="0"/>
                        <a:t>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dirty="0" err="1" smtClean="0"/>
                        <a:t>var</a:t>
                      </a:r>
                      <a:r>
                        <a:rPr lang="en-US" altLang="zh-CN" sz="2200" dirty="0" smtClean="0"/>
                        <a:t> </a:t>
                      </a:r>
                      <a:r>
                        <a:rPr lang="en-US" altLang="zh-CN" sz="2200" dirty="0" err="1" smtClean="0"/>
                        <a:t>str</a:t>
                      </a:r>
                      <a:r>
                        <a:rPr lang="en-US" altLang="zh-CN" sz="2200" dirty="0" smtClean="0"/>
                        <a:t> = “</a:t>
                      </a:r>
                      <a:r>
                        <a:rPr lang="zh-CN" altLang="en-US" sz="2200" dirty="0" smtClean="0"/>
                        <a:t>绿叶学习网</a:t>
                      </a:r>
                      <a:r>
                        <a:rPr lang="en-US" altLang="zh-CN" sz="2200" dirty="0" smtClean="0"/>
                        <a:t>”;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dirty="0" smtClean="0"/>
                        <a:t>+=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a+=b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a=</a:t>
                      </a: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dirty="0" smtClean="0"/>
                        <a:t>-=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a-=b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a=a-b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200" dirty="0" smtClean="0"/>
                        <a:t>*</a:t>
                      </a:r>
                      <a:r>
                        <a:rPr lang="en-US" altLang="zh-CN" sz="2200" dirty="0" smtClean="0"/>
                        <a:t>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a*=b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a=a*b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dirty="0" smtClean="0"/>
                        <a:t>/=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a/=b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a=a/b</a:t>
                      </a:r>
                      <a:endParaRPr lang="en-US" altLang="zh-CN" sz="2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、比较运算符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3681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比较运算符用于将运算符两边的值或表达式进行比较，如果比较结果是对的，则返回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；如果比较结果是错的，则返回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20228"/>
              </p:ext>
            </p:extLst>
          </p:nvPr>
        </p:nvGraphicFramePr>
        <p:xfrm>
          <a:off x="755576" y="2204864"/>
          <a:ext cx="8064897" cy="3456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1728192"/>
                <a:gridCol w="4824537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运算符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举例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&gt;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大于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2&gt;1  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&lt;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小于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2&lt;1  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&gt;=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大于等于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2&lt;=2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&lt;=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小于等于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2&gt;=2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==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相等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1==2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!=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不等于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1!=2      //</a:t>
                      </a:r>
                      <a:r>
                        <a:rPr lang="zh-CN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476672"/>
            <a:ext cx="8496944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特别注意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 smtClean="0"/>
              <a:t>“</a:t>
            </a:r>
            <a:r>
              <a:rPr lang="en-US" altLang="zh-CN" sz="2400" dirty="0"/>
              <a:t>=</a:t>
            </a:r>
            <a:r>
              <a:rPr lang="zh-CN" altLang="zh-CN" sz="2400" dirty="0"/>
              <a:t>”是赋值运算符，用于将右边的值赋值给左边的变量。“</a:t>
            </a:r>
            <a:r>
              <a:rPr lang="en-US" altLang="zh-CN" sz="2400" dirty="0"/>
              <a:t>==</a:t>
            </a:r>
            <a:r>
              <a:rPr lang="zh-CN" altLang="zh-CN" sz="2400" dirty="0"/>
              <a:t>”是比较运算符，用于比较左右两边的值是否相等。如果想要比较两个值是否相等，写成“</a:t>
            </a:r>
            <a:r>
              <a:rPr lang="en-US" altLang="zh-CN" sz="2400" dirty="0"/>
              <a:t>a=b</a:t>
            </a:r>
            <a:r>
              <a:rPr lang="zh-CN" altLang="zh-CN" sz="2400" dirty="0"/>
              <a:t>”是错误的，正确写法应该是“</a:t>
            </a:r>
            <a:r>
              <a:rPr lang="en-US" altLang="zh-CN" sz="2400" dirty="0"/>
              <a:t>a==b</a:t>
            </a:r>
            <a:r>
              <a:rPr lang="zh-CN" altLang="zh-CN" sz="2400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76568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、逻辑运算符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逻辑运算符用于执行“布尔值的运算”，它常常和比较运算符结合在一起</a:t>
            </a:r>
            <a:r>
              <a:rPr lang="zh-CN" altLang="zh-CN" sz="2400" dirty="0" smtClean="0"/>
              <a:t>使用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43657"/>
              </p:ext>
            </p:extLst>
          </p:nvPr>
        </p:nvGraphicFramePr>
        <p:xfrm>
          <a:off x="683568" y="2420888"/>
          <a:ext cx="8064896" cy="1975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运算符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&amp;&amp;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“与”运算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||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“或”运算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！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“非”运算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）“与”运算符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与运算用“</a:t>
            </a:r>
            <a:r>
              <a:rPr lang="en-US" altLang="zh-CN" sz="2400" dirty="0"/>
              <a:t>&amp;&amp;</a:t>
            </a:r>
            <a:r>
              <a:rPr lang="zh-CN" altLang="zh-CN" sz="2400" dirty="0"/>
              <a:t>”表示。如果“</a:t>
            </a:r>
            <a:r>
              <a:rPr lang="en-US" altLang="zh-CN" sz="2400" dirty="0"/>
              <a:t>&amp;&amp;</a:t>
            </a:r>
            <a:r>
              <a:rPr lang="zh-CN" altLang="zh-CN" sz="2400" dirty="0"/>
              <a:t>”两边的值都为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，则结果返回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；如果有</a:t>
            </a:r>
            <a:r>
              <a:rPr lang="en-US" altLang="zh-CN" sz="2400" dirty="0"/>
              <a:t>1</a:t>
            </a:r>
            <a:r>
              <a:rPr lang="zh-CN" altLang="zh-CN" sz="2400" dirty="0"/>
              <a:t>个为</a:t>
            </a:r>
            <a:r>
              <a:rPr lang="en-US" altLang="zh-CN" sz="2400" dirty="0"/>
              <a:t>false</a:t>
            </a:r>
            <a:r>
              <a:rPr lang="zh-CN" altLang="zh-CN" sz="2400" dirty="0"/>
              <a:t>或者</a:t>
            </a:r>
            <a:r>
              <a:rPr lang="en-US" altLang="zh-CN" sz="2400" dirty="0"/>
              <a:t>2</a:t>
            </a:r>
            <a:r>
              <a:rPr lang="zh-CN" altLang="zh-CN" sz="2400" dirty="0"/>
              <a:t>个都为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，则结果返回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12" y="2859641"/>
            <a:ext cx="1723549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&amp;&amp;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 → 真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&amp;&amp;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 → 假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&amp;&amp;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 → 假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&amp;&amp;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 → 假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4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）“或”运算符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或运算用“</a:t>
            </a:r>
            <a:r>
              <a:rPr lang="en-US" altLang="zh-CN" sz="2400" dirty="0"/>
              <a:t>||</a:t>
            </a:r>
            <a:r>
              <a:rPr lang="zh-CN" altLang="zh-CN" sz="2400" dirty="0"/>
              <a:t>”表示。如果“</a:t>
            </a:r>
            <a:r>
              <a:rPr lang="en-US" altLang="zh-CN" sz="2400" dirty="0"/>
              <a:t>||</a:t>
            </a:r>
            <a:r>
              <a:rPr lang="zh-CN" altLang="zh-CN" sz="2400" dirty="0"/>
              <a:t>”两边的值都为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，则结果返回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；如果有</a:t>
            </a:r>
            <a:r>
              <a:rPr lang="en-US" altLang="zh-CN" sz="2400" dirty="0"/>
              <a:t>1</a:t>
            </a:r>
            <a:r>
              <a:rPr lang="zh-CN" altLang="zh-CN" sz="2400" dirty="0"/>
              <a:t>个为</a:t>
            </a:r>
            <a:r>
              <a:rPr lang="en-US" altLang="zh-CN" sz="2400" dirty="0"/>
              <a:t>true</a:t>
            </a:r>
            <a:r>
              <a:rPr lang="zh-CN" altLang="zh-CN" sz="2400" dirty="0"/>
              <a:t>或者</a:t>
            </a:r>
            <a:r>
              <a:rPr lang="en-US" altLang="zh-CN" sz="2400" dirty="0"/>
              <a:t>2</a:t>
            </a:r>
            <a:r>
              <a:rPr lang="zh-CN" altLang="zh-CN" sz="2400" dirty="0"/>
              <a:t>个都为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，则结果返回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12" y="2859641"/>
            <a:ext cx="1723549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||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 → 真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||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 → 真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||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 → 真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||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 → 假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2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）“非”运算符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非运算用英文叹号“</a:t>
            </a:r>
            <a:r>
              <a:rPr lang="en-US" altLang="zh-CN" sz="2400" dirty="0"/>
              <a:t>!</a:t>
            </a:r>
            <a:r>
              <a:rPr lang="zh-CN" altLang="zh-CN" sz="2400" dirty="0"/>
              <a:t>”表示。非运算跟与运算、或运算不太一样，</a:t>
            </a:r>
            <a:r>
              <a:rPr lang="zh-CN" altLang="zh-CN" sz="2400" dirty="0" smtClean="0"/>
              <a:t>非运算操作的对象只有一个。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当“</a:t>
            </a:r>
            <a:r>
              <a:rPr lang="en-US" altLang="zh-CN" sz="2400" dirty="0"/>
              <a:t>!</a:t>
            </a:r>
            <a:r>
              <a:rPr lang="zh-CN" altLang="zh-CN" sz="2400" dirty="0"/>
              <a:t>”右边的值为</a:t>
            </a:r>
            <a:r>
              <a:rPr lang="en-US" altLang="zh-CN" sz="2400" dirty="0"/>
              <a:t>true</a:t>
            </a:r>
            <a:r>
              <a:rPr lang="zh-CN" altLang="zh-CN" sz="2400" dirty="0"/>
              <a:t>时，最终结果为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；当“</a:t>
            </a:r>
            <a:r>
              <a:rPr lang="en-US" altLang="zh-CN" sz="2400" dirty="0"/>
              <a:t>!</a:t>
            </a:r>
            <a:r>
              <a:rPr lang="zh-CN" altLang="zh-CN" sz="2400" dirty="0"/>
              <a:t>”右边的值为</a:t>
            </a:r>
            <a:r>
              <a:rPr lang="en-US" altLang="zh-CN" sz="2400" dirty="0"/>
              <a:t>false</a:t>
            </a:r>
            <a:r>
              <a:rPr lang="zh-CN" altLang="zh-CN" sz="2400" dirty="0"/>
              <a:t>时，最终结果为</a:t>
            </a:r>
            <a:r>
              <a:rPr lang="en-US" altLang="zh-CN" sz="2400" dirty="0" smtClean="0"/>
              <a:t>true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0480" y="3556818"/>
            <a:ext cx="1313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!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真 → 假</a:t>
            </a:r>
            <a:endParaRPr lang="zh-CN" altLang="en-US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!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假 → 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4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、条件运算符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条件运算符，也叫三目运算符。在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中，条件运算符用英文问号“</a:t>
            </a:r>
            <a:r>
              <a:rPr lang="en-US" altLang="zh-CN" sz="2400" dirty="0"/>
              <a:t>?</a:t>
            </a:r>
            <a:r>
              <a:rPr lang="zh-CN" altLang="zh-CN" sz="2400" dirty="0"/>
              <a:t>”表示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4753" y="2852936"/>
            <a:ext cx="5006499" cy="75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 =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?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表达式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 :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表达式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1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47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表达式与语句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1296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语句</a:t>
            </a:r>
            <a:r>
              <a:rPr lang="zh-CN" altLang="zh-CN" sz="2400" dirty="0"/>
              <a:t>就是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一句话，而表达式</a:t>
            </a:r>
            <a:r>
              <a:rPr lang="zh-CN" altLang="zh-CN" sz="2400" dirty="0"/>
              <a:t>就是一句话的</a:t>
            </a:r>
            <a:r>
              <a:rPr lang="zh-CN" altLang="zh-CN" sz="2400" dirty="0" smtClean="0"/>
              <a:t>一部分。</a:t>
            </a:r>
            <a:r>
              <a:rPr lang="zh-CN" altLang="zh-CN" sz="2400" dirty="0"/>
              <a:t>一个表达式加上一个分号就可以组成一个语句。</a:t>
            </a:r>
          </a:p>
        </p:txBody>
      </p:sp>
      <p:pic>
        <p:nvPicPr>
          <p:cNvPr id="12" name="图片 11" descr="2.5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70134" y="2924944"/>
            <a:ext cx="3024336" cy="19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从这一章开始，我们就步入“编程”的神圣殿堂，将学会怎么使用“编程”的方式来改变这个世界。</a:t>
            </a:r>
            <a:endParaRPr lang="en-US" altLang="zh-CN" sz="2400" dirty="0" smtClean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296" y="3112028"/>
            <a:ext cx="2371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796" y="3112028"/>
            <a:ext cx="3171556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96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0674" y="1196752"/>
            <a:ext cx="8416243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类型转换，指的是将“一种数据类型”转换为“另外一种数据类型”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中，共有</a:t>
            </a:r>
            <a:r>
              <a:rPr lang="en-US" altLang="zh-CN" sz="2400" dirty="0"/>
              <a:t>2</a:t>
            </a:r>
            <a:r>
              <a:rPr lang="zh-CN" altLang="zh-CN" sz="2400" dirty="0"/>
              <a:t>种类型转换：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716" y="3068960"/>
            <a:ext cx="6265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隐</a:t>
            </a:r>
            <a:r>
              <a:rPr lang="zh-CN" altLang="en-US" sz="2200" dirty="0">
                <a:solidFill>
                  <a:srgbClr val="C00000"/>
                </a:solidFill>
              </a:rPr>
              <a:t>式类型</a:t>
            </a:r>
            <a:r>
              <a:rPr lang="zh-CN" altLang="en-US" sz="2200" dirty="0" smtClean="0">
                <a:solidFill>
                  <a:srgbClr val="C00000"/>
                </a:solidFill>
              </a:rPr>
              <a:t>转换：自动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显</a:t>
            </a:r>
            <a:r>
              <a:rPr lang="zh-CN" altLang="en-US" sz="2200" dirty="0">
                <a:solidFill>
                  <a:srgbClr val="C00000"/>
                </a:solidFill>
              </a:rPr>
              <a:t>式类型</a:t>
            </a:r>
            <a:r>
              <a:rPr lang="zh-CN" altLang="en-US" sz="2200" dirty="0" smtClean="0">
                <a:solidFill>
                  <a:srgbClr val="C00000"/>
                </a:solidFill>
              </a:rPr>
              <a:t>转换：手动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60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、“字符串”转为“数字”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共有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种方法</a:t>
            </a:r>
            <a:r>
              <a:rPr lang="zh-CN" altLang="en-US" sz="2400" dirty="0" smtClean="0">
                <a:sym typeface="Wingdings" pitchFamily="2" charset="2"/>
              </a:rPr>
              <a:t>：（</a:t>
            </a:r>
            <a:r>
              <a:rPr lang="en-US" altLang="zh-CN" sz="2400" dirty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en-US" altLang="zh-CN" sz="2400" dirty="0" smtClean="0">
                <a:sym typeface="Wingdings" pitchFamily="2" charset="2"/>
              </a:rPr>
              <a:t>Number</a:t>
            </a:r>
            <a:r>
              <a:rPr lang="zh-CN" altLang="en-US" sz="2400" dirty="0" smtClean="0">
                <a:sym typeface="Wingdings" pitchFamily="2" charset="2"/>
              </a:rPr>
              <a:t>；（</a:t>
            </a:r>
            <a:r>
              <a:rPr lang="en-US" altLang="zh-CN" sz="2400" dirty="0" smtClean="0">
                <a:sym typeface="Wingdings" pitchFamily="2" charset="2"/>
              </a:rPr>
              <a:t>2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r>
              <a:rPr lang="en-US" altLang="zh-CN" sz="2400" dirty="0" err="1" smtClean="0">
                <a:sym typeface="Wingdings" pitchFamily="2" charset="2"/>
              </a:rPr>
              <a:t>parseInt</a:t>
            </a:r>
            <a:r>
              <a:rPr lang="en-US" altLang="zh-CN" sz="2400" dirty="0" smtClean="0">
                <a:sym typeface="Wingdings" pitchFamily="2" charset="2"/>
              </a:rPr>
              <a:t>()</a:t>
            </a:r>
            <a:r>
              <a:rPr lang="zh-CN" altLang="en-US" sz="2400" dirty="0" smtClean="0">
                <a:sym typeface="Wingdings" pitchFamily="2" charset="2"/>
              </a:rPr>
              <a:t>和</a:t>
            </a:r>
            <a:r>
              <a:rPr lang="en-US" altLang="zh-CN" sz="2400" dirty="0" err="1" smtClean="0">
                <a:sym typeface="Wingdings" pitchFamily="2" charset="2"/>
              </a:rPr>
              <a:t>parseFloat</a:t>
            </a:r>
            <a:r>
              <a:rPr lang="en-US" altLang="zh-CN" sz="2400" dirty="0" smtClean="0">
                <a:sym typeface="Wingdings" pitchFamily="2" charset="2"/>
              </a:rPr>
              <a:t>()</a:t>
            </a:r>
            <a:r>
              <a:rPr lang="zh-CN" altLang="en-US" sz="2400" dirty="0" smtClean="0">
                <a:sym typeface="Wingdings" pitchFamily="2" charset="2"/>
              </a:rPr>
              <a:t>。</a:t>
            </a:r>
            <a:endParaRPr lang="en-US" altLang="zh-CN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Number()</a:t>
            </a:r>
            <a:r>
              <a:rPr lang="zh-CN" altLang="zh-CN" sz="2400" dirty="0"/>
              <a:t>方法只能将纯“数字型字符串”转换为数字，不能将其他字符串（即使字符串内有数字字符）转换为数字。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3808" y="3070038"/>
            <a:ext cx="3826689" cy="145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Number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123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Number("3.1415")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3.1415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Number("hao123")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NaN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Number("100px")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404664"/>
            <a:ext cx="8496944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zh-CN" sz="2400" dirty="0"/>
              <a:t>会从左到右进行判断，如果第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个字符是数字，则继续判断，直到出现非数字为止（小数点也是非数字）；如果第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个字符是非数字，则直接返回</a:t>
            </a:r>
            <a:r>
              <a:rPr lang="en-US" altLang="zh-CN" sz="2400" dirty="0" err="1"/>
              <a:t>NaN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zh-CN" sz="2400" dirty="0"/>
              <a:t>可以接受第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个字符是“</a:t>
            </a:r>
            <a:r>
              <a:rPr lang="en-US" altLang="zh-CN" sz="2400" dirty="0"/>
              <a:t>+</a:t>
            </a:r>
            <a:r>
              <a:rPr lang="zh-CN" altLang="zh-CN" sz="2400" dirty="0"/>
              <a:t>”或“</a:t>
            </a:r>
            <a:r>
              <a:rPr lang="en-US" altLang="zh-CN" sz="2400" dirty="0"/>
              <a:t>-</a:t>
            </a:r>
            <a:r>
              <a:rPr lang="zh-CN" altLang="zh-CN" sz="2400" dirty="0"/>
              <a:t>”。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88" y="2996952"/>
            <a:ext cx="3672800" cy="145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123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("3.1415")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3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("hao123")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NaN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("100px")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100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688" y="4869160"/>
            <a:ext cx="351891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parseInt("+123")</a:t>
            </a:r>
            <a:r>
              <a:rPr lang="zh-CN" altLang="fr-FR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fr-FR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123</a:t>
            </a:r>
          </a:p>
          <a:p>
            <a:pPr>
              <a:lnSpc>
                <a:spcPts val="2700"/>
              </a:lnSpc>
            </a:pPr>
            <a:r>
              <a:rPr lang="fr-FR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parseInt("-123")</a:t>
            </a:r>
            <a:r>
              <a:rPr lang="zh-CN" altLang="fr-FR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fr-FR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-123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99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404664"/>
            <a:ext cx="8496944" cy="22322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parseFloat</a:t>
            </a:r>
            <a:r>
              <a:rPr lang="en-US" altLang="zh-CN" sz="2400" dirty="0"/>
              <a:t>()</a:t>
            </a:r>
            <a:r>
              <a:rPr lang="zh-CN" altLang="zh-CN" sz="2400" dirty="0"/>
              <a:t>跟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zh-CN" sz="2400" dirty="0"/>
              <a:t>非常类似，都是从第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个字符从左到右开始判断。如果第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个字符是数字，则继续判断，直到出现除了数字和小数点之外的字符为止；如果第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个字符是非数字，则直接返回</a:t>
            </a:r>
            <a:r>
              <a:rPr lang="en-US" altLang="zh-CN" sz="2400" dirty="0" err="1"/>
              <a:t>NaN</a:t>
            </a:r>
            <a:r>
              <a:rPr lang="zh-CN" altLang="zh-CN" sz="24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88" y="2852936"/>
            <a:ext cx="4442242" cy="1453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parseFloat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123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parseFloat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("3.1415")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3.1415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parseFloat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("hao123")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NaN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parseFloat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("100px")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23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、“数字”转为“字符串”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中，想要将数字转换为字符串，也有</a:t>
            </a:r>
            <a:r>
              <a:rPr lang="en-US" altLang="zh-CN" sz="2400" dirty="0"/>
              <a:t>2</a:t>
            </a:r>
            <a:r>
              <a:rPr lang="zh-CN" altLang="zh-CN" sz="2400" dirty="0"/>
              <a:t>种方式：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2170" y="1628800"/>
            <a:ext cx="2512226" cy="1055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与</a:t>
            </a:r>
            <a:r>
              <a:rPr lang="zh-CN" altLang="zh-CN" sz="2200" dirty="0">
                <a:solidFill>
                  <a:srgbClr val="C00000"/>
                </a:solidFill>
              </a:rPr>
              <a:t>空字符串</a:t>
            </a:r>
            <a:r>
              <a:rPr lang="zh-CN" altLang="zh-CN" sz="2200" dirty="0" smtClean="0">
                <a:solidFill>
                  <a:srgbClr val="C00000"/>
                </a:solidFill>
              </a:rPr>
              <a:t>相加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toString</a:t>
            </a:r>
            <a:r>
              <a:rPr lang="en-US" altLang="zh-CN" sz="2200" dirty="0" smtClean="0">
                <a:solidFill>
                  <a:srgbClr val="C00000"/>
                </a:solidFill>
              </a:rPr>
              <a:t>()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75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转义字符，指的是在默认情况下某些字符在浏览器是无法显示的，不过为了能够让这些字符能够显示出来，我们可以使用这些字符对应的转义字符来代替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对于转义字符，我们记住以下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种即可：</a:t>
            </a:r>
            <a:endParaRPr lang="en-US" altLang="zh-CN" sz="24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85616"/>
              </p:ext>
            </p:extLst>
          </p:nvPr>
        </p:nvGraphicFramePr>
        <p:xfrm>
          <a:off x="611560" y="3861048"/>
          <a:ext cx="8064896" cy="1975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转义字符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\’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英文单引号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\”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英文双引号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\n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换行符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1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69704" y="692696"/>
            <a:ext cx="8496944" cy="11161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字符串中的换行，有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种情况：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6866944" cy="105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如果</a:t>
            </a:r>
            <a:r>
              <a:rPr lang="zh-CN" altLang="zh-CN" sz="2200" dirty="0">
                <a:solidFill>
                  <a:srgbClr val="C00000"/>
                </a:solidFill>
              </a:rPr>
              <a:t>是在</a:t>
            </a:r>
            <a:r>
              <a:rPr lang="en-US" altLang="zh-CN" sz="22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zh-CN" sz="2200" dirty="0">
                <a:solidFill>
                  <a:srgbClr val="C00000"/>
                </a:solidFill>
              </a:rPr>
              <a:t>中换行，则应该用：</a:t>
            </a:r>
            <a:r>
              <a:rPr lang="en-US" altLang="zh-CN" sz="2200" dirty="0">
                <a:solidFill>
                  <a:srgbClr val="C00000"/>
                </a:solidFill>
              </a:rPr>
              <a:t>&lt;</a:t>
            </a:r>
            <a:r>
              <a:rPr lang="en-US" altLang="zh-CN" sz="2200" dirty="0" err="1">
                <a:solidFill>
                  <a:srgbClr val="C00000"/>
                </a:solidFill>
              </a:rPr>
              <a:t>br</a:t>
            </a:r>
            <a:r>
              <a:rPr lang="en-US" altLang="zh-CN" sz="2200" dirty="0">
                <a:solidFill>
                  <a:srgbClr val="C00000"/>
                </a:solidFill>
              </a:rPr>
              <a:t>/&gt;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如果</a:t>
            </a:r>
            <a:r>
              <a:rPr lang="zh-CN" altLang="zh-CN" sz="2200" dirty="0">
                <a:solidFill>
                  <a:srgbClr val="C00000"/>
                </a:solidFill>
              </a:rPr>
              <a:t>是在</a:t>
            </a:r>
            <a:r>
              <a:rPr lang="en-US" altLang="zh-CN" sz="2200" dirty="0">
                <a:solidFill>
                  <a:srgbClr val="C00000"/>
                </a:solidFill>
              </a:rPr>
              <a:t>alert()</a:t>
            </a:r>
            <a:r>
              <a:rPr lang="zh-CN" altLang="zh-CN" sz="2200" dirty="0">
                <a:solidFill>
                  <a:srgbClr val="C00000"/>
                </a:solidFill>
              </a:rPr>
              <a:t>中换行，则应该用：</a:t>
            </a:r>
            <a:r>
              <a:rPr lang="en-US" altLang="zh-CN" sz="2200" dirty="0" smtClean="0">
                <a:solidFill>
                  <a:srgbClr val="C00000"/>
                </a:solidFill>
              </a:rPr>
              <a:t>\</a:t>
            </a:r>
            <a:r>
              <a:rPr lang="en-US" altLang="zh-CN" sz="2200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0296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96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880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中，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一些关键代码注释是非常有必要的。注释的好处很多，比如方便理解、方便查找或方便项目组里的其他开发人员了解你的代码，而且也方便以后你对自己的代码进行修改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4289320"/>
            <a:ext cx="182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单行</a:t>
            </a: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注释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多行注释*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</a:t>
            </a:r>
            <a:endParaRPr lang="en-US" altLang="zh-CN" sz="2000" dirty="0" smtClean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47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836712"/>
            <a:ext cx="8786842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600" b="1" dirty="0"/>
              <a:t>一、单选题</a:t>
            </a:r>
            <a:endParaRPr lang="zh-CN" altLang="zh-CN" sz="2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/>
              <a:t>    1</a:t>
            </a:r>
            <a:r>
              <a:rPr lang="zh-CN" altLang="zh-CN" sz="2400" dirty="0"/>
              <a:t>、下面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变量名中，合法的是（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A. 666variable        </a:t>
            </a:r>
            <a:r>
              <a:rPr lang="en-US" altLang="zh-CN" sz="2400" dirty="0" smtClean="0"/>
              <a:t>       B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my_variable</a:t>
            </a:r>
            <a:r>
              <a:rPr lang="en-US" altLang="zh-CN" sz="2400" dirty="0"/>
              <a:t>         C. function         D.-variable</a:t>
            </a:r>
            <a:endParaRPr lang="zh-CN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2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parseFloat</a:t>
            </a:r>
            <a:r>
              <a:rPr lang="en-US" altLang="zh-CN" sz="2400" dirty="0"/>
              <a:t>(18.98)</a:t>
            </a:r>
            <a:r>
              <a:rPr lang="zh-CN" altLang="zh-CN" sz="2400" dirty="0"/>
              <a:t>返回的值是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A. 18           </a:t>
            </a:r>
            <a:r>
              <a:rPr lang="en-US" altLang="zh-CN" sz="2400" dirty="0" smtClean="0"/>
              <a:t>                    </a:t>
            </a:r>
            <a:r>
              <a:rPr lang="en-US" altLang="zh-CN" sz="2400" dirty="0"/>
              <a:t>B. 19                  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C.18.98       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D."18.98"</a:t>
            </a:r>
            <a:endParaRPr lang="zh-CN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3</a:t>
            </a:r>
            <a:r>
              <a:rPr lang="zh-CN" altLang="zh-CN" sz="2400" dirty="0"/>
              <a:t>、下面不属于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基本数据类型的是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A. </a:t>
            </a:r>
            <a:r>
              <a:rPr lang="zh-CN" altLang="zh-CN" sz="2400" dirty="0"/>
              <a:t>字符串</a:t>
            </a:r>
            <a:r>
              <a:rPr lang="en-US" altLang="zh-CN" sz="2400" dirty="0"/>
              <a:t>        </a:t>
            </a:r>
            <a:r>
              <a:rPr lang="en-US" altLang="zh-CN" sz="2400" dirty="0" smtClean="0"/>
              <a:t>              </a:t>
            </a:r>
            <a:r>
              <a:rPr lang="en-US" altLang="zh-CN" sz="2400" dirty="0"/>
              <a:t>C.</a:t>
            </a:r>
            <a:r>
              <a:rPr lang="zh-CN" altLang="zh-CN" sz="2400" dirty="0"/>
              <a:t>布尔值</a:t>
            </a:r>
            <a:r>
              <a:rPr lang="en-US" altLang="zh-CN" sz="2400" dirty="0"/>
              <a:t>           </a:t>
            </a:r>
            <a:r>
              <a:rPr lang="en-US" altLang="zh-CN" sz="2400" dirty="0" smtClean="0"/>
              <a:t>         </a:t>
            </a:r>
            <a:r>
              <a:rPr lang="en-US" altLang="zh-CN" sz="2400" dirty="0" err="1"/>
              <a:t>C.undefined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D.</a:t>
            </a:r>
            <a:r>
              <a:rPr lang="zh-CN" altLang="zh-CN" sz="2400" dirty="0"/>
              <a:t>对象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4</a:t>
            </a:r>
            <a:r>
              <a:rPr lang="zh-CN" altLang="zh-CN" sz="2400" dirty="0"/>
              <a:t>、下面选项中，属于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正确注释方式是（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。（选</a:t>
            </a:r>
            <a:r>
              <a:rPr lang="en-US" altLang="zh-CN" sz="2400" dirty="0"/>
              <a:t>2</a:t>
            </a:r>
            <a:r>
              <a:rPr lang="zh-CN" altLang="zh-CN" sz="2400" dirty="0"/>
              <a:t>项）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A. //</a:t>
            </a:r>
            <a:r>
              <a:rPr lang="zh-CN" altLang="zh-CN" sz="2400" dirty="0"/>
              <a:t>注释内容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B. /*</a:t>
            </a:r>
            <a:r>
              <a:rPr lang="zh-CN" altLang="zh-CN" sz="2400" dirty="0"/>
              <a:t>注释内容</a:t>
            </a:r>
            <a:r>
              <a:rPr lang="en-US" altLang="zh-CN" sz="2400" dirty="0"/>
              <a:t>*/</a:t>
            </a:r>
            <a:endParaRPr lang="zh-CN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C. &lt;!--</a:t>
            </a:r>
            <a:r>
              <a:rPr lang="zh-CN" altLang="zh-CN" sz="2400" dirty="0"/>
              <a:t>注释内容</a:t>
            </a:r>
            <a:r>
              <a:rPr lang="en-US" altLang="zh-CN" sz="2400" dirty="0"/>
              <a:t>--&gt;</a:t>
            </a:r>
            <a:endParaRPr lang="zh-CN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D</a:t>
            </a:r>
            <a:r>
              <a:rPr lang="en-US" altLang="zh-CN" sz="2400" dirty="0"/>
              <a:t>.//</a:t>
            </a:r>
            <a:r>
              <a:rPr lang="zh-CN" altLang="zh-CN" sz="2400" dirty="0"/>
              <a:t>注释内容</a:t>
            </a:r>
            <a:r>
              <a:rPr lang="en-US" altLang="zh-CN" sz="2400" dirty="0"/>
              <a:t>//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0"/>
            <a:ext cx="8786842" cy="695739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/>
              <a:t>    5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document.write</a:t>
            </a:r>
            <a:r>
              <a:rPr lang="en-US" altLang="zh-CN" sz="2800" dirty="0"/>
              <a:t>("\"</a:t>
            </a:r>
            <a:r>
              <a:rPr lang="zh-CN" altLang="zh-CN" sz="2800" dirty="0"/>
              <a:t>复仇者</a:t>
            </a:r>
            <a:r>
              <a:rPr lang="en-US" altLang="zh-CN" sz="2800" dirty="0"/>
              <a:t>\"</a:t>
            </a:r>
            <a:r>
              <a:rPr lang="zh-CN" altLang="zh-CN" sz="2800" dirty="0"/>
              <a:t>联盟</a:t>
            </a:r>
            <a:r>
              <a:rPr lang="en-US" altLang="zh-CN" sz="2800" dirty="0"/>
              <a:t>");</a:t>
            </a:r>
            <a:r>
              <a:rPr lang="zh-CN" altLang="zh-CN" sz="2800" dirty="0"/>
              <a:t>这一句代码的输出结果是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A</a:t>
            </a:r>
            <a:r>
              <a:rPr lang="en-US" altLang="zh-CN" sz="2800" dirty="0"/>
              <a:t>. </a:t>
            </a:r>
            <a:r>
              <a:rPr lang="zh-CN" altLang="zh-CN" sz="2800" dirty="0"/>
              <a:t>复仇者联盟</a:t>
            </a:r>
            <a:r>
              <a:rPr lang="en-US" altLang="zh-CN" sz="2800" dirty="0"/>
              <a:t>                       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B. "</a:t>
            </a:r>
            <a:r>
              <a:rPr lang="zh-CN" altLang="zh-CN" sz="2800" dirty="0"/>
              <a:t>复仇者</a:t>
            </a:r>
            <a:r>
              <a:rPr lang="en-US" altLang="zh-CN" sz="2800" dirty="0"/>
              <a:t>"</a:t>
            </a:r>
            <a:r>
              <a:rPr lang="zh-CN" altLang="zh-CN" sz="2800" dirty="0"/>
              <a:t>联盟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C. \"</a:t>
            </a:r>
            <a:r>
              <a:rPr lang="zh-CN" altLang="zh-CN" sz="2800" dirty="0"/>
              <a:t>复仇者</a:t>
            </a:r>
            <a:r>
              <a:rPr lang="en-US" altLang="zh-CN" sz="2800" dirty="0"/>
              <a:t>\"</a:t>
            </a:r>
            <a:r>
              <a:rPr lang="zh-CN" altLang="zh-CN" sz="2800" dirty="0"/>
              <a:t>联盟</a:t>
            </a:r>
            <a:r>
              <a:rPr lang="en-US" altLang="zh-CN" sz="2800" dirty="0"/>
              <a:t>                         D.</a:t>
            </a:r>
            <a:r>
              <a:rPr lang="zh-CN" altLang="zh-CN" sz="2800" dirty="0"/>
              <a:t>语法有误，程序报错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6</a:t>
            </a:r>
            <a:r>
              <a:rPr lang="zh-CN" altLang="zh-CN" sz="2800" dirty="0"/>
              <a:t>、下面有一段</a:t>
            </a:r>
            <a:r>
              <a:rPr lang="en-US" altLang="zh-CN" sz="2800" dirty="0"/>
              <a:t>JavaScript</a:t>
            </a:r>
            <a:r>
              <a:rPr lang="zh-CN" altLang="zh-CN" sz="2800" dirty="0"/>
              <a:t>程序，输出结果是（ 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>
                <a:solidFill>
                  <a:srgbClr val="C00000"/>
                </a:solidFill>
              </a:rPr>
              <a:t>var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str</a:t>
            </a:r>
            <a:r>
              <a:rPr lang="en-US" altLang="zh-CN" sz="2800" dirty="0">
                <a:solidFill>
                  <a:srgbClr val="C00000"/>
                </a:solidFill>
              </a:rPr>
              <a:t> = "101</a:t>
            </a:r>
            <a:r>
              <a:rPr lang="zh-CN" altLang="zh-CN" sz="2800" dirty="0">
                <a:solidFill>
                  <a:srgbClr val="C00000"/>
                </a:solidFill>
              </a:rPr>
              <a:t>中学</a:t>
            </a:r>
            <a:r>
              <a:rPr lang="en-US" altLang="zh-CN" sz="2800" dirty="0">
                <a:solidFill>
                  <a:srgbClr val="C00000"/>
                </a:solidFill>
              </a:rPr>
              <a:t>";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parseInt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</a:rPr>
              <a:t>str</a:t>
            </a:r>
            <a:r>
              <a:rPr lang="en-US" altLang="zh-CN" sz="2800" dirty="0">
                <a:solidFill>
                  <a:srgbClr val="C00000"/>
                </a:solidFill>
              </a:rPr>
              <a:t>));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A. 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            </a:t>
            </a:r>
            <a:r>
              <a:rPr lang="en-US" altLang="zh-CN" sz="2800" dirty="0" smtClean="0"/>
              <a:t>          </a:t>
            </a:r>
            <a:r>
              <a:rPr lang="en-US" altLang="zh-CN" sz="2800" dirty="0"/>
              <a:t>B.101                  C.101</a:t>
            </a:r>
            <a:r>
              <a:rPr lang="zh-CN" altLang="zh-CN" sz="2800" dirty="0"/>
              <a:t>中学</a:t>
            </a:r>
            <a:r>
              <a:rPr lang="en-US" altLang="zh-CN" sz="2800" dirty="0"/>
              <a:t>             D.</a:t>
            </a:r>
            <a:r>
              <a:rPr lang="zh-CN" altLang="zh-CN" sz="2800" dirty="0"/>
              <a:t>程序报错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7</a:t>
            </a:r>
            <a:r>
              <a:rPr lang="zh-CN" altLang="zh-CN" sz="2800" dirty="0"/>
              <a:t>、下面哪一个表达式将会返回</a:t>
            </a:r>
            <a:r>
              <a:rPr lang="en-US" altLang="zh-CN" sz="2800" dirty="0"/>
              <a:t>false</a:t>
            </a:r>
            <a:r>
              <a:rPr lang="zh-CN" altLang="zh-CN" sz="2800" dirty="0"/>
              <a:t>？（ 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）</a:t>
            </a:r>
            <a:endParaRPr lang="zh-CN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A</a:t>
            </a:r>
            <a:r>
              <a:rPr lang="en-US" altLang="zh-CN" sz="2800" dirty="0"/>
              <a:t>. !(3&lt;=1)                                </a:t>
            </a:r>
            <a:r>
              <a:rPr lang="en-US" altLang="zh-CN" sz="2800" dirty="0" smtClean="0"/>
              <a:t>          </a:t>
            </a:r>
            <a:r>
              <a:rPr lang="en-US" altLang="zh-CN" sz="2800" dirty="0"/>
              <a:t>B. (4&gt;=4)&amp;&amp;(5&lt;=2)</a:t>
            </a:r>
            <a:endParaRPr lang="zh-CN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C. ("a"=="a")&amp;&amp;("c"!="d")      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D. (2&lt;3)||(3&lt;2)</a:t>
            </a:r>
            <a:endParaRPr lang="zh-CN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8</a:t>
            </a:r>
            <a:r>
              <a:rPr lang="zh-CN" altLang="zh-CN" sz="2800" dirty="0"/>
              <a:t>、下面有一段</a:t>
            </a:r>
            <a:r>
              <a:rPr lang="en-US" altLang="zh-CN" sz="2800" dirty="0"/>
              <a:t>JavaScript</a:t>
            </a:r>
            <a:r>
              <a:rPr lang="zh-CN" altLang="zh-CN" sz="2800" dirty="0"/>
              <a:t>程序，运行之后变量</a:t>
            </a:r>
            <a:r>
              <a:rPr lang="en-US" altLang="zh-CN" sz="2800" dirty="0"/>
              <a:t>c</a:t>
            </a:r>
            <a:r>
              <a:rPr lang="zh-CN" altLang="zh-CN" sz="2800" dirty="0"/>
              <a:t>的值为（ 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err="1">
                <a:solidFill>
                  <a:srgbClr val="C00000"/>
                </a:solidFill>
              </a:rPr>
              <a:t>var</a:t>
            </a:r>
            <a:r>
              <a:rPr lang="en-US" altLang="zh-CN" sz="2800" dirty="0">
                <a:solidFill>
                  <a:srgbClr val="C00000"/>
                </a:solidFill>
              </a:rPr>
              <a:t> a, b, c;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a = "2";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b = 2;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c = a + b</a:t>
            </a:r>
            <a:r>
              <a:rPr lang="en-US" altLang="zh-CN" sz="2800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A</a:t>
            </a:r>
            <a:r>
              <a:rPr lang="en-US" altLang="zh-CN" sz="2800" dirty="0"/>
              <a:t>. 4                </a:t>
            </a:r>
            <a:r>
              <a:rPr lang="en-US" altLang="zh-CN" sz="2800" dirty="0" smtClean="0"/>
              <a:t>             </a:t>
            </a:r>
            <a:r>
              <a:rPr lang="en-US" altLang="zh-CN" sz="2800" dirty="0"/>
              <a:t>B."4"                 C. 22           </a:t>
            </a:r>
            <a:r>
              <a:rPr lang="en-US" altLang="zh-CN" sz="2800" dirty="0" smtClean="0"/>
              <a:t>           </a:t>
            </a:r>
            <a:r>
              <a:rPr lang="en-US" altLang="zh-CN" sz="2800" dirty="0"/>
              <a:t>D."22"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251520" y="476672"/>
            <a:ext cx="8416243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跟人类语言类似，</a:t>
            </a:r>
            <a:r>
              <a:rPr lang="zh-CN" altLang="zh-CN" sz="2400" dirty="0"/>
              <a:t>计算机也有很多语言，例如</a:t>
            </a:r>
            <a:r>
              <a:rPr lang="en-US" altLang="zh-CN" sz="2400" dirty="0"/>
              <a:t>C</a:t>
            </a:r>
            <a:r>
              <a:rPr lang="zh-CN" altLang="zh-CN" sz="2400" dirty="0"/>
              <a:t>、</a:t>
            </a:r>
            <a:r>
              <a:rPr lang="en-US" altLang="zh-CN" sz="2400" dirty="0"/>
              <a:t>C++</a:t>
            </a:r>
            <a:r>
              <a:rPr lang="zh-CN" altLang="zh-CN" sz="2400" dirty="0"/>
              <a:t>、</a:t>
            </a:r>
            <a:r>
              <a:rPr lang="en-US" altLang="zh-CN" sz="2400" dirty="0"/>
              <a:t>Java</a:t>
            </a:r>
            <a:r>
              <a:rPr lang="zh-CN" altLang="zh-CN" sz="2400" dirty="0" smtClean="0"/>
              <a:t>等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JavaScript</a:t>
            </a:r>
            <a:r>
              <a:rPr lang="zh-CN" altLang="zh-CN" sz="2400" dirty="0" smtClean="0"/>
              <a:t>就是</a:t>
            </a:r>
            <a:r>
              <a:rPr lang="zh-CN" altLang="en-US" sz="2400" dirty="0" smtClean="0"/>
              <a:t>其中用得最广泛的一种。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计算机</a:t>
            </a:r>
            <a:r>
              <a:rPr lang="zh-CN" altLang="zh-CN" sz="2400" dirty="0"/>
              <a:t>语言也有一些共性，例如我们可以将</a:t>
            </a:r>
            <a:r>
              <a:rPr lang="en-US" altLang="zh-CN" sz="2400" dirty="0"/>
              <a:t>C</a:t>
            </a:r>
            <a:r>
              <a:rPr lang="zh-CN" altLang="zh-CN" sz="2400" dirty="0"/>
              <a:t>写的代码转化为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写的代码，这就像将英语翻译成中文一样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9086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0"/>
            <a:ext cx="8786842" cy="35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9</a:t>
            </a:r>
            <a:r>
              <a:rPr lang="zh-CN" altLang="zh-CN" sz="2200" dirty="0"/>
              <a:t>、下面有一段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程序，运行之后变量</a:t>
            </a:r>
            <a:r>
              <a:rPr lang="en-US" altLang="zh-CN" sz="2200" dirty="0"/>
              <a:t>y</a:t>
            </a:r>
            <a:r>
              <a:rPr lang="zh-CN" altLang="zh-CN" sz="2200" dirty="0"/>
              <a:t>的值为（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var</a:t>
            </a:r>
            <a:r>
              <a:rPr lang="en-US" altLang="zh-CN" sz="2200" dirty="0">
                <a:solidFill>
                  <a:srgbClr val="C00000"/>
                </a:solidFill>
              </a:rPr>
              <a:t> x, y;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x = 10;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y = x++;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9               </a:t>
            </a:r>
            <a:r>
              <a:rPr lang="en-US" altLang="zh-CN" sz="2200" dirty="0" smtClean="0"/>
              <a:t>        </a:t>
            </a:r>
            <a:r>
              <a:rPr lang="en-US" altLang="zh-CN" sz="2200" dirty="0"/>
              <a:t>B.10             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C. 11             </a:t>
            </a:r>
            <a:r>
              <a:rPr lang="en-US" altLang="zh-CN" sz="2200" dirty="0" smtClean="0"/>
              <a:t>      </a:t>
            </a:r>
            <a:r>
              <a:rPr lang="en-US" altLang="zh-CN" sz="2200" dirty="0" err="1"/>
              <a:t>D.undefined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变量与常量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272208"/>
            <a:ext cx="8416243" cy="2880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英语都是一句话一句话地表述的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下</a:t>
            </a:r>
            <a:r>
              <a:rPr lang="zh-CN" altLang="zh-CN" sz="2400" dirty="0" smtClean="0"/>
              <a:t>面</a:t>
            </a:r>
            <a:r>
              <a:rPr lang="zh-CN" altLang="zh-CN" sz="2400" dirty="0"/>
              <a:t>这行代码就相当于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中的“一句话”，我们称之为“</a:t>
            </a:r>
            <a:r>
              <a:rPr lang="zh-CN" altLang="zh-CN" sz="2400" b="1" dirty="0"/>
              <a:t>语句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中，每一条语句都是英文分号“</a:t>
            </a:r>
            <a:r>
              <a:rPr lang="en-US" altLang="zh-CN" sz="2400" dirty="0"/>
              <a:t>;</a:t>
            </a:r>
            <a:r>
              <a:rPr lang="zh-CN" altLang="zh-CN" sz="2400" dirty="0"/>
              <a:t>”作为结束符。每一条语句都有它特定的</a:t>
            </a:r>
            <a:r>
              <a:rPr lang="zh-CN" altLang="zh-CN" sz="2400" dirty="0" smtClean="0"/>
              <a:t>功能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3731625"/>
            <a:ext cx="1877437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 = 10;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832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、变量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520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中，变量指的是一个可以改变的量。也就是说，变量的值在程序运行过程中是可以改变的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中，给一个变量命名，我们需要</a:t>
            </a:r>
            <a:r>
              <a:rPr lang="zh-CN" altLang="zh-CN" sz="2400" dirty="0" smtClean="0"/>
              <a:t>遵循</a:t>
            </a:r>
            <a:r>
              <a:rPr lang="en-US" altLang="zh-CN" sz="2400" dirty="0" smtClean="0"/>
              <a:t>2</a:t>
            </a:r>
            <a:r>
              <a:rPr lang="zh-CN" altLang="zh-CN" sz="2400" dirty="0"/>
              <a:t>个方面：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3683" y="2780928"/>
            <a:ext cx="8330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变量</a:t>
            </a:r>
            <a:r>
              <a:rPr lang="zh-CN" altLang="en-US" sz="2200" dirty="0">
                <a:solidFill>
                  <a:srgbClr val="C00000"/>
                </a:solidFill>
              </a:rPr>
              <a:t>由字母、下划线、</a:t>
            </a:r>
            <a:r>
              <a:rPr lang="en-US" altLang="zh-CN" sz="2200" dirty="0">
                <a:solidFill>
                  <a:srgbClr val="C00000"/>
                </a:solidFill>
              </a:rPr>
              <a:t>$</a:t>
            </a:r>
            <a:r>
              <a:rPr lang="zh-CN" altLang="en-US" sz="2200" dirty="0">
                <a:solidFill>
                  <a:srgbClr val="C00000"/>
                </a:solidFill>
              </a:rPr>
              <a:t>或数字组成，并且第一个字母必须是“字母、下划线或</a:t>
            </a:r>
            <a:r>
              <a:rPr lang="en-US" altLang="zh-CN" sz="2200" dirty="0">
                <a:solidFill>
                  <a:srgbClr val="C00000"/>
                </a:solidFill>
              </a:rPr>
              <a:t>$”</a:t>
            </a:r>
            <a:r>
              <a:rPr lang="zh-CN" altLang="en-US" sz="2200" dirty="0">
                <a:solidFill>
                  <a:srgbClr val="C00000"/>
                </a:solidFill>
              </a:rPr>
              <a:t>；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变量</a:t>
            </a:r>
            <a:r>
              <a:rPr lang="zh-CN" altLang="en-US" sz="2200" dirty="0">
                <a:solidFill>
                  <a:srgbClr val="C00000"/>
                </a:solidFill>
              </a:rPr>
              <a:t>不能是系统关键字和</a:t>
            </a:r>
            <a:r>
              <a:rPr lang="zh-CN" altLang="en-US" sz="2200" dirty="0" smtClean="0">
                <a:solidFill>
                  <a:srgbClr val="C00000"/>
                </a:solidFill>
              </a:rPr>
              <a:t>保留字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5" y="1946449"/>
            <a:ext cx="1723549" cy="272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lvye_study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_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lvye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$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str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n123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946449"/>
            <a:ext cx="4596130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123n  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不能以数字开头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-study   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不能以中划线开头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my-title 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不能包含中划线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continue  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不能跟系统关键字相同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2246"/>
            <a:ext cx="2339102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正确的命名</a:t>
            </a:r>
            <a:r>
              <a:rPr lang="en-US" altLang="zh-CN" sz="2400" dirty="0" smtClean="0"/>
              <a:t>】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192246"/>
            <a:ext cx="2339102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/>
              <a:t>错误</a:t>
            </a:r>
            <a:r>
              <a:rPr lang="zh-CN" altLang="en-US" sz="2400" dirty="0" smtClean="0"/>
              <a:t>的命名</a:t>
            </a:r>
            <a:r>
              <a:rPr lang="en-US" altLang="zh-CN" sz="2400" dirty="0" smtClean="0"/>
              <a:t>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785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中，</a:t>
            </a:r>
            <a:r>
              <a:rPr lang="zh-CN" altLang="zh-CN" sz="2400" dirty="0"/>
              <a:t>所有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变量都是由</a:t>
            </a:r>
            <a:r>
              <a:rPr lang="en-US" altLang="zh-CN" sz="2400" dirty="0" err="1"/>
              <a:t>var</a:t>
            </a:r>
            <a:r>
              <a:rPr lang="zh-CN" altLang="zh-CN" sz="2400" dirty="0" smtClean="0"/>
              <a:t>声明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如果</a:t>
            </a:r>
            <a:r>
              <a:rPr lang="zh-CN" altLang="zh-CN" sz="2400" dirty="0"/>
              <a:t>想要使用一个变量</a:t>
            </a:r>
            <a:r>
              <a:rPr lang="zh-CN" altLang="zh-CN" sz="2400" dirty="0" smtClean="0"/>
              <a:t>，一般</a:t>
            </a:r>
            <a:r>
              <a:rPr lang="zh-CN" altLang="zh-CN" sz="2400" dirty="0"/>
              <a:t>需要进行</a:t>
            </a:r>
            <a:r>
              <a:rPr lang="en-US" altLang="zh-CN" sz="2400" dirty="0"/>
              <a:t>2</a:t>
            </a:r>
            <a:r>
              <a:rPr lang="zh-CN" altLang="zh-CN" sz="2400" dirty="0"/>
              <a:t>步：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2060848"/>
            <a:ext cx="2012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变量的声明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变量的赋值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3159753"/>
            <a:ext cx="8143932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09925" y="3789040"/>
            <a:ext cx="2441694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变量名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  <a:endParaRPr lang="zh-CN" altLang="en-US" dirty="0"/>
          </a:p>
        </p:txBody>
      </p:sp>
      <p:pic>
        <p:nvPicPr>
          <p:cNvPr id="8" name="图片 7" descr="2.2-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68697" y="4578589"/>
            <a:ext cx="2724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、常量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中，常量指的是一个不能改变的量。也就是说，常量的值从定义开始就是固定的，一直到程序结束都不会改变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我们可以把常量看成是一种特殊的变量，之所以特殊，是因为它的值是不会变的。一般情况下，常量名全部大写，别人一看就知道这个值很特殊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3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2514</Words>
  <Application>Microsoft Office PowerPoint</Application>
  <PresentationFormat>全屏显示(4:3)</PresentationFormat>
  <Paragraphs>284</Paragraphs>
  <Slides>40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42</cp:revision>
  <dcterms:created xsi:type="dcterms:W3CDTF">2017-08-11T01:38:56Z</dcterms:created>
  <dcterms:modified xsi:type="dcterms:W3CDTF">2017-08-14T16:33:56Z</dcterms:modified>
</cp:coreProperties>
</file>