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61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BE559-CBCC-4AA1-82C1-94EE84014781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B02A7-4422-4201-9930-C36E15417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B02A7-4422-4201-9930-C36E15417B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B02A7-4422-4201-9930-C36E15417B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B02A7-4422-4201-9930-C36E15417B5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B02A7-4422-4201-9930-C36E15417B5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流程控制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3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1" y="422743"/>
            <a:ext cx="461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中，循环语句指的是在“满足某个条件下”循环反复地执行某些操作的语句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循环语句共有以下</a:t>
            </a:r>
            <a:r>
              <a:rPr lang="en-US" altLang="zh-CN" sz="2400" dirty="0"/>
              <a:t>3</a:t>
            </a:r>
            <a:r>
              <a:rPr lang="zh-CN" altLang="zh-CN" sz="2400" dirty="0"/>
              <a:t>种</a:t>
            </a:r>
            <a:r>
              <a:rPr lang="zh-CN" altLang="zh-CN" sz="2400" dirty="0" smtClean="0"/>
              <a:t>：</a:t>
            </a:r>
            <a:endParaRPr lang="zh-CN" altLang="zh-C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3068960"/>
            <a:ext cx="228325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 smtClean="0">
                <a:solidFill>
                  <a:srgbClr val="C00000"/>
                </a:solidFill>
              </a:rPr>
              <a:t>while</a:t>
            </a:r>
            <a:r>
              <a:rPr lang="zh-CN" altLang="zh-CN" sz="2200" dirty="0">
                <a:solidFill>
                  <a:srgbClr val="C00000"/>
                </a:solidFill>
              </a:rPr>
              <a:t>语句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>
                <a:solidFill>
                  <a:srgbClr val="C00000"/>
                </a:solidFill>
              </a:rPr>
              <a:t>do...while</a:t>
            </a:r>
            <a:r>
              <a:rPr lang="zh-CN" altLang="zh-CN" sz="2200" dirty="0">
                <a:solidFill>
                  <a:srgbClr val="C00000"/>
                </a:solidFill>
              </a:rPr>
              <a:t>语句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</a:t>
            </a:r>
            <a:r>
              <a:rPr lang="en-US" altLang="zh-CN" sz="2200" dirty="0">
                <a:solidFill>
                  <a:srgbClr val="C00000"/>
                </a:solidFill>
              </a:rPr>
              <a:t>for</a:t>
            </a:r>
            <a:r>
              <a:rPr lang="zh-CN" altLang="zh-CN" sz="2200" dirty="0">
                <a:solidFill>
                  <a:srgbClr val="C00000"/>
                </a:solidFill>
              </a:rPr>
              <a:t>语句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398814" y="404664"/>
            <a:ext cx="8416243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while</a:t>
            </a:r>
            <a:r>
              <a:rPr lang="zh-CN" altLang="en-US" sz="2400" dirty="0" smtClean="0"/>
              <a:t>语句语法如下：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196752"/>
            <a:ext cx="4288353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while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//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当条件为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true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时，循环执行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398814" y="2924944"/>
            <a:ext cx="8416243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如果“条件”返回为</a:t>
            </a:r>
            <a:r>
              <a:rPr lang="en-US" altLang="zh-CN" sz="2400" dirty="0"/>
              <a:t>true</a:t>
            </a:r>
            <a:r>
              <a:rPr lang="zh-CN" altLang="zh-CN" sz="2400" dirty="0"/>
              <a:t>，则会执行大括号“</a:t>
            </a:r>
            <a:r>
              <a:rPr lang="en-US" altLang="zh-CN" sz="2400" dirty="0"/>
              <a:t>{}</a:t>
            </a:r>
            <a:r>
              <a:rPr lang="zh-CN" altLang="zh-CN" sz="2400" dirty="0"/>
              <a:t>”内部的程序。当执行完大括号“</a:t>
            </a:r>
            <a:r>
              <a:rPr lang="en-US" altLang="zh-CN" sz="2400" dirty="0"/>
              <a:t>{}</a:t>
            </a:r>
            <a:r>
              <a:rPr lang="zh-CN" altLang="zh-CN" sz="2400" dirty="0"/>
              <a:t>”内部的程序后，会再次判断“条件”。如果条件依旧还是</a:t>
            </a:r>
            <a:r>
              <a:rPr lang="en-US" altLang="zh-CN" sz="2400" dirty="0"/>
              <a:t>true</a:t>
            </a:r>
            <a:r>
              <a:rPr lang="zh-CN" altLang="zh-CN" sz="2400" dirty="0"/>
              <a:t>，则会继续重复执行大括号中的程序……循环执行直到条件为</a:t>
            </a:r>
            <a:r>
              <a:rPr lang="en-US" altLang="zh-CN" sz="2400" dirty="0"/>
              <a:t>false</a:t>
            </a:r>
            <a:r>
              <a:rPr lang="zh-CN" altLang="zh-CN" sz="2400" dirty="0"/>
              <a:t>才结束整个循环，然后再接着执行</a:t>
            </a:r>
            <a:r>
              <a:rPr lang="en-US" altLang="zh-CN" sz="2400" dirty="0"/>
              <a:t>while</a:t>
            </a:r>
            <a:r>
              <a:rPr lang="zh-CN" altLang="zh-CN" sz="2400" dirty="0"/>
              <a:t>语句后面的程序。</a:t>
            </a:r>
          </a:p>
        </p:txBody>
      </p:sp>
    </p:spTree>
    <p:extLst>
      <p:ext uri="{BB962C8B-B14F-4D97-AF65-F5344CB8AC3E}">
        <p14:creationId xmlns:p14="http://schemas.microsoft.com/office/powerpoint/2010/main" val="10775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398814" y="404664"/>
            <a:ext cx="8416243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while</a:t>
            </a:r>
            <a:r>
              <a:rPr lang="zh-CN" altLang="en-US" sz="2400" dirty="0" smtClean="0"/>
              <a:t>语句语法如下：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196752"/>
            <a:ext cx="4288353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while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//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当条件为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true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时，循环执行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398814" y="2924944"/>
            <a:ext cx="8416243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/>
              <a:t>如果“条件”返回为</a:t>
            </a:r>
            <a:r>
              <a:rPr lang="en-US" altLang="zh-CN" sz="2400" dirty="0"/>
              <a:t>true</a:t>
            </a:r>
            <a:r>
              <a:rPr lang="zh-CN" altLang="zh-CN" sz="2400" dirty="0"/>
              <a:t>，则会执行大括号“</a:t>
            </a:r>
            <a:r>
              <a:rPr lang="en-US" altLang="zh-CN" sz="2400" dirty="0"/>
              <a:t>{}</a:t>
            </a:r>
            <a:r>
              <a:rPr lang="zh-CN" altLang="zh-CN" sz="2400" dirty="0"/>
              <a:t>”内部的程序。当执行完大括号“</a:t>
            </a:r>
            <a:r>
              <a:rPr lang="en-US" altLang="zh-CN" sz="2400" dirty="0"/>
              <a:t>{}</a:t>
            </a:r>
            <a:r>
              <a:rPr lang="zh-CN" altLang="zh-CN" sz="2400" dirty="0"/>
              <a:t>”内部的程序后，会再次判断“条件”。如果条件依旧还是</a:t>
            </a:r>
            <a:r>
              <a:rPr lang="en-US" altLang="zh-CN" sz="2400" dirty="0"/>
              <a:t>true</a:t>
            </a:r>
            <a:r>
              <a:rPr lang="zh-CN" altLang="zh-CN" sz="2400" dirty="0"/>
              <a:t>，则会继续重复执行大括号中的程序……循环执行直到条件为</a:t>
            </a:r>
            <a:r>
              <a:rPr lang="en-US" altLang="zh-CN" sz="2400" dirty="0"/>
              <a:t>false</a:t>
            </a:r>
            <a:r>
              <a:rPr lang="zh-CN" altLang="zh-CN" sz="2400" dirty="0"/>
              <a:t>才结束整个循环，然后再接着执行</a:t>
            </a:r>
            <a:r>
              <a:rPr lang="en-US" altLang="zh-CN" sz="2400" dirty="0"/>
              <a:t>while</a:t>
            </a:r>
            <a:r>
              <a:rPr lang="zh-CN" altLang="zh-CN" sz="2400" dirty="0"/>
              <a:t>语句后面的程序。</a:t>
            </a:r>
          </a:p>
        </p:txBody>
      </p:sp>
    </p:spTree>
    <p:extLst>
      <p:ext uri="{BB962C8B-B14F-4D97-AF65-F5344CB8AC3E}">
        <p14:creationId xmlns:p14="http://schemas.microsoft.com/office/powerpoint/2010/main" val="36542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866688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1" y="422743"/>
            <a:ext cx="519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do…while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do...while</a:t>
            </a:r>
            <a:r>
              <a:rPr lang="zh-CN" altLang="zh-CN" sz="2400" dirty="0"/>
              <a:t>语句跟</a:t>
            </a:r>
            <a:r>
              <a:rPr lang="en-US" altLang="zh-CN" sz="2400" dirty="0"/>
              <a:t>while</a:t>
            </a:r>
            <a:r>
              <a:rPr lang="zh-CN" altLang="zh-CN" sz="2400" dirty="0"/>
              <a:t>语句是非常相似的，并且任何一个都可以转换成等价的另外一个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250116"/>
            <a:ext cx="2082621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</a:t>
            </a:r>
            <a:endParaRPr lang="en-US" altLang="zh-CN" sz="2000" dirty="0">
              <a:solidFill>
                <a:srgbClr val="C00000"/>
              </a:solidFill>
              <a:latin typeface="Source Code Pro Light" pitchFamily="49" charset="0"/>
              <a:ea typeface="Source Code Pro Light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}while(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);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577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389001" y="260648"/>
            <a:ext cx="8416243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 smtClean="0"/>
              <a:t>do...while</a:t>
            </a:r>
            <a:r>
              <a:rPr lang="zh-CN" altLang="en-US" sz="2400" dirty="0" smtClean="0"/>
              <a:t>跟</a:t>
            </a:r>
            <a:r>
              <a:rPr lang="en-US" altLang="zh-CN" sz="2400" dirty="0" smtClean="0"/>
              <a:t>while</a:t>
            </a:r>
            <a:r>
              <a:rPr lang="zh-CN" altLang="en-US" sz="2400" dirty="0" smtClean="0"/>
              <a:t>区别在于：</a:t>
            </a:r>
            <a:r>
              <a:rPr lang="en-US" altLang="zh-CN" sz="2400" dirty="0">
                <a:solidFill>
                  <a:srgbClr val="C00000"/>
                </a:solidFill>
              </a:rPr>
              <a:t>while</a:t>
            </a:r>
            <a:r>
              <a:rPr lang="zh-CN" altLang="zh-CN" sz="2400" dirty="0">
                <a:solidFill>
                  <a:srgbClr val="C00000"/>
                </a:solidFill>
              </a:rPr>
              <a:t>语句是“先判断后循环”，</a:t>
            </a:r>
            <a:r>
              <a:rPr lang="en-US" altLang="zh-CN" sz="2400" dirty="0">
                <a:solidFill>
                  <a:srgbClr val="C00000"/>
                </a:solidFill>
              </a:rPr>
              <a:t>do...while</a:t>
            </a:r>
            <a:r>
              <a:rPr lang="zh-CN" altLang="zh-CN" sz="2400" dirty="0">
                <a:solidFill>
                  <a:srgbClr val="C00000"/>
                </a:solidFill>
              </a:rPr>
              <a:t>语句是“先循环后判断</a:t>
            </a:r>
            <a:r>
              <a:rPr lang="zh-CN" altLang="zh-CN" sz="2400" dirty="0" smtClean="0">
                <a:solidFill>
                  <a:srgbClr val="C00000"/>
                </a:solidFill>
              </a:rPr>
              <a:t>”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/>
              <a:t>在实际开发中，我们一般都是用</a:t>
            </a:r>
            <a:r>
              <a:rPr lang="en-US" altLang="zh-CN" sz="2400" dirty="0"/>
              <a:t>while</a:t>
            </a:r>
            <a:r>
              <a:rPr lang="zh-CN" altLang="zh-CN" sz="2400" dirty="0"/>
              <a:t>语句，而不是用</a:t>
            </a:r>
            <a:r>
              <a:rPr lang="en-US" altLang="zh-CN" sz="2400" dirty="0"/>
              <a:t>do...while</a:t>
            </a:r>
            <a:r>
              <a:rPr lang="zh-CN" altLang="zh-CN" sz="2400" dirty="0"/>
              <a:t>语句，主要是</a:t>
            </a:r>
            <a:r>
              <a:rPr lang="en-US" altLang="zh-CN" sz="2400" dirty="0"/>
              <a:t>do...while</a:t>
            </a:r>
            <a:r>
              <a:rPr lang="zh-CN" altLang="zh-CN" sz="2400" dirty="0"/>
              <a:t>语句会先无条件执行一次循环，有时候用得不好的话，这个特点会导致执行了一次不该执行的循环。</a:t>
            </a:r>
          </a:p>
        </p:txBody>
      </p:sp>
    </p:spTree>
    <p:extLst>
      <p:ext uri="{BB962C8B-B14F-4D97-AF65-F5344CB8AC3E}">
        <p14:creationId xmlns:p14="http://schemas.microsoft.com/office/powerpoint/2010/main" val="337761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866688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1" y="422743"/>
            <a:ext cx="425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 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中，除了</a:t>
            </a:r>
            <a:r>
              <a:rPr lang="en-US" altLang="zh-CN" sz="2400" dirty="0"/>
              <a:t>while</a:t>
            </a:r>
            <a:r>
              <a:rPr lang="zh-CN" altLang="zh-CN" sz="2400" dirty="0"/>
              <a:t>语句以及</a:t>
            </a:r>
            <a:r>
              <a:rPr lang="en-US" altLang="zh-CN" sz="2400" dirty="0"/>
              <a:t>do...while</a:t>
            </a:r>
            <a:r>
              <a:rPr lang="zh-CN" altLang="zh-CN" sz="2400" dirty="0"/>
              <a:t>语句，我们还可以使用</a:t>
            </a:r>
            <a:r>
              <a:rPr lang="en-US" altLang="zh-CN" sz="2400" dirty="0"/>
              <a:t>for</a:t>
            </a:r>
            <a:r>
              <a:rPr lang="zh-CN" altLang="zh-CN" sz="2400" dirty="0"/>
              <a:t>语句来实现循环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3241877"/>
            <a:ext cx="5365571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for(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初始化表达式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;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条件表达式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;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循环后操作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073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2132856"/>
            <a:ext cx="4320413" cy="1823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i=0</a:t>
            </a:r>
            <a:r>
              <a:rPr lang="en-US" altLang="zh-CN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; i&lt;5; i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++ )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document.write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(i+"&lt;</a:t>
            </a:r>
            <a:r>
              <a:rPr lang="en-US" altLang="zh-CN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br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/&gt;");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9992" y="476671"/>
            <a:ext cx="3888432" cy="557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/>
              <a:t> </a:t>
            </a:r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）第</a:t>
            </a:r>
            <a:r>
              <a:rPr lang="en-US" altLang="zh-CN" b="1" dirty="0"/>
              <a:t>1</a:t>
            </a:r>
            <a:r>
              <a:rPr lang="zh-CN" altLang="zh-CN" b="1" dirty="0"/>
              <a:t>次执行</a:t>
            </a:r>
            <a:r>
              <a:rPr lang="en-US" altLang="zh-CN" b="1" dirty="0"/>
              <a:t>for</a:t>
            </a:r>
            <a:r>
              <a:rPr lang="zh-CN" altLang="zh-CN" b="1" dirty="0"/>
              <a:t>循环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初始化：</a:t>
            </a:r>
            <a:r>
              <a:rPr lang="en-US" altLang="zh-CN" dirty="0" err="1"/>
              <a:t>var</a:t>
            </a:r>
            <a:r>
              <a:rPr lang="en-US" altLang="zh-CN" dirty="0"/>
              <a:t> i = 0;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判断：</a:t>
            </a:r>
            <a:r>
              <a:rPr lang="en-US" altLang="zh-CN" dirty="0"/>
              <a:t>i&lt;5</a:t>
            </a:r>
            <a:r>
              <a:rPr lang="zh-CN" altLang="zh-CN" dirty="0"/>
              <a:t>（</a:t>
            </a:r>
            <a:r>
              <a:rPr lang="en-US" altLang="zh-CN" dirty="0"/>
              <a:t>i</a:t>
            </a:r>
            <a:r>
              <a:rPr lang="zh-CN" altLang="zh-CN" dirty="0"/>
              <a:t>的值为</a:t>
            </a:r>
            <a:r>
              <a:rPr lang="en-US" altLang="zh-CN" dirty="0"/>
              <a:t>0</a:t>
            </a:r>
            <a:r>
              <a:rPr lang="zh-CN" altLang="zh-CN" dirty="0"/>
              <a:t>，返回</a:t>
            </a:r>
            <a:r>
              <a:rPr lang="en-US" altLang="zh-CN" dirty="0"/>
              <a:t>true</a:t>
            </a:r>
            <a:r>
              <a:rPr lang="zh-CN" altLang="zh-CN" dirty="0"/>
              <a:t>）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输出：</a:t>
            </a:r>
            <a:r>
              <a:rPr lang="en-US" altLang="zh-CN" dirty="0"/>
              <a:t>0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更新：</a:t>
            </a:r>
            <a:r>
              <a:rPr lang="en-US" altLang="zh-CN" dirty="0"/>
              <a:t>i++</a:t>
            </a:r>
            <a:r>
              <a:rPr lang="zh-CN" altLang="zh-CN" dirty="0"/>
              <a:t>（执行后</a:t>
            </a:r>
            <a:r>
              <a:rPr lang="en-US" altLang="zh-CN" dirty="0"/>
              <a:t>i=1</a:t>
            </a:r>
            <a:r>
              <a:rPr lang="zh-CN" altLang="zh-CN" dirty="0"/>
              <a:t>）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</a:t>
            </a:r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）第</a:t>
            </a:r>
            <a:r>
              <a:rPr lang="en-US" altLang="zh-CN" b="1" dirty="0"/>
              <a:t>2</a:t>
            </a:r>
            <a:r>
              <a:rPr lang="zh-CN" altLang="zh-CN" b="1" dirty="0"/>
              <a:t>次执行</a:t>
            </a:r>
            <a:r>
              <a:rPr lang="en-US" altLang="zh-CN" b="1" dirty="0"/>
              <a:t>for</a:t>
            </a:r>
            <a:r>
              <a:rPr lang="zh-CN" altLang="zh-CN" b="1" dirty="0"/>
              <a:t>循环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判断：</a:t>
            </a:r>
            <a:r>
              <a:rPr lang="en-US" altLang="zh-CN" dirty="0"/>
              <a:t>i&lt;5</a:t>
            </a:r>
            <a:r>
              <a:rPr lang="zh-CN" altLang="zh-CN" dirty="0"/>
              <a:t>（</a:t>
            </a:r>
            <a:r>
              <a:rPr lang="en-US" altLang="zh-CN" dirty="0"/>
              <a:t>i</a:t>
            </a:r>
            <a:r>
              <a:rPr lang="zh-CN" altLang="zh-CN" dirty="0"/>
              <a:t>的值为</a:t>
            </a:r>
            <a:r>
              <a:rPr lang="en-US" altLang="zh-CN" dirty="0"/>
              <a:t>1</a:t>
            </a:r>
            <a:r>
              <a:rPr lang="zh-CN" altLang="zh-CN" dirty="0"/>
              <a:t>，返回</a:t>
            </a:r>
            <a:r>
              <a:rPr lang="en-US" altLang="zh-CN" dirty="0"/>
              <a:t>true</a:t>
            </a:r>
            <a:r>
              <a:rPr lang="zh-CN" altLang="zh-CN" dirty="0"/>
              <a:t>）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输出：</a:t>
            </a:r>
            <a:r>
              <a:rPr lang="en-US" altLang="zh-CN" dirty="0"/>
              <a:t>1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更新：</a:t>
            </a:r>
            <a:r>
              <a:rPr lang="en-US" altLang="zh-CN" dirty="0"/>
              <a:t>i++</a:t>
            </a:r>
            <a:r>
              <a:rPr lang="zh-CN" altLang="zh-CN" dirty="0"/>
              <a:t>（执行后</a:t>
            </a:r>
            <a:r>
              <a:rPr lang="en-US" altLang="zh-CN" dirty="0"/>
              <a:t>i=2</a:t>
            </a:r>
            <a:r>
              <a:rPr lang="zh-CN" altLang="zh-CN" dirty="0"/>
              <a:t>）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……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</a:t>
            </a:r>
            <a:r>
              <a:rPr lang="zh-CN" altLang="zh-CN" b="1" dirty="0"/>
              <a:t>（</a:t>
            </a:r>
            <a:r>
              <a:rPr lang="en-US" altLang="zh-CN" b="1" dirty="0"/>
              <a:t>5</a:t>
            </a:r>
            <a:r>
              <a:rPr lang="zh-CN" altLang="zh-CN" b="1" dirty="0"/>
              <a:t>）第</a:t>
            </a:r>
            <a:r>
              <a:rPr lang="en-US" altLang="zh-CN" b="1" dirty="0"/>
              <a:t>5</a:t>
            </a:r>
            <a:r>
              <a:rPr lang="zh-CN" altLang="zh-CN" b="1" dirty="0"/>
              <a:t>次执行</a:t>
            </a:r>
            <a:r>
              <a:rPr lang="en-US" altLang="zh-CN" b="1" dirty="0"/>
              <a:t>for</a:t>
            </a:r>
            <a:r>
              <a:rPr lang="zh-CN" altLang="zh-CN" b="1" dirty="0"/>
              <a:t>循环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判断：</a:t>
            </a:r>
            <a:r>
              <a:rPr lang="en-US" altLang="zh-CN" dirty="0"/>
              <a:t>i&lt;5</a:t>
            </a:r>
            <a:r>
              <a:rPr lang="zh-CN" altLang="zh-CN" dirty="0"/>
              <a:t>（</a:t>
            </a:r>
            <a:r>
              <a:rPr lang="en-US" altLang="zh-CN" dirty="0"/>
              <a:t>i</a:t>
            </a:r>
            <a:r>
              <a:rPr lang="zh-CN" altLang="zh-CN" dirty="0"/>
              <a:t>的值为</a:t>
            </a:r>
            <a:r>
              <a:rPr lang="en-US" altLang="zh-CN" dirty="0"/>
              <a:t>4</a:t>
            </a:r>
            <a:r>
              <a:rPr lang="zh-CN" altLang="zh-CN" dirty="0"/>
              <a:t>，返回</a:t>
            </a:r>
            <a:r>
              <a:rPr lang="en-US" altLang="zh-CN" dirty="0"/>
              <a:t>true</a:t>
            </a:r>
            <a:r>
              <a:rPr lang="zh-CN" altLang="zh-CN" dirty="0"/>
              <a:t>）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输出：</a:t>
            </a:r>
            <a:r>
              <a:rPr lang="en-US" altLang="zh-CN" dirty="0"/>
              <a:t>4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更新：</a:t>
            </a:r>
            <a:r>
              <a:rPr lang="en-US" altLang="zh-CN" dirty="0"/>
              <a:t>i++</a:t>
            </a:r>
            <a:r>
              <a:rPr lang="zh-CN" altLang="zh-CN" dirty="0"/>
              <a:t>（执行后</a:t>
            </a:r>
            <a:r>
              <a:rPr lang="en-US" altLang="zh-CN" dirty="0"/>
              <a:t>i=5</a:t>
            </a:r>
            <a:r>
              <a:rPr lang="zh-CN" altLang="zh-CN" dirty="0"/>
              <a:t>）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</a:t>
            </a:r>
            <a:r>
              <a:rPr lang="zh-CN" altLang="zh-CN" b="1" dirty="0"/>
              <a:t>（</a:t>
            </a:r>
            <a:r>
              <a:rPr lang="en-US" altLang="zh-CN" b="1" dirty="0"/>
              <a:t>6</a:t>
            </a:r>
            <a:r>
              <a:rPr lang="zh-CN" altLang="zh-CN" b="1" dirty="0"/>
              <a:t>）第</a:t>
            </a:r>
            <a:r>
              <a:rPr lang="en-US" altLang="zh-CN" b="1" dirty="0"/>
              <a:t>6</a:t>
            </a:r>
            <a:r>
              <a:rPr lang="zh-CN" altLang="zh-CN" b="1" dirty="0"/>
              <a:t>次执行</a:t>
            </a:r>
            <a:r>
              <a:rPr lang="en-US" altLang="zh-CN" b="1" dirty="0"/>
              <a:t>for</a:t>
            </a:r>
            <a:r>
              <a:rPr lang="zh-CN" altLang="zh-CN" b="1" dirty="0"/>
              <a:t>循环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判断：</a:t>
            </a:r>
            <a:r>
              <a:rPr lang="en-US" altLang="zh-CN" dirty="0"/>
              <a:t>i&lt;5</a:t>
            </a:r>
            <a:r>
              <a:rPr lang="zh-CN" altLang="zh-CN" dirty="0"/>
              <a:t>（</a:t>
            </a:r>
            <a:r>
              <a:rPr lang="en-US" altLang="zh-CN" dirty="0"/>
              <a:t>i</a:t>
            </a:r>
            <a:r>
              <a:rPr lang="zh-CN" altLang="zh-CN" dirty="0"/>
              <a:t>的值为</a:t>
            </a:r>
            <a:r>
              <a:rPr lang="en-US" altLang="zh-CN" dirty="0"/>
              <a:t>5</a:t>
            </a:r>
            <a:r>
              <a:rPr lang="zh-CN" altLang="zh-CN" dirty="0"/>
              <a:t>，返回</a:t>
            </a:r>
            <a:r>
              <a:rPr lang="en-US" altLang="zh-CN" dirty="0"/>
              <a:t>false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r>
              <a:rPr lang="en-US" altLang="zh-CN" dirty="0" smtClean="0"/>
              <a:t>  </a:t>
            </a:r>
            <a:r>
              <a:rPr lang="zh-CN" altLang="zh-CN" dirty="0" smtClean="0"/>
              <a:t>由于</a:t>
            </a:r>
            <a:r>
              <a:rPr lang="en-US" altLang="zh-CN" dirty="0"/>
              <a:t>i&lt;5</a:t>
            </a:r>
            <a:r>
              <a:rPr lang="zh-CN" altLang="zh-CN" dirty="0"/>
              <a:t>返回</a:t>
            </a:r>
            <a:r>
              <a:rPr lang="en-US" altLang="zh-CN" dirty="0"/>
              <a:t>false</a:t>
            </a:r>
            <a:r>
              <a:rPr lang="zh-CN" altLang="zh-CN" dirty="0"/>
              <a:t>，因此条件不满足，退出</a:t>
            </a:r>
            <a:r>
              <a:rPr lang="en-US" altLang="zh-CN" dirty="0"/>
              <a:t>for</a:t>
            </a:r>
            <a:r>
              <a:rPr lang="zh-CN" altLang="zh-CN" dirty="0"/>
              <a:t>循环。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849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866688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1" y="422743"/>
            <a:ext cx="454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判断整数或小数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如果是整数，则</a:t>
            </a:r>
            <a:r>
              <a:rPr lang="en-US" altLang="zh-CN" sz="2400" dirty="0" err="1"/>
              <a:t>parseInt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parseFloat</a:t>
            </a:r>
            <a:r>
              <a:rPr lang="en-US" altLang="zh-CN" sz="2400" dirty="0"/>
              <a:t>()</a:t>
            </a:r>
            <a:r>
              <a:rPr lang="zh-CN" altLang="zh-CN" sz="2400" dirty="0"/>
              <a:t>返回结果一样。如果是小数，则</a:t>
            </a:r>
            <a:r>
              <a:rPr lang="en-US" altLang="zh-CN" sz="2400" dirty="0" err="1"/>
              <a:t>parseInt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parseFloat</a:t>
            </a:r>
            <a:r>
              <a:rPr lang="en-US" altLang="zh-CN" sz="2400" dirty="0"/>
              <a:t>()</a:t>
            </a:r>
            <a:r>
              <a:rPr lang="zh-CN" altLang="zh-CN" sz="2400" dirty="0"/>
              <a:t>返回结果不一样。因此我们可以通过这个特点，来判断一个数是整数，还是小数。</a:t>
            </a:r>
          </a:p>
        </p:txBody>
      </p:sp>
    </p:spTree>
    <p:extLst>
      <p:ext uri="{BB962C8B-B14F-4D97-AF65-F5344CB8AC3E}">
        <p14:creationId xmlns:p14="http://schemas.microsoft.com/office/powerpoint/2010/main" val="304351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866688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1" y="422743"/>
            <a:ext cx="4902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找出“水仙花数”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所谓“水仙花数”是指一个</a:t>
            </a:r>
            <a:r>
              <a:rPr lang="en-US" altLang="zh-CN" sz="2400" dirty="0"/>
              <a:t>3</a:t>
            </a:r>
            <a:r>
              <a:rPr lang="zh-CN" altLang="zh-CN" sz="2400" dirty="0"/>
              <a:t>位数，其各位数字的立方和等于该数的本身。例如</a:t>
            </a:r>
            <a:r>
              <a:rPr lang="en-US" altLang="zh-CN" sz="2400" dirty="0"/>
              <a:t>153</a:t>
            </a:r>
            <a:r>
              <a:rPr lang="zh-CN" altLang="zh-CN" sz="2400" dirty="0"/>
              <a:t>就是一个水仙花数，因为</a:t>
            </a:r>
            <a:r>
              <a:rPr lang="en-US" altLang="zh-CN" sz="2400" dirty="0"/>
              <a:t>153 = 1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+ 5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+ 3</a:t>
            </a:r>
            <a:r>
              <a:rPr lang="en-US" altLang="zh-CN" sz="2400" baseline="30000" dirty="0"/>
              <a:t>3</a:t>
            </a:r>
            <a:r>
              <a:rPr lang="zh-CN" altLang="zh-CN" sz="2400" dirty="0"/>
              <a:t>。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1873" y="3501008"/>
            <a:ext cx="28098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0271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3528" y="116632"/>
            <a:ext cx="8143932" cy="6429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 smtClean="0"/>
              <a:t>练习题</a:t>
            </a:r>
            <a:endParaRPr lang="zh-CN" altLang="en-US" sz="2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476672"/>
            <a:ext cx="8786842" cy="623731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3400" b="1" dirty="0"/>
              <a:t>一、单选题</a:t>
            </a:r>
            <a:endParaRPr lang="zh-CN" altLang="zh-CN" sz="34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 smtClean="0"/>
              <a:t>    1</a:t>
            </a:r>
            <a:r>
              <a:rPr lang="zh-CN" altLang="zh-CN" sz="2800" dirty="0"/>
              <a:t>、下面哪一个是</a:t>
            </a:r>
            <a:r>
              <a:rPr lang="en-US" altLang="zh-CN" sz="2800" dirty="0"/>
              <a:t>JavaScript</a:t>
            </a:r>
            <a:r>
              <a:rPr lang="zh-CN" altLang="zh-CN" sz="2800" dirty="0"/>
              <a:t>循环语句正确的写法？（ 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）</a:t>
            </a:r>
            <a:endParaRPr lang="zh-CN" altLang="zh-CN" sz="28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    A</a:t>
            </a:r>
            <a:r>
              <a:rPr lang="en-US" altLang="zh-CN" sz="2800" dirty="0"/>
              <a:t>. if(i&lt;10;i++)                             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B. for(i=0;i&lt;10)</a:t>
            </a:r>
            <a:endParaRPr lang="zh-CN" altLang="zh-CN" sz="28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  </a:t>
            </a:r>
            <a:r>
              <a:rPr lang="en-US" altLang="zh-CN" sz="2800" dirty="0"/>
              <a:t>B. for i=1 to 10                             D. for(i=0;i=10;i++)</a:t>
            </a:r>
            <a:endParaRPr lang="zh-CN" altLang="zh-CN" sz="28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/>
              <a:t>  </a:t>
            </a:r>
            <a:r>
              <a:rPr lang="en-US" altLang="zh-CN" sz="2800" dirty="0" smtClean="0"/>
              <a:t>  2</a:t>
            </a:r>
            <a:r>
              <a:rPr lang="zh-CN" altLang="zh-CN" sz="2800" dirty="0"/>
              <a:t>、下面有关循环结构的说法中，不正确的是（ 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）</a:t>
            </a:r>
            <a:r>
              <a:rPr lang="zh-CN" altLang="zh-CN" sz="2800" dirty="0"/>
              <a:t>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    A</a:t>
            </a:r>
            <a:r>
              <a:rPr lang="en-US" altLang="zh-CN" sz="2800" dirty="0"/>
              <a:t>. do-while</a:t>
            </a:r>
            <a:r>
              <a:rPr lang="zh-CN" altLang="zh-CN" sz="2800" dirty="0"/>
              <a:t>的循环体至少无条件执行一次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  </a:t>
            </a:r>
            <a:r>
              <a:rPr lang="en-US" altLang="zh-CN" sz="2800" dirty="0"/>
              <a:t>B. for</a:t>
            </a:r>
            <a:r>
              <a:rPr lang="zh-CN" altLang="zh-CN" sz="2800" dirty="0"/>
              <a:t>循环是先执行循环体，后判断表达式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  </a:t>
            </a:r>
            <a:r>
              <a:rPr lang="en-US" altLang="zh-CN" sz="2800" dirty="0"/>
              <a:t>C. while(!e);</a:t>
            </a:r>
            <a:r>
              <a:rPr lang="zh-CN" altLang="zh-CN" sz="2800" dirty="0"/>
              <a:t>这一句代码中的</a:t>
            </a:r>
            <a:r>
              <a:rPr lang="en-US" altLang="zh-CN" sz="2800" dirty="0"/>
              <a:t>!e</a:t>
            </a:r>
            <a:r>
              <a:rPr lang="zh-CN" altLang="zh-CN" sz="2800" dirty="0"/>
              <a:t>等价于</a:t>
            </a:r>
            <a:r>
              <a:rPr lang="en-US" altLang="zh-CN" sz="2800" dirty="0"/>
              <a:t>e!=0</a:t>
            </a:r>
            <a:endParaRPr lang="zh-CN" altLang="zh-CN" sz="2800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    D</a:t>
            </a:r>
            <a:r>
              <a:rPr lang="en-US" altLang="zh-CN" sz="2800" dirty="0"/>
              <a:t>. </a:t>
            </a:r>
            <a:r>
              <a:rPr lang="zh-CN" altLang="zh-CN" sz="2800" dirty="0"/>
              <a:t>在实际开发中，我们应该尽量避免死循环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/>
              <a:t>3</a:t>
            </a:r>
            <a:r>
              <a:rPr lang="zh-CN" altLang="zh-CN" sz="2800" dirty="0"/>
              <a:t>、下面有一段</a:t>
            </a:r>
            <a:r>
              <a:rPr lang="en-US" altLang="zh-CN" sz="2800" dirty="0"/>
              <a:t>JavaScript</a:t>
            </a:r>
            <a:r>
              <a:rPr lang="zh-CN" altLang="zh-CN" sz="2800" dirty="0"/>
              <a:t>程序，其中</a:t>
            </a:r>
            <a:r>
              <a:rPr lang="en-US" altLang="zh-CN" sz="2800" dirty="0"/>
              <a:t>while</a:t>
            </a:r>
            <a:r>
              <a:rPr lang="zh-CN" altLang="zh-CN" sz="2800" dirty="0"/>
              <a:t>循环执行的次数是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    </a:t>
            </a:r>
            <a:r>
              <a:rPr lang="zh-CN" altLang="zh-CN" sz="2800" dirty="0" smtClean="0"/>
              <a:t> </a:t>
            </a:r>
            <a:r>
              <a:rPr lang="zh-CN" altLang="zh-CN" sz="2800" dirty="0"/>
              <a:t>）。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 err="1">
                <a:solidFill>
                  <a:srgbClr val="C00000"/>
                </a:solidFill>
              </a:rPr>
              <a:t>var</a:t>
            </a:r>
            <a:r>
              <a:rPr lang="en-US" altLang="zh-CN" sz="2800" dirty="0">
                <a:solidFill>
                  <a:srgbClr val="C00000"/>
                </a:solidFill>
              </a:rPr>
              <a:t> i = 0;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while(i=1)i++;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  </a:t>
            </a:r>
            <a:r>
              <a:rPr lang="en-US" altLang="zh-CN" sz="2800" dirty="0"/>
              <a:t>A. </a:t>
            </a:r>
            <a:r>
              <a:rPr lang="zh-CN" altLang="zh-CN" sz="2800" dirty="0"/>
              <a:t>一次也不执行</a:t>
            </a:r>
            <a:r>
              <a:rPr lang="en-US" altLang="zh-CN" sz="2800" dirty="0"/>
              <a:t>                  </a:t>
            </a:r>
            <a:r>
              <a:rPr lang="en-US" altLang="zh-CN" sz="2800" dirty="0" smtClean="0"/>
              <a:t>        </a:t>
            </a:r>
            <a:r>
              <a:rPr lang="en-US" altLang="zh-CN" sz="2800" dirty="0"/>
              <a:t>B. </a:t>
            </a:r>
            <a:r>
              <a:rPr lang="zh-CN" altLang="zh-CN" sz="2800" dirty="0"/>
              <a:t>执行一次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    C</a:t>
            </a:r>
            <a:r>
              <a:rPr lang="en-US" altLang="zh-CN" sz="2800" dirty="0"/>
              <a:t>. </a:t>
            </a:r>
            <a:r>
              <a:rPr lang="zh-CN" altLang="zh-CN" sz="2800" dirty="0"/>
              <a:t>无限次</a:t>
            </a:r>
            <a:r>
              <a:rPr lang="en-US" altLang="zh-CN" sz="2800" dirty="0"/>
              <a:t>                        </a:t>
            </a:r>
            <a:r>
              <a:rPr lang="en-US" altLang="zh-CN" sz="2800" dirty="0" smtClean="0"/>
              <a:t>               </a:t>
            </a:r>
            <a:r>
              <a:rPr lang="en-US" altLang="zh-CN" sz="2800" dirty="0"/>
              <a:t>D. </a:t>
            </a:r>
            <a:r>
              <a:rPr lang="zh-CN" altLang="zh-CN" sz="2800" dirty="0"/>
              <a:t>有语法错，不能执行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844824"/>
            <a:ext cx="648072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掌握顺序结构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掌握选择结构：</a:t>
            </a:r>
            <a:r>
              <a:rPr lang="en-US" altLang="zh-CN" sz="2700" dirty="0" smtClean="0"/>
              <a:t>if</a:t>
            </a:r>
            <a:r>
              <a:rPr lang="zh-CN" altLang="en-US" sz="2700" dirty="0" smtClean="0"/>
              <a:t>、</a:t>
            </a:r>
            <a:r>
              <a:rPr lang="en-US" altLang="zh-CN" sz="2700" dirty="0" smtClean="0"/>
              <a:t>switch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掌握循环结构：</a:t>
            </a:r>
            <a:r>
              <a:rPr lang="en-US" altLang="zh-CN" sz="2700" dirty="0" smtClean="0"/>
              <a:t>while</a:t>
            </a:r>
            <a:r>
              <a:rPr lang="zh-CN" altLang="en-US" sz="2700" dirty="0" smtClean="0"/>
              <a:t>、</a:t>
            </a:r>
            <a:r>
              <a:rPr lang="en-US" altLang="zh-CN" sz="2700" dirty="0" smtClean="0"/>
              <a:t>do…while</a:t>
            </a:r>
            <a:r>
              <a:rPr lang="zh-CN" altLang="en-US" sz="2700" dirty="0" smtClean="0"/>
              <a:t>、</a:t>
            </a:r>
            <a:r>
              <a:rPr lang="en-US" altLang="zh-CN" sz="2700" dirty="0" smtClean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79512" y="116632"/>
            <a:ext cx="8964488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 smtClean="0"/>
              <a:t>    4</a:t>
            </a:r>
            <a:r>
              <a:rPr lang="zh-CN" altLang="zh-CN" sz="2200" dirty="0"/>
              <a:t>、下面有一段</a:t>
            </a:r>
            <a:r>
              <a:rPr lang="en-US" altLang="zh-CN" sz="2200" dirty="0"/>
              <a:t>JavaScript</a:t>
            </a:r>
            <a:r>
              <a:rPr lang="zh-CN" altLang="zh-CN" sz="2200" dirty="0"/>
              <a:t>程序，运行之后变量</a:t>
            </a:r>
            <a:r>
              <a:rPr lang="en-US" altLang="zh-CN" sz="2200" dirty="0"/>
              <a:t>i</a:t>
            </a:r>
            <a:r>
              <a:rPr lang="zh-CN" altLang="zh-CN" sz="2200" dirty="0"/>
              <a:t>的值为（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。</a:t>
            </a:r>
          </a:p>
          <a:p>
            <a:pPr marL="0" indent="0">
              <a:buNone/>
            </a:pPr>
            <a:r>
              <a:rPr lang="en-US" altLang="zh-CN" sz="2200" dirty="0" err="1">
                <a:solidFill>
                  <a:srgbClr val="C00000"/>
                </a:solidFill>
              </a:rPr>
              <a:t>var</a:t>
            </a:r>
            <a:r>
              <a:rPr lang="en-US" altLang="zh-CN" sz="2200" dirty="0">
                <a:solidFill>
                  <a:srgbClr val="C00000"/>
                </a:solidFill>
              </a:rPr>
              <a:t> i = 8;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do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{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   i++;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}while(i&gt;100);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A</a:t>
            </a:r>
            <a:r>
              <a:rPr lang="en-US" altLang="zh-CN" sz="2200" dirty="0"/>
              <a:t>. 8              </a:t>
            </a:r>
            <a:r>
              <a:rPr lang="en-US" altLang="zh-CN" sz="2200" dirty="0" smtClean="0"/>
              <a:t>          </a:t>
            </a:r>
            <a:r>
              <a:rPr lang="en-US" altLang="zh-CN" sz="2200" dirty="0"/>
              <a:t>B.9              </a:t>
            </a:r>
            <a:r>
              <a:rPr lang="en-US" altLang="zh-CN" sz="2200" dirty="0" smtClean="0"/>
              <a:t>          </a:t>
            </a:r>
            <a:r>
              <a:rPr lang="en-US" altLang="zh-CN" sz="2200" dirty="0"/>
              <a:t>C.100         </a:t>
            </a:r>
            <a:r>
              <a:rPr lang="en-US" altLang="zh-CN" sz="2200" dirty="0" smtClean="0"/>
              <a:t>           </a:t>
            </a:r>
            <a:r>
              <a:rPr lang="en-US" altLang="zh-CN" sz="2200" dirty="0"/>
              <a:t>D.101</a:t>
            </a:r>
            <a:endParaRPr lang="zh-CN" altLang="zh-CN" sz="2200" dirty="0"/>
          </a:p>
          <a:p>
            <a:pPr marL="0" indent="0">
              <a:buNone/>
            </a:pPr>
            <a:r>
              <a:rPr lang="en-US" altLang="zh-CN" sz="2200" dirty="0" smtClean="0"/>
              <a:t>    5</a:t>
            </a:r>
            <a:r>
              <a:rPr lang="zh-CN" altLang="zh-CN" sz="2200" dirty="0"/>
              <a:t>、下面有一段</a:t>
            </a:r>
            <a:r>
              <a:rPr lang="en-US" altLang="zh-CN" sz="2200" dirty="0"/>
              <a:t>JavaScript</a:t>
            </a:r>
            <a:r>
              <a:rPr lang="zh-CN" altLang="zh-CN" sz="2200" dirty="0"/>
              <a:t>程序，输出结果是（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。</a:t>
            </a:r>
          </a:p>
          <a:p>
            <a:pPr marL="0" indent="0">
              <a:buNone/>
            </a:pPr>
            <a:r>
              <a:rPr lang="en-US" altLang="zh-CN" sz="2200" dirty="0" err="1">
                <a:solidFill>
                  <a:srgbClr val="C00000"/>
                </a:solidFill>
              </a:rPr>
              <a:t>var</a:t>
            </a:r>
            <a:r>
              <a:rPr lang="en-US" altLang="zh-CN" sz="2200" dirty="0">
                <a:solidFill>
                  <a:srgbClr val="C00000"/>
                </a:solidFill>
              </a:rPr>
              <a:t> sum = 0;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 err="1">
                <a:solidFill>
                  <a:srgbClr val="C00000"/>
                </a:solidFill>
              </a:rPr>
              <a:t>var</a:t>
            </a:r>
            <a:r>
              <a:rPr lang="en-US" altLang="zh-CN" sz="2200" dirty="0">
                <a:solidFill>
                  <a:srgbClr val="C00000"/>
                </a:solidFill>
              </a:rPr>
              <a:t> i = 0;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for(; i&lt;5; i++)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{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   sum +=i;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}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 err="1">
                <a:solidFill>
                  <a:srgbClr val="C00000"/>
                </a:solidFill>
              </a:rPr>
              <a:t>document.write</a:t>
            </a:r>
            <a:r>
              <a:rPr lang="en-US" altLang="zh-CN" sz="2200" dirty="0">
                <a:solidFill>
                  <a:srgbClr val="C00000"/>
                </a:solidFill>
              </a:rPr>
              <a:t>(sum);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200" dirty="0"/>
              <a:t>  </a:t>
            </a:r>
            <a:r>
              <a:rPr lang="en-US" altLang="zh-CN" sz="2200" dirty="0" smtClean="0"/>
              <a:t>      </a:t>
            </a:r>
            <a:r>
              <a:rPr lang="en-US" altLang="zh-CN" sz="2200" dirty="0"/>
              <a:t>A. 9            </a:t>
            </a:r>
            <a:r>
              <a:rPr lang="en-US" altLang="zh-CN" sz="2200" dirty="0" smtClean="0"/>
              <a:t>            </a:t>
            </a:r>
            <a:r>
              <a:rPr lang="en-US" altLang="zh-CN" sz="2200" dirty="0"/>
              <a:t>B.10                </a:t>
            </a:r>
            <a:r>
              <a:rPr lang="en-US" altLang="zh-CN" sz="2200" dirty="0" smtClean="0"/>
              <a:t>      </a:t>
            </a:r>
            <a:r>
              <a:rPr lang="en-US" altLang="zh-CN" sz="2200" dirty="0"/>
              <a:t>C.11             </a:t>
            </a:r>
            <a:r>
              <a:rPr lang="en-US" altLang="zh-CN" sz="2200" dirty="0" smtClean="0"/>
              <a:t>      </a:t>
            </a:r>
            <a:r>
              <a:rPr lang="en-US" altLang="zh-CN" sz="2200" dirty="0"/>
              <a:t>D.</a:t>
            </a:r>
            <a:r>
              <a:rPr lang="zh-CN" altLang="zh-CN" sz="2200" dirty="0"/>
              <a:t>程序报</a:t>
            </a:r>
            <a:r>
              <a:rPr lang="zh-CN" altLang="zh-CN" sz="2200" dirty="0" smtClean="0"/>
              <a:t>错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1240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79512" y="116632"/>
            <a:ext cx="8964488" cy="674136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6</a:t>
            </a:r>
            <a:r>
              <a:rPr lang="zh-CN" altLang="zh-CN" sz="2200" dirty="0"/>
              <a:t>、下面有一段</a:t>
            </a:r>
            <a:r>
              <a:rPr lang="en-US" altLang="zh-CN" sz="2200" dirty="0"/>
              <a:t>JavaScript</a:t>
            </a:r>
            <a:r>
              <a:rPr lang="zh-CN" altLang="zh-CN" sz="2200" dirty="0"/>
              <a:t>程序，输出结果是（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err="1">
                <a:solidFill>
                  <a:srgbClr val="C00000"/>
                </a:solidFill>
              </a:rPr>
              <a:t>var</a:t>
            </a:r>
            <a:r>
              <a:rPr lang="en-US" altLang="zh-CN" sz="2200" dirty="0">
                <a:solidFill>
                  <a:srgbClr val="C00000"/>
                </a:solidFill>
              </a:rPr>
              <a:t> i = 6;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switch(i</a:t>
            </a:r>
            <a:r>
              <a:rPr lang="en-US" altLang="zh-CN" sz="22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>
                <a:solidFill>
                  <a:srgbClr val="C00000"/>
                </a:solidFill>
              </a:rPr>
              <a:t>{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   case 5: </a:t>
            </a:r>
            <a:r>
              <a:rPr lang="en-US" altLang="zh-CN" sz="2200" dirty="0" smtClean="0">
                <a:solidFill>
                  <a:srgbClr val="C00000"/>
                </a:solidFill>
              </a:rPr>
              <a:t>i</a:t>
            </a:r>
            <a:r>
              <a:rPr lang="en-US" altLang="zh-CN" sz="2200" dirty="0">
                <a:solidFill>
                  <a:srgbClr val="C00000"/>
                </a:solidFill>
              </a:rPr>
              <a:t>++;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   case 6: i++;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   case 7: i++;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   case 8: i++;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   </a:t>
            </a:r>
            <a:r>
              <a:rPr lang="en-US" altLang="zh-CN" sz="2200" dirty="0" err="1">
                <a:solidFill>
                  <a:srgbClr val="C00000"/>
                </a:solidFill>
              </a:rPr>
              <a:t>default:i</a:t>
            </a:r>
            <a:r>
              <a:rPr lang="en-US" altLang="zh-CN" sz="2200" dirty="0">
                <a:solidFill>
                  <a:srgbClr val="C00000"/>
                </a:solidFill>
              </a:rPr>
              <a:t>++;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}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err="1">
                <a:solidFill>
                  <a:srgbClr val="C00000"/>
                </a:solidFill>
              </a:rPr>
              <a:t>document.write</a:t>
            </a:r>
            <a:r>
              <a:rPr lang="en-US" altLang="zh-CN" sz="2200" dirty="0">
                <a:solidFill>
                  <a:srgbClr val="C00000"/>
                </a:solidFill>
              </a:rPr>
              <a:t>(i);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    A</a:t>
            </a:r>
            <a:r>
              <a:rPr lang="en-US" altLang="zh-CN" sz="2200" dirty="0"/>
              <a:t>. 6            </a:t>
            </a:r>
            <a:r>
              <a:rPr lang="en-US" altLang="zh-CN" sz="2200" dirty="0" smtClean="0"/>
              <a:t>            </a:t>
            </a:r>
            <a:r>
              <a:rPr lang="en-US" altLang="zh-CN" sz="2200" dirty="0"/>
              <a:t>B.7               </a:t>
            </a:r>
            <a:r>
              <a:rPr lang="en-US" altLang="zh-CN" sz="2200" dirty="0" smtClean="0"/>
              <a:t>          </a:t>
            </a:r>
            <a:r>
              <a:rPr lang="en-US" altLang="zh-CN" sz="2200" dirty="0"/>
              <a:t>C.8                     D. 10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b="1" dirty="0"/>
              <a:t>二、编程题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1</a:t>
            </a:r>
            <a:r>
              <a:rPr lang="zh-CN" altLang="zh-CN" sz="2200" dirty="0"/>
              <a:t>、利用</a:t>
            </a:r>
            <a:r>
              <a:rPr lang="en-US" altLang="zh-CN" sz="2200" dirty="0"/>
              <a:t>3</a:t>
            </a:r>
            <a:r>
              <a:rPr lang="zh-CN" altLang="zh-CN" sz="2200" dirty="0"/>
              <a:t>种循环来计算</a:t>
            </a:r>
            <a:r>
              <a:rPr lang="en-US" altLang="zh-CN" sz="2200" dirty="0"/>
              <a:t>1+2+3+</a:t>
            </a:r>
            <a:r>
              <a:rPr lang="zh-CN" altLang="zh-CN" sz="2200" dirty="0"/>
              <a:t>…</a:t>
            </a:r>
            <a:r>
              <a:rPr lang="en-US" altLang="zh-CN" sz="2200" dirty="0"/>
              <a:t>+100</a:t>
            </a:r>
            <a:r>
              <a:rPr lang="zh-CN" altLang="zh-CN" sz="2200" dirty="0"/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362213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79512" y="116632"/>
            <a:ext cx="8964488" cy="674136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2</a:t>
            </a:r>
            <a:r>
              <a:rPr lang="zh-CN" altLang="zh-CN" sz="2200" dirty="0"/>
              <a:t>、使用循环语句输出下面的菱形</a:t>
            </a:r>
            <a:r>
              <a:rPr lang="zh-CN" altLang="zh-CN" sz="2200" dirty="0" smtClean="0"/>
              <a:t>图案</a:t>
            </a:r>
            <a:r>
              <a:rPr lang="zh-CN" altLang="en-US" sz="2200" dirty="0" smtClean="0"/>
              <a:t>（由“</a:t>
            </a:r>
            <a:r>
              <a:rPr lang="en-US" altLang="zh-CN" sz="2200" dirty="0" smtClean="0"/>
              <a:t>-</a:t>
            </a:r>
            <a:r>
              <a:rPr lang="zh-CN" altLang="en-US" sz="2200" dirty="0" smtClean="0"/>
              <a:t>”和“*”这两种符号组成）。</a:t>
            </a:r>
            <a:endParaRPr lang="en-US" altLang="zh-CN" sz="22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2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2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2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200" dirty="0"/>
          </a:p>
          <a:p>
            <a:pPr marL="0" indent="0">
              <a:lnSpc>
                <a:spcPct val="120000"/>
              </a:lnSpc>
              <a:buNone/>
            </a:pP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3</a:t>
            </a:r>
            <a:r>
              <a:rPr lang="zh-CN" altLang="zh-CN" sz="2200" dirty="0"/>
              <a:t>、输出九九乘法表，格式如下：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1 * 1 = 1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1 * 2 = 2    2 * 2 = 4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1 * 3 = 3    2 * 3 = 6    3 * 3 = 9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zh-CN" sz="2200" dirty="0">
                <a:solidFill>
                  <a:srgbClr val="C00000"/>
                </a:solidFill>
              </a:rPr>
              <a:t>……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56" y="1340768"/>
            <a:ext cx="1224108" cy="1728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2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182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流程控制简介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16561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流程控制，指的是控制程序按照怎样的顺序执行的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J</a:t>
            </a:r>
            <a:r>
              <a:rPr lang="en-US" altLang="zh-CN" sz="2400" dirty="0" smtClean="0"/>
              <a:t>avaScript</a:t>
            </a:r>
            <a:r>
              <a:rPr lang="zh-CN" altLang="zh-CN" sz="2400" dirty="0" smtClean="0"/>
              <a:t>共有</a:t>
            </a:r>
            <a:r>
              <a:rPr lang="en-US" altLang="zh-CN" sz="2400" dirty="0"/>
              <a:t>3</a:t>
            </a:r>
            <a:r>
              <a:rPr lang="zh-CN" altLang="zh-CN" sz="2400" dirty="0"/>
              <a:t>种流程控制</a:t>
            </a:r>
            <a:r>
              <a:rPr lang="zh-CN" altLang="zh-CN" sz="2400" dirty="0" smtClean="0"/>
              <a:t>方式</a:t>
            </a:r>
            <a:r>
              <a:rPr lang="zh-CN" altLang="en-US" sz="2400" dirty="0" smtClean="0"/>
              <a:t>：</a:t>
            </a:r>
            <a:endParaRPr lang="zh-CN" altLang="zh-C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2564904"/>
            <a:ext cx="172996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顺序结构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选择结构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循环结构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03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选择结构：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592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中，选择结构指的是根据“条件判断”来决定执行哪一段代码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中，选择结构共有</a:t>
            </a:r>
            <a:r>
              <a:rPr lang="en-US" altLang="zh-CN" sz="2400" dirty="0"/>
              <a:t>2</a:t>
            </a:r>
            <a:r>
              <a:rPr lang="zh-CN" altLang="zh-CN" sz="2400" dirty="0"/>
              <a:t>种方式，一种是</a:t>
            </a:r>
            <a:r>
              <a:rPr lang="en-US" altLang="zh-CN" sz="2400" dirty="0"/>
              <a:t>if</a:t>
            </a:r>
            <a:r>
              <a:rPr lang="zh-CN" altLang="zh-CN" sz="2400" dirty="0"/>
              <a:t>语句，另外一种是</a:t>
            </a:r>
            <a:r>
              <a:rPr lang="en-US" altLang="zh-CN" sz="2400" dirty="0"/>
              <a:t>switch</a:t>
            </a:r>
            <a:r>
              <a:rPr lang="zh-CN" altLang="zh-CN" sz="2400" dirty="0" smtClean="0"/>
              <a:t>语句</a:t>
            </a:r>
            <a:r>
              <a:rPr lang="zh-CN" altLang="en-US" sz="2400" dirty="0" smtClean="0"/>
              <a:t>。对于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语句，主要包括：</a:t>
            </a:r>
            <a:endParaRPr lang="zh-CN" altLang="zh-C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4668" y="3717032"/>
            <a:ext cx="38138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单向</a:t>
            </a:r>
            <a:r>
              <a:rPr lang="zh-CN" altLang="zh-CN" sz="2200" dirty="0">
                <a:solidFill>
                  <a:srgbClr val="C00000"/>
                </a:solidFill>
              </a:rPr>
              <a:t>选择：</a:t>
            </a:r>
            <a:r>
              <a:rPr lang="en-US" altLang="zh-CN" sz="2200" dirty="0">
                <a:solidFill>
                  <a:srgbClr val="C00000"/>
                </a:solidFill>
              </a:rPr>
              <a:t>if</a:t>
            </a:r>
            <a:r>
              <a:rPr lang="zh-CN" altLang="zh-CN" sz="2200" dirty="0" smtClean="0">
                <a:solidFill>
                  <a:srgbClr val="C00000"/>
                </a:solidFill>
              </a:rPr>
              <a:t>…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双向选择</a:t>
            </a:r>
            <a:r>
              <a:rPr lang="zh-CN" altLang="zh-CN" sz="2200" dirty="0">
                <a:solidFill>
                  <a:srgbClr val="C00000"/>
                </a:solidFill>
              </a:rPr>
              <a:t>：</a:t>
            </a:r>
            <a:r>
              <a:rPr lang="en-US" altLang="zh-CN" sz="2200" dirty="0">
                <a:solidFill>
                  <a:srgbClr val="C00000"/>
                </a:solidFill>
              </a:rPr>
              <a:t>if</a:t>
            </a:r>
            <a:r>
              <a:rPr lang="zh-CN" altLang="zh-CN" sz="2200" dirty="0">
                <a:solidFill>
                  <a:srgbClr val="C00000"/>
                </a:solidFill>
              </a:rPr>
              <a:t>…</a:t>
            </a:r>
            <a:r>
              <a:rPr lang="en-US" altLang="zh-CN" sz="2200" dirty="0">
                <a:solidFill>
                  <a:srgbClr val="C00000"/>
                </a:solidFill>
              </a:rPr>
              <a:t>else</a:t>
            </a:r>
            <a:r>
              <a:rPr lang="zh-CN" altLang="zh-CN" sz="2200" dirty="0" smtClean="0">
                <a:solidFill>
                  <a:srgbClr val="C00000"/>
                </a:solidFill>
              </a:rPr>
              <a:t>…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多向</a:t>
            </a:r>
            <a:r>
              <a:rPr lang="zh-CN" altLang="zh-CN" sz="2200" dirty="0">
                <a:solidFill>
                  <a:srgbClr val="C00000"/>
                </a:solidFill>
              </a:rPr>
              <a:t>选择：</a:t>
            </a:r>
            <a:r>
              <a:rPr lang="en-US" altLang="zh-CN" sz="2200" dirty="0">
                <a:solidFill>
                  <a:srgbClr val="C00000"/>
                </a:solidFill>
              </a:rPr>
              <a:t>if</a:t>
            </a:r>
            <a:r>
              <a:rPr lang="zh-CN" altLang="zh-CN" sz="2200" dirty="0">
                <a:solidFill>
                  <a:srgbClr val="C00000"/>
                </a:solidFill>
              </a:rPr>
              <a:t>…</a:t>
            </a:r>
            <a:r>
              <a:rPr lang="en-US" altLang="zh-CN" sz="2200" dirty="0">
                <a:solidFill>
                  <a:srgbClr val="C00000"/>
                </a:solidFill>
              </a:rPr>
              <a:t>else if</a:t>
            </a:r>
            <a:r>
              <a:rPr lang="zh-CN" altLang="zh-CN" sz="2200" dirty="0">
                <a:solidFill>
                  <a:srgbClr val="C00000"/>
                </a:solidFill>
              </a:rPr>
              <a:t>…</a:t>
            </a:r>
            <a:r>
              <a:rPr lang="en-US" altLang="zh-CN" sz="2200" dirty="0">
                <a:solidFill>
                  <a:srgbClr val="C00000"/>
                </a:solidFill>
              </a:rPr>
              <a:t>else</a:t>
            </a:r>
            <a:r>
              <a:rPr lang="zh-CN" altLang="zh-CN" sz="2200" dirty="0" smtClean="0">
                <a:solidFill>
                  <a:srgbClr val="C00000"/>
                </a:solidFill>
              </a:rPr>
              <a:t>…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200" dirty="0" smtClean="0">
                <a:solidFill>
                  <a:srgbClr val="C00000"/>
                </a:solidFill>
              </a:rPr>
              <a:t> if</a:t>
            </a:r>
            <a:r>
              <a:rPr lang="zh-CN" altLang="zh-CN" sz="2200" dirty="0">
                <a:solidFill>
                  <a:srgbClr val="C00000"/>
                </a:solidFill>
              </a:rPr>
              <a:t>语句的嵌套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07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、单向选择：</a:t>
            </a:r>
            <a:r>
              <a:rPr lang="en-US" altLang="zh-CN" sz="2800" b="1" dirty="0" smtClean="0"/>
              <a:t>if…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80728"/>
            <a:ext cx="8143932" cy="8640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语法：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04594" y="1844824"/>
            <a:ext cx="1313180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if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1844823"/>
            <a:ext cx="2304256" cy="276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、双向选择：</a:t>
            </a:r>
            <a:r>
              <a:rPr lang="en-US" altLang="zh-CN" sz="2800" b="1" dirty="0" smtClean="0"/>
              <a:t>if…else…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80728"/>
            <a:ext cx="8143932" cy="8640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语法：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742590"/>
            <a:ext cx="1313180" cy="3182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if(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else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……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1" y="1988840"/>
            <a:ext cx="31337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71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zh-CN" altLang="en-US" sz="2800" b="1" dirty="0"/>
              <a:t>多</a:t>
            </a:r>
            <a:r>
              <a:rPr lang="zh-CN" altLang="en-US" sz="2800" b="1" dirty="0" smtClean="0"/>
              <a:t>向选择：</a:t>
            </a:r>
            <a:r>
              <a:rPr lang="en-US" altLang="zh-CN" sz="2800" b="1" dirty="0" smtClean="0"/>
              <a:t>if…else if…else…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80728"/>
            <a:ext cx="8143932" cy="8640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语法：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742590"/>
            <a:ext cx="5929828" cy="4567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if(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1)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//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当条件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为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true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时执行的代码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else if(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2)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//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当条件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为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true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时执行的代码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else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//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当条件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和条件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都为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false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时执行的代码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7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if</a:t>
            </a:r>
            <a:r>
              <a:rPr lang="zh-CN" altLang="en-US" sz="2800" b="1" dirty="0" smtClean="0"/>
              <a:t>语句的嵌套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80728"/>
            <a:ext cx="8143932" cy="8640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语法：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23728" y="1124744"/>
            <a:ext cx="5896166" cy="585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if(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1)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if(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2)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当“条件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1”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和“条件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2”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都为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时执行的代码</a:t>
            </a:r>
          </a:p>
          <a:p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else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当“条件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1”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、“条件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2”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false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时执行的代码</a:t>
            </a:r>
          </a:p>
          <a:p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else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if(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条件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2)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当“条件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1”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false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、“条件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2”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为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true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时执行的代码</a:t>
            </a:r>
          </a:p>
          <a:p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else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当“条件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1”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和“条件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2”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都为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false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时执行的代码</a:t>
            </a:r>
          </a:p>
          <a:p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8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1" y="422743"/>
            <a:ext cx="461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选择结构：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404228" y="1340768"/>
            <a:ext cx="8416243" cy="2376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switch</a:t>
            </a:r>
            <a:r>
              <a:rPr lang="zh-CN" altLang="zh-CN" sz="2400" dirty="0"/>
              <a:t>语句会根据“判断值”来判断，然后来选择使用哪一个“</a:t>
            </a:r>
            <a:r>
              <a:rPr lang="en-US" altLang="zh-CN" sz="2400" dirty="0"/>
              <a:t>case</a:t>
            </a:r>
            <a:r>
              <a:rPr lang="zh-CN" altLang="zh-CN" sz="2400" dirty="0"/>
              <a:t>”。如果每一个</a:t>
            </a:r>
            <a:r>
              <a:rPr lang="en-US" altLang="zh-CN" sz="2400" dirty="0"/>
              <a:t>case</a:t>
            </a:r>
            <a:r>
              <a:rPr lang="zh-CN" altLang="zh-CN" sz="2400" dirty="0"/>
              <a:t>的取值都不符合，那就执行</a:t>
            </a:r>
            <a:r>
              <a:rPr lang="en-US" altLang="zh-CN" sz="2400" dirty="0"/>
              <a:t>default</a:t>
            </a:r>
            <a:r>
              <a:rPr lang="zh-CN" altLang="zh-CN" sz="2400" dirty="0"/>
              <a:t>的语句。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35696" y="3645327"/>
            <a:ext cx="25699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switch(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判断值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case 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取值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1: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语块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1;break;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case 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取值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2: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语块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3;break;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……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case 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取值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n: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语块</a:t>
            </a:r>
            <a:r>
              <a:rPr lang="en-US" altLang="zh-CN" sz="16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n;break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default: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</a:t>
            </a:r>
            <a:r>
              <a:rPr lang="zh-CN" altLang="en-US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语句块</a:t>
            </a:r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n+1;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7708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1524</Words>
  <Application>Microsoft Office PowerPoint</Application>
  <PresentationFormat>全屏显示(4:3)</PresentationFormat>
  <Paragraphs>206</Paragraphs>
  <Slides>22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41</cp:revision>
  <dcterms:created xsi:type="dcterms:W3CDTF">2017-08-11T01:38:56Z</dcterms:created>
  <dcterms:modified xsi:type="dcterms:W3CDTF">2017-08-14T16:35:00Z</dcterms:modified>
</cp:coreProperties>
</file>