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1" r:id="rId18"/>
    <p:sldId id="277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53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85728"/>
            <a:ext cx="8143932" cy="642942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1285860"/>
            <a:ext cx="8143932" cy="464347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6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90656" y="2463388"/>
            <a:ext cx="1917575" cy="2056578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2" y="2786058"/>
            <a:ext cx="3894951" cy="9300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8" name="组合 7"/>
          <p:cNvGrpSpPr/>
          <p:nvPr/>
        </p:nvGrpSpPr>
        <p:grpSpPr>
          <a:xfrm>
            <a:off x="3275856" y="3143248"/>
            <a:ext cx="128768" cy="158012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3143248"/>
            <a:ext cx="130906" cy="158012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3200565"/>
            <a:ext cx="288238" cy="61431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73728" y="3000372"/>
            <a:ext cx="306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初识函数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00232" y="2786058"/>
            <a:ext cx="589923" cy="737835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49" y="3029768"/>
            <a:ext cx="1440159" cy="491305"/>
            <a:chOff x="4927934" y="2884106"/>
            <a:chExt cx="842141" cy="562742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475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第</a:t>
              </a:r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</a:rPr>
                <a:t>4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3528" y="260648"/>
            <a:ext cx="8143932" cy="642942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、在表达式中调用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23528" y="908720"/>
            <a:ext cx="8143932" cy="19442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 在表达式中调用，一般用于“有返回值的函数”，然后函数的返回值会参与表达式的计算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76155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3528" y="260648"/>
            <a:ext cx="8143932" cy="642942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3</a:t>
            </a:r>
            <a:r>
              <a:rPr lang="zh-CN" altLang="en-US" sz="2800" b="1" dirty="0" smtClean="0"/>
              <a:t>、在超链接中调用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23528" y="908720"/>
            <a:ext cx="8143932" cy="19442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在超链接中调用，指的是在</a:t>
            </a:r>
            <a:r>
              <a:rPr lang="en-US" altLang="zh-CN" sz="2400" dirty="0"/>
              <a:t>a</a:t>
            </a:r>
            <a:r>
              <a:rPr lang="zh-CN" altLang="zh-CN" sz="2400" dirty="0"/>
              <a:t>元素的</a:t>
            </a:r>
            <a:r>
              <a:rPr lang="en-US" altLang="zh-CN" sz="2400" dirty="0" err="1"/>
              <a:t>href</a:t>
            </a:r>
            <a:r>
              <a:rPr lang="zh-CN" altLang="zh-CN" sz="2400" dirty="0"/>
              <a:t>属性中使用“</a:t>
            </a:r>
            <a:r>
              <a:rPr lang="en-US" altLang="zh-CN" sz="2400" dirty="0" err="1"/>
              <a:t>javascript</a:t>
            </a:r>
            <a:r>
              <a:rPr lang="en-US" altLang="zh-CN" sz="2400" dirty="0"/>
              <a:t>:</a:t>
            </a:r>
            <a:r>
              <a:rPr lang="zh-CN" altLang="zh-CN" sz="2400" dirty="0"/>
              <a:t>函数名”的形式来调用函数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89900" y="2780927"/>
            <a:ext cx="4955203" cy="414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&lt;a 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href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="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javascript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: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函数名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"&gt;&lt;/a&gt;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48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3528" y="260648"/>
            <a:ext cx="8143932" cy="642942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、在事件中调用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23528" y="908720"/>
            <a:ext cx="8143932" cy="19442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当一个事件产生的时候，我们就可以调用某个函数来针对这个事件作出响应</a:t>
            </a:r>
            <a:r>
              <a:rPr lang="zh-CN" altLang="zh-CN" sz="2400" dirty="0" smtClean="0"/>
              <a:t>。</a:t>
            </a:r>
            <a:r>
              <a:rPr lang="zh-CN" altLang="en-US" sz="2400" dirty="0" smtClean="0"/>
              <a:t>（在后面章节会介绍）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5915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422743"/>
            <a:ext cx="3822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嵌套函数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8" y="1340768"/>
            <a:ext cx="8416243" cy="30963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 smtClean="0"/>
              <a:t>嵌套</a:t>
            </a:r>
            <a:r>
              <a:rPr lang="zh-CN" altLang="zh-CN" sz="2400" dirty="0"/>
              <a:t>函数，简单来说，就是在一个函数的内部定义另外一个函数</a:t>
            </a:r>
            <a:r>
              <a:rPr lang="zh-CN" altLang="zh-CN" sz="2400" dirty="0" smtClean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嵌套</a:t>
            </a:r>
            <a:r>
              <a:rPr lang="zh-CN" altLang="zh-CN" sz="2400" dirty="0" smtClean="0"/>
              <a:t>函数</a:t>
            </a:r>
            <a:r>
              <a:rPr lang="zh-CN" altLang="zh-CN" sz="2400" dirty="0"/>
              <a:t>只能在内部调用，如果在外部调用，就会出错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嵌套函数功能是非常强大的，并且跟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最重要的一个概念“</a:t>
            </a:r>
            <a:r>
              <a:rPr lang="zh-CN" altLang="zh-CN" sz="2400" dirty="0">
                <a:solidFill>
                  <a:srgbClr val="C00000"/>
                </a:solidFill>
              </a:rPr>
              <a:t>闭包</a:t>
            </a:r>
            <a:r>
              <a:rPr lang="zh-CN" altLang="zh-CN" sz="2400" dirty="0"/>
              <a:t>”有着直接的关系。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683785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422743"/>
            <a:ext cx="3822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8" y="1340768"/>
            <a:ext cx="8416243" cy="1512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中，函数还可以分为“自定义函数”和“内置函数”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48528" y="2420888"/>
            <a:ext cx="770485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自定义函数：</a:t>
            </a:r>
            <a:r>
              <a:rPr lang="zh-CN" altLang="zh-CN" sz="2400" dirty="0">
                <a:solidFill>
                  <a:srgbClr val="C00000"/>
                </a:solidFill>
              </a:rPr>
              <a:t>指的是需要我们自己定义的</a:t>
            </a:r>
            <a:r>
              <a:rPr lang="zh-CN" altLang="zh-CN" sz="2400" dirty="0" smtClean="0">
                <a:solidFill>
                  <a:srgbClr val="C00000"/>
                </a:solidFill>
              </a:rPr>
              <a:t>函数</a:t>
            </a:r>
            <a:r>
              <a:rPr lang="zh-CN" altLang="en-US" sz="2200" dirty="0" smtClean="0">
                <a:solidFill>
                  <a:srgbClr val="C00000"/>
                </a:solidFill>
              </a:rPr>
              <a:t> 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内置函数：指的是</a:t>
            </a:r>
            <a:r>
              <a:rPr lang="en-US" altLang="zh-CN" sz="2200" dirty="0" smtClean="0">
                <a:solidFill>
                  <a:srgbClr val="C00000"/>
                </a:solidFill>
              </a:rPr>
              <a:t>JavaScript</a:t>
            </a:r>
            <a:r>
              <a:rPr lang="zh-CN" altLang="en-US" sz="2200" dirty="0" smtClean="0">
                <a:solidFill>
                  <a:srgbClr val="C00000"/>
                </a:solidFill>
              </a:rPr>
              <a:t>内部已经定义好的函数</a:t>
            </a:r>
            <a:endParaRPr lang="zh-CN" altLang="en-US" sz="2200" dirty="0">
              <a:solidFill>
                <a:srgbClr val="C00000"/>
              </a:solidFill>
            </a:endParaRPr>
          </a:p>
        </p:txBody>
      </p:sp>
      <p:sp>
        <p:nvSpPr>
          <p:cNvPr id="13" name="文本占位符 2"/>
          <p:cNvSpPr txBox="1">
            <a:spLocks/>
          </p:cNvSpPr>
          <p:nvPr/>
        </p:nvSpPr>
        <p:spPr>
          <a:xfrm>
            <a:off x="404229" y="3789040"/>
            <a:ext cx="8416243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/>
              <a:t>对于内置函数，我们只需要记住</a:t>
            </a:r>
            <a:r>
              <a:rPr lang="en-US" altLang="zh-CN" sz="2400" dirty="0" err="1" smtClean="0"/>
              <a:t>parseInt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以及</a:t>
            </a:r>
            <a:r>
              <a:rPr lang="en-US" altLang="zh-CN" sz="2400" dirty="0" err="1" smtClean="0"/>
              <a:t>parseFloat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这两个即可。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406712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422743"/>
            <a:ext cx="4182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判断是否闰年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8" y="1340768"/>
            <a:ext cx="8416243" cy="7920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闰年的判断条件有</a:t>
            </a:r>
            <a:r>
              <a:rPr lang="en-US" altLang="zh-CN" sz="2400" dirty="0"/>
              <a:t>2</a:t>
            </a:r>
            <a:r>
              <a:rPr lang="zh-CN" altLang="zh-CN" sz="2400" dirty="0"/>
              <a:t>个：</a:t>
            </a:r>
            <a:endParaRPr lang="en-US" altLang="zh-CN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59922" y="2060848"/>
            <a:ext cx="7704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C00000"/>
                </a:solidFill>
              </a:rPr>
              <a:t>  </a:t>
            </a:r>
            <a:r>
              <a:rPr lang="zh-CN" altLang="zh-CN" sz="2200" dirty="0" smtClean="0">
                <a:solidFill>
                  <a:srgbClr val="C00000"/>
                </a:solidFill>
              </a:rPr>
              <a:t>对于</a:t>
            </a:r>
            <a:r>
              <a:rPr lang="zh-CN" altLang="zh-CN" sz="2200" dirty="0">
                <a:solidFill>
                  <a:srgbClr val="C00000"/>
                </a:solidFill>
              </a:rPr>
              <a:t>普通年，如果能被</a:t>
            </a:r>
            <a:r>
              <a:rPr lang="en-US" altLang="zh-CN" sz="2200" dirty="0">
                <a:solidFill>
                  <a:srgbClr val="C00000"/>
                </a:solidFill>
              </a:rPr>
              <a:t>4</a:t>
            </a:r>
            <a:r>
              <a:rPr lang="zh-CN" altLang="zh-CN" sz="2200" dirty="0">
                <a:solidFill>
                  <a:srgbClr val="C00000"/>
                </a:solidFill>
              </a:rPr>
              <a:t>整除且不能被</a:t>
            </a:r>
            <a:r>
              <a:rPr lang="en-US" altLang="zh-CN" sz="2200" dirty="0">
                <a:solidFill>
                  <a:srgbClr val="C00000"/>
                </a:solidFill>
              </a:rPr>
              <a:t>100</a:t>
            </a:r>
            <a:r>
              <a:rPr lang="zh-CN" altLang="zh-CN" sz="2200" dirty="0">
                <a:solidFill>
                  <a:srgbClr val="C00000"/>
                </a:solidFill>
              </a:rPr>
              <a:t>整除的是闰年</a:t>
            </a:r>
            <a:r>
              <a:rPr lang="zh-CN" altLang="zh-CN" sz="2200" dirty="0" smtClean="0">
                <a:solidFill>
                  <a:srgbClr val="C00000"/>
                </a:solidFill>
              </a:rPr>
              <a:t>；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C00000"/>
                </a:solidFill>
              </a:rPr>
              <a:t>  </a:t>
            </a:r>
            <a:r>
              <a:rPr lang="zh-CN" altLang="zh-CN" sz="2200" dirty="0" smtClean="0">
                <a:solidFill>
                  <a:srgbClr val="C00000"/>
                </a:solidFill>
              </a:rPr>
              <a:t>对于</a:t>
            </a:r>
            <a:r>
              <a:rPr lang="zh-CN" altLang="zh-CN" sz="2200" dirty="0">
                <a:solidFill>
                  <a:srgbClr val="C00000"/>
                </a:solidFill>
              </a:rPr>
              <a:t>世纪年，能被</a:t>
            </a:r>
            <a:r>
              <a:rPr lang="en-US" altLang="zh-CN" sz="2200" dirty="0">
                <a:solidFill>
                  <a:srgbClr val="C00000"/>
                </a:solidFill>
              </a:rPr>
              <a:t>400</a:t>
            </a:r>
            <a:r>
              <a:rPr lang="zh-CN" altLang="zh-CN" sz="2200" dirty="0">
                <a:solidFill>
                  <a:srgbClr val="C00000"/>
                </a:solidFill>
              </a:rPr>
              <a:t>整除的是闰年；</a:t>
            </a:r>
            <a:endParaRPr lang="zh-CN" altLang="en-US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971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422743"/>
            <a:ext cx="3822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4.7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求出最大数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8" y="1340768"/>
            <a:ext cx="8416243" cy="15841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想要求出</a:t>
            </a:r>
            <a:r>
              <a:rPr lang="en-US" altLang="zh-CN" sz="2400" dirty="0"/>
              <a:t>N</a:t>
            </a:r>
            <a:r>
              <a:rPr lang="zh-CN" altLang="zh-CN" sz="2400" dirty="0"/>
              <a:t>个数中的最大值，很简单，定义一个变量，然后每次比较两个数后，较大的数赋值给变量就可以了。</a:t>
            </a:r>
          </a:p>
        </p:txBody>
      </p:sp>
    </p:spTree>
    <p:extLst>
      <p:ext uri="{BB962C8B-B14F-4D97-AF65-F5344CB8AC3E}">
        <p14:creationId xmlns:p14="http://schemas.microsoft.com/office/powerpoint/2010/main" val="723296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23528" y="188640"/>
            <a:ext cx="8143932" cy="6429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800" b="1" dirty="0" smtClean="0"/>
              <a:t>练习题</a:t>
            </a:r>
            <a:endParaRPr lang="zh-CN" altLang="en-US" sz="28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179512" y="692696"/>
            <a:ext cx="8786842" cy="6165304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3400" b="1" dirty="0" smtClean="0"/>
              <a:t>一、单选题</a:t>
            </a:r>
            <a:endParaRPr lang="zh-CN" altLang="zh-CN" sz="3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    1</a:t>
            </a:r>
            <a:r>
              <a:rPr lang="zh-CN" altLang="zh-CN" dirty="0"/>
              <a:t>、如果想要从函数返回一个值，必须使用哪一个关键字？（ 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/>
              <a:t>A. continue         </a:t>
            </a:r>
            <a:r>
              <a:rPr lang="en-US" altLang="zh-CN" dirty="0" smtClean="0"/>
              <a:t>         </a:t>
            </a:r>
            <a:r>
              <a:rPr lang="en-US" altLang="zh-CN" dirty="0"/>
              <a:t>B. break            </a:t>
            </a:r>
            <a:r>
              <a:rPr lang="en-US" altLang="zh-CN" dirty="0" smtClean="0"/>
              <a:t>      </a:t>
            </a:r>
            <a:r>
              <a:rPr lang="en-US" altLang="zh-CN" dirty="0"/>
              <a:t>C. return            </a:t>
            </a:r>
            <a:r>
              <a:rPr lang="en-US" altLang="zh-CN" dirty="0" smtClean="0"/>
              <a:t>      </a:t>
            </a:r>
            <a:r>
              <a:rPr lang="en-US" altLang="zh-CN" dirty="0" err="1"/>
              <a:t>D.exit</a:t>
            </a:r>
            <a:endParaRPr lang="zh-CN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    2</a:t>
            </a:r>
            <a:r>
              <a:rPr lang="zh-CN" altLang="zh-CN" dirty="0"/>
              <a:t>、下面有关函数的说法中，正确的是（ ）。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   </a:t>
            </a:r>
            <a:r>
              <a:rPr lang="en-US" altLang="zh-CN" dirty="0"/>
              <a:t>A. </a:t>
            </a:r>
            <a:r>
              <a:rPr lang="zh-CN" altLang="zh-CN" dirty="0"/>
              <a:t>函数至少要有一个参数，不能没有参数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   </a:t>
            </a:r>
            <a:r>
              <a:rPr lang="en-US" altLang="zh-CN" dirty="0"/>
              <a:t>B. </a:t>
            </a:r>
            <a:r>
              <a:rPr lang="zh-CN" altLang="zh-CN" dirty="0"/>
              <a:t>函数的实参个数一般跟形参个数相同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/>
              <a:t>C. </a:t>
            </a:r>
            <a:r>
              <a:rPr lang="zh-CN" altLang="zh-CN" dirty="0"/>
              <a:t>在函数内部定义的变量是全局变量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 </a:t>
            </a:r>
            <a:r>
              <a:rPr lang="en-US" altLang="zh-CN" dirty="0"/>
              <a:t>D. </a:t>
            </a:r>
            <a:r>
              <a:rPr lang="zh-CN" altLang="zh-CN" dirty="0"/>
              <a:t>任何函数都必须要有返回值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    3</a:t>
            </a:r>
            <a:r>
              <a:rPr lang="zh-CN" altLang="zh-CN" dirty="0"/>
              <a:t>、下面有一段</a:t>
            </a:r>
            <a:r>
              <a:rPr lang="en-US" altLang="zh-CN" dirty="0"/>
              <a:t>JavaScript</a:t>
            </a:r>
            <a:r>
              <a:rPr lang="zh-CN" altLang="zh-CN" dirty="0"/>
              <a:t>程序，输出结果是（ 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）</a:t>
            </a:r>
            <a:r>
              <a:rPr lang="zh-CN" altLang="zh-CN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function </a:t>
            </a:r>
            <a:r>
              <a:rPr lang="en-US" altLang="zh-CN" dirty="0" err="1">
                <a:solidFill>
                  <a:srgbClr val="C00000"/>
                </a:solidFill>
              </a:rPr>
              <a:t>fn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endParaRPr lang="zh-CN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{</a:t>
            </a:r>
            <a:endParaRPr lang="zh-CN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</a:rPr>
              <a:t>var</a:t>
            </a:r>
            <a:r>
              <a:rPr lang="en-US" altLang="zh-CN" dirty="0">
                <a:solidFill>
                  <a:srgbClr val="C00000"/>
                </a:solidFill>
              </a:rPr>
              <a:t> a;</a:t>
            </a:r>
            <a:endParaRPr lang="zh-CN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</a:rPr>
              <a:t>document.write</a:t>
            </a:r>
            <a:r>
              <a:rPr lang="en-US" altLang="zh-CN" dirty="0">
                <a:solidFill>
                  <a:srgbClr val="C00000"/>
                </a:solidFill>
              </a:rPr>
              <a:t>(a);</a:t>
            </a:r>
            <a:endParaRPr lang="zh-CN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}</a:t>
            </a:r>
            <a:endParaRPr lang="zh-CN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fn</a:t>
            </a:r>
            <a:r>
              <a:rPr lang="en-US" altLang="zh-CN" dirty="0">
                <a:solidFill>
                  <a:srgbClr val="C00000"/>
                </a:solidFill>
              </a:rPr>
              <a:t>();</a:t>
            </a:r>
            <a:endParaRPr lang="zh-CN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 </a:t>
            </a:r>
            <a:r>
              <a:rPr lang="en-US" altLang="zh-CN" dirty="0"/>
              <a:t>A. 0               </a:t>
            </a:r>
            <a:r>
              <a:rPr lang="en-US" altLang="zh-CN" dirty="0" smtClean="0"/>
              <a:t>                  </a:t>
            </a:r>
            <a:r>
              <a:rPr lang="en-US" altLang="zh-CN" dirty="0"/>
              <a:t>B. 1            </a:t>
            </a:r>
            <a:r>
              <a:rPr lang="en-US" altLang="zh-CN" dirty="0" smtClean="0"/>
              <a:t>            </a:t>
            </a:r>
            <a:r>
              <a:rPr lang="en-US" altLang="zh-CN" dirty="0" err="1"/>
              <a:t>C.undefined</a:t>
            </a:r>
            <a:r>
              <a:rPr lang="en-US" altLang="zh-CN" dirty="0"/>
              <a:t>            </a:t>
            </a:r>
            <a:r>
              <a:rPr lang="en-US" altLang="zh-CN" dirty="0" err="1"/>
              <a:t>D.null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179512" y="260648"/>
            <a:ext cx="8786842" cy="65973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4</a:t>
            </a:r>
            <a:r>
              <a:rPr lang="zh-CN" altLang="zh-CN" sz="2000" dirty="0"/>
              <a:t>、下面有一段</a:t>
            </a:r>
            <a:r>
              <a:rPr lang="en-US" altLang="zh-CN" sz="2000" dirty="0"/>
              <a:t>JavaScript</a:t>
            </a:r>
            <a:r>
              <a:rPr lang="zh-CN" altLang="zh-CN" sz="2000" dirty="0"/>
              <a:t>程序，输出结果是（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）</a:t>
            </a:r>
            <a:r>
              <a:rPr lang="zh-CN" altLang="zh-CN" sz="2000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err="1">
                <a:solidFill>
                  <a:srgbClr val="C00000"/>
                </a:solidFill>
              </a:rPr>
              <a:t>var</a:t>
            </a:r>
            <a:r>
              <a:rPr lang="en-US" altLang="zh-CN" sz="2000" dirty="0">
                <a:solidFill>
                  <a:srgbClr val="C00000"/>
                </a:solidFill>
              </a:rPr>
              <a:t> a = 3, b = 5;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function swap() {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    </a:t>
            </a:r>
            <a:r>
              <a:rPr lang="en-US" altLang="zh-CN" sz="2000" dirty="0" err="1">
                <a:solidFill>
                  <a:srgbClr val="C00000"/>
                </a:solidFill>
              </a:rPr>
              <a:t>var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</a:rPr>
              <a:t>tmp</a:t>
            </a:r>
            <a:r>
              <a:rPr lang="en-US" altLang="zh-CN" sz="2000" dirty="0">
                <a:solidFill>
                  <a:srgbClr val="C00000"/>
                </a:solidFill>
              </a:rPr>
              <a:t>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    </a:t>
            </a:r>
            <a:r>
              <a:rPr lang="en-US" altLang="zh-CN" sz="2000" dirty="0" err="1">
                <a:solidFill>
                  <a:srgbClr val="C00000"/>
                </a:solidFill>
              </a:rPr>
              <a:t>tmp</a:t>
            </a:r>
            <a:r>
              <a:rPr lang="en-US" altLang="zh-CN" sz="2000" dirty="0">
                <a:solidFill>
                  <a:srgbClr val="C00000"/>
                </a:solidFill>
              </a:rPr>
              <a:t> = a;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    a = b;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    b = </a:t>
            </a:r>
            <a:r>
              <a:rPr lang="en-US" altLang="zh-CN" sz="2000" dirty="0" err="1">
                <a:solidFill>
                  <a:srgbClr val="C00000"/>
                </a:solidFill>
              </a:rPr>
              <a:t>tmp</a:t>
            </a:r>
            <a:r>
              <a:rPr lang="en-US" altLang="zh-CN" sz="2000" dirty="0">
                <a:solidFill>
                  <a:srgbClr val="C00000"/>
                </a:solidFill>
              </a:rPr>
              <a:t>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}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swap();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err="1">
                <a:solidFill>
                  <a:srgbClr val="C00000"/>
                </a:solidFill>
              </a:rPr>
              <a:t>document.write</a:t>
            </a:r>
            <a:r>
              <a:rPr lang="en-US" altLang="zh-CN" sz="2000" dirty="0">
                <a:solidFill>
                  <a:srgbClr val="C00000"/>
                </a:solidFill>
              </a:rPr>
              <a:t>("a=" + a + ",b=" + b);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A. 3, 5            </a:t>
            </a:r>
            <a:r>
              <a:rPr lang="en-US" altLang="zh-CN" sz="2000" dirty="0" smtClean="0"/>
              <a:t>             </a:t>
            </a:r>
            <a:r>
              <a:rPr lang="en-US" altLang="zh-CN" sz="2000" dirty="0"/>
              <a:t>B. 5, 3      </a:t>
            </a:r>
            <a:r>
              <a:rPr lang="en-US" altLang="zh-CN" sz="2000" dirty="0" smtClean="0"/>
              <a:t>           </a:t>
            </a:r>
            <a:r>
              <a:rPr lang="en-US" altLang="zh-CN" sz="2000" dirty="0" err="1"/>
              <a:t>C.a</a:t>
            </a:r>
            <a:r>
              <a:rPr lang="en-US" altLang="zh-CN" sz="2000" dirty="0"/>
              <a:t>=3,b=5            </a:t>
            </a:r>
            <a:r>
              <a:rPr lang="en-US" altLang="zh-CN" sz="2000" dirty="0" smtClean="0"/>
              <a:t>      </a:t>
            </a:r>
            <a:r>
              <a:rPr lang="en-US" altLang="zh-CN" sz="2000" dirty="0"/>
              <a:t>D. a=5,b=3</a:t>
            </a:r>
            <a:endParaRPr lang="zh-CN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400" b="1" dirty="0"/>
              <a:t>二、编程题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1</a:t>
            </a:r>
            <a:r>
              <a:rPr lang="zh-CN" altLang="zh-CN" sz="2000" dirty="0"/>
              <a:t>、定义两个函数，它们的功能分别是求出任意五个数中的最大值和最小值。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25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000108"/>
            <a:ext cx="253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教学重点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844824"/>
            <a:ext cx="4500594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700" dirty="0" smtClean="0"/>
              <a:t>  掌握函数的定义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700" dirty="0" smtClean="0"/>
              <a:t>  掌握函数的调用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700" dirty="0"/>
              <a:t> </a:t>
            </a:r>
            <a:r>
              <a:rPr lang="en-US" altLang="zh-CN" sz="2700" dirty="0" smtClean="0"/>
              <a:t> </a:t>
            </a:r>
            <a:r>
              <a:rPr lang="zh-CN" altLang="en-US" sz="2700" dirty="0" smtClean="0"/>
              <a:t>掌握全局变量与局部变量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700" dirty="0"/>
              <a:t> </a:t>
            </a:r>
            <a:r>
              <a:rPr lang="en-US" altLang="zh-CN" sz="2700" dirty="0" smtClean="0"/>
              <a:t> </a:t>
            </a:r>
            <a:r>
              <a:rPr lang="zh-CN" altLang="en-US" sz="2700" dirty="0" smtClean="0"/>
              <a:t>了解嵌套函数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700" dirty="0"/>
              <a:t> </a:t>
            </a:r>
            <a:r>
              <a:rPr lang="en-US" altLang="zh-CN" sz="2700" dirty="0" smtClean="0"/>
              <a:t> </a:t>
            </a:r>
            <a:r>
              <a:rPr lang="zh-CN" altLang="en-US" sz="2700" dirty="0" smtClean="0"/>
              <a:t>了解内置函数</a:t>
            </a:r>
            <a:endParaRPr lang="en-US" altLang="zh-CN" sz="2700" dirty="0" smtClean="0"/>
          </a:p>
          <a:p>
            <a:pPr>
              <a:buFont typeface="Arial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422743"/>
            <a:ext cx="3822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函数是什么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8" y="1340768"/>
            <a:ext cx="8416243" cy="24482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 smtClean="0"/>
              <a:t>函数</a:t>
            </a:r>
            <a:r>
              <a:rPr lang="zh-CN" altLang="zh-CN" sz="2400" dirty="0"/>
              <a:t>一般是用来实现某一种重复使用的功能，在需要该功能的时候，直接调用函数就可以了，而不需要重复地编写一大堆</a:t>
            </a:r>
            <a:r>
              <a:rPr lang="zh-CN" altLang="zh-CN" sz="2400" dirty="0" smtClean="0"/>
              <a:t>重复</a:t>
            </a:r>
            <a:r>
              <a:rPr lang="zh-CN" altLang="zh-CN" sz="2400" dirty="0"/>
              <a:t>的代码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函数一般会在以下</a:t>
            </a:r>
            <a:r>
              <a:rPr lang="en-US" altLang="zh-CN" sz="2400" dirty="0"/>
              <a:t>2</a:t>
            </a:r>
            <a:r>
              <a:rPr lang="zh-CN" altLang="zh-CN" sz="2400" dirty="0"/>
              <a:t>种情况下使用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68535" y="3573016"/>
            <a:ext cx="2576346" cy="1050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zh-CN" altLang="zh-CN" sz="2200" dirty="0" smtClean="0">
                <a:solidFill>
                  <a:srgbClr val="C00000"/>
                </a:solidFill>
              </a:rPr>
              <a:t>需要</a:t>
            </a:r>
            <a:r>
              <a:rPr lang="zh-CN" altLang="zh-CN" sz="2200" dirty="0">
                <a:solidFill>
                  <a:srgbClr val="C00000"/>
                </a:solidFill>
              </a:rPr>
              <a:t>重复使用；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zh-CN" altLang="zh-CN" sz="2200" dirty="0" smtClean="0">
                <a:solidFill>
                  <a:srgbClr val="C00000"/>
                </a:solidFill>
              </a:rPr>
              <a:t>特定功能</a:t>
            </a:r>
            <a:endParaRPr lang="en-US" altLang="zh-CN" sz="2200" dirty="0">
              <a:solidFill>
                <a:srgbClr val="C00000"/>
              </a:solidFill>
            </a:endParaRPr>
          </a:p>
        </p:txBody>
      </p:sp>
      <p:sp>
        <p:nvSpPr>
          <p:cNvPr id="13" name="文本占位符 2"/>
          <p:cNvSpPr txBox="1">
            <a:spLocks/>
          </p:cNvSpPr>
          <p:nvPr/>
        </p:nvSpPr>
        <p:spPr>
          <a:xfrm>
            <a:off x="425392" y="4645687"/>
            <a:ext cx="8416243" cy="82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 smtClean="0"/>
              <a:t>如果想</a:t>
            </a:r>
            <a:r>
              <a:rPr lang="zh-CN" altLang="zh-CN" sz="2400" dirty="0"/>
              <a:t>要使用函数，一般只需要简单</a:t>
            </a:r>
            <a:r>
              <a:rPr lang="en-US" altLang="zh-CN" sz="2400" dirty="0"/>
              <a:t>2</a:t>
            </a:r>
            <a:r>
              <a:rPr lang="zh-CN" altLang="zh-CN" sz="2400" dirty="0" smtClean="0"/>
              <a:t>步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03537" y="5301208"/>
            <a:ext cx="20120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定义函数</a:t>
            </a:r>
            <a:r>
              <a:rPr lang="zh-CN" altLang="zh-CN" sz="2200" dirty="0" smtClean="0">
                <a:solidFill>
                  <a:srgbClr val="C00000"/>
                </a:solidFill>
              </a:rPr>
              <a:t>；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调用函数；</a:t>
            </a:r>
            <a:endParaRPr lang="en-US" altLang="zh-CN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422743"/>
            <a:ext cx="3822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函数的定义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8" y="1340768"/>
            <a:ext cx="8416243" cy="24482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中，函数可以分</a:t>
            </a:r>
            <a:r>
              <a:rPr lang="en-US" altLang="zh-CN" sz="2400" dirty="0"/>
              <a:t>2</a:t>
            </a:r>
            <a:r>
              <a:rPr lang="zh-CN" altLang="zh-CN" sz="2400" dirty="0"/>
              <a:t>种，一种是“没有返回值的函数”，另外一种就是“有返回值的函数”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无论是哪一种函数，都必须使用</a:t>
            </a:r>
            <a:r>
              <a:rPr lang="en-US" altLang="zh-CN" sz="2400" dirty="0"/>
              <a:t>function</a:t>
            </a:r>
            <a:r>
              <a:rPr lang="zh-CN" altLang="zh-CN" sz="2400" dirty="0"/>
              <a:t>来定义的。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651304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3528" y="260648"/>
            <a:ext cx="8143932" cy="64294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1</a:t>
            </a:r>
            <a:r>
              <a:rPr lang="zh-CN" altLang="en-US" sz="2800" b="1" dirty="0" smtClean="0"/>
              <a:t>、没有返回值的函数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23528" y="908720"/>
            <a:ext cx="8143932" cy="19442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没有返回值的函数，指的是函数执行完就算了，不会返回任何值</a:t>
            </a:r>
            <a:r>
              <a:rPr lang="zh-CN" altLang="zh-CN" sz="2400" dirty="0" smtClean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语法：</a:t>
            </a: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780928"/>
            <a:ext cx="6340197" cy="1797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function 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函数名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参数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1 , 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参数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2 ,..., 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参数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n)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……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}</a:t>
            </a:r>
          </a:p>
          <a:p>
            <a:pPr>
              <a:lnSpc>
                <a:spcPts val="27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4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3528" y="260648"/>
            <a:ext cx="8143932" cy="642942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、有返回值的函数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23528" y="908720"/>
            <a:ext cx="8143932" cy="19442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有返回值的函数，指的是函数执行完了之后，会返回一个值，这个返回值可以供我们使用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语法：</a:t>
            </a: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780928"/>
            <a:ext cx="6186309" cy="2144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function 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函数名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参数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1 , 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参数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2 ,..., 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参数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n)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……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return 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返回值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}</a:t>
            </a:r>
          </a:p>
          <a:p>
            <a:pPr>
              <a:lnSpc>
                <a:spcPts val="2700"/>
              </a:lnSpc>
            </a:pPr>
            <a:endParaRPr lang="zh-CN" altLang="en-US" dirty="0"/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395536" y="4513663"/>
            <a:ext cx="8143932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/>
              <a:t>如果后面的程序需要用到函数的计算结果，就要用</a:t>
            </a:r>
            <a:r>
              <a:rPr lang="en-US" altLang="zh-CN" sz="2400" dirty="0"/>
              <a:t>return</a:t>
            </a:r>
            <a:r>
              <a:rPr lang="zh-CN" altLang="zh-CN" sz="2400" dirty="0"/>
              <a:t>返回；如果后面的程序不需要用到函数的计算结果，就不用</a:t>
            </a:r>
            <a:r>
              <a:rPr lang="en-US" altLang="zh-CN" sz="2400" dirty="0"/>
              <a:t>return</a:t>
            </a:r>
            <a:r>
              <a:rPr lang="zh-CN" altLang="zh-CN" sz="2400" dirty="0"/>
              <a:t>返回。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8240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3528" y="260648"/>
            <a:ext cx="8143932" cy="642942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3</a:t>
            </a:r>
            <a:r>
              <a:rPr lang="zh-CN" altLang="en-US" sz="2800" b="1" dirty="0" smtClean="0"/>
              <a:t>、全局变量与局部变量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23528" y="908720"/>
            <a:ext cx="8143932" cy="19442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中，变量是有一定的作用域（也就是变量的有效范围）的。根据变量的作用域，可以分为</a:t>
            </a:r>
            <a:r>
              <a:rPr lang="en-US" altLang="zh-CN" sz="2400" dirty="0"/>
              <a:t>2</a:t>
            </a:r>
            <a:r>
              <a:rPr lang="zh-CN" altLang="zh-CN" sz="2400" dirty="0"/>
              <a:t>种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3568" y="2166456"/>
            <a:ext cx="770485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全局变量：</a:t>
            </a:r>
            <a:r>
              <a:rPr lang="zh-CN" altLang="zh-CN" sz="2200" dirty="0">
                <a:solidFill>
                  <a:srgbClr val="C00000"/>
                </a:solidFill>
              </a:rPr>
              <a:t>有效范围是从定义开始，一直到整个程序结束为止。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局部变量：</a:t>
            </a:r>
            <a:r>
              <a:rPr lang="zh-CN" altLang="zh-CN" sz="2200" dirty="0">
                <a:solidFill>
                  <a:srgbClr val="C00000"/>
                </a:solidFill>
              </a:rPr>
              <a:t>有效范围只限于在函数之中</a:t>
            </a:r>
            <a:endParaRPr lang="en-US" altLang="zh-CN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99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422743"/>
            <a:ext cx="3822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8" y="1340768"/>
            <a:ext cx="8416243" cy="20882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如果一个函数仅仅是定义而没有被调用的话，则函数本身是不会执行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JavaScript</a:t>
            </a:r>
            <a:r>
              <a:rPr lang="zh-CN" altLang="zh-CN" sz="2400" dirty="0"/>
              <a:t>函数调用方式很多，常见有</a:t>
            </a:r>
            <a:r>
              <a:rPr lang="en-US" altLang="zh-CN" sz="2400" dirty="0"/>
              <a:t>4</a:t>
            </a:r>
            <a:r>
              <a:rPr lang="zh-CN" altLang="zh-CN" sz="2400" dirty="0"/>
              <a:t>种：</a:t>
            </a:r>
            <a:endParaRPr lang="en-US" altLang="zh-CN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65469" y="3068960"/>
            <a:ext cx="257634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直接调用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在表达式中调用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在超链接中调用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</a:rPr>
              <a:t> </a:t>
            </a:r>
            <a:r>
              <a:rPr lang="zh-CN" altLang="en-US" sz="2200" dirty="0" smtClean="0">
                <a:solidFill>
                  <a:srgbClr val="C00000"/>
                </a:solidFill>
              </a:rPr>
              <a:t>在事件中调用</a:t>
            </a:r>
            <a:endParaRPr lang="zh-CN" altLang="en-US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0691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3528" y="260648"/>
            <a:ext cx="8143932" cy="642942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、直接调用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23528" y="908720"/>
            <a:ext cx="8143932" cy="19442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直接调用，是常见的函数调用方式，一般用于“没有返回值的函数”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语法：</a:t>
            </a: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89900" y="2780927"/>
            <a:ext cx="4955203" cy="414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函数名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实参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1, 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实参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2, ... , 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实参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n);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1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1028</Words>
  <Application>Microsoft Office PowerPoint</Application>
  <PresentationFormat>全屏显示(4:3)</PresentationFormat>
  <Paragraphs>103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35</cp:revision>
  <dcterms:created xsi:type="dcterms:W3CDTF">2017-08-11T01:38:56Z</dcterms:created>
  <dcterms:modified xsi:type="dcterms:W3CDTF">2017-08-14T16:36:31Z</dcterms:modified>
</cp:coreProperties>
</file>