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1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35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字符串对象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5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422743"/>
            <a:ext cx="450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检索字符串位置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中，可以使用</a:t>
            </a:r>
            <a:r>
              <a:rPr lang="en-US" altLang="zh-CN" sz="2400" dirty="0" err="1"/>
              <a:t>indexOf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方法来找出“某个指定字符串”在字符串中“</a:t>
            </a:r>
            <a:r>
              <a:rPr lang="zh-CN" altLang="zh-CN" sz="2400" b="1" dirty="0"/>
              <a:t>首次出现</a:t>
            </a:r>
            <a:r>
              <a:rPr lang="zh-CN" altLang="zh-CN" sz="2400" dirty="0"/>
              <a:t>”的下标位置，也可以使用</a:t>
            </a:r>
            <a:r>
              <a:rPr lang="en-US" altLang="zh-CN" sz="2400" dirty="0" err="1"/>
              <a:t>lastIndexOf</a:t>
            </a:r>
            <a:r>
              <a:rPr lang="en-US" altLang="zh-CN" sz="2400" dirty="0"/>
              <a:t>()</a:t>
            </a:r>
            <a:r>
              <a:rPr lang="zh-CN" altLang="zh-CN" sz="2400" dirty="0"/>
              <a:t>来找出“某个指定字符串”在字符串中“</a:t>
            </a:r>
            <a:r>
              <a:rPr lang="zh-CN" altLang="zh-CN" sz="2400" b="1" dirty="0"/>
              <a:t>最后出现</a:t>
            </a:r>
            <a:r>
              <a:rPr lang="zh-CN" altLang="zh-CN" sz="2400" dirty="0"/>
              <a:t>”的下标位置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500579" y="4149080"/>
            <a:ext cx="4647426" cy="7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indexOf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指定字符串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lastIndexOf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指定字符串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742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422743"/>
            <a:ext cx="450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统计字符个数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思考：如何</a:t>
            </a:r>
            <a:r>
              <a:rPr lang="zh-CN" altLang="zh-CN" sz="2400" dirty="0" smtClean="0"/>
              <a:t>找出</a:t>
            </a:r>
            <a:r>
              <a:rPr lang="zh-CN" altLang="zh-CN" sz="2400" dirty="0"/>
              <a:t>字符串“</a:t>
            </a:r>
            <a:r>
              <a:rPr lang="en-US" altLang="zh-CN" sz="2400" dirty="0"/>
              <a:t>Can you can a can as a Canner can </a:t>
            </a:r>
            <a:r>
              <a:rPr lang="en-US" altLang="zh-CN" sz="2400" dirty="0" err="1"/>
              <a:t>can</a:t>
            </a:r>
            <a:r>
              <a:rPr lang="en-US" altLang="zh-CN" sz="2400" dirty="0"/>
              <a:t> a can</a:t>
            </a:r>
            <a:r>
              <a:rPr lang="zh-CN" altLang="zh-CN" sz="2400" dirty="0"/>
              <a:t>”中找出所有</a:t>
            </a:r>
            <a:r>
              <a:rPr lang="en-US" altLang="zh-CN" sz="2400" dirty="0"/>
              <a:t>c</a:t>
            </a:r>
            <a:r>
              <a:rPr lang="zh-CN" altLang="zh-CN" sz="2400" dirty="0"/>
              <a:t>的个数，不区分大小写</a:t>
            </a:r>
            <a:r>
              <a:rPr lang="zh-CN" altLang="zh-CN" sz="2400" dirty="0" smtClean="0"/>
              <a:t>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60740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422743"/>
            <a:ext cx="450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统计数字个数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给大家一个任意字符串，然后统计一下里面有多少个数字。实现方法很简单，使用</a:t>
            </a:r>
            <a:r>
              <a:rPr lang="en-US" altLang="zh-CN" sz="2400" dirty="0"/>
              <a:t>for</a:t>
            </a:r>
            <a:r>
              <a:rPr lang="zh-CN" altLang="zh-CN" sz="2400" dirty="0"/>
              <a:t>循环结合</a:t>
            </a:r>
            <a:r>
              <a:rPr lang="en-US" altLang="zh-CN" sz="2400" dirty="0" err="1"/>
              <a:t>charAt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方法来获取字符串中的每一个字符，然后判断该字符是否是数字就行。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5832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260648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692696"/>
            <a:ext cx="8964488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100" b="1" dirty="0"/>
              <a:t>一、单选题</a:t>
            </a:r>
            <a:endParaRPr lang="zh-CN" altLang="zh-CN" sz="31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600" dirty="0" smtClean="0"/>
              <a:t>    </a:t>
            </a:r>
            <a:r>
              <a:rPr lang="en-US" altLang="zh-CN" sz="2600" dirty="0" smtClean="0"/>
              <a:t>1</a:t>
            </a:r>
            <a:r>
              <a:rPr lang="zh-CN" altLang="en-US" sz="2600" dirty="0"/>
              <a:t>、想要获取字符串中的某一个字符，我们可以使用</a:t>
            </a:r>
            <a:r>
              <a:rPr lang="zh-CN" altLang="en-US" sz="2600" dirty="0" smtClean="0"/>
              <a:t>（     </a:t>
            </a:r>
            <a:r>
              <a:rPr lang="zh-CN" altLang="en-US" sz="2600" dirty="0"/>
              <a:t>）来实现。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600" dirty="0"/>
              <a:t>    </a:t>
            </a:r>
            <a:r>
              <a:rPr lang="zh-CN" altLang="en-US" sz="2600" dirty="0" smtClean="0"/>
              <a:t>    </a:t>
            </a:r>
            <a:r>
              <a:rPr lang="en-US" altLang="zh-CN" sz="2600" dirty="0" smtClean="0"/>
              <a:t>A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charAt</a:t>
            </a:r>
            <a:r>
              <a:rPr lang="en-US" altLang="zh-CN" sz="2600" dirty="0"/>
              <a:t>()              </a:t>
            </a:r>
            <a:r>
              <a:rPr lang="en-US" altLang="zh-CN" sz="2600" dirty="0" smtClean="0"/>
              <a:t>    B</a:t>
            </a:r>
            <a:r>
              <a:rPr lang="en-US" altLang="zh-CN" sz="2600" dirty="0"/>
              <a:t>. replace()             </a:t>
            </a:r>
            <a:r>
              <a:rPr lang="en-US" altLang="zh-CN" sz="2600" dirty="0" err="1"/>
              <a:t>C.split</a:t>
            </a:r>
            <a:r>
              <a:rPr lang="en-US" altLang="zh-CN" sz="2600" dirty="0"/>
              <a:t>()             </a:t>
            </a:r>
            <a:r>
              <a:rPr lang="en-US" altLang="zh-CN" sz="2600" dirty="0" smtClean="0"/>
              <a:t> D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indexOf</a:t>
            </a:r>
            <a:r>
              <a:rPr lang="en-US" altLang="zh-CN" sz="2600" dirty="0"/>
              <a:t>()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/>
              <a:t>2</a:t>
            </a:r>
            <a:r>
              <a:rPr lang="zh-CN" altLang="en-US" sz="2600" dirty="0"/>
              <a:t>、下面有一段</a:t>
            </a:r>
            <a:r>
              <a:rPr lang="en-US" altLang="zh-CN" sz="2600" dirty="0"/>
              <a:t>JavaScript</a:t>
            </a:r>
            <a:r>
              <a:rPr lang="zh-CN" altLang="en-US" sz="2600" dirty="0"/>
              <a:t>程序，其输出结果是（ </a:t>
            </a:r>
            <a:r>
              <a:rPr lang="zh-CN" altLang="en-US" sz="2600" dirty="0" smtClean="0"/>
              <a:t>    ）</a:t>
            </a:r>
            <a:r>
              <a:rPr lang="zh-CN" altLang="en-US" sz="26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var</a:t>
            </a:r>
            <a:r>
              <a:rPr lang="en-US" altLang="zh-CN" sz="2600" dirty="0">
                <a:solidFill>
                  <a:srgbClr val="C00000"/>
                </a:solidFill>
              </a:rPr>
              <a:t> </a:t>
            </a:r>
            <a:r>
              <a:rPr lang="en-US" altLang="zh-CN" sz="2600" dirty="0" err="1">
                <a:solidFill>
                  <a:srgbClr val="C00000"/>
                </a:solidFill>
              </a:rPr>
              <a:t>str</a:t>
            </a:r>
            <a:r>
              <a:rPr lang="en-US" altLang="zh-CN" sz="2600" dirty="0">
                <a:solidFill>
                  <a:srgbClr val="C00000"/>
                </a:solidFill>
              </a:rPr>
              <a:t> = "Rome was not built in a day.";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600" dirty="0">
                <a:solidFill>
                  <a:srgbClr val="C00000"/>
                </a:solidFill>
              </a:rPr>
              <a:t>(</a:t>
            </a:r>
            <a:r>
              <a:rPr lang="en-US" altLang="zh-CN" sz="2600" dirty="0" err="1">
                <a:solidFill>
                  <a:srgbClr val="C00000"/>
                </a:solidFill>
              </a:rPr>
              <a:t>str.indexOf</a:t>
            </a:r>
            <a:r>
              <a:rPr lang="en-US" altLang="zh-CN" sz="2600" dirty="0">
                <a:solidFill>
                  <a:srgbClr val="C00000"/>
                </a:solidFill>
              </a:rPr>
              <a:t>("</a:t>
            </a:r>
            <a:r>
              <a:rPr lang="en-US" altLang="zh-CN" sz="2600" dirty="0" err="1">
                <a:solidFill>
                  <a:srgbClr val="C00000"/>
                </a:solidFill>
              </a:rPr>
              <a:t>rome</a:t>
            </a:r>
            <a:r>
              <a:rPr lang="en-US" altLang="zh-CN" sz="2600" dirty="0">
                <a:solidFill>
                  <a:srgbClr val="C00000"/>
                </a:solidFill>
              </a:rPr>
              <a:t>"));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     </a:t>
            </a:r>
            <a:r>
              <a:rPr lang="en-US" altLang="zh-CN" sz="2600" dirty="0"/>
              <a:t>A. 0                   </a:t>
            </a:r>
            <a:r>
              <a:rPr lang="en-US" altLang="zh-CN" sz="2600" dirty="0" smtClean="0"/>
              <a:t>           </a:t>
            </a:r>
            <a:r>
              <a:rPr lang="en-US" altLang="zh-CN" sz="2600" dirty="0"/>
              <a:t>B. 1                  </a:t>
            </a:r>
            <a:r>
              <a:rPr lang="en-US" altLang="zh-CN" sz="2600" dirty="0" smtClean="0"/>
              <a:t>         </a:t>
            </a:r>
            <a:r>
              <a:rPr lang="en-US" altLang="zh-CN" sz="2600" dirty="0"/>
              <a:t>C. -1             </a:t>
            </a:r>
            <a:r>
              <a:rPr lang="en-US" altLang="zh-CN" sz="2600" dirty="0" smtClean="0"/>
              <a:t>       </a:t>
            </a:r>
            <a:r>
              <a:rPr lang="en-US" altLang="zh-CN" sz="2600" dirty="0"/>
              <a:t>D. undefined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/>
              <a:t>  </a:t>
            </a:r>
            <a:r>
              <a:rPr lang="en-US" altLang="zh-CN" sz="2600" dirty="0" smtClean="0"/>
              <a:t>  3</a:t>
            </a:r>
            <a:r>
              <a:rPr lang="zh-CN" altLang="en-US" sz="2600" dirty="0"/>
              <a:t>、下面有一段</a:t>
            </a:r>
            <a:r>
              <a:rPr lang="en-US" altLang="zh-CN" sz="2600" dirty="0"/>
              <a:t>JavaScript</a:t>
            </a:r>
            <a:r>
              <a:rPr lang="zh-CN" altLang="en-US" sz="2600" dirty="0"/>
              <a:t>程序，其输出结果是（ </a:t>
            </a:r>
            <a:r>
              <a:rPr lang="zh-CN" altLang="en-US" sz="2600" dirty="0" smtClean="0"/>
              <a:t>    ）</a:t>
            </a:r>
            <a:r>
              <a:rPr lang="zh-CN" altLang="en-US" sz="26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var</a:t>
            </a:r>
            <a:r>
              <a:rPr lang="en-US" altLang="zh-CN" sz="2600" dirty="0">
                <a:solidFill>
                  <a:srgbClr val="C00000"/>
                </a:solidFill>
              </a:rPr>
              <a:t> str1 = "</a:t>
            </a:r>
            <a:r>
              <a:rPr lang="zh-CN" altLang="en-US" sz="2600" dirty="0">
                <a:solidFill>
                  <a:srgbClr val="C00000"/>
                </a:solidFill>
              </a:rPr>
              <a:t>只有那些疯狂到以为自己能够改变世界的人，才能真正改变世界。</a:t>
            </a:r>
            <a:r>
              <a:rPr lang="en-US" altLang="zh-CN" sz="2600" dirty="0">
                <a:solidFill>
                  <a:srgbClr val="C00000"/>
                </a:solidFill>
              </a:rPr>
              <a:t>";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var</a:t>
            </a:r>
            <a:r>
              <a:rPr lang="en-US" altLang="zh-CN" sz="2600" dirty="0">
                <a:solidFill>
                  <a:srgbClr val="C00000"/>
                </a:solidFill>
              </a:rPr>
              <a:t> str2 = str1.substring(11, 19);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600" dirty="0">
                <a:solidFill>
                  <a:srgbClr val="C00000"/>
                </a:solidFill>
              </a:rPr>
              <a:t>(str2);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600" dirty="0"/>
              <a:t>    </a:t>
            </a:r>
            <a:r>
              <a:rPr lang="en-US" altLang="zh-CN" sz="2600" dirty="0" smtClean="0"/>
              <a:t>    A</a:t>
            </a:r>
            <a:r>
              <a:rPr lang="en-US" altLang="zh-CN" sz="2600" dirty="0"/>
              <a:t>. </a:t>
            </a:r>
            <a:r>
              <a:rPr lang="zh-CN" altLang="en-US" sz="2600" dirty="0"/>
              <a:t>自己能够改变世界             </a:t>
            </a:r>
            <a:r>
              <a:rPr lang="zh-CN" altLang="en-US" sz="2600" dirty="0" smtClean="0"/>
              <a:t>          </a:t>
            </a:r>
            <a:r>
              <a:rPr lang="en-US" altLang="zh-CN" sz="2600" dirty="0" smtClean="0"/>
              <a:t>B</a:t>
            </a:r>
            <a:r>
              <a:rPr lang="en-US" altLang="zh-CN" sz="2600" dirty="0"/>
              <a:t>. </a:t>
            </a:r>
            <a:r>
              <a:rPr lang="zh-CN" altLang="en-US" sz="2600" dirty="0"/>
              <a:t>己能够改变世界的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600" dirty="0"/>
              <a:t>    </a:t>
            </a:r>
            <a:r>
              <a:rPr lang="zh-CN" altLang="en-US" sz="2600" dirty="0" smtClean="0"/>
              <a:t>    </a:t>
            </a:r>
            <a:r>
              <a:rPr lang="en-US" altLang="zh-CN" sz="2600" dirty="0"/>
              <a:t>C</a:t>
            </a:r>
            <a:r>
              <a:rPr lang="en-US" altLang="zh-CN" sz="2600" smtClean="0"/>
              <a:t>. </a:t>
            </a:r>
            <a:r>
              <a:rPr lang="zh-CN" altLang="en-US" sz="2600" dirty="0"/>
              <a:t>能够改变世界的人             </a:t>
            </a:r>
            <a:r>
              <a:rPr lang="zh-CN" altLang="en-US" sz="2600" dirty="0" smtClean="0"/>
              <a:t>          </a:t>
            </a:r>
            <a:r>
              <a:rPr lang="en-US" altLang="zh-CN" sz="2600" dirty="0" smtClean="0"/>
              <a:t>D</a:t>
            </a:r>
            <a:r>
              <a:rPr lang="en-US" altLang="zh-CN" sz="2600" dirty="0"/>
              <a:t>. </a:t>
            </a:r>
            <a:r>
              <a:rPr lang="zh-CN" altLang="en-US" sz="2600" dirty="0"/>
              <a:t>够改变世界的人，</a:t>
            </a:r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61936" y="116632"/>
            <a:ext cx="8964488" cy="6741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4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程序，其输出结果是（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</a:rPr>
              <a:t> = "I am loser, you are loser, all are loser.";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str_new</a:t>
            </a:r>
            <a:r>
              <a:rPr lang="en-US" altLang="zh-CN" sz="2000" dirty="0">
                <a:solidFill>
                  <a:srgbClr val="C00000"/>
                </a:solidFill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</a:rPr>
              <a:t>str.replace</a:t>
            </a:r>
            <a:r>
              <a:rPr lang="en-US" altLang="zh-CN" sz="2000" dirty="0">
                <a:solidFill>
                  <a:srgbClr val="C00000"/>
                </a:solidFill>
              </a:rPr>
              <a:t>("loser", "hero");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str_new</a:t>
            </a:r>
            <a:r>
              <a:rPr lang="en-US" altLang="zh-CN" sz="2000" dirty="0">
                <a:solidFill>
                  <a:srgbClr val="C00000"/>
                </a:solidFill>
              </a:rPr>
              <a:t>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I am hero, you are hero, all are hero.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I am "hero", you are "hero", all are "hero".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I am hero, you are loser, all are loser.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I am "hero", you are loser, all are loser.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二、编程题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1</a:t>
            </a:r>
            <a:r>
              <a:rPr lang="zh-CN" altLang="zh-CN" sz="2000" dirty="0"/>
              <a:t>、如果有一个字符串</a:t>
            </a:r>
            <a:r>
              <a:rPr lang="en-US" altLang="zh-CN" sz="2000" dirty="0"/>
              <a:t>"Rome was not built in a day"</a:t>
            </a:r>
            <a:r>
              <a:rPr lang="zh-CN" altLang="zh-CN" sz="2000" dirty="0"/>
              <a:t>，请用程序统计其中有多少个单词。（注：单词与单词之间是以空格隔开的。）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2</a:t>
            </a:r>
            <a:r>
              <a:rPr lang="zh-CN" altLang="zh-CN" sz="2000" dirty="0"/>
              <a:t>、请使用这一章学到的字符串方法将字符串“</a:t>
            </a:r>
            <a:r>
              <a:rPr lang="en-US" altLang="zh-CN" sz="2000" dirty="0"/>
              <a:t>Hello </a:t>
            </a:r>
            <a:r>
              <a:rPr lang="en-US" altLang="zh-CN" sz="2000" dirty="0" err="1"/>
              <a:t>Lvye</a:t>
            </a:r>
            <a:r>
              <a:rPr lang="zh-CN" altLang="zh-CN" sz="2000" dirty="0"/>
              <a:t>”中的“</a:t>
            </a:r>
            <a:r>
              <a:rPr lang="en-US" altLang="zh-CN" sz="2000" dirty="0"/>
              <a:t>e</a:t>
            </a:r>
            <a:r>
              <a:rPr lang="zh-CN" altLang="zh-CN" sz="2000" dirty="0"/>
              <a:t>”全部删除，也就是最终得到的结果是“</a:t>
            </a:r>
            <a:r>
              <a:rPr lang="en-US" altLang="zh-CN" sz="2000" dirty="0" err="1"/>
              <a:t>Hllo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Lvy</a:t>
            </a:r>
            <a:r>
              <a:rPr lang="en-US" altLang="zh-CN" sz="2000" dirty="0"/>
              <a:t>!</a:t>
            </a:r>
            <a:r>
              <a:rPr lang="zh-CN" altLang="zh-CN" sz="2000" dirty="0"/>
              <a:t>”。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3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5256584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了解内置对象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掌握字符串对象属性：</a:t>
            </a:r>
            <a:r>
              <a:rPr lang="en-US" altLang="zh-CN" sz="2700" dirty="0" smtClean="0"/>
              <a:t>length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掌握字符串对象方法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中，</a:t>
            </a:r>
            <a:r>
              <a:rPr lang="zh-CN" altLang="zh-CN" sz="2400" dirty="0" smtClean="0"/>
              <a:t>对象</a:t>
            </a:r>
            <a:r>
              <a:rPr lang="zh-CN" altLang="zh-CN" sz="2400" dirty="0"/>
              <a:t>可以分为</a:t>
            </a:r>
            <a:r>
              <a:rPr lang="en-US" altLang="zh-CN" sz="2400" dirty="0"/>
              <a:t>2</a:t>
            </a:r>
            <a:r>
              <a:rPr lang="zh-CN" altLang="zh-CN" sz="2400" dirty="0"/>
              <a:t>种：一种是“自定义对象”，另外一种是“内置对象”。</a:t>
            </a:r>
            <a:endParaRPr lang="en-US" altLang="zh-CN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85874" y="2276872"/>
            <a:ext cx="77048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自定义</a:t>
            </a:r>
            <a:r>
              <a:rPr lang="zh-CN" altLang="en-US" sz="2200" dirty="0">
                <a:solidFill>
                  <a:srgbClr val="C00000"/>
                </a:solidFill>
              </a:rPr>
              <a:t>对象</a:t>
            </a:r>
            <a:r>
              <a:rPr lang="zh-CN" altLang="en-US" sz="2200" dirty="0" smtClean="0">
                <a:solidFill>
                  <a:srgbClr val="C00000"/>
                </a:solidFill>
              </a:rPr>
              <a:t>：</a:t>
            </a:r>
            <a:r>
              <a:rPr lang="zh-CN" altLang="zh-CN" sz="2400" dirty="0">
                <a:solidFill>
                  <a:srgbClr val="C00000"/>
                </a:solidFill>
              </a:rPr>
              <a:t>指的是需要我们自己定义</a:t>
            </a:r>
            <a:r>
              <a:rPr lang="zh-CN" altLang="zh-CN" sz="2400" dirty="0" smtClean="0">
                <a:solidFill>
                  <a:srgbClr val="C00000"/>
                </a:solidFill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对象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内置</a:t>
            </a:r>
            <a:r>
              <a:rPr lang="zh-CN" altLang="en-US" sz="2200" dirty="0">
                <a:solidFill>
                  <a:srgbClr val="C00000"/>
                </a:solidFill>
              </a:rPr>
              <a:t>对象</a:t>
            </a:r>
            <a:r>
              <a:rPr lang="zh-CN" altLang="en-US" sz="2200" dirty="0" smtClean="0">
                <a:solidFill>
                  <a:srgbClr val="C00000"/>
                </a:solidFill>
              </a:rPr>
              <a:t>：指的是</a:t>
            </a:r>
            <a:r>
              <a:rPr lang="en-US" altLang="zh-CN" sz="2200" dirty="0" smtClean="0">
                <a:solidFill>
                  <a:srgbClr val="C00000"/>
                </a:solidFill>
              </a:rPr>
              <a:t>JavaScript</a:t>
            </a:r>
            <a:r>
              <a:rPr lang="zh-CN" altLang="en-US" sz="2200" dirty="0" smtClean="0">
                <a:solidFill>
                  <a:srgbClr val="C00000"/>
                </a:solidFill>
              </a:rPr>
              <a:t>内部已经定义好的</a:t>
            </a:r>
            <a:r>
              <a:rPr lang="zh-CN" altLang="en-US" sz="2200" dirty="0">
                <a:solidFill>
                  <a:srgbClr val="C00000"/>
                </a:solidFill>
              </a:rPr>
              <a:t>对象</a:t>
            </a: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27443" y="3427904"/>
            <a:ext cx="8416243" cy="86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常用内置对象有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种：</a:t>
            </a:r>
            <a:endParaRPr lang="en-US" altLang="zh-CN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85874" y="4138284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字符串对象：</a:t>
            </a:r>
            <a:r>
              <a:rPr lang="en-US" altLang="zh-CN" sz="2200" dirty="0" smtClean="0">
                <a:solidFill>
                  <a:srgbClr val="C00000"/>
                </a:solidFill>
              </a:rPr>
              <a:t>String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数组对象：</a:t>
            </a:r>
            <a:r>
              <a:rPr lang="en-US" altLang="zh-CN" sz="2200" dirty="0" smtClean="0">
                <a:solidFill>
                  <a:srgbClr val="C00000"/>
                </a:solidFill>
              </a:rPr>
              <a:t>Array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日期对象：</a:t>
            </a:r>
            <a:r>
              <a:rPr lang="en-US" altLang="zh-CN" sz="2200" dirty="0" smtClean="0">
                <a:solidFill>
                  <a:srgbClr val="C00000"/>
                </a:solidFill>
              </a:rPr>
              <a:t>Date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</a:rPr>
              <a:t>数值对象：</a:t>
            </a:r>
            <a:r>
              <a:rPr lang="en-US" altLang="zh-CN" sz="2200" dirty="0" smtClean="0">
                <a:solidFill>
                  <a:srgbClr val="C00000"/>
                </a:solidFill>
              </a:rPr>
              <a:t>Math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获取字符串长度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232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length</a:t>
            </a:r>
            <a:r>
              <a:rPr lang="zh-CN" altLang="zh-CN" sz="2400" dirty="0"/>
              <a:t>属性来获取字符串的长度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44717" y="3429000"/>
            <a:ext cx="2287806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856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67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小写转换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toLowerCase</a:t>
            </a:r>
            <a:r>
              <a:rPr lang="en-US" altLang="zh-CN" sz="2400" dirty="0"/>
              <a:t>()</a:t>
            </a:r>
            <a:r>
              <a:rPr lang="zh-CN" altLang="zh-CN" sz="2400" dirty="0"/>
              <a:t>方法将大写字符串转化为小写字符串，也可以使用</a:t>
            </a:r>
            <a:r>
              <a:rPr lang="en-US" altLang="zh-CN" sz="2400" dirty="0" err="1"/>
              <a:t>toUpperCase</a:t>
            </a:r>
            <a:r>
              <a:rPr lang="en-US" altLang="zh-CN" sz="2400" dirty="0"/>
              <a:t>()</a:t>
            </a:r>
            <a:r>
              <a:rPr lang="zh-CN" altLang="zh-CN" sz="2400" dirty="0"/>
              <a:t>方法将小写字符串转化为大写字符串。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770589" y="3501008"/>
            <a:ext cx="3365024" cy="7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toLowerCase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()</a:t>
            </a:r>
          </a:p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toUpperCase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1052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获取某一个字符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charAt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方法来获取字符串中的某一个字符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782256" y="2996952"/>
            <a:ext cx="2749471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charAt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544819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5" y="422743"/>
            <a:ext cx="37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substring()</a:t>
            </a:r>
            <a:r>
              <a:rPr lang="zh-CN" altLang="zh-CN" sz="2400" dirty="0"/>
              <a:t>方法来截取字符串的某一部分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70731" y="3044642"/>
            <a:ext cx="4596130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.substring(start, end)</a:t>
            </a:r>
          </a:p>
        </p:txBody>
      </p:sp>
    </p:spTree>
    <p:extLst>
      <p:ext uri="{BB962C8B-B14F-4D97-AF65-F5344CB8AC3E}">
        <p14:creationId xmlns:p14="http://schemas.microsoft.com/office/powerpoint/2010/main" val="228641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5" y="422743"/>
            <a:ext cx="37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replace()</a:t>
            </a:r>
            <a:r>
              <a:rPr lang="zh-CN" altLang="zh-CN" sz="2400" dirty="0"/>
              <a:t>方法来用一个字符串替换另外一个字符串的某一部分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979712" y="3044642"/>
            <a:ext cx="5622052" cy="7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.replace(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原字符串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替换字符串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.replace(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正则表达式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替换字符串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699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5" y="422743"/>
            <a:ext cx="375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split()</a:t>
            </a:r>
            <a:r>
              <a:rPr lang="zh-CN" altLang="zh-CN" sz="2400" dirty="0"/>
              <a:t>方法把一个字符串分割成一个数组，这个数组存放的是原来字符串的所有字符片段。有多少个片段，数组元素个数就是多少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3632448"/>
            <a:ext cx="3518912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字符串名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.split("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分割符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517082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846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37</cp:revision>
  <dcterms:created xsi:type="dcterms:W3CDTF">2017-08-11T01:38:56Z</dcterms:created>
  <dcterms:modified xsi:type="dcterms:W3CDTF">2017-08-14T16:37:02Z</dcterms:modified>
</cp:coreProperties>
</file>