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4" r:id="rId12"/>
    <p:sldId id="272" r:id="rId13"/>
    <p:sldId id="273" r:id="rId14"/>
    <p:sldId id="274" r:id="rId15"/>
    <p:sldId id="275" r:id="rId16"/>
    <p:sldId id="26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12454-A5A2-420A-B0D2-EC38A68A0C3E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A6B4D-7E9D-41AA-8499-B110D6A39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4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6B4D-7E9D-41AA-8499-B110D6A39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6B4D-7E9D-41AA-8499-B110D6A39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5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6B4D-7E9D-41AA-8499-B110D6A39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52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6B4D-7E9D-41AA-8499-B110D6A39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5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6B4D-7E9D-41AA-8499-B110D6A39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6B4D-7E9D-41AA-8499-B110D6A39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7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A6B4D-7E9D-41AA-8499-B110D6A39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7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3894951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数学对象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8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96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8.7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生成随机数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4343" y="1196752"/>
            <a:ext cx="8590145" cy="2016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random()</a:t>
            </a:r>
            <a:r>
              <a:rPr lang="zh-CN" altLang="zh-CN" sz="2400" dirty="0"/>
              <a:t>方法来生成</a:t>
            </a:r>
            <a:r>
              <a:rPr lang="en-US" altLang="zh-CN" sz="2400" dirty="0"/>
              <a:t>0~1</a:t>
            </a:r>
            <a:r>
              <a:rPr lang="zh-CN" altLang="zh-CN" sz="2400" dirty="0"/>
              <a:t>之间的一个随机数</a:t>
            </a:r>
            <a:r>
              <a:rPr lang="zh-CN" altLang="zh-CN" sz="2400" dirty="0" smtClean="0"/>
              <a:t>。</a:t>
            </a:r>
            <a:r>
              <a:rPr lang="zh-CN" altLang="zh-CN" sz="2400" dirty="0"/>
              <a:t>这里的</a:t>
            </a:r>
            <a:r>
              <a:rPr lang="en-US" altLang="zh-CN" sz="2400" dirty="0"/>
              <a:t>0~1</a:t>
            </a:r>
            <a:r>
              <a:rPr lang="zh-CN" altLang="zh-CN" sz="2400" dirty="0"/>
              <a:t>是只包含</a:t>
            </a:r>
            <a:r>
              <a:rPr lang="en-US" altLang="zh-CN" sz="2400" dirty="0"/>
              <a:t>0</a:t>
            </a:r>
            <a:r>
              <a:rPr lang="zh-CN" altLang="zh-CN" sz="2400" dirty="0" smtClean="0"/>
              <a:t>不包含</a:t>
            </a:r>
            <a:r>
              <a:rPr lang="en-US" altLang="zh-CN" sz="2400" dirty="0"/>
              <a:t>1</a:t>
            </a:r>
            <a:r>
              <a:rPr lang="zh-CN" altLang="zh-CN" sz="2400" dirty="0"/>
              <a:t>的，也就是</a:t>
            </a:r>
            <a:r>
              <a:rPr lang="en-US" altLang="zh-CN" sz="2400" dirty="0"/>
              <a:t>[0, 1)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476189" y="3147223"/>
            <a:ext cx="2185214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Math.random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()</a:t>
            </a:r>
            <a:endParaRPr lang="zh-CN" altLang="en-US" dirty="0"/>
          </a:p>
        </p:txBody>
      </p:sp>
      <p:pic>
        <p:nvPicPr>
          <p:cNvPr id="14" name="图片 13" descr="无标题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699792" y="3933056"/>
            <a:ext cx="4000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0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zh-CN" altLang="zh-CN" sz="2800" b="1" dirty="0"/>
              <a:t>随机生成某个范围内的“任意数”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zh-CN" altLang="zh-CN" sz="2200" dirty="0">
                <a:solidFill>
                  <a:srgbClr val="C00000"/>
                </a:solidFill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</a:rPr>
              <a:t>1</a:t>
            </a:r>
            <a:r>
              <a:rPr lang="zh-CN" altLang="zh-CN" sz="2200" dirty="0">
                <a:solidFill>
                  <a:srgbClr val="C00000"/>
                </a:solidFill>
              </a:rPr>
              <a:t>）</a:t>
            </a:r>
            <a:r>
              <a:rPr lang="en-US" altLang="zh-CN" sz="2200" dirty="0" err="1">
                <a:solidFill>
                  <a:srgbClr val="C00000"/>
                </a:solidFill>
              </a:rPr>
              <a:t>Math.random</a:t>
            </a:r>
            <a:r>
              <a:rPr lang="en-US" altLang="zh-CN" sz="2200" dirty="0">
                <a:solidFill>
                  <a:srgbClr val="C00000"/>
                </a:solidFill>
              </a:rPr>
              <a:t>()*m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 smtClean="0"/>
              <a:t>        </a:t>
            </a:r>
            <a:r>
              <a:rPr lang="zh-CN" altLang="zh-CN" sz="2200" dirty="0" smtClean="0"/>
              <a:t>表示</a:t>
            </a:r>
            <a:r>
              <a:rPr lang="zh-CN" altLang="zh-CN" sz="2200" dirty="0"/>
              <a:t>生成</a:t>
            </a:r>
            <a:r>
              <a:rPr lang="en-US" altLang="zh-CN" sz="2200" dirty="0"/>
              <a:t>0~m</a:t>
            </a:r>
            <a:r>
              <a:rPr lang="zh-CN" altLang="zh-CN" sz="2200" dirty="0"/>
              <a:t>之间的随机数，例如“</a:t>
            </a:r>
            <a:r>
              <a:rPr lang="en-US" altLang="zh-CN" sz="2200" dirty="0" err="1"/>
              <a:t>Math.random</a:t>
            </a:r>
            <a:r>
              <a:rPr lang="en-US" altLang="zh-CN" sz="2200" dirty="0"/>
              <a:t>()*10</a:t>
            </a:r>
            <a:r>
              <a:rPr lang="zh-CN" altLang="zh-CN" sz="2200" dirty="0"/>
              <a:t>”表示生成</a:t>
            </a:r>
            <a:r>
              <a:rPr lang="en-US" altLang="zh-CN" sz="2200" dirty="0"/>
              <a:t>0~10</a:t>
            </a:r>
            <a:r>
              <a:rPr lang="zh-CN" altLang="zh-CN" sz="2200" dirty="0"/>
              <a:t>之间的随机数。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</a:rPr>
              <a:t>2</a:t>
            </a:r>
            <a:r>
              <a:rPr lang="zh-CN" altLang="zh-CN" sz="2200" dirty="0">
                <a:solidFill>
                  <a:srgbClr val="C00000"/>
                </a:solidFill>
              </a:rPr>
              <a:t>）</a:t>
            </a:r>
            <a:r>
              <a:rPr lang="en-US" altLang="zh-CN" sz="2200" dirty="0" err="1">
                <a:solidFill>
                  <a:srgbClr val="C00000"/>
                </a:solidFill>
              </a:rPr>
              <a:t>Math.random</a:t>
            </a:r>
            <a:r>
              <a:rPr lang="en-US" altLang="zh-CN" sz="2200" dirty="0">
                <a:solidFill>
                  <a:srgbClr val="C00000"/>
                </a:solidFill>
              </a:rPr>
              <a:t>()*</a:t>
            </a:r>
            <a:r>
              <a:rPr lang="en-US" altLang="zh-CN" sz="2200" dirty="0" err="1">
                <a:solidFill>
                  <a:srgbClr val="C00000"/>
                </a:solidFill>
              </a:rPr>
              <a:t>m+n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表示</a:t>
            </a:r>
            <a:r>
              <a:rPr lang="zh-CN" altLang="zh-CN" sz="2200" dirty="0"/>
              <a:t>生成</a:t>
            </a:r>
            <a:r>
              <a:rPr lang="en-US" altLang="zh-CN" sz="2200" dirty="0" err="1"/>
              <a:t>n~m+n</a:t>
            </a:r>
            <a:r>
              <a:rPr lang="zh-CN" altLang="zh-CN" sz="2200" dirty="0"/>
              <a:t>之间的随机数，例如“</a:t>
            </a:r>
            <a:r>
              <a:rPr lang="en-US" altLang="zh-CN" sz="2200" dirty="0" err="1"/>
              <a:t>Math.random</a:t>
            </a:r>
            <a:r>
              <a:rPr lang="en-US" altLang="zh-CN" sz="2200" dirty="0"/>
              <a:t>()*10+8</a:t>
            </a:r>
            <a:r>
              <a:rPr lang="zh-CN" altLang="zh-CN" sz="2200" dirty="0"/>
              <a:t>”表示生成</a:t>
            </a:r>
            <a:r>
              <a:rPr lang="en-US" altLang="zh-CN" sz="2200" dirty="0"/>
              <a:t>8~18</a:t>
            </a:r>
            <a:r>
              <a:rPr lang="zh-CN" altLang="zh-CN" sz="2200" dirty="0"/>
              <a:t>之间的随机数。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</a:rPr>
              <a:t>3</a:t>
            </a:r>
            <a:r>
              <a:rPr lang="zh-CN" altLang="zh-CN" sz="2200" dirty="0">
                <a:solidFill>
                  <a:srgbClr val="C00000"/>
                </a:solidFill>
              </a:rPr>
              <a:t>）</a:t>
            </a:r>
            <a:r>
              <a:rPr lang="en-US" altLang="zh-CN" sz="2200" dirty="0" err="1">
                <a:solidFill>
                  <a:srgbClr val="C00000"/>
                </a:solidFill>
              </a:rPr>
              <a:t>Math.random</a:t>
            </a:r>
            <a:r>
              <a:rPr lang="en-US" altLang="zh-CN" sz="2200" dirty="0">
                <a:solidFill>
                  <a:srgbClr val="C00000"/>
                </a:solidFill>
              </a:rPr>
              <a:t>()*m-n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  </a:t>
            </a:r>
            <a:r>
              <a:rPr lang="en-US" altLang="zh-CN" sz="2200" dirty="0" smtClean="0"/>
              <a:t>      </a:t>
            </a:r>
            <a:r>
              <a:rPr lang="zh-CN" altLang="zh-CN" sz="2200" dirty="0" smtClean="0"/>
              <a:t>表示</a:t>
            </a:r>
            <a:r>
              <a:rPr lang="zh-CN" altLang="zh-CN" sz="2200" dirty="0"/>
              <a:t>生成</a:t>
            </a:r>
            <a:r>
              <a:rPr lang="en-US" altLang="zh-CN" sz="2200" dirty="0"/>
              <a:t>-</a:t>
            </a:r>
            <a:r>
              <a:rPr lang="en-US" altLang="zh-CN" sz="2200" dirty="0" err="1"/>
              <a:t>n~m-n</a:t>
            </a:r>
            <a:r>
              <a:rPr lang="zh-CN" altLang="zh-CN" sz="2200" dirty="0"/>
              <a:t>之间的随机数，例如“</a:t>
            </a:r>
            <a:r>
              <a:rPr lang="en-US" altLang="zh-CN" sz="2200" dirty="0" err="1"/>
              <a:t>Math.random</a:t>
            </a:r>
            <a:r>
              <a:rPr lang="en-US" altLang="zh-CN" sz="2200" dirty="0"/>
              <a:t>()*10-8</a:t>
            </a:r>
            <a:r>
              <a:rPr lang="zh-CN" altLang="zh-CN" sz="2200" dirty="0"/>
              <a:t>”表示生成</a:t>
            </a:r>
            <a:r>
              <a:rPr lang="en-US" altLang="zh-CN" sz="2200" dirty="0"/>
              <a:t>-8~2</a:t>
            </a:r>
            <a:r>
              <a:rPr lang="zh-CN" altLang="zh-CN" sz="2200" dirty="0"/>
              <a:t>之间的随机数。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zh-CN" altLang="zh-CN" sz="2200" dirty="0" smtClean="0">
                <a:solidFill>
                  <a:srgbClr val="C00000"/>
                </a:solidFill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</a:rPr>
              <a:t>4</a:t>
            </a:r>
            <a:r>
              <a:rPr lang="zh-CN" altLang="zh-CN" sz="2200" dirty="0">
                <a:solidFill>
                  <a:srgbClr val="C00000"/>
                </a:solidFill>
              </a:rPr>
              <a:t>）</a:t>
            </a:r>
            <a:r>
              <a:rPr lang="en-US" altLang="zh-CN" sz="2200" dirty="0" err="1">
                <a:solidFill>
                  <a:srgbClr val="C00000"/>
                </a:solidFill>
              </a:rPr>
              <a:t>Math.random</a:t>
            </a:r>
            <a:r>
              <a:rPr lang="en-US" altLang="zh-CN" sz="2200" dirty="0">
                <a:solidFill>
                  <a:srgbClr val="C00000"/>
                </a:solidFill>
              </a:rPr>
              <a:t>()*m-m</a:t>
            </a:r>
            <a:endParaRPr lang="zh-CN" altLang="zh-CN" sz="22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</a:t>
            </a:r>
            <a:r>
              <a:rPr lang="zh-CN" altLang="zh-CN" sz="2200" dirty="0" smtClean="0"/>
              <a:t>表示</a:t>
            </a:r>
            <a:r>
              <a:rPr lang="zh-CN" altLang="zh-CN" sz="2200" dirty="0"/>
              <a:t>生成</a:t>
            </a:r>
            <a:r>
              <a:rPr lang="en-US" altLang="zh-CN" sz="2200" dirty="0"/>
              <a:t>-</a:t>
            </a:r>
            <a:r>
              <a:rPr lang="en-US" altLang="zh-CN" sz="2200" dirty="0" err="1"/>
              <a:t>m~m</a:t>
            </a:r>
            <a:r>
              <a:rPr lang="zh-CN" altLang="zh-CN" sz="2200" dirty="0"/>
              <a:t>之间的随机数，例如“</a:t>
            </a:r>
            <a:r>
              <a:rPr lang="en-US" altLang="zh-CN" sz="2200" dirty="0" err="1"/>
              <a:t>Math.random</a:t>
            </a:r>
            <a:r>
              <a:rPr lang="en-US" altLang="zh-CN" sz="2200" dirty="0"/>
              <a:t>()*10-10</a:t>
            </a:r>
            <a:r>
              <a:rPr lang="zh-CN" altLang="zh-CN" sz="2200" dirty="0"/>
              <a:t>”表示生成</a:t>
            </a:r>
            <a:r>
              <a:rPr lang="en-US" altLang="zh-CN" sz="2200" dirty="0"/>
              <a:t>-10~10</a:t>
            </a:r>
            <a:r>
              <a:rPr lang="zh-CN" altLang="zh-CN" sz="2200" dirty="0"/>
              <a:t>之间的随机数。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</a:t>
            </a:r>
            <a:r>
              <a:rPr lang="zh-CN" altLang="zh-CN" sz="2800" b="1" dirty="0"/>
              <a:t>随机数生成某个范围内的“整数”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08720"/>
            <a:ext cx="8496944" cy="56166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对于</a:t>
            </a:r>
            <a:r>
              <a:rPr lang="en-US" altLang="zh-CN" sz="2000" dirty="0" err="1"/>
              <a:t>Math.random</a:t>
            </a:r>
            <a:r>
              <a:rPr lang="en-US" altLang="zh-CN" sz="2000" dirty="0"/>
              <a:t>()*5</a:t>
            </a:r>
            <a:r>
              <a:rPr lang="zh-CN" altLang="zh-CN" sz="2000" dirty="0"/>
              <a:t>来说，由于</a:t>
            </a:r>
            <a:r>
              <a:rPr lang="en-US" altLang="zh-CN" sz="2000" dirty="0"/>
              <a:t>floor()</a:t>
            </a:r>
            <a:r>
              <a:rPr lang="zh-CN" altLang="zh-CN" sz="2000" dirty="0"/>
              <a:t>是向下取整，因此</a:t>
            </a:r>
            <a:r>
              <a:rPr lang="en-US" altLang="zh-CN" sz="2000" dirty="0" err="1"/>
              <a:t>Math.floor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Math.random</a:t>
            </a:r>
            <a:r>
              <a:rPr lang="en-US" altLang="zh-CN" sz="2000" dirty="0"/>
              <a:t>()*5)</a:t>
            </a:r>
            <a:r>
              <a:rPr lang="zh-CN" altLang="zh-CN" sz="2000" dirty="0"/>
              <a:t>生成的是</a:t>
            </a:r>
            <a:r>
              <a:rPr lang="en-US" altLang="zh-CN" sz="2000" dirty="0"/>
              <a:t>0~4</a:t>
            </a:r>
            <a:r>
              <a:rPr lang="zh-CN" altLang="zh-CN" sz="2000" dirty="0"/>
              <a:t>之间的随机整数。如果你想生成</a:t>
            </a:r>
            <a:r>
              <a:rPr lang="en-US" altLang="zh-CN" sz="2000" dirty="0"/>
              <a:t>0~5</a:t>
            </a:r>
            <a:r>
              <a:rPr lang="zh-CN" altLang="zh-CN" sz="2000" dirty="0"/>
              <a:t>之间的随机整数，应该写成：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Math.floor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Math.random</a:t>
            </a:r>
            <a:r>
              <a:rPr lang="en-US" altLang="zh-CN" sz="2000" dirty="0">
                <a:solidFill>
                  <a:srgbClr val="C00000"/>
                </a:solidFill>
              </a:rPr>
              <a:t>()*(5+1))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也就是说</a:t>
            </a:r>
            <a:r>
              <a:rPr lang="zh-CN" altLang="zh-CN" sz="2000" dirty="0"/>
              <a:t>，如果你想生成</a:t>
            </a:r>
            <a:r>
              <a:rPr lang="en-US" altLang="zh-CN" sz="2000" dirty="0"/>
              <a:t>0</a:t>
            </a:r>
            <a:r>
              <a:rPr lang="zh-CN" altLang="zh-CN" sz="2000" dirty="0"/>
              <a:t>到任意数之间的随机整数，应该这样写：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Math.floor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Math.random</a:t>
            </a:r>
            <a:r>
              <a:rPr lang="en-US" altLang="zh-CN" sz="2000" dirty="0">
                <a:solidFill>
                  <a:srgbClr val="C00000"/>
                </a:solidFill>
              </a:rPr>
              <a:t>()*(m+1))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你想生成</a:t>
            </a:r>
            <a:r>
              <a:rPr lang="en-US" altLang="zh-CN" sz="2000" dirty="0"/>
              <a:t>1</a:t>
            </a:r>
            <a:r>
              <a:rPr lang="zh-CN" altLang="zh-CN" sz="2000" dirty="0"/>
              <a:t>到任意数之间的随机整数，应该这样写：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Math.floor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Math.random</a:t>
            </a:r>
            <a:r>
              <a:rPr lang="en-US" altLang="zh-CN" sz="2000" dirty="0">
                <a:solidFill>
                  <a:srgbClr val="C00000"/>
                </a:solidFill>
              </a:rPr>
              <a:t>()*(m+1)+1)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你想生成任意数到任意数之间的随机整数，应该这样写：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rgbClr val="C00000"/>
                </a:solidFill>
              </a:rPr>
              <a:t>Math.floor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Math.random</a:t>
            </a:r>
            <a:r>
              <a:rPr lang="en-US" altLang="zh-CN" sz="2000" dirty="0">
                <a:solidFill>
                  <a:srgbClr val="C00000"/>
                </a:solidFill>
              </a:rPr>
              <a:t>()*(m-n+1)+n)</a:t>
            </a:r>
            <a:endParaRPr lang="en-US" altLang="zh-CN" sz="20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23528" y="476672"/>
            <a:ext cx="8535322" cy="464347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        注：</a:t>
            </a:r>
            <a:r>
              <a:rPr lang="zh-CN" altLang="zh-CN" sz="2400" dirty="0" smtClean="0"/>
              <a:t>很多人</a:t>
            </a:r>
            <a:r>
              <a:rPr lang="zh-CN" altLang="zh-CN" sz="2400" dirty="0"/>
              <a:t>不理解为什么</a:t>
            </a:r>
            <a:r>
              <a:rPr lang="en-US" altLang="zh-CN" sz="2400" dirty="0" err="1"/>
              <a:t>Math.floor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Math.random</a:t>
            </a:r>
            <a:r>
              <a:rPr lang="en-US" altLang="zh-CN" sz="2400" dirty="0"/>
              <a:t>()*5)</a:t>
            </a:r>
            <a:r>
              <a:rPr lang="zh-CN" altLang="zh-CN" sz="2400" dirty="0"/>
              <a:t>生成的是</a:t>
            </a:r>
            <a:r>
              <a:rPr lang="en-US" altLang="zh-CN" sz="2400" dirty="0"/>
              <a:t>0~4</a:t>
            </a:r>
            <a:r>
              <a:rPr lang="zh-CN" altLang="zh-CN" sz="2400" dirty="0"/>
              <a:t>之间的整数，而不是</a:t>
            </a:r>
            <a:r>
              <a:rPr lang="en-US" altLang="zh-CN" sz="2400" dirty="0"/>
              <a:t>0~5</a:t>
            </a:r>
            <a:r>
              <a:rPr lang="zh-CN" altLang="zh-CN" sz="2400" dirty="0"/>
              <a:t>之间的整数，是因为他们没有意识到</a:t>
            </a:r>
            <a:r>
              <a:rPr lang="en-US" altLang="zh-CN" sz="2400" dirty="0" err="1"/>
              <a:t>Math.random</a:t>
            </a:r>
            <a:r>
              <a:rPr lang="en-US" altLang="zh-CN" sz="2400" dirty="0"/>
              <a:t>()</a:t>
            </a:r>
            <a:r>
              <a:rPr lang="zh-CN" altLang="zh-CN" sz="2400" dirty="0"/>
              <a:t>生成随机数范围是</a:t>
            </a:r>
            <a:r>
              <a:rPr lang="en-US" altLang="zh-CN" sz="2400" dirty="0"/>
              <a:t>[0,1)</a:t>
            </a:r>
            <a:r>
              <a:rPr lang="zh-CN" altLang="zh-CN" sz="2400" dirty="0"/>
              <a:t>而不是</a:t>
            </a:r>
            <a:r>
              <a:rPr lang="en-US" altLang="zh-CN" sz="2400" dirty="0"/>
              <a:t>[0,1]</a:t>
            </a:r>
            <a:r>
              <a:rPr lang="zh-CN" altLang="zh-CN" sz="2400" dirty="0"/>
              <a:t>（即不包含</a:t>
            </a:r>
            <a:r>
              <a:rPr lang="en-US" altLang="zh-CN" sz="2400" dirty="0"/>
              <a:t>1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19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32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8.8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生成随机验证码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711" y="1484784"/>
            <a:ext cx="8847508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&lt;script&gt;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 = </a:t>
            </a:r>
            <a:r>
              <a:rPr lang="en-US" altLang="zh-CN" dirty="0" smtClean="0"/>
              <a:t>  "</a:t>
            </a:r>
            <a:r>
              <a:rPr lang="en-US" altLang="zh-CN" dirty="0"/>
              <a:t>abcdefghijklmnopqrstuvwxyzABCDEFGHIJKLMNOPQRSTUVWXYZ1234567890";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 = </a:t>
            </a:r>
            <a:r>
              <a:rPr lang="en-US" altLang="zh-CN" dirty="0" err="1"/>
              <a:t>str.split</a:t>
            </a:r>
            <a:r>
              <a:rPr lang="en-US" altLang="zh-CN" dirty="0"/>
              <a:t>("");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var</a:t>
            </a:r>
            <a:r>
              <a:rPr lang="en-US" altLang="zh-CN" dirty="0"/>
              <a:t> result = "";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for(</a:t>
            </a:r>
            <a:r>
              <a:rPr lang="en-US" altLang="zh-CN" dirty="0" err="1"/>
              <a:t>var</a:t>
            </a:r>
            <a:r>
              <a:rPr lang="en-US" altLang="zh-CN" dirty="0"/>
              <a:t> i=0;i&lt;4;i++)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{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         </a:t>
            </a:r>
            <a:r>
              <a:rPr lang="en-US" altLang="zh-CN" dirty="0" err="1">
                <a:solidFill>
                  <a:srgbClr val="C00000"/>
                </a:solidFill>
              </a:rPr>
              <a:t>var</a:t>
            </a:r>
            <a:r>
              <a:rPr lang="en-US" altLang="zh-CN" dirty="0">
                <a:solidFill>
                  <a:srgbClr val="C00000"/>
                </a:solidFill>
              </a:rPr>
              <a:t> n = </a:t>
            </a:r>
            <a:r>
              <a:rPr lang="en-US" altLang="zh-CN" dirty="0" err="1">
                <a:solidFill>
                  <a:srgbClr val="C00000"/>
                </a:solidFill>
              </a:rPr>
              <a:t>Math.floor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Math.random</a:t>
            </a:r>
            <a:r>
              <a:rPr lang="en-US" altLang="zh-CN" dirty="0">
                <a:solidFill>
                  <a:srgbClr val="C00000"/>
                </a:solidFill>
              </a:rPr>
              <a:t>() * </a:t>
            </a:r>
            <a:r>
              <a:rPr lang="en-US" altLang="zh-CN" dirty="0" err="1">
                <a:solidFill>
                  <a:srgbClr val="C00000"/>
                </a:solidFill>
              </a:rPr>
              <a:t>arr.length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  <a:endParaRPr lang="zh-CN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            result += </a:t>
            </a:r>
            <a:r>
              <a:rPr lang="en-US" altLang="zh-CN" dirty="0" err="1"/>
              <a:t>arr</a:t>
            </a:r>
            <a:r>
              <a:rPr lang="en-US" altLang="zh-CN" dirty="0"/>
              <a:t>[n];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}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(result);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7227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323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8.8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生成随机验证码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8982" y="1534307"/>
            <a:ext cx="67865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 &lt;script&gt;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function </a:t>
            </a:r>
            <a:r>
              <a:rPr lang="en-US" altLang="zh-CN" dirty="0" err="1"/>
              <a:t>getRandomColor</a:t>
            </a:r>
            <a:r>
              <a:rPr lang="en-US" altLang="zh-CN" dirty="0"/>
              <a:t>() {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         </a:t>
            </a:r>
            <a:r>
              <a:rPr lang="en-US" altLang="zh-CN" dirty="0" err="1">
                <a:solidFill>
                  <a:srgbClr val="C00000"/>
                </a:solidFill>
              </a:rPr>
              <a:t>var</a:t>
            </a:r>
            <a:r>
              <a:rPr lang="en-US" altLang="zh-CN" dirty="0">
                <a:solidFill>
                  <a:srgbClr val="C00000"/>
                </a:solidFill>
              </a:rPr>
              <a:t> r = </a:t>
            </a:r>
            <a:r>
              <a:rPr lang="en-US" altLang="zh-CN" dirty="0" err="1">
                <a:solidFill>
                  <a:srgbClr val="C00000"/>
                </a:solidFill>
              </a:rPr>
              <a:t>Math.floor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Math.random</a:t>
            </a:r>
            <a:r>
              <a:rPr lang="en-US" altLang="zh-CN" dirty="0">
                <a:solidFill>
                  <a:srgbClr val="C00000"/>
                </a:solidFill>
              </a:rPr>
              <a:t>() * (256 + 1));</a:t>
            </a:r>
            <a:endParaRPr lang="zh-CN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         </a:t>
            </a:r>
            <a:r>
              <a:rPr lang="en-US" altLang="zh-CN" dirty="0" err="1">
                <a:solidFill>
                  <a:srgbClr val="C00000"/>
                </a:solidFill>
              </a:rPr>
              <a:t>var</a:t>
            </a:r>
            <a:r>
              <a:rPr lang="en-US" altLang="zh-CN" dirty="0">
                <a:solidFill>
                  <a:srgbClr val="C00000"/>
                </a:solidFill>
              </a:rPr>
              <a:t> g = </a:t>
            </a:r>
            <a:r>
              <a:rPr lang="en-US" altLang="zh-CN" dirty="0" err="1">
                <a:solidFill>
                  <a:srgbClr val="C00000"/>
                </a:solidFill>
              </a:rPr>
              <a:t>Math.floor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Math.random</a:t>
            </a:r>
            <a:r>
              <a:rPr lang="en-US" altLang="zh-CN" dirty="0">
                <a:solidFill>
                  <a:srgbClr val="C00000"/>
                </a:solidFill>
              </a:rPr>
              <a:t>() * (256 + 1));</a:t>
            </a:r>
            <a:endParaRPr lang="zh-CN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          </a:t>
            </a:r>
            <a:r>
              <a:rPr lang="en-US" altLang="zh-CN" dirty="0" err="1">
                <a:solidFill>
                  <a:srgbClr val="C00000"/>
                </a:solidFill>
              </a:rPr>
              <a:t>var</a:t>
            </a:r>
            <a:r>
              <a:rPr lang="en-US" altLang="zh-CN" dirty="0">
                <a:solidFill>
                  <a:srgbClr val="C00000"/>
                </a:solidFill>
              </a:rPr>
              <a:t> b = </a:t>
            </a:r>
            <a:r>
              <a:rPr lang="en-US" altLang="zh-CN" dirty="0" err="1">
                <a:solidFill>
                  <a:srgbClr val="C00000"/>
                </a:solidFill>
              </a:rPr>
              <a:t>Math.floor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Math.random</a:t>
            </a:r>
            <a:r>
              <a:rPr lang="en-US" altLang="zh-CN" dirty="0">
                <a:solidFill>
                  <a:srgbClr val="C00000"/>
                </a:solidFill>
              </a:rPr>
              <a:t>() * (256 + 1));</a:t>
            </a:r>
            <a:endParaRPr lang="zh-CN" altLang="zh-CN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rgb</a:t>
            </a:r>
            <a:r>
              <a:rPr lang="en-US" altLang="zh-CN" dirty="0"/>
              <a:t> = "</a:t>
            </a:r>
            <a:r>
              <a:rPr lang="en-US" altLang="zh-CN" dirty="0" err="1"/>
              <a:t>rgb</a:t>
            </a:r>
            <a:r>
              <a:rPr lang="en-US" altLang="zh-CN" dirty="0"/>
              <a:t>(" + r + "," + g + "," + b + ")";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    return </a:t>
            </a:r>
            <a:r>
              <a:rPr lang="en-US" altLang="zh-CN" dirty="0" err="1"/>
              <a:t>rgb</a:t>
            </a:r>
            <a:r>
              <a:rPr lang="en-US" altLang="zh-CN" dirty="0"/>
              <a:t>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}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document.write</a:t>
            </a:r>
            <a:r>
              <a:rPr lang="en-US" altLang="zh-CN" dirty="0"/>
              <a:t>(</a:t>
            </a:r>
            <a:r>
              <a:rPr lang="en-US" altLang="zh-CN" dirty="0" err="1"/>
              <a:t>getRandomColor</a:t>
            </a:r>
            <a:r>
              <a:rPr lang="en-US" altLang="zh-CN" dirty="0"/>
              <a:t>());</a:t>
            </a:r>
            <a:endParaRPr lang="zh-CN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 &lt;/script&gt;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796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57158" y="285728"/>
            <a:ext cx="8143932" cy="64294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1" dirty="0" smtClean="0"/>
              <a:t>练习题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57158" y="836712"/>
            <a:ext cx="8786842" cy="568863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400" b="1" dirty="0"/>
              <a:t>一、选择题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 smtClean="0"/>
              <a:t>    1</a:t>
            </a:r>
            <a:r>
              <a:rPr lang="zh-CN" altLang="zh-CN" sz="2200" dirty="0"/>
              <a:t>、如果想要快速找出一组数中的最大值，可以使用（ </a:t>
            </a:r>
            <a:r>
              <a:rPr lang="en-US" altLang="zh-CN" sz="2200" smtClean="0"/>
              <a:t>    </a:t>
            </a:r>
            <a:r>
              <a:rPr lang="zh-CN" altLang="zh-CN" sz="2200" smtClean="0"/>
              <a:t>）</a:t>
            </a:r>
            <a:r>
              <a:rPr lang="zh-CN" altLang="zh-CN" sz="2200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A</a:t>
            </a:r>
            <a:r>
              <a:rPr lang="en-US" altLang="zh-CN" sz="2200" dirty="0"/>
              <a:t>. max()                             </a:t>
            </a:r>
            <a:r>
              <a:rPr lang="en-US" altLang="zh-CN" sz="2200" dirty="0" smtClean="0"/>
              <a:t>            B</a:t>
            </a:r>
            <a:r>
              <a:rPr lang="en-US" altLang="zh-CN" sz="2200" dirty="0"/>
              <a:t>. </a:t>
            </a:r>
            <a:r>
              <a:rPr lang="en-US" altLang="zh-CN" sz="2200" dirty="0" err="1"/>
              <a:t>Math.max</a:t>
            </a:r>
            <a:r>
              <a:rPr lang="en-US" altLang="zh-CN" sz="2200" dirty="0"/>
              <a:t>()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  </a:t>
            </a:r>
            <a:r>
              <a:rPr lang="en-US" altLang="zh-CN" sz="2200" dirty="0" smtClean="0"/>
              <a:t>    C</a:t>
            </a:r>
            <a:r>
              <a:rPr lang="en-US" altLang="zh-CN" sz="2200" dirty="0"/>
              <a:t>. min()                            </a:t>
            </a:r>
            <a:r>
              <a:rPr lang="en-US" altLang="zh-CN" sz="2200" dirty="0" smtClean="0"/>
              <a:t>              </a:t>
            </a:r>
            <a:r>
              <a:rPr lang="en-US" altLang="zh-CN" sz="2200" dirty="0" err="1"/>
              <a:t>D.Math.min</a:t>
            </a:r>
            <a:r>
              <a:rPr lang="en-US" altLang="zh-CN" sz="2200" dirty="0"/>
              <a:t>()</a:t>
            </a:r>
            <a:endParaRPr lang="zh-CN" altLang="zh-CN" sz="22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2400" b="1" dirty="0"/>
              <a:t>二、填空题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</a:t>
            </a:r>
            <a:r>
              <a:rPr lang="en-US" altLang="zh-CN" sz="2200" dirty="0" smtClean="0"/>
              <a:t>  1</a:t>
            </a:r>
            <a:r>
              <a:rPr lang="zh-CN" altLang="zh-CN" sz="2200" dirty="0"/>
              <a:t>、请写出下面范围内的</a:t>
            </a:r>
            <a:r>
              <a:rPr lang="en-US" altLang="zh-CN" sz="2200" dirty="0"/>
              <a:t>JavaScript</a:t>
            </a:r>
            <a:r>
              <a:rPr lang="zh-CN" altLang="zh-CN" sz="2200" dirty="0"/>
              <a:t>表达式：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</a:t>
            </a:r>
            <a:r>
              <a:rPr lang="zh-CN" altLang="zh-CN" sz="2200" dirty="0"/>
              <a:t>（</a:t>
            </a:r>
            <a:r>
              <a:rPr lang="en-US" altLang="zh-CN" sz="2200" dirty="0"/>
              <a:t>1</a:t>
            </a:r>
            <a:r>
              <a:rPr lang="zh-CN" altLang="zh-CN" sz="2200" dirty="0"/>
              <a:t>）</a:t>
            </a:r>
            <a:r>
              <a:rPr lang="en-US" altLang="zh-CN" sz="2200" dirty="0"/>
              <a:t>0</a:t>
            </a:r>
            <a:r>
              <a:rPr lang="zh-CN" altLang="zh-CN" sz="2200" dirty="0"/>
              <a:t>到</a:t>
            </a:r>
            <a:r>
              <a:rPr lang="en-US" altLang="zh-CN" sz="2200" dirty="0"/>
              <a:t>m</a:t>
            </a:r>
            <a:r>
              <a:rPr lang="zh-CN" altLang="zh-CN" sz="2200" dirty="0"/>
              <a:t>之间的随机整数：</a:t>
            </a:r>
            <a:r>
              <a:rPr lang="en-US" altLang="zh-CN" sz="2200" dirty="0"/>
              <a:t>______________________</a:t>
            </a:r>
            <a:r>
              <a:rPr lang="zh-CN" altLang="zh-CN" sz="2200" dirty="0"/>
              <a:t>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</a:t>
            </a:r>
            <a:r>
              <a:rPr lang="zh-CN" altLang="zh-CN" sz="2200" dirty="0"/>
              <a:t>（</a:t>
            </a:r>
            <a:r>
              <a:rPr lang="en-US" altLang="zh-CN" sz="2200" dirty="0"/>
              <a:t>2</a:t>
            </a:r>
            <a:r>
              <a:rPr lang="zh-CN" altLang="zh-CN" sz="2200" dirty="0"/>
              <a:t>）</a:t>
            </a:r>
            <a:r>
              <a:rPr lang="en-US" altLang="zh-CN" sz="2200" dirty="0"/>
              <a:t>1</a:t>
            </a:r>
            <a:r>
              <a:rPr lang="zh-CN" altLang="zh-CN" sz="2200" dirty="0"/>
              <a:t>到</a:t>
            </a:r>
            <a:r>
              <a:rPr lang="en-US" altLang="zh-CN" sz="2200" dirty="0"/>
              <a:t>m</a:t>
            </a:r>
            <a:r>
              <a:rPr lang="zh-CN" altLang="zh-CN" sz="2200" dirty="0"/>
              <a:t>之间的随机整数：</a:t>
            </a:r>
            <a:r>
              <a:rPr lang="en-US" altLang="zh-CN" sz="2200" dirty="0"/>
              <a:t>______________________</a:t>
            </a:r>
            <a:r>
              <a:rPr lang="zh-CN" altLang="zh-CN" sz="2200" dirty="0"/>
              <a:t>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200" dirty="0"/>
              <a:t>  </a:t>
            </a:r>
            <a:r>
              <a:rPr lang="zh-CN" altLang="zh-CN" sz="2200" dirty="0"/>
              <a:t>（</a:t>
            </a:r>
            <a:r>
              <a:rPr lang="en-US" altLang="zh-CN" sz="2200" dirty="0"/>
              <a:t>3</a:t>
            </a:r>
            <a:r>
              <a:rPr lang="zh-CN" altLang="zh-CN" sz="2200" dirty="0"/>
              <a:t>）</a:t>
            </a:r>
            <a:r>
              <a:rPr lang="en-US" altLang="zh-CN" sz="2200" dirty="0"/>
              <a:t>m</a:t>
            </a:r>
            <a:r>
              <a:rPr lang="zh-CN" altLang="zh-CN" sz="2200" dirty="0"/>
              <a:t>到</a:t>
            </a:r>
            <a:r>
              <a:rPr lang="en-US" altLang="zh-CN" sz="2200" dirty="0"/>
              <a:t>n</a:t>
            </a:r>
            <a:r>
              <a:rPr lang="zh-CN" altLang="zh-CN" sz="2200" dirty="0"/>
              <a:t>之间的随机整数：</a:t>
            </a:r>
            <a:r>
              <a:rPr lang="en-US" altLang="zh-CN" sz="2200" dirty="0"/>
              <a:t>______________________</a:t>
            </a:r>
            <a:r>
              <a:rPr lang="zh-CN" altLang="zh-CN" sz="2200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20229" y="1844824"/>
            <a:ext cx="450059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掌握数学对象属性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掌握数学对象方法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110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数学对象简介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5405" y="1196752"/>
            <a:ext cx="8416243" cy="42484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凡是涉及动画开发、高级编程、算法研究等，都跟数学有极大的联系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Math</a:t>
            </a:r>
            <a:r>
              <a:rPr lang="zh-CN" altLang="zh-CN" sz="2400" dirty="0"/>
              <a:t>对象的属性和方法来实现各种运算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Math</a:t>
            </a:r>
            <a:r>
              <a:rPr lang="zh-CN" altLang="zh-CN" sz="2400" dirty="0"/>
              <a:t>对象跟其他对象不一样，我们不需要使用</a:t>
            </a:r>
            <a:r>
              <a:rPr lang="en-US" altLang="zh-CN" sz="2400" dirty="0"/>
              <a:t>new</a:t>
            </a:r>
            <a:r>
              <a:rPr lang="zh-CN" altLang="zh-CN" sz="2400" dirty="0"/>
              <a:t>关键字来创造，而是直接使用它的属性和方法就行。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995936" y="5429806"/>
            <a:ext cx="1467068" cy="1105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Math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.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属性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Math.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方法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61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4343" y="1196752"/>
            <a:ext cx="8416243" cy="31064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</a:t>
            </a:r>
            <a:r>
              <a:rPr lang="en-US" altLang="zh-CN" sz="2400" dirty="0"/>
              <a:t>Math</a:t>
            </a:r>
            <a:r>
              <a:rPr lang="zh-CN" altLang="zh-CN" sz="2400" dirty="0"/>
              <a:t>对象的属性往往都是数学中经常使用的</a:t>
            </a:r>
            <a:r>
              <a:rPr lang="zh-CN" altLang="zh-CN" sz="2400" dirty="0" smtClean="0"/>
              <a:t>“常量”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对于</a:t>
            </a:r>
            <a:r>
              <a:rPr lang="en-US" altLang="zh-CN" sz="2400" dirty="0"/>
              <a:t>Math</a:t>
            </a:r>
            <a:r>
              <a:rPr lang="zh-CN" altLang="zh-CN" sz="2400" dirty="0"/>
              <a:t>对象的属性，我们只需要掌握“</a:t>
            </a:r>
            <a:r>
              <a:rPr lang="en-US" altLang="zh-CN" sz="2400" dirty="0" err="1">
                <a:solidFill>
                  <a:srgbClr val="C00000"/>
                </a:solidFill>
              </a:rPr>
              <a:t>Math.PI</a:t>
            </a:r>
            <a:r>
              <a:rPr lang="zh-CN" altLang="zh-CN" sz="2400" dirty="0"/>
              <a:t>”这一个就够</a:t>
            </a:r>
            <a:r>
              <a:rPr lang="zh-CN" altLang="zh-CN" sz="2400" dirty="0" smtClean="0"/>
              <a:t>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角度表示方法：</a:t>
            </a:r>
            <a:r>
              <a:rPr lang="zh-CN" altLang="zh-CN" sz="2400" dirty="0">
                <a:solidFill>
                  <a:srgbClr val="C00000"/>
                </a:solidFill>
              </a:rPr>
              <a:t>度数</a:t>
            </a:r>
            <a:r>
              <a:rPr lang="en-US" altLang="zh-CN" sz="2400" dirty="0">
                <a:solidFill>
                  <a:srgbClr val="C00000"/>
                </a:solidFill>
              </a:rPr>
              <a:t>*</a:t>
            </a:r>
            <a:r>
              <a:rPr lang="en-US" altLang="zh-CN" sz="2400" dirty="0" err="1">
                <a:solidFill>
                  <a:srgbClr val="C00000"/>
                </a:solidFill>
              </a:rPr>
              <a:t>Math.PI</a:t>
            </a:r>
            <a:r>
              <a:rPr lang="en-US" altLang="zh-CN" sz="2400" dirty="0">
                <a:solidFill>
                  <a:srgbClr val="C00000"/>
                </a:solidFill>
              </a:rPr>
              <a:t>/180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02335" y="4437112"/>
            <a:ext cx="4031873" cy="1105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120*</a:t>
            </a: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Math.PI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/180   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//120°</a:t>
            </a:r>
          </a:p>
          <a:p>
            <a:pPr>
              <a:lnSpc>
                <a:spcPts val="27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150*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Math.PI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/180   //150°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574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61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81997"/>
              </p:ext>
            </p:extLst>
          </p:nvPr>
        </p:nvGraphicFramePr>
        <p:xfrm>
          <a:off x="536348" y="1412776"/>
          <a:ext cx="8064896" cy="51820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/>
                <a:gridCol w="4032448"/>
              </a:tblGrid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/>
                        <a:t>方法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800" dirty="0" smtClean="0"/>
                        <a:t>说明</a:t>
                      </a:r>
                      <a:endParaRPr lang="zh-CN" altLang="en-US" sz="18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返回一组数中的最大值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min(</a:t>
                      </a: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,n)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返回一组数中的最小值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正弦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余弦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正切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asin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反正弦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acos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反余弦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atan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反正切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atan2(x)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反正切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floor(x)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向下取整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ceil(x)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向上取整</a:t>
                      </a:r>
                      <a:endParaRPr lang="zh-CN" altLang="en-US" sz="1600" dirty="0"/>
                    </a:p>
                  </a:txBody>
                  <a:tcPr/>
                </a:tc>
              </a:tr>
              <a:tr h="38884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random()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生成随机数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539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61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8.4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值与最小值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4343" y="1196752"/>
            <a:ext cx="8416243" cy="2016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max()</a:t>
            </a:r>
            <a:r>
              <a:rPr lang="zh-CN" altLang="zh-CN" sz="2400" dirty="0"/>
              <a:t>方法求出一组数中的最大值，也可以使用</a:t>
            </a:r>
            <a:r>
              <a:rPr lang="en-US" altLang="zh-CN" sz="2400" dirty="0"/>
              <a:t>min()</a:t>
            </a:r>
            <a:r>
              <a:rPr lang="zh-CN" altLang="zh-CN" sz="2400" dirty="0"/>
              <a:t>方法求出一组数组中的最小值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1468" y="3068960"/>
            <a:ext cx="2954655" cy="1105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Math.max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a,b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,…,n);</a:t>
            </a:r>
          </a:p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Math.min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a,b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,…,n);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56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53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整运算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4343" y="1196752"/>
            <a:ext cx="8416243" cy="23042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floor()</a:t>
            </a:r>
            <a:r>
              <a:rPr lang="zh-CN" altLang="zh-CN" sz="2400" dirty="0"/>
              <a:t>方法对一个数进行向下取整。所谓的向下取整指的是返回小于或等于指定数的最小整数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1468" y="3501008"/>
            <a:ext cx="2339102" cy="419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Math.floor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(x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);</a:t>
            </a:r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7" y="4162425"/>
            <a:ext cx="24288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040" y="4429125"/>
            <a:ext cx="33909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0429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95536" y="404664"/>
            <a:ext cx="8416243" cy="230425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中，我们可以使用</a:t>
            </a:r>
            <a:r>
              <a:rPr lang="en-US" altLang="zh-CN" sz="2400" dirty="0"/>
              <a:t>ceil()</a:t>
            </a:r>
            <a:r>
              <a:rPr lang="zh-CN" altLang="zh-CN" sz="2400" dirty="0"/>
              <a:t>方法对一个数进行向上取整。所谓的向上取整指的是返回大于或等于指定数的最小整数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3434" y="2708920"/>
            <a:ext cx="218521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2000" dirty="0" err="1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Math.ceil</a:t>
            </a: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(x);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861048"/>
            <a:ext cx="2419350" cy="2009775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132510"/>
            <a:ext cx="33909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9688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353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8.6  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三角函数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74343" y="1196752"/>
            <a:ext cx="8590145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x</a:t>
            </a:r>
            <a:r>
              <a:rPr lang="zh-CN" altLang="zh-CN" sz="2400" dirty="0"/>
              <a:t>表示角度值，用弧度来表示，常用形式</a:t>
            </a:r>
            <a:r>
              <a:rPr lang="zh-CN" altLang="zh-CN" sz="2400" dirty="0" smtClean="0"/>
              <a:t>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atan2(x)</a:t>
            </a:r>
            <a:r>
              <a:rPr lang="zh-CN" altLang="zh-CN" sz="2400" dirty="0"/>
              <a:t>跟</a:t>
            </a:r>
            <a:r>
              <a:rPr lang="en-US" altLang="zh-CN" sz="2400" dirty="0" err="1"/>
              <a:t>atan</a:t>
            </a:r>
            <a:r>
              <a:rPr lang="en-US" altLang="zh-CN" sz="2400" dirty="0"/>
              <a:t>(x)</a:t>
            </a:r>
            <a:r>
              <a:rPr lang="zh-CN" altLang="zh-CN" sz="2400" dirty="0"/>
              <a:t>是不一样的，</a:t>
            </a:r>
            <a:r>
              <a:rPr lang="en-US" altLang="zh-CN" sz="2400" dirty="0"/>
              <a:t>atan2(x)</a:t>
            </a:r>
            <a:r>
              <a:rPr lang="zh-CN" altLang="zh-CN" sz="2400" dirty="0"/>
              <a:t>能够精确判断角度对应哪一个角，而</a:t>
            </a:r>
            <a:r>
              <a:rPr lang="en-US" altLang="zh-CN" sz="2400" dirty="0" err="1"/>
              <a:t>atan</a:t>
            </a:r>
            <a:r>
              <a:rPr lang="en-US" altLang="zh-CN" sz="2400" dirty="0"/>
              <a:t>(x)</a:t>
            </a:r>
            <a:r>
              <a:rPr lang="zh-CN" altLang="zh-CN" sz="2400" dirty="0"/>
              <a:t>不能。因此在高级动画开发时，我们大多数用的是</a:t>
            </a:r>
            <a:r>
              <a:rPr lang="en-US" altLang="zh-CN" sz="2400" dirty="0"/>
              <a:t>atan2(x)</a:t>
            </a:r>
            <a:r>
              <a:rPr lang="zh-CN" altLang="zh-CN" sz="2400" dirty="0"/>
              <a:t>，基本用不到</a:t>
            </a:r>
            <a:r>
              <a:rPr lang="en-US" altLang="zh-CN" sz="2400" dirty="0" err="1"/>
              <a:t>atan</a:t>
            </a:r>
            <a:r>
              <a:rPr lang="en-US" altLang="zh-CN" sz="2400" dirty="0"/>
              <a:t>(x)</a:t>
            </a:r>
            <a:r>
              <a:rPr lang="zh-CN" altLang="zh-CN" sz="2400" dirty="0" smtClean="0"/>
              <a:t>；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反三角函数用得很少（除了</a:t>
            </a:r>
            <a:r>
              <a:rPr lang="en-US" altLang="zh-CN" sz="2400" dirty="0"/>
              <a:t>atan2()</a:t>
            </a:r>
            <a:r>
              <a:rPr lang="zh-CN" altLang="zh-CN" sz="2400" dirty="0"/>
              <a:t>），一般都是用三角函数，常用的有：</a:t>
            </a:r>
            <a:r>
              <a:rPr lang="en-US" altLang="zh-CN" sz="2400" dirty="0"/>
              <a:t>sin()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cos</a:t>
            </a:r>
            <a:r>
              <a:rPr lang="en-US" altLang="zh-CN" sz="2400" dirty="0"/>
              <a:t>()</a:t>
            </a:r>
            <a:r>
              <a:rPr lang="zh-CN" altLang="zh-CN" sz="2400" dirty="0"/>
              <a:t>和</a:t>
            </a:r>
            <a:r>
              <a:rPr lang="en-US" altLang="zh-CN" sz="2400" dirty="0"/>
              <a:t>atan2()</a:t>
            </a:r>
            <a:r>
              <a:rPr lang="zh-CN" altLang="zh-CN" sz="2400" dirty="0"/>
              <a:t>这</a:t>
            </a:r>
            <a:r>
              <a:rPr lang="en-US" altLang="zh-CN" sz="2400" dirty="0"/>
              <a:t>3</a:t>
            </a:r>
            <a:r>
              <a:rPr lang="zh-CN" altLang="zh-CN" sz="2400" dirty="0"/>
              <a:t>个；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9832" y="1916832"/>
            <a:ext cx="2544286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度数</a:t>
            </a:r>
            <a:r>
              <a:rPr lang="zh-CN" altLang="en-US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*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Math.PI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/180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26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1052</Words>
  <Application>Microsoft Office PowerPoint</Application>
  <PresentationFormat>全屏显示(4:3)</PresentationFormat>
  <Paragraphs>126</Paragraphs>
  <Slides>16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39</cp:revision>
  <dcterms:created xsi:type="dcterms:W3CDTF">2017-08-11T01:38:56Z</dcterms:created>
  <dcterms:modified xsi:type="dcterms:W3CDTF">2017-08-14T16:38:19Z</dcterms:modified>
</cp:coreProperties>
</file>