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64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61" r:id="rId27"/>
    <p:sldId id="286" r:id="rId28"/>
    <p:sldId id="287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53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15208-42D9-42DE-99EC-292F22FEDEAA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07145-9756-464E-AFCB-BDBF2FB76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6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07145-9756-464E-AFCB-BDBF2FB760D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779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07145-9756-464E-AFCB-BDBF2FB760D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77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85728"/>
            <a:ext cx="8143932" cy="642942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1285860"/>
            <a:ext cx="8143932" cy="464347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90656" y="2463388"/>
            <a:ext cx="1917575" cy="2056578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2" y="2786058"/>
            <a:ext cx="3894951" cy="9300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8" name="组合 7"/>
          <p:cNvGrpSpPr/>
          <p:nvPr/>
        </p:nvGrpSpPr>
        <p:grpSpPr>
          <a:xfrm>
            <a:off x="3275856" y="3143248"/>
            <a:ext cx="128768" cy="158012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3143248"/>
            <a:ext cx="130906" cy="158012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3200565"/>
            <a:ext cx="288238" cy="61431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73728" y="3000372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DOM</a:t>
            </a:r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基础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00232" y="2786058"/>
            <a:ext cx="589923" cy="737835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49" y="3029768"/>
            <a:ext cx="1440159" cy="491305"/>
            <a:chOff x="4927934" y="2884106"/>
            <a:chExt cx="842141" cy="562742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475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9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6186" y="2060848"/>
            <a:ext cx="4493538" cy="1457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window.onload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= function () 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……</a:t>
            </a:r>
            <a:endParaRPr lang="en-US" altLang="zh-CN" sz="20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  <a:endParaRPr lang="en-US" altLang="zh-CN" sz="2000" dirty="0" smtClean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413373"/>
            <a:ext cx="8143932" cy="25202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/>
              <a:t>window.onload</a:t>
            </a:r>
            <a:r>
              <a:rPr lang="zh-CN" altLang="en-US" sz="2400" dirty="0" smtClean="0"/>
              <a:t>表示</a:t>
            </a:r>
            <a:r>
              <a:rPr lang="zh-CN" altLang="zh-CN" sz="2400" dirty="0"/>
              <a:t>浏览器把整个页面解析完了再去</a:t>
            </a:r>
            <a:r>
              <a:rPr lang="zh-CN" altLang="zh-CN" sz="2400" dirty="0" smtClean="0"/>
              <a:t>解析</a:t>
            </a:r>
            <a:r>
              <a:rPr lang="en-US" altLang="zh-CN" sz="2400" dirty="0" smtClean="0"/>
              <a:t>{}</a:t>
            </a:r>
            <a:r>
              <a:rPr lang="zh-CN" altLang="zh-CN" sz="2400" dirty="0" smtClean="0"/>
              <a:t>内部</a:t>
            </a:r>
            <a:r>
              <a:rPr lang="zh-CN" altLang="zh-CN" sz="2400" dirty="0"/>
              <a:t>的</a:t>
            </a:r>
            <a:r>
              <a:rPr lang="zh-CN" altLang="zh-CN" sz="2400" dirty="0" smtClean="0"/>
              <a:t>代码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2160" y="2060848"/>
            <a:ext cx="26384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5093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getElementsByTagName</a:t>
            </a:r>
            <a:r>
              <a:rPr lang="en-US" altLang="zh-CN" sz="2800" b="1" dirty="0" smtClean="0"/>
              <a:t>()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143932" cy="25202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getElementsByTagName</a:t>
            </a:r>
            <a:r>
              <a:rPr lang="en-US" altLang="zh-CN" sz="2400" dirty="0"/>
              <a:t>()</a:t>
            </a:r>
            <a:r>
              <a:rPr lang="zh-CN" altLang="zh-CN" sz="2400" dirty="0"/>
              <a:t>类似于</a:t>
            </a:r>
            <a:r>
              <a:rPr lang="en-US" altLang="zh-CN" sz="2400" dirty="0"/>
              <a:t>CSS</a:t>
            </a:r>
            <a:r>
              <a:rPr lang="zh-CN" altLang="zh-CN" sz="2400" dirty="0"/>
              <a:t>中的“元素选择器”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getElementsByTagName</a:t>
            </a:r>
            <a:r>
              <a:rPr lang="en-US" altLang="zh-CN" sz="2400" dirty="0"/>
              <a:t>()</a:t>
            </a:r>
            <a:r>
              <a:rPr lang="zh-CN" altLang="zh-CN" sz="2400" dirty="0"/>
              <a:t>方法获取的是一个</a:t>
            </a:r>
            <a:r>
              <a:rPr lang="zh-CN" altLang="zh-CN" sz="2400" dirty="0" smtClean="0"/>
              <a:t>“类数组”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 </a:t>
            </a:r>
            <a:r>
              <a:rPr lang="zh-CN" altLang="en-US" sz="2400" b="1" dirty="0" smtClean="0"/>
              <a:t>语法：</a:t>
            </a:r>
            <a:endParaRPr lang="en-US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47664" y="2980248"/>
            <a:ext cx="6186309" cy="41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document.getElementsByTagName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标签名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56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23528" y="476672"/>
            <a:ext cx="8496944" cy="25202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getElementById</a:t>
            </a:r>
            <a:r>
              <a:rPr lang="en-US" altLang="zh-CN" sz="2400" dirty="0"/>
              <a:t>()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getElementsByTagName</a:t>
            </a:r>
            <a:r>
              <a:rPr lang="en-US" altLang="zh-CN" sz="2400" dirty="0"/>
              <a:t>()</a:t>
            </a:r>
            <a:r>
              <a:rPr lang="zh-CN" altLang="zh-CN" sz="2400" dirty="0"/>
              <a:t>有着以下</a:t>
            </a:r>
            <a:r>
              <a:rPr lang="en-US" altLang="zh-CN" sz="2400" dirty="0"/>
              <a:t>3</a:t>
            </a:r>
            <a:r>
              <a:rPr lang="zh-CN" altLang="zh-CN" sz="2400" dirty="0"/>
              <a:t>个明显的</a:t>
            </a:r>
            <a:r>
              <a:rPr lang="zh-CN" altLang="zh-CN" sz="2400" dirty="0" smtClean="0"/>
              <a:t>区别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1673499"/>
            <a:ext cx="8208912" cy="358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 err="1" smtClean="0"/>
              <a:t>getElementById</a:t>
            </a:r>
            <a:r>
              <a:rPr lang="en-US" altLang="zh-CN" sz="2200" dirty="0"/>
              <a:t>()</a:t>
            </a:r>
            <a:r>
              <a:rPr lang="zh-CN" altLang="zh-CN" sz="2200" dirty="0"/>
              <a:t>获取的是</a:t>
            </a:r>
            <a:r>
              <a:rPr lang="en-US" altLang="zh-CN" sz="2200" dirty="0"/>
              <a:t>1</a:t>
            </a:r>
            <a:r>
              <a:rPr lang="zh-CN" altLang="zh-CN" sz="2200" dirty="0"/>
              <a:t>个元素，而</a:t>
            </a:r>
            <a:r>
              <a:rPr lang="en-US" altLang="zh-CN" sz="2200" dirty="0" err="1"/>
              <a:t>getElementsByTagName</a:t>
            </a:r>
            <a:r>
              <a:rPr lang="en-US" altLang="zh-CN" sz="2200" dirty="0"/>
              <a:t>()</a:t>
            </a:r>
            <a:r>
              <a:rPr lang="zh-CN" altLang="zh-CN" sz="2200" dirty="0"/>
              <a:t>获取的</a:t>
            </a:r>
            <a:r>
              <a:rPr lang="zh-CN" altLang="zh-CN" sz="2200" dirty="0" smtClean="0"/>
              <a:t>是</a:t>
            </a:r>
            <a:r>
              <a:rPr lang="en-US" altLang="zh-CN" sz="2200" dirty="0" smtClean="0"/>
              <a:t> </a:t>
            </a:r>
            <a:r>
              <a:rPr lang="zh-CN" altLang="zh-CN" sz="2200" dirty="0" smtClean="0"/>
              <a:t>多</a:t>
            </a:r>
            <a:r>
              <a:rPr lang="zh-CN" altLang="zh-CN" sz="2200" dirty="0"/>
              <a:t>个元素（伪数组）；</a:t>
            </a:r>
            <a:endParaRPr lang="en-US" altLang="zh-CN" sz="22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 err="1" smtClean="0"/>
              <a:t>getElementById</a:t>
            </a:r>
            <a:r>
              <a:rPr lang="en-US" altLang="zh-CN" sz="2200" dirty="0"/>
              <a:t>()</a:t>
            </a:r>
            <a:r>
              <a:rPr lang="zh-CN" altLang="zh-CN" sz="2200" dirty="0"/>
              <a:t>前面只可以接</a:t>
            </a:r>
            <a:r>
              <a:rPr lang="en-US" altLang="zh-CN" sz="2200" dirty="0"/>
              <a:t>document</a:t>
            </a:r>
            <a:r>
              <a:rPr lang="zh-CN" altLang="zh-CN" sz="2200" dirty="0"/>
              <a:t>，也就是</a:t>
            </a:r>
            <a:r>
              <a:rPr lang="en-US" altLang="zh-CN" sz="2200" dirty="0" err="1"/>
              <a:t>document.getElementById</a:t>
            </a:r>
            <a:r>
              <a:rPr lang="en-US" altLang="zh-CN" sz="2200" dirty="0"/>
              <a:t>()</a:t>
            </a:r>
            <a:r>
              <a:rPr lang="zh-CN" altLang="zh-CN" sz="2200" dirty="0"/>
              <a:t>；</a:t>
            </a:r>
            <a:r>
              <a:rPr lang="en-US" altLang="zh-CN" sz="2200" dirty="0" err="1"/>
              <a:t>getElementsByTagName</a:t>
            </a:r>
            <a:r>
              <a:rPr lang="en-US" altLang="zh-CN" sz="2200" dirty="0"/>
              <a:t>()</a:t>
            </a:r>
            <a:r>
              <a:rPr lang="zh-CN" altLang="zh-CN" sz="2200" dirty="0"/>
              <a:t>前面不仅可以接</a:t>
            </a:r>
            <a:r>
              <a:rPr lang="en-US" altLang="zh-CN" sz="2200" dirty="0"/>
              <a:t>document</a:t>
            </a:r>
            <a:r>
              <a:rPr lang="zh-CN" altLang="zh-CN" sz="2200" dirty="0"/>
              <a:t>，还可以接其他</a:t>
            </a:r>
            <a:r>
              <a:rPr lang="en-US" altLang="zh-CN" sz="2200" dirty="0"/>
              <a:t>DOM</a:t>
            </a:r>
            <a:r>
              <a:rPr lang="zh-CN" altLang="zh-CN" sz="2200" dirty="0"/>
              <a:t>对象；</a:t>
            </a:r>
            <a:r>
              <a:rPr lang="zh-CN" altLang="en-US" sz="2200" dirty="0" smtClean="0"/>
              <a:t>  </a:t>
            </a:r>
            <a:endParaRPr lang="en-US" altLang="zh-CN" sz="2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 err="1"/>
              <a:t>getElementById</a:t>
            </a:r>
            <a:r>
              <a:rPr lang="en-US" altLang="zh-CN" sz="2200" dirty="0"/>
              <a:t>()</a:t>
            </a:r>
            <a:r>
              <a:rPr lang="zh-CN" altLang="zh-CN" sz="2200" dirty="0"/>
              <a:t>不可以操作动态创建的</a:t>
            </a:r>
            <a:r>
              <a:rPr lang="en-US" altLang="zh-CN" sz="2200" dirty="0"/>
              <a:t>DOM</a:t>
            </a:r>
            <a:r>
              <a:rPr lang="zh-CN" altLang="zh-CN" sz="2200" dirty="0"/>
              <a:t>元素，而</a:t>
            </a:r>
            <a:r>
              <a:rPr lang="en-US" altLang="zh-CN" sz="2200" dirty="0" err="1"/>
              <a:t>getElementsByTagName</a:t>
            </a:r>
            <a:r>
              <a:rPr lang="en-US" altLang="zh-CN" sz="2200" dirty="0"/>
              <a:t>()</a:t>
            </a:r>
            <a:r>
              <a:rPr lang="zh-CN" altLang="zh-CN" sz="2200" dirty="0"/>
              <a:t>可以操作动态创建的</a:t>
            </a:r>
            <a:r>
              <a:rPr lang="en-US" altLang="zh-CN" sz="2200" dirty="0"/>
              <a:t>DOM</a:t>
            </a:r>
            <a:r>
              <a:rPr lang="zh-CN" altLang="zh-CN" sz="2200" dirty="0"/>
              <a:t>元素；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8465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getElementsByClassName</a:t>
            </a:r>
            <a:r>
              <a:rPr lang="en-US" altLang="zh-CN" sz="2800" b="1" dirty="0" smtClean="0"/>
              <a:t>()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143932" cy="25202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getElementsByClassName</a:t>
            </a:r>
            <a:r>
              <a:rPr lang="en-US" altLang="zh-CN" sz="2400" dirty="0"/>
              <a:t>()</a:t>
            </a:r>
            <a:r>
              <a:rPr lang="zh-CN" altLang="zh-CN" sz="2400" dirty="0"/>
              <a:t>类似于</a:t>
            </a:r>
            <a:r>
              <a:rPr lang="en-US" altLang="zh-CN" sz="2400" dirty="0"/>
              <a:t>CSS</a:t>
            </a:r>
            <a:r>
              <a:rPr lang="zh-CN" altLang="zh-CN" sz="2400" dirty="0"/>
              <a:t>中的“</a:t>
            </a:r>
            <a:r>
              <a:rPr lang="en-US" altLang="zh-CN" sz="2400" dirty="0"/>
              <a:t>class</a:t>
            </a:r>
            <a:r>
              <a:rPr lang="zh-CN" altLang="zh-CN" sz="2400" dirty="0"/>
              <a:t>选择器”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跟</a:t>
            </a:r>
            <a:r>
              <a:rPr lang="en-US" altLang="zh-CN" sz="2400" dirty="0" err="1"/>
              <a:t>getElementsByTagName</a:t>
            </a:r>
            <a:r>
              <a:rPr lang="zh-CN" altLang="zh-CN" sz="2400" dirty="0"/>
              <a:t>相似，</a:t>
            </a:r>
            <a:r>
              <a:rPr lang="en-US" altLang="zh-CN" sz="2400" dirty="0" err="1"/>
              <a:t>getElementsByClassName</a:t>
            </a:r>
            <a:r>
              <a:rPr lang="en-US" altLang="zh-CN" sz="2400" dirty="0"/>
              <a:t>()</a:t>
            </a:r>
            <a:r>
              <a:rPr lang="zh-CN" altLang="zh-CN" sz="2400" dirty="0"/>
              <a:t>获取的也是一个类数组。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51718" y="3394977"/>
            <a:ext cx="634019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document.getElementsByClassName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标签名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6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4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/>
              <a:t>querySelector</a:t>
            </a:r>
            <a:r>
              <a:rPr lang="en-US" altLang="zh-CN" sz="2800" b="1" dirty="0"/>
              <a:t>()</a:t>
            </a:r>
            <a:r>
              <a:rPr lang="zh-CN" altLang="zh-CN" sz="2800" b="1" dirty="0"/>
              <a:t>和</a:t>
            </a:r>
            <a:r>
              <a:rPr lang="en-US" altLang="zh-CN" sz="2800" b="1" dirty="0" err="1"/>
              <a:t>querySelectorAll</a:t>
            </a:r>
            <a:r>
              <a:rPr lang="en-US" altLang="zh-CN" sz="2800" b="1" dirty="0"/>
              <a:t>()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143932" cy="345638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JavaScript</a:t>
            </a:r>
            <a:r>
              <a:rPr lang="zh-CN" altLang="zh-CN" sz="2400" dirty="0"/>
              <a:t>新增了</a:t>
            </a:r>
            <a:r>
              <a:rPr lang="en-US" altLang="zh-CN" sz="2400" dirty="0" err="1"/>
              <a:t>querySeletor</a:t>
            </a:r>
            <a:r>
              <a:rPr lang="en-US" altLang="zh-CN" sz="2400" dirty="0"/>
              <a:t>()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querySeletorAll</a:t>
            </a:r>
            <a:r>
              <a:rPr lang="en-US" altLang="zh-CN" sz="2400" dirty="0"/>
              <a:t>()</a:t>
            </a:r>
            <a:r>
              <a:rPr lang="zh-CN" altLang="zh-CN" sz="2400" dirty="0"/>
              <a:t>这</a:t>
            </a:r>
            <a:r>
              <a:rPr lang="en-US" altLang="zh-CN" sz="2400" dirty="0"/>
              <a:t>2</a:t>
            </a:r>
            <a:r>
              <a:rPr lang="zh-CN" altLang="zh-CN" sz="2400" dirty="0"/>
              <a:t>个方法，使得我们可以使用</a:t>
            </a:r>
            <a:r>
              <a:rPr lang="en-US" altLang="zh-CN" sz="2400" dirty="0"/>
              <a:t>CSS</a:t>
            </a:r>
            <a:r>
              <a:rPr lang="zh-CN" altLang="zh-CN" sz="2400" dirty="0"/>
              <a:t>选择器的语法来获取我们所需要的元素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querySelector</a:t>
            </a:r>
            <a:r>
              <a:rPr lang="en-US" altLang="zh-CN" sz="2400" dirty="0"/>
              <a:t>()</a:t>
            </a:r>
            <a:r>
              <a:rPr lang="zh-CN" altLang="zh-CN" sz="2400" dirty="0"/>
              <a:t>表示选取满足选择条件的第</a:t>
            </a:r>
            <a:r>
              <a:rPr lang="en-US" altLang="zh-CN" sz="2400" dirty="0"/>
              <a:t>1</a:t>
            </a:r>
            <a:r>
              <a:rPr lang="zh-CN" altLang="zh-CN" sz="2400" dirty="0"/>
              <a:t>个</a:t>
            </a:r>
            <a:r>
              <a:rPr lang="zh-CN" altLang="zh-CN" sz="2400" dirty="0" smtClean="0"/>
              <a:t>元素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querySeletorAll</a:t>
            </a:r>
            <a:r>
              <a:rPr lang="en-US" altLang="zh-CN" sz="2400" dirty="0"/>
              <a:t>()</a:t>
            </a:r>
            <a:r>
              <a:rPr lang="zh-CN" altLang="zh-CN" sz="2400" dirty="0"/>
              <a:t>表示选取满足条件的所有元素。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54523" y="4581128"/>
            <a:ext cx="5416868" cy="760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document.querySelector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选择器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");</a:t>
            </a:r>
          </a:p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document.querySeletorAll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选择器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");</a:t>
            </a:r>
            <a:endParaRPr lang="en-US" altLang="zh-CN" sz="2000" dirty="0" smtClean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2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0426" y="692696"/>
            <a:ext cx="7263527" cy="1890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document.querySeletor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("#main")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document.querySeletor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("#list 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li:nth-child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(1)")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document.querySeletorAll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("#list li")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document.querySeletorAll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input:checkbox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")</a:t>
            </a: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1155" y="2956270"/>
            <a:ext cx="3744416" cy="169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338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getElementsByName</a:t>
            </a:r>
            <a:r>
              <a:rPr lang="en-US" altLang="zh-CN" sz="2800" b="1" dirty="0" smtClean="0"/>
              <a:t>()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143932" cy="34563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getElementsByName</a:t>
            </a:r>
            <a:r>
              <a:rPr lang="en-US" altLang="zh-CN" sz="2400" dirty="0"/>
              <a:t>()</a:t>
            </a:r>
            <a:r>
              <a:rPr lang="zh-CN" altLang="zh-CN" sz="2400" dirty="0"/>
              <a:t>只用于表单元素，一般只用于单选按钮和复选框。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780928"/>
            <a:ext cx="5673348" cy="414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document.getElementsByName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("name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名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")</a:t>
            </a:r>
            <a:endParaRPr lang="en-US" altLang="zh-CN" sz="2000" dirty="0" smtClean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87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6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/>
              <a:t>document.title</a:t>
            </a:r>
            <a:r>
              <a:rPr lang="zh-CN" altLang="zh-CN" sz="2800" b="1" dirty="0"/>
              <a:t>和</a:t>
            </a:r>
            <a:r>
              <a:rPr lang="en-US" altLang="zh-CN" sz="2800" b="1" dirty="0" err="1"/>
              <a:t>document.body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143932" cy="34563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由于一个页面只有一个</a:t>
            </a:r>
            <a:r>
              <a:rPr lang="en-US" altLang="zh-CN" sz="2400" dirty="0"/>
              <a:t>title</a:t>
            </a:r>
            <a:r>
              <a:rPr lang="zh-CN" altLang="zh-CN" sz="2400" dirty="0"/>
              <a:t>元素和一个</a:t>
            </a:r>
            <a:r>
              <a:rPr lang="en-US" altLang="zh-CN" sz="2400" dirty="0"/>
              <a:t>body</a:t>
            </a:r>
            <a:r>
              <a:rPr lang="zh-CN" altLang="zh-CN" sz="2400" dirty="0"/>
              <a:t>元素，因此对于这</a:t>
            </a:r>
            <a:r>
              <a:rPr lang="en-US" altLang="zh-CN" sz="2400" dirty="0"/>
              <a:t>2</a:t>
            </a:r>
            <a:r>
              <a:rPr lang="zh-CN" altLang="zh-CN" sz="2400" dirty="0"/>
              <a:t>个元素的选取，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专门为我们提供了两个非常方便的方法：</a:t>
            </a:r>
            <a:r>
              <a:rPr lang="en-US" altLang="zh-CN" sz="2400" dirty="0" err="1">
                <a:solidFill>
                  <a:srgbClr val="C00000"/>
                </a:solidFill>
              </a:rPr>
              <a:t>document.title</a:t>
            </a:r>
            <a:r>
              <a:rPr lang="zh-CN" altLang="zh-CN" sz="2400" dirty="0"/>
              <a:t>和</a:t>
            </a:r>
            <a:r>
              <a:rPr lang="en-US" altLang="zh-CN" sz="2400" dirty="0" err="1">
                <a:solidFill>
                  <a:srgbClr val="C00000"/>
                </a:solidFill>
              </a:rPr>
              <a:t>document.body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177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367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9.5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30963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createElement</a:t>
            </a:r>
            <a:r>
              <a:rPr lang="en-US" altLang="zh-CN" sz="2400" dirty="0"/>
              <a:t>()</a:t>
            </a:r>
            <a:r>
              <a:rPr lang="zh-CN" altLang="zh-CN" sz="2400" dirty="0"/>
              <a:t>来创建一个元素节点，也可以使用</a:t>
            </a:r>
            <a:r>
              <a:rPr lang="en-US" altLang="zh-CN" sz="2400" dirty="0" err="1"/>
              <a:t>createTextNode</a:t>
            </a:r>
            <a:r>
              <a:rPr lang="en-US" altLang="zh-CN" sz="2400" dirty="0"/>
              <a:t>()</a:t>
            </a:r>
            <a:r>
              <a:rPr lang="zh-CN" altLang="zh-CN" sz="2400" dirty="0"/>
              <a:t>来创建一个文本节点，然后可以将元素节点与文本节点“组装”成为我们平常所看到的“有文本内容的元素”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zh-CN" altLang="zh-CN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4149080"/>
            <a:ext cx="74174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var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e1 = 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document.createElement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元素名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");      </a:t>
            </a:r>
            <a:endParaRPr lang="zh-CN" altLang="en-US" sz="20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var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txt = 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document.createTextNode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文本内容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"); </a:t>
            </a:r>
            <a:endParaRPr lang="en-US" altLang="zh-CN" sz="2000" dirty="0" smtClean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e1.appendChild(txt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); </a:t>
            </a:r>
            <a:endParaRPr lang="en-US" altLang="zh-CN" sz="2000" dirty="0" smtClean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e2.appendChild(e1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);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121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431032" y="54868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现在</a:t>
            </a:r>
            <a:r>
              <a:rPr lang="zh-CN" altLang="zh-CN" sz="2400" dirty="0" smtClean="0"/>
              <a:t>可以</a:t>
            </a:r>
            <a:r>
              <a:rPr lang="zh-CN" altLang="zh-CN" sz="2400" dirty="0"/>
              <a:t>总结一下，如果想要创建一个元素，需要以下</a:t>
            </a:r>
            <a:r>
              <a:rPr lang="en-US" altLang="zh-CN" sz="2400" dirty="0"/>
              <a:t>4</a:t>
            </a:r>
            <a:r>
              <a:rPr lang="zh-CN" altLang="zh-CN" sz="2400" dirty="0"/>
              <a:t>步：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196752"/>
            <a:ext cx="687880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 smtClean="0"/>
              <a:t> </a:t>
            </a:r>
            <a:r>
              <a:rPr lang="zh-CN" altLang="zh-CN" sz="2200" dirty="0" smtClean="0"/>
              <a:t>创建</a:t>
            </a:r>
            <a:r>
              <a:rPr lang="zh-CN" altLang="zh-CN" sz="2200" dirty="0"/>
              <a:t>元素节点：</a:t>
            </a:r>
            <a:r>
              <a:rPr lang="en-US" altLang="zh-CN" sz="2200" dirty="0" err="1"/>
              <a:t>createElement</a:t>
            </a:r>
            <a:r>
              <a:rPr lang="en-US" altLang="zh-CN" sz="2200" dirty="0"/>
              <a:t>()</a:t>
            </a:r>
            <a:r>
              <a:rPr lang="zh-CN" altLang="zh-CN" sz="2200" dirty="0"/>
              <a:t>；</a:t>
            </a:r>
            <a:endParaRPr lang="en-US" altLang="zh-CN" sz="22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 smtClean="0"/>
              <a:t> </a:t>
            </a:r>
            <a:r>
              <a:rPr lang="zh-CN" altLang="zh-CN" sz="2200" dirty="0" smtClean="0"/>
              <a:t>创建</a:t>
            </a:r>
            <a:r>
              <a:rPr lang="zh-CN" altLang="zh-CN" sz="2200" dirty="0"/>
              <a:t>文本节点：</a:t>
            </a:r>
            <a:r>
              <a:rPr lang="en-US" altLang="zh-CN" sz="2200" dirty="0" err="1"/>
              <a:t>createTextNode</a:t>
            </a:r>
            <a:r>
              <a:rPr lang="en-US" altLang="zh-CN" sz="2200" dirty="0"/>
              <a:t>()</a:t>
            </a:r>
            <a:r>
              <a:rPr lang="zh-CN" altLang="zh-CN" sz="2200" dirty="0"/>
              <a:t>；</a:t>
            </a:r>
            <a:endParaRPr lang="en-US" altLang="zh-CN" sz="2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 smtClean="0"/>
              <a:t> </a:t>
            </a:r>
            <a:r>
              <a:rPr lang="zh-CN" altLang="zh-CN" sz="2200" dirty="0" smtClean="0"/>
              <a:t>把</a:t>
            </a:r>
            <a:r>
              <a:rPr lang="zh-CN" altLang="zh-CN" sz="2200" dirty="0"/>
              <a:t>文本节点插入元素节点：</a:t>
            </a:r>
            <a:r>
              <a:rPr lang="en-US" altLang="zh-CN" sz="2200" dirty="0" err="1"/>
              <a:t>appendChild</a:t>
            </a:r>
            <a:r>
              <a:rPr lang="en-US" altLang="zh-CN" sz="2200" dirty="0"/>
              <a:t>()</a:t>
            </a:r>
            <a:r>
              <a:rPr lang="zh-CN" altLang="zh-CN" sz="2200" dirty="0" smtClean="0"/>
              <a:t>；</a:t>
            </a:r>
            <a:endParaRPr lang="en-US" altLang="zh-CN" sz="22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 smtClean="0"/>
              <a:t> </a:t>
            </a:r>
            <a:r>
              <a:rPr lang="zh-CN" altLang="zh-CN" sz="2200" dirty="0" smtClean="0"/>
              <a:t>把</a:t>
            </a:r>
            <a:r>
              <a:rPr lang="zh-CN" altLang="zh-CN" sz="2200" dirty="0"/>
              <a:t>组装好的元素插入到已有元素中：</a:t>
            </a:r>
            <a:r>
              <a:rPr lang="en-US" altLang="zh-CN" sz="2200" dirty="0" err="1"/>
              <a:t>appendChild</a:t>
            </a:r>
            <a:r>
              <a:rPr lang="en-US" altLang="zh-CN" sz="2200" dirty="0"/>
              <a:t>()</a:t>
            </a:r>
            <a:r>
              <a:rPr lang="zh-CN" altLang="zh-CN" sz="2200" dirty="0"/>
              <a:t>；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6246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000108"/>
            <a:ext cx="253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教学重点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844824"/>
            <a:ext cx="4500594" cy="223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了解</a:t>
            </a:r>
            <a:r>
              <a:rPr lang="en-US" altLang="zh-CN" sz="2700" dirty="0" smtClean="0"/>
              <a:t>DOM</a:t>
            </a:r>
            <a:r>
              <a:rPr lang="zh-CN" altLang="en-US" sz="2700" dirty="0" smtClean="0"/>
              <a:t>是什么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了解节点类型（</a:t>
            </a:r>
            <a:r>
              <a:rPr lang="en-US" altLang="zh-CN" sz="2700" dirty="0" smtClean="0"/>
              <a:t>3</a:t>
            </a:r>
            <a:r>
              <a:rPr lang="zh-CN" altLang="en-US" sz="2700" dirty="0" smtClean="0"/>
              <a:t>种）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700" dirty="0"/>
              <a:t> </a:t>
            </a:r>
            <a:r>
              <a:rPr lang="en-US" altLang="zh-CN" sz="2700" dirty="0" smtClean="0"/>
              <a:t> </a:t>
            </a:r>
            <a:r>
              <a:rPr lang="zh-CN" altLang="en-US" sz="2700" dirty="0" smtClean="0"/>
              <a:t>掌握基本</a:t>
            </a:r>
            <a:r>
              <a:rPr lang="en-US" altLang="zh-CN" sz="2700" dirty="0" smtClean="0"/>
              <a:t>DOM</a:t>
            </a:r>
            <a:r>
              <a:rPr lang="zh-CN" altLang="en-US" sz="2700" dirty="0" smtClean="0"/>
              <a:t>操作</a:t>
            </a:r>
            <a:endParaRPr lang="en-US" altLang="zh-CN" sz="2700" dirty="0" smtClean="0"/>
          </a:p>
          <a:p>
            <a:pPr>
              <a:buFont typeface="Arial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367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9.6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25202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如果仅仅是创建一个元素而没有插入到</a:t>
            </a:r>
            <a:r>
              <a:rPr lang="en-US" altLang="zh-CN" sz="2400" dirty="0"/>
              <a:t>HTML</a:t>
            </a:r>
            <a:r>
              <a:rPr lang="zh-CN" altLang="zh-CN" sz="2400" dirty="0"/>
              <a:t>文档中，这是一点意义都没有的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中，插入元素有</a:t>
            </a:r>
            <a:r>
              <a:rPr lang="en-US" altLang="zh-CN" sz="2400" dirty="0"/>
              <a:t>2</a:t>
            </a:r>
            <a:r>
              <a:rPr lang="zh-CN" altLang="zh-CN" sz="2400" dirty="0"/>
              <a:t>种方法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99592" y="2996952"/>
            <a:ext cx="22108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appendChild</a:t>
            </a:r>
            <a:r>
              <a:rPr lang="en-US" altLang="zh-CN" sz="2200" dirty="0" smtClean="0">
                <a:solidFill>
                  <a:srgbClr val="C00000"/>
                </a:solidFill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insertBefore</a:t>
            </a:r>
            <a:r>
              <a:rPr lang="en-US" altLang="zh-CN" sz="2200" dirty="0" smtClean="0">
                <a:solidFill>
                  <a:srgbClr val="C00000"/>
                </a:solidFill>
              </a:rPr>
              <a:t>()</a:t>
            </a:r>
            <a:endParaRPr lang="en-US" altLang="zh-CN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98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appendChild</a:t>
            </a:r>
            <a:r>
              <a:rPr lang="en-US" altLang="zh-CN" sz="2800" b="1" dirty="0" smtClean="0"/>
              <a:t>()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143932" cy="34563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appendChild</a:t>
            </a:r>
            <a:r>
              <a:rPr lang="en-US" altLang="zh-CN" sz="2400" dirty="0"/>
              <a:t>()</a:t>
            </a:r>
            <a:r>
              <a:rPr lang="zh-CN" altLang="zh-CN" sz="2400" dirty="0"/>
              <a:t>把一个新元素插入到父元素的内部子元素的“</a:t>
            </a:r>
            <a:r>
              <a:rPr lang="zh-CN" altLang="zh-CN" sz="2400" b="1" dirty="0"/>
              <a:t>末尾</a:t>
            </a:r>
            <a:r>
              <a:rPr lang="zh-CN" altLang="zh-CN" sz="2400" dirty="0"/>
              <a:t>”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03847" y="2780928"/>
            <a:ext cx="2800767" cy="419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A.appendChild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(B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6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insertBefore</a:t>
            </a:r>
            <a:r>
              <a:rPr lang="en-US" altLang="zh-CN" sz="2800" b="1" dirty="0" smtClean="0"/>
              <a:t>()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143932" cy="34563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insertBefore</a:t>
            </a:r>
            <a:r>
              <a:rPr lang="en-US" altLang="zh-CN" sz="2400" dirty="0"/>
              <a:t>()</a:t>
            </a:r>
            <a:r>
              <a:rPr lang="zh-CN" altLang="zh-CN" sz="2400" dirty="0"/>
              <a:t>方法将一个新元素插入到父元素中的某一个子元素“</a:t>
            </a:r>
            <a:r>
              <a:rPr lang="zh-CN" altLang="zh-CN" sz="2400" b="1" dirty="0"/>
              <a:t>之前</a:t>
            </a:r>
            <a:r>
              <a:rPr lang="zh-CN" altLang="zh-CN" sz="2400" dirty="0"/>
              <a:t>”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31840" y="2767141"/>
            <a:ext cx="3570208" cy="419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A.insertBefore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B,ref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43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367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9.7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25202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removeChild</a:t>
            </a:r>
            <a:r>
              <a:rPr lang="en-US" altLang="zh-CN" sz="2400" dirty="0"/>
              <a:t>()</a:t>
            </a:r>
            <a:r>
              <a:rPr lang="zh-CN" altLang="zh-CN" sz="2400" dirty="0"/>
              <a:t>方法来删除父元素下的某个子</a:t>
            </a:r>
            <a:r>
              <a:rPr lang="zh-CN" altLang="zh-CN" sz="2400" dirty="0" smtClean="0"/>
              <a:t>元素。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136462" y="3186679"/>
            <a:ext cx="2800767" cy="419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A.removeChild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(B);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336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367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9.8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25202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cloneNode</a:t>
            </a:r>
            <a:r>
              <a:rPr lang="en-US" altLang="zh-CN" sz="2400" dirty="0"/>
              <a:t>()</a:t>
            </a:r>
            <a:r>
              <a:rPr lang="zh-CN" altLang="zh-CN" sz="2400" dirty="0"/>
              <a:t>方法来实现复制元素。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111273" y="3186679"/>
            <a:ext cx="3262432" cy="419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obj.cloneNode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bool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519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367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9.9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25202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 smtClean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replaceChild</a:t>
            </a:r>
            <a:r>
              <a:rPr lang="en-US" altLang="zh-CN" sz="2400" dirty="0"/>
              <a:t>()</a:t>
            </a:r>
            <a:r>
              <a:rPr lang="zh-CN" altLang="zh-CN" sz="2400" dirty="0"/>
              <a:t>方法来实现替换元素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987824" y="3186679"/>
            <a:ext cx="3877985" cy="419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A.replaceChild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new,old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5640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23528" y="188640"/>
            <a:ext cx="8143932" cy="50405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2800" b="1" dirty="0" smtClean="0"/>
              <a:t>练习题</a:t>
            </a:r>
            <a:endParaRPr lang="zh-CN" altLang="en-US" sz="28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57158" y="620688"/>
            <a:ext cx="8786842" cy="568863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2600" b="1" dirty="0"/>
              <a:t>一、单选题</a:t>
            </a:r>
            <a:endParaRPr lang="zh-CN" altLang="zh-CN" sz="26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200" dirty="0" smtClean="0"/>
              <a:t>    </a:t>
            </a:r>
            <a:r>
              <a:rPr lang="en-US" altLang="zh-CN" sz="2200" dirty="0" smtClean="0"/>
              <a:t>1</a:t>
            </a:r>
            <a:r>
              <a:rPr lang="zh-CN" altLang="en-US" sz="2200" dirty="0"/>
              <a:t>、在</a:t>
            </a:r>
            <a:r>
              <a:rPr lang="en-US" altLang="zh-CN" sz="2200" dirty="0"/>
              <a:t>DOM</a:t>
            </a:r>
            <a:r>
              <a:rPr lang="zh-CN" altLang="en-US" sz="2200" dirty="0"/>
              <a:t>操作中，我们可以使用（ </a:t>
            </a:r>
            <a:r>
              <a:rPr lang="zh-CN" altLang="en-US" sz="2200" dirty="0" smtClean="0"/>
              <a:t>    ）</a:t>
            </a:r>
            <a:r>
              <a:rPr lang="zh-CN" altLang="en-US" sz="2200" dirty="0"/>
              <a:t>方法把一个新元素插入到父元素的内部子元素的末尾。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200" dirty="0"/>
              <a:t>    </a:t>
            </a:r>
            <a:r>
              <a:rPr lang="zh-CN" altLang="en-US" sz="2200" dirty="0" smtClean="0"/>
              <a:t>    </a:t>
            </a:r>
            <a:r>
              <a:rPr lang="en-US" altLang="zh-CN" sz="2200" dirty="0" smtClean="0"/>
              <a:t>A</a:t>
            </a:r>
            <a:r>
              <a:rPr lang="en-US" altLang="zh-CN" sz="2200" dirty="0"/>
              <a:t>. </a:t>
            </a:r>
            <a:r>
              <a:rPr lang="en-US" altLang="zh-CN" sz="2200" dirty="0" err="1"/>
              <a:t>insertBefore</a:t>
            </a:r>
            <a:r>
              <a:rPr lang="en-US" altLang="zh-CN" sz="2200" dirty="0"/>
              <a:t>()         </a:t>
            </a:r>
            <a:r>
              <a:rPr lang="en-US" altLang="zh-CN" sz="2200" dirty="0" smtClean="0"/>
              <a:t>         B</a:t>
            </a:r>
            <a:r>
              <a:rPr lang="en-US" altLang="zh-CN" sz="2200" dirty="0"/>
              <a:t>. </a:t>
            </a:r>
            <a:r>
              <a:rPr lang="en-US" altLang="zh-CN" sz="2200" dirty="0" err="1"/>
              <a:t>appendChild</a:t>
            </a:r>
            <a:r>
              <a:rPr lang="en-US" altLang="zh-CN" sz="2200" dirty="0"/>
              <a:t>()       </a:t>
            </a:r>
            <a:r>
              <a:rPr lang="en-US" altLang="zh-CN" sz="2200" dirty="0" smtClean="0"/>
              <a:t>     </a:t>
            </a:r>
            <a:r>
              <a:rPr lang="en-US" altLang="zh-CN" sz="2200" dirty="0" err="1"/>
              <a:t>C.insert</a:t>
            </a:r>
            <a:r>
              <a:rPr lang="en-US" altLang="zh-CN" sz="2200" dirty="0"/>
              <a:t>()          </a:t>
            </a:r>
            <a:r>
              <a:rPr lang="en-US" altLang="zh-CN" sz="2200" dirty="0" smtClean="0"/>
              <a:t>    </a:t>
            </a:r>
            <a:r>
              <a:rPr lang="en-US" altLang="zh-CN" sz="2200" dirty="0" err="1" smtClean="0"/>
              <a:t>D.append</a:t>
            </a:r>
            <a:r>
              <a:rPr lang="en-US" altLang="zh-CN" sz="2200" dirty="0"/>
              <a:t>()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200" dirty="0" smtClean="0"/>
              <a:t>    </a:t>
            </a:r>
            <a:r>
              <a:rPr lang="en-US" altLang="zh-CN" sz="2200" dirty="0"/>
              <a:t>2</a:t>
            </a:r>
            <a:r>
              <a:rPr lang="zh-CN" altLang="en-US" sz="2200" dirty="0"/>
              <a:t>、下面有关获取元素方法的说法中，不正确的是（ </a:t>
            </a:r>
            <a:r>
              <a:rPr lang="zh-CN" altLang="en-US" sz="2200" dirty="0" smtClean="0"/>
              <a:t>    ）</a:t>
            </a:r>
            <a:r>
              <a:rPr lang="zh-CN" altLang="en-US" sz="2200" dirty="0"/>
              <a:t>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200" dirty="0"/>
              <a:t>   </a:t>
            </a:r>
            <a:r>
              <a:rPr lang="zh-CN" altLang="en-US" sz="2200" dirty="0" smtClean="0"/>
              <a:t>     </a:t>
            </a:r>
            <a:r>
              <a:rPr lang="en-US" altLang="zh-CN" sz="2200" dirty="0"/>
              <a:t>A. </a:t>
            </a:r>
            <a:r>
              <a:rPr lang="en-US" altLang="zh-CN" sz="2200" dirty="0" err="1"/>
              <a:t>getElementById</a:t>
            </a:r>
            <a:r>
              <a:rPr lang="en-US" altLang="zh-CN" sz="2200" dirty="0"/>
              <a:t>()</a:t>
            </a:r>
            <a:r>
              <a:rPr lang="zh-CN" altLang="en-US" sz="2200" dirty="0"/>
              <a:t>返回的是单个</a:t>
            </a:r>
            <a:r>
              <a:rPr lang="en-US" altLang="zh-CN" sz="2200" dirty="0"/>
              <a:t>DOM</a:t>
            </a:r>
            <a:r>
              <a:rPr lang="zh-CN" altLang="en-US" sz="2200" dirty="0"/>
              <a:t>对象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200" dirty="0"/>
              <a:t>    </a:t>
            </a:r>
            <a:r>
              <a:rPr lang="zh-CN" altLang="en-US" sz="2200" dirty="0" smtClean="0"/>
              <a:t>    </a:t>
            </a:r>
            <a:r>
              <a:rPr lang="en-US" altLang="zh-CN" sz="2200" dirty="0" smtClean="0"/>
              <a:t>B</a:t>
            </a:r>
            <a:r>
              <a:rPr lang="en-US" altLang="zh-CN" sz="2200" dirty="0"/>
              <a:t>. </a:t>
            </a:r>
            <a:r>
              <a:rPr lang="en-US" altLang="zh-CN" sz="2200" dirty="0" err="1"/>
              <a:t>getElementsByTagName</a:t>
            </a:r>
            <a:r>
              <a:rPr lang="en-US" altLang="zh-CN" sz="2200" dirty="0"/>
              <a:t>()</a:t>
            </a:r>
            <a:r>
              <a:rPr lang="zh-CN" altLang="en-US" sz="2200" dirty="0"/>
              <a:t>返回的是多个</a:t>
            </a:r>
            <a:r>
              <a:rPr lang="en-US" altLang="zh-CN" sz="2200" dirty="0"/>
              <a:t>DOM</a:t>
            </a:r>
            <a:r>
              <a:rPr lang="zh-CN" altLang="en-US" sz="2200" dirty="0"/>
              <a:t>对象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200" dirty="0"/>
              <a:t>   </a:t>
            </a:r>
            <a:r>
              <a:rPr lang="zh-CN" altLang="en-US" sz="2200" dirty="0" smtClean="0"/>
              <a:t>     </a:t>
            </a:r>
            <a:r>
              <a:rPr lang="en-US" altLang="zh-CN" sz="2200" dirty="0"/>
              <a:t>C. </a:t>
            </a:r>
            <a:r>
              <a:rPr lang="en-US" altLang="zh-CN" sz="2200" dirty="0" err="1"/>
              <a:t>getElementsByName</a:t>
            </a:r>
            <a:r>
              <a:rPr lang="en-US" altLang="zh-CN" sz="2200" dirty="0"/>
              <a:t>()</a:t>
            </a:r>
            <a:r>
              <a:rPr lang="zh-CN" altLang="en-US" sz="2200" dirty="0"/>
              <a:t>一般用于获取表单元素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200" dirty="0"/>
              <a:t>   </a:t>
            </a:r>
            <a:r>
              <a:rPr lang="zh-CN" altLang="en-US" sz="2200" dirty="0" smtClean="0"/>
              <a:t>     </a:t>
            </a:r>
            <a:r>
              <a:rPr lang="en-US" altLang="zh-CN" sz="2200" dirty="0"/>
              <a:t>D. </a:t>
            </a:r>
            <a:r>
              <a:rPr lang="en-US" altLang="zh-CN" sz="2200" dirty="0" err="1"/>
              <a:t>document.body</a:t>
            </a:r>
            <a:r>
              <a:rPr lang="zh-CN" altLang="en-US" sz="2200" dirty="0"/>
              <a:t>等价于</a:t>
            </a:r>
            <a:r>
              <a:rPr lang="en-US" altLang="zh-CN" sz="2200" dirty="0" err="1"/>
              <a:t>document.getElementsByTagName</a:t>
            </a:r>
            <a:r>
              <a:rPr lang="en-US" altLang="zh-CN" sz="2200" dirty="0"/>
              <a:t>("body")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</a:t>
            </a:r>
            <a:r>
              <a:rPr lang="en-US" altLang="zh-CN" sz="2200" dirty="0"/>
              <a:t>3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A.appendChild</a:t>
            </a:r>
            <a:r>
              <a:rPr lang="en-US" altLang="zh-CN" sz="2200" dirty="0"/>
              <a:t>(B)</a:t>
            </a:r>
            <a:r>
              <a:rPr lang="zh-CN" altLang="en-US" sz="2200" dirty="0"/>
              <a:t>这一句代码表示（ </a:t>
            </a:r>
            <a:r>
              <a:rPr lang="zh-CN" altLang="en-US" sz="2200" dirty="0" smtClean="0"/>
              <a:t>    ）</a:t>
            </a:r>
            <a:r>
              <a:rPr lang="zh-CN" altLang="en-US" sz="2200" dirty="0"/>
              <a:t>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200" dirty="0"/>
              <a:t>    </a:t>
            </a:r>
            <a:r>
              <a:rPr lang="zh-CN" altLang="en-US" sz="2200" dirty="0" smtClean="0"/>
              <a:t>    </a:t>
            </a:r>
            <a:r>
              <a:rPr lang="en-US" altLang="zh-CN" sz="2200" dirty="0" smtClean="0"/>
              <a:t>A</a:t>
            </a:r>
            <a:r>
              <a:rPr lang="en-US" altLang="zh-CN" sz="2200" dirty="0"/>
              <a:t>. </a:t>
            </a:r>
            <a:r>
              <a:rPr lang="zh-CN" altLang="en-US" sz="2200" dirty="0"/>
              <a:t>把</a:t>
            </a:r>
            <a:r>
              <a:rPr lang="en-US" altLang="zh-CN" sz="2200" dirty="0"/>
              <a:t>A</a:t>
            </a:r>
            <a:r>
              <a:rPr lang="zh-CN" altLang="en-US" sz="2200" dirty="0"/>
              <a:t>插入到</a:t>
            </a:r>
            <a:r>
              <a:rPr lang="en-US" altLang="zh-CN" sz="2200" dirty="0"/>
              <a:t>B</a:t>
            </a:r>
            <a:r>
              <a:rPr lang="zh-CN" altLang="en-US" sz="2200" dirty="0"/>
              <a:t>的内部开始           </a:t>
            </a:r>
            <a:r>
              <a:rPr lang="zh-CN" altLang="en-US" sz="2200" dirty="0" smtClean="0"/>
              <a:t>           </a:t>
            </a:r>
            <a:r>
              <a:rPr lang="en-US" altLang="zh-CN" sz="2200" dirty="0"/>
              <a:t>B. </a:t>
            </a:r>
            <a:r>
              <a:rPr lang="zh-CN" altLang="en-US" sz="2200" dirty="0"/>
              <a:t>把</a:t>
            </a:r>
            <a:r>
              <a:rPr lang="en-US" altLang="zh-CN" sz="2200" dirty="0"/>
              <a:t>A</a:t>
            </a:r>
            <a:r>
              <a:rPr lang="zh-CN" altLang="en-US" sz="2200" dirty="0"/>
              <a:t>插入到</a:t>
            </a:r>
            <a:r>
              <a:rPr lang="en-US" altLang="zh-CN" sz="2200" dirty="0"/>
              <a:t>B</a:t>
            </a:r>
            <a:r>
              <a:rPr lang="zh-CN" altLang="en-US" sz="2200" dirty="0"/>
              <a:t>的内部末尾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200" dirty="0"/>
              <a:t>  </a:t>
            </a:r>
            <a:r>
              <a:rPr lang="zh-CN" altLang="en-US" sz="2200" dirty="0" smtClean="0"/>
              <a:t>      </a:t>
            </a:r>
            <a:r>
              <a:rPr lang="en-US" altLang="zh-CN" sz="2200" dirty="0"/>
              <a:t>C. </a:t>
            </a:r>
            <a:r>
              <a:rPr lang="zh-CN" altLang="en-US" sz="2200" dirty="0"/>
              <a:t>把</a:t>
            </a:r>
            <a:r>
              <a:rPr lang="en-US" altLang="zh-CN" sz="2200" dirty="0"/>
              <a:t>B</a:t>
            </a:r>
            <a:r>
              <a:rPr lang="zh-CN" altLang="en-US" sz="2200" dirty="0"/>
              <a:t>插入到</a:t>
            </a:r>
            <a:r>
              <a:rPr lang="en-US" altLang="zh-CN" sz="2200" dirty="0"/>
              <a:t>A</a:t>
            </a:r>
            <a:r>
              <a:rPr lang="zh-CN" altLang="en-US" sz="2200" dirty="0"/>
              <a:t>的内部开始              </a:t>
            </a:r>
            <a:r>
              <a:rPr lang="zh-CN" altLang="en-US" sz="2200" dirty="0" smtClean="0"/>
              <a:t>        </a:t>
            </a:r>
            <a:r>
              <a:rPr lang="en-US" altLang="zh-CN" sz="2200" dirty="0"/>
              <a:t>D. </a:t>
            </a:r>
            <a:r>
              <a:rPr lang="zh-CN" altLang="en-US" sz="2200" dirty="0"/>
              <a:t>把</a:t>
            </a:r>
            <a:r>
              <a:rPr lang="en-US" altLang="zh-CN" sz="2200" dirty="0"/>
              <a:t>B</a:t>
            </a:r>
            <a:r>
              <a:rPr lang="zh-CN" altLang="en-US" sz="2200" dirty="0"/>
              <a:t>插入到</a:t>
            </a:r>
            <a:r>
              <a:rPr lang="en-US" altLang="zh-CN" sz="2200" dirty="0"/>
              <a:t>A</a:t>
            </a:r>
            <a:r>
              <a:rPr lang="zh-CN" altLang="en-US" sz="2200" dirty="0"/>
              <a:t>的内部</a:t>
            </a:r>
            <a:r>
              <a:rPr lang="zh-CN" altLang="en-US" sz="2200" dirty="0" smtClean="0"/>
              <a:t>末尾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251520" y="0"/>
            <a:ext cx="8892480" cy="6957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    4</a:t>
            </a:r>
            <a:r>
              <a:rPr lang="zh-CN" altLang="zh-CN" sz="2000" dirty="0"/>
              <a:t>、下面有关</a:t>
            </a:r>
            <a:r>
              <a:rPr lang="en-US" altLang="zh-CN" sz="2000" dirty="0"/>
              <a:t>DOM</a:t>
            </a:r>
            <a:r>
              <a:rPr lang="zh-CN" altLang="zh-CN" sz="2000" dirty="0"/>
              <a:t>操作的说法中，正确的是（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。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A</a:t>
            </a:r>
            <a:r>
              <a:rPr lang="en-US" altLang="zh-CN" sz="2000" dirty="0"/>
              <a:t>. </a:t>
            </a:r>
            <a:r>
              <a:rPr lang="zh-CN" altLang="zh-CN" sz="2000" dirty="0"/>
              <a:t>属性节点和文本节点属于元素节点的一部分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US" altLang="zh-CN" sz="2000" dirty="0"/>
              <a:t>B. </a:t>
            </a:r>
            <a:r>
              <a:rPr lang="zh-CN" altLang="zh-CN" sz="2000" dirty="0"/>
              <a:t>“</a:t>
            </a:r>
            <a:r>
              <a:rPr lang="en-US" altLang="zh-CN" sz="2000" dirty="0" err="1"/>
              <a:t>getElementById</a:t>
            </a:r>
            <a:r>
              <a:rPr lang="en-US" altLang="zh-CN" sz="2000" dirty="0"/>
              <a:t>()</a:t>
            </a:r>
            <a:r>
              <a:rPr lang="zh-CN" altLang="zh-CN" sz="2000" dirty="0"/>
              <a:t>”可以写成“</a:t>
            </a:r>
            <a:r>
              <a:rPr lang="en-US" altLang="zh-CN" sz="2000" dirty="0" err="1"/>
              <a:t>getelementbyid</a:t>
            </a:r>
            <a:r>
              <a:rPr lang="en-US" altLang="zh-CN" sz="2000" dirty="0"/>
              <a:t>()</a:t>
            </a:r>
            <a:r>
              <a:rPr lang="zh-CN" altLang="zh-CN" sz="2000" dirty="0"/>
              <a:t>”，两者是一样的</a:t>
            </a:r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C. </a:t>
            </a:r>
            <a:r>
              <a:rPr lang="zh-CN" altLang="zh-CN" sz="2000" dirty="0"/>
              <a:t>可以使用</a:t>
            </a:r>
            <a:r>
              <a:rPr lang="en-US" altLang="zh-CN" sz="2000" dirty="0" err="1"/>
              <a:t>nodeType</a:t>
            </a:r>
            <a:r>
              <a:rPr lang="zh-CN" altLang="zh-CN" sz="2000" dirty="0"/>
              <a:t>属性来判断节点的类型</a:t>
            </a:r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    </a:t>
            </a:r>
            <a:r>
              <a:rPr lang="en-US" altLang="zh-CN" sz="2000" dirty="0"/>
              <a:t>D. </a:t>
            </a:r>
            <a:r>
              <a:rPr lang="en-US" altLang="zh-CN" sz="2000" dirty="0" err="1"/>
              <a:t>nodeType</a:t>
            </a:r>
            <a:r>
              <a:rPr lang="zh-CN" altLang="zh-CN" sz="2000" dirty="0"/>
              <a:t>属性返回值是一个字符串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5</a:t>
            </a:r>
            <a:r>
              <a:rPr lang="zh-CN" altLang="zh-CN" sz="2000" dirty="0"/>
              <a:t>、下面有一段</a:t>
            </a:r>
            <a:r>
              <a:rPr lang="en-US" altLang="zh-CN" sz="2000" dirty="0"/>
              <a:t>HTML</a:t>
            </a:r>
            <a:r>
              <a:rPr lang="zh-CN" altLang="zh-CN" sz="2000" dirty="0"/>
              <a:t>代码，其中可以正确获取</a:t>
            </a:r>
            <a:r>
              <a:rPr lang="en-US" altLang="zh-CN" sz="2000" dirty="0"/>
              <a:t>p</a:t>
            </a:r>
            <a:r>
              <a:rPr lang="zh-CN" altLang="zh-CN" sz="2000" dirty="0"/>
              <a:t>元素的方法是（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。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&lt;!DOCTYPE html&gt;</a:t>
            </a:r>
            <a:endParaRPr lang="zh-CN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&lt;html&gt;</a:t>
            </a:r>
            <a:endParaRPr lang="zh-CN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&lt;head&gt;</a:t>
            </a:r>
            <a:endParaRPr lang="zh-CN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   &lt;meta charset="utf-8" /&gt;</a:t>
            </a:r>
            <a:endParaRPr lang="zh-CN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   &lt;title&gt;&lt;/title&gt;</a:t>
            </a:r>
            <a:endParaRPr lang="zh-CN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&lt;/head&gt;</a:t>
            </a:r>
            <a:endParaRPr lang="zh-CN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&lt;body&gt;</a:t>
            </a:r>
            <a:endParaRPr lang="zh-CN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   &lt;div&gt;&lt;/div&gt;</a:t>
            </a:r>
            <a:endParaRPr lang="zh-CN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   &lt;div&gt;&lt;/div&gt;</a:t>
            </a:r>
            <a:endParaRPr lang="zh-CN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   &lt;p&gt;&lt;/p&gt;</a:t>
            </a:r>
            <a:endParaRPr lang="zh-CN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   &lt;strong&gt;&lt;/strong&gt;</a:t>
            </a:r>
            <a:endParaRPr lang="zh-CN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&lt;/body&gt;</a:t>
            </a:r>
            <a:endParaRPr lang="zh-CN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&lt;/html&gt;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1701" y="3429000"/>
            <a:ext cx="4882299" cy="1545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/>
              <a:t>A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document.getElementsByTagName</a:t>
            </a:r>
            <a:r>
              <a:rPr lang="en-US" altLang="zh-CN" sz="2000" dirty="0"/>
              <a:t>("p")</a:t>
            </a:r>
            <a:endParaRPr lang="zh-CN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B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document.getElementsByTagName</a:t>
            </a:r>
            <a:r>
              <a:rPr lang="en-US" altLang="zh-CN" sz="2000" dirty="0"/>
              <a:t>("p")[0]</a:t>
            </a:r>
            <a:endParaRPr lang="zh-CN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C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document.getElementsByTagName</a:t>
            </a:r>
            <a:r>
              <a:rPr lang="en-US" altLang="zh-CN" sz="2000" dirty="0"/>
              <a:t>("p")[1]</a:t>
            </a:r>
            <a:endParaRPr lang="zh-CN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D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getElementsByTagName</a:t>
            </a:r>
            <a:r>
              <a:rPr lang="en-US" altLang="zh-CN" sz="2000" dirty="0"/>
              <a:t>("p")[0]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84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251520" y="0"/>
            <a:ext cx="8892480" cy="6957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6</a:t>
            </a:r>
            <a:r>
              <a:rPr lang="zh-CN" altLang="zh-CN" sz="2000" dirty="0"/>
              <a:t>、下面有一段</a:t>
            </a:r>
            <a:r>
              <a:rPr lang="en-US" altLang="zh-CN" sz="2000" dirty="0"/>
              <a:t>HTML</a:t>
            </a:r>
            <a:r>
              <a:rPr lang="zh-CN" altLang="zh-CN" sz="2000" dirty="0"/>
              <a:t>代码，其中可以正确获取</a:t>
            </a:r>
            <a:r>
              <a:rPr lang="en-US" altLang="zh-CN" sz="2000" dirty="0"/>
              <a:t>p</a:t>
            </a:r>
            <a:r>
              <a:rPr lang="zh-CN" altLang="zh-CN" sz="2000" dirty="0"/>
              <a:t>元素的方法是（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。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&lt;!DOCTYPE html&gt;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&lt;html&gt;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&lt;head&gt;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    &lt;meta charset="utf-8" /&gt;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    &lt;title&gt;&lt;/title&gt;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&lt;/head&gt;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&lt;body&gt;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    &lt;div&gt;&lt;/div&gt;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    &lt;div&gt;&lt;/div&gt;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    &lt;p id="content" class="column"&gt;&lt;/p&gt;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    &lt;strong&gt;&lt;/strong&gt;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&lt;/body&gt;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&lt;/html&gt;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A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document.getElementsByTagName</a:t>
            </a:r>
            <a:r>
              <a:rPr lang="en-US" altLang="zh-CN" sz="2000" dirty="0"/>
              <a:t>("p")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B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document.getElementByClassName</a:t>
            </a:r>
            <a:r>
              <a:rPr lang="en-US" altLang="zh-CN" sz="2000" dirty="0"/>
              <a:t>("column")[0]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C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document.getElementById</a:t>
            </a:r>
            <a:r>
              <a:rPr lang="en-US" altLang="zh-CN" sz="2000" dirty="0"/>
              <a:t>("#content")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D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document.querySelector</a:t>
            </a:r>
            <a:r>
              <a:rPr lang="en-US" altLang="zh-CN" sz="2000" dirty="0"/>
              <a:t>("p"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48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182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核心技术简介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46434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 smtClean="0"/>
              <a:t>前面</a:t>
            </a:r>
            <a:r>
              <a:rPr lang="en-US" altLang="zh-CN" sz="2400" dirty="0"/>
              <a:t>8</a:t>
            </a:r>
            <a:r>
              <a:rPr lang="zh-CN" altLang="zh-CN" sz="2400" dirty="0"/>
              <a:t>章是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的基础部分，介绍的都是基本语法方面的知识</a:t>
            </a:r>
            <a:r>
              <a:rPr lang="zh-CN" altLang="zh-CN" sz="2400" dirty="0" smtClean="0"/>
              <a:t>。</a:t>
            </a:r>
            <a:r>
              <a:rPr lang="zh-CN" altLang="en-US" sz="2400" dirty="0" smtClean="0"/>
              <a:t>从这一章开始，我们介绍的是</a:t>
            </a: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的核心技术，请重点掌握。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038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46434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DOM</a:t>
            </a:r>
            <a:r>
              <a:rPr lang="zh-CN" altLang="zh-CN" sz="2400" dirty="0"/>
              <a:t>，全称“</a:t>
            </a:r>
            <a:r>
              <a:rPr lang="en-US" altLang="zh-CN" sz="2400" b="1" dirty="0">
                <a:solidFill>
                  <a:srgbClr val="C00000"/>
                </a:solidFill>
              </a:rPr>
              <a:t>D</a:t>
            </a:r>
            <a:r>
              <a:rPr lang="en-US" altLang="zh-CN" sz="2400" dirty="0"/>
              <a:t>ocument </a:t>
            </a:r>
            <a:r>
              <a:rPr lang="en-US" altLang="zh-CN" sz="2400" b="1" dirty="0">
                <a:solidFill>
                  <a:srgbClr val="C00000"/>
                </a:solidFill>
              </a:rPr>
              <a:t>O</a:t>
            </a:r>
            <a:r>
              <a:rPr lang="en-US" altLang="zh-CN" sz="2400" dirty="0"/>
              <a:t>bject </a:t>
            </a:r>
            <a:r>
              <a:rPr lang="en-US" altLang="zh-CN" sz="2400" b="1" dirty="0">
                <a:solidFill>
                  <a:srgbClr val="C00000"/>
                </a:solidFill>
              </a:rPr>
              <a:t>M</a:t>
            </a:r>
            <a:r>
              <a:rPr lang="en-US" altLang="zh-CN" sz="2400" dirty="0"/>
              <a:t>odel</a:t>
            </a:r>
            <a:r>
              <a:rPr lang="zh-CN" altLang="zh-CN" sz="2400" dirty="0"/>
              <a:t>（文档对象模型）”，它是由</a:t>
            </a:r>
            <a:r>
              <a:rPr lang="en-US" altLang="zh-CN" sz="2400" dirty="0"/>
              <a:t>W3C</a:t>
            </a:r>
            <a:r>
              <a:rPr lang="zh-CN" altLang="zh-CN" sz="2400" dirty="0"/>
              <a:t>定义的一个标准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一句话总结：</a:t>
            </a:r>
            <a:r>
              <a:rPr lang="en-US" altLang="zh-CN" sz="2400" dirty="0">
                <a:solidFill>
                  <a:srgbClr val="C00000"/>
                </a:solidFill>
              </a:rPr>
              <a:t>DOM</a:t>
            </a:r>
            <a:r>
              <a:rPr lang="zh-CN" altLang="zh-CN" sz="2400" dirty="0">
                <a:solidFill>
                  <a:srgbClr val="C00000"/>
                </a:solidFill>
              </a:rPr>
              <a:t>操作，可以简单理解成“元素操作”</a:t>
            </a:r>
            <a:r>
              <a:rPr lang="zh-CN" altLang="zh-CN" sz="2400" dirty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12509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216863" y="260648"/>
            <a:ext cx="8640960" cy="464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/>
              <a:t>DOM</a:t>
            </a:r>
            <a:r>
              <a:rPr lang="zh-CN" altLang="zh-CN" sz="2400" dirty="0"/>
              <a:t>采用的是“树形结构”，用“树节点”形式来表示页面中的每一个元素。</a:t>
            </a:r>
            <a:endParaRPr lang="en-US" altLang="zh-CN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39552" y="1688726"/>
            <a:ext cx="4044697" cy="4221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&lt;!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DOCTYPE html&gt; 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&lt;html&gt;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&lt;head&gt;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&lt;meta charset="utf-8" /&gt;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&lt;title&gt;&lt;/title&gt;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&lt;body&gt;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&lt;h1&gt;</a:t>
            </a:r>
            <a:r>
              <a:rPr lang="zh-CN" altLang="en-US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绿叶学习网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&lt;/h1&gt;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&lt;p&gt;</a:t>
            </a:r>
            <a:r>
              <a:rPr lang="zh-CN" altLang="en-US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绿叶学习网是一个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……&lt;/p&gt;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&lt;p&gt;</a:t>
            </a:r>
            <a:r>
              <a:rPr lang="zh-CN" altLang="en-US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绿叶学习网成立于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……&lt;/p&gt;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&lt;/body&gt;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&lt;/html&gt;</a:t>
            </a: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040" y="2868662"/>
            <a:ext cx="40862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029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367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节点类型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17281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中，节点也是分为很多类型的。</a:t>
            </a:r>
            <a:r>
              <a:rPr lang="en-US" altLang="zh-CN" sz="2400" dirty="0"/>
              <a:t>DOM</a:t>
            </a:r>
            <a:r>
              <a:rPr lang="zh-CN" altLang="zh-CN" sz="2400" dirty="0"/>
              <a:t>节点共有</a:t>
            </a:r>
            <a:r>
              <a:rPr lang="en-US" altLang="zh-CN" sz="2400" dirty="0"/>
              <a:t>12</a:t>
            </a:r>
            <a:r>
              <a:rPr lang="zh-CN" altLang="zh-CN" sz="2400" dirty="0"/>
              <a:t>种类型，不过常见的只有</a:t>
            </a:r>
            <a:r>
              <a:rPr lang="en-US" altLang="zh-CN" sz="2400" dirty="0"/>
              <a:t>3</a:t>
            </a:r>
            <a:r>
              <a:rPr lang="zh-CN" altLang="zh-CN" sz="2400" dirty="0"/>
              <a:t>种（其他不用管）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2420887"/>
            <a:ext cx="172996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元素节点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属性节点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文本节点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  <p:pic>
        <p:nvPicPr>
          <p:cNvPr id="13" name="图片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7824" y="4246943"/>
            <a:ext cx="36099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9588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375404" y="404664"/>
            <a:ext cx="8416243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nodeType</a:t>
            </a:r>
            <a:r>
              <a:rPr lang="zh-CN" altLang="zh-CN" sz="2400" dirty="0"/>
              <a:t>属性来判断一个节点的类型。</a:t>
            </a:r>
            <a:endParaRPr lang="en-US" altLang="zh-CN" sz="2400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047660"/>
              </p:ext>
            </p:extLst>
          </p:nvPr>
        </p:nvGraphicFramePr>
        <p:xfrm>
          <a:off x="726751" y="1844824"/>
          <a:ext cx="8064896" cy="19751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2448"/>
                <a:gridCol w="4032448"/>
              </a:tblGrid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节点类型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err="1" smtClean="0"/>
                        <a:t>nodeType</a:t>
                      </a:r>
                      <a:r>
                        <a:rPr lang="zh-CN" altLang="en-US" sz="2200" dirty="0" smtClean="0"/>
                        <a:t>值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元素节点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1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属性节点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文本节点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3</a:t>
                      </a:r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74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367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获取元素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230425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对于一个页面，我们想要对某个元素进行操作，就必须通过一定的方式来获取该元素，只有获取到了才能对其进行相应的操作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获取元素的方式有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种（都要掌握）</a:t>
            </a:r>
            <a:r>
              <a:rPr lang="zh-CN" altLang="zh-CN" sz="2400" dirty="0" smtClean="0"/>
              <a:t>：</a:t>
            </a:r>
            <a:endParaRPr lang="zh-CN" altLang="zh-CN" sz="2400" dirty="0"/>
          </a:p>
          <a:p>
            <a:endParaRPr lang="zh-CN" altLang="zh-C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85995" y="3356992"/>
            <a:ext cx="468602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getElementById</a:t>
            </a:r>
            <a:r>
              <a:rPr lang="en-US" altLang="zh-CN" sz="2200" dirty="0">
                <a:solidFill>
                  <a:srgbClr val="C00000"/>
                </a:solidFill>
              </a:rPr>
              <a:t>()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</a:rPr>
              <a:t>getElementsByTagName</a:t>
            </a:r>
            <a:r>
              <a:rPr lang="en-US" altLang="zh-CN" sz="2200" dirty="0">
                <a:solidFill>
                  <a:srgbClr val="C00000"/>
                </a:solidFill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getElementsByClassName</a:t>
            </a:r>
            <a:r>
              <a:rPr lang="en-US" altLang="zh-CN" sz="2200" dirty="0" smtClean="0">
                <a:solidFill>
                  <a:srgbClr val="C00000"/>
                </a:solidFill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querySelector</a:t>
            </a:r>
            <a:r>
              <a:rPr lang="en-US" altLang="zh-CN" sz="2200" dirty="0">
                <a:solidFill>
                  <a:srgbClr val="C00000"/>
                </a:solidFill>
              </a:rPr>
              <a:t>()</a:t>
            </a:r>
            <a:r>
              <a:rPr lang="zh-CN" altLang="zh-CN" sz="2200" dirty="0">
                <a:solidFill>
                  <a:srgbClr val="C00000"/>
                </a:solidFill>
              </a:rPr>
              <a:t>和</a:t>
            </a:r>
            <a:r>
              <a:rPr lang="en-US" altLang="zh-CN" sz="2200" dirty="0" err="1">
                <a:solidFill>
                  <a:srgbClr val="C00000"/>
                </a:solidFill>
              </a:rPr>
              <a:t>querySelectorAll</a:t>
            </a:r>
            <a:r>
              <a:rPr lang="en-US" altLang="zh-CN" sz="2200" dirty="0" smtClean="0">
                <a:solidFill>
                  <a:srgbClr val="C00000"/>
                </a:solidFill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getElementsByName</a:t>
            </a:r>
            <a:r>
              <a:rPr lang="en-US" altLang="zh-CN" sz="2200" dirty="0">
                <a:solidFill>
                  <a:srgbClr val="C00000"/>
                </a:solidFill>
              </a:rPr>
              <a:t>()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document.title</a:t>
            </a:r>
            <a:r>
              <a:rPr lang="zh-CN" altLang="zh-CN" sz="2200" dirty="0">
                <a:solidFill>
                  <a:srgbClr val="C00000"/>
                </a:solidFill>
              </a:rPr>
              <a:t>和</a:t>
            </a:r>
            <a:r>
              <a:rPr lang="en-US" altLang="zh-CN" sz="2200" dirty="0" err="1">
                <a:solidFill>
                  <a:srgbClr val="C00000"/>
                </a:solidFill>
              </a:rPr>
              <a:t>document.body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711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getElementById</a:t>
            </a:r>
            <a:r>
              <a:rPr lang="en-US" altLang="zh-CN" sz="2800" b="1" dirty="0" smtClean="0"/>
              <a:t>()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143932" cy="25202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getElementById</a:t>
            </a:r>
            <a:r>
              <a:rPr lang="en-US" altLang="zh-CN" sz="2400" dirty="0"/>
              <a:t>()</a:t>
            </a:r>
            <a:r>
              <a:rPr lang="zh-CN" altLang="zh-CN" sz="2400" dirty="0"/>
              <a:t>类似于</a:t>
            </a:r>
            <a:r>
              <a:rPr lang="en-US" altLang="zh-CN" sz="2400" dirty="0"/>
              <a:t>CSS</a:t>
            </a:r>
            <a:r>
              <a:rPr lang="zh-CN" altLang="zh-CN" sz="2400" dirty="0"/>
              <a:t>中的“</a:t>
            </a:r>
            <a:r>
              <a:rPr lang="en-US" altLang="zh-CN" sz="2400" dirty="0"/>
              <a:t>id</a:t>
            </a:r>
            <a:r>
              <a:rPr lang="zh-CN" altLang="zh-CN" sz="2400" dirty="0"/>
              <a:t>选择器”，只不过</a:t>
            </a:r>
            <a:r>
              <a:rPr lang="en-US" altLang="zh-CN" sz="2400" dirty="0" err="1"/>
              <a:t>getElementById</a:t>
            </a:r>
            <a:r>
              <a:rPr lang="en-US" altLang="zh-CN" sz="2400" dirty="0"/>
              <a:t>()</a:t>
            </a:r>
            <a:r>
              <a:rPr lang="zh-CN" altLang="zh-CN" sz="2400" dirty="0"/>
              <a:t>是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的操作方式，而</a:t>
            </a:r>
            <a:r>
              <a:rPr lang="en-US" altLang="zh-CN" sz="2400" dirty="0"/>
              <a:t>id</a:t>
            </a:r>
            <a:r>
              <a:rPr lang="zh-CN" altLang="zh-CN" sz="2400" dirty="0"/>
              <a:t>选择器是</a:t>
            </a:r>
            <a:r>
              <a:rPr lang="en-US" altLang="zh-CN" sz="2400" dirty="0"/>
              <a:t>CSS</a:t>
            </a:r>
            <a:r>
              <a:rPr lang="zh-CN" altLang="zh-CN" sz="2400" dirty="0"/>
              <a:t>的操作方式</a:t>
            </a:r>
            <a:r>
              <a:rPr lang="zh-CN" altLang="zh-CN" sz="2400" dirty="0" smtClean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39752" y="3356992"/>
            <a:ext cx="5057795" cy="41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document.getElementById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("id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名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1511</Words>
  <Application>Microsoft Office PowerPoint</Application>
  <PresentationFormat>全屏显示(4:3)</PresentationFormat>
  <Paragraphs>178</Paragraphs>
  <Slides>28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40</cp:revision>
  <dcterms:created xsi:type="dcterms:W3CDTF">2017-08-11T01:38:56Z</dcterms:created>
  <dcterms:modified xsi:type="dcterms:W3CDTF">2017-08-14T16:38:52Z</dcterms:modified>
</cp:coreProperties>
</file>