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471" r:id="rId2"/>
    <p:sldId id="399" r:id="rId3"/>
    <p:sldId id="328" r:id="rId4"/>
    <p:sldId id="466" r:id="rId5"/>
    <p:sldId id="491" r:id="rId6"/>
    <p:sldId id="461" r:id="rId7"/>
    <p:sldId id="412" r:id="rId8"/>
    <p:sldId id="400" r:id="rId9"/>
    <p:sldId id="492" r:id="rId10"/>
    <p:sldId id="473" r:id="rId11"/>
    <p:sldId id="472" r:id="rId12"/>
    <p:sldId id="476" r:id="rId13"/>
    <p:sldId id="493" r:id="rId14"/>
    <p:sldId id="401" r:id="rId15"/>
    <p:sldId id="462" r:id="rId16"/>
    <p:sldId id="428" r:id="rId17"/>
    <p:sldId id="494" r:id="rId18"/>
  </p:sldIdLst>
  <p:sldSz cx="9144000" cy="5145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83" autoAdjust="0"/>
    <p:restoredTop sz="94660" autoAdjust="0"/>
  </p:normalViewPr>
  <p:slideViewPr>
    <p:cSldViewPr snapToGrid="0">
      <p:cViewPr varScale="1">
        <p:scale>
          <a:sx n="115" d="100"/>
          <a:sy n="115" d="100"/>
        </p:scale>
        <p:origin x="336" y="-125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7" d="100"/>
        <a:sy n="47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6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3F07D-F64B-476D-B3EA-FFD0E44C9DB1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F00E3-84AE-4C74-9370-0C5407C967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723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F00E3-84AE-4C74-9370-0C5407C9671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49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788DA-D363-434B-9C3C-1D522FC2F1FC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5E8DB0-55DC-4221-A99C-988BCD133BF3}" type="slidenum">
              <a:rPr lang="en-US" altLang="zh-CN" smtClean="0"/>
              <a:t>14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5E8DB0-55DC-4221-A99C-988BCD133BF3}" type="slidenum">
              <a:rPr lang="en-US" altLang="zh-CN" smtClean="0"/>
              <a:t>3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471C6-AD5F-4A48-85CD-A0853D0DC89C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5E8DB0-55DC-4221-A99C-988BCD133BF3}" type="slidenum">
              <a:rPr lang="en-US" altLang="zh-CN" smtClean="0"/>
              <a:t>8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788DA-D363-434B-9C3C-1D522FC2F1FC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674472B2-7A7F-4DC3-871C-513FFA4D60BF}" type="slidenum">
              <a:rPr lang="zh-CN" altLang="en-US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2032"/>
            <a:ext cx="6858000" cy="17912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2363"/>
            <a:ext cx="6858000" cy="124220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E7026-63EA-4E95-95C8-913B599A53F8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81586-A5D1-45E3-A381-D13370D402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1991188" y="-1986779"/>
            <a:ext cx="5161644" cy="9138377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245806" y="206477"/>
            <a:ext cx="8622891" cy="47489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79D7-302D-492A-8039-2E5833E2F0C3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3D64-B169-48F4-8638-4EBEC083FE0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文本框 37"/>
          <p:cNvSpPr txBox="1"/>
          <p:nvPr userDrawn="1"/>
        </p:nvSpPr>
        <p:spPr>
          <a:xfrm>
            <a:off x="1158701" y="318292"/>
            <a:ext cx="1118081" cy="374375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>
              <a:buFontTx/>
              <a:buNone/>
            </a:pPr>
            <a:r>
              <a:rPr lang="zh-CN" altLang="en-US" sz="18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工作体会</a:t>
            </a:r>
          </a:p>
        </p:txBody>
      </p:sp>
      <p:sp>
        <p:nvSpPr>
          <p:cNvPr id="6" name="椭圆 5"/>
          <p:cNvSpPr/>
          <p:nvPr userDrawn="1"/>
        </p:nvSpPr>
        <p:spPr>
          <a:xfrm>
            <a:off x="717752" y="318292"/>
            <a:ext cx="374375" cy="3743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1991188" y="-1986779"/>
            <a:ext cx="5161644" cy="9138377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245806" y="206477"/>
            <a:ext cx="8622891" cy="47489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79D7-302D-492A-8039-2E5833E2F0C3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3D64-B169-48F4-8638-4EBEC083FE0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文本框 37"/>
          <p:cNvSpPr txBox="1"/>
          <p:nvPr userDrawn="1"/>
        </p:nvSpPr>
        <p:spPr>
          <a:xfrm>
            <a:off x="1040806" y="367313"/>
            <a:ext cx="1810578" cy="374375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>
              <a:buFontTx/>
              <a:buNone/>
            </a:pPr>
            <a:r>
              <a:rPr lang="zh-CN" altLang="en-US" sz="18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工作规划和展望</a:t>
            </a:r>
          </a:p>
        </p:txBody>
      </p:sp>
      <p:sp>
        <p:nvSpPr>
          <p:cNvPr id="6" name="椭圆 5"/>
          <p:cNvSpPr/>
          <p:nvPr userDrawn="1"/>
        </p:nvSpPr>
        <p:spPr>
          <a:xfrm>
            <a:off x="628650" y="367313"/>
            <a:ext cx="374375" cy="3743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E7026-63EA-4E95-95C8-913B599A53F8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81586-A5D1-45E3-A381-D13370D402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798"/>
            <a:ext cx="4629150" cy="365634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E7026-63EA-4E95-95C8-913B599A53F8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81586-A5D1-45E3-A381-D13370D402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E7026-63EA-4E95-95C8-913B599A53F8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81586-A5D1-45E3-A381-D13370D402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928"/>
            <a:ext cx="1971675" cy="436022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3928"/>
            <a:ext cx="5800725" cy="436022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E7026-63EA-4E95-95C8-913B599A53F8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81586-A5D1-45E3-A381-D13370D402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048000" y="331574"/>
            <a:ext cx="3276600" cy="2313387"/>
          </a:xfrm>
          <a:custGeom>
            <a:avLst/>
            <a:gdLst/>
            <a:ahLst/>
            <a:cxnLst/>
            <a:rect l="l" t="t" r="r" b="b"/>
            <a:pathLst>
              <a:path w="3276600" h="3124200">
                <a:moveTo>
                  <a:pt x="3028950" y="0"/>
                </a:moveTo>
                <a:cubicBezTo>
                  <a:pt x="3165723" y="0"/>
                  <a:pt x="3276600" y="110877"/>
                  <a:pt x="3276600" y="247650"/>
                </a:cubicBezTo>
                <a:lnTo>
                  <a:pt x="3276600" y="2876550"/>
                </a:lnTo>
                <a:cubicBezTo>
                  <a:pt x="3276600" y="3013323"/>
                  <a:pt x="3165723" y="3124200"/>
                  <a:pt x="3028950" y="3124200"/>
                </a:cubicBezTo>
                <a:cubicBezTo>
                  <a:pt x="2892177" y="3124200"/>
                  <a:pt x="2781300" y="3013323"/>
                  <a:pt x="2781300" y="2876550"/>
                </a:cubicBezTo>
                <a:lnTo>
                  <a:pt x="2781300" y="247650"/>
                </a:lnTo>
                <a:cubicBezTo>
                  <a:pt x="2781300" y="110877"/>
                  <a:pt x="2892177" y="0"/>
                  <a:pt x="3028950" y="0"/>
                </a:cubicBezTo>
                <a:close/>
                <a:moveTo>
                  <a:pt x="2317750" y="0"/>
                </a:moveTo>
                <a:cubicBezTo>
                  <a:pt x="2454523" y="0"/>
                  <a:pt x="2565400" y="110877"/>
                  <a:pt x="2565400" y="247650"/>
                </a:cubicBezTo>
                <a:lnTo>
                  <a:pt x="2565400" y="2876550"/>
                </a:lnTo>
                <a:cubicBezTo>
                  <a:pt x="2565400" y="3013323"/>
                  <a:pt x="2454523" y="3124200"/>
                  <a:pt x="2317750" y="3124200"/>
                </a:cubicBezTo>
                <a:cubicBezTo>
                  <a:pt x="2180977" y="3124200"/>
                  <a:pt x="2070100" y="3013323"/>
                  <a:pt x="2070100" y="2876550"/>
                </a:cubicBezTo>
                <a:lnTo>
                  <a:pt x="2070100" y="247650"/>
                </a:lnTo>
                <a:cubicBezTo>
                  <a:pt x="2070100" y="110877"/>
                  <a:pt x="2180977" y="0"/>
                  <a:pt x="2317750" y="0"/>
                </a:cubicBezTo>
                <a:close/>
                <a:moveTo>
                  <a:pt x="1606550" y="0"/>
                </a:moveTo>
                <a:cubicBezTo>
                  <a:pt x="1743323" y="0"/>
                  <a:pt x="1854200" y="110877"/>
                  <a:pt x="1854200" y="247650"/>
                </a:cubicBezTo>
                <a:lnTo>
                  <a:pt x="1854200" y="2876550"/>
                </a:lnTo>
                <a:cubicBezTo>
                  <a:pt x="1854200" y="3013323"/>
                  <a:pt x="1743323" y="3124200"/>
                  <a:pt x="1606550" y="3124200"/>
                </a:cubicBezTo>
                <a:cubicBezTo>
                  <a:pt x="1469777" y="3124200"/>
                  <a:pt x="1358900" y="3013323"/>
                  <a:pt x="1358900" y="2876550"/>
                </a:cubicBezTo>
                <a:lnTo>
                  <a:pt x="1358900" y="247650"/>
                </a:lnTo>
                <a:cubicBezTo>
                  <a:pt x="1358900" y="110877"/>
                  <a:pt x="1469777" y="0"/>
                  <a:pt x="1606550" y="0"/>
                </a:cubicBezTo>
                <a:close/>
                <a:moveTo>
                  <a:pt x="958850" y="0"/>
                </a:moveTo>
                <a:cubicBezTo>
                  <a:pt x="1095623" y="0"/>
                  <a:pt x="1206500" y="110877"/>
                  <a:pt x="1206500" y="247650"/>
                </a:cubicBezTo>
                <a:lnTo>
                  <a:pt x="1206500" y="2876550"/>
                </a:lnTo>
                <a:cubicBezTo>
                  <a:pt x="1206500" y="3013323"/>
                  <a:pt x="1095623" y="3124200"/>
                  <a:pt x="958850" y="3124200"/>
                </a:cubicBezTo>
                <a:cubicBezTo>
                  <a:pt x="822077" y="3124200"/>
                  <a:pt x="711200" y="3013323"/>
                  <a:pt x="711200" y="2876550"/>
                </a:cubicBezTo>
                <a:lnTo>
                  <a:pt x="711200" y="247650"/>
                </a:lnTo>
                <a:cubicBezTo>
                  <a:pt x="711200" y="110877"/>
                  <a:pt x="822077" y="0"/>
                  <a:pt x="958850" y="0"/>
                </a:cubicBezTo>
                <a:close/>
                <a:moveTo>
                  <a:pt x="247650" y="0"/>
                </a:moveTo>
                <a:cubicBezTo>
                  <a:pt x="384423" y="0"/>
                  <a:pt x="495300" y="110877"/>
                  <a:pt x="495300" y="247650"/>
                </a:cubicBezTo>
                <a:lnTo>
                  <a:pt x="495300" y="2876550"/>
                </a:lnTo>
                <a:cubicBezTo>
                  <a:pt x="495300" y="3013323"/>
                  <a:pt x="384423" y="3124200"/>
                  <a:pt x="247650" y="3124200"/>
                </a:cubicBezTo>
                <a:cubicBezTo>
                  <a:pt x="110877" y="3124200"/>
                  <a:pt x="0" y="3013323"/>
                  <a:pt x="0" y="2876550"/>
                </a:cubicBezTo>
                <a:lnTo>
                  <a:pt x="0" y="247650"/>
                </a:lnTo>
                <a:cubicBezTo>
                  <a:pt x="0" y="110877"/>
                  <a:pt x="110877" y="0"/>
                  <a:pt x="24765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9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966029" y="2851969"/>
            <a:ext cx="3383973" cy="323935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spcBef>
                <a:spcPts val="0"/>
              </a:spcBef>
              <a:buNone/>
              <a:defRPr sz="3500" b="1">
                <a:solidFill>
                  <a:schemeClr val="bg1"/>
                </a:solidFill>
                <a:latin typeface="Lato Hairline"/>
                <a:cs typeface="Lato Hairline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966029" y="3289954"/>
            <a:ext cx="3383973" cy="17139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500" b="0">
                <a:solidFill>
                  <a:schemeClr val="accent3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Ultimate</a:t>
            </a:r>
            <a:r>
              <a:rPr lang="es-ES_tradnl" dirty="0"/>
              <a:t> </a:t>
            </a:r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2981377" y="3614484"/>
            <a:ext cx="3366029" cy="1153007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7"/>
          <p:cNvSpPr>
            <a:spLocks noGrp="1"/>
          </p:cNvSpPr>
          <p:nvPr>
            <p:ph type="pic" sz="quarter" idx="13"/>
          </p:nvPr>
        </p:nvSpPr>
        <p:spPr>
          <a:xfrm>
            <a:off x="4648200" y="1962759"/>
            <a:ext cx="3924301" cy="2326405"/>
          </a:xfrm>
          <a:prstGeom prst="roundRect">
            <a:avLst>
              <a:gd name="adj" fmla="val 0"/>
            </a:avLst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rgbClr val="17252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19"/>
          <p:cNvSpPr>
            <a:spLocks noGrp="1"/>
          </p:cNvSpPr>
          <p:nvPr>
            <p:ph type="body" sz="quarter" idx="14"/>
          </p:nvPr>
        </p:nvSpPr>
        <p:spPr>
          <a:xfrm>
            <a:off x="1219200" y="2348639"/>
            <a:ext cx="2971800" cy="833694"/>
          </a:xfrm>
        </p:spPr>
        <p:txBody>
          <a:bodyPr>
            <a:normAutofit/>
          </a:bodyPr>
          <a:lstStyle>
            <a:lvl1pPr marL="0" indent="0">
              <a:lnSpc>
                <a:spcPts val="1400"/>
              </a:lnSpc>
              <a:buFontTx/>
              <a:buNone/>
              <a:defRPr sz="1000">
                <a:solidFill>
                  <a:srgbClr val="7F7F7F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5"/>
          </p:nvPr>
        </p:nvSpPr>
        <p:spPr>
          <a:xfrm>
            <a:off x="457201" y="1254514"/>
            <a:ext cx="8229600" cy="479573"/>
          </a:xfrm>
        </p:spPr>
        <p:txBody>
          <a:bodyPr>
            <a:noAutofit/>
          </a:bodyPr>
          <a:lstStyle>
            <a:lvl1pPr marL="0" indent="0" algn="ctr">
              <a:lnSpc>
                <a:spcPts val="1500"/>
              </a:lnSpc>
              <a:buNone/>
              <a:defRPr sz="1050">
                <a:solidFill>
                  <a:srgbClr val="595959"/>
                </a:solidFill>
              </a:defRPr>
            </a:lvl1pPr>
            <a:lvl2pPr marL="457200" indent="0" algn="ctr">
              <a:buNone/>
              <a:defRPr sz="11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100"/>
            </a:lvl4pPr>
            <a:lvl5pPr marL="1828800" indent="0" algn="ctr">
              <a:buNone/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10" name="Text Placeholder 23"/>
          <p:cNvSpPr>
            <a:spLocks noGrp="1"/>
          </p:cNvSpPr>
          <p:nvPr>
            <p:ph type="body" sz="quarter" idx="16"/>
          </p:nvPr>
        </p:nvSpPr>
        <p:spPr>
          <a:xfrm>
            <a:off x="1219200" y="2119966"/>
            <a:ext cx="1828801" cy="35729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0" i="0">
                <a:solidFill>
                  <a:srgbClr val="1399EE"/>
                </a:solidFill>
                <a:latin typeface="Glegoo"/>
                <a:ea typeface="Calibri"/>
                <a:cs typeface="Glegoo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7"/>
          </p:nvPr>
        </p:nvSpPr>
        <p:spPr>
          <a:xfrm>
            <a:off x="1219200" y="3411003"/>
            <a:ext cx="2971800" cy="833694"/>
          </a:xfrm>
        </p:spPr>
        <p:txBody>
          <a:bodyPr>
            <a:normAutofit/>
          </a:bodyPr>
          <a:lstStyle>
            <a:lvl1pPr marL="0" indent="0">
              <a:lnSpc>
                <a:spcPts val="1400"/>
              </a:lnSpc>
              <a:buFontTx/>
              <a:buNone/>
              <a:defRPr sz="1000">
                <a:solidFill>
                  <a:srgbClr val="7F7F7F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2" name="Text Placeholder 23"/>
          <p:cNvSpPr>
            <a:spLocks noGrp="1"/>
          </p:cNvSpPr>
          <p:nvPr>
            <p:ph type="body" sz="quarter" idx="18"/>
          </p:nvPr>
        </p:nvSpPr>
        <p:spPr>
          <a:xfrm>
            <a:off x="1219200" y="3182332"/>
            <a:ext cx="1828801" cy="35729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0" i="0">
                <a:solidFill>
                  <a:srgbClr val="1399EE"/>
                </a:solidFill>
                <a:latin typeface="Glegoo"/>
                <a:ea typeface="Calibri"/>
                <a:cs typeface="Glegoo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85839"/>
            <a:ext cx="8229600" cy="857515"/>
          </a:xfrm>
        </p:spPr>
        <p:txBody>
          <a:bodyPr>
            <a:normAutofit/>
          </a:bodyPr>
          <a:lstStyle>
            <a:lvl1pPr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2057402" y="876571"/>
            <a:ext cx="5029199" cy="323950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81500" y="4870367"/>
            <a:ext cx="381000" cy="274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FFFFFF"/>
                </a:solidFill>
                <a:latin typeface="Glegoo"/>
                <a:cs typeface="Glegoo"/>
              </a:defRPr>
            </a:lvl1pPr>
          </a:lstStyle>
          <a:p>
            <a:fld id="{4F30D5C1-D155-2E40-A967-511B3BD0F2A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E7026-63EA-4E95-95C8-913B599A53F8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81586-A5D1-45E3-A381-D13370D402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lf Pag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5145088"/>
          </a:xfrm>
        </p:spPr>
        <p:txBody>
          <a:bodyPr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5029200" y="2038979"/>
            <a:ext cx="3505200" cy="990906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050">
                <a:solidFill>
                  <a:srgbClr val="7F7F7F"/>
                </a:solidFill>
              </a:defRPr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100"/>
            </a:lvl3pPr>
            <a:lvl4pPr marL="1371600" indent="0">
              <a:buFontTx/>
              <a:buNone/>
              <a:defRPr sz="1100"/>
            </a:lvl4pPr>
            <a:lvl5pPr marL="1828800" indent="0">
              <a:buFontTx/>
              <a:buNone/>
              <a:defRPr sz="1100"/>
            </a:lvl5pPr>
          </a:lstStyle>
          <a:p>
            <a:pPr lvl="0"/>
            <a:endParaRPr lang="en-US" dirty="0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6"/>
          </p:nvPr>
        </p:nvSpPr>
        <p:spPr>
          <a:xfrm>
            <a:off x="5791201" y="3182336"/>
            <a:ext cx="2438399" cy="30807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1050">
                <a:solidFill>
                  <a:srgbClr val="7F7F7F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1" name="Content Placeholder 19"/>
          <p:cNvSpPr>
            <a:spLocks noGrp="1"/>
          </p:cNvSpPr>
          <p:nvPr>
            <p:ph sz="quarter" idx="17"/>
          </p:nvPr>
        </p:nvSpPr>
        <p:spPr>
          <a:xfrm>
            <a:off x="5791201" y="3707977"/>
            <a:ext cx="2438399" cy="465263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1050">
                <a:solidFill>
                  <a:srgbClr val="7F7F7F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8"/>
          </p:nvPr>
        </p:nvSpPr>
        <p:spPr>
          <a:xfrm>
            <a:off x="5029200" y="1810312"/>
            <a:ext cx="3505200" cy="357297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 b="0" i="0">
                <a:solidFill>
                  <a:srgbClr val="1399EE"/>
                </a:solidFill>
                <a:latin typeface="Glegoo"/>
                <a:ea typeface="Calibri"/>
                <a:cs typeface="Glegoo"/>
              </a:defRPr>
            </a:lvl1pPr>
            <a:lvl2pPr marL="4572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2pPr>
            <a:lvl3pPr marL="9144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3pPr>
            <a:lvl4pPr marL="13716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4pPr>
            <a:lvl5pPr marL="1828800" indent="0">
              <a:buFontTx/>
              <a:buNone/>
              <a:defRPr sz="1300">
                <a:latin typeface="Open Sans" pitchFamily="34" charset="0"/>
                <a:ea typeface="Open Sans" pitchFamily="34" charset="0"/>
                <a:cs typeface="Open Sans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5105401" y="666956"/>
            <a:ext cx="3581400" cy="857515"/>
          </a:xfrm>
        </p:spPr>
        <p:txBody>
          <a:bodyPr>
            <a:normAutofit/>
          </a:bodyPr>
          <a:lstStyle>
            <a:lvl1pPr algn="l">
              <a:defRPr sz="2800">
                <a:solidFill>
                  <a:srgbClr val="48597F"/>
                </a:solidFill>
                <a:latin typeface="Lato Light"/>
                <a:cs typeface="Lato Ligh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105401" y="1257688"/>
            <a:ext cx="2188633" cy="3239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200" i="0">
                <a:solidFill>
                  <a:srgbClr val="1399EE"/>
                </a:solidFill>
                <a:latin typeface="Glegoo"/>
                <a:cs typeface="Glegoo"/>
              </a:defRPr>
            </a:lvl1pPr>
            <a:lvl2pPr marL="457200" indent="0">
              <a:buFontTx/>
              <a:buNone/>
              <a:defRPr sz="1050">
                <a:latin typeface="Mission Gothic Regular" pitchFamily="50" charset="0"/>
              </a:defRPr>
            </a:lvl2pPr>
            <a:lvl3pPr marL="914400" indent="0">
              <a:buFontTx/>
              <a:buNone/>
              <a:defRPr sz="1050">
                <a:latin typeface="Mission Gothic Regular" pitchFamily="50" charset="0"/>
              </a:defRPr>
            </a:lvl3pPr>
            <a:lvl4pPr marL="1371600" indent="0">
              <a:buFontTx/>
              <a:buNone/>
              <a:defRPr sz="1050">
                <a:latin typeface="Mission Gothic Regular" pitchFamily="50" charset="0"/>
              </a:defRPr>
            </a:lvl4pPr>
            <a:lvl5pPr marL="1828800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"/>
            <a:ext cx="9144000" cy="514508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4000"/>
                </a:schemeClr>
              </a:gs>
              <a:gs pos="56000">
                <a:srgbClr val="FCFDFA">
                  <a:alpha val="88000"/>
                </a:srgbClr>
              </a:gs>
              <a:gs pos="100000">
                <a:schemeClr val="bg1">
                  <a:alpha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7" tIns="34289" rIns="68577" bIns="34289"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50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合理交通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/>
          <p:cNvSpPr>
            <a:spLocks noGrp="1"/>
          </p:cNvSpPr>
          <p:nvPr>
            <p:ph type="title" hasCustomPrompt="1"/>
          </p:nvPr>
        </p:nvSpPr>
        <p:spPr>
          <a:xfrm>
            <a:off x="273050" y="512920"/>
            <a:ext cx="6489700" cy="524037"/>
          </a:xfrm>
          <a:prstGeom prst="rect">
            <a:avLst/>
          </a:prstGeom>
        </p:spPr>
        <p:txBody>
          <a:bodyPr lIns="68580" tIns="34290" rIns="68580" bIns="34290"/>
          <a:lstStyle>
            <a:lvl1pPr algn="l"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7"/>
          <p:cNvSpPr>
            <a:spLocks noGrp="1"/>
          </p:cNvSpPr>
          <p:nvPr>
            <p:ph type="body" sz="quarter" idx="25" hasCustomPrompt="1"/>
          </p:nvPr>
        </p:nvSpPr>
        <p:spPr>
          <a:xfrm>
            <a:off x="273050" y="940384"/>
            <a:ext cx="6489700" cy="285887"/>
          </a:xfrm>
          <a:prstGeom prst="rect">
            <a:avLst/>
          </a:prstGeom>
        </p:spPr>
        <p:txBody>
          <a:bodyPr lIns="68580" tIns="34290" rIns="68580" bIns="34290"/>
          <a:lstStyle>
            <a:lvl1pPr marL="0" indent="0" algn="l">
              <a:buNone/>
              <a:defRPr sz="900" baseline="0">
                <a:solidFill>
                  <a:schemeClr val="bg1">
                    <a:lumMod val="65000"/>
                  </a:schemeClr>
                </a:solidFill>
                <a:latin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021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43160"/>
            <a:ext cx="788670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E7026-63EA-4E95-95C8-913B599A53F8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81586-A5D1-45E3-A381-D13370D402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369642"/>
            <a:ext cx="3886200" cy="3264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642"/>
            <a:ext cx="3886200" cy="326451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E7026-63EA-4E95-95C8-913B599A53F8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81586-A5D1-45E3-A381-D13370D402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929"/>
            <a:ext cx="7886700" cy="99447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261261"/>
            <a:ext cx="3868340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879386"/>
            <a:ext cx="3868340" cy="27642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1261"/>
            <a:ext cx="3887391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1879386"/>
            <a:ext cx="3887391" cy="276429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E7026-63EA-4E95-95C8-913B599A53F8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81586-A5D1-45E3-A381-D13370D402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E7026-63EA-4E95-95C8-913B599A53F8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81586-A5D1-45E3-A381-D13370D402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E7026-63EA-4E95-95C8-913B599A53F8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81586-A5D1-45E3-A381-D13370D402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1991188" y="-1986779"/>
            <a:ext cx="5161644" cy="9138377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245806" y="206477"/>
            <a:ext cx="8622891" cy="47489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79D7-302D-492A-8039-2E5833E2F0C3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3D64-B169-48F4-8638-4EBEC083FE0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文本框 37"/>
          <p:cNvSpPr txBox="1"/>
          <p:nvPr userDrawn="1"/>
        </p:nvSpPr>
        <p:spPr>
          <a:xfrm>
            <a:off x="1049935" y="308600"/>
            <a:ext cx="1118081" cy="374375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>
              <a:buFontTx/>
              <a:buNone/>
            </a:pPr>
            <a:r>
              <a:rPr lang="zh-CN" altLang="en-US" sz="18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工作回顾</a:t>
            </a:r>
          </a:p>
        </p:txBody>
      </p:sp>
      <p:sp>
        <p:nvSpPr>
          <p:cNvPr id="10" name="椭圆 9"/>
          <p:cNvSpPr/>
          <p:nvPr userDrawn="1"/>
        </p:nvSpPr>
        <p:spPr>
          <a:xfrm>
            <a:off x="628650" y="308600"/>
            <a:ext cx="374375" cy="3743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1991188" y="-1986779"/>
            <a:ext cx="5161644" cy="9138377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245806" y="206477"/>
            <a:ext cx="8622891" cy="47489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979D7-302D-492A-8039-2E5833E2F0C3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63D64-B169-48F4-8638-4EBEC083FE0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文本框 37"/>
          <p:cNvSpPr txBox="1"/>
          <p:nvPr userDrawn="1"/>
        </p:nvSpPr>
        <p:spPr>
          <a:xfrm>
            <a:off x="1022689" y="308460"/>
            <a:ext cx="1118081" cy="374375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>
              <a:buFontTx/>
              <a:buNone/>
            </a:pPr>
            <a:r>
              <a:rPr lang="zh-CN" altLang="en-US" sz="18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自我评价</a:t>
            </a:r>
          </a:p>
        </p:txBody>
      </p:sp>
      <p:sp>
        <p:nvSpPr>
          <p:cNvPr id="6" name="椭圆 5"/>
          <p:cNvSpPr/>
          <p:nvPr userDrawn="1"/>
        </p:nvSpPr>
        <p:spPr>
          <a:xfrm>
            <a:off x="628650" y="308460"/>
            <a:ext cx="374375" cy="3743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642"/>
            <a:ext cx="7886700" cy="326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E7026-63EA-4E95-95C8-913B599A53F8}" type="datetimeFigureOut">
              <a:rPr lang="zh-CN" altLang="en-US" smtClean="0"/>
              <a:t>2020/6/7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81586-A5D1-45E3-A381-D13370D402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27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10" Type="http://schemas.openxmlformats.org/officeDocument/2006/relationships/image" Target="../media/image57.png"/><Relationship Id="rId4" Type="http://schemas.openxmlformats.org/officeDocument/2006/relationships/image" Target="../media/image52.png"/><Relationship Id="rId9" Type="http://schemas.openxmlformats.org/officeDocument/2006/relationships/image" Target="../media/image5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991188" y="-1986779"/>
            <a:ext cx="5161644" cy="9138377"/>
          </a:xfrm>
          <a:prstGeom prst="rect">
            <a:avLst/>
          </a:prstGeom>
        </p:spPr>
      </p:pic>
      <p:sp>
        <p:nvSpPr>
          <p:cNvPr id="5" name="矩形 259"/>
          <p:cNvSpPr>
            <a:spLocks noChangeArrowheads="1"/>
          </p:cNvSpPr>
          <p:nvPr/>
        </p:nvSpPr>
        <p:spPr bwMode="auto">
          <a:xfrm>
            <a:off x="2022346" y="1424612"/>
            <a:ext cx="5566321" cy="545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dist">
              <a:buFont typeface="Arial" pitchFamily="34" charset="0"/>
              <a:buNone/>
            </a:pPr>
            <a:r>
              <a:rPr lang="zh-CN" altLang="en-US" sz="3545" cap="all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编译原理实验验收</a:t>
            </a:r>
            <a:endParaRPr lang="en-US" altLang="zh-CN" sz="3545" cap="all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原创设计师QQ598969553                 _15"/>
          <p:cNvSpPr/>
          <p:nvPr/>
        </p:nvSpPr>
        <p:spPr>
          <a:xfrm>
            <a:off x="2864224" y="2562758"/>
            <a:ext cx="3882564" cy="5504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481" tIns="33742" rIns="67481" bIns="33742"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验收时间：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2020.6.7 </a:t>
            </a:r>
          </a:p>
          <a:p>
            <a:pPr algn="ctr"/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汇报人：孙淼  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学号：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2018211958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50"/>
                            </p:stCondLst>
                            <p:childTnLst>
                              <p:par>
                                <p:cTn id="1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多边形 23"/>
          <p:cNvSpPr/>
          <p:nvPr/>
        </p:nvSpPr>
        <p:spPr>
          <a:xfrm>
            <a:off x="893020" y="1408746"/>
            <a:ext cx="1271059" cy="206527"/>
          </a:xfrm>
          <a:custGeom>
            <a:avLst/>
            <a:gdLst>
              <a:gd name="connsiteX0" fmla="*/ 0 w 697706"/>
              <a:gd name="connsiteY0" fmla="*/ 269081 h 269081"/>
              <a:gd name="connsiteX1" fmla="*/ 316706 w 697706"/>
              <a:gd name="connsiteY1" fmla="*/ 0 h 269081"/>
              <a:gd name="connsiteX2" fmla="*/ 697706 w 697706"/>
              <a:gd name="connsiteY2" fmla="*/ 250031 h 269081"/>
              <a:gd name="connsiteX0-1" fmla="*/ 0 w 697706"/>
              <a:gd name="connsiteY0-2" fmla="*/ 238125 h 238125"/>
              <a:gd name="connsiteX1-3" fmla="*/ 352425 w 697706"/>
              <a:gd name="connsiteY1-4" fmla="*/ 0 h 238125"/>
              <a:gd name="connsiteX2-5" fmla="*/ 697706 w 697706"/>
              <a:gd name="connsiteY2-6" fmla="*/ 219075 h 238125"/>
              <a:gd name="connsiteX0-7" fmla="*/ 0 w 697706"/>
              <a:gd name="connsiteY0-8" fmla="*/ 240955 h 240955"/>
              <a:gd name="connsiteX1-9" fmla="*/ 352425 w 697706"/>
              <a:gd name="connsiteY1-10" fmla="*/ 2830 h 240955"/>
              <a:gd name="connsiteX2-11" fmla="*/ 697706 w 697706"/>
              <a:gd name="connsiteY2-12" fmla="*/ 221905 h 240955"/>
              <a:gd name="connsiteX0-13" fmla="*/ 0 w 697706"/>
              <a:gd name="connsiteY0-14" fmla="*/ 240955 h 240955"/>
              <a:gd name="connsiteX1-15" fmla="*/ 352425 w 697706"/>
              <a:gd name="connsiteY1-16" fmla="*/ 2830 h 240955"/>
              <a:gd name="connsiteX2-17" fmla="*/ 697706 w 697706"/>
              <a:gd name="connsiteY2-18" fmla="*/ 221905 h 240955"/>
              <a:gd name="connsiteX0-19" fmla="*/ 0 w 697706"/>
              <a:gd name="connsiteY0-20" fmla="*/ 105005 h 105005"/>
              <a:gd name="connsiteX1-21" fmla="*/ 347662 w 697706"/>
              <a:gd name="connsiteY1-22" fmla="*/ 9755 h 105005"/>
              <a:gd name="connsiteX2-23" fmla="*/ 697706 w 697706"/>
              <a:gd name="connsiteY2-24" fmla="*/ 85955 h 105005"/>
              <a:gd name="connsiteX0-25" fmla="*/ 0 w 697706"/>
              <a:gd name="connsiteY0-26" fmla="*/ 97438 h 97438"/>
              <a:gd name="connsiteX1-27" fmla="*/ 347662 w 697706"/>
              <a:gd name="connsiteY1-28" fmla="*/ 2188 h 97438"/>
              <a:gd name="connsiteX2-29" fmla="*/ 697706 w 697706"/>
              <a:gd name="connsiteY2-30" fmla="*/ 78388 h 97438"/>
              <a:gd name="connsiteX0-31" fmla="*/ 0 w 697706"/>
              <a:gd name="connsiteY0-32" fmla="*/ 97438 h 97438"/>
              <a:gd name="connsiteX1-33" fmla="*/ 347662 w 697706"/>
              <a:gd name="connsiteY1-34" fmla="*/ 2188 h 97438"/>
              <a:gd name="connsiteX2-35" fmla="*/ 697706 w 697706"/>
              <a:gd name="connsiteY2-36" fmla="*/ 78388 h 97438"/>
              <a:gd name="connsiteX0-37" fmla="*/ 0 w 697706"/>
              <a:gd name="connsiteY0-38" fmla="*/ 115305 h 115305"/>
              <a:gd name="connsiteX1-39" fmla="*/ 347662 w 697706"/>
              <a:gd name="connsiteY1-40" fmla="*/ 20055 h 115305"/>
              <a:gd name="connsiteX2-41" fmla="*/ 697706 w 697706"/>
              <a:gd name="connsiteY2-42" fmla="*/ 96255 h 115305"/>
              <a:gd name="connsiteX0-43" fmla="*/ 0 w 697706"/>
              <a:gd name="connsiteY0-44" fmla="*/ 95347 h 95347"/>
              <a:gd name="connsiteX1-45" fmla="*/ 347662 w 697706"/>
              <a:gd name="connsiteY1-46" fmla="*/ 97 h 95347"/>
              <a:gd name="connsiteX2-47" fmla="*/ 697706 w 697706"/>
              <a:gd name="connsiteY2-48" fmla="*/ 76297 h 95347"/>
              <a:gd name="connsiteX0-49" fmla="*/ 0 w 697706"/>
              <a:gd name="connsiteY0-50" fmla="*/ 95347 h 95347"/>
              <a:gd name="connsiteX1-51" fmla="*/ 347662 w 697706"/>
              <a:gd name="connsiteY1-52" fmla="*/ 97 h 95347"/>
              <a:gd name="connsiteX2-53" fmla="*/ 697706 w 697706"/>
              <a:gd name="connsiteY2-54" fmla="*/ 76297 h 95347"/>
              <a:gd name="connsiteX0-55" fmla="*/ 0 w 697706"/>
              <a:gd name="connsiteY0-56" fmla="*/ 95297 h 95297"/>
              <a:gd name="connsiteX1-57" fmla="*/ 347662 w 697706"/>
              <a:gd name="connsiteY1-58" fmla="*/ 47 h 95297"/>
              <a:gd name="connsiteX2-59" fmla="*/ 697706 w 697706"/>
              <a:gd name="connsiteY2-60" fmla="*/ 76247 h 95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697706" h="95297">
                <a:moveTo>
                  <a:pt x="0" y="95297"/>
                </a:moveTo>
                <a:cubicBezTo>
                  <a:pt x="122237" y="37353"/>
                  <a:pt x="270667" y="-1541"/>
                  <a:pt x="347662" y="47"/>
                </a:cubicBezTo>
                <a:cubicBezTo>
                  <a:pt x="424657" y="1635"/>
                  <a:pt x="549275" y="15128"/>
                  <a:pt x="697706" y="76247"/>
                </a:cubicBezTo>
              </a:path>
            </a:pathLst>
          </a:custGeom>
          <a:ln>
            <a:solidFill>
              <a:schemeClr val="bg1">
                <a:lumMod val="65000"/>
              </a:schemeClr>
            </a:solidFill>
            <a:prstDash val="sysDash"/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0">
              <a:cs typeface="+mn-ea"/>
              <a:sym typeface="+mn-lt"/>
            </a:endParaRPr>
          </a:p>
        </p:txBody>
      </p:sp>
      <p:sp>
        <p:nvSpPr>
          <p:cNvPr id="26" name="任意多边形 25"/>
          <p:cNvSpPr/>
          <p:nvPr/>
        </p:nvSpPr>
        <p:spPr>
          <a:xfrm rot="20183841">
            <a:off x="5738695" y="332776"/>
            <a:ext cx="1407893" cy="542633"/>
          </a:xfrm>
          <a:custGeom>
            <a:avLst/>
            <a:gdLst>
              <a:gd name="connsiteX0" fmla="*/ 0 w 697706"/>
              <a:gd name="connsiteY0" fmla="*/ 269081 h 269081"/>
              <a:gd name="connsiteX1" fmla="*/ 316706 w 697706"/>
              <a:gd name="connsiteY1" fmla="*/ 0 h 269081"/>
              <a:gd name="connsiteX2" fmla="*/ 697706 w 697706"/>
              <a:gd name="connsiteY2" fmla="*/ 250031 h 269081"/>
              <a:gd name="connsiteX0-1" fmla="*/ 0 w 697706"/>
              <a:gd name="connsiteY0-2" fmla="*/ 238125 h 238125"/>
              <a:gd name="connsiteX1-3" fmla="*/ 352425 w 697706"/>
              <a:gd name="connsiteY1-4" fmla="*/ 0 h 238125"/>
              <a:gd name="connsiteX2-5" fmla="*/ 697706 w 697706"/>
              <a:gd name="connsiteY2-6" fmla="*/ 219075 h 238125"/>
              <a:gd name="connsiteX0-7" fmla="*/ 0 w 697706"/>
              <a:gd name="connsiteY0-8" fmla="*/ 240955 h 240955"/>
              <a:gd name="connsiteX1-9" fmla="*/ 352425 w 697706"/>
              <a:gd name="connsiteY1-10" fmla="*/ 2830 h 240955"/>
              <a:gd name="connsiteX2-11" fmla="*/ 697706 w 697706"/>
              <a:gd name="connsiteY2-12" fmla="*/ 221905 h 240955"/>
              <a:gd name="connsiteX0-13" fmla="*/ 0 w 697706"/>
              <a:gd name="connsiteY0-14" fmla="*/ 240955 h 240955"/>
              <a:gd name="connsiteX1-15" fmla="*/ 352425 w 697706"/>
              <a:gd name="connsiteY1-16" fmla="*/ 2830 h 240955"/>
              <a:gd name="connsiteX2-17" fmla="*/ 697706 w 697706"/>
              <a:gd name="connsiteY2-18" fmla="*/ 221905 h 240955"/>
              <a:gd name="connsiteX0-19" fmla="*/ 0 w 697706"/>
              <a:gd name="connsiteY0-20" fmla="*/ 105005 h 105005"/>
              <a:gd name="connsiteX1-21" fmla="*/ 347662 w 697706"/>
              <a:gd name="connsiteY1-22" fmla="*/ 9755 h 105005"/>
              <a:gd name="connsiteX2-23" fmla="*/ 697706 w 697706"/>
              <a:gd name="connsiteY2-24" fmla="*/ 85955 h 105005"/>
              <a:gd name="connsiteX0-25" fmla="*/ 0 w 697706"/>
              <a:gd name="connsiteY0-26" fmla="*/ 97438 h 97438"/>
              <a:gd name="connsiteX1-27" fmla="*/ 347662 w 697706"/>
              <a:gd name="connsiteY1-28" fmla="*/ 2188 h 97438"/>
              <a:gd name="connsiteX2-29" fmla="*/ 697706 w 697706"/>
              <a:gd name="connsiteY2-30" fmla="*/ 78388 h 97438"/>
              <a:gd name="connsiteX0-31" fmla="*/ 0 w 697706"/>
              <a:gd name="connsiteY0-32" fmla="*/ 97438 h 97438"/>
              <a:gd name="connsiteX1-33" fmla="*/ 347662 w 697706"/>
              <a:gd name="connsiteY1-34" fmla="*/ 2188 h 97438"/>
              <a:gd name="connsiteX2-35" fmla="*/ 697706 w 697706"/>
              <a:gd name="connsiteY2-36" fmla="*/ 78388 h 97438"/>
              <a:gd name="connsiteX0-37" fmla="*/ 0 w 697706"/>
              <a:gd name="connsiteY0-38" fmla="*/ 115305 h 115305"/>
              <a:gd name="connsiteX1-39" fmla="*/ 347662 w 697706"/>
              <a:gd name="connsiteY1-40" fmla="*/ 20055 h 115305"/>
              <a:gd name="connsiteX2-41" fmla="*/ 697706 w 697706"/>
              <a:gd name="connsiteY2-42" fmla="*/ 96255 h 115305"/>
              <a:gd name="connsiteX0-43" fmla="*/ 0 w 697706"/>
              <a:gd name="connsiteY0-44" fmla="*/ 95347 h 95347"/>
              <a:gd name="connsiteX1-45" fmla="*/ 347662 w 697706"/>
              <a:gd name="connsiteY1-46" fmla="*/ 97 h 95347"/>
              <a:gd name="connsiteX2-47" fmla="*/ 697706 w 697706"/>
              <a:gd name="connsiteY2-48" fmla="*/ 76297 h 95347"/>
              <a:gd name="connsiteX0-49" fmla="*/ 0 w 697706"/>
              <a:gd name="connsiteY0-50" fmla="*/ 95347 h 95347"/>
              <a:gd name="connsiteX1-51" fmla="*/ 347662 w 697706"/>
              <a:gd name="connsiteY1-52" fmla="*/ 97 h 95347"/>
              <a:gd name="connsiteX2-53" fmla="*/ 697706 w 697706"/>
              <a:gd name="connsiteY2-54" fmla="*/ 76297 h 95347"/>
              <a:gd name="connsiteX0-55" fmla="*/ 0 w 697706"/>
              <a:gd name="connsiteY0-56" fmla="*/ 95297 h 95297"/>
              <a:gd name="connsiteX1-57" fmla="*/ 347662 w 697706"/>
              <a:gd name="connsiteY1-58" fmla="*/ 47 h 95297"/>
              <a:gd name="connsiteX2-59" fmla="*/ 697706 w 697706"/>
              <a:gd name="connsiteY2-60" fmla="*/ 76247 h 95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697706" h="95297">
                <a:moveTo>
                  <a:pt x="0" y="95297"/>
                </a:moveTo>
                <a:cubicBezTo>
                  <a:pt x="122237" y="37353"/>
                  <a:pt x="270667" y="-1541"/>
                  <a:pt x="347662" y="47"/>
                </a:cubicBezTo>
                <a:cubicBezTo>
                  <a:pt x="424657" y="1635"/>
                  <a:pt x="549275" y="15128"/>
                  <a:pt x="697706" y="76247"/>
                </a:cubicBezTo>
              </a:path>
            </a:pathLst>
          </a:custGeom>
          <a:ln>
            <a:solidFill>
              <a:schemeClr val="bg1">
                <a:lumMod val="65000"/>
              </a:schemeClr>
            </a:solidFill>
            <a:prstDash val="sysDash"/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0">
              <a:cs typeface="+mn-ea"/>
              <a:sym typeface="+mn-lt"/>
            </a:endParaRPr>
          </a:p>
        </p:txBody>
      </p:sp>
      <p:sp>
        <p:nvSpPr>
          <p:cNvPr id="27" name="任意多边形 26"/>
          <p:cNvSpPr/>
          <p:nvPr/>
        </p:nvSpPr>
        <p:spPr>
          <a:xfrm rot="9592410">
            <a:off x="3416914" y="1830611"/>
            <a:ext cx="1259429" cy="363310"/>
          </a:xfrm>
          <a:custGeom>
            <a:avLst/>
            <a:gdLst>
              <a:gd name="connsiteX0" fmla="*/ 0 w 697706"/>
              <a:gd name="connsiteY0" fmla="*/ 269081 h 269081"/>
              <a:gd name="connsiteX1" fmla="*/ 316706 w 697706"/>
              <a:gd name="connsiteY1" fmla="*/ 0 h 269081"/>
              <a:gd name="connsiteX2" fmla="*/ 697706 w 697706"/>
              <a:gd name="connsiteY2" fmla="*/ 250031 h 269081"/>
              <a:gd name="connsiteX0-1" fmla="*/ 0 w 697706"/>
              <a:gd name="connsiteY0-2" fmla="*/ 238125 h 238125"/>
              <a:gd name="connsiteX1-3" fmla="*/ 352425 w 697706"/>
              <a:gd name="connsiteY1-4" fmla="*/ 0 h 238125"/>
              <a:gd name="connsiteX2-5" fmla="*/ 697706 w 697706"/>
              <a:gd name="connsiteY2-6" fmla="*/ 219075 h 238125"/>
              <a:gd name="connsiteX0-7" fmla="*/ 0 w 697706"/>
              <a:gd name="connsiteY0-8" fmla="*/ 240955 h 240955"/>
              <a:gd name="connsiteX1-9" fmla="*/ 352425 w 697706"/>
              <a:gd name="connsiteY1-10" fmla="*/ 2830 h 240955"/>
              <a:gd name="connsiteX2-11" fmla="*/ 697706 w 697706"/>
              <a:gd name="connsiteY2-12" fmla="*/ 221905 h 240955"/>
              <a:gd name="connsiteX0-13" fmla="*/ 0 w 697706"/>
              <a:gd name="connsiteY0-14" fmla="*/ 240955 h 240955"/>
              <a:gd name="connsiteX1-15" fmla="*/ 352425 w 697706"/>
              <a:gd name="connsiteY1-16" fmla="*/ 2830 h 240955"/>
              <a:gd name="connsiteX2-17" fmla="*/ 697706 w 697706"/>
              <a:gd name="connsiteY2-18" fmla="*/ 221905 h 240955"/>
              <a:gd name="connsiteX0-19" fmla="*/ 0 w 697706"/>
              <a:gd name="connsiteY0-20" fmla="*/ 105005 h 105005"/>
              <a:gd name="connsiteX1-21" fmla="*/ 347662 w 697706"/>
              <a:gd name="connsiteY1-22" fmla="*/ 9755 h 105005"/>
              <a:gd name="connsiteX2-23" fmla="*/ 697706 w 697706"/>
              <a:gd name="connsiteY2-24" fmla="*/ 85955 h 105005"/>
              <a:gd name="connsiteX0-25" fmla="*/ 0 w 697706"/>
              <a:gd name="connsiteY0-26" fmla="*/ 97438 h 97438"/>
              <a:gd name="connsiteX1-27" fmla="*/ 347662 w 697706"/>
              <a:gd name="connsiteY1-28" fmla="*/ 2188 h 97438"/>
              <a:gd name="connsiteX2-29" fmla="*/ 697706 w 697706"/>
              <a:gd name="connsiteY2-30" fmla="*/ 78388 h 97438"/>
              <a:gd name="connsiteX0-31" fmla="*/ 0 w 697706"/>
              <a:gd name="connsiteY0-32" fmla="*/ 97438 h 97438"/>
              <a:gd name="connsiteX1-33" fmla="*/ 347662 w 697706"/>
              <a:gd name="connsiteY1-34" fmla="*/ 2188 h 97438"/>
              <a:gd name="connsiteX2-35" fmla="*/ 697706 w 697706"/>
              <a:gd name="connsiteY2-36" fmla="*/ 78388 h 97438"/>
              <a:gd name="connsiteX0-37" fmla="*/ 0 w 697706"/>
              <a:gd name="connsiteY0-38" fmla="*/ 115305 h 115305"/>
              <a:gd name="connsiteX1-39" fmla="*/ 347662 w 697706"/>
              <a:gd name="connsiteY1-40" fmla="*/ 20055 h 115305"/>
              <a:gd name="connsiteX2-41" fmla="*/ 697706 w 697706"/>
              <a:gd name="connsiteY2-42" fmla="*/ 96255 h 115305"/>
              <a:gd name="connsiteX0-43" fmla="*/ 0 w 697706"/>
              <a:gd name="connsiteY0-44" fmla="*/ 95347 h 95347"/>
              <a:gd name="connsiteX1-45" fmla="*/ 347662 w 697706"/>
              <a:gd name="connsiteY1-46" fmla="*/ 97 h 95347"/>
              <a:gd name="connsiteX2-47" fmla="*/ 697706 w 697706"/>
              <a:gd name="connsiteY2-48" fmla="*/ 76297 h 95347"/>
              <a:gd name="connsiteX0-49" fmla="*/ 0 w 697706"/>
              <a:gd name="connsiteY0-50" fmla="*/ 95347 h 95347"/>
              <a:gd name="connsiteX1-51" fmla="*/ 347662 w 697706"/>
              <a:gd name="connsiteY1-52" fmla="*/ 97 h 95347"/>
              <a:gd name="connsiteX2-53" fmla="*/ 697706 w 697706"/>
              <a:gd name="connsiteY2-54" fmla="*/ 76297 h 95347"/>
              <a:gd name="connsiteX0-55" fmla="*/ 0 w 697706"/>
              <a:gd name="connsiteY0-56" fmla="*/ 95297 h 95297"/>
              <a:gd name="connsiteX1-57" fmla="*/ 347662 w 697706"/>
              <a:gd name="connsiteY1-58" fmla="*/ 47 h 95297"/>
              <a:gd name="connsiteX2-59" fmla="*/ 697706 w 697706"/>
              <a:gd name="connsiteY2-60" fmla="*/ 76247 h 95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697706" h="95297">
                <a:moveTo>
                  <a:pt x="0" y="95297"/>
                </a:moveTo>
                <a:cubicBezTo>
                  <a:pt x="122237" y="37353"/>
                  <a:pt x="270667" y="-1541"/>
                  <a:pt x="347662" y="47"/>
                </a:cubicBezTo>
                <a:cubicBezTo>
                  <a:pt x="424657" y="1635"/>
                  <a:pt x="549275" y="15128"/>
                  <a:pt x="697706" y="76247"/>
                </a:cubicBezTo>
              </a:path>
            </a:pathLst>
          </a:custGeom>
          <a:ln>
            <a:solidFill>
              <a:schemeClr val="bg1">
                <a:lumMod val="65000"/>
              </a:schemeClr>
            </a:solidFill>
            <a:prstDash val="sysDash"/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0" dirty="0">
              <a:cs typeface="+mn-ea"/>
              <a:sym typeface="+mn-lt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F73E6A9A-5D0A-4C17-A239-D5D9D1781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18" y="195151"/>
            <a:ext cx="5063937" cy="1162215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A268A0CC-1348-4F58-96FB-D66B9FD4A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5951"/>
            <a:ext cx="1526003" cy="206527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1DEFE133-4DBD-4542-A9C1-4080C17AA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7342" y="1618714"/>
            <a:ext cx="2349485" cy="464571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B0120B92-2955-4603-830A-56EE8B9BAF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6827" y="1165175"/>
            <a:ext cx="2442945" cy="450098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5432BB72-D0D4-4D7C-87DA-62539F6462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1163" y="531657"/>
            <a:ext cx="2442945" cy="1083616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70B23DCE-5BA2-4D4B-82DF-F74F14A633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586480"/>
            <a:ext cx="5880167" cy="1430895"/>
          </a:xfrm>
          <a:prstGeom prst="rect">
            <a:avLst/>
          </a:prstGeom>
        </p:spPr>
      </p:pic>
      <p:sp>
        <p:nvSpPr>
          <p:cNvPr id="41" name="右箭头 34">
            <a:extLst>
              <a:ext uri="{FF2B5EF4-FFF2-40B4-BE49-F238E27FC236}">
                <a16:creationId xmlns:a16="http://schemas.microsoft.com/office/drawing/2014/main" id="{F6BCB19D-6654-4781-893D-E37BF24D738F}"/>
              </a:ext>
            </a:extLst>
          </p:cNvPr>
          <p:cNvSpPr/>
          <p:nvPr/>
        </p:nvSpPr>
        <p:spPr>
          <a:xfrm rot="5400000">
            <a:off x="1996885" y="2528086"/>
            <a:ext cx="1283036" cy="418394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68559" tIns="34280" rIns="68559" bIns="34280" anchor="ctr"/>
          <a:lstStyle/>
          <a:p>
            <a:pPr algn="ctr">
              <a:defRPr/>
            </a:pPr>
            <a:endParaRPr lang="zh-CN" altLang="en-US" sz="1000" kern="0" dirty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0B520548-D8B2-421F-847E-4DA8BA5E7E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2601393"/>
            <a:ext cx="1978991" cy="702223"/>
          </a:xfrm>
          <a:prstGeom prst="rect">
            <a:avLst/>
          </a:prstGeom>
        </p:spPr>
      </p:pic>
      <p:sp>
        <p:nvSpPr>
          <p:cNvPr id="44" name="右箭头 34">
            <a:extLst>
              <a:ext uri="{FF2B5EF4-FFF2-40B4-BE49-F238E27FC236}">
                <a16:creationId xmlns:a16="http://schemas.microsoft.com/office/drawing/2014/main" id="{CE2F3619-4228-4B44-8955-02E85504F793}"/>
              </a:ext>
            </a:extLst>
          </p:cNvPr>
          <p:cNvSpPr/>
          <p:nvPr/>
        </p:nvSpPr>
        <p:spPr>
          <a:xfrm rot="5400000">
            <a:off x="357404" y="2033609"/>
            <a:ext cx="811194" cy="418394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68559" tIns="34280" rIns="68559" bIns="34280" anchor="ctr"/>
          <a:lstStyle/>
          <a:p>
            <a:pPr algn="ctr">
              <a:defRPr/>
            </a:pPr>
            <a:endParaRPr lang="zh-CN" altLang="en-US" sz="1000" kern="0" dirty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B13741C8-6105-48E6-BBED-93B47FA39A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84509" y="2290964"/>
            <a:ext cx="5076813" cy="1255956"/>
          </a:xfrm>
          <a:prstGeom prst="rect">
            <a:avLst/>
          </a:prstGeom>
        </p:spPr>
      </p:pic>
      <p:sp>
        <p:nvSpPr>
          <p:cNvPr id="46" name="右箭头 34">
            <a:extLst>
              <a:ext uri="{FF2B5EF4-FFF2-40B4-BE49-F238E27FC236}">
                <a16:creationId xmlns:a16="http://schemas.microsoft.com/office/drawing/2014/main" id="{3FF984DA-2C3E-45A1-B496-E690E730503D}"/>
              </a:ext>
            </a:extLst>
          </p:cNvPr>
          <p:cNvSpPr/>
          <p:nvPr/>
        </p:nvSpPr>
        <p:spPr>
          <a:xfrm rot="5400000">
            <a:off x="6063879" y="1765058"/>
            <a:ext cx="694567" cy="418394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68559" tIns="34280" rIns="68559" bIns="34280" anchor="ctr"/>
          <a:lstStyle/>
          <a:p>
            <a:pPr algn="ctr">
              <a:defRPr/>
            </a:pPr>
            <a:endParaRPr lang="zh-CN" altLang="en-US" sz="1000" kern="0" dirty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ABD05F1C-D1C8-4866-876B-E457CAE9FB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86809" y="195151"/>
            <a:ext cx="1074513" cy="2057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7" grpId="0" animBg="1"/>
      <p:bldP spid="41" grpId="0" animBg="1"/>
      <p:bldP spid="44" grpId="0" animBg="1"/>
      <p:bldP spid="4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右箭头 34"/>
          <p:cNvSpPr/>
          <p:nvPr/>
        </p:nvSpPr>
        <p:spPr>
          <a:xfrm rot="21584426">
            <a:off x="5690820" y="1368277"/>
            <a:ext cx="340216" cy="414183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68559" tIns="34280" rIns="68559" bIns="34280" anchor="ctr"/>
          <a:lstStyle/>
          <a:p>
            <a:pPr algn="ctr">
              <a:defRPr/>
            </a:pPr>
            <a:endParaRPr lang="zh-CN" altLang="en-US" sz="1000" b="1" kern="0" dirty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234EF96-CB7C-4D4A-95B5-C73A480F5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44" y="204125"/>
            <a:ext cx="5029200" cy="100584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A9A7BD8-7C72-4D1A-B47E-9B7EED42B5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744" y="1398529"/>
            <a:ext cx="2491725" cy="38585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DC15CB4-F40D-4E67-AF7B-1822789CF2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1558" y="1413459"/>
            <a:ext cx="2618325" cy="38585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683968B-275B-45CC-94F8-83F48AA194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1972" y="1322898"/>
            <a:ext cx="2491725" cy="537119"/>
          </a:xfrm>
          <a:prstGeom prst="rect">
            <a:avLst/>
          </a:prstGeom>
        </p:spPr>
      </p:pic>
      <p:sp>
        <p:nvSpPr>
          <p:cNvPr id="19" name="右箭头 34">
            <a:extLst>
              <a:ext uri="{FF2B5EF4-FFF2-40B4-BE49-F238E27FC236}">
                <a16:creationId xmlns:a16="http://schemas.microsoft.com/office/drawing/2014/main" id="{D75B48FE-81AB-4FCB-B342-E2DE0133AA13}"/>
              </a:ext>
            </a:extLst>
          </p:cNvPr>
          <p:cNvSpPr/>
          <p:nvPr/>
        </p:nvSpPr>
        <p:spPr>
          <a:xfrm rot="21584426">
            <a:off x="2730405" y="1376710"/>
            <a:ext cx="340216" cy="414183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68559" tIns="34280" rIns="68559" bIns="34280" anchor="ctr"/>
          <a:lstStyle/>
          <a:p>
            <a:pPr algn="ctr">
              <a:defRPr/>
            </a:pPr>
            <a:endParaRPr lang="zh-CN" altLang="en-US" sz="1000" kern="0" dirty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BBD0763-665D-488C-8F45-F55EB0284E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744" y="2394142"/>
            <a:ext cx="4535424" cy="430969"/>
          </a:xfrm>
          <a:prstGeom prst="rect">
            <a:avLst/>
          </a:prstGeom>
        </p:spPr>
      </p:pic>
      <p:sp>
        <p:nvSpPr>
          <p:cNvPr id="21" name="右箭头 34">
            <a:extLst>
              <a:ext uri="{FF2B5EF4-FFF2-40B4-BE49-F238E27FC236}">
                <a16:creationId xmlns:a16="http://schemas.microsoft.com/office/drawing/2014/main" id="{952C0CFB-A0F5-4333-9A50-EDF13592ECAE}"/>
              </a:ext>
            </a:extLst>
          </p:cNvPr>
          <p:cNvSpPr/>
          <p:nvPr/>
        </p:nvSpPr>
        <p:spPr>
          <a:xfrm rot="5400000">
            <a:off x="1167484" y="1870930"/>
            <a:ext cx="632243" cy="414183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68559" tIns="34280" rIns="68559" bIns="34280" anchor="ctr"/>
          <a:lstStyle/>
          <a:p>
            <a:pPr algn="ctr">
              <a:defRPr/>
            </a:pPr>
            <a:endParaRPr lang="zh-CN" altLang="en-US" sz="1000" kern="0" dirty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1AC1437-2747-4F41-A1B7-6E8CC8A1FC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29468" y="2949137"/>
            <a:ext cx="6059009" cy="1920240"/>
          </a:xfrm>
          <a:prstGeom prst="rect">
            <a:avLst/>
          </a:prstGeom>
        </p:spPr>
      </p:pic>
      <p:sp>
        <p:nvSpPr>
          <p:cNvPr id="23" name="右箭头 34">
            <a:extLst>
              <a:ext uri="{FF2B5EF4-FFF2-40B4-BE49-F238E27FC236}">
                <a16:creationId xmlns:a16="http://schemas.microsoft.com/office/drawing/2014/main" id="{24E044A5-5501-4394-8AA8-55C8C4F3C492}"/>
              </a:ext>
            </a:extLst>
          </p:cNvPr>
          <p:cNvSpPr/>
          <p:nvPr/>
        </p:nvSpPr>
        <p:spPr>
          <a:xfrm rot="5400000">
            <a:off x="6784574" y="2178663"/>
            <a:ext cx="1126765" cy="414183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68559" tIns="34280" rIns="68559" bIns="34280" anchor="ctr"/>
          <a:lstStyle/>
          <a:p>
            <a:pPr algn="ctr">
              <a:defRPr/>
            </a:pPr>
            <a:endParaRPr lang="zh-CN" altLang="en-US" sz="1000" kern="0" dirty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24" name="右箭头 34">
            <a:extLst>
              <a:ext uri="{FF2B5EF4-FFF2-40B4-BE49-F238E27FC236}">
                <a16:creationId xmlns:a16="http://schemas.microsoft.com/office/drawing/2014/main" id="{3721E13C-84BB-4E5F-999D-7EF347772CA2}"/>
              </a:ext>
            </a:extLst>
          </p:cNvPr>
          <p:cNvSpPr/>
          <p:nvPr/>
        </p:nvSpPr>
        <p:spPr>
          <a:xfrm rot="5400000">
            <a:off x="4484940" y="2167135"/>
            <a:ext cx="1149820" cy="414183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68559" tIns="34280" rIns="68559" bIns="34280" anchor="ctr"/>
          <a:lstStyle/>
          <a:p>
            <a:pPr algn="ctr">
              <a:defRPr/>
            </a:pPr>
            <a:endParaRPr lang="zh-CN" altLang="en-US" sz="1000" kern="0" dirty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4A407E7A-895B-467B-957B-797550AB41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88645" y="205516"/>
            <a:ext cx="1074513" cy="1905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19" grpId="0" animBg="1"/>
      <p:bldP spid="21" grpId="0" animBg="1"/>
      <p:bldP spid="23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1C84055-54E0-4E28-B334-E7772DE35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75" y="204756"/>
            <a:ext cx="4502510" cy="79276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C44FB26-22A0-4F21-8B8C-C424E61C7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192" y="1367569"/>
            <a:ext cx="3544040" cy="27493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514B94B-A196-46FF-BB23-838AFEA72C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192" y="1642500"/>
            <a:ext cx="3538786" cy="43688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D77A110-CDBF-435E-8B9B-FD68A961F2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192" y="3234868"/>
            <a:ext cx="3538786" cy="452635"/>
          </a:xfrm>
          <a:prstGeom prst="rect">
            <a:avLst/>
          </a:prstGeom>
        </p:spPr>
      </p:pic>
      <p:sp>
        <p:nvSpPr>
          <p:cNvPr id="69" name="右箭头 34">
            <a:extLst>
              <a:ext uri="{FF2B5EF4-FFF2-40B4-BE49-F238E27FC236}">
                <a16:creationId xmlns:a16="http://schemas.microsoft.com/office/drawing/2014/main" id="{775321B0-1623-4D18-AF45-BF965B3682CD}"/>
              </a:ext>
            </a:extLst>
          </p:cNvPr>
          <p:cNvSpPr/>
          <p:nvPr/>
        </p:nvSpPr>
        <p:spPr>
          <a:xfrm rot="21584426">
            <a:off x="3789912" y="1447647"/>
            <a:ext cx="962773" cy="414183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68559" tIns="34280" rIns="68559" bIns="34280" anchor="ctr"/>
          <a:lstStyle/>
          <a:p>
            <a:pPr algn="ctr">
              <a:defRPr/>
            </a:pPr>
            <a:endParaRPr lang="zh-CN" altLang="en-US" sz="1000" kern="0" dirty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70" name="右箭头 34">
            <a:extLst>
              <a:ext uri="{FF2B5EF4-FFF2-40B4-BE49-F238E27FC236}">
                <a16:creationId xmlns:a16="http://schemas.microsoft.com/office/drawing/2014/main" id="{0A0EF22B-ECBD-4D16-B822-AA39CFCFA446}"/>
              </a:ext>
            </a:extLst>
          </p:cNvPr>
          <p:cNvSpPr/>
          <p:nvPr/>
        </p:nvSpPr>
        <p:spPr>
          <a:xfrm rot="21584426">
            <a:off x="3789912" y="3271141"/>
            <a:ext cx="962773" cy="414183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68559" tIns="34280" rIns="68559" bIns="34280" anchor="ctr"/>
          <a:lstStyle/>
          <a:p>
            <a:pPr algn="ctr">
              <a:defRPr/>
            </a:pPr>
            <a:endParaRPr lang="zh-CN" altLang="en-US" sz="1000" kern="0" dirty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CE894C2-054D-47F0-9977-0BF48BF831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0156" y="3739308"/>
            <a:ext cx="4140190" cy="935930"/>
          </a:xfrm>
          <a:prstGeom prst="rect">
            <a:avLst/>
          </a:prstGeom>
        </p:spPr>
      </p:pic>
      <p:pic>
        <p:nvPicPr>
          <p:cNvPr id="72" name="图片 71">
            <a:extLst>
              <a:ext uri="{FF2B5EF4-FFF2-40B4-BE49-F238E27FC236}">
                <a16:creationId xmlns:a16="http://schemas.microsoft.com/office/drawing/2014/main" id="{451C96E3-F78F-4173-97CF-554465BB9B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18695" y="204756"/>
            <a:ext cx="1051651" cy="23624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2741C87-2716-4336-9ACB-A449C917F0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30156" y="2377103"/>
            <a:ext cx="4136869" cy="13104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428B505-69F4-4324-923F-9805825C475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03371" y="1213611"/>
            <a:ext cx="4163653" cy="9472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964BB8A-78EB-4011-B512-B49C63CE1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38" y="215585"/>
            <a:ext cx="4099915" cy="214140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38C5847-5C33-4880-B7DB-BD40D3ADC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139" y="2439187"/>
            <a:ext cx="5061382" cy="26671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24C916E-7072-4171-8DE5-79F5117B28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138" y="2794223"/>
            <a:ext cx="2438611" cy="23624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324DA47-18F6-410F-9F91-6DEBE2EFF7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139" y="3118787"/>
            <a:ext cx="1397686" cy="17190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94AF4696-DF76-4849-9CEE-003D275D0E4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364" t="15252" r="2644" b="-1200"/>
          <a:stretch/>
        </p:blipFill>
        <p:spPr>
          <a:xfrm>
            <a:off x="242138" y="3399248"/>
            <a:ext cx="1316737" cy="17684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9FB1799-1105-4A36-8AC6-B15C4C547A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2138" y="3668164"/>
            <a:ext cx="1463167" cy="20575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505163EC-F65D-46EA-864A-CC103C7294B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0950" y="3965993"/>
            <a:ext cx="1394581" cy="22862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43855E3C-6834-4DF8-BC04-35CD88382FB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2138" y="4286684"/>
            <a:ext cx="1394581" cy="23624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CF8EC152-C9E0-4D38-A7F9-2AAE418F829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0950" y="4589118"/>
            <a:ext cx="1211685" cy="358171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3A78009B-DFCF-46BE-B53B-965FE8C4658E}"/>
              </a:ext>
            </a:extLst>
          </p:cNvPr>
          <p:cNvSpPr txBox="1"/>
          <p:nvPr/>
        </p:nvSpPr>
        <p:spPr>
          <a:xfrm>
            <a:off x="5613424" y="245932"/>
            <a:ext cx="28234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200" dirty="0"/>
              <a:t>进入</a:t>
            </a:r>
            <a:r>
              <a:rPr lang="en-US" altLang="zh-CN" sz="1200" dirty="0"/>
              <a:t>run()</a:t>
            </a:r>
            <a:r>
              <a:rPr lang="zh-CN" altLang="zh-CN" sz="1200" dirty="0"/>
              <a:t>函数，输入待规约字符串后，对</a:t>
            </a:r>
            <a:r>
              <a:rPr lang="en-US" altLang="zh-CN" sz="1200" dirty="0" err="1"/>
              <a:t>ch</a:t>
            </a:r>
            <a:r>
              <a:rPr lang="zh-CN" altLang="zh-CN" sz="1200" dirty="0"/>
              <a:t>赋值为待规约字符串的首位，并对</a:t>
            </a:r>
            <a:r>
              <a:rPr lang="en-US" altLang="zh-CN" sz="1200" dirty="0"/>
              <a:t>point+1</a:t>
            </a:r>
            <a:r>
              <a:rPr lang="zh-CN" altLang="zh-CN" sz="1200" dirty="0"/>
              <a:t>为</a:t>
            </a:r>
            <a:r>
              <a:rPr lang="en-US" altLang="zh-CN" sz="1200" dirty="0"/>
              <a:t>1</a:t>
            </a:r>
            <a:r>
              <a:rPr lang="zh-CN" altLang="zh-CN" sz="1200" dirty="0"/>
              <a:t>，建栈，先入后出压入</a:t>
            </a:r>
            <a:r>
              <a:rPr lang="en-US" altLang="zh-CN" sz="1200" dirty="0"/>
              <a:t>#</a:t>
            </a:r>
            <a:r>
              <a:rPr lang="zh-CN" altLang="zh-CN" sz="1200" dirty="0"/>
              <a:t>和非终结符</a:t>
            </a:r>
            <a:r>
              <a:rPr lang="en-US" altLang="zh-CN" sz="1200" dirty="0"/>
              <a:t>E</a:t>
            </a:r>
            <a:r>
              <a:rPr lang="zh-CN" altLang="zh-CN" sz="1200" dirty="0"/>
              <a:t>，取栈顶元素</a:t>
            </a:r>
            <a:r>
              <a:rPr lang="en-US" altLang="zh-CN" sz="1200" dirty="0"/>
              <a:t>E</a:t>
            </a:r>
            <a:r>
              <a:rPr lang="zh-CN" altLang="zh-CN" sz="1200" dirty="0"/>
              <a:t>给</a:t>
            </a:r>
            <a:r>
              <a:rPr lang="en-US" altLang="zh-CN" sz="1200" dirty="0"/>
              <a:t>X</a:t>
            </a:r>
            <a:r>
              <a:rPr lang="zh-CN" altLang="zh-CN" sz="1200" dirty="0"/>
              <a:t>，</a:t>
            </a:r>
            <a:r>
              <a:rPr lang="en-US" altLang="zh-CN" sz="1200" dirty="0"/>
              <a:t>…</a:t>
            </a:r>
            <a:r>
              <a:rPr lang="zh-CN" altLang="zh-CN" sz="1200" dirty="0"/>
              <a:t>一系列输出后，进入循环，当</a:t>
            </a:r>
            <a:r>
              <a:rPr lang="en-US" altLang="zh-CN" sz="1200" dirty="0"/>
              <a:t>X</a:t>
            </a:r>
            <a:r>
              <a:rPr lang="zh-CN" altLang="zh-CN" sz="1200" dirty="0"/>
              <a:t>为终结符时，判断是否为</a:t>
            </a:r>
            <a:r>
              <a:rPr lang="en-US" altLang="zh-CN" sz="1200" dirty="0" err="1"/>
              <a:t>ch</a:t>
            </a:r>
            <a:r>
              <a:rPr lang="zh-CN" altLang="zh-CN" sz="1200" dirty="0"/>
              <a:t>，若是，终结符匹配，若否，出错；</a:t>
            </a:r>
            <a:endParaRPr lang="en-US" altLang="zh-CN" sz="1200" dirty="0"/>
          </a:p>
          <a:p>
            <a:r>
              <a:rPr lang="en-US" altLang="zh-CN" sz="1200" dirty="0"/>
              <a:t>else if</a:t>
            </a:r>
            <a:r>
              <a:rPr lang="zh-CN" altLang="en-US" sz="1200" dirty="0"/>
              <a:t>中</a:t>
            </a:r>
            <a:r>
              <a:rPr lang="zh-CN" altLang="zh-CN" sz="1200" dirty="0"/>
              <a:t>若</a:t>
            </a:r>
            <a:r>
              <a:rPr lang="en-US" altLang="zh-CN" sz="1200" dirty="0"/>
              <a:t>X=</a:t>
            </a:r>
            <a:r>
              <a:rPr lang="en-US" altLang="zh-CN" sz="1200" dirty="0" err="1"/>
              <a:t>Vn</a:t>
            </a:r>
            <a:r>
              <a:rPr lang="en-US" altLang="zh-CN" sz="1200" dirty="0"/>
              <a:t>[0]=E</a:t>
            </a:r>
            <a:r>
              <a:rPr lang="zh-CN" altLang="zh-CN" sz="1200" dirty="0"/>
              <a:t>，先判断是否对应分析表中的是否都是</a:t>
            </a:r>
            <a:r>
              <a:rPr lang="en-US" altLang="zh-CN" sz="1200" dirty="0"/>
              <a:t>error</a:t>
            </a:r>
            <a:r>
              <a:rPr lang="zh-CN" altLang="zh-CN" sz="1200" dirty="0"/>
              <a:t>，若不是，则将</a:t>
            </a:r>
            <a:r>
              <a:rPr lang="en-US" altLang="zh-CN" sz="1200" dirty="0"/>
              <a:t>X=E</a:t>
            </a:r>
            <a:r>
              <a:rPr lang="zh-CN" altLang="zh-CN" sz="1200" dirty="0"/>
              <a:t>出栈，对</a:t>
            </a:r>
            <a:r>
              <a:rPr lang="en-US" altLang="zh-CN" sz="1200" dirty="0" err="1"/>
              <a:t>len</a:t>
            </a:r>
            <a:r>
              <a:rPr lang="zh-CN" altLang="zh-CN" sz="1200" dirty="0"/>
              <a:t>赋值为产生式右端长度</a:t>
            </a:r>
            <a:r>
              <a:rPr lang="en-US" altLang="zh-CN" sz="1200" dirty="0"/>
              <a:t>-1</a:t>
            </a:r>
            <a:r>
              <a:rPr lang="zh-CN" altLang="zh-CN" sz="1200" dirty="0"/>
              <a:t>，并倒序将其压栈，进入下一步骤，</a:t>
            </a:r>
            <a:r>
              <a:rPr lang="zh-CN" altLang="en-US" sz="1200" dirty="0"/>
              <a:t>然后</a:t>
            </a:r>
            <a:r>
              <a:rPr lang="zh-CN" altLang="zh-CN" sz="1200" dirty="0"/>
              <a:t>输出栈内元素，</a:t>
            </a:r>
            <a:r>
              <a:rPr lang="zh-CN" altLang="en-US" sz="1200" dirty="0"/>
              <a:t>输出</a:t>
            </a:r>
            <a:r>
              <a:rPr lang="zh-CN" altLang="zh-CN" sz="1200" dirty="0"/>
              <a:t>规约式</a:t>
            </a:r>
            <a:r>
              <a:rPr lang="en-US" altLang="zh-CN" sz="1200" dirty="0"/>
              <a:t>(-1),</a:t>
            </a:r>
            <a:r>
              <a:rPr lang="zh-CN" altLang="en-US" sz="1200" dirty="0"/>
              <a:t>输出</a:t>
            </a:r>
            <a:r>
              <a:rPr lang="zh-CN" altLang="zh-CN" sz="1200" dirty="0"/>
              <a:t>所用产生式，</a:t>
            </a:r>
            <a:r>
              <a:rPr lang="zh-CN" altLang="en-US" sz="1200" dirty="0"/>
              <a:t>输出</a:t>
            </a:r>
            <a:r>
              <a:rPr lang="zh-CN" altLang="zh-CN" sz="1200" dirty="0"/>
              <a:t>动作，再取栈顶为下一步循环做准备。后面的循环都和这个原理类似</a:t>
            </a:r>
            <a:r>
              <a:rPr lang="zh-CN" altLang="en-US" sz="1200" dirty="0"/>
              <a:t>。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0E32FB47-6E9E-43B5-8EA3-0D54C0AB895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15320" y="3141136"/>
            <a:ext cx="1995423" cy="1149263"/>
          </a:xfrm>
          <a:prstGeom prst="rect">
            <a:avLst/>
          </a:prstGeom>
        </p:spPr>
      </p:pic>
      <p:sp>
        <p:nvSpPr>
          <p:cNvPr id="29" name="Freeform 39">
            <a:extLst>
              <a:ext uri="{FF2B5EF4-FFF2-40B4-BE49-F238E27FC236}">
                <a16:creationId xmlns:a16="http://schemas.microsoft.com/office/drawing/2014/main" id="{FD642164-1F6A-49F1-9C29-717A40633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3402" y="2611813"/>
            <a:ext cx="1359801" cy="938753"/>
          </a:xfrm>
          <a:custGeom>
            <a:avLst/>
            <a:gdLst>
              <a:gd name="T0" fmla="*/ 0 w 518"/>
              <a:gd name="T1" fmla="*/ 0 h 351"/>
              <a:gd name="T2" fmla="*/ 518 w 518"/>
              <a:gd name="T3" fmla="*/ 340 h 351"/>
              <a:gd name="T4" fmla="*/ 0 60000 65536"/>
              <a:gd name="T5" fmla="*/ 0 60000 65536"/>
              <a:gd name="T6" fmla="*/ 0 w 518"/>
              <a:gd name="T7" fmla="*/ 0 h 351"/>
              <a:gd name="T8" fmla="*/ 518 w 518"/>
              <a:gd name="T9" fmla="*/ 351 h 35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18" h="351">
                <a:moveTo>
                  <a:pt x="0" y="0"/>
                </a:moveTo>
                <a:cubicBezTo>
                  <a:pt x="411" y="0"/>
                  <a:pt x="260" y="351"/>
                  <a:pt x="518" y="340"/>
                </a:cubicBezTo>
              </a:path>
            </a:pathLst>
          </a:custGeom>
          <a:noFill/>
          <a:ln w="14" cap="flat" cmpd="sng">
            <a:solidFill>
              <a:schemeClr val="accent3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" name="Freeform 39">
            <a:extLst>
              <a:ext uri="{FF2B5EF4-FFF2-40B4-BE49-F238E27FC236}">
                <a16:creationId xmlns:a16="http://schemas.microsoft.com/office/drawing/2014/main" id="{178D8085-8B48-47D8-8498-DBD0AAD1D5B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111285" y="3487670"/>
            <a:ext cx="1372165" cy="1247650"/>
          </a:xfrm>
          <a:custGeom>
            <a:avLst/>
            <a:gdLst>
              <a:gd name="T0" fmla="*/ 0 w 518"/>
              <a:gd name="T1" fmla="*/ 0 h 351"/>
              <a:gd name="T2" fmla="*/ 518 w 518"/>
              <a:gd name="T3" fmla="*/ 340 h 351"/>
              <a:gd name="T4" fmla="*/ 0 60000 65536"/>
              <a:gd name="T5" fmla="*/ 0 60000 65536"/>
              <a:gd name="T6" fmla="*/ 0 w 518"/>
              <a:gd name="T7" fmla="*/ 0 h 351"/>
              <a:gd name="T8" fmla="*/ 518 w 518"/>
              <a:gd name="T9" fmla="*/ 351 h 35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18" h="351">
                <a:moveTo>
                  <a:pt x="0" y="0"/>
                </a:moveTo>
                <a:cubicBezTo>
                  <a:pt x="411" y="0"/>
                  <a:pt x="260" y="351"/>
                  <a:pt x="518" y="340"/>
                </a:cubicBezTo>
              </a:path>
            </a:pathLst>
          </a:custGeom>
          <a:noFill/>
          <a:ln w="14" cap="flat" cmpd="sng">
            <a:solidFill>
              <a:schemeClr val="accent3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zh-CN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991188" y="-1986779"/>
            <a:ext cx="5161644" cy="9138377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F28BF06-D8C9-44FD-9BA7-19F4FEA57FDF}"/>
              </a:ext>
            </a:extLst>
          </p:cNvPr>
          <p:cNvSpPr/>
          <p:nvPr/>
        </p:nvSpPr>
        <p:spPr>
          <a:xfrm>
            <a:off x="5260848" y="346198"/>
            <a:ext cx="3694176" cy="94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LR</a:t>
            </a: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语法分析设计</a:t>
            </a:r>
          </a:p>
          <a:p>
            <a:r>
              <a:rPr lang="zh-CN" altLang="en-US" sz="1200" dirty="0">
                <a:solidFill>
                  <a:schemeClr val="bg1"/>
                </a:solidFill>
              </a:rPr>
              <a:t>开发环境：</a:t>
            </a:r>
            <a:r>
              <a:rPr lang="en-US" altLang="zh-CN" sz="1200" dirty="0">
                <a:solidFill>
                  <a:schemeClr val="bg1"/>
                </a:solidFill>
              </a:rPr>
              <a:t>windows10  Visual studio 2015</a:t>
            </a:r>
          </a:p>
          <a:p>
            <a:r>
              <a:rPr lang="zh-CN" altLang="en-US" sz="1200" dirty="0">
                <a:solidFill>
                  <a:schemeClr val="bg1"/>
                </a:solidFill>
              </a:rPr>
              <a:t>开发语言：</a:t>
            </a:r>
            <a:r>
              <a:rPr lang="en-US" altLang="zh-CN" sz="1200" dirty="0">
                <a:solidFill>
                  <a:schemeClr val="bg1"/>
                </a:solidFill>
              </a:rPr>
              <a:t>C++ 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CFDD09A-75B0-434C-A24A-951606A7A2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0602" y="2292096"/>
            <a:ext cx="5412680" cy="250679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9D3D94A-74CC-45ED-98FE-ACF8809F121C}"/>
              </a:ext>
            </a:extLst>
          </p:cNvPr>
          <p:cNvSpPr txBox="1"/>
          <p:nvPr/>
        </p:nvSpPr>
        <p:spPr>
          <a:xfrm>
            <a:off x="1414272" y="481584"/>
            <a:ext cx="23896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实验内容：</a:t>
            </a:r>
            <a:endParaRPr lang="en-US" altLang="zh-CN" sz="1200" dirty="0">
              <a:solidFill>
                <a:schemeClr val="bg1"/>
              </a:solidFill>
            </a:endParaRPr>
          </a:p>
          <a:p>
            <a:r>
              <a:rPr lang="zh-CN" altLang="en-US" sz="1200" dirty="0">
                <a:solidFill>
                  <a:schemeClr val="bg1"/>
                </a:solidFill>
              </a:rPr>
              <a:t>对下列文法，用 </a:t>
            </a:r>
            <a:r>
              <a:rPr lang="en-US" altLang="zh-CN" sz="1200" dirty="0">
                <a:solidFill>
                  <a:schemeClr val="bg1"/>
                </a:solidFill>
              </a:rPr>
              <a:t>LR</a:t>
            </a:r>
            <a:r>
              <a:rPr lang="zh-CN" altLang="en-US" sz="1200" dirty="0">
                <a:solidFill>
                  <a:schemeClr val="bg1"/>
                </a:solidFill>
              </a:rPr>
              <a:t>（</a:t>
            </a:r>
            <a:r>
              <a:rPr lang="en-US" altLang="zh-CN" sz="1200" dirty="0">
                <a:solidFill>
                  <a:schemeClr val="bg1"/>
                </a:solidFill>
              </a:rPr>
              <a:t>1</a:t>
            </a:r>
            <a:r>
              <a:rPr lang="zh-CN" altLang="en-US" sz="1200" dirty="0">
                <a:solidFill>
                  <a:schemeClr val="bg1"/>
                </a:solidFill>
              </a:rPr>
              <a:t>）分析法对任意输入的符号串进行分析：</a:t>
            </a:r>
            <a:br>
              <a:rPr lang="zh-CN" altLang="en-US" sz="1200" dirty="0">
                <a:solidFill>
                  <a:schemeClr val="bg1"/>
                </a:solidFill>
              </a:rPr>
            </a:br>
            <a:r>
              <a:rPr lang="zh-CN" altLang="en-US" sz="1200" dirty="0">
                <a:solidFill>
                  <a:schemeClr val="bg1"/>
                </a:solidFill>
              </a:rPr>
              <a:t>（</a:t>
            </a:r>
            <a:r>
              <a:rPr lang="en-US" altLang="zh-CN" sz="1200" b="1" dirty="0">
                <a:solidFill>
                  <a:schemeClr val="bg1"/>
                </a:solidFill>
              </a:rPr>
              <a:t>1</a:t>
            </a:r>
            <a:r>
              <a:rPr lang="zh-CN" altLang="en-US" sz="1200" dirty="0">
                <a:solidFill>
                  <a:schemeClr val="bg1"/>
                </a:solidFill>
              </a:rPr>
              <a:t>） </a:t>
            </a:r>
            <a:r>
              <a:rPr lang="en-US" altLang="zh-CN" sz="1200" b="1" dirty="0">
                <a:solidFill>
                  <a:schemeClr val="bg1"/>
                </a:solidFill>
              </a:rPr>
              <a:t>E-&gt; E+T</a:t>
            </a:r>
            <a:br>
              <a:rPr lang="en-US" altLang="zh-CN" sz="1200" b="1" dirty="0">
                <a:solidFill>
                  <a:schemeClr val="bg1"/>
                </a:solidFill>
              </a:rPr>
            </a:br>
            <a:r>
              <a:rPr lang="zh-CN" altLang="en-US" sz="1200" dirty="0">
                <a:solidFill>
                  <a:schemeClr val="bg1"/>
                </a:solidFill>
              </a:rPr>
              <a:t>（</a:t>
            </a:r>
            <a:r>
              <a:rPr lang="en-US" altLang="zh-CN" sz="1200" b="1" dirty="0">
                <a:solidFill>
                  <a:schemeClr val="bg1"/>
                </a:solidFill>
              </a:rPr>
              <a:t>2</a:t>
            </a:r>
            <a:r>
              <a:rPr lang="zh-CN" altLang="en-US" sz="1200" dirty="0">
                <a:solidFill>
                  <a:schemeClr val="bg1"/>
                </a:solidFill>
              </a:rPr>
              <a:t>） </a:t>
            </a:r>
            <a:r>
              <a:rPr lang="en-US" altLang="zh-CN" sz="1200" b="1" dirty="0">
                <a:solidFill>
                  <a:schemeClr val="bg1"/>
                </a:solidFill>
              </a:rPr>
              <a:t>E-&gt;T</a:t>
            </a:r>
            <a:br>
              <a:rPr lang="en-US" altLang="zh-CN" sz="1200" b="1" dirty="0">
                <a:solidFill>
                  <a:schemeClr val="bg1"/>
                </a:solidFill>
              </a:rPr>
            </a:br>
            <a:r>
              <a:rPr lang="zh-CN" altLang="en-US" sz="1200" dirty="0">
                <a:solidFill>
                  <a:schemeClr val="bg1"/>
                </a:solidFill>
              </a:rPr>
              <a:t>（</a:t>
            </a:r>
            <a:r>
              <a:rPr lang="en-US" altLang="zh-CN" sz="1200" b="1" dirty="0">
                <a:solidFill>
                  <a:schemeClr val="bg1"/>
                </a:solidFill>
              </a:rPr>
              <a:t>3</a:t>
            </a:r>
            <a:r>
              <a:rPr lang="zh-CN" altLang="en-US" sz="1200" dirty="0">
                <a:solidFill>
                  <a:schemeClr val="bg1"/>
                </a:solidFill>
              </a:rPr>
              <a:t>） </a:t>
            </a:r>
            <a:r>
              <a:rPr lang="en-US" altLang="zh-CN" sz="1200" b="1" dirty="0">
                <a:solidFill>
                  <a:schemeClr val="bg1"/>
                </a:solidFill>
              </a:rPr>
              <a:t>T-&gt; T*F</a:t>
            </a:r>
            <a:br>
              <a:rPr lang="en-US" altLang="zh-CN" sz="1200" b="1" dirty="0">
                <a:solidFill>
                  <a:schemeClr val="bg1"/>
                </a:solidFill>
              </a:rPr>
            </a:br>
            <a:r>
              <a:rPr lang="zh-CN" altLang="en-US" sz="1200" dirty="0">
                <a:solidFill>
                  <a:schemeClr val="bg1"/>
                </a:solidFill>
              </a:rPr>
              <a:t>（</a:t>
            </a:r>
            <a:r>
              <a:rPr lang="en-US" altLang="zh-CN" sz="1200" b="1" dirty="0">
                <a:solidFill>
                  <a:schemeClr val="bg1"/>
                </a:solidFill>
              </a:rPr>
              <a:t>4</a:t>
            </a:r>
            <a:r>
              <a:rPr lang="zh-CN" altLang="en-US" sz="1200" dirty="0">
                <a:solidFill>
                  <a:schemeClr val="bg1"/>
                </a:solidFill>
              </a:rPr>
              <a:t>） </a:t>
            </a:r>
            <a:r>
              <a:rPr lang="en-US" altLang="zh-CN" sz="1200" b="1" dirty="0">
                <a:solidFill>
                  <a:schemeClr val="bg1"/>
                </a:solidFill>
              </a:rPr>
              <a:t>T-&gt;F</a:t>
            </a:r>
            <a:br>
              <a:rPr lang="en-US" altLang="zh-CN" sz="1200" b="1" dirty="0">
                <a:solidFill>
                  <a:schemeClr val="bg1"/>
                </a:solidFill>
              </a:rPr>
            </a:br>
            <a:r>
              <a:rPr lang="zh-CN" altLang="en-US" sz="1200" dirty="0">
                <a:solidFill>
                  <a:schemeClr val="bg1"/>
                </a:solidFill>
              </a:rPr>
              <a:t>（</a:t>
            </a:r>
            <a:r>
              <a:rPr lang="en-US" altLang="zh-CN" sz="1200" b="1" dirty="0">
                <a:solidFill>
                  <a:schemeClr val="bg1"/>
                </a:solidFill>
              </a:rPr>
              <a:t>5</a:t>
            </a:r>
            <a:r>
              <a:rPr lang="zh-CN" altLang="en-US" sz="1200" dirty="0">
                <a:solidFill>
                  <a:schemeClr val="bg1"/>
                </a:solidFill>
              </a:rPr>
              <a:t>） </a:t>
            </a:r>
            <a:r>
              <a:rPr lang="en-US" altLang="zh-CN" sz="1200" b="1" dirty="0">
                <a:solidFill>
                  <a:schemeClr val="bg1"/>
                </a:solidFill>
              </a:rPr>
              <a:t>F-&gt; (E)</a:t>
            </a:r>
            <a:br>
              <a:rPr lang="en-US" altLang="zh-CN" sz="1200" b="1" dirty="0">
                <a:solidFill>
                  <a:schemeClr val="bg1"/>
                </a:solidFill>
              </a:rPr>
            </a:br>
            <a:r>
              <a:rPr lang="zh-CN" altLang="en-US" sz="1200" dirty="0">
                <a:solidFill>
                  <a:schemeClr val="bg1"/>
                </a:solidFill>
              </a:rPr>
              <a:t>（</a:t>
            </a:r>
            <a:r>
              <a:rPr lang="en-US" altLang="zh-CN" sz="1200" b="1" dirty="0">
                <a:solidFill>
                  <a:schemeClr val="bg1"/>
                </a:solidFill>
              </a:rPr>
              <a:t>6</a:t>
            </a:r>
            <a:r>
              <a:rPr lang="zh-CN" altLang="en-US" sz="1200" dirty="0">
                <a:solidFill>
                  <a:schemeClr val="bg1"/>
                </a:solidFill>
              </a:rPr>
              <a:t>） </a:t>
            </a:r>
            <a:r>
              <a:rPr lang="en-US" altLang="zh-CN" sz="1200" b="1" dirty="0">
                <a:solidFill>
                  <a:schemeClr val="bg1"/>
                </a:solidFill>
              </a:rPr>
              <a:t>F-&gt; </a:t>
            </a:r>
            <a:r>
              <a:rPr lang="en-US" altLang="zh-CN" sz="1200" b="1" dirty="0" err="1">
                <a:solidFill>
                  <a:schemeClr val="bg1"/>
                </a:solidFill>
              </a:rPr>
              <a:t>i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br>
              <a:rPr lang="en-US" altLang="zh-CN" sz="1200" dirty="0">
                <a:solidFill>
                  <a:schemeClr val="bg1"/>
                </a:solidFill>
              </a:rPr>
            </a:br>
            <a:endParaRPr lang="zh-CN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4FD3F404-A660-4CEB-9FF3-607E72C70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76" y="225380"/>
            <a:ext cx="5677392" cy="4694327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9E15CD1E-624A-4FA6-B555-7AA408211053}"/>
              </a:ext>
            </a:extLst>
          </p:cNvPr>
          <p:cNvSpPr txBox="1"/>
          <p:nvPr/>
        </p:nvSpPr>
        <p:spPr>
          <a:xfrm>
            <a:off x="5992368" y="420624"/>
            <a:ext cx="27371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采用了直接把表对应到程序的方式，</a:t>
            </a:r>
            <a:r>
              <a:rPr lang="zh-CN" altLang="zh-CN" dirty="0"/>
              <a:t>然后对栈中元素进行读取分析，根据状态栈和输入串的情况决定下一步做什么，分别进行规约和移进，具体以输入串为</a:t>
            </a:r>
            <a:r>
              <a:rPr lang="en-US" altLang="zh-CN" dirty="0" err="1"/>
              <a:t>i+i</a:t>
            </a:r>
            <a:r>
              <a:rPr lang="en-US" altLang="zh-CN" dirty="0"/>
              <a:t>*</a:t>
            </a:r>
            <a:r>
              <a:rPr lang="en-US" altLang="zh-CN" dirty="0" err="1"/>
              <a:t>i</a:t>
            </a:r>
            <a:r>
              <a:rPr lang="en-US" altLang="zh-CN" dirty="0"/>
              <a:t>#</a:t>
            </a:r>
            <a:r>
              <a:rPr lang="zh-CN" altLang="zh-CN" dirty="0"/>
              <a:t>为例子，进行分析。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81A5E5D9-BD1A-4E04-901C-FCC5DBA686F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4824" y="188032"/>
            <a:ext cx="4718685" cy="476902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E912FDB-B1C4-4477-A889-A16E1C18E0D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41042" y="486152"/>
            <a:ext cx="4718685" cy="46704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0201FE0-EAE2-4A0D-9673-1AFC2DAEC973}"/>
              </a:ext>
            </a:extLst>
          </p:cNvPr>
          <p:cNvSpPr txBox="1"/>
          <p:nvPr/>
        </p:nvSpPr>
        <p:spPr>
          <a:xfrm>
            <a:off x="5925312" y="0"/>
            <a:ext cx="287121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</a:t>
            </a:r>
            <a:r>
              <a:rPr lang="zh-CN" altLang="zh-CN" sz="1200" dirty="0"/>
              <a:t>为状态栈，</a:t>
            </a:r>
            <a:r>
              <a:rPr lang="en-US" altLang="zh-CN" sz="1200" dirty="0"/>
              <a:t>l</a:t>
            </a:r>
            <a:r>
              <a:rPr lang="zh-CN" altLang="zh-CN" sz="1200" dirty="0"/>
              <a:t>为符号栈，</a:t>
            </a:r>
            <a:r>
              <a:rPr lang="en-US" altLang="zh-CN" sz="1200" dirty="0"/>
              <a:t>Y</a:t>
            </a:r>
            <a:r>
              <a:rPr lang="zh-CN" altLang="zh-CN" sz="1200" dirty="0"/>
              <a:t>为状态栈栈顶元素</a:t>
            </a:r>
          </a:p>
          <a:p>
            <a:r>
              <a:rPr lang="zh-CN" altLang="zh-CN" sz="1200" dirty="0"/>
              <a:t>以</a:t>
            </a:r>
            <a:r>
              <a:rPr lang="en-US" altLang="zh-CN" sz="1200" dirty="0" err="1"/>
              <a:t>i+i</a:t>
            </a:r>
            <a:r>
              <a:rPr lang="en-US" altLang="zh-CN" sz="1200" dirty="0"/>
              <a:t>*</a:t>
            </a:r>
            <a:r>
              <a:rPr lang="en-US" altLang="zh-CN" sz="1200" dirty="0" err="1"/>
              <a:t>i</a:t>
            </a:r>
            <a:r>
              <a:rPr lang="en-US" altLang="zh-CN" sz="1200" dirty="0"/>
              <a:t>#</a:t>
            </a:r>
            <a:r>
              <a:rPr lang="zh-CN" altLang="zh-CN" sz="1200" dirty="0"/>
              <a:t>例，输入该字符串后，状态栈</a:t>
            </a:r>
            <a:r>
              <a:rPr lang="en-US" altLang="zh-CN" sz="1200" dirty="0"/>
              <a:t>r</a:t>
            </a:r>
            <a:r>
              <a:rPr lang="zh-CN" altLang="zh-CN" sz="1200" dirty="0"/>
              <a:t>为</a:t>
            </a:r>
            <a:r>
              <a:rPr lang="en-US" altLang="zh-CN" sz="1200" dirty="0"/>
              <a:t>0</a:t>
            </a:r>
            <a:r>
              <a:rPr lang="zh-CN" altLang="zh-CN" sz="1200" dirty="0"/>
              <a:t>，符号栈</a:t>
            </a:r>
            <a:r>
              <a:rPr lang="en-US" altLang="zh-CN" sz="1200" dirty="0"/>
              <a:t>l</a:t>
            </a:r>
            <a:r>
              <a:rPr lang="zh-CN" altLang="zh-CN" sz="1200" dirty="0"/>
              <a:t>为</a:t>
            </a:r>
            <a:r>
              <a:rPr lang="en-US" altLang="zh-CN" sz="1200" dirty="0"/>
              <a:t>#,</a:t>
            </a:r>
            <a:r>
              <a:rPr lang="zh-CN" altLang="zh-CN" sz="1200" dirty="0"/>
              <a:t>输入串为</a:t>
            </a:r>
            <a:r>
              <a:rPr lang="en-US" altLang="zh-CN" sz="1200" dirty="0" err="1"/>
              <a:t>i+i</a:t>
            </a:r>
            <a:r>
              <a:rPr lang="en-US" altLang="zh-CN" sz="1200" dirty="0"/>
              <a:t>*</a:t>
            </a:r>
            <a:r>
              <a:rPr lang="en-US" altLang="zh-CN" sz="1200" dirty="0" err="1"/>
              <a:t>i</a:t>
            </a:r>
            <a:r>
              <a:rPr lang="en-US" altLang="zh-CN" sz="1200" dirty="0"/>
              <a:t>#,</a:t>
            </a:r>
            <a:r>
              <a:rPr lang="zh-CN" altLang="zh-CN" sz="1200" dirty="0"/>
              <a:t>则读入</a:t>
            </a:r>
            <a:r>
              <a:rPr lang="en-US" altLang="zh-CN" sz="1200" dirty="0"/>
              <a:t>[0,i],</a:t>
            </a:r>
            <a:r>
              <a:rPr lang="zh-CN" altLang="zh-CN" sz="1200" dirty="0"/>
              <a:t>则进入</a:t>
            </a:r>
            <a:r>
              <a:rPr lang="en-US" altLang="zh-CN" sz="1200" dirty="0"/>
              <a:t>Action0();</a:t>
            </a:r>
            <a:endParaRPr lang="zh-CN" altLang="zh-CN" sz="1200" dirty="0"/>
          </a:p>
          <a:p>
            <a:endParaRPr lang="en-US" altLang="zh-CN" sz="1200" dirty="0"/>
          </a:p>
          <a:p>
            <a:r>
              <a:rPr lang="zh-CN" altLang="zh-CN" sz="1200" dirty="0"/>
              <a:t>又因为</a:t>
            </a:r>
            <a:r>
              <a:rPr lang="en-US" altLang="zh-CN" sz="1200" dirty="0" err="1"/>
              <a:t>ch</a:t>
            </a:r>
            <a:r>
              <a:rPr lang="en-US" altLang="zh-CN" sz="1200" dirty="0"/>
              <a:t>=</a:t>
            </a:r>
            <a:r>
              <a:rPr lang="en-US" altLang="zh-CN" sz="1200" dirty="0" err="1"/>
              <a:t>i</a:t>
            </a:r>
            <a:r>
              <a:rPr lang="zh-CN" altLang="zh-CN" sz="1200" dirty="0"/>
              <a:t>，</a:t>
            </a:r>
            <a:r>
              <a:rPr lang="en-US" altLang="zh-CN" sz="1200" dirty="0"/>
              <a:t>if(</a:t>
            </a:r>
            <a:r>
              <a:rPr lang="en-US" altLang="zh-CN" sz="1200" dirty="0" err="1"/>
              <a:t>ch</a:t>
            </a:r>
            <a:r>
              <a:rPr lang="en-US" altLang="zh-CN" sz="1200" dirty="0"/>
              <a:t>==’I’)</a:t>
            </a:r>
            <a:r>
              <a:rPr lang="zh-CN" altLang="zh-CN" sz="1200" dirty="0"/>
              <a:t>的语句，输出步骤</a:t>
            </a:r>
            <a:r>
              <a:rPr lang="en-US" altLang="zh-CN" sz="1200" dirty="0"/>
              <a:t>1</a:t>
            </a:r>
            <a:r>
              <a:rPr lang="zh-CN" altLang="zh-CN" sz="1200" dirty="0"/>
              <a:t>，状态</a:t>
            </a:r>
            <a:r>
              <a:rPr lang="en-US" altLang="zh-CN" sz="1200" dirty="0"/>
              <a:t>0</a:t>
            </a:r>
            <a:r>
              <a:rPr lang="zh-CN" altLang="zh-CN" sz="1200" dirty="0"/>
              <a:t>，符号</a:t>
            </a:r>
            <a:r>
              <a:rPr lang="en-US" altLang="zh-CN" sz="1200" dirty="0"/>
              <a:t>#</a:t>
            </a:r>
            <a:r>
              <a:rPr lang="zh-CN" altLang="zh-CN" sz="1200" dirty="0"/>
              <a:t>，输入串</a:t>
            </a:r>
            <a:r>
              <a:rPr lang="en-US" altLang="zh-CN" sz="1200" dirty="0" err="1"/>
              <a:t>i+i</a:t>
            </a:r>
            <a:r>
              <a:rPr lang="en-US" altLang="zh-CN" sz="1200" dirty="0"/>
              <a:t>*</a:t>
            </a:r>
            <a:r>
              <a:rPr lang="en-US" altLang="zh-CN" sz="1200" dirty="0" err="1"/>
              <a:t>i</a:t>
            </a:r>
            <a:r>
              <a:rPr lang="en-US" altLang="zh-CN" sz="1200" dirty="0"/>
              <a:t>#</a:t>
            </a:r>
            <a:r>
              <a:rPr lang="zh-CN" altLang="zh-CN" sz="1200" dirty="0"/>
              <a:t>，“</a:t>
            </a:r>
            <a:r>
              <a:rPr lang="en-US" altLang="zh-CN" sz="1200" dirty="0"/>
              <a:t>ACTION[0,i]=S5,</a:t>
            </a:r>
            <a:r>
              <a:rPr lang="zh-CN" altLang="zh-CN" sz="1200" dirty="0"/>
              <a:t>状态</a:t>
            </a:r>
            <a:r>
              <a:rPr lang="en-US" altLang="zh-CN" sz="1200" dirty="0"/>
              <a:t>5</a:t>
            </a:r>
            <a:r>
              <a:rPr lang="zh-CN" altLang="zh-CN" sz="1200" dirty="0"/>
              <a:t>入栈</a:t>
            </a:r>
            <a:r>
              <a:rPr lang="en-US" altLang="zh-CN" sz="1200" dirty="0"/>
              <a:t>”,</a:t>
            </a:r>
            <a:r>
              <a:rPr lang="zh-CN" altLang="zh-CN" sz="1200" dirty="0"/>
              <a:t>然后将</a:t>
            </a:r>
            <a:r>
              <a:rPr lang="en-US" altLang="zh-CN" sz="1200" dirty="0"/>
              <a:t>5</a:t>
            </a:r>
            <a:r>
              <a:rPr lang="zh-CN" altLang="zh-CN" sz="1200" dirty="0"/>
              <a:t>压入状态栈，并将</a:t>
            </a:r>
            <a:r>
              <a:rPr lang="en-US" altLang="zh-CN" sz="1200" dirty="0" err="1"/>
              <a:t>i</a:t>
            </a:r>
            <a:r>
              <a:rPr lang="zh-CN" altLang="zh-CN" sz="1200" dirty="0"/>
              <a:t>压入符号栈。</a:t>
            </a:r>
          </a:p>
          <a:p>
            <a:r>
              <a:rPr lang="zh-CN" altLang="zh-CN" sz="1200" dirty="0"/>
              <a:t>此时读入</a:t>
            </a:r>
            <a:r>
              <a:rPr lang="en-US" altLang="zh-CN" sz="1200" dirty="0"/>
              <a:t>[5,+],</a:t>
            </a:r>
            <a:r>
              <a:rPr lang="zh-CN" altLang="zh-CN" sz="1200" dirty="0"/>
              <a:t>则进入</a:t>
            </a:r>
            <a:r>
              <a:rPr lang="en-US" altLang="zh-CN" sz="1200" dirty="0"/>
              <a:t>Action5();</a:t>
            </a:r>
          </a:p>
          <a:p>
            <a:endParaRPr lang="en-US" altLang="zh-CN" sz="1200" dirty="0"/>
          </a:p>
          <a:p>
            <a:r>
              <a:rPr lang="zh-CN" altLang="zh-CN" sz="1200" dirty="0"/>
              <a:t>又因为</a:t>
            </a:r>
            <a:r>
              <a:rPr lang="en-US" altLang="zh-CN" sz="1200" dirty="0" err="1"/>
              <a:t>ch</a:t>
            </a:r>
            <a:r>
              <a:rPr lang="en-US" altLang="zh-CN" sz="1200" dirty="0"/>
              <a:t>=+</a:t>
            </a:r>
            <a:r>
              <a:rPr lang="zh-CN" altLang="zh-CN" sz="1200" dirty="0"/>
              <a:t>，输出步骤</a:t>
            </a:r>
            <a:r>
              <a:rPr lang="en-US" altLang="zh-CN" sz="1200" dirty="0"/>
              <a:t>2</a:t>
            </a:r>
            <a:r>
              <a:rPr lang="zh-CN" altLang="zh-CN" sz="1200" dirty="0"/>
              <a:t>，状态</a:t>
            </a:r>
            <a:r>
              <a:rPr lang="en-US" altLang="zh-CN" sz="1200" dirty="0"/>
              <a:t>05</a:t>
            </a:r>
            <a:r>
              <a:rPr lang="zh-CN" altLang="zh-CN" sz="1200" dirty="0"/>
              <a:t>，符号</a:t>
            </a:r>
            <a:r>
              <a:rPr lang="en-US" altLang="zh-CN" sz="1200" dirty="0"/>
              <a:t>#i</a:t>
            </a:r>
            <a:r>
              <a:rPr lang="zh-CN" altLang="zh-CN" sz="1200" dirty="0"/>
              <a:t>，符号栈将栈顶元素出栈，并压入</a:t>
            </a:r>
            <a:r>
              <a:rPr lang="en-US" altLang="zh-CN" sz="1200" dirty="0"/>
              <a:t>F</a:t>
            </a:r>
            <a:r>
              <a:rPr lang="zh-CN" altLang="zh-CN" sz="1200" dirty="0"/>
              <a:t>，输出此时的输入串</a:t>
            </a:r>
            <a:r>
              <a:rPr lang="en-US" altLang="zh-CN" sz="1200" dirty="0"/>
              <a:t>+</a:t>
            </a:r>
            <a:r>
              <a:rPr lang="en-US" altLang="zh-CN" sz="1200" dirty="0" err="1"/>
              <a:t>i</a:t>
            </a:r>
            <a:r>
              <a:rPr lang="en-US" altLang="zh-CN" sz="1200" dirty="0"/>
              <a:t>*</a:t>
            </a:r>
            <a:r>
              <a:rPr lang="en-US" altLang="zh-CN" sz="1200" dirty="0" err="1"/>
              <a:t>i</a:t>
            </a:r>
            <a:r>
              <a:rPr lang="en-US" altLang="zh-CN" sz="1200" dirty="0"/>
              <a:t>#</a:t>
            </a:r>
            <a:r>
              <a:rPr lang="zh-CN" altLang="zh-CN" sz="1200" dirty="0"/>
              <a:t>，“</a:t>
            </a:r>
            <a:r>
              <a:rPr lang="en-US" altLang="zh-CN" sz="1200" dirty="0"/>
              <a:t>r6:F-&gt;</a:t>
            </a:r>
            <a:r>
              <a:rPr lang="en-US" altLang="zh-CN" sz="1200" dirty="0" err="1"/>
              <a:t>i</a:t>
            </a:r>
            <a:r>
              <a:rPr lang="zh-CN" altLang="zh-CN" sz="1200" dirty="0"/>
              <a:t>规约</a:t>
            </a:r>
            <a:r>
              <a:rPr lang="en-US" altLang="zh-CN" sz="1200" dirty="0"/>
              <a:t>”</a:t>
            </a:r>
            <a:r>
              <a:rPr lang="zh-CN" altLang="zh-CN" sz="1200" dirty="0"/>
              <a:t>，并将状态栈顶元素出栈，取得</a:t>
            </a:r>
          </a:p>
          <a:p>
            <a:r>
              <a:rPr lang="zh-CN" altLang="zh-CN" sz="1200" dirty="0"/>
              <a:t>新的栈顶元素</a:t>
            </a:r>
            <a:r>
              <a:rPr lang="en-US" altLang="zh-CN" sz="1200" dirty="0"/>
              <a:t>0,</a:t>
            </a:r>
            <a:r>
              <a:rPr lang="zh-CN" altLang="zh-CN" sz="1200" dirty="0"/>
              <a:t>查表</a:t>
            </a:r>
            <a:r>
              <a:rPr lang="en-US" altLang="zh-CN" sz="1200" dirty="0" err="1"/>
              <a:t>Goto</a:t>
            </a:r>
            <a:r>
              <a:rPr lang="zh-CN" altLang="zh-CN" sz="1200" dirty="0"/>
              <a:t>表进入</a:t>
            </a:r>
            <a:r>
              <a:rPr lang="en-US" altLang="zh-CN" sz="1200" dirty="0" err="1"/>
              <a:t>Goto</a:t>
            </a:r>
            <a:r>
              <a:rPr lang="zh-CN" altLang="zh-CN" sz="1200" dirty="0"/>
              <a:t>（</a:t>
            </a:r>
            <a:r>
              <a:rPr lang="en-US" altLang="zh-CN" sz="1200" dirty="0"/>
              <a:t>int</a:t>
            </a:r>
            <a:r>
              <a:rPr lang="zh-CN" altLang="zh-CN" sz="1200" dirty="0"/>
              <a:t>（</a:t>
            </a:r>
            <a:r>
              <a:rPr lang="en-US" altLang="zh-CN" sz="1200" dirty="0"/>
              <a:t>Y</a:t>
            </a:r>
            <a:r>
              <a:rPr lang="zh-CN" altLang="zh-CN" sz="1200" dirty="0"/>
              <a:t>），</a:t>
            </a:r>
            <a:r>
              <a:rPr lang="en-US" altLang="zh-CN" sz="1200" dirty="0"/>
              <a:t>‘F</a:t>
            </a:r>
            <a:r>
              <a:rPr lang="zh-CN" altLang="zh-CN" sz="1200" dirty="0"/>
              <a:t>）即</a:t>
            </a:r>
            <a:r>
              <a:rPr lang="en-US" altLang="zh-CN" sz="1200" dirty="0" err="1"/>
              <a:t>Goto</a:t>
            </a:r>
            <a:r>
              <a:rPr lang="zh-CN" altLang="zh-CN" sz="1200" dirty="0"/>
              <a:t>（</a:t>
            </a:r>
            <a:r>
              <a:rPr lang="en-US" altLang="zh-CN" sz="1200" dirty="0"/>
              <a:t>0</a:t>
            </a:r>
            <a:r>
              <a:rPr lang="zh-CN" altLang="zh-CN" sz="1200" dirty="0"/>
              <a:t>，</a:t>
            </a:r>
            <a:r>
              <a:rPr lang="en-US" altLang="zh-CN" sz="1200" dirty="0"/>
              <a:t>F</a:t>
            </a:r>
            <a:r>
              <a:rPr lang="zh-CN" altLang="zh-CN" sz="1200" dirty="0"/>
              <a:t>）。</a:t>
            </a:r>
          </a:p>
          <a:p>
            <a:endParaRPr lang="en-US" altLang="zh-CN" sz="1200" dirty="0"/>
          </a:p>
          <a:p>
            <a:r>
              <a:rPr lang="zh-CN" altLang="zh-CN" sz="1200" dirty="0"/>
              <a:t>又因为</a:t>
            </a:r>
            <a:r>
              <a:rPr lang="en-US" altLang="zh-CN" sz="1200" dirty="0" err="1"/>
              <a:t>ch</a:t>
            </a:r>
            <a:r>
              <a:rPr lang="en-US" altLang="zh-CN" sz="1200" dirty="0"/>
              <a:t>=+</a:t>
            </a:r>
            <a:r>
              <a:rPr lang="zh-CN" altLang="zh-CN" sz="1200" dirty="0"/>
              <a:t>，输出步骤</a:t>
            </a:r>
            <a:r>
              <a:rPr lang="en-US" altLang="zh-CN" sz="1200" dirty="0"/>
              <a:t>2</a:t>
            </a:r>
            <a:r>
              <a:rPr lang="zh-CN" altLang="zh-CN" sz="1200" dirty="0"/>
              <a:t>，状态</a:t>
            </a:r>
            <a:r>
              <a:rPr lang="en-US" altLang="zh-CN" sz="1200" dirty="0"/>
              <a:t>05</a:t>
            </a:r>
            <a:r>
              <a:rPr lang="zh-CN" altLang="zh-CN" sz="1200" dirty="0"/>
              <a:t>，符号</a:t>
            </a:r>
            <a:r>
              <a:rPr lang="en-US" altLang="zh-CN" sz="1200" dirty="0"/>
              <a:t>#i</a:t>
            </a:r>
            <a:r>
              <a:rPr lang="zh-CN" altLang="zh-CN" sz="1200" dirty="0"/>
              <a:t>，符号栈将栈顶元素出栈，并压入</a:t>
            </a:r>
            <a:r>
              <a:rPr lang="en-US" altLang="zh-CN" sz="1200" dirty="0"/>
              <a:t>F</a:t>
            </a:r>
            <a:r>
              <a:rPr lang="zh-CN" altLang="zh-CN" sz="1200" dirty="0"/>
              <a:t>，输出此时的输入串</a:t>
            </a:r>
            <a:r>
              <a:rPr lang="en-US" altLang="zh-CN" sz="1200" dirty="0"/>
              <a:t>+</a:t>
            </a:r>
            <a:r>
              <a:rPr lang="en-US" altLang="zh-CN" sz="1200" dirty="0" err="1"/>
              <a:t>i</a:t>
            </a:r>
            <a:r>
              <a:rPr lang="en-US" altLang="zh-CN" sz="1200" dirty="0"/>
              <a:t>*</a:t>
            </a:r>
            <a:r>
              <a:rPr lang="en-US" altLang="zh-CN" sz="1200" dirty="0" err="1"/>
              <a:t>i</a:t>
            </a:r>
            <a:r>
              <a:rPr lang="en-US" altLang="zh-CN" sz="1200" dirty="0"/>
              <a:t>#</a:t>
            </a:r>
            <a:r>
              <a:rPr lang="zh-CN" altLang="zh-CN" sz="1200" dirty="0"/>
              <a:t>，“</a:t>
            </a:r>
            <a:r>
              <a:rPr lang="en-US" altLang="zh-CN" sz="1200" dirty="0"/>
              <a:t>r6:F-&gt;</a:t>
            </a:r>
            <a:r>
              <a:rPr lang="en-US" altLang="zh-CN" sz="1200" dirty="0" err="1"/>
              <a:t>i</a:t>
            </a:r>
            <a:r>
              <a:rPr lang="zh-CN" altLang="zh-CN" sz="1200" dirty="0"/>
              <a:t>规约</a:t>
            </a:r>
            <a:r>
              <a:rPr lang="en-US" altLang="zh-CN" sz="1200" dirty="0"/>
              <a:t>”</a:t>
            </a:r>
            <a:r>
              <a:rPr lang="zh-CN" altLang="zh-CN" sz="1200" dirty="0"/>
              <a:t>，并将状态栈顶元素出栈，取得</a:t>
            </a:r>
          </a:p>
          <a:p>
            <a:r>
              <a:rPr lang="zh-CN" altLang="zh-CN" sz="1200" dirty="0"/>
              <a:t>新的栈顶元素</a:t>
            </a:r>
            <a:r>
              <a:rPr lang="en-US" altLang="zh-CN" sz="1200" dirty="0"/>
              <a:t>0,</a:t>
            </a:r>
            <a:r>
              <a:rPr lang="zh-CN" altLang="zh-CN" sz="1200" dirty="0"/>
              <a:t>查表</a:t>
            </a:r>
            <a:r>
              <a:rPr lang="en-US" altLang="zh-CN" sz="1200" dirty="0" err="1"/>
              <a:t>Goto</a:t>
            </a:r>
            <a:r>
              <a:rPr lang="zh-CN" altLang="zh-CN" sz="1200" dirty="0"/>
              <a:t>表进入</a:t>
            </a:r>
            <a:r>
              <a:rPr lang="en-US" altLang="zh-CN" sz="1200" dirty="0" err="1"/>
              <a:t>Goto</a:t>
            </a:r>
            <a:r>
              <a:rPr lang="zh-CN" altLang="zh-CN" sz="1200" dirty="0"/>
              <a:t>（</a:t>
            </a:r>
            <a:r>
              <a:rPr lang="en-US" altLang="zh-CN" sz="1200" dirty="0"/>
              <a:t>int</a:t>
            </a:r>
            <a:r>
              <a:rPr lang="zh-CN" altLang="zh-CN" sz="1200" dirty="0"/>
              <a:t>（</a:t>
            </a:r>
            <a:r>
              <a:rPr lang="en-US" altLang="zh-CN" sz="1200" dirty="0"/>
              <a:t>Y</a:t>
            </a:r>
            <a:r>
              <a:rPr lang="zh-CN" altLang="zh-CN" sz="1200" dirty="0"/>
              <a:t>），</a:t>
            </a:r>
            <a:r>
              <a:rPr lang="en-US" altLang="zh-CN" sz="1200" dirty="0"/>
              <a:t>‘F</a:t>
            </a:r>
            <a:r>
              <a:rPr lang="zh-CN" altLang="zh-CN" sz="1200" dirty="0"/>
              <a:t>）即</a:t>
            </a:r>
            <a:r>
              <a:rPr lang="en-US" altLang="zh-CN" sz="1200" dirty="0" err="1"/>
              <a:t>Goto</a:t>
            </a:r>
            <a:r>
              <a:rPr lang="zh-CN" altLang="zh-CN" sz="1200" dirty="0"/>
              <a:t>（</a:t>
            </a:r>
            <a:r>
              <a:rPr lang="en-US" altLang="zh-CN" sz="1200" dirty="0"/>
              <a:t>0</a:t>
            </a:r>
            <a:r>
              <a:rPr lang="zh-CN" altLang="zh-CN" sz="1200" dirty="0"/>
              <a:t>，</a:t>
            </a:r>
            <a:r>
              <a:rPr lang="en-US" altLang="zh-CN" sz="1200" dirty="0"/>
              <a:t>F</a:t>
            </a:r>
            <a:r>
              <a:rPr lang="zh-CN" altLang="zh-CN" sz="1200" dirty="0"/>
              <a:t>）。</a:t>
            </a:r>
          </a:p>
          <a:p>
            <a:r>
              <a:rPr lang="zh-CN" altLang="zh-CN" sz="1200" dirty="0"/>
              <a:t>即将</a:t>
            </a:r>
            <a:r>
              <a:rPr lang="en-US" altLang="zh-CN" sz="1200" dirty="0"/>
              <a:t>3</a:t>
            </a:r>
            <a:r>
              <a:rPr lang="zh-CN" altLang="zh-CN" sz="1200" dirty="0"/>
              <a:t>再压入状态栈，输出“，</a:t>
            </a:r>
            <a:r>
              <a:rPr lang="en-US" altLang="zh-CN" sz="1200" dirty="0"/>
              <a:t>GOTO</a:t>
            </a:r>
            <a:r>
              <a:rPr lang="zh-CN" altLang="zh-CN" sz="1200" dirty="0"/>
              <a:t>（</a:t>
            </a:r>
            <a:r>
              <a:rPr lang="en-US" altLang="zh-CN" sz="1200" dirty="0"/>
              <a:t>0</a:t>
            </a:r>
            <a:r>
              <a:rPr lang="zh-CN" altLang="zh-CN" sz="1200" dirty="0"/>
              <a:t>，</a:t>
            </a:r>
            <a:r>
              <a:rPr lang="en-US" altLang="zh-CN" sz="1200" dirty="0"/>
              <a:t>F</a:t>
            </a:r>
            <a:r>
              <a:rPr lang="zh-CN" altLang="zh-CN" sz="1200" dirty="0"/>
              <a:t>）</a:t>
            </a:r>
            <a:r>
              <a:rPr lang="en-US" altLang="zh-CN" sz="1200" dirty="0"/>
              <a:t>=3</a:t>
            </a:r>
            <a:r>
              <a:rPr lang="zh-CN" altLang="zh-CN" sz="1200" dirty="0"/>
              <a:t>入栈</a:t>
            </a:r>
            <a:r>
              <a:rPr lang="en-US" altLang="zh-CN" sz="1200" dirty="0"/>
              <a:t>”</a:t>
            </a:r>
            <a:endParaRPr lang="zh-CN" altLang="zh-CN" sz="1200" dirty="0"/>
          </a:p>
          <a:p>
            <a:endParaRPr lang="zh-CN" altLang="zh-CN" sz="1200" dirty="0"/>
          </a:p>
          <a:p>
            <a:endParaRPr lang="zh-CN" altLang="en-US" sz="1200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D62E5259-FDE6-447F-9765-6B2800FA426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41042" y="704272"/>
            <a:ext cx="4740307" cy="2250368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9584268E-627E-4DE4-B1B4-4285F724E86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41042" y="1104358"/>
            <a:ext cx="4740307" cy="32389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991188" y="-1986779"/>
            <a:ext cx="5161644" cy="9138377"/>
          </a:xfrm>
          <a:prstGeom prst="rect">
            <a:avLst/>
          </a:prstGeom>
        </p:spPr>
      </p:pic>
      <p:sp>
        <p:nvSpPr>
          <p:cNvPr id="5" name="矩形 259"/>
          <p:cNvSpPr>
            <a:spLocks noChangeArrowheads="1"/>
          </p:cNvSpPr>
          <p:nvPr/>
        </p:nvSpPr>
        <p:spPr bwMode="auto">
          <a:xfrm>
            <a:off x="2380920" y="1691900"/>
            <a:ext cx="4907209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buNone/>
              <a:defRPr/>
            </a:pPr>
            <a:r>
              <a:rPr lang="zh-CN" altLang="en-US" sz="72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谢谢老师</a:t>
            </a:r>
          </a:p>
        </p:txBody>
      </p:sp>
      <p:sp>
        <p:nvSpPr>
          <p:cNvPr id="6" name="原创设计师QQ598969553                 _15"/>
          <p:cNvSpPr/>
          <p:nvPr/>
        </p:nvSpPr>
        <p:spPr>
          <a:xfrm>
            <a:off x="2961320" y="3251162"/>
            <a:ext cx="3746408" cy="2484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481" tIns="33742" rIns="67481" bIns="33742"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汇报时间：</a:t>
            </a: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2020.6.7   </a:t>
            </a: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汇报人：孙淼</a:t>
            </a:r>
            <a:endParaRPr lang="en-US" altLang="zh-CN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"/>
                            </p:stCondLst>
                            <p:childTnLst>
                              <p:par>
                                <p:cTn id="1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991188" y="-1986779"/>
            <a:ext cx="5161644" cy="913837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36763" y="198053"/>
            <a:ext cx="8622891" cy="47489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173292" y="1898400"/>
            <a:ext cx="1068818" cy="1068817"/>
            <a:chOff x="4353170" y="1223943"/>
            <a:chExt cx="1068877" cy="1068876"/>
          </a:xfrm>
        </p:grpSpPr>
        <p:sp>
          <p:nvSpPr>
            <p:cNvPr id="4" name="Freeform: Shape 2"/>
            <p:cNvSpPr/>
            <p:nvPr/>
          </p:nvSpPr>
          <p:spPr bwMode="auto">
            <a:xfrm>
              <a:off x="4353170" y="1223943"/>
              <a:ext cx="1068877" cy="106887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599" y="8179"/>
                  </a:moveTo>
                  <a:cubicBezTo>
                    <a:pt x="21599" y="7622"/>
                    <a:pt x="21372" y="7076"/>
                    <a:pt x="20962" y="6638"/>
                  </a:cubicBezTo>
                  <a:cubicBezTo>
                    <a:pt x="20062" y="5676"/>
                    <a:pt x="18556" y="5625"/>
                    <a:pt x="17878" y="6638"/>
                  </a:cubicBezTo>
                  <a:cubicBezTo>
                    <a:pt x="17743" y="6841"/>
                    <a:pt x="17659" y="7083"/>
                    <a:pt x="17459" y="7224"/>
                  </a:cubicBezTo>
                  <a:cubicBezTo>
                    <a:pt x="17008" y="7543"/>
                    <a:pt x="16381" y="7235"/>
                    <a:pt x="16358" y="6683"/>
                  </a:cubicBezTo>
                  <a:lnTo>
                    <a:pt x="16358" y="0"/>
                  </a:lnTo>
                  <a:lnTo>
                    <a:pt x="9675" y="0"/>
                  </a:lnTo>
                  <a:cubicBezTo>
                    <a:pt x="9123" y="23"/>
                    <a:pt x="8814" y="649"/>
                    <a:pt x="9133" y="1100"/>
                  </a:cubicBezTo>
                  <a:cubicBezTo>
                    <a:pt x="9274" y="1300"/>
                    <a:pt x="9517" y="1384"/>
                    <a:pt x="9719" y="1519"/>
                  </a:cubicBezTo>
                  <a:cubicBezTo>
                    <a:pt x="10733" y="2197"/>
                    <a:pt x="10681" y="3704"/>
                    <a:pt x="9719" y="4604"/>
                  </a:cubicBezTo>
                  <a:cubicBezTo>
                    <a:pt x="9282" y="5013"/>
                    <a:pt x="8735" y="5241"/>
                    <a:pt x="8179" y="5241"/>
                  </a:cubicBezTo>
                  <a:cubicBezTo>
                    <a:pt x="7622" y="5241"/>
                    <a:pt x="7076" y="5013"/>
                    <a:pt x="6638" y="4604"/>
                  </a:cubicBezTo>
                  <a:cubicBezTo>
                    <a:pt x="5676" y="3704"/>
                    <a:pt x="5625" y="2198"/>
                    <a:pt x="6638" y="1519"/>
                  </a:cubicBezTo>
                  <a:cubicBezTo>
                    <a:pt x="6840" y="1384"/>
                    <a:pt x="7083" y="1300"/>
                    <a:pt x="7224" y="1100"/>
                  </a:cubicBezTo>
                  <a:cubicBezTo>
                    <a:pt x="7543" y="649"/>
                    <a:pt x="7235" y="23"/>
                    <a:pt x="6683" y="0"/>
                  </a:cubicBezTo>
                  <a:lnTo>
                    <a:pt x="0" y="0"/>
                  </a:lnTo>
                  <a:lnTo>
                    <a:pt x="0" y="6683"/>
                  </a:lnTo>
                  <a:cubicBezTo>
                    <a:pt x="23" y="7235"/>
                    <a:pt x="649" y="7543"/>
                    <a:pt x="1100" y="7224"/>
                  </a:cubicBezTo>
                  <a:cubicBezTo>
                    <a:pt x="1300" y="7083"/>
                    <a:pt x="1384" y="6841"/>
                    <a:pt x="1519" y="6638"/>
                  </a:cubicBezTo>
                  <a:cubicBezTo>
                    <a:pt x="2197" y="5625"/>
                    <a:pt x="3704" y="5676"/>
                    <a:pt x="4604" y="6638"/>
                  </a:cubicBezTo>
                  <a:cubicBezTo>
                    <a:pt x="5013" y="7076"/>
                    <a:pt x="5241" y="7622"/>
                    <a:pt x="5241" y="8179"/>
                  </a:cubicBezTo>
                  <a:cubicBezTo>
                    <a:pt x="5241" y="8735"/>
                    <a:pt x="5013" y="9282"/>
                    <a:pt x="4604" y="9719"/>
                  </a:cubicBezTo>
                  <a:cubicBezTo>
                    <a:pt x="3704" y="10681"/>
                    <a:pt x="2198" y="10732"/>
                    <a:pt x="1519" y="9719"/>
                  </a:cubicBezTo>
                  <a:cubicBezTo>
                    <a:pt x="1384" y="9517"/>
                    <a:pt x="1300" y="9274"/>
                    <a:pt x="1100" y="9133"/>
                  </a:cubicBezTo>
                  <a:cubicBezTo>
                    <a:pt x="649" y="8814"/>
                    <a:pt x="23" y="9123"/>
                    <a:pt x="0" y="9675"/>
                  </a:cubicBezTo>
                  <a:lnTo>
                    <a:pt x="0" y="16358"/>
                  </a:lnTo>
                  <a:lnTo>
                    <a:pt x="6683" y="16358"/>
                  </a:lnTo>
                  <a:cubicBezTo>
                    <a:pt x="7235" y="16381"/>
                    <a:pt x="7543" y="17008"/>
                    <a:pt x="7224" y="17459"/>
                  </a:cubicBezTo>
                  <a:cubicBezTo>
                    <a:pt x="7083" y="17659"/>
                    <a:pt x="6840" y="17743"/>
                    <a:pt x="6638" y="17878"/>
                  </a:cubicBezTo>
                  <a:cubicBezTo>
                    <a:pt x="5625" y="18556"/>
                    <a:pt x="5676" y="20062"/>
                    <a:pt x="6638" y="20962"/>
                  </a:cubicBezTo>
                  <a:cubicBezTo>
                    <a:pt x="7076" y="21372"/>
                    <a:pt x="7622" y="21600"/>
                    <a:pt x="8179" y="21599"/>
                  </a:cubicBezTo>
                  <a:cubicBezTo>
                    <a:pt x="8735" y="21599"/>
                    <a:pt x="9282" y="21372"/>
                    <a:pt x="9719" y="20962"/>
                  </a:cubicBezTo>
                  <a:cubicBezTo>
                    <a:pt x="10681" y="20062"/>
                    <a:pt x="10733" y="18556"/>
                    <a:pt x="9719" y="17878"/>
                  </a:cubicBezTo>
                  <a:cubicBezTo>
                    <a:pt x="9517" y="17743"/>
                    <a:pt x="9274" y="17659"/>
                    <a:pt x="9133" y="17459"/>
                  </a:cubicBezTo>
                  <a:cubicBezTo>
                    <a:pt x="8814" y="17008"/>
                    <a:pt x="9123" y="16381"/>
                    <a:pt x="9675" y="16358"/>
                  </a:cubicBezTo>
                  <a:lnTo>
                    <a:pt x="16358" y="16358"/>
                  </a:lnTo>
                  <a:lnTo>
                    <a:pt x="16358" y="9675"/>
                  </a:lnTo>
                  <a:cubicBezTo>
                    <a:pt x="16381" y="9123"/>
                    <a:pt x="17008" y="8814"/>
                    <a:pt x="17459" y="9133"/>
                  </a:cubicBezTo>
                  <a:cubicBezTo>
                    <a:pt x="17659" y="9274"/>
                    <a:pt x="17743" y="9517"/>
                    <a:pt x="17878" y="9719"/>
                  </a:cubicBezTo>
                  <a:cubicBezTo>
                    <a:pt x="18556" y="10732"/>
                    <a:pt x="20062" y="10681"/>
                    <a:pt x="20962" y="9719"/>
                  </a:cubicBezTo>
                  <a:cubicBezTo>
                    <a:pt x="21372" y="9282"/>
                    <a:pt x="21600" y="8735"/>
                    <a:pt x="21599" y="8179"/>
                  </a:cubicBez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chemeClr val="bg1"/>
              </a:solidFill>
            </a:ln>
            <a:effectLst/>
          </p:spPr>
          <p:txBody>
            <a:bodyPr anchor="ctr"/>
            <a:lstStyle/>
            <a:p>
              <a:pPr algn="ctr"/>
              <a:endParaRPr sz="1280">
                <a:cs typeface="+mn-ea"/>
                <a:sym typeface="+mn-lt"/>
              </a:endParaRPr>
            </a:p>
          </p:txBody>
        </p:sp>
        <p:sp>
          <p:nvSpPr>
            <p:cNvPr id="11" name="Freeform: Shape 9"/>
            <p:cNvSpPr/>
            <p:nvPr/>
          </p:nvSpPr>
          <p:spPr bwMode="auto">
            <a:xfrm>
              <a:off x="4926443" y="1790435"/>
              <a:ext cx="186776" cy="20095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normAutofit/>
            </a:bodyPr>
            <a:lstStyle/>
            <a:p>
              <a:r>
                <a:rPr lang="id-ID" sz="1200" b="1" dirty="0">
                  <a:solidFill>
                    <a:srgbClr val="FFFFFF"/>
                  </a:solidFill>
                  <a:cs typeface="+mn-ea"/>
                  <a:sym typeface="+mn-lt"/>
                </a:rPr>
                <a:t>01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804865" y="1898400"/>
            <a:ext cx="1069434" cy="1069434"/>
            <a:chOff x="3543190" y="2037004"/>
            <a:chExt cx="1069493" cy="1069493"/>
          </a:xfrm>
        </p:grpSpPr>
        <p:sp>
          <p:nvSpPr>
            <p:cNvPr id="7" name="Freeform: Shape 5"/>
            <p:cNvSpPr/>
            <p:nvPr/>
          </p:nvSpPr>
          <p:spPr bwMode="auto">
            <a:xfrm>
              <a:off x="3543190" y="2037004"/>
              <a:ext cx="1069493" cy="1069493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599" y="8179"/>
                  </a:moveTo>
                  <a:cubicBezTo>
                    <a:pt x="21599" y="7622"/>
                    <a:pt x="21372" y="7076"/>
                    <a:pt x="20962" y="6638"/>
                  </a:cubicBezTo>
                  <a:cubicBezTo>
                    <a:pt x="20062" y="5676"/>
                    <a:pt x="18556" y="5625"/>
                    <a:pt x="17878" y="6638"/>
                  </a:cubicBezTo>
                  <a:cubicBezTo>
                    <a:pt x="17743" y="6841"/>
                    <a:pt x="17659" y="7083"/>
                    <a:pt x="17459" y="7224"/>
                  </a:cubicBezTo>
                  <a:cubicBezTo>
                    <a:pt x="17008" y="7543"/>
                    <a:pt x="16381" y="7235"/>
                    <a:pt x="16358" y="6683"/>
                  </a:cubicBezTo>
                  <a:lnTo>
                    <a:pt x="16358" y="0"/>
                  </a:lnTo>
                  <a:lnTo>
                    <a:pt x="9675" y="0"/>
                  </a:lnTo>
                  <a:cubicBezTo>
                    <a:pt x="9123" y="23"/>
                    <a:pt x="8814" y="649"/>
                    <a:pt x="9133" y="1100"/>
                  </a:cubicBezTo>
                  <a:cubicBezTo>
                    <a:pt x="9274" y="1300"/>
                    <a:pt x="9517" y="1384"/>
                    <a:pt x="9719" y="1519"/>
                  </a:cubicBezTo>
                  <a:cubicBezTo>
                    <a:pt x="10733" y="2197"/>
                    <a:pt x="10681" y="3704"/>
                    <a:pt x="9719" y="4604"/>
                  </a:cubicBezTo>
                  <a:cubicBezTo>
                    <a:pt x="9282" y="5013"/>
                    <a:pt x="8735" y="5241"/>
                    <a:pt x="8179" y="5241"/>
                  </a:cubicBezTo>
                  <a:cubicBezTo>
                    <a:pt x="7622" y="5241"/>
                    <a:pt x="7076" y="5013"/>
                    <a:pt x="6638" y="4604"/>
                  </a:cubicBezTo>
                  <a:cubicBezTo>
                    <a:pt x="5676" y="3704"/>
                    <a:pt x="5625" y="2198"/>
                    <a:pt x="6638" y="1519"/>
                  </a:cubicBezTo>
                  <a:cubicBezTo>
                    <a:pt x="6840" y="1384"/>
                    <a:pt x="7083" y="1300"/>
                    <a:pt x="7224" y="1100"/>
                  </a:cubicBezTo>
                  <a:cubicBezTo>
                    <a:pt x="7543" y="649"/>
                    <a:pt x="7235" y="23"/>
                    <a:pt x="6683" y="0"/>
                  </a:cubicBezTo>
                  <a:lnTo>
                    <a:pt x="0" y="0"/>
                  </a:lnTo>
                  <a:lnTo>
                    <a:pt x="0" y="6683"/>
                  </a:lnTo>
                  <a:cubicBezTo>
                    <a:pt x="23" y="7235"/>
                    <a:pt x="649" y="7543"/>
                    <a:pt x="1100" y="7224"/>
                  </a:cubicBezTo>
                  <a:cubicBezTo>
                    <a:pt x="1300" y="7083"/>
                    <a:pt x="1384" y="6841"/>
                    <a:pt x="1519" y="6638"/>
                  </a:cubicBezTo>
                  <a:cubicBezTo>
                    <a:pt x="2197" y="5625"/>
                    <a:pt x="3704" y="5676"/>
                    <a:pt x="4604" y="6638"/>
                  </a:cubicBezTo>
                  <a:cubicBezTo>
                    <a:pt x="5013" y="7076"/>
                    <a:pt x="5241" y="7622"/>
                    <a:pt x="5241" y="8179"/>
                  </a:cubicBezTo>
                  <a:cubicBezTo>
                    <a:pt x="5241" y="8735"/>
                    <a:pt x="5013" y="9282"/>
                    <a:pt x="4604" y="9719"/>
                  </a:cubicBezTo>
                  <a:cubicBezTo>
                    <a:pt x="3704" y="10681"/>
                    <a:pt x="2198" y="10732"/>
                    <a:pt x="1519" y="9719"/>
                  </a:cubicBezTo>
                  <a:cubicBezTo>
                    <a:pt x="1384" y="9517"/>
                    <a:pt x="1300" y="9274"/>
                    <a:pt x="1100" y="9133"/>
                  </a:cubicBezTo>
                  <a:cubicBezTo>
                    <a:pt x="649" y="8814"/>
                    <a:pt x="23" y="9123"/>
                    <a:pt x="0" y="9675"/>
                  </a:cubicBezTo>
                  <a:lnTo>
                    <a:pt x="0" y="16358"/>
                  </a:lnTo>
                  <a:lnTo>
                    <a:pt x="6683" y="16358"/>
                  </a:lnTo>
                  <a:cubicBezTo>
                    <a:pt x="7235" y="16381"/>
                    <a:pt x="7543" y="17008"/>
                    <a:pt x="7224" y="17459"/>
                  </a:cubicBezTo>
                  <a:cubicBezTo>
                    <a:pt x="7083" y="17659"/>
                    <a:pt x="6840" y="17743"/>
                    <a:pt x="6638" y="17878"/>
                  </a:cubicBezTo>
                  <a:cubicBezTo>
                    <a:pt x="5625" y="18556"/>
                    <a:pt x="5676" y="20062"/>
                    <a:pt x="6638" y="20962"/>
                  </a:cubicBezTo>
                  <a:cubicBezTo>
                    <a:pt x="7076" y="21372"/>
                    <a:pt x="7622" y="21600"/>
                    <a:pt x="8179" y="21599"/>
                  </a:cubicBezTo>
                  <a:cubicBezTo>
                    <a:pt x="8735" y="21599"/>
                    <a:pt x="9282" y="21372"/>
                    <a:pt x="9719" y="20962"/>
                  </a:cubicBezTo>
                  <a:cubicBezTo>
                    <a:pt x="10681" y="20062"/>
                    <a:pt x="10733" y="18556"/>
                    <a:pt x="9719" y="17878"/>
                  </a:cubicBezTo>
                  <a:cubicBezTo>
                    <a:pt x="9517" y="17743"/>
                    <a:pt x="9274" y="17659"/>
                    <a:pt x="9133" y="17459"/>
                  </a:cubicBezTo>
                  <a:cubicBezTo>
                    <a:pt x="8814" y="17008"/>
                    <a:pt x="9123" y="16381"/>
                    <a:pt x="9675" y="16358"/>
                  </a:cubicBezTo>
                  <a:lnTo>
                    <a:pt x="16358" y="16358"/>
                  </a:lnTo>
                  <a:lnTo>
                    <a:pt x="16358" y="9675"/>
                  </a:lnTo>
                  <a:cubicBezTo>
                    <a:pt x="16381" y="9123"/>
                    <a:pt x="17008" y="8814"/>
                    <a:pt x="17459" y="9133"/>
                  </a:cubicBezTo>
                  <a:cubicBezTo>
                    <a:pt x="17659" y="9274"/>
                    <a:pt x="17743" y="9517"/>
                    <a:pt x="17878" y="9719"/>
                  </a:cubicBezTo>
                  <a:cubicBezTo>
                    <a:pt x="18556" y="10732"/>
                    <a:pt x="20062" y="10681"/>
                    <a:pt x="20962" y="9719"/>
                  </a:cubicBezTo>
                  <a:cubicBezTo>
                    <a:pt x="21372" y="9282"/>
                    <a:pt x="21600" y="8735"/>
                    <a:pt x="21599" y="8179"/>
                  </a:cubicBezTo>
                  <a:close/>
                </a:path>
              </a:pathLst>
            </a:custGeom>
            <a:solidFill>
              <a:schemeClr val="accent3"/>
            </a:solidFill>
            <a:ln w="19050">
              <a:solidFill>
                <a:schemeClr val="bg1"/>
              </a:solidFill>
            </a:ln>
            <a:effectLst/>
          </p:spPr>
          <p:txBody>
            <a:bodyPr anchor="ctr"/>
            <a:lstStyle/>
            <a:p>
              <a:pPr algn="ctr"/>
              <a:endParaRPr sz="1280">
                <a:cs typeface="+mn-ea"/>
                <a:sym typeface="+mn-lt"/>
              </a:endParaRPr>
            </a:p>
          </p:txBody>
        </p:sp>
        <p:sp>
          <p:nvSpPr>
            <p:cNvPr id="18" name="Freeform: Shape 16"/>
            <p:cNvSpPr/>
            <p:nvPr/>
          </p:nvSpPr>
          <p:spPr bwMode="auto">
            <a:xfrm>
              <a:off x="4129408" y="2572058"/>
              <a:ext cx="187393" cy="200337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normAutofit/>
            </a:bodyPr>
            <a:lstStyle/>
            <a:p>
              <a:r>
                <a:rPr lang="id-ID" sz="1200" b="1" dirty="0">
                  <a:solidFill>
                    <a:srgbClr val="FFFFFF"/>
                  </a:solidFill>
                  <a:cs typeface="+mn-ea"/>
                  <a:sym typeface="+mn-lt"/>
                </a:rPr>
                <a:t>03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989078" y="1899017"/>
            <a:ext cx="1069435" cy="1068817"/>
            <a:chOff x="5162533" y="1223943"/>
            <a:chExt cx="1069494" cy="1068876"/>
          </a:xfrm>
        </p:grpSpPr>
        <p:sp>
          <p:nvSpPr>
            <p:cNvPr id="5" name="Freeform: Shape 3"/>
            <p:cNvSpPr/>
            <p:nvPr/>
          </p:nvSpPr>
          <p:spPr bwMode="auto">
            <a:xfrm>
              <a:off x="5162533" y="1223943"/>
              <a:ext cx="1069494" cy="1068876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1599" y="8179"/>
                  </a:moveTo>
                  <a:cubicBezTo>
                    <a:pt x="21599" y="7622"/>
                    <a:pt x="21372" y="7076"/>
                    <a:pt x="20962" y="6638"/>
                  </a:cubicBezTo>
                  <a:cubicBezTo>
                    <a:pt x="20062" y="5676"/>
                    <a:pt x="18556" y="5625"/>
                    <a:pt x="17878" y="6638"/>
                  </a:cubicBezTo>
                  <a:cubicBezTo>
                    <a:pt x="17743" y="6841"/>
                    <a:pt x="17659" y="7083"/>
                    <a:pt x="17459" y="7224"/>
                  </a:cubicBezTo>
                  <a:cubicBezTo>
                    <a:pt x="17008" y="7543"/>
                    <a:pt x="16381" y="7235"/>
                    <a:pt x="16358" y="6683"/>
                  </a:cubicBezTo>
                  <a:lnTo>
                    <a:pt x="16358" y="0"/>
                  </a:lnTo>
                  <a:lnTo>
                    <a:pt x="9675" y="0"/>
                  </a:lnTo>
                  <a:cubicBezTo>
                    <a:pt x="9123" y="23"/>
                    <a:pt x="8814" y="649"/>
                    <a:pt x="9133" y="1100"/>
                  </a:cubicBezTo>
                  <a:cubicBezTo>
                    <a:pt x="9274" y="1300"/>
                    <a:pt x="9517" y="1384"/>
                    <a:pt x="9719" y="1519"/>
                  </a:cubicBezTo>
                  <a:cubicBezTo>
                    <a:pt x="10733" y="2197"/>
                    <a:pt x="10681" y="3704"/>
                    <a:pt x="9719" y="4604"/>
                  </a:cubicBezTo>
                  <a:cubicBezTo>
                    <a:pt x="9282" y="5013"/>
                    <a:pt x="8735" y="5241"/>
                    <a:pt x="8179" y="5241"/>
                  </a:cubicBezTo>
                  <a:cubicBezTo>
                    <a:pt x="7622" y="5241"/>
                    <a:pt x="7076" y="5013"/>
                    <a:pt x="6638" y="4604"/>
                  </a:cubicBezTo>
                  <a:cubicBezTo>
                    <a:pt x="5676" y="3704"/>
                    <a:pt x="5625" y="2198"/>
                    <a:pt x="6638" y="1519"/>
                  </a:cubicBezTo>
                  <a:cubicBezTo>
                    <a:pt x="6840" y="1384"/>
                    <a:pt x="7083" y="1300"/>
                    <a:pt x="7224" y="1100"/>
                  </a:cubicBezTo>
                  <a:cubicBezTo>
                    <a:pt x="7543" y="649"/>
                    <a:pt x="7235" y="23"/>
                    <a:pt x="6683" y="0"/>
                  </a:cubicBezTo>
                  <a:lnTo>
                    <a:pt x="0" y="0"/>
                  </a:lnTo>
                  <a:lnTo>
                    <a:pt x="0" y="6683"/>
                  </a:lnTo>
                  <a:cubicBezTo>
                    <a:pt x="23" y="7235"/>
                    <a:pt x="649" y="7543"/>
                    <a:pt x="1100" y="7224"/>
                  </a:cubicBezTo>
                  <a:cubicBezTo>
                    <a:pt x="1300" y="7083"/>
                    <a:pt x="1384" y="6841"/>
                    <a:pt x="1519" y="6638"/>
                  </a:cubicBezTo>
                  <a:cubicBezTo>
                    <a:pt x="2197" y="5625"/>
                    <a:pt x="3704" y="5676"/>
                    <a:pt x="4604" y="6638"/>
                  </a:cubicBezTo>
                  <a:cubicBezTo>
                    <a:pt x="5013" y="7076"/>
                    <a:pt x="5241" y="7622"/>
                    <a:pt x="5241" y="8179"/>
                  </a:cubicBezTo>
                  <a:cubicBezTo>
                    <a:pt x="5241" y="8735"/>
                    <a:pt x="5013" y="9282"/>
                    <a:pt x="4604" y="9719"/>
                  </a:cubicBezTo>
                  <a:cubicBezTo>
                    <a:pt x="3704" y="10681"/>
                    <a:pt x="2198" y="10732"/>
                    <a:pt x="1519" y="9719"/>
                  </a:cubicBezTo>
                  <a:cubicBezTo>
                    <a:pt x="1384" y="9517"/>
                    <a:pt x="1300" y="9274"/>
                    <a:pt x="1100" y="9133"/>
                  </a:cubicBezTo>
                  <a:cubicBezTo>
                    <a:pt x="649" y="8814"/>
                    <a:pt x="23" y="9123"/>
                    <a:pt x="0" y="9675"/>
                  </a:cubicBezTo>
                  <a:lnTo>
                    <a:pt x="0" y="16358"/>
                  </a:lnTo>
                  <a:lnTo>
                    <a:pt x="6683" y="16358"/>
                  </a:lnTo>
                  <a:cubicBezTo>
                    <a:pt x="7235" y="16381"/>
                    <a:pt x="7543" y="17008"/>
                    <a:pt x="7224" y="17459"/>
                  </a:cubicBezTo>
                  <a:cubicBezTo>
                    <a:pt x="7083" y="17659"/>
                    <a:pt x="6840" y="17743"/>
                    <a:pt x="6638" y="17878"/>
                  </a:cubicBezTo>
                  <a:cubicBezTo>
                    <a:pt x="5625" y="18556"/>
                    <a:pt x="5676" y="20062"/>
                    <a:pt x="6638" y="20962"/>
                  </a:cubicBezTo>
                  <a:cubicBezTo>
                    <a:pt x="7076" y="21372"/>
                    <a:pt x="7622" y="21600"/>
                    <a:pt x="8179" y="21599"/>
                  </a:cubicBezTo>
                  <a:cubicBezTo>
                    <a:pt x="8735" y="21599"/>
                    <a:pt x="9282" y="21372"/>
                    <a:pt x="9719" y="20962"/>
                  </a:cubicBezTo>
                  <a:cubicBezTo>
                    <a:pt x="10681" y="20062"/>
                    <a:pt x="10733" y="18556"/>
                    <a:pt x="9719" y="17878"/>
                  </a:cubicBezTo>
                  <a:cubicBezTo>
                    <a:pt x="9517" y="17743"/>
                    <a:pt x="9274" y="17659"/>
                    <a:pt x="9133" y="17459"/>
                  </a:cubicBezTo>
                  <a:cubicBezTo>
                    <a:pt x="8814" y="17008"/>
                    <a:pt x="9123" y="16381"/>
                    <a:pt x="9675" y="16358"/>
                  </a:cubicBezTo>
                  <a:lnTo>
                    <a:pt x="16358" y="16358"/>
                  </a:lnTo>
                  <a:lnTo>
                    <a:pt x="16358" y="9675"/>
                  </a:lnTo>
                  <a:cubicBezTo>
                    <a:pt x="16381" y="9123"/>
                    <a:pt x="17008" y="8814"/>
                    <a:pt x="17459" y="9133"/>
                  </a:cubicBezTo>
                  <a:cubicBezTo>
                    <a:pt x="17659" y="9274"/>
                    <a:pt x="17743" y="9517"/>
                    <a:pt x="17878" y="9719"/>
                  </a:cubicBezTo>
                  <a:cubicBezTo>
                    <a:pt x="18556" y="10732"/>
                    <a:pt x="20062" y="10681"/>
                    <a:pt x="20962" y="9719"/>
                  </a:cubicBezTo>
                  <a:cubicBezTo>
                    <a:pt x="21372" y="9282"/>
                    <a:pt x="21600" y="8735"/>
                    <a:pt x="21599" y="8179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chemeClr val="bg1"/>
              </a:solidFill>
            </a:ln>
            <a:effectLst/>
          </p:spPr>
          <p:txBody>
            <a:bodyPr anchor="ctr"/>
            <a:lstStyle/>
            <a:p>
              <a:pPr algn="ctr"/>
              <a:endParaRPr sz="1280">
                <a:cs typeface="+mn-ea"/>
                <a:sym typeface="+mn-lt"/>
              </a:endParaRPr>
            </a:p>
          </p:txBody>
        </p:sp>
        <p:sp>
          <p:nvSpPr>
            <p:cNvPr id="21" name="Freeform: Shape 19"/>
            <p:cNvSpPr/>
            <p:nvPr/>
          </p:nvSpPr>
          <p:spPr bwMode="auto">
            <a:xfrm>
              <a:off x="5738889" y="1790435"/>
              <a:ext cx="187393" cy="200954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normAutofit/>
            </a:bodyPr>
            <a:lstStyle/>
            <a:p>
              <a:r>
                <a:rPr lang="id-ID" sz="1200" b="1" dirty="0">
                  <a:solidFill>
                    <a:srgbClr val="FFFFFF"/>
                  </a:solidFill>
                  <a:cs typeface="+mn-ea"/>
                  <a:sym typeface="+mn-lt"/>
                </a:rPr>
                <a:t>02</a:t>
              </a:r>
            </a:p>
          </p:txBody>
        </p:sp>
      </p:grpSp>
      <p:sp>
        <p:nvSpPr>
          <p:cNvPr id="29" name="矩形 28"/>
          <p:cNvSpPr/>
          <p:nvPr/>
        </p:nvSpPr>
        <p:spPr>
          <a:xfrm>
            <a:off x="2872565" y="3165468"/>
            <a:ext cx="1369545" cy="637771"/>
          </a:xfrm>
          <a:prstGeom prst="rect">
            <a:avLst/>
          </a:prstGeom>
        </p:spPr>
        <p:txBody>
          <a:bodyPr wrap="square" lIns="68550" tIns="34274" rIns="68550" bIns="34274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1400" kern="100" dirty="0">
                <a:solidFill>
                  <a:schemeClr val="accent1"/>
                </a:solidFill>
                <a:cs typeface="+mn-ea"/>
                <a:sym typeface="+mn-lt"/>
              </a:rPr>
              <a:t>实验</a:t>
            </a:r>
            <a:r>
              <a:rPr lang="en-US" altLang="zh-CN" sz="1400" kern="100" dirty="0">
                <a:solidFill>
                  <a:schemeClr val="accent1"/>
                </a:solidFill>
                <a:cs typeface="+mn-ea"/>
                <a:sym typeface="+mn-lt"/>
              </a:rPr>
              <a:t>1</a:t>
            </a:r>
          </a:p>
          <a:p>
            <a:pPr algn="ctr">
              <a:lnSpc>
                <a:spcPct val="130000"/>
              </a:lnSpc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词法分析实验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623996" y="1210459"/>
            <a:ext cx="1574729" cy="637771"/>
          </a:xfrm>
          <a:prstGeom prst="rect">
            <a:avLst/>
          </a:prstGeom>
        </p:spPr>
        <p:txBody>
          <a:bodyPr wrap="none" lIns="68550" tIns="34274" rIns="68550" bIns="34274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1400" kern="100" dirty="0">
                <a:solidFill>
                  <a:schemeClr val="accent1"/>
                </a:solidFill>
                <a:cs typeface="+mn-ea"/>
                <a:sym typeface="+mn-lt"/>
              </a:rPr>
              <a:t>实验</a:t>
            </a:r>
            <a:r>
              <a:rPr lang="en-US" altLang="zh-CN" sz="1400" kern="100" dirty="0">
                <a:solidFill>
                  <a:schemeClr val="accent1"/>
                </a:solidFill>
                <a:cs typeface="+mn-ea"/>
                <a:sym typeface="+mn-lt"/>
              </a:rPr>
              <a:t>2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LL(1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）预测分析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548209" y="3172724"/>
            <a:ext cx="1630835" cy="637771"/>
          </a:xfrm>
          <a:prstGeom prst="rect">
            <a:avLst/>
          </a:prstGeom>
        </p:spPr>
        <p:txBody>
          <a:bodyPr wrap="none" lIns="68550" tIns="34274" rIns="68550" bIns="34274">
            <a:sp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1400" kern="100" dirty="0">
                <a:solidFill>
                  <a:schemeClr val="accent1"/>
                </a:solidFill>
                <a:cs typeface="+mn-ea"/>
                <a:sym typeface="+mn-lt"/>
              </a:rPr>
              <a:t>实验</a:t>
            </a:r>
            <a:r>
              <a:rPr lang="en-US" altLang="zh-CN" sz="1400" kern="100" dirty="0">
                <a:solidFill>
                  <a:schemeClr val="accent1"/>
                </a:solidFill>
                <a:cs typeface="+mn-ea"/>
                <a:sym typeface="+mn-lt"/>
              </a:rPr>
              <a:t>3</a:t>
            </a:r>
          </a:p>
          <a:p>
            <a:pPr algn="r">
              <a:lnSpc>
                <a:spcPct val="130000"/>
              </a:lnSpc>
              <a:defRPr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LR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语法分析设计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TextBox 59"/>
          <p:cNvSpPr txBox="1">
            <a:spLocks noChangeArrowheads="1"/>
          </p:cNvSpPr>
          <p:nvPr/>
        </p:nvSpPr>
        <p:spPr bwMode="auto">
          <a:xfrm>
            <a:off x="451639" y="700336"/>
            <a:ext cx="1343851" cy="807881"/>
          </a:xfrm>
          <a:prstGeom prst="rect">
            <a:avLst/>
          </a:prstGeom>
          <a:noFill/>
          <a:ln>
            <a:noFill/>
          </a:ln>
        </p:spPr>
        <p:txBody>
          <a:bodyPr wrap="square" lIns="68550" tIns="34274" rIns="68550" bIns="34274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ctr" defTabSz="685165">
              <a:lnSpc>
                <a:spcPct val="120000"/>
              </a:lnSpc>
              <a:defRPr/>
            </a:pP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目录</a:t>
            </a:r>
            <a:r>
              <a:rPr lang="zh-CN" altLang="en-US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endParaRPr lang="en-US" altLang="zh-CN" sz="2000" kern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 defTabSz="685165">
              <a:lnSpc>
                <a:spcPct val="120000"/>
              </a:lnSpc>
              <a:defRPr/>
            </a:pPr>
            <a:r>
              <a:rPr lang="en-US" altLang="zh-CN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Contents</a:t>
            </a:r>
            <a:endParaRPr lang="en-US" altLang="ko-KR" sz="1600" kern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991188" y="-1986779"/>
            <a:ext cx="5161644" cy="913837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2A999DF-DFD4-4A20-8B72-35CF1268869C}"/>
              </a:ext>
            </a:extLst>
          </p:cNvPr>
          <p:cNvSpPr txBox="1"/>
          <p:nvPr/>
        </p:nvSpPr>
        <p:spPr>
          <a:xfrm>
            <a:off x="3744584" y="498311"/>
            <a:ext cx="458480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</a:rPr>
              <a:t>词法分析设计</a:t>
            </a:r>
            <a:endParaRPr lang="en-US" altLang="zh-CN" sz="3200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开发环境：</a:t>
            </a:r>
            <a:r>
              <a:rPr lang="en-US" altLang="zh-CN" dirty="0">
                <a:solidFill>
                  <a:schemeClr val="bg1"/>
                </a:solidFill>
              </a:rPr>
              <a:t>windows10  Visual studio 2015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开发语言：</a:t>
            </a:r>
            <a:r>
              <a:rPr lang="en-US" altLang="zh-CN" dirty="0">
                <a:solidFill>
                  <a:schemeClr val="bg1"/>
                </a:solidFill>
              </a:rPr>
              <a:t>C++ 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15C50E-E880-479B-8FE8-34136EA16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4416" y="1637084"/>
            <a:ext cx="4425140" cy="314388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309164C-985F-4746-8A3B-B0DC04266F14}"/>
              </a:ext>
            </a:extLst>
          </p:cNvPr>
          <p:cNvSpPr txBox="1"/>
          <p:nvPr/>
        </p:nvSpPr>
        <p:spPr>
          <a:xfrm>
            <a:off x="1416583" y="587341"/>
            <a:ext cx="185214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实验内容：</a:t>
            </a:r>
            <a:endParaRPr lang="en-US" altLang="zh-CN" sz="1200" dirty="0">
              <a:solidFill>
                <a:schemeClr val="bg1"/>
              </a:solidFill>
            </a:endParaRPr>
          </a:p>
          <a:p>
            <a:r>
              <a:rPr lang="zh-CN" altLang="en-US" sz="1200" dirty="0">
                <a:solidFill>
                  <a:schemeClr val="bg1"/>
                </a:solidFill>
              </a:rPr>
              <a:t>（</a:t>
            </a:r>
            <a:r>
              <a:rPr lang="en-US" altLang="zh-CN" sz="1200" dirty="0">
                <a:solidFill>
                  <a:schemeClr val="bg1"/>
                </a:solidFill>
              </a:rPr>
              <a:t>1</a:t>
            </a:r>
            <a:r>
              <a:rPr lang="zh-CN" altLang="en-US" sz="1200" dirty="0">
                <a:solidFill>
                  <a:schemeClr val="bg1"/>
                </a:solidFill>
              </a:rPr>
              <a:t>）从</a:t>
            </a:r>
            <a:r>
              <a:rPr lang="en-US" altLang="zh-CN" sz="1200" dirty="0">
                <a:solidFill>
                  <a:schemeClr val="bg1"/>
                </a:solidFill>
              </a:rPr>
              <a:t>txt</a:t>
            </a:r>
            <a:r>
              <a:rPr lang="zh-CN" altLang="en-US" sz="1200" dirty="0">
                <a:solidFill>
                  <a:schemeClr val="bg1"/>
                </a:solidFill>
              </a:rPr>
              <a:t>文件中读入字符。</a:t>
            </a:r>
            <a:br>
              <a:rPr lang="zh-CN" altLang="en-US" sz="1200" dirty="0">
                <a:solidFill>
                  <a:schemeClr val="bg1"/>
                </a:solidFill>
              </a:rPr>
            </a:br>
            <a:r>
              <a:rPr lang="zh-CN" altLang="en-US" sz="1200" dirty="0">
                <a:solidFill>
                  <a:schemeClr val="bg1"/>
                </a:solidFill>
              </a:rPr>
              <a:t>（</a:t>
            </a:r>
            <a:r>
              <a:rPr lang="en-US" altLang="zh-CN" sz="1200" dirty="0">
                <a:solidFill>
                  <a:schemeClr val="bg1"/>
                </a:solidFill>
              </a:rPr>
              <a:t>2</a:t>
            </a:r>
            <a:r>
              <a:rPr lang="zh-CN" altLang="en-US" sz="1200" dirty="0">
                <a:solidFill>
                  <a:schemeClr val="bg1"/>
                </a:solidFill>
              </a:rPr>
              <a:t>）统计行数和列数用于定位。</a:t>
            </a:r>
            <a:br>
              <a:rPr lang="zh-CN" altLang="en-US" sz="1200" dirty="0">
                <a:solidFill>
                  <a:schemeClr val="bg1"/>
                </a:solidFill>
              </a:rPr>
            </a:br>
            <a:r>
              <a:rPr lang="zh-CN" altLang="en-US" sz="1200" dirty="0">
                <a:solidFill>
                  <a:schemeClr val="bg1"/>
                </a:solidFill>
              </a:rPr>
              <a:t>（</a:t>
            </a:r>
            <a:r>
              <a:rPr lang="en-US" altLang="zh-CN" sz="1200" dirty="0">
                <a:solidFill>
                  <a:schemeClr val="bg1"/>
                </a:solidFill>
              </a:rPr>
              <a:t>3</a:t>
            </a:r>
            <a:r>
              <a:rPr lang="zh-CN" altLang="en-US" sz="1200" dirty="0">
                <a:solidFill>
                  <a:schemeClr val="bg1"/>
                </a:solidFill>
              </a:rPr>
              <a:t>）删除空格类字符，包括回车、制表符空格。</a:t>
            </a:r>
            <a:br>
              <a:rPr lang="zh-CN" altLang="en-US" sz="1200" dirty="0">
                <a:solidFill>
                  <a:schemeClr val="bg1"/>
                </a:solidFill>
              </a:rPr>
            </a:br>
            <a:r>
              <a:rPr lang="zh-CN" altLang="en-US" sz="1200" dirty="0">
                <a:solidFill>
                  <a:schemeClr val="bg1"/>
                </a:solidFill>
              </a:rPr>
              <a:t>（</a:t>
            </a:r>
            <a:r>
              <a:rPr lang="en-US" altLang="zh-CN" sz="1200" dirty="0">
                <a:solidFill>
                  <a:schemeClr val="bg1"/>
                </a:solidFill>
              </a:rPr>
              <a:t>4</a:t>
            </a:r>
            <a:r>
              <a:rPr lang="zh-CN" altLang="en-US" sz="1200" dirty="0">
                <a:solidFill>
                  <a:schemeClr val="bg1"/>
                </a:solidFill>
              </a:rPr>
              <a:t>）按拼写单词，并用（内码，属性）二元式表示。 </a:t>
            </a:r>
            <a:r>
              <a:rPr lang="en-US" altLang="zh-CN" sz="1200" dirty="0">
                <a:solidFill>
                  <a:schemeClr val="bg1"/>
                </a:solidFill>
              </a:rPr>
              <a:t>(</a:t>
            </a:r>
            <a:r>
              <a:rPr lang="zh-CN" altLang="en-US" sz="1200" dirty="0">
                <a:solidFill>
                  <a:schemeClr val="bg1"/>
                </a:solidFill>
              </a:rPr>
              <a:t>属性值</a:t>
            </a:r>
            <a:r>
              <a:rPr lang="en-US" altLang="zh-CN" sz="1200" dirty="0">
                <a:solidFill>
                  <a:schemeClr val="bg1"/>
                </a:solidFill>
              </a:rPr>
              <a:t>——token </a:t>
            </a:r>
            <a:r>
              <a:rPr lang="zh-CN" altLang="en-US" sz="1200" dirty="0">
                <a:solidFill>
                  <a:schemeClr val="bg1"/>
                </a:solidFill>
              </a:rPr>
              <a:t>的机内表示</a:t>
            </a:r>
            <a:r>
              <a:rPr lang="en-US" altLang="zh-CN" sz="1200" dirty="0">
                <a:solidFill>
                  <a:schemeClr val="bg1"/>
                </a:solidFill>
              </a:rPr>
              <a:t>)</a:t>
            </a:r>
            <a:br>
              <a:rPr lang="en-US" altLang="zh-CN" sz="1200" dirty="0">
                <a:solidFill>
                  <a:schemeClr val="bg1"/>
                </a:solidFill>
              </a:rPr>
            </a:br>
            <a:r>
              <a:rPr lang="zh-CN" altLang="en-US" sz="1200" dirty="0">
                <a:solidFill>
                  <a:schemeClr val="bg1"/>
                </a:solidFill>
              </a:rPr>
              <a:t>（</a:t>
            </a:r>
            <a:r>
              <a:rPr lang="en-US" altLang="zh-CN" sz="1200" dirty="0">
                <a:solidFill>
                  <a:schemeClr val="bg1"/>
                </a:solidFill>
              </a:rPr>
              <a:t>5</a:t>
            </a:r>
            <a:r>
              <a:rPr lang="zh-CN" altLang="en-US" sz="1200" dirty="0">
                <a:solidFill>
                  <a:schemeClr val="bg1"/>
                </a:solidFill>
              </a:rPr>
              <a:t>）如果发现错误则报告出错</a:t>
            </a:r>
            <a:br>
              <a:rPr lang="en-US" altLang="zh-CN" sz="1200" dirty="0">
                <a:solidFill>
                  <a:schemeClr val="bg1"/>
                </a:solidFill>
              </a:rPr>
            </a:br>
            <a:r>
              <a:rPr lang="zh-CN" altLang="en-US" sz="1200" dirty="0">
                <a:solidFill>
                  <a:schemeClr val="bg1"/>
                </a:solidFill>
              </a:rPr>
              <a:t>（</a:t>
            </a:r>
            <a:r>
              <a:rPr lang="en-US" altLang="zh-CN" sz="1200" dirty="0">
                <a:solidFill>
                  <a:schemeClr val="bg1"/>
                </a:solidFill>
              </a:rPr>
              <a:t>6</a:t>
            </a:r>
            <a:r>
              <a:rPr lang="zh-CN" altLang="en-US" sz="1200" dirty="0">
                <a:solidFill>
                  <a:schemeClr val="bg1"/>
                </a:solidFill>
              </a:rPr>
              <a:t>）根据需要是否填写标识符表供以后各阶段使用。 </a:t>
            </a:r>
            <a:br>
              <a:rPr lang="zh-CN" altLang="en-US" sz="1200" dirty="0">
                <a:solidFill>
                  <a:schemeClr val="bg1"/>
                </a:solidFill>
              </a:rPr>
            </a:br>
            <a:endParaRPr lang="zh-CN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319140" y="2195002"/>
            <a:ext cx="3181922" cy="755083"/>
            <a:chOff x="2557044" y="2483087"/>
            <a:chExt cx="4034032" cy="1296143"/>
          </a:xfrm>
        </p:grpSpPr>
        <p:sp>
          <p:nvSpPr>
            <p:cNvPr id="3" name="Line 34"/>
            <p:cNvSpPr>
              <a:spLocks noChangeShapeType="1"/>
            </p:cNvSpPr>
            <p:nvPr/>
          </p:nvSpPr>
          <p:spPr bwMode="auto">
            <a:xfrm rot="618245" flipV="1">
              <a:off x="4879539" y="2483087"/>
              <a:ext cx="117053" cy="1046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  <p:sp>
          <p:nvSpPr>
            <p:cNvPr id="4" name="Line 35"/>
            <p:cNvSpPr>
              <a:spLocks noChangeShapeType="1"/>
            </p:cNvSpPr>
            <p:nvPr/>
          </p:nvSpPr>
          <p:spPr bwMode="auto">
            <a:xfrm rot="618245" flipH="1" flipV="1">
              <a:off x="4208628" y="2554460"/>
              <a:ext cx="432523" cy="8493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  <p:sp>
          <p:nvSpPr>
            <p:cNvPr id="5" name="Line 36"/>
            <p:cNvSpPr>
              <a:spLocks noChangeShapeType="1"/>
            </p:cNvSpPr>
            <p:nvPr/>
          </p:nvSpPr>
          <p:spPr bwMode="auto">
            <a:xfrm rot="618245" flipH="1" flipV="1">
              <a:off x="3363565" y="2982702"/>
              <a:ext cx="1029206" cy="4667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  <p:sp>
          <p:nvSpPr>
            <p:cNvPr id="6" name="Line 37"/>
            <p:cNvSpPr>
              <a:spLocks noChangeShapeType="1"/>
            </p:cNvSpPr>
            <p:nvPr/>
          </p:nvSpPr>
          <p:spPr bwMode="auto">
            <a:xfrm rot="618245" flipH="1">
              <a:off x="2557044" y="3566538"/>
              <a:ext cx="1750079" cy="242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tailEnd type="triangle" w="med" len="med"/>
            </a:ln>
          </p:spPr>
          <p:txBody>
            <a:bodyPr/>
            <a:lstStyle/>
            <a:p>
              <a:endParaRPr lang="zh-CN" altLang="en-US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  <p:sp>
          <p:nvSpPr>
            <p:cNvPr id="7" name="Line 38"/>
            <p:cNvSpPr>
              <a:spLocks noChangeShapeType="1"/>
            </p:cNvSpPr>
            <p:nvPr/>
          </p:nvSpPr>
          <p:spPr bwMode="auto">
            <a:xfrm rot="618245" flipV="1">
              <a:off x="5096515" y="2825680"/>
              <a:ext cx="662346" cy="76512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  <p:sp>
          <p:nvSpPr>
            <p:cNvPr id="8" name="Line 39"/>
            <p:cNvSpPr>
              <a:spLocks noChangeShapeType="1"/>
            </p:cNvSpPr>
            <p:nvPr/>
          </p:nvSpPr>
          <p:spPr bwMode="auto">
            <a:xfrm rot="618245" flipV="1">
              <a:off x="5293506" y="3303883"/>
              <a:ext cx="1297570" cy="4753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tailEnd type="triangle" w="med" len="med"/>
            </a:ln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3" name="图片 22">
            <a:extLst>
              <a:ext uri="{FF2B5EF4-FFF2-40B4-BE49-F238E27FC236}">
                <a16:creationId xmlns:a16="http://schemas.microsoft.com/office/drawing/2014/main" id="{88281308-F6D9-449F-BE30-CD4D1E9C8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22" y="205566"/>
            <a:ext cx="2176672" cy="205605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DF315EA8-0004-4793-AB3E-8CE7AADBB4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5416" y="418014"/>
            <a:ext cx="1839256" cy="1755653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D34FE993-5E60-42EA-88D9-4EF125852C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2027" y="516098"/>
            <a:ext cx="2962982" cy="1434986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17B4DA94-086A-41B0-B31F-7DC3AC2501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7655" y="2874105"/>
            <a:ext cx="3109887" cy="2084688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CC3543CC-4BEA-4EA3-888E-9F5C9A12E7E8}"/>
              </a:ext>
            </a:extLst>
          </p:cNvPr>
          <p:cNvSpPr txBox="1"/>
          <p:nvPr/>
        </p:nvSpPr>
        <p:spPr>
          <a:xfrm>
            <a:off x="5406338" y="1959445"/>
            <a:ext cx="3065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总的词法分析子程序的框图是由几个图的思路集合而成：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29047A75-0765-4854-92EC-BD2E629BFB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505" y="2392117"/>
            <a:ext cx="2012732" cy="1691171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E15F94F9-AD5C-440D-8FAE-E3BBDCA19122}"/>
              </a:ext>
            </a:extLst>
          </p:cNvPr>
          <p:cNvSpPr txBox="1"/>
          <p:nvPr/>
        </p:nvSpPr>
        <p:spPr>
          <a:xfrm>
            <a:off x="5434911" y="2651480"/>
            <a:ext cx="32518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设计思想：</a:t>
            </a:r>
            <a:endParaRPr lang="en-US" altLang="zh-CN" sz="1000" dirty="0"/>
          </a:p>
          <a:p>
            <a:r>
              <a:rPr lang="en-US" altLang="zh-CN" sz="1000" dirty="0"/>
              <a:t>	</a:t>
            </a:r>
            <a:r>
              <a:rPr lang="zh-CN" altLang="en-US" sz="1000" dirty="0"/>
              <a:t>根据各个状态的转移条件构造各个判断逻辑，将程序运行的状态加以区别。源程序来源采用文件导入的方式，对输入源程序的文件进行逐行的词法分析。支持对标识符、关键字、整数、分界符、运算符等的识别。</a:t>
            </a:r>
            <a:endParaRPr lang="en-US" altLang="zh-CN" sz="1000" dirty="0"/>
          </a:p>
          <a:p>
            <a:r>
              <a:rPr lang="en-US" altLang="zh-CN" sz="1000" dirty="0"/>
              <a:t>	</a:t>
            </a:r>
            <a:r>
              <a:rPr lang="zh-CN" altLang="en-US" sz="1000" dirty="0"/>
              <a:t>识别每一个单词依赖于其相应的词法分析的状态转换图。对于关键字，不专设对应的转换图，把其存放在字符串数组中（保留字表）。当转化图识别出一个标识符时，就去查这张表，确定是否为关键字。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 60"/>
          <p:cNvSpPr txBox="1"/>
          <p:nvPr/>
        </p:nvSpPr>
        <p:spPr>
          <a:xfrm>
            <a:off x="4659127" y="464900"/>
            <a:ext cx="2496026" cy="461665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kern="0" dirty="0">
                <a:cs typeface="+mn-ea"/>
                <a:sym typeface="+mn-lt"/>
              </a:rPr>
              <a:t>数组存储的关键字表，分隔符表，运算符表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4659127" y="2795831"/>
            <a:ext cx="2496026" cy="1015663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kern="0" dirty="0">
                <a:cs typeface="+mn-ea"/>
                <a:sym typeface="+mn-lt"/>
              </a:rPr>
              <a:t>判断关键字，判断分界符，判断运算符，判断字母，判断数字的函数，都是简单的运用</a:t>
            </a:r>
            <a:r>
              <a:rPr lang="en-US" altLang="zh-CN" sz="1200" kern="0" dirty="0" err="1">
                <a:cs typeface="+mn-ea"/>
                <a:sym typeface="+mn-lt"/>
              </a:rPr>
              <a:t>strcmp</a:t>
            </a:r>
            <a:r>
              <a:rPr lang="zh-CN" altLang="en-US" sz="1200" kern="0" dirty="0">
                <a:cs typeface="+mn-ea"/>
                <a:sym typeface="+mn-lt"/>
              </a:rPr>
              <a:t>函数进行，或是判断是否在</a:t>
            </a:r>
            <a:r>
              <a:rPr lang="en-US" altLang="zh-CN" sz="1200" kern="0" dirty="0">
                <a:cs typeface="+mn-ea"/>
                <a:sym typeface="+mn-lt"/>
              </a:rPr>
              <a:t>ASCII</a:t>
            </a:r>
            <a:r>
              <a:rPr lang="zh-CN" altLang="en-US" sz="1200" kern="0" dirty="0">
                <a:cs typeface="+mn-ea"/>
                <a:sym typeface="+mn-lt"/>
              </a:rPr>
              <a:t>码的对应范围内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EC5C3BC-D4A2-4FEB-ACD9-1178508AE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21" y="294197"/>
            <a:ext cx="4080049" cy="8043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DB7C303-3EFF-4618-ABF0-770CB8822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20" y="1152143"/>
            <a:ext cx="4080049" cy="3749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Freeform 37"/>
          <p:cNvSpPr>
            <a:spLocks noChangeArrowheads="1"/>
          </p:cNvSpPr>
          <p:nvPr/>
        </p:nvSpPr>
        <p:spPr bwMode="auto">
          <a:xfrm>
            <a:off x="2047404" y="2133701"/>
            <a:ext cx="1943100" cy="817815"/>
          </a:xfrm>
          <a:custGeom>
            <a:avLst/>
            <a:gdLst>
              <a:gd name="T0" fmla="*/ 0 w 518"/>
              <a:gd name="T1" fmla="*/ 0 h 218"/>
              <a:gd name="T2" fmla="*/ 518 w 518"/>
              <a:gd name="T3" fmla="*/ 211 h 218"/>
              <a:gd name="T4" fmla="*/ 0 60000 65536"/>
              <a:gd name="T5" fmla="*/ 0 60000 65536"/>
              <a:gd name="T6" fmla="*/ 0 w 518"/>
              <a:gd name="T7" fmla="*/ 0 h 218"/>
              <a:gd name="T8" fmla="*/ 518 w 518"/>
              <a:gd name="T9" fmla="*/ 218 h 21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18" h="218">
                <a:moveTo>
                  <a:pt x="0" y="0"/>
                </a:moveTo>
                <a:cubicBezTo>
                  <a:pt x="411" y="0"/>
                  <a:pt x="260" y="218"/>
                  <a:pt x="518" y="211"/>
                </a:cubicBezTo>
              </a:path>
            </a:pathLst>
          </a:custGeom>
          <a:noFill/>
          <a:ln w="14" cap="flat" cmpd="sng">
            <a:solidFill>
              <a:schemeClr val="accent3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1" name="Freeform 38"/>
          <p:cNvSpPr>
            <a:spLocks noChangeArrowheads="1"/>
          </p:cNvSpPr>
          <p:nvPr/>
        </p:nvSpPr>
        <p:spPr bwMode="auto">
          <a:xfrm>
            <a:off x="2047404" y="2581513"/>
            <a:ext cx="1943100" cy="355710"/>
          </a:xfrm>
          <a:custGeom>
            <a:avLst/>
            <a:gdLst>
              <a:gd name="T0" fmla="*/ 0 w 518"/>
              <a:gd name="T1" fmla="*/ 0 h 95"/>
              <a:gd name="T2" fmla="*/ 518 w 518"/>
              <a:gd name="T3" fmla="*/ 92 h 95"/>
              <a:gd name="T4" fmla="*/ 0 60000 65536"/>
              <a:gd name="T5" fmla="*/ 0 60000 65536"/>
              <a:gd name="T6" fmla="*/ 0 w 518"/>
              <a:gd name="T7" fmla="*/ 0 h 95"/>
              <a:gd name="T8" fmla="*/ 518 w 518"/>
              <a:gd name="T9" fmla="*/ 95 h 9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18" h="95">
                <a:moveTo>
                  <a:pt x="0" y="0"/>
                </a:moveTo>
                <a:cubicBezTo>
                  <a:pt x="411" y="0"/>
                  <a:pt x="260" y="95"/>
                  <a:pt x="518" y="92"/>
                </a:cubicBezTo>
              </a:path>
            </a:pathLst>
          </a:custGeom>
          <a:noFill/>
          <a:ln w="14" cap="flat" cmpd="sng">
            <a:solidFill>
              <a:schemeClr val="accent3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2" name="Freeform 39"/>
          <p:cNvSpPr>
            <a:spLocks noChangeArrowheads="1"/>
          </p:cNvSpPr>
          <p:nvPr/>
        </p:nvSpPr>
        <p:spPr bwMode="auto">
          <a:xfrm>
            <a:off x="2047404" y="1647776"/>
            <a:ext cx="1943100" cy="1318032"/>
          </a:xfrm>
          <a:custGeom>
            <a:avLst/>
            <a:gdLst>
              <a:gd name="T0" fmla="*/ 0 w 518"/>
              <a:gd name="T1" fmla="*/ 0 h 351"/>
              <a:gd name="T2" fmla="*/ 518 w 518"/>
              <a:gd name="T3" fmla="*/ 340 h 351"/>
              <a:gd name="T4" fmla="*/ 0 60000 65536"/>
              <a:gd name="T5" fmla="*/ 0 60000 65536"/>
              <a:gd name="T6" fmla="*/ 0 w 518"/>
              <a:gd name="T7" fmla="*/ 0 h 351"/>
              <a:gd name="T8" fmla="*/ 518 w 518"/>
              <a:gd name="T9" fmla="*/ 351 h 35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18" h="351">
                <a:moveTo>
                  <a:pt x="0" y="0"/>
                </a:moveTo>
                <a:cubicBezTo>
                  <a:pt x="411" y="0"/>
                  <a:pt x="260" y="351"/>
                  <a:pt x="518" y="340"/>
                </a:cubicBezTo>
              </a:path>
            </a:pathLst>
          </a:custGeom>
          <a:noFill/>
          <a:ln w="14" cap="flat" cmpd="sng">
            <a:solidFill>
              <a:schemeClr val="accent3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3" name="Freeform 40"/>
          <p:cNvSpPr>
            <a:spLocks noChangeArrowheads="1"/>
          </p:cNvSpPr>
          <p:nvPr/>
        </p:nvSpPr>
        <p:spPr bwMode="auto">
          <a:xfrm>
            <a:off x="2047404" y="2911816"/>
            <a:ext cx="1943100" cy="879747"/>
          </a:xfrm>
          <a:custGeom>
            <a:avLst/>
            <a:gdLst>
              <a:gd name="T0" fmla="*/ 0 w 518"/>
              <a:gd name="T1" fmla="*/ 234 h 234"/>
              <a:gd name="T2" fmla="*/ 518 w 518"/>
              <a:gd name="T3" fmla="*/ 7 h 234"/>
              <a:gd name="T4" fmla="*/ 0 60000 65536"/>
              <a:gd name="T5" fmla="*/ 0 60000 65536"/>
              <a:gd name="T6" fmla="*/ 0 w 518"/>
              <a:gd name="T7" fmla="*/ 0 h 234"/>
              <a:gd name="T8" fmla="*/ 518 w 518"/>
              <a:gd name="T9" fmla="*/ 234 h 23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18" h="234">
                <a:moveTo>
                  <a:pt x="0" y="234"/>
                </a:moveTo>
                <a:cubicBezTo>
                  <a:pt x="411" y="234"/>
                  <a:pt x="260" y="0"/>
                  <a:pt x="518" y="7"/>
                </a:cubicBezTo>
              </a:path>
            </a:pathLst>
          </a:custGeom>
          <a:noFill/>
          <a:ln w="14" cap="flat" cmpd="sng">
            <a:solidFill>
              <a:schemeClr val="accent3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4" name="Freeform 41"/>
          <p:cNvSpPr>
            <a:spLocks noChangeArrowheads="1"/>
          </p:cNvSpPr>
          <p:nvPr/>
        </p:nvSpPr>
        <p:spPr bwMode="auto">
          <a:xfrm>
            <a:off x="2047404" y="2924520"/>
            <a:ext cx="1943100" cy="438285"/>
          </a:xfrm>
          <a:custGeom>
            <a:avLst/>
            <a:gdLst>
              <a:gd name="T0" fmla="*/ 0 w 518"/>
              <a:gd name="T1" fmla="*/ 117 h 117"/>
              <a:gd name="T2" fmla="*/ 518 w 518"/>
              <a:gd name="T3" fmla="*/ 4 h 117"/>
              <a:gd name="T4" fmla="*/ 0 60000 65536"/>
              <a:gd name="T5" fmla="*/ 0 60000 65536"/>
              <a:gd name="T6" fmla="*/ 0 w 518"/>
              <a:gd name="T7" fmla="*/ 0 h 117"/>
              <a:gd name="T8" fmla="*/ 518 w 518"/>
              <a:gd name="T9" fmla="*/ 117 h 11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18" h="117">
                <a:moveTo>
                  <a:pt x="0" y="117"/>
                </a:moveTo>
                <a:cubicBezTo>
                  <a:pt x="411" y="117"/>
                  <a:pt x="260" y="0"/>
                  <a:pt x="518" y="4"/>
                </a:cubicBezTo>
              </a:path>
            </a:pathLst>
          </a:custGeom>
          <a:noFill/>
          <a:ln w="14" cap="flat" cmpd="sng">
            <a:solidFill>
              <a:schemeClr val="accent3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6" name="Line 43"/>
          <p:cNvSpPr>
            <a:spLocks noChangeShapeType="1"/>
          </p:cNvSpPr>
          <p:nvPr/>
        </p:nvSpPr>
        <p:spPr bwMode="auto">
          <a:xfrm>
            <a:off x="2002954" y="2937224"/>
            <a:ext cx="1987550" cy="1588"/>
          </a:xfrm>
          <a:prstGeom prst="line">
            <a:avLst/>
          </a:prstGeom>
          <a:noFill/>
          <a:ln w="14" cap="flat" cmpd="sng">
            <a:solidFill>
              <a:schemeClr val="accent3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7" name="Freeform 227"/>
          <p:cNvSpPr>
            <a:spLocks noChangeArrowheads="1"/>
          </p:cNvSpPr>
          <p:nvPr/>
        </p:nvSpPr>
        <p:spPr bwMode="auto">
          <a:xfrm>
            <a:off x="3866981" y="2936444"/>
            <a:ext cx="244475" cy="187383"/>
          </a:xfrm>
          <a:custGeom>
            <a:avLst/>
            <a:gdLst>
              <a:gd name="T0" fmla="*/ 0 w 154"/>
              <a:gd name="T1" fmla="*/ 0 h 118"/>
              <a:gd name="T2" fmla="*/ 154 w 154"/>
              <a:gd name="T3" fmla="*/ 59 h 118"/>
              <a:gd name="T4" fmla="*/ 0 w 154"/>
              <a:gd name="T5" fmla="*/ 118 h 118"/>
              <a:gd name="T6" fmla="*/ 0 w 154"/>
              <a:gd name="T7" fmla="*/ 0 h 118"/>
              <a:gd name="T8" fmla="*/ 0 60000 65536"/>
              <a:gd name="T9" fmla="*/ 0 60000 65536"/>
              <a:gd name="T10" fmla="*/ 0 60000 65536"/>
              <a:gd name="T11" fmla="*/ 0 60000 65536"/>
              <a:gd name="T12" fmla="*/ 0 w 154"/>
              <a:gd name="T13" fmla="*/ 0 h 118"/>
              <a:gd name="T14" fmla="*/ 154 w 154"/>
              <a:gd name="T15" fmla="*/ 118 h 1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4" h="118">
                <a:moveTo>
                  <a:pt x="0" y="0"/>
                </a:moveTo>
                <a:lnTo>
                  <a:pt x="154" y="59"/>
                </a:lnTo>
                <a:lnTo>
                  <a:pt x="0" y="11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5B87BDE-B027-4C22-806C-121B32612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401" y="278668"/>
            <a:ext cx="2883789" cy="175726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C4A0D7B-E8E4-4414-9CF5-773FCC8A7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397" y="2029205"/>
            <a:ext cx="2883790" cy="187320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DDF2F8D-3514-49F7-8636-A25B25FED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4922" y="3896930"/>
            <a:ext cx="2883790" cy="10372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5326070-9FBA-49BA-8E67-E48C9ABD20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119" y="2069111"/>
            <a:ext cx="2598645" cy="16765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3D036AC-D191-421D-9846-559C307317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118" y="1640353"/>
            <a:ext cx="2377646" cy="1752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B27957F-B2BE-4598-BFEC-F90805BB74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532" y="2485108"/>
            <a:ext cx="2446232" cy="16765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DF08320-0A7D-4D8B-9882-FACCDAB96F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566" y="2874484"/>
            <a:ext cx="2286198" cy="18289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1FBDE62-EBA4-4F4D-AE07-A91414F4830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3290" y="3286666"/>
            <a:ext cx="2240474" cy="1752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18A75BD-D1E9-40C9-A834-21324DB3D9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06549" y="3683437"/>
            <a:ext cx="1247215" cy="15769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56BB9A1-E6D0-4F4A-B5DF-A4DDB6EFD55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4417" y="211036"/>
            <a:ext cx="1840361" cy="59106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F5186E2-AA69-454F-987E-490E5D2531D1}"/>
              </a:ext>
            </a:extLst>
          </p:cNvPr>
          <p:cNvSpPr txBox="1"/>
          <p:nvPr/>
        </p:nvSpPr>
        <p:spPr>
          <a:xfrm>
            <a:off x="254417" y="1213764"/>
            <a:ext cx="3352800" cy="3231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CN" altLang="en-US" sz="1500" dirty="0"/>
              <a:t>调用各个自定义函数构成</a:t>
            </a:r>
            <a:r>
              <a:rPr lang="en-US" altLang="zh-CN" sz="1500" dirty="0" err="1"/>
              <a:t>analyse</a:t>
            </a:r>
            <a:r>
              <a:rPr lang="zh-CN" altLang="en-US" sz="1500" dirty="0"/>
              <a:t>函数</a:t>
            </a:r>
          </a:p>
        </p:txBody>
      </p:sp>
      <p:sp>
        <p:nvSpPr>
          <p:cNvPr id="61" name="右箭头 34">
            <a:extLst>
              <a:ext uri="{FF2B5EF4-FFF2-40B4-BE49-F238E27FC236}">
                <a16:creationId xmlns:a16="http://schemas.microsoft.com/office/drawing/2014/main" id="{AB4E4630-60F8-454C-AC9F-4D94C0899F50}"/>
              </a:ext>
            </a:extLst>
          </p:cNvPr>
          <p:cNvSpPr/>
          <p:nvPr/>
        </p:nvSpPr>
        <p:spPr>
          <a:xfrm rot="10800000">
            <a:off x="6313845" y="2437303"/>
            <a:ext cx="862113" cy="321619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68559" tIns="34280" rIns="68559" bIns="34280" anchor="ctr"/>
          <a:lstStyle/>
          <a:p>
            <a:pPr algn="ctr">
              <a:defRPr/>
            </a:pPr>
            <a:endParaRPr lang="zh-CN" altLang="en-US" sz="1000" kern="0" dirty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36ADC7D-FD0E-48FF-9A21-508540C9C29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61124" y="2194799"/>
            <a:ext cx="2003583" cy="68918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E5B811A8-BFFC-4024-A980-A7F0C92BB386}"/>
              </a:ext>
            </a:extLst>
          </p:cNvPr>
          <p:cNvSpPr txBox="1"/>
          <p:nvPr/>
        </p:nvSpPr>
        <p:spPr>
          <a:xfrm>
            <a:off x="6792151" y="1846289"/>
            <a:ext cx="22634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dirty="0"/>
              <a:t>主函数运行</a:t>
            </a:r>
            <a:r>
              <a:rPr lang="en-US" altLang="zh-CN" sz="1500" dirty="0" err="1"/>
              <a:t>analyse</a:t>
            </a:r>
            <a:r>
              <a:rPr lang="zh-CN" altLang="en-US" sz="1500" dirty="0"/>
              <a:t>函数</a:t>
            </a:r>
          </a:p>
        </p:txBody>
      </p:sp>
      <p:sp>
        <p:nvSpPr>
          <p:cNvPr id="65" name="右箭头 34">
            <a:extLst>
              <a:ext uri="{FF2B5EF4-FFF2-40B4-BE49-F238E27FC236}">
                <a16:creationId xmlns:a16="http://schemas.microsoft.com/office/drawing/2014/main" id="{808CDCF7-5B99-451A-9428-6A7D115D29AB}"/>
              </a:ext>
            </a:extLst>
          </p:cNvPr>
          <p:cNvSpPr/>
          <p:nvPr/>
        </p:nvSpPr>
        <p:spPr>
          <a:xfrm>
            <a:off x="3491105" y="1215439"/>
            <a:ext cx="862113" cy="321619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68559" tIns="34280" rIns="68559" bIns="34280" anchor="ctr"/>
          <a:lstStyle/>
          <a:p>
            <a:pPr algn="ctr">
              <a:defRPr/>
            </a:pPr>
            <a:endParaRPr lang="zh-CN" altLang="en-US" sz="1000" kern="0" dirty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21" grpId="0" animBg="1"/>
      <p:bldP spid="122" grpId="0" animBg="1"/>
      <p:bldP spid="123" grpId="0" animBg="1"/>
      <p:bldP spid="124" grpId="0" animBg="1"/>
      <p:bldP spid="126" grpId="0" animBg="1"/>
      <p:bldP spid="127" grpId="0" animBg="1"/>
      <p:bldP spid="61" grpId="0" animBg="1"/>
      <p:bldP spid="6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1"/>
          <p:cNvGrpSpPr/>
          <p:nvPr/>
        </p:nvGrpSpPr>
        <p:grpSpPr>
          <a:xfrm>
            <a:off x="5936785" y="270856"/>
            <a:ext cx="1944215" cy="360128"/>
            <a:chOff x="134923" y="1985399"/>
            <a:chExt cx="3610685" cy="668809"/>
          </a:xfrm>
        </p:grpSpPr>
        <p:sp>
          <p:nvSpPr>
            <p:cNvPr id="10" name="矩形: 圆角 9"/>
            <p:cNvSpPr/>
            <p:nvPr/>
          </p:nvSpPr>
          <p:spPr>
            <a:xfrm>
              <a:off x="134923" y="1985399"/>
              <a:ext cx="3610685" cy="66880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cs typeface="+mn-ea"/>
                <a:sym typeface="+mn-lt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89105" y="2077430"/>
              <a:ext cx="2215991" cy="484748"/>
            </a:xfrm>
            <a:prstGeom prst="rect">
              <a:avLst/>
            </a:prstGeom>
            <a:noFill/>
          </p:spPr>
          <p:txBody>
            <a:bodyPr wrap="none">
              <a:normAutofit fontScale="62500" lnSpcReduction="20000"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对数字</a:t>
              </a:r>
              <a:r>
                <a:rPr lang="zh-CN" altLang="en-US" sz="2000" b="1" dirty="0">
                  <a:solidFill>
                    <a:schemeClr val="bg1"/>
                  </a:solidFill>
                  <a:latin typeface="+mn-ea"/>
                  <a:cs typeface="+mn-ea"/>
                  <a:sym typeface="+mn-lt"/>
                </a:rPr>
                <a:t>开头</a:t>
              </a:r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的处理：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936785" y="2572544"/>
            <a:ext cx="2282163" cy="1700845"/>
            <a:chOff x="-1178471" y="-554999"/>
            <a:chExt cx="4238303" cy="3158712"/>
          </a:xfrm>
        </p:grpSpPr>
        <p:sp>
          <p:nvSpPr>
            <p:cNvPr id="13" name="矩形: 圆角 12"/>
            <p:cNvSpPr/>
            <p:nvPr/>
          </p:nvSpPr>
          <p:spPr>
            <a:xfrm>
              <a:off x="-1178471" y="-554999"/>
              <a:ext cx="3610686" cy="668809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00" b="1" dirty="0">
                  <a:latin typeface="+mn-ea"/>
                  <a:cs typeface="+mn-ea"/>
                  <a:sym typeface="+mn-lt"/>
                </a:rPr>
                <a:t>对关系运算符的处理：</a:t>
              </a:r>
            </a:p>
          </p:txBody>
        </p:sp>
        <p:sp>
          <p:nvSpPr>
            <p:cNvPr id="14" name="TextBox 8"/>
            <p:cNvSpPr txBox="1"/>
            <p:nvPr/>
          </p:nvSpPr>
          <p:spPr>
            <a:xfrm>
              <a:off x="843841" y="2118965"/>
              <a:ext cx="2215991" cy="484748"/>
            </a:xfrm>
            <a:prstGeom prst="rect">
              <a:avLst/>
            </a:prstGeom>
            <a:noFill/>
          </p:spPr>
          <p:txBody>
            <a:bodyPr wrap="none">
              <a:normAutofit fontScale="62500" lnSpcReduction="20000"/>
            </a:bodyPr>
            <a:lstStyle/>
            <a:p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4EF9DE60-5A97-4E35-81DE-4FA9961E7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5357721" cy="241849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0BCCC3B-8037-420B-B79E-C7AA06ACD241}"/>
              </a:ext>
            </a:extLst>
          </p:cNvPr>
          <p:cNvSpPr txBox="1"/>
          <p:nvPr/>
        </p:nvSpPr>
        <p:spPr>
          <a:xfrm>
            <a:off x="5936785" y="768096"/>
            <a:ext cx="2273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首先把数字开头接字母判错，然后在这之后紧接着的无论数字或者字母都加入进去一并判为</a:t>
            </a:r>
            <a:r>
              <a:rPr lang="en-US" altLang="zh-CN" sz="1200" dirty="0"/>
              <a:t>Error</a:t>
            </a:r>
            <a:r>
              <a:rPr lang="zh-CN" altLang="en-US" sz="1200" dirty="0"/>
              <a:t>；</a:t>
            </a:r>
            <a:endParaRPr lang="en-US" altLang="zh-CN" sz="1200" dirty="0"/>
          </a:p>
          <a:p>
            <a:r>
              <a:rPr lang="zh-CN" altLang="en-US" sz="1200" dirty="0"/>
              <a:t>而数字开头接数字的则判为常数。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783A8EC-AC8C-495B-BDB7-6FEC6ACAC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76967"/>
            <a:ext cx="5357721" cy="2568121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56AD1F01-3CD2-4156-8912-277875424B1B}"/>
              </a:ext>
            </a:extLst>
          </p:cNvPr>
          <p:cNvSpPr txBox="1"/>
          <p:nvPr/>
        </p:nvSpPr>
        <p:spPr>
          <a:xfrm>
            <a:off x="5936785" y="3038164"/>
            <a:ext cx="22738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+mn-ea"/>
              </a:rPr>
              <a:t>利用</a:t>
            </a:r>
            <a:r>
              <a:rPr lang="en-US" altLang="zh-CN" sz="1200" dirty="0">
                <a:latin typeface="+mn-ea"/>
              </a:rPr>
              <a:t>switch</a:t>
            </a:r>
            <a:r>
              <a:rPr lang="zh-CN" altLang="en-US" sz="1200" dirty="0">
                <a:latin typeface="+mn-ea"/>
              </a:rPr>
              <a:t>语句，对</a:t>
            </a:r>
            <a:r>
              <a:rPr lang="en-US" altLang="zh-CN" sz="1200" dirty="0">
                <a:latin typeface="+mn-ea"/>
              </a:rPr>
              <a:t>&gt;,&lt;</a:t>
            </a:r>
            <a:r>
              <a:rPr lang="zh-CN" altLang="en-US" sz="1200" dirty="0">
                <a:latin typeface="+mn-ea"/>
              </a:rPr>
              <a:t>处理时要注意再多读入一个字符，看是否会组成</a:t>
            </a:r>
            <a:r>
              <a:rPr lang="en-US" altLang="zh-CN" sz="1200" dirty="0">
                <a:latin typeface="+mn-ea"/>
              </a:rPr>
              <a:t>&gt;=,&lt;=,&lt;&gt;,</a:t>
            </a:r>
            <a:r>
              <a:rPr lang="zh-CN" altLang="en-US" sz="1200" dirty="0">
                <a:latin typeface="+mn-ea"/>
              </a:rPr>
              <a:t>若不会，则正常输出前面的那一个关系运算符。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991188" y="-1986779"/>
            <a:ext cx="5161644" cy="9138377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273D6F5-B40D-469A-B726-34E4EC7345F9}"/>
              </a:ext>
            </a:extLst>
          </p:cNvPr>
          <p:cNvSpPr/>
          <p:nvPr/>
        </p:nvSpPr>
        <p:spPr>
          <a:xfrm>
            <a:off x="4895088" y="460076"/>
            <a:ext cx="3310128" cy="94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LL(1</a:t>
            </a:r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）预测分析</a:t>
            </a:r>
          </a:p>
          <a:p>
            <a:r>
              <a:rPr lang="zh-CN" altLang="en-US" sz="1200" dirty="0">
                <a:solidFill>
                  <a:schemeClr val="bg1"/>
                </a:solidFill>
              </a:rPr>
              <a:t>开发环境：</a:t>
            </a:r>
            <a:r>
              <a:rPr lang="en-US" altLang="zh-CN" sz="1200" dirty="0">
                <a:solidFill>
                  <a:schemeClr val="bg1"/>
                </a:solidFill>
              </a:rPr>
              <a:t>windows10  Visual studio 2015</a:t>
            </a:r>
          </a:p>
          <a:p>
            <a:r>
              <a:rPr lang="zh-CN" altLang="en-US" sz="1200" dirty="0">
                <a:solidFill>
                  <a:schemeClr val="bg1"/>
                </a:solidFill>
              </a:rPr>
              <a:t>开发语言：</a:t>
            </a:r>
            <a:r>
              <a:rPr lang="en-US" altLang="zh-CN" sz="1200" dirty="0">
                <a:solidFill>
                  <a:schemeClr val="bg1"/>
                </a:solidFill>
              </a:rPr>
              <a:t>C++ 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11A747F-BCB9-4163-B5B1-CE9BB92D3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9283" y="1487216"/>
            <a:ext cx="2743741" cy="324486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DD52866-86B9-4701-B38D-0B85F6D164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7804" y="2539139"/>
            <a:ext cx="3785133" cy="219294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803CBC2-36FC-44DC-A9CE-AAAD39242BF3}"/>
              </a:ext>
            </a:extLst>
          </p:cNvPr>
          <p:cNvSpPr/>
          <p:nvPr/>
        </p:nvSpPr>
        <p:spPr>
          <a:xfrm>
            <a:off x="1491458" y="633552"/>
            <a:ext cx="33101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实验内容：</a:t>
            </a:r>
            <a:r>
              <a:rPr lang="zh-CN" altLang="zh-CN" sz="1200" dirty="0">
                <a:solidFill>
                  <a:schemeClr val="bg1"/>
                </a:solidFill>
              </a:rPr>
              <a:t> </a:t>
            </a:r>
            <a:endParaRPr lang="en-US" altLang="zh-CN" sz="1200" dirty="0">
              <a:solidFill>
                <a:schemeClr val="bg1"/>
              </a:solidFill>
            </a:endParaRPr>
          </a:p>
          <a:p>
            <a:r>
              <a:rPr lang="en-US" altLang="zh-CN" sz="1200" dirty="0">
                <a:solidFill>
                  <a:schemeClr val="bg1"/>
                </a:solidFill>
              </a:rPr>
              <a:t>1.</a:t>
            </a:r>
            <a:r>
              <a:rPr lang="zh-CN" altLang="en-US" sz="1200" dirty="0">
                <a:solidFill>
                  <a:schemeClr val="bg1"/>
                </a:solidFill>
              </a:rPr>
              <a:t> 根据某一文法编制调试 </a:t>
            </a:r>
            <a:r>
              <a:rPr lang="en-US" altLang="zh-CN" sz="1200" dirty="0">
                <a:solidFill>
                  <a:schemeClr val="bg1"/>
                </a:solidFill>
              </a:rPr>
              <a:t>LL </a:t>
            </a:r>
            <a:r>
              <a:rPr lang="zh-CN" altLang="en-US" sz="1200" dirty="0">
                <a:solidFill>
                  <a:schemeClr val="bg1"/>
                </a:solidFill>
              </a:rPr>
              <a:t>（</a:t>
            </a:r>
            <a:r>
              <a:rPr lang="en-US" altLang="zh-CN" sz="1200" dirty="0">
                <a:solidFill>
                  <a:schemeClr val="bg1"/>
                </a:solidFill>
              </a:rPr>
              <a:t>1 </a:t>
            </a:r>
            <a:r>
              <a:rPr lang="zh-CN" altLang="en-US" sz="1200" dirty="0">
                <a:solidFill>
                  <a:schemeClr val="bg1"/>
                </a:solidFill>
              </a:rPr>
              <a:t>）分析程序， 以便对任意输入的符号串进行分析。</a:t>
            </a:r>
            <a:br>
              <a:rPr lang="zh-CN" altLang="en-US" sz="1200" dirty="0">
                <a:solidFill>
                  <a:schemeClr val="bg1"/>
                </a:solidFill>
              </a:rPr>
            </a:br>
            <a:r>
              <a:rPr lang="en-US" altLang="zh-CN" sz="1200" dirty="0">
                <a:solidFill>
                  <a:schemeClr val="bg1"/>
                </a:solidFill>
              </a:rPr>
              <a:t>2.</a:t>
            </a:r>
            <a:r>
              <a:rPr lang="zh-CN" altLang="en-US" sz="1200" dirty="0">
                <a:solidFill>
                  <a:schemeClr val="bg1"/>
                </a:solidFill>
              </a:rPr>
              <a:t> 构造预测分析表，并利用分析表和一个栈来实现对上述程序设计语言的分析程序。</a:t>
            </a:r>
            <a:br>
              <a:rPr lang="zh-CN" altLang="en-US" sz="1200" dirty="0">
                <a:solidFill>
                  <a:schemeClr val="bg1"/>
                </a:solidFill>
              </a:rPr>
            </a:br>
            <a:r>
              <a:rPr lang="en-US" altLang="zh-CN" sz="1200" dirty="0">
                <a:solidFill>
                  <a:schemeClr val="bg1"/>
                </a:solidFill>
              </a:rPr>
              <a:t>3.</a:t>
            </a:r>
            <a:r>
              <a:rPr lang="zh-CN" altLang="en-US" sz="1200" dirty="0">
                <a:solidFill>
                  <a:schemeClr val="bg1"/>
                </a:solidFill>
              </a:rPr>
              <a:t>分析法的功能是利用 </a:t>
            </a:r>
            <a:r>
              <a:rPr lang="en-US" altLang="zh-CN" sz="1200" dirty="0">
                <a:solidFill>
                  <a:schemeClr val="bg1"/>
                </a:solidFill>
              </a:rPr>
              <a:t>LL</a:t>
            </a:r>
            <a:r>
              <a:rPr lang="zh-CN" altLang="en-US" sz="1200" dirty="0">
                <a:solidFill>
                  <a:schemeClr val="bg1"/>
                </a:solidFill>
              </a:rPr>
              <a:t>（</a:t>
            </a:r>
            <a:r>
              <a:rPr lang="en-US" altLang="zh-CN" sz="1200" dirty="0">
                <a:solidFill>
                  <a:schemeClr val="bg1"/>
                </a:solidFill>
              </a:rPr>
              <a:t>1</a:t>
            </a:r>
            <a:r>
              <a:rPr lang="zh-CN" altLang="en-US" sz="1200" dirty="0">
                <a:solidFill>
                  <a:schemeClr val="bg1"/>
                </a:solidFill>
              </a:rPr>
              <a:t>）控制程序根据显示栈栈顶内容、向前看符号以及 </a:t>
            </a:r>
            <a:r>
              <a:rPr lang="en-US" altLang="zh-CN" sz="1200" dirty="0">
                <a:solidFill>
                  <a:schemeClr val="bg1"/>
                </a:solidFill>
              </a:rPr>
              <a:t>LL</a:t>
            </a:r>
            <a:r>
              <a:rPr lang="zh-CN" altLang="en-US" sz="1200" dirty="0">
                <a:solidFill>
                  <a:schemeClr val="bg1"/>
                </a:solidFill>
              </a:rPr>
              <a:t>（</a:t>
            </a:r>
            <a:r>
              <a:rPr lang="en-US" altLang="zh-CN" sz="1200" dirty="0">
                <a:solidFill>
                  <a:schemeClr val="bg1"/>
                </a:solidFill>
              </a:rPr>
              <a:t>1</a:t>
            </a:r>
            <a:r>
              <a:rPr lang="zh-CN" altLang="en-US" sz="1200" dirty="0">
                <a:solidFill>
                  <a:schemeClr val="bg1"/>
                </a:solidFill>
              </a:rPr>
              <a:t>）分析表，对输入符号串自上而下的分析过程。 </a:t>
            </a:r>
            <a:br>
              <a:rPr lang="zh-CN" altLang="en-US" sz="1200" dirty="0">
                <a:solidFill>
                  <a:schemeClr val="bg1"/>
                </a:solidFill>
              </a:rPr>
            </a:br>
            <a:endParaRPr lang="zh-CN" alt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2937114-AC2F-4CB3-83BF-DAFD4387B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819" y="1464244"/>
            <a:ext cx="2004234" cy="1981372"/>
          </a:xfrm>
          <a:prstGeom prst="rect">
            <a:avLst/>
          </a:prstGeom>
        </p:spPr>
      </p:pic>
      <p:sp>
        <p:nvSpPr>
          <p:cNvPr id="10" name="Freeform 37">
            <a:extLst>
              <a:ext uri="{FF2B5EF4-FFF2-40B4-BE49-F238E27FC236}">
                <a16:creationId xmlns:a16="http://schemas.microsoft.com/office/drawing/2014/main" id="{89D97C0F-EAA0-44A1-B947-C525EC6F4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4719" y="1740437"/>
            <a:ext cx="1943100" cy="817815"/>
          </a:xfrm>
          <a:custGeom>
            <a:avLst/>
            <a:gdLst>
              <a:gd name="T0" fmla="*/ 0 w 518"/>
              <a:gd name="T1" fmla="*/ 0 h 218"/>
              <a:gd name="T2" fmla="*/ 518 w 518"/>
              <a:gd name="T3" fmla="*/ 211 h 218"/>
              <a:gd name="T4" fmla="*/ 0 60000 65536"/>
              <a:gd name="T5" fmla="*/ 0 60000 65536"/>
              <a:gd name="T6" fmla="*/ 0 w 518"/>
              <a:gd name="T7" fmla="*/ 0 h 218"/>
              <a:gd name="T8" fmla="*/ 518 w 518"/>
              <a:gd name="T9" fmla="*/ 218 h 21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18" h="218">
                <a:moveTo>
                  <a:pt x="0" y="0"/>
                </a:moveTo>
                <a:cubicBezTo>
                  <a:pt x="411" y="0"/>
                  <a:pt x="260" y="218"/>
                  <a:pt x="518" y="211"/>
                </a:cubicBezTo>
              </a:path>
            </a:pathLst>
          </a:custGeom>
          <a:noFill/>
          <a:ln w="14" cap="flat" cmpd="sng">
            <a:solidFill>
              <a:schemeClr val="accent3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Freeform 38">
            <a:extLst>
              <a:ext uri="{FF2B5EF4-FFF2-40B4-BE49-F238E27FC236}">
                <a16:creationId xmlns:a16="http://schemas.microsoft.com/office/drawing/2014/main" id="{431C255E-AD3A-4EC1-91E7-C5C5865F8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4719" y="2188249"/>
            <a:ext cx="1943100" cy="355710"/>
          </a:xfrm>
          <a:custGeom>
            <a:avLst/>
            <a:gdLst>
              <a:gd name="T0" fmla="*/ 0 w 518"/>
              <a:gd name="T1" fmla="*/ 0 h 95"/>
              <a:gd name="T2" fmla="*/ 518 w 518"/>
              <a:gd name="T3" fmla="*/ 92 h 95"/>
              <a:gd name="T4" fmla="*/ 0 60000 65536"/>
              <a:gd name="T5" fmla="*/ 0 60000 65536"/>
              <a:gd name="T6" fmla="*/ 0 w 518"/>
              <a:gd name="T7" fmla="*/ 0 h 95"/>
              <a:gd name="T8" fmla="*/ 518 w 518"/>
              <a:gd name="T9" fmla="*/ 95 h 9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18" h="95">
                <a:moveTo>
                  <a:pt x="0" y="0"/>
                </a:moveTo>
                <a:cubicBezTo>
                  <a:pt x="411" y="0"/>
                  <a:pt x="260" y="95"/>
                  <a:pt x="518" y="92"/>
                </a:cubicBezTo>
              </a:path>
            </a:pathLst>
          </a:custGeom>
          <a:noFill/>
          <a:ln w="14" cap="flat" cmpd="sng">
            <a:solidFill>
              <a:schemeClr val="accent3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Freeform 39">
            <a:extLst>
              <a:ext uri="{FF2B5EF4-FFF2-40B4-BE49-F238E27FC236}">
                <a16:creationId xmlns:a16="http://schemas.microsoft.com/office/drawing/2014/main" id="{A6672216-13A8-4330-942C-F7FBB39B0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4719" y="1254512"/>
            <a:ext cx="1943100" cy="1318032"/>
          </a:xfrm>
          <a:custGeom>
            <a:avLst/>
            <a:gdLst>
              <a:gd name="T0" fmla="*/ 0 w 518"/>
              <a:gd name="T1" fmla="*/ 0 h 351"/>
              <a:gd name="T2" fmla="*/ 518 w 518"/>
              <a:gd name="T3" fmla="*/ 340 h 351"/>
              <a:gd name="T4" fmla="*/ 0 60000 65536"/>
              <a:gd name="T5" fmla="*/ 0 60000 65536"/>
              <a:gd name="T6" fmla="*/ 0 w 518"/>
              <a:gd name="T7" fmla="*/ 0 h 351"/>
              <a:gd name="T8" fmla="*/ 518 w 518"/>
              <a:gd name="T9" fmla="*/ 351 h 35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18" h="351">
                <a:moveTo>
                  <a:pt x="0" y="0"/>
                </a:moveTo>
                <a:cubicBezTo>
                  <a:pt x="411" y="0"/>
                  <a:pt x="260" y="351"/>
                  <a:pt x="518" y="340"/>
                </a:cubicBezTo>
              </a:path>
            </a:pathLst>
          </a:custGeom>
          <a:noFill/>
          <a:ln w="14" cap="flat" cmpd="sng">
            <a:solidFill>
              <a:schemeClr val="accent3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Freeform 40">
            <a:extLst>
              <a:ext uri="{FF2B5EF4-FFF2-40B4-BE49-F238E27FC236}">
                <a16:creationId xmlns:a16="http://schemas.microsoft.com/office/drawing/2014/main" id="{00639C03-66EC-480F-A7D0-0764B931D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4719" y="2518552"/>
            <a:ext cx="1943100" cy="879747"/>
          </a:xfrm>
          <a:custGeom>
            <a:avLst/>
            <a:gdLst>
              <a:gd name="T0" fmla="*/ 0 w 518"/>
              <a:gd name="T1" fmla="*/ 234 h 234"/>
              <a:gd name="T2" fmla="*/ 518 w 518"/>
              <a:gd name="T3" fmla="*/ 7 h 234"/>
              <a:gd name="T4" fmla="*/ 0 60000 65536"/>
              <a:gd name="T5" fmla="*/ 0 60000 65536"/>
              <a:gd name="T6" fmla="*/ 0 w 518"/>
              <a:gd name="T7" fmla="*/ 0 h 234"/>
              <a:gd name="T8" fmla="*/ 518 w 518"/>
              <a:gd name="T9" fmla="*/ 234 h 23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18" h="234">
                <a:moveTo>
                  <a:pt x="0" y="234"/>
                </a:moveTo>
                <a:cubicBezTo>
                  <a:pt x="411" y="234"/>
                  <a:pt x="260" y="0"/>
                  <a:pt x="518" y="7"/>
                </a:cubicBezTo>
              </a:path>
            </a:pathLst>
          </a:custGeom>
          <a:noFill/>
          <a:ln w="14" cap="flat" cmpd="sng">
            <a:solidFill>
              <a:schemeClr val="accent3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Freeform 41">
            <a:extLst>
              <a:ext uri="{FF2B5EF4-FFF2-40B4-BE49-F238E27FC236}">
                <a16:creationId xmlns:a16="http://schemas.microsoft.com/office/drawing/2014/main" id="{653CCE54-FDB1-4644-BA32-8BAE0B468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4719" y="2531256"/>
            <a:ext cx="1943100" cy="438285"/>
          </a:xfrm>
          <a:custGeom>
            <a:avLst/>
            <a:gdLst>
              <a:gd name="T0" fmla="*/ 0 w 518"/>
              <a:gd name="T1" fmla="*/ 117 h 117"/>
              <a:gd name="T2" fmla="*/ 518 w 518"/>
              <a:gd name="T3" fmla="*/ 4 h 117"/>
              <a:gd name="T4" fmla="*/ 0 60000 65536"/>
              <a:gd name="T5" fmla="*/ 0 60000 65536"/>
              <a:gd name="T6" fmla="*/ 0 w 518"/>
              <a:gd name="T7" fmla="*/ 0 h 117"/>
              <a:gd name="T8" fmla="*/ 518 w 518"/>
              <a:gd name="T9" fmla="*/ 117 h 11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18" h="117">
                <a:moveTo>
                  <a:pt x="0" y="117"/>
                </a:moveTo>
                <a:cubicBezTo>
                  <a:pt x="411" y="117"/>
                  <a:pt x="260" y="0"/>
                  <a:pt x="518" y="4"/>
                </a:cubicBezTo>
              </a:path>
            </a:pathLst>
          </a:custGeom>
          <a:noFill/>
          <a:ln w="14" cap="flat" cmpd="sng">
            <a:solidFill>
              <a:schemeClr val="accent3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Line 43">
            <a:extLst>
              <a:ext uri="{FF2B5EF4-FFF2-40B4-BE49-F238E27FC236}">
                <a16:creationId xmlns:a16="http://schemas.microsoft.com/office/drawing/2014/main" id="{AB993544-979A-4A45-A509-1F8FA783AC8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80269" y="2543960"/>
            <a:ext cx="1987550" cy="1588"/>
          </a:xfrm>
          <a:prstGeom prst="line">
            <a:avLst/>
          </a:prstGeom>
          <a:noFill/>
          <a:ln w="14" cap="flat" cmpd="sng">
            <a:solidFill>
              <a:schemeClr val="accent3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69C6B2B-4F3B-4BC1-8CEF-C8DBB40E6A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500" y="1169723"/>
            <a:ext cx="1013548" cy="20575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083A334-FCF9-40B0-8AC8-913870E1C6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4534" y="1639141"/>
            <a:ext cx="1074513" cy="20575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98DEA9A-5C3F-4508-B052-2D7B052A27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4533" y="2104590"/>
            <a:ext cx="1074513" cy="19051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95FDEB1-E930-4850-8CAE-B0D0AE0028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0843" y="2508435"/>
            <a:ext cx="1051651" cy="23624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82019A37-BB42-4D5D-963B-E60974BA25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53085" y="2899375"/>
            <a:ext cx="1165961" cy="21337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37D37FBE-7B02-4460-A88D-D78B84FB89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59689" y="3330945"/>
            <a:ext cx="1265030" cy="205758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65ED78A0-8F69-4BB6-80E8-DD96C3F24BE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62611" y="3885478"/>
            <a:ext cx="1059272" cy="198137"/>
          </a:xfrm>
          <a:prstGeom prst="rect">
            <a:avLst/>
          </a:prstGeom>
        </p:spPr>
      </p:pic>
      <p:sp>
        <p:nvSpPr>
          <p:cNvPr id="24" name="Freeform 39">
            <a:extLst>
              <a:ext uri="{FF2B5EF4-FFF2-40B4-BE49-F238E27FC236}">
                <a16:creationId xmlns:a16="http://schemas.microsoft.com/office/drawing/2014/main" id="{E864696F-70A9-4210-B058-5139D9C0B18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924719" y="2516728"/>
            <a:ext cx="1954443" cy="1463204"/>
          </a:xfrm>
          <a:custGeom>
            <a:avLst/>
            <a:gdLst>
              <a:gd name="T0" fmla="*/ 0 w 518"/>
              <a:gd name="T1" fmla="*/ 0 h 351"/>
              <a:gd name="T2" fmla="*/ 518 w 518"/>
              <a:gd name="T3" fmla="*/ 340 h 351"/>
              <a:gd name="T4" fmla="*/ 0 60000 65536"/>
              <a:gd name="T5" fmla="*/ 0 60000 65536"/>
              <a:gd name="T6" fmla="*/ 0 w 518"/>
              <a:gd name="T7" fmla="*/ 0 h 351"/>
              <a:gd name="T8" fmla="*/ 518 w 518"/>
              <a:gd name="T9" fmla="*/ 351 h 35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18" h="351">
                <a:moveTo>
                  <a:pt x="0" y="0"/>
                </a:moveTo>
                <a:cubicBezTo>
                  <a:pt x="411" y="0"/>
                  <a:pt x="260" y="351"/>
                  <a:pt x="518" y="340"/>
                </a:cubicBezTo>
              </a:path>
            </a:pathLst>
          </a:custGeom>
          <a:noFill/>
          <a:ln w="14" cap="flat" cmpd="sng">
            <a:solidFill>
              <a:schemeClr val="accent3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zh-CN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1C188364-5CC3-48E7-A3C4-0B7AEF24AF4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8434" y="1486568"/>
            <a:ext cx="3137817" cy="205758"/>
          </a:xfrm>
          <a:prstGeom prst="rect">
            <a:avLst/>
          </a:prstGeom>
        </p:spPr>
      </p:pic>
      <p:sp>
        <p:nvSpPr>
          <p:cNvPr id="26" name="右箭头 34">
            <a:extLst>
              <a:ext uri="{FF2B5EF4-FFF2-40B4-BE49-F238E27FC236}">
                <a16:creationId xmlns:a16="http://schemas.microsoft.com/office/drawing/2014/main" id="{3FDACBC7-A637-424B-BC81-9FCBBD2C7C68}"/>
              </a:ext>
            </a:extLst>
          </p:cNvPr>
          <p:cNvSpPr/>
          <p:nvPr/>
        </p:nvSpPr>
        <p:spPr>
          <a:xfrm>
            <a:off x="3379088" y="1648606"/>
            <a:ext cx="431056" cy="205759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68559" tIns="34280" rIns="68559" bIns="34280" anchor="ctr"/>
          <a:lstStyle/>
          <a:p>
            <a:pPr algn="ctr">
              <a:defRPr/>
            </a:pPr>
            <a:endParaRPr lang="zh-CN" altLang="en-US" sz="1000" kern="0" dirty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586E4019-ED8A-4776-8D7A-5EFC7EECC54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8434" y="2012883"/>
            <a:ext cx="3137817" cy="205758"/>
          </a:xfrm>
          <a:prstGeom prst="rect">
            <a:avLst/>
          </a:prstGeom>
        </p:spPr>
      </p:pic>
      <p:sp>
        <p:nvSpPr>
          <p:cNvPr id="28" name="右箭头 34">
            <a:extLst>
              <a:ext uri="{FF2B5EF4-FFF2-40B4-BE49-F238E27FC236}">
                <a16:creationId xmlns:a16="http://schemas.microsoft.com/office/drawing/2014/main" id="{36AE1994-322B-4101-8526-D00ED514F897}"/>
              </a:ext>
            </a:extLst>
          </p:cNvPr>
          <p:cNvSpPr/>
          <p:nvPr/>
        </p:nvSpPr>
        <p:spPr>
          <a:xfrm>
            <a:off x="3379088" y="2072556"/>
            <a:ext cx="431056" cy="205759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68559" tIns="34280" rIns="68559" bIns="34280" anchor="ctr"/>
          <a:lstStyle/>
          <a:p>
            <a:pPr algn="ctr">
              <a:defRPr/>
            </a:pPr>
            <a:endParaRPr lang="zh-CN" altLang="en-US" sz="1000" kern="0" dirty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51E6A0F3-49AC-4E4A-B635-52E46CE73FB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39714" y="1710377"/>
            <a:ext cx="1935648" cy="243861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3E202791-3CB8-4B5C-988F-C3E7B55E1D3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39714" y="2236691"/>
            <a:ext cx="1935648" cy="243861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57D468DD-8BCF-42D8-A15A-0176D190E56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7585" y="3877857"/>
            <a:ext cx="3208298" cy="205758"/>
          </a:xfrm>
          <a:prstGeom prst="rect">
            <a:avLst/>
          </a:prstGeom>
        </p:spPr>
      </p:pic>
      <p:sp>
        <p:nvSpPr>
          <p:cNvPr id="33" name="右箭头 34">
            <a:extLst>
              <a:ext uri="{FF2B5EF4-FFF2-40B4-BE49-F238E27FC236}">
                <a16:creationId xmlns:a16="http://schemas.microsoft.com/office/drawing/2014/main" id="{E48D9F87-3D80-46DD-8BEC-7F2ABC3FAD73}"/>
              </a:ext>
            </a:extLst>
          </p:cNvPr>
          <p:cNvSpPr/>
          <p:nvPr/>
        </p:nvSpPr>
        <p:spPr>
          <a:xfrm>
            <a:off x="3428719" y="3887313"/>
            <a:ext cx="431056" cy="205759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lIns="68559" tIns="34280" rIns="68559" bIns="34280" anchor="ctr"/>
          <a:lstStyle/>
          <a:p>
            <a:pPr algn="ctr">
              <a:defRPr/>
            </a:pPr>
            <a:endParaRPr lang="zh-CN" altLang="en-US" sz="1000" kern="0" dirty="0">
              <a:solidFill>
                <a:sysClr val="window" lastClr="FFFFFF"/>
              </a:solidFill>
              <a:cs typeface="+mn-ea"/>
              <a:sym typeface="+mn-lt"/>
            </a:endParaRPr>
          </a:p>
        </p:txBody>
      </p:sp>
      <p:sp>
        <p:nvSpPr>
          <p:cNvPr id="35" name="任意多边形 23">
            <a:extLst>
              <a:ext uri="{FF2B5EF4-FFF2-40B4-BE49-F238E27FC236}">
                <a16:creationId xmlns:a16="http://schemas.microsoft.com/office/drawing/2014/main" id="{7A071B35-5200-4498-9815-B0FB83C8D004}"/>
              </a:ext>
            </a:extLst>
          </p:cNvPr>
          <p:cNvSpPr/>
          <p:nvPr/>
        </p:nvSpPr>
        <p:spPr>
          <a:xfrm rot="10964397">
            <a:off x="1960496" y="2451476"/>
            <a:ext cx="823998" cy="895797"/>
          </a:xfrm>
          <a:custGeom>
            <a:avLst/>
            <a:gdLst>
              <a:gd name="connsiteX0" fmla="*/ 0 w 697706"/>
              <a:gd name="connsiteY0" fmla="*/ 269081 h 269081"/>
              <a:gd name="connsiteX1" fmla="*/ 316706 w 697706"/>
              <a:gd name="connsiteY1" fmla="*/ 0 h 269081"/>
              <a:gd name="connsiteX2" fmla="*/ 697706 w 697706"/>
              <a:gd name="connsiteY2" fmla="*/ 250031 h 269081"/>
              <a:gd name="connsiteX0-1" fmla="*/ 0 w 697706"/>
              <a:gd name="connsiteY0-2" fmla="*/ 238125 h 238125"/>
              <a:gd name="connsiteX1-3" fmla="*/ 352425 w 697706"/>
              <a:gd name="connsiteY1-4" fmla="*/ 0 h 238125"/>
              <a:gd name="connsiteX2-5" fmla="*/ 697706 w 697706"/>
              <a:gd name="connsiteY2-6" fmla="*/ 219075 h 238125"/>
              <a:gd name="connsiteX0-7" fmla="*/ 0 w 697706"/>
              <a:gd name="connsiteY0-8" fmla="*/ 240955 h 240955"/>
              <a:gd name="connsiteX1-9" fmla="*/ 352425 w 697706"/>
              <a:gd name="connsiteY1-10" fmla="*/ 2830 h 240955"/>
              <a:gd name="connsiteX2-11" fmla="*/ 697706 w 697706"/>
              <a:gd name="connsiteY2-12" fmla="*/ 221905 h 240955"/>
              <a:gd name="connsiteX0-13" fmla="*/ 0 w 697706"/>
              <a:gd name="connsiteY0-14" fmla="*/ 240955 h 240955"/>
              <a:gd name="connsiteX1-15" fmla="*/ 352425 w 697706"/>
              <a:gd name="connsiteY1-16" fmla="*/ 2830 h 240955"/>
              <a:gd name="connsiteX2-17" fmla="*/ 697706 w 697706"/>
              <a:gd name="connsiteY2-18" fmla="*/ 221905 h 240955"/>
              <a:gd name="connsiteX0-19" fmla="*/ 0 w 697706"/>
              <a:gd name="connsiteY0-20" fmla="*/ 105005 h 105005"/>
              <a:gd name="connsiteX1-21" fmla="*/ 347662 w 697706"/>
              <a:gd name="connsiteY1-22" fmla="*/ 9755 h 105005"/>
              <a:gd name="connsiteX2-23" fmla="*/ 697706 w 697706"/>
              <a:gd name="connsiteY2-24" fmla="*/ 85955 h 105005"/>
              <a:gd name="connsiteX0-25" fmla="*/ 0 w 697706"/>
              <a:gd name="connsiteY0-26" fmla="*/ 97438 h 97438"/>
              <a:gd name="connsiteX1-27" fmla="*/ 347662 w 697706"/>
              <a:gd name="connsiteY1-28" fmla="*/ 2188 h 97438"/>
              <a:gd name="connsiteX2-29" fmla="*/ 697706 w 697706"/>
              <a:gd name="connsiteY2-30" fmla="*/ 78388 h 97438"/>
              <a:gd name="connsiteX0-31" fmla="*/ 0 w 697706"/>
              <a:gd name="connsiteY0-32" fmla="*/ 97438 h 97438"/>
              <a:gd name="connsiteX1-33" fmla="*/ 347662 w 697706"/>
              <a:gd name="connsiteY1-34" fmla="*/ 2188 h 97438"/>
              <a:gd name="connsiteX2-35" fmla="*/ 697706 w 697706"/>
              <a:gd name="connsiteY2-36" fmla="*/ 78388 h 97438"/>
              <a:gd name="connsiteX0-37" fmla="*/ 0 w 697706"/>
              <a:gd name="connsiteY0-38" fmla="*/ 115305 h 115305"/>
              <a:gd name="connsiteX1-39" fmla="*/ 347662 w 697706"/>
              <a:gd name="connsiteY1-40" fmla="*/ 20055 h 115305"/>
              <a:gd name="connsiteX2-41" fmla="*/ 697706 w 697706"/>
              <a:gd name="connsiteY2-42" fmla="*/ 96255 h 115305"/>
              <a:gd name="connsiteX0-43" fmla="*/ 0 w 697706"/>
              <a:gd name="connsiteY0-44" fmla="*/ 95347 h 95347"/>
              <a:gd name="connsiteX1-45" fmla="*/ 347662 w 697706"/>
              <a:gd name="connsiteY1-46" fmla="*/ 97 h 95347"/>
              <a:gd name="connsiteX2-47" fmla="*/ 697706 w 697706"/>
              <a:gd name="connsiteY2-48" fmla="*/ 76297 h 95347"/>
              <a:gd name="connsiteX0-49" fmla="*/ 0 w 697706"/>
              <a:gd name="connsiteY0-50" fmla="*/ 95347 h 95347"/>
              <a:gd name="connsiteX1-51" fmla="*/ 347662 w 697706"/>
              <a:gd name="connsiteY1-52" fmla="*/ 97 h 95347"/>
              <a:gd name="connsiteX2-53" fmla="*/ 697706 w 697706"/>
              <a:gd name="connsiteY2-54" fmla="*/ 76297 h 95347"/>
              <a:gd name="connsiteX0-55" fmla="*/ 0 w 697706"/>
              <a:gd name="connsiteY0-56" fmla="*/ 95297 h 95297"/>
              <a:gd name="connsiteX1-57" fmla="*/ 347662 w 697706"/>
              <a:gd name="connsiteY1-58" fmla="*/ 47 h 95297"/>
              <a:gd name="connsiteX2-59" fmla="*/ 697706 w 697706"/>
              <a:gd name="connsiteY2-60" fmla="*/ 76247 h 9529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697706" h="95297">
                <a:moveTo>
                  <a:pt x="0" y="95297"/>
                </a:moveTo>
                <a:cubicBezTo>
                  <a:pt x="122237" y="37353"/>
                  <a:pt x="270667" y="-1541"/>
                  <a:pt x="347662" y="47"/>
                </a:cubicBezTo>
                <a:cubicBezTo>
                  <a:pt x="424657" y="1635"/>
                  <a:pt x="549275" y="15128"/>
                  <a:pt x="697706" y="76247"/>
                </a:cubicBezTo>
              </a:path>
            </a:pathLst>
          </a:custGeom>
          <a:ln>
            <a:solidFill>
              <a:schemeClr val="bg1">
                <a:lumMod val="65000"/>
              </a:schemeClr>
            </a:solidFill>
            <a:prstDash val="sysDash"/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0">
              <a:cs typeface="+mn-ea"/>
              <a:sym typeface="+mn-lt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C0A583A-3CC8-49B1-8496-E87047523F6B}"/>
              </a:ext>
            </a:extLst>
          </p:cNvPr>
          <p:cNvSpPr txBox="1"/>
          <p:nvPr/>
        </p:nvSpPr>
        <p:spPr>
          <a:xfrm>
            <a:off x="1760194" y="2750398"/>
            <a:ext cx="132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反复递归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C1D37547-063B-4767-928D-F01C30797AC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4892" y="287604"/>
            <a:ext cx="2560542" cy="937341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6B052936-13CE-4BBB-9429-0EDCF3957B2D}"/>
              </a:ext>
            </a:extLst>
          </p:cNvPr>
          <p:cNvSpPr/>
          <p:nvPr/>
        </p:nvSpPr>
        <p:spPr>
          <a:xfrm>
            <a:off x="6754792" y="744081"/>
            <a:ext cx="2087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main</a:t>
            </a:r>
            <a:r>
              <a:rPr lang="zh-CN" altLang="en-US" dirty="0"/>
              <a:t>函数中调用各个自定义函数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4" grpId="0" animBg="1"/>
      <p:bldP spid="26" grpId="0" animBg="1"/>
      <p:bldP spid="28" grpId="0" animBg="1"/>
      <p:bldP spid="33" grpId="0" animBg="1"/>
      <p:bldP spid="35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自定义 205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1563C"/>
      </a:accent1>
      <a:accent2>
        <a:srgbClr val="62AA1D"/>
      </a:accent2>
      <a:accent3>
        <a:srgbClr val="21563C"/>
      </a:accent3>
      <a:accent4>
        <a:srgbClr val="62AA1D"/>
      </a:accent4>
      <a:accent5>
        <a:srgbClr val="21563C"/>
      </a:accent5>
      <a:accent6>
        <a:srgbClr val="62AA1D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678</TotalTime>
  <Words>1212</Words>
  <Application>Microsoft Office PowerPoint</Application>
  <PresentationFormat>自定义</PresentationFormat>
  <Paragraphs>74</Paragraphs>
  <Slides>17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Glegoo</vt:lpstr>
      <vt:lpstr>Lato Hairline</vt:lpstr>
      <vt:lpstr>Lato Light</vt:lpstr>
      <vt:lpstr>Lato Regular</vt:lpstr>
      <vt:lpstr>Mission Gothic Regular</vt:lpstr>
      <vt:lpstr>Open Sans</vt:lpstr>
      <vt:lpstr>Roboto Condensed</vt:lpstr>
      <vt:lpstr>等线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</dc:title>
  <dc:creator>Administrator</dc:creator>
  <cp:lastModifiedBy>孙 淼</cp:lastModifiedBy>
  <cp:revision>274</cp:revision>
  <dcterms:created xsi:type="dcterms:W3CDTF">2017-06-22T11:55:00Z</dcterms:created>
  <dcterms:modified xsi:type="dcterms:W3CDTF">2020-06-07T01:25:21Z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2052-10.1.0.5554</vt:lpwstr>
  </property>
</Properties>
</file>