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7" r:id="rId5"/>
    <p:sldId id="258" r:id="rId6"/>
    <p:sldId id="260" r:id="rId7"/>
    <p:sldId id="262" r:id="rId8"/>
    <p:sldId id="279" r:id="rId9"/>
    <p:sldId id="261" r:id="rId10"/>
    <p:sldId id="259" r:id="rId11"/>
    <p:sldId id="263" r:id="rId12"/>
    <p:sldId id="265" r:id="rId13"/>
    <p:sldId id="266" r:id="rId14"/>
    <p:sldId id="267" r:id="rId15"/>
    <p:sldId id="268" r:id="rId16"/>
    <p:sldId id="269" r:id="rId17"/>
    <p:sldId id="274" r:id="rId18"/>
    <p:sldId id="270" r:id="rId19"/>
    <p:sldId id="271" r:id="rId20"/>
    <p:sldId id="272" r:id="rId21"/>
    <p:sldId id="280" r:id="rId22"/>
    <p:sldId id="273" r:id="rId23"/>
    <p:sldId id="277" r:id="rId24"/>
    <p:sldId id="276"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p:cViewPr varScale="1">
        <p:scale>
          <a:sx n="85" d="100"/>
          <a:sy n="85" d="100"/>
        </p:scale>
        <p:origin x="427"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6/3/2023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6/3/2023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972" y="2708920"/>
            <a:ext cx="8735325" cy="1288157"/>
          </a:xfrm>
        </p:spPr>
        <p:txBody>
          <a:bodyPr>
            <a:normAutofit/>
          </a:bodyPr>
          <a:lstStyle/>
          <a:p>
            <a:pPr algn="ctr"/>
            <a:r>
              <a:rPr lang="en-US" sz="3200" dirty="0"/>
              <a:t>CUSTOMER SEGMENTATION USING MACHINE LEARNING</a:t>
            </a:r>
          </a:p>
        </p:txBody>
      </p:sp>
      <p:sp>
        <p:nvSpPr>
          <p:cNvPr id="5" name="Subtitle 4"/>
          <p:cNvSpPr>
            <a:spLocks noGrp="1"/>
          </p:cNvSpPr>
          <p:nvPr>
            <p:ph type="subTitle" idx="1"/>
          </p:nvPr>
        </p:nvSpPr>
        <p:spPr>
          <a:xfrm>
            <a:off x="2061964" y="1772816"/>
            <a:ext cx="8735325" cy="1752600"/>
          </a:xfrm>
        </p:spPr>
        <p:txBody>
          <a:bodyPr>
            <a:normAutofit/>
          </a:bodyPr>
          <a:lstStyle/>
          <a:p>
            <a:pPr algn="ctr"/>
            <a:r>
              <a:rPr lang="en-US" sz="1600" dirty="0"/>
              <a:t>GITAM SCHOOL OF TECHNOLOGY</a:t>
            </a:r>
          </a:p>
          <a:p>
            <a:pPr algn="ctr"/>
            <a:r>
              <a:rPr lang="en-US" sz="1600" dirty="0"/>
              <a:t>(DEEMED TO BE UNIVERSITY)</a:t>
            </a:r>
          </a:p>
          <a:p>
            <a:pPr algn="ctr"/>
            <a:r>
              <a:rPr lang="en-US" sz="1600" dirty="0"/>
              <a:t>Department OF CSE</a:t>
            </a:r>
          </a:p>
          <a:p>
            <a:pPr algn="ctr"/>
            <a:r>
              <a:rPr lang="en-US" sz="1600" dirty="0"/>
              <a:t>BANGLORE 561203</a:t>
            </a:r>
          </a:p>
        </p:txBody>
      </p:sp>
      <p:pic>
        <p:nvPicPr>
          <p:cNvPr id="6" name="Picture 2" descr="Gandhi Institute of Technology and Management - Wikipedia">
            <a:extLst>
              <a:ext uri="{FF2B5EF4-FFF2-40B4-BE49-F238E27FC236}">
                <a16:creationId xmlns:a16="http://schemas.microsoft.com/office/drawing/2014/main" id="{B7EC64BC-1C06-47F3-A2C6-1CB33B31B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324" y="352177"/>
            <a:ext cx="2088232" cy="12844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7928683-2E12-4B27-B631-E3F3E2ED2E85}"/>
              </a:ext>
            </a:extLst>
          </p:cNvPr>
          <p:cNvSpPr txBox="1"/>
          <p:nvPr/>
        </p:nvSpPr>
        <p:spPr>
          <a:xfrm>
            <a:off x="8254652" y="3997077"/>
            <a:ext cx="3096344" cy="954107"/>
          </a:xfrm>
          <a:prstGeom prst="rect">
            <a:avLst/>
          </a:prstGeom>
          <a:noFill/>
        </p:spPr>
        <p:txBody>
          <a:bodyPr wrap="square" rtlCol="0">
            <a:spAutoFit/>
          </a:bodyPr>
          <a:lstStyle/>
          <a:p>
            <a:r>
              <a:rPr lang="en-IN" sz="1400" dirty="0"/>
              <a:t>Done by :</a:t>
            </a:r>
          </a:p>
          <a:p>
            <a:r>
              <a:rPr lang="en-IN" sz="1400" dirty="0"/>
              <a:t>G. Vishnu Sai       321810301045</a:t>
            </a:r>
          </a:p>
          <a:p>
            <a:r>
              <a:rPr lang="en-IN" sz="2800"/>
              <a:t> </a:t>
            </a:r>
            <a:endParaRPr lang="en-IN" sz="2800" dirty="0"/>
          </a:p>
        </p:txBody>
      </p:sp>
      <p:sp>
        <p:nvSpPr>
          <p:cNvPr id="9" name="TextBox 8">
            <a:extLst>
              <a:ext uri="{FF2B5EF4-FFF2-40B4-BE49-F238E27FC236}">
                <a16:creationId xmlns:a16="http://schemas.microsoft.com/office/drawing/2014/main" id="{AB5B97B9-60E7-4EAD-8A9E-AE5E51BEE8B3}"/>
              </a:ext>
            </a:extLst>
          </p:cNvPr>
          <p:cNvSpPr txBox="1"/>
          <p:nvPr/>
        </p:nvSpPr>
        <p:spPr>
          <a:xfrm>
            <a:off x="852138" y="4149080"/>
            <a:ext cx="5040560" cy="1785104"/>
          </a:xfrm>
          <a:prstGeom prst="rect">
            <a:avLst/>
          </a:prstGeom>
          <a:noFill/>
        </p:spPr>
        <p:txBody>
          <a:bodyPr wrap="square" rtlCol="0">
            <a:spAutoFit/>
          </a:bodyPr>
          <a:lstStyle/>
          <a:p>
            <a:r>
              <a:rPr lang="en-US" sz="1800" dirty="0">
                <a:solidFill>
                  <a:schemeClr val="tx1"/>
                </a:solidFill>
                <a:latin typeface="Century Schoolbook (Body)"/>
              </a:rPr>
              <a:t>Under the guidance of   </a:t>
            </a:r>
          </a:p>
          <a:p>
            <a:r>
              <a:rPr lang="en-US" sz="1800" b="1" dirty="0">
                <a:solidFill>
                  <a:schemeClr val="tx1"/>
                </a:solidFill>
                <a:latin typeface="Century Schoolbook (Body)"/>
              </a:rPr>
              <a:t>Dr. Chethana T</a:t>
            </a:r>
            <a:r>
              <a:rPr lang="en-US" sz="1800" b="1" dirty="0">
                <a:latin typeface="Century Schoolbook (Body)"/>
              </a:rPr>
              <a:t>ukkoji</a:t>
            </a:r>
            <a:endParaRPr lang="en-US" sz="1800" b="1" dirty="0">
              <a:solidFill>
                <a:schemeClr val="tx1"/>
              </a:solidFill>
              <a:latin typeface="Century Schoolbook (Body)"/>
            </a:endParaRPr>
          </a:p>
          <a:p>
            <a:r>
              <a:rPr lang="en-US" sz="1800" b="1" dirty="0">
                <a:latin typeface="Century Schoolbook (Body)"/>
              </a:rPr>
              <a:t>Assistant Professor </a:t>
            </a:r>
            <a:endParaRPr lang="en-IN" sz="1800" b="1" dirty="0">
              <a:latin typeface="Century Schoolbook (Body)"/>
            </a:endParaRPr>
          </a:p>
          <a:p>
            <a:endParaRPr lang="en-IN" sz="2800" dirty="0"/>
          </a:p>
          <a:p>
            <a:endParaRPr lang="en-IN"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D8DD-4176-42B1-A419-D7BD638FD84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WORKING METHODLOGIES</a:t>
            </a:r>
          </a:p>
        </p:txBody>
      </p:sp>
      <p:sp>
        <p:nvSpPr>
          <p:cNvPr id="3" name="Content Placeholder 2">
            <a:extLst>
              <a:ext uri="{FF2B5EF4-FFF2-40B4-BE49-F238E27FC236}">
                <a16:creationId xmlns:a16="http://schemas.microsoft.com/office/drawing/2014/main" id="{96E5FCC6-1E8E-4FF7-A958-771773A47F5D}"/>
              </a:ext>
            </a:extLst>
          </p:cNvPr>
          <p:cNvSpPr>
            <a:spLocks noGrp="1"/>
          </p:cNvSpPr>
          <p:nvPr>
            <p:ph idx="1"/>
          </p:nvPr>
        </p:nvSpPr>
        <p:spPr/>
        <p:txBody>
          <a:bodyPr>
            <a:normAutofit fontScale="55000" lnSpcReduction="20000"/>
          </a:bodyPr>
          <a:lstStyle/>
          <a:p>
            <a:pPr marL="342900" lvl="0" indent="-342900" algn="just">
              <a:lnSpc>
                <a:spcPct val="200000"/>
              </a:lnSpc>
              <a:buFont typeface="Wingdings" panose="05000000000000000000" pitchFamily="2" charset="2"/>
              <a:buChar char=""/>
            </a:pPr>
            <a:r>
              <a:rPr lang="en-US" sz="3200" dirty="0">
                <a:effectLst/>
                <a:latin typeface="Times New Roman" panose="02020603050405020304" pitchFamily="18" charset="0"/>
                <a:ea typeface="Arial MT"/>
                <a:cs typeface="Times New Roman" panose="02020603050405020304" pitchFamily="18" charset="0"/>
              </a:rPr>
              <a:t>Customer segmentation Dataset is taken.</a:t>
            </a:r>
            <a:endParaRPr lang="en-IN" sz="32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buFont typeface="Wingdings" panose="05000000000000000000" pitchFamily="2" charset="2"/>
              <a:buChar char=""/>
            </a:pPr>
            <a:r>
              <a:rPr lang="en-US" sz="3200" dirty="0">
                <a:effectLst/>
                <a:latin typeface="Times New Roman" panose="02020603050405020304" pitchFamily="18" charset="0"/>
                <a:ea typeface="Arial MT"/>
                <a:cs typeface="Times New Roman" panose="02020603050405020304" pitchFamily="18" charset="0"/>
              </a:rPr>
              <a:t>The data is preprocessed to clean the data and understand the dataset.</a:t>
            </a:r>
            <a:endParaRPr lang="en-IN" sz="32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buFont typeface="Wingdings" panose="05000000000000000000" pitchFamily="2" charset="2"/>
              <a:buChar char=""/>
            </a:pPr>
            <a:r>
              <a:rPr lang="en-US" sz="3200" dirty="0">
                <a:effectLst/>
                <a:latin typeface="Times New Roman" panose="02020603050405020304" pitchFamily="18" charset="0"/>
                <a:ea typeface="Arial MT"/>
                <a:cs typeface="Times New Roman" panose="02020603050405020304" pitchFamily="18" charset="0"/>
              </a:rPr>
              <a:t> The preprocessed data is divided as training and testing data.</a:t>
            </a:r>
            <a:endParaRPr lang="en-IN" sz="32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US" sz="3200" dirty="0">
                <a:effectLst/>
                <a:latin typeface="Times New Roman" panose="02020603050405020304" pitchFamily="18" charset="0"/>
                <a:ea typeface="Arial MT"/>
                <a:cs typeface="Times New Roman" panose="02020603050405020304" pitchFamily="18" charset="0"/>
              </a:rPr>
              <a:t>The model is built using machine learning algorithms like</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Logistic Regression  </a:t>
            </a:r>
            <a:endParaRPr lang="en-IN" sz="32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US" sz="3200" dirty="0">
                <a:effectLst/>
                <a:latin typeface="Times New Roman" panose="02020603050405020304" pitchFamily="18" charset="0"/>
                <a:ea typeface="Arial MT"/>
                <a:cs typeface="Times New Roman" panose="02020603050405020304" pitchFamily="18" charset="0"/>
              </a:rPr>
              <a:t>The model is trained using training dataset and once the model has been trained successfully it has to be tested.</a:t>
            </a:r>
            <a:endParaRPr lang="en-IN" sz="3200" dirty="0">
              <a:effectLst/>
              <a:latin typeface="Times New Roman" panose="02020603050405020304" pitchFamily="18" charset="0"/>
              <a:ea typeface="Arial MT"/>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2307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2041-C50E-48E9-AE44-E44FD3BA85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B1E41DB9-8125-4246-8662-418BF30AD55C}"/>
              </a:ext>
            </a:extLst>
          </p:cNvPr>
          <p:cNvSpPr>
            <a:spLocks noGrp="1"/>
          </p:cNvSpPr>
          <p:nvPr>
            <p:ph idx="1"/>
          </p:nvPr>
        </p:nvSpPr>
        <p:spPr/>
        <p:txBody>
          <a:bodyPr>
            <a:normAutofit fontScale="77500" lnSpcReduction="20000"/>
          </a:bodyPr>
          <a:lstStyle/>
          <a:p>
            <a:pPr marL="342900" lvl="0" indent="-342900" algn="just">
              <a:lnSpc>
                <a:spcPct val="200000"/>
              </a:lnSpc>
              <a:spcAft>
                <a:spcPts val="1000"/>
              </a:spcAft>
              <a:buFont typeface="Wingdings" panose="05000000000000000000" pitchFamily="2" charset="2"/>
              <a:buChar char=""/>
            </a:pPr>
            <a:r>
              <a:rPr lang="en-US" sz="2800" dirty="0">
                <a:effectLst/>
                <a:latin typeface="Times New Roman" panose="02020603050405020304" pitchFamily="18" charset="0"/>
                <a:ea typeface="Arial MT"/>
                <a:cs typeface="Times New Roman" panose="02020603050405020304" pitchFamily="18" charset="0"/>
              </a:rPr>
              <a:t>The trained model is tested using testing dataset and accuracy is calculated.</a:t>
            </a:r>
            <a:endParaRPr lang="en-IN" sz="2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US" sz="2800" dirty="0">
                <a:effectLst/>
                <a:latin typeface="Times New Roman" panose="02020603050405020304" pitchFamily="18" charset="0"/>
                <a:ea typeface="Arial MT"/>
                <a:cs typeface="Times New Roman" panose="02020603050405020304" pitchFamily="18" charset="0"/>
              </a:rPr>
              <a:t>The algorithm which gives the best accuracy is taken as our final prediction model.</a:t>
            </a:r>
            <a:endParaRPr lang="en-IN" sz="2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US" sz="2800" dirty="0">
                <a:effectLst/>
                <a:latin typeface="Times New Roman" panose="02020603050405020304" pitchFamily="18" charset="0"/>
                <a:ea typeface="Arial MT"/>
                <a:cs typeface="Times New Roman" panose="02020603050405020304" pitchFamily="18" charset="0"/>
              </a:rPr>
              <a:t>The finalized model is converted into pickle model (binary format data) and saved.</a:t>
            </a:r>
            <a:endParaRPr lang="en-IN" sz="2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US" sz="2800" dirty="0">
                <a:effectLst/>
                <a:latin typeface="Times New Roman" panose="02020603050405020304" pitchFamily="18" charset="0"/>
                <a:ea typeface="Arial MT"/>
                <a:cs typeface="Times New Roman" panose="02020603050405020304" pitchFamily="18" charset="0"/>
              </a:rPr>
              <a:t>Finally, the predicted output is displayed on the jupyter notebook.</a:t>
            </a:r>
            <a:endParaRPr lang="en-IN" sz="2800" dirty="0">
              <a:effectLst/>
              <a:latin typeface="Times New Roman" panose="02020603050405020304" pitchFamily="18" charset="0"/>
              <a:ea typeface="Arial MT"/>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8715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BCC0-2133-43FB-8713-7D64852C14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PRE-PROCEDURES</a:t>
            </a:r>
          </a:p>
        </p:txBody>
      </p:sp>
      <p:sp>
        <p:nvSpPr>
          <p:cNvPr id="3" name="Content Placeholder 2">
            <a:extLst>
              <a:ext uri="{FF2B5EF4-FFF2-40B4-BE49-F238E27FC236}">
                <a16:creationId xmlns:a16="http://schemas.microsoft.com/office/drawing/2014/main" id="{90AB18C2-3CCD-42B4-843D-19BEB67071EB}"/>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are doing the segmentation using machine learning algorithms like logistic regression and K-clustering  </a:t>
            </a:r>
            <a:r>
              <a:rPr lang="en-US" sz="2000" dirty="0">
                <a:latin typeface="Times New Roman" panose="02020603050405020304" pitchFamily="18" charset="0"/>
                <a:cs typeface="Times New Roman" panose="02020603050405020304" pitchFamily="18" charset="0"/>
              </a:rPr>
              <a:t>while also making use of prominent Python Libraries such as sklearn etc.</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used jupyter notebook  for execution.</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set  for processing</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set of python libraries like pandas, NumPy , matplotlib ,seaborn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Hardware tools like i3 processors.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Software Tools like Python 3.7+ version.</a:t>
            </a:r>
          </a:p>
          <a:p>
            <a:endParaRPr lang="en-IN" dirty="0"/>
          </a:p>
        </p:txBody>
      </p:sp>
    </p:spTree>
    <p:extLst>
      <p:ext uri="{BB962C8B-B14F-4D97-AF65-F5344CB8AC3E}">
        <p14:creationId xmlns:p14="http://schemas.microsoft.com/office/powerpoint/2010/main" val="223327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99A-694E-4370-97B0-333EB8C88C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K-CLUSTER’S ALGORITHM</a:t>
            </a:r>
          </a:p>
        </p:txBody>
      </p:sp>
      <p:sp>
        <p:nvSpPr>
          <p:cNvPr id="3" name="Content Placeholder 2">
            <a:extLst>
              <a:ext uri="{FF2B5EF4-FFF2-40B4-BE49-F238E27FC236}">
                <a16:creationId xmlns:a16="http://schemas.microsoft.com/office/drawing/2014/main" id="{CC0C0373-8BCC-4120-9C18-4B642F220178}"/>
              </a:ext>
            </a:extLst>
          </p:cNvPr>
          <p:cNvSpPr>
            <a:spLocks noGrp="1"/>
          </p:cNvSpPr>
          <p:nvPr>
            <p:ph idx="1"/>
          </p:nvPr>
        </p:nvSpPr>
        <p:spPr/>
        <p:txBody>
          <a:bodyPr/>
          <a:lstStyle/>
          <a:p>
            <a:pPr algn="just">
              <a:lnSpc>
                <a:spcPct val="200000"/>
              </a:lnSpc>
              <a:buFont typeface="Wingdings" panose="05000000000000000000" pitchFamily="2" charset="2"/>
              <a:buChar char="Ø"/>
            </a:pPr>
            <a:r>
              <a:rPr lang="en-US" sz="2400" dirty="0">
                <a:effectLst/>
                <a:latin typeface="Times New Roman" panose="02020603050405020304" pitchFamily="18" charset="0"/>
                <a:ea typeface="Arial MT"/>
                <a:cs typeface="Times New Roman" panose="02020603050405020304" pitchFamily="18" charset="0"/>
              </a:rPr>
              <a:t>The k-means algorithm for partitioning, where each cluster’s center is represented by the mean value of the objects in the cluster. </a:t>
            </a:r>
          </a:p>
          <a:p>
            <a:pPr algn="just">
              <a:lnSpc>
                <a:spcPct val="100000"/>
              </a:lnSpc>
              <a:buFont typeface="Wingdings" panose="05000000000000000000" pitchFamily="2" charset="2"/>
              <a:buChar char="Ø"/>
            </a:pPr>
            <a:r>
              <a:rPr lang="en-US" sz="2400" b="1" dirty="0">
                <a:effectLst/>
                <a:latin typeface="Times New Roman" panose="02020603050405020304" pitchFamily="18" charset="0"/>
                <a:ea typeface="Arial MT"/>
                <a:cs typeface="Times New Roman" panose="02020603050405020304" pitchFamily="18" charset="0"/>
              </a:rPr>
              <a:t>Input</a:t>
            </a:r>
            <a:r>
              <a:rPr lang="en-US" sz="2400" dirty="0">
                <a:effectLst/>
                <a:latin typeface="Times New Roman" panose="02020603050405020304" pitchFamily="18" charset="0"/>
                <a:ea typeface="Arial MT"/>
                <a:cs typeface="Times New Roman" panose="02020603050405020304" pitchFamily="18" charset="0"/>
              </a:rPr>
              <a:t>: k: the number of clusters,</a:t>
            </a:r>
          </a:p>
          <a:p>
            <a:pPr algn="just">
              <a:lnSpc>
                <a:spcPct val="100000"/>
              </a:lnSpc>
              <a:buFont typeface="Wingdings" panose="05000000000000000000" pitchFamily="2" charset="2"/>
              <a:buChar char="Ø"/>
            </a:pPr>
            <a:r>
              <a:rPr lang="en-US" sz="2400" dirty="0">
                <a:latin typeface="Times New Roman" panose="02020603050405020304" pitchFamily="18" charset="0"/>
                <a:ea typeface="Arial MT"/>
                <a:cs typeface="Times New Roman" panose="02020603050405020304" pitchFamily="18" charset="0"/>
              </a:rPr>
              <a:t>	</a:t>
            </a:r>
            <a:r>
              <a:rPr lang="en-US" sz="2400" dirty="0">
                <a:effectLst/>
                <a:latin typeface="Times New Roman" panose="02020603050405020304" pitchFamily="18" charset="0"/>
                <a:ea typeface="Arial MT"/>
                <a:cs typeface="Times New Roman" panose="02020603050405020304" pitchFamily="18" charset="0"/>
              </a:rPr>
              <a:t> D: a data set containing n objects.</a:t>
            </a:r>
            <a:endParaRPr lang="en-IN" sz="2400" dirty="0">
              <a:effectLst/>
              <a:latin typeface="Times New Roman" panose="02020603050405020304" pitchFamily="18" charset="0"/>
              <a:ea typeface="Arial MT"/>
              <a:cs typeface="Times New Roman" panose="02020603050405020304" pitchFamily="18" charset="0"/>
            </a:endParaRPr>
          </a:p>
          <a:p>
            <a:pPr algn="just">
              <a:buFont typeface="Wingdings" panose="05000000000000000000" pitchFamily="2" charset="2"/>
              <a:buChar char="Ø"/>
            </a:pPr>
            <a:r>
              <a:rPr lang="en-US" sz="2400" b="1" dirty="0">
                <a:effectLst/>
                <a:latin typeface="Times New Roman" panose="02020603050405020304" pitchFamily="18" charset="0"/>
                <a:ea typeface="Arial MT"/>
                <a:cs typeface="Times New Roman" panose="02020603050405020304" pitchFamily="18" charset="0"/>
              </a:rPr>
              <a:t>Output</a:t>
            </a:r>
            <a:r>
              <a:rPr lang="en-US" sz="2400" dirty="0">
                <a:effectLst/>
                <a:latin typeface="Times New Roman" panose="02020603050405020304" pitchFamily="18" charset="0"/>
                <a:ea typeface="Arial MT"/>
                <a:cs typeface="Times New Roman" panose="02020603050405020304" pitchFamily="18" charset="0"/>
              </a:rPr>
              <a:t>: A set of k clusters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646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3A14-E426-47A4-88FD-AB19D2E4381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HOW K-MEAN CLUSTERING ALGORITHM WORKS?</a:t>
            </a:r>
          </a:p>
        </p:txBody>
      </p:sp>
      <p:pic>
        <p:nvPicPr>
          <p:cNvPr id="6" name="Content Placeholder 5">
            <a:extLst>
              <a:ext uri="{FF2B5EF4-FFF2-40B4-BE49-F238E27FC236}">
                <a16:creationId xmlns:a16="http://schemas.microsoft.com/office/drawing/2014/main" id="{3DB42A13-F310-4DB9-8BBC-451A23316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012" y="2060848"/>
            <a:ext cx="6811326" cy="3600953"/>
          </a:xfrm>
        </p:spPr>
      </p:pic>
      <p:sp>
        <p:nvSpPr>
          <p:cNvPr id="3" name="TextBox 2">
            <a:extLst>
              <a:ext uri="{FF2B5EF4-FFF2-40B4-BE49-F238E27FC236}">
                <a16:creationId xmlns:a16="http://schemas.microsoft.com/office/drawing/2014/main" id="{53519D38-E911-49A4-90FE-5B787D352ADF}"/>
              </a:ext>
            </a:extLst>
          </p:cNvPr>
          <p:cNvSpPr txBox="1"/>
          <p:nvPr/>
        </p:nvSpPr>
        <p:spPr>
          <a:xfrm>
            <a:off x="4798268" y="5733256"/>
            <a:ext cx="4968552" cy="338554"/>
          </a:xfrm>
          <a:prstGeom prst="rect">
            <a:avLst/>
          </a:prstGeom>
          <a:noFill/>
        </p:spPr>
        <p:txBody>
          <a:bodyPr wrap="square" rtlCol="0">
            <a:spAutoFit/>
          </a:bodyPr>
          <a:lstStyle/>
          <a:p>
            <a:r>
              <a:rPr lang="en-IN" sz="1600" dirty="0"/>
              <a:t>Fig.3: flowchart</a:t>
            </a:r>
          </a:p>
        </p:txBody>
      </p:sp>
    </p:spTree>
    <p:extLst>
      <p:ext uri="{BB962C8B-B14F-4D97-AF65-F5344CB8AC3E}">
        <p14:creationId xmlns:p14="http://schemas.microsoft.com/office/powerpoint/2010/main" val="39466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FC6C-5A5D-4EF6-A9DD-9F9A19B2F68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SET FOR CUSTOMER SEGMENTATION</a:t>
            </a:r>
          </a:p>
        </p:txBody>
      </p:sp>
      <p:pic>
        <p:nvPicPr>
          <p:cNvPr id="4" name="Content Placeholder 4">
            <a:extLst>
              <a:ext uri="{FF2B5EF4-FFF2-40B4-BE49-F238E27FC236}">
                <a16:creationId xmlns:a16="http://schemas.microsoft.com/office/drawing/2014/main" id="{1A69AEE8-6A3F-4E98-9B0C-D1A2C0DC0A87}"/>
              </a:ext>
            </a:extLst>
          </p:cNvPr>
          <p:cNvPicPr>
            <a:picLocks noGrp="1" noChangeAspect="1"/>
          </p:cNvPicPr>
          <p:nvPr>
            <p:ph idx="1"/>
          </p:nvPr>
        </p:nvPicPr>
        <p:blipFill>
          <a:blip r:embed="rId2"/>
          <a:stretch>
            <a:fillRect/>
          </a:stretch>
        </p:blipFill>
        <p:spPr>
          <a:xfrm>
            <a:off x="1219200" y="2114563"/>
            <a:ext cx="10360025" cy="3636937"/>
          </a:xfrm>
        </p:spPr>
      </p:pic>
      <p:sp>
        <p:nvSpPr>
          <p:cNvPr id="3" name="TextBox 2">
            <a:extLst>
              <a:ext uri="{FF2B5EF4-FFF2-40B4-BE49-F238E27FC236}">
                <a16:creationId xmlns:a16="http://schemas.microsoft.com/office/drawing/2014/main" id="{FB4E3684-441C-4023-819C-CC6DB0BD1506}"/>
              </a:ext>
            </a:extLst>
          </p:cNvPr>
          <p:cNvSpPr txBox="1"/>
          <p:nvPr/>
        </p:nvSpPr>
        <p:spPr>
          <a:xfrm>
            <a:off x="5014292" y="5877272"/>
            <a:ext cx="4176464" cy="338554"/>
          </a:xfrm>
          <a:prstGeom prst="rect">
            <a:avLst/>
          </a:prstGeom>
          <a:noFill/>
        </p:spPr>
        <p:txBody>
          <a:bodyPr wrap="square" rtlCol="0">
            <a:spAutoFit/>
          </a:bodyPr>
          <a:lstStyle/>
          <a:p>
            <a:r>
              <a:rPr lang="en-IN" sz="1600" dirty="0"/>
              <a:t>Fig.4: data set</a:t>
            </a:r>
          </a:p>
        </p:txBody>
      </p:sp>
    </p:spTree>
    <p:extLst>
      <p:ext uri="{BB962C8B-B14F-4D97-AF65-F5344CB8AC3E}">
        <p14:creationId xmlns:p14="http://schemas.microsoft.com/office/powerpoint/2010/main" val="72799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8CAB-30CB-4BEB-96BD-CB10665CCBA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&amp; ANALYSIS</a:t>
            </a:r>
          </a:p>
        </p:txBody>
      </p:sp>
      <p:sp>
        <p:nvSpPr>
          <p:cNvPr id="3" name="Content Placeholder 2">
            <a:extLst>
              <a:ext uri="{FF2B5EF4-FFF2-40B4-BE49-F238E27FC236}">
                <a16:creationId xmlns:a16="http://schemas.microsoft.com/office/drawing/2014/main" id="{64411138-A358-40C6-BC46-F18B8B0676A3}"/>
              </a:ext>
            </a:extLst>
          </p:cNvPr>
          <p:cNvSpPr>
            <a:spLocks noGrp="1"/>
          </p:cNvSpPr>
          <p:nvPr>
            <p:ph idx="1"/>
          </p:nvPr>
        </p:nvSpPr>
        <p:spPr/>
        <p:txBody>
          <a:bodyPr/>
          <a:lstStyle/>
          <a:p>
            <a:pPr marL="0" indent="0" algn="just">
              <a:lnSpc>
                <a:spcPct val="100000"/>
              </a:lnSpc>
              <a:buNone/>
            </a:pPr>
            <a:r>
              <a:rPr lang="en-IN" dirty="0">
                <a:latin typeface="Times New Roman" panose="02020603050405020304" pitchFamily="18" charset="0"/>
                <a:cs typeface="Times New Roman" panose="02020603050405020304" pitchFamily="18" charset="0"/>
              </a:rPr>
              <a:t>Predicted output for mall customer</a:t>
            </a:r>
            <a:r>
              <a:rPr lang="en-IN" dirty="0"/>
              <a:t>.</a:t>
            </a:r>
          </a:p>
          <a:p>
            <a:pPr marL="0" indent="0" algn="just">
              <a:lnSpc>
                <a:spcPct val="100000"/>
              </a:lnSpc>
              <a:buNone/>
            </a:pPr>
            <a:endParaRPr lang="en-IN" b="1" dirty="0"/>
          </a:p>
          <a:p>
            <a:endParaRPr lang="en-IN" dirty="0"/>
          </a:p>
        </p:txBody>
      </p:sp>
      <p:pic>
        <p:nvPicPr>
          <p:cNvPr id="4" name="Picture 3">
            <a:extLst>
              <a:ext uri="{FF2B5EF4-FFF2-40B4-BE49-F238E27FC236}">
                <a16:creationId xmlns:a16="http://schemas.microsoft.com/office/drawing/2014/main" id="{1D7BBECF-632F-4412-A3C1-31AB1F9EE907}"/>
              </a:ext>
            </a:extLst>
          </p:cNvPr>
          <p:cNvPicPr>
            <a:picLocks noChangeAspect="1"/>
          </p:cNvPicPr>
          <p:nvPr/>
        </p:nvPicPr>
        <p:blipFill>
          <a:blip r:embed="rId2"/>
          <a:stretch>
            <a:fillRect/>
          </a:stretch>
        </p:blipFill>
        <p:spPr>
          <a:xfrm>
            <a:off x="3142084" y="2420888"/>
            <a:ext cx="5676900" cy="3562350"/>
          </a:xfrm>
          <a:prstGeom prst="rect">
            <a:avLst/>
          </a:prstGeom>
        </p:spPr>
      </p:pic>
      <p:sp>
        <p:nvSpPr>
          <p:cNvPr id="5" name="TextBox 4">
            <a:extLst>
              <a:ext uri="{FF2B5EF4-FFF2-40B4-BE49-F238E27FC236}">
                <a16:creationId xmlns:a16="http://schemas.microsoft.com/office/drawing/2014/main" id="{C3BDA607-A0E0-455F-822D-021655F282C2}"/>
              </a:ext>
            </a:extLst>
          </p:cNvPr>
          <p:cNvSpPr txBox="1"/>
          <p:nvPr/>
        </p:nvSpPr>
        <p:spPr>
          <a:xfrm>
            <a:off x="5374332" y="6040946"/>
            <a:ext cx="2304256" cy="338554"/>
          </a:xfrm>
          <a:prstGeom prst="rect">
            <a:avLst/>
          </a:prstGeom>
          <a:noFill/>
        </p:spPr>
        <p:txBody>
          <a:bodyPr wrap="square" rtlCol="0">
            <a:spAutoFit/>
          </a:bodyPr>
          <a:lstStyle/>
          <a:p>
            <a:r>
              <a:rPr lang="en-IN" sz="1600" dirty="0"/>
              <a:t>Fig.5: result</a:t>
            </a:r>
          </a:p>
        </p:txBody>
      </p:sp>
    </p:spTree>
    <p:extLst>
      <p:ext uri="{BB962C8B-B14F-4D97-AF65-F5344CB8AC3E}">
        <p14:creationId xmlns:p14="http://schemas.microsoft.com/office/powerpoint/2010/main" val="180042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AF34-CF64-4682-BA48-679B7BECC0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33DC3C1-5FF4-4014-A411-5F0ED67CD7A4}"/>
              </a:ext>
            </a:extLst>
          </p:cNvPr>
          <p:cNvSpPr>
            <a:spLocks noGrp="1"/>
          </p:cNvSpPr>
          <p:nvPr>
            <p:ph idx="1"/>
          </p:nvPr>
        </p:nvSpPr>
        <p:spPr/>
        <p:txBody>
          <a:bodyPr/>
          <a:lstStyle/>
          <a:p>
            <a:pPr algn="just">
              <a:buFont typeface="Wingdings" panose="05000000000000000000" pitchFamily="2" charset="2"/>
              <a:buChar char="Ø"/>
            </a:pPr>
            <a:r>
              <a:rPr lang="en-US" dirty="0">
                <a:effectLst/>
                <a:latin typeface="Times New Roman" panose="02020603050405020304" pitchFamily="18" charset="0"/>
                <a:ea typeface="Franklin Gothic Medium" panose="020B0603020102020204" pitchFamily="34" charset="0"/>
                <a:cs typeface="Times New Roman" panose="02020603050405020304" pitchFamily="18" charset="0"/>
              </a:rPr>
              <a:t>Budgeting</a:t>
            </a:r>
            <a:endParaRPr lang="en-IN" dirty="0">
              <a:effectLst/>
              <a:latin typeface="Times New Roman" panose="02020603050405020304" pitchFamily="18" charset="0"/>
              <a:ea typeface="Arial MT"/>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ea typeface="Franklin Gothic Medium" panose="020B0603020102020204" pitchFamily="34" charset="0"/>
                <a:cs typeface="Times New Roman" panose="02020603050405020304" pitchFamily="18" charset="0"/>
              </a:rPr>
              <a:t>Product Design</a:t>
            </a:r>
            <a:endParaRPr lang="en-IN" dirty="0">
              <a:effectLst/>
              <a:latin typeface="Times New Roman" panose="02020603050405020304" pitchFamily="18" charset="0"/>
              <a:ea typeface="Arial MT"/>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ea typeface="Franklin Gothic Medium" panose="020B0603020102020204" pitchFamily="34" charset="0"/>
                <a:cs typeface="Times New Roman" panose="02020603050405020304" pitchFamily="18" charset="0"/>
              </a:rPr>
              <a:t>Promotion</a:t>
            </a:r>
            <a:endParaRPr lang="en-IN" dirty="0">
              <a:effectLst/>
              <a:latin typeface="Times New Roman" panose="02020603050405020304" pitchFamily="18" charset="0"/>
              <a:ea typeface="Arial MT"/>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ea typeface="Franklin Gothic Medium" panose="020B0603020102020204" pitchFamily="34" charset="0"/>
                <a:cs typeface="Times New Roman" panose="02020603050405020304" pitchFamily="18" charset="0"/>
              </a:rPr>
              <a:t>Marketing</a:t>
            </a:r>
          </a:p>
          <a:p>
            <a:pPr algn="just">
              <a:buFont typeface="Wingdings" panose="05000000000000000000" pitchFamily="2" charset="2"/>
              <a:buChar char="Ø"/>
            </a:pPr>
            <a:r>
              <a:rPr lang="en-US" dirty="0">
                <a:effectLst/>
                <a:latin typeface="Times New Roman" panose="02020603050405020304" pitchFamily="18" charset="0"/>
                <a:ea typeface="Franklin Gothic Medium" panose="020B0603020102020204" pitchFamily="34" charset="0"/>
                <a:cs typeface="Times New Roman" panose="02020603050405020304" pitchFamily="18" charset="0"/>
              </a:rPr>
              <a:t>Customer</a:t>
            </a:r>
            <a:r>
              <a:rPr lang="en-US" spc="-10" dirty="0">
                <a:effectLst/>
                <a:latin typeface="Times New Roman" panose="02020603050405020304" pitchFamily="18" charset="0"/>
                <a:ea typeface="Franklin Gothic Medium" panose="020B0603020102020204" pitchFamily="34" charset="0"/>
                <a:cs typeface="Times New Roman" panose="02020603050405020304" pitchFamily="18" charset="0"/>
              </a:rPr>
              <a:t> S</a:t>
            </a:r>
            <a:r>
              <a:rPr lang="en-US" dirty="0">
                <a:effectLst/>
                <a:latin typeface="Times New Roman" panose="02020603050405020304" pitchFamily="18" charset="0"/>
                <a:ea typeface="Franklin Gothic Medium" panose="020B0603020102020204" pitchFamily="34" charset="0"/>
                <a:cs typeface="Times New Roman" panose="02020603050405020304" pitchFamily="18" charset="0"/>
              </a:rPr>
              <a:t>atisfaction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858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F450-3A6E-4CBB-9319-B73381BD54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1FBDB8FC-A693-486F-8220-33B3DA24D376}"/>
              </a:ext>
            </a:extLst>
          </p:cNvPr>
          <p:cNvSpPr>
            <a:spLocks noGrp="1"/>
          </p:cNvSpPr>
          <p:nvPr>
            <p:ph idx="1"/>
          </p:nvPr>
        </p:nvSpPr>
        <p:spPr/>
        <p:txBody>
          <a:bodyPr/>
          <a:lstStyle/>
          <a:p>
            <a:pPr>
              <a:buFont typeface="Wingdings" panose="05000000000000000000" pitchFamily="2" charset="2"/>
              <a:buChar char="Ø"/>
            </a:pPr>
            <a:r>
              <a:rPr lang="en-IN" dirty="0">
                <a:effectLst/>
                <a:latin typeface="Times New Roman" panose="02020603050405020304" pitchFamily="18" charset="0"/>
                <a:cs typeface="Times New Roman" panose="02020603050405020304" pitchFamily="18" charset="0"/>
              </a:rPr>
              <a:t>Limited Production</a:t>
            </a:r>
          </a:p>
          <a:p>
            <a:pPr>
              <a:buFont typeface="Wingdings" panose="05000000000000000000" pitchFamily="2" charset="2"/>
              <a:buChar char="Ø"/>
            </a:pPr>
            <a:r>
              <a:rPr lang="en-IN" dirty="0">
                <a:effectLst/>
                <a:latin typeface="Times New Roman" panose="02020603050405020304" pitchFamily="18" charset="0"/>
                <a:cs typeface="Times New Roman" panose="02020603050405020304" pitchFamily="18" charset="0"/>
              </a:rPr>
              <a:t>Expensive Production</a:t>
            </a:r>
          </a:p>
          <a:p>
            <a:pPr>
              <a:buFont typeface="Wingdings" panose="05000000000000000000" pitchFamily="2" charset="2"/>
              <a:buChar char="Ø"/>
            </a:pPr>
            <a:r>
              <a:rPr lang="en-IN" dirty="0">
                <a:effectLst/>
                <a:latin typeface="Times New Roman" panose="02020603050405020304" pitchFamily="18" charset="0"/>
                <a:cs typeface="Times New Roman" panose="02020603050405020304" pitchFamily="18" charset="0"/>
              </a:rPr>
              <a:t>Heavy Investment</a:t>
            </a:r>
          </a:p>
          <a:p>
            <a:pPr>
              <a:buFont typeface="Wingdings" panose="05000000000000000000" pitchFamily="2" charset="2"/>
              <a:buChar char="Ø"/>
            </a:pPr>
            <a:r>
              <a:rPr lang="en-IN" dirty="0">
                <a:effectLst/>
                <a:latin typeface="Times New Roman" panose="02020603050405020304" pitchFamily="18" charset="0"/>
                <a:cs typeface="Times New Roman" panose="02020603050405020304" pitchFamily="18" charset="0"/>
              </a:rPr>
              <a:t>Promotion Problems</a:t>
            </a:r>
          </a:p>
          <a:p>
            <a:pPr marL="0" indent="0">
              <a:buNone/>
            </a:pPr>
            <a:endParaRPr lang="en-IN"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3256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45A8-59E2-4AE4-8241-0DBD547DA64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454868-48F3-412C-A8FB-7D9812FF034F}"/>
              </a:ext>
            </a:extLst>
          </p:cNvPr>
          <p:cNvSpPr>
            <a:spLocks noGrp="1"/>
          </p:cNvSpPr>
          <p:nvPr>
            <p:ph idx="1"/>
          </p:nvPr>
        </p:nvSpPr>
        <p:spPr/>
        <p:txBody>
          <a:bodyPr>
            <a:normAutofit lnSpcReduction="10000"/>
          </a:bodyPr>
          <a:lstStyle/>
          <a:p>
            <a:pPr marL="0" indent="0" algn="just">
              <a:lnSpc>
                <a:spcPct val="150000"/>
              </a:lnSpc>
              <a:buNone/>
            </a:pP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Customer segmentation is a way to improve communication with the customer, to know the wishes of the customer, customer activity so that appropriate communication can be built. Finding</a:t>
            </a:r>
            <a:r>
              <a:rPr lang="en-US" sz="2400" b="0" spc="-1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an</a:t>
            </a:r>
            <a:r>
              <a:rPr lang="en-US" sz="2400" b="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optimal</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number</a:t>
            </a:r>
            <a:r>
              <a:rPr lang="en-US" sz="2400" b="0" spc="-2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of</a:t>
            </a:r>
            <a:r>
              <a:rPr lang="en-US" sz="2400" b="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unique</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customer</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groups</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will</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help</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you</a:t>
            </a:r>
            <a:r>
              <a:rPr lang="en-US" sz="2400" b="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understand</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how</a:t>
            </a:r>
            <a:r>
              <a:rPr lang="en-US" sz="2400" b="0" spc="-3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your customers differ, and help you give them exactly what they want. Customer</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segmentation improves customer experience and boosts company revenue. That’s</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why segmentation is a must if you want to surpass your competitors and get more</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customers.</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Doing</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it with</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machine</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learning is</a:t>
            </a:r>
            <a:r>
              <a:rPr lang="en-US" sz="2400" b="0" spc="-1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definitely</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the</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right</a:t>
            </a:r>
            <a:r>
              <a:rPr lang="en-US" sz="2400" b="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way</a:t>
            </a:r>
            <a:r>
              <a:rPr lang="en-US" sz="2400" b="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0" dirty="0">
                <a:effectLst/>
                <a:latin typeface="Times New Roman" panose="02020603050405020304" pitchFamily="18" charset="0"/>
                <a:ea typeface="Arial" panose="020B0604020202020204" pitchFamily="34" charset="0"/>
                <a:cs typeface="Times New Roman" panose="02020603050405020304" pitchFamily="18" charset="0"/>
              </a:rPr>
              <a:t>to go.</a:t>
            </a: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819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F9B4-E686-46A5-88CB-337630EFC9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br>
              <a:rPr lang="en-US" dirty="0"/>
            </a:br>
            <a:endParaRPr lang="en-IN" dirty="0"/>
          </a:p>
        </p:txBody>
      </p:sp>
      <p:sp>
        <p:nvSpPr>
          <p:cNvPr id="3" name="Content Placeholder 2">
            <a:extLst>
              <a:ext uri="{FF2B5EF4-FFF2-40B4-BE49-F238E27FC236}">
                <a16:creationId xmlns:a16="http://schemas.microsoft.com/office/drawing/2014/main" id="{DB21EF06-05A2-48FC-95FA-8D7B5F871A3E}"/>
              </a:ext>
            </a:extLst>
          </p:cNvPr>
          <p:cNvSpPr>
            <a:spLocks noGrp="1"/>
          </p:cNvSpPr>
          <p:nvPr>
            <p:ph idx="1"/>
          </p:nvPr>
        </p:nvSpPr>
        <p:spPr>
          <a:xfrm>
            <a:off x="1218883" y="1124744"/>
            <a:ext cx="10360501" cy="5112568"/>
          </a:xfrm>
        </p:spPr>
        <p:txBody>
          <a:bodyPr>
            <a:normAutofit fontScale="62500" lnSpcReduction="20000"/>
          </a:bodyPr>
          <a:lstStyle/>
          <a:p>
            <a:r>
              <a:rPr lang="en-IN" dirty="0">
                <a:latin typeface="Times New Roman" panose="02020603050405020304" pitchFamily="18" charset="0"/>
                <a:cs typeface="Times New Roman" panose="02020603050405020304" pitchFamily="18" charset="0"/>
              </a:rPr>
              <a:t>ABSTARCT</a:t>
            </a:r>
          </a:p>
          <a:p>
            <a:r>
              <a:rPr lang="en-IN" dirty="0">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CUSTOMER SEGMENTATION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PROCESS</a:t>
            </a:r>
          </a:p>
          <a:p>
            <a:r>
              <a:rPr lang="en-IN" dirty="0">
                <a:latin typeface="Times New Roman" panose="02020603050405020304" pitchFamily="18" charset="0"/>
                <a:cs typeface="Times New Roman" panose="02020603050405020304" pitchFamily="18" charset="0"/>
              </a:rPr>
              <a:t>WORKING METHODOLOGIES</a:t>
            </a:r>
          </a:p>
          <a:p>
            <a:r>
              <a:rPr lang="en-IN" dirty="0">
                <a:latin typeface="Times New Roman" panose="02020603050405020304" pitchFamily="18" charset="0"/>
                <a:cs typeface="Times New Roman" panose="02020603050405020304" pitchFamily="18" charset="0"/>
              </a:rPr>
              <a:t>PRE-PROCEDURES</a:t>
            </a:r>
          </a:p>
          <a:p>
            <a:r>
              <a:rPr lang="en-IN" dirty="0">
                <a:latin typeface="Times New Roman" panose="02020603050405020304" pitchFamily="18" charset="0"/>
                <a:cs typeface="Times New Roman" panose="02020603050405020304" pitchFamily="18" charset="0"/>
              </a:rPr>
              <a:t>K-CLUSTER  ALGORITHM</a:t>
            </a:r>
          </a:p>
          <a:p>
            <a:r>
              <a:rPr lang="en-IN" dirty="0">
                <a:latin typeface="Times New Roman" panose="02020603050405020304" pitchFamily="18" charset="0"/>
                <a:cs typeface="Times New Roman" panose="02020603050405020304" pitchFamily="18" charset="0"/>
              </a:rPr>
              <a:t>DATA SET</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7167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DF4A-5631-4CE4-988B-DFC232BCD1E8}"/>
              </a:ext>
            </a:extLst>
          </p:cNvPr>
          <p:cNvSpPr>
            <a:spLocks noGrp="1"/>
          </p:cNvSpPr>
          <p:nvPr>
            <p:ph type="title"/>
          </p:nvPr>
        </p:nvSpPr>
        <p:spPr>
          <a:xfrm>
            <a:off x="1053852" y="332656"/>
            <a:ext cx="2859305" cy="589880"/>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id="{4574116D-17D7-4F37-9C7B-DD4148F5C35A}"/>
              </a:ext>
            </a:extLst>
          </p:cNvPr>
          <p:cNvSpPr>
            <a:spLocks noGrp="1"/>
          </p:cNvSpPr>
          <p:nvPr>
            <p:ph idx="1"/>
          </p:nvPr>
        </p:nvSpPr>
        <p:spPr>
          <a:xfrm>
            <a:off x="1197868" y="1124744"/>
            <a:ext cx="10360501" cy="5400600"/>
          </a:xfrm>
        </p:spPr>
        <p:txBody>
          <a:bodyPr>
            <a:normAutofit fontScale="25000" lnSpcReduction="20000"/>
          </a:bodyPr>
          <a:lstStyle/>
          <a:p>
            <a:pPr marL="400050" indent="-400050">
              <a:buFont typeface="+mj-lt"/>
              <a:buAutoNum type="romanUcPeriod"/>
            </a:pPr>
            <a:endParaRPr lang="en-IN" sz="1800" dirty="0">
              <a:effectLst/>
              <a:latin typeface="Arial MT"/>
              <a:ea typeface="Arial MT"/>
              <a:cs typeface="Arial MT"/>
            </a:endParaRPr>
          </a:p>
          <a:p>
            <a:pPr marL="0" indent="0" algn="just">
              <a:buNone/>
            </a:pPr>
            <a:r>
              <a:rPr lang="en-US" sz="7200" dirty="0">
                <a:latin typeface="Times New Roman" panose="02020603050405020304" pitchFamily="18" charset="0"/>
                <a:ea typeface="Arial MT"/>
                <a:cs typeface="Times New Roman" panose="02020603050405020304" pitchFamily="18" charset="0"/>
              </a:rPr>
              <a:t>[1] 	</a:t>
            </a:r>
            <a:r>
              <a:rPr lang="en-US" sz="7200" dirty="0">
                <a:effectLst/>
                <a:latin typeface="Times New Roman" panose="02020603050405020304" pitchFamily="18" charset="0"/>
                <a:ea typeface="Arial MT"/>
                <a:cs typeface="Times New Roman" panose="02020603050405020304" pitchFamily="18" charset="0"/>
              </a:rPr>
              <a:t>Al-</a:t>
            </a:r>
            <a:r>
              <a:rPr lang="en-US" sz="7200" dirty="0" err="1">
                <a:effectLst/>
                <a:latin typeface="Times New Roman" panose="02020603050405020304" pitchFamily="18" charset="0"/>
                <a:ea typeface="Arial MT"/>
                <a:cs typeface="Times New Roman" panose="02020603050405020304" pitchFamily="18" charset="0"/>
              </a:rPr>
              <a:t>Qaed</a:t>
            </a:r>
            <a:r>
              <a:rPr lang="en-US" sz="7200" dirty="0">
                <a:effectLst/>
                <a:latin typeface="Times New Roman" panose="02020603050405020304" pitchFamily="18" charset="0"/>
                <a:ea typeface="Arial MT"/>
                <a:cs typeface="Times New Roman" panose="02020603050405020304" pitchFamily="18" charset="0"/>
              </a:rPr>
              <a:t> F, Sutcliffe A. Adaptive Decision Support System (ADSS) for B2C E-Commerce. 	</a:t>
            </a:r>
            <a:r>
              <a:rPr lang="en-US" sz="7200" i="1" dirty="0">
                <a:effectLst/>
                <a:latin typeface="Times New Roman" panose="02020603050405020304" pitchFamily="18" charset="0"/>
                <a:ea typeface="Arial MT"/>
                <a:cs typeface="Times New Roman" panose="02020603050405020304" pitchFamily="18" charset="0"/>
              </a:rPr>
              <a:t>2006ICEC 	Eighth Int Conf</a:t>
            </a:r>
            <a:r>
              <a:rPr lang="en-US" sz="7200" dirty="0">
                <a:effectLst/>
                <a:latin typeface="Times New Roman" panose="02020603050405020304" pitchFamily="18" charset="0"/>
                <a:ea typeface="Arial MT"/>
                <a:cs typeface="Times New Roman" panose="02020603050405020304" pitchFamily="18" charset="0"/>
              </a:rPr>
              <a:t> </a:t>
            </a:r>
            <a:r>
              <a:rPr lang="en-US" sz="7200" i="1" dirty="0">
                <a:effectLst/>
                <a:latin typeface="Times New Roman" panose="02020603050405020304" pitchFamily="18" charset="0"/>
                <a:ea typeface="Arial MT"/>
                <a:cs typeface="Times New Roman" panose="02020603050405020304" pitchFamily="18" charset="0"/>
              </a:rPr>
              <a:t>Electron </a:t>
            </a:r>
            <a:r>
              <a:rPr lang="en-US" sz="7200" i="1" dirty="0" err="1">
                <a:effectLst/>
                <a:latin typeface="Times New Roman" panose="02020603050405020304" pitchFamily="18" charset="0"/>
                <a:ea typeface="Arial MT"/>
                <a:cs typeface="Times New Roman" panose="02020603050405020304" pitchFamily="18" charset="0"/>
              </a:rPr>
              <a:t>Commer</a:t>
            </a:r>
            <a:r>
              <a:rPr lang="en-US" sz="7200" i="1" dirty="0">
                <a:effectLst/>
                <a:latin typeface="Times New Roman" panose="02020603050405020304" pitchFamily="18" charset="0"/>
                <a:ea typeface="Arial MT"/>
                <a:cs typeface="Times New Roman" panose="02020603050405020304" pitchFamily="18" charset="0"/>
              </a:rPr>
              <a:t> Proc NEW E-COMMERCE </a:t>
            </a:r>
            <a:r>
              <a:rPr lang="en-US" sz="7200" i="1" dirty="0" err="1">
                <a:effectLst/>
                <a:latin typeface="Times New Roman" panose="02020603050405020304" pitchFamily="18" charset="0"/>
                <a:ea typeface="Arial MT"/>
                <a:cs typeface="Times New Roman" panose="02020603050405020304" pitchFamily="18" charset="0"/>
              </a:rPr>
              <a:t>Innov</a:t>
            </a:r>
            <a:r>
              <a:rPr lang="en-US" sz="7200" i="1" dirty="0">
                <a:effectLst/>
                <a:latin typeface="Times New Roman" panose="02020603050405020304" pitchFamily="18" charset="0"/>
                <a:ea typeface="Arial MT"/>
                <a:cs typeface="Times New Roman" panose="02020603050405020304" pitchFamily="18" charset="0"/>
              </a:rPr>
              <a:t> </a:t>
            </a:r>
            <a:r>
              <a:rPr lang="en-US" sz="7200" i="1" dirty="0" err="1">
                <a:effectLst/>
                <a:latin typeface="Times New Roman" panose="02020603050405020304" pitchFamily="18" charset="0"/>
                <a:ea typeface="Arial MT"/>
                <a:cs typeface="Times New Roman" panose="02020603050405020304" pitchFamily="18" charset="0"/>
              </a:rPr>
              <a:t>Conqu</a:t>
            </a:r>
            <a:r>
              <a:rPr lang="en-US" sz="7200" dirty="0">
                <a:effectLst/>
                <a:latin typeface="Times New Roman" panose="02020603050405020304" pitchFamily="18" charset="0"/>
                <a:ea typeface="Arial MT"/>
                <a:cs typeface="Times New Roman" panose="02020603050405020304" pitchFamily="18" charset="0"/>
              </a:rPr>
              <a:t> </a:t>
            </a:r>
            <a:r>
              <a:rPr lang="en-US" sz="7200" i="1" dirty="0" err="1">
                <a:effectLst/>
                <a:latin typeface="Times New Roman" panose="02020603050405020304" pitchFamily="18" charset="0"/>
                <a:ea typeface="Arial MT"/>
                <a:cs typeface="Times New Roman" panose="02020603050405020304" pitchFamily="18" charset="0"/>
              </a:rPr>
              <a:t>Curr</a:t>
            </a:r>
            <a:r>
              <a:rPr lang="en-US" sz="7200" i="1" dirty="0">
                <a:effectLst/>
                <a:latin typeface="Times New Roman" panose="02020603050405020304" pitchFamily="18" charset="0"/>
                <a:ea typeface="Arial MT"/>
                <a:cs typeface="Times New Roman" panose="02020603050405020304" pitchFamily="18" charset="0"/>
              </a:rPr>
              <a:t> 	BARRIERS, </a:t>
            </a:r>
            <a:r>
              <a:rPr lang="en-US" sz="7200" i="1" dirty="0" err="1">
                <a:effectLst/>
                <a:latin typeface="Times New Roman" panose="02020603050405020304" pitchFamily="18" charset="0"/>
                <a:ea typeface="Arial MT"/>
                <a:cs typeface="Times New Roman" panose="02020603050405020304" pitchFamily="18" charset="0"/>
              </a:rPr>
              <a:t>Obs</a:t>
            </a:r>
            <a:r>
              <a:rPr lang="en-US" sz="7200" i="1" dirty="0">
                <a:effectLst/>
                <a:latin typeface="Times New Roman" panose="02020603050405020304" pitchFamily="18" charset="0"/>
                <a:ea typeface="Arial MT"/>
                <a:cs typeface="Times New Roman" panose="02020603050405020304" pitchFamily="18" charset="0"/>
              </a:rPr>
              <a:t> LIMITATIONS TO Conduct Success</a:t>
            </a:r>
            <a:r>
              <a:rPr lang="en-US" sz="7200" dirty="0">
                <a:effectLst/>
                <a:latin typeface="Times New Roman" panose="02020603050405020304" pitchFamily="18" charset="0"/>
                <a:ea typeface="Arial MT"/>
                <a:cs typeface="Times New Roman" panose="02020603050405020304" pitchFamily="18" charset="0"/>
              </a:rPr>
              <a:t> </a:t>
            </a:r>
            <a:r>
              <a:rPr lang="en-US" sz="7200" i="1" dirty="0">
                <a:effectLst/>
                <a:latin typeface="Times New Roman" panose="02020603050405020304" pitchFamily="18" charset="0"/>
                <a:ea typeface="Arial MT"/>
                <a:cs typeface="Times New Roman" panose="02020603050405020304" pitchFamily="18" charset="0"/>
              </a:rPr>
              <a:t>Bus INTERNET</a:t>
            </a:r>
            <a:r>
              <a:rPr lang="en-US" sz="7200" dirty="0">
                <a:effectLst/>
                <a:latin typeface="Times New Roman" panose="02020603050405020304" pitchFamily="18" charset="0"/>
                <a:ea typeface="Arial MT"/>
                <a:cs typeface="Times New Roman" panose="02020603050405020304" pitchFamily="18" charset="0"/>
              </a:rPr>
              <a:t>. 2006:492-503.</a:t>
            </a:r>
            <a:endParaRPr lang="en-IN" sz="7200" dirty="0">
              <a:effectLst/>
              <a:latin typeface="Times New Roman" panose="02020603050405020304" pitchFamily="18" charset="0"/>
              <a:ea typeface="Arial MT"/>
              <a:cs typeface="Times New Roman" panose="02020603050405020304" pitchFamily="18" charset="0"/>
            </a:endParaRPr>
          </a:p>
          <a:p>
            <a:pPr marL="0" indent="0" algn="just">
              <a:buNone/>
            </a:pPr>
            <a:r>
              <a:rPr lang="en-US" sz="7200" dirty="0">
                <a:effectLst/>
                <a:latin typeface="Times New Roman" panose="02020603050405020304" pitchFamily="18" charset="0"/>
                <a:ea typeface="Arial MT"/>
                <a:cs typeface="Times New Roman" panose="02020603050405020304" pitchFamily="18" charset="0"/>
              </a:rPr>
              <a:t>[2]	</a:t>
            </a:r>
            <a:r>
              <a:rPr lang="en-US" sz="7200" dirty="0" err="1">
                <a:effectLst/>
                <a:latin typeface="Times New Roman" panose="02020603050405020304" pitchFamily="18" charset="0"/>
                <a:ea typeface="Arial MT"/>
                <a:cs typeface="Times New Roman" panose="02020603050405020304" pitchFamily="18" charset="0"/>
              </a:rPr>
              <a:t>Mobasher</a:t>
            </a:r>
            <a:r>
              <a:rPr lang="en-US" sz="7200" dirty="0">
                <a:effectLst/>
                <a:latin typeface="Times New Roman" panose="02020603050405020304" pitchFamily="18" charset="0"/>
                <a:ea typeface="Arial MT"/>
                <a:cs typeface="Times New Roman" panose="02020603050405020304" pitchFamily="18" charset="0"/>
              </a:rPr>
              <a:t> B, Cooley R, Srivastava J. Automatic Personalization Based on Web Usage Mining. 	</a:t>
            </a:r>
            <a:r>
              <a:rPr lang="en-US" sz="7200" i="1" dirty="0" err="1">
                <a:effectLst/>
                <a:latin typeface="Times New Roman" panose="02020603050405020304" pitchFamily="18" charset="0"/>
                <a:ea typeface="Arial MT"/>
                <a:cs typeface="Times New Roman" panose="02020603050405020304" pitchFamily="18" charset="0"/>
              </a:rPr>
              <a:t>Commun</a:t>
            </a:r>
            <a:r>
              <a:rPr lang="en-US" sz="7200" dirty="0">
                <a:effectLst/>
                <a:latin typeface="Times New Roman" panose="02020603050405020304" pitchFamily="18" charset="0"/>
                <a:ea typeface="Arial MT"/>
                <a:cs typeface="Times New Roman" panose="02020603050405020304" pitchFamily="18" charset="0"/>
              </a:rPr>
              <a:t> </a:t>
            </a:r>
            <a:r>
              <a:rPr lang="en-US" sz="7200" i="1" dirty="0">
                <a:effectLst/>
                <a:latin typeface="Times New Roman" panose="02020603050405020304" pitchFamily="18" charset="0"/>
                <a:ea typeface="Arial MT"/>
                <a:cs typeface="Times New Roman" panose="02020603050405020304" pitchFamily="18" charset="0"/>
              </a:rPr>
              <a:t>ACM</a:t>
            </a:r>
            <a:r>
              <a:rPr lang="en-US" sz="7200" dirty="0">
                <a:effectLst/>
                <a:latin typeface="Times New Roman" panose="02020603050405020304" pitchFamily="18" charset="0"/>
                <a:ea typeface="Arial MT"/>
                <a:cs typeface="Times New Roman" panose="02020603050405020304" pitchFamily="18" charset="0"/>
              </a:rPr>
              <a:t>. 2000;43(8).</a:t>
            </a:r>
            <a:endParaRPr lang="en-IN" sz="7200" dirty="0">
              <a:effectLst/>
              <a:latin typeface="Times New Roman" panose="02020603050405020304" pitchFamily="18" charset="0"/>
              <a:ea typeface="Arial MT"/>
              <a:cs typeface="Times New Roman" panose="02020603050405020304" pitchFamily="18" charset="0"/>
            </a:endParaRPr>
          </a:p>
          <a:p>
            <a:pPr marL="0" indent="0" algn="just">
              <a:buNone/>
            </a:pPr>
            <a:r>
              <a:rPr lang="en-US" sz="7200" dirty="0">
                <a:effectLst/>
                <a:latin typeface="Times New Roman" panose="02020603050405020304" pitchFamily="18" charset="0"/>
                <a:ea typeface="Arial MT"/>
                <a:cs typeface="Times New Roman" panose="02020603050405020304" pitchFamily="18" charset="0"/>
              </a:rPr>
              <a:t>[3]	Cherna Y, </a:t>
            </a:r>
            <a:r>
              <a:rPr lang="en-US" sz="7200" dirty="0" err="1">
                <a:effectLst/>
                <a:latin typeface="Times New Roman" panose="02020603050405020304" pitchFamily="18" charset="0"/>
                <a:ea typeface="Arial MT"/>
                <a:cs typeface="Times New Roman" panose="02020603050405020304" pitchFamily="18" charset="0"/>
              </a:rPr>
              <a:t>Tzenga</a:t>
            </a:r>
            <a:r>
              <a:rPr lang="en-US" sz="7200" dirty="0">
                <a:effectLst/>
                <a:latin typeface="Times New Roman" panose="02020603050405020304" pitchFamily="18" charset="0"/>
                <a:ea typeface="Arial MT"/>
                <a:cs typeface="Times New Roman" panose="02020603050405020304" pitchFamily="18" charset="0"/>
              </a:rPr>
              <a:t> G. Measuring Consumer Loyalty of B2C e-Retailing Service by Fuzzy 	Integral: a FANP-Based Synthetic Model. In: </a:t>
            </a:r>
            <a:r>
              <a:rPr lang="en-US" sz="7200" i="1" dirty="0">
                <a:effectLst/>
                <a:latin typeface="Times New Roman" panose="02020603050405020304" pitchFamily="18" charset="0"/>
                <a:ea typeface="Arial MT"/>
                <a:cs typeface="Times New Roman" panose="02020603050405020304" pitchFamily="18" charset="0"/>
              </a:rPr>
              <a:t>International Conference on Fuzzy Theory and Its 	Applications </a:t>
            </a:r>
            <a:r>
              <a:rPr lang="en-US" sz="7200" i="1" dirty="0" err="1">
                <a:effectLst/>
                <a:latin typeface="Times New Roman" panose="02020603050405020304" pitchFamily="18" charset="0"/>
                <a:ea typeface="Arial MT"/>
                <a:cs typeface="Times New Roman" panose="02020603050405020304" pitchFamily="18" charset="0"/>
              </a:rPr>
              <a:t>iFUZZY</a:t>
            </a:r>
            <a:r>
              <a:rPr lang="en-US" sz="7200" dirty="0">
                <a:effectLst/>
                <a:latin typeface="Times New Roman" panose="02020603050405020304" pitchFamily="18" charset="0"/>
                <a:ea typeface="Arial MT"/>
                <a:cs typeface="Times New Roman" panose="02020603050405020304" pitchFamily="18" charset="0"/>
              </a:rPr>
              <a:t>.; 2012:48-56.</a:t>
            </a:r>
            <a:endParaRPr lang="en-IN" sz="7200" dirty="0">
              <a:effectLst/>
              <a:latin typeface="Times New Roman" panose="02020603050405020304" pitchFamily="18" charset="0"/>
              <a:ea typeface="Arial MT"/>
              <a:cs typeface="Times New Roman" panose="02020603050405020304" pitchFamily="18" charset="0"/>
            </a:endParaRPr>
          </a:p>
          <a:p>
            <a:pPr marL="0" indent="0" algn="just">
              <a:buNone/>
            </a:pPr>
            <a:r>
              <a:rPr lang="en-US" sz="7200" dirty="0">
                <a:effectLst/>
                <a:latin typeface="Times New Roman" panose="02020603050405020304" pitchFamily="18" charset="0"/>
                <a:ea typeface="Arial MT"/>
                <a:cs typeface="Times New Roman" panose="02020603050405020304" pitchFamily="18" charset="0"/>
              </a:rPr>
              <a:t>[4]	 Magento. An Introduction to Customer Segmentation. 2014. info2.magento.com/.../ 	</a:t>
            </a:r>
            <a:r>
              <a:rPr lang="en-US" sz="7200" dirty="0" err="1">
                <a:effectLst/>
                <a:latin typeface="Times New Roman" panose="02020603050405020304" pitchFamily="18" charset="0"/>
                <a:ea typeface="Arial MT"/>
                <a:cs typeface="Times New Roman" panose="02020603050405020304" pitchFamily="18" charset="0"/>
              </a:rPr>
              <a:t>An_Introduction_to_Customer_Segmentation</a:t>
            </a:r>
            <a:r>
              <a:rPr lang="en-US" sz="7200" dirty="0">
                <a:effectLst/>
                <a:latin typeface="Times New Roman" panose="02020603050405020304" pitchFamily="18" charset="0"/>
                <a:ea typeface="Arial MT"/>
                <a:cs typeface="Times New Roman" panose="02020603050405020304" pitchFamily="18" charset="0"/>
              </a:rPr>
              <a:t>...</a:t>
            </a:r>
            <a:endParaRPr lang="en-IN" sz="7200" dirty="0">
              <a:effectLst/>
              <a:latin typeface="Times New Roman" panose="02020603050405020304" pitchFamily="18" charset="0"/>
              <a:ea typeface="Arial MT"/>
              <a:cs typeface="Times New Roman" panose="02020603050405020304" pitchFamily="18" charset="0"/>
            </a:endParaRPr>
          </a:p>
          <a:p>
            <a:pPr marL="0" indent="0" algn="just">
              <a:buNone/>
            </a:pPr>
            <a:r>
              <a:rPr lang="en-US" sz="7200" dirty="0">
                <a:effectLst/>
                <a:latin typeface="Times New Roman" panose="02020603050405020304" pitchFamily="18" charset="0"/>
                <a:ea typeface="Arial MT"/>
                <a:cs typeface="Times New Roman" panose="02020603050405020304" pitchFamily="18" charset="0"/>
              </a:rPr>
              <a:t>[5]	 Baer D. CSI : Customer Segmentation Intelligence for Increasing Profits. </a:t>
            </a:r>
            <a:r>
              <a:rPr lang="en-US" sz="7200" i="1" dirty="0">
                <a:effectLst/>
                <a:latin typeface="Times New Roman" panose="02020603050405020304" pitchFamily="18" charset="0"/>
                <a:ea typeface="Arial MT"/>
                <a:cs typeface="Times New Roman" panose="02020603050405020304" pitchFamily="18" charset="0"/>
              </a:rPr>
              <a:t>SAS Glob Forum</a:t>
            </a:r>
            <a:r>
              <a:rPr lang="en-US" sz="7200" dirty="0">
                <a:effectLst/>
                <a:latin typeface="Times New Roman" panose="02020603050405020304" pitchFamily="18" charset="0"/>
                <a:ea typeface="Arial MT"/>
                <a:cs typeface="Times New Roman" panose="02020603050405020304" pitchFamily="18" charset="0"/>
              </a:rPr>
              <a:t>. 	2012:1-13.</a:t>
            </a:r>
          </a:p>
          <a:p>
            <a:pPr marL="0" indent="0" algn="just">
              <a:buNone/>
            </a:pPr>
            <a:r>
              <a:rPr lang="en-US" sz="7200" dirty="0">
                <a:effectLst/>
                <a:latin typeface="Times New Roman" panose="02020603050405020304" pitchFamily="18" charset="0"/>
                <a:ea typeface="Arial MT"/>
                <a:cs typeface="Times New Roman" panose="02020603050405020304" pitchFamily="18" charset="0"/>
              </a:rPr>
              <a:t>[6]	 </a:t>
            </a:r>
            <a:r>
              <a:rPr lang="en-US" sz="7200" dirty="0" err="1">
                <a:effectLst/>
                <a:latin typeface="Times New Roman" panose="02020603050405020304" pitchFamily="18" charset="0"/>
                <a:ea typeface="Arial MT"/>
                <a:cs typeface="Times New Roman" panose="02020603050405020304" pitchFamily="18" charset="0"/>
              </a:rPr>
              <a:t>Colica</a:t>
            </a:r>
            <a:r>
              <a:rPr lang="en-US" sz="7200" dirty="0">
                <a:effectLst/>
                <a:latin typeface="Times New Roman" panose="02020603050405020304" pitchFamily="18" charset="0"/>
                <a:ea typeface="Arial MT"/>
                <a:cs typeface="Times New Roman" panose="02020603050405020304" pitchFamily="18" charset="0"/>
              </a:rPr>
              <a:t> R. Customer Segmentation And Clustering Using SAS Enterprise </a:t>
            </a:r>
            <a:r>
              <a:rPr lang="en-US" sz="7200" dirty="0" err="1">
                <a:effectLst/>
                <a:latin typeface="Times New Roman" panose="02020603050405020304" pitchFamily="18" charset="0"/>
                <a:ea typeface="Arial MT"/>
                <a:cs typeface="Times New Roman" panose="02020603050405020304" pitchFamily="18" charset="0"/>
              </a:rPr>
              <a:t>Minner</a:t>
            </a:r>
            <a:r>
              <a:rPr lang="en-US" sz="7200" dirty="0">
                <a:effectLst/>
                <a:latin typeface="Times New Roman" panose="02020603050405020304" pitchFamily="18" charset="0"/>
                <a:ea typeface="Arial MT"/>
                <a:cs typeface="Times New Roman" panose="02020603050405020304" pitchFamily="18" charset="0"/>
              </a:rPr>
              <a:t> Part I The 	Basics. 2011:1-14.</a:t>
            </a:r>
          </a:p>
          <a:p>
            <a:pPr marL="0" indent="0" algn="just">
              <a:buNone/>
            </a:pPr>
            <a:r>
              <a:rPr lang="en-US" sz="7200" dirty="0">
                <a:effectLst/>
                <a:latin typeface="Times New Roman" panose="02020603050405020304" pitchFamily="18" charset="0"/>
                <a:ea typeface="Arial MT"/>
                <a:cs typeface="Times New Roman" panose="02020603050405020304" pitchFamily="18" charset="0"/>
              </a:rPr>
              <a:t>[7]	Venkatesan R. Cluster Analysis For Segmentation. 2007.</a:t>
            </a:r>
            <a:endParaRPr lang="en-IN" sz="7200" dirty="0">
              <a:effectLst/>
              <a:latin typeface="Times New Roman" panose="02020603050405020304" pitchFamily="18" charset="0"/>
              <a:ea typeface="Arial MT"/>
              <a:cs typeface="Times New Roman" panose="02020603050405020304" pitchFamily="18" charset="0"/>
            </a:endParaRPr>
          </a:p>
          <a:p>
            <a:endParaRPr lang="en-US" sz="7200" dirty="0">
              <a:effectLst/>
              <a:latin typeface="Times New Roman" panose="02020603050405020304" pitchFamily="18" charset="0"/>
              <a:ea typeface="Arial MT"/>
              <a:cs typeface="Times New Roman" panose="02020603050405020304" pitchFamily="18" charset="0"/>
            </a:endParaRPr>
          </a:p>
        </p:txBody>
      </p:sp>
    </p:spTree>
    <p:extLst>
      <p:ext uri="{BB962C8B-B14F-4D97-AF65-F5344CB8AC3E}">
        <p14:creationId xmlns:p14="http://schemas.microsoft.com/office/powerpoint/2010/main" val="157937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imple Thank You Slide PowerPoint Designs | Slidebazaar">
            <a:extLst>
              <a:ext uri="{FF2B5EF4-FFF2-40B4-BE49-F238E27FC236}">
                <a16:creationId xmlns:a16="http://schemas.microsoft.com/office/drawing/2014/main" id="{A5B82ACF-80F6-4ADB-8BE8-F2EEAA79ED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68" y="0"/>
            <a:ext cx="12215093"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0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51AB-C1FF-4960-AB87-80114AC315D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ABSTARCT:</a:t>
            </a:r>
          </a:p>
        </p:txBody>
      </p:sp>
      <p:sp>
        <p:nvSpPr>
          <p:cNvPr id="3" name="Content Placeholder 2">
            <a:extLst>
              <a:ext uri="{FF2B5EF4-FFF2-40B4-BE49-F238E27FC236}">
                <a16:creationId xmlns:a16="http://schemas.microsoft.com/office/drawing/2014/main" id="{02572F53-C076-43F3-AE09-90D60FB20826}"/>
              </a:ext>
            </a:extLst>
          </p:cNvPr>
          <p:cNvSpPr>
            <a:spLocks noGrp="1"/>
          </p:cNvSpPr>
          <p:nvPr>
            <p:ph idx="1"/>
          </p:nvPr>
        </p:nvSpPr>
        <p:spPr/>
        <p:txBody>
          <a:bodyPr/>
          <a:lstStyle/>
          <a:p>
            <a:pPr algn="just">
              <a:lnSpc>
                <a:spcPct val="200000"/>
              </a:lnSpc>
            </a:pPr>
            <a:r>
              <a:rPr lang="en-US" sz="1800" dirty="0">
                <a:effectLst/>
                <a:latin typeface="Times New Roman" panose="02020603050405020304" pitchFamily="18" charset="0"/>
                <a:ea typeface="Arial MT"/>
              </a:rPr>
              <a:t>Ecommerce transactions are no longer a new thing. Many people shop with ecommerce and many companies use ecommerce to promote and to sell their products. Because of that, overloading information appears on the customers’ side. Overloading information occurs when customers get too much information about a product then feel confused. Personalization will become a solution to overloading problem. In marketing, personalization technique can be used to get potential customers in a case to boost sales. The potential customer is obtained from customer segmentation or market segmentation. </a:t>
            </a:r>
            <a:endParaRPr lang="en-IN" dirty="0"/>
          </a:p>
        </p:txBody>
      </p:sp>
    </p:spTree>
    <p:extLst>
      <p:ext uri="{BB962C8B-B14F-4D97-AF65-F5344CB8AC3E}">
        <p14:creationId xmlns:p14="http://schemas.microsoft.com/office/powerpoint/2010/main" val="42639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740E-4018-47C6-957D-A1D75F3087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LITETATURE SURVEY</a:t>
            </a:r>
          </a:p>
        </p:txBody>
      </p:sp>
      <p:graphicFrame>
        <p:nvGraphicFramePr>
          <p:cNvPr id="7" name="Table 7">
            <a:extLst>
              <a:ext uri="{FF2B5EF4-FFF2-40B4-BE49-F238E27FC236}">
                <a16:creationId xmlns:a16="http://schemas.microsoft.com/office/drawing/2014/main" id="{B884F1A9-B35F-481E-BAE0-E6811994F8E5}"/>
              </a:ext>
            </a:extLst>
          </p:cNvPr>
          <p:cNvGraphicFramePr>
            <a:graphicFrameLocks noGrp="1"/>
          </p:cNvGraphicFramePr>
          <p:nvPr>
            <p:ph idx="1"/>
            <p:extLst>
              <p:ext uri="{D42A27DB-BD31-4B8C-83A1-F6EECF244321}">
                <p14:modId xmlns:p14="http://schemas.microsoft.com/office/powerpoint/2010/main" val="3643046823"/>
              </p:ext>
            </p:extLst>
          </p:nvPr>
        </p:nvGraphicFramePr>
        <p:xfrm>
          <a:off x="1219200" y="1701800"/>
          <a:ext cx="10360025" cy="3957642"/>
        </p:xfrm>
        <a:graphic>
          <a:graphicData uri="http://schemas.openxmlformats.org/drawingml/2006/table">
            <a:tbl>
              <a:tblPr firstRow="1" bandRow="1">
                <a:tableStyleId>{5C22544A-7EE6-4342-B048-85BDC9FD1C3A}</a:tableStyleId>
              </a:tblPr>
              <a:tblGrid>
                <a:gridCol w="2072005">
                  <a:extLst>
                    <a:ext uri="{9D8B030D-6E8A-4147-A177-3AD203B41FA5}">
                      <a16:colId xmlns:a16="http://schemas.microsoft.com/office/drawing/2014/main" val="3059618255"/>
                    </a:ext>
                  </a:extLst>
                </a:gridCol>
                <a:gridCol w="2072005">
                  <a:extLst>
                    <a:ext uri="{9D8B030D-6E8A-4147-A177-3AD203B41FA5}">
                      <a16:colId xmlns:a16="http://schemas.microsoft.com/office/drawing/2014/main" val="2254771374"/>
                    </a:ext>
                  </a:extLst>
                </a:gridCol>
                <a:gridCol w="2072005">
                  <a:extLst>
                    <a:ext uri="{9D8B030D-6E8A-4147-A177-3AD203B41FA5}">
                      <a16:colId xmlns:a16="http://schemas.microsoft.com/office/drawing/2014/main" val="3607276052"/>
                    </a:ext>
                  </a:extLst>
                </a:gridCol>
                <a:gridCol w="2115581">
                  <a:extLst>
                    <a:ext uri="{9D8B030D-6E8A-4147-A177-3AD203B41FA5}">
                      <a16:colId xmlns:a16="http://schemas.microsoft.com/office/drawing/2014/main" val="201983634"/>
                    </a:ext>
                  </a:extLst>
                </a:gridCol>
                <a:gridCol w="2028429">
                  <a:extLst>
                    <a:ext uri="{9D8B030D-6E8A-4147-A177-3AD203B41FA5}">
                      <a16:colId xmlns:a16="http://schemas.microsoft.com/office/drawing/2014/main" val="697890620"/>
                    </a:ext>
                  </a:extLst>
                </a:gridCol>
              </a:tblGrid>
              <a:tr h="497822">
                <a:tc>
                  <a:txBody>
                    <a:bodyPr/>
                    <a:lstStyle/>
                    <a:p>
                      <a:r>
                        <a:rPr lang="en-IN" sz="1600" dirty="0"/>
                        <a:t>Paper</a:t>
                      </a:r>
                    </a:p>
                  </a:txBody>
                  <a:tcPr/>
                </a:tc>
                <a:tc>
                  <a:txBody>
                    <a:bodyPr/>
                    <a:lstStyle/>
                    <a:p>
                      <a:r>
                        <a:rPr lang="en-IN" sz="1600" dirty="0"/>
                        <a:t>Method</a:t>
                      </a:r>
                    </a:p>
                  </a:txBody>
                  <a:tcPr/>
                </a:tc>
                <a:tc>
                  <a:txBody>
                    <a:bodyPr/>
                    <a:lstStyle/>
                    <a:p>
                      <a:r>
                        <a:rPr lang="en-IN" sz="1600" dirty="0"/>
                        <a:t>Data</a:t>
                      </a:r>
                    </a:p>
                  </a:txBody>
                  <a:tcPr/>
                </a:tc>
                <a:tc>
                  <a:txBody>
                    <a:bodyPr/>
                    <a:lstStyle/>
                    <a:p>
                      <a:r>
                        <a:rPr lang="en-IN" sz="1600" dirty="0"/>
                        <a:t>Advantages</a:t>
                      </a:r>
                    </a:p>
                  </a:txBody>
                  <a:tcPr/>
                </a:tc>
                <a:tc>
                  <a:txBody>
                    <a:bodyPr/>
                    <a:lstStyle/>
                    <a:p>
                      <a:r>
                        <a:rPr lang="en-IN" sz="1600" dirty="0"/>
                        <a:t>Disadvantages</a:t>
                      </a:r>
                    </a:p>
                  </a:txBody>
                  <a:tcPr/>
                </a:tc>
                <a:extLst>
                  <a:ext uri="{0D108BD9-81ED-4DB2-BD59-A6C34878D82A}">
                    <a16:rowId xmlns:a16="http://schemas.microsoft.com/office/drawing/2014/main" val="1672530573"/>
                  </a:ext>
                </a:extLst>
              </a:tr>
              <a:tr h="1301386">
                <a:tc>
                  <a:txBody>
                    <a:bodyPr/>
                    <a:lstStyle/>
                    <a:p>
                      <a:r>
                        <a:rPr lang="en-IN" sz="1600" dirty="0"/>
                        <a:t>Magento</a:t>
                      </a:r>
                    </a:p>
                    <a:p>
                      <a:r>
                        <a:rPr lang="en-IN" sz="1600" dirty="0"/>
                        <a:t>(2014)</a:t>
                      </a:r>
                    </a:p>
                  </a:txBody>
                  <a:tcPr/>
                </a:tc>
                <a:tc>
                  <a:txBody>
                    <a:bodyPr/>
                    <a:lstStyle/>
                    <a:p>
                      <a:r>
                        <a:rPr lang="en-IN" sz="1600" dirty="0"/>
                        <a:t>Magento</a:t>
                      </a:r>
                    </a:p>
                  </a:txBody>
                  <a:tcPr/>
                </a:tc>
                <a:tc>
                  <a:txBody>
                    <a:bodyPr/>
                    <a:lstStyle/>
                    <a:p>
                      <a:r>
                        <a:rPr lang="en-IN" sz="1600" dirty="0"/>
                        <a:t>Demographic Purchase history , Data Product , Data Media , Data Marketing , server log</a:t>
                      </a:r>
                    </a:p>
                  </a:txBody>
                  <a:tcPr/>
                </a:tc>
                <a:tc>
                  <a:txBody>
                    <a:bodyPr/>
                    <a:lstStyle/>
                    <a:p>
                      <a:r>
                        <a:rPr lang="en-IN" sz="1600" dirty="0"/>
                        <a:t>Have Cleared Variable Customer Segmentation</a:t>
                      </a:r>
                    </a:p>
                  </a:txBody>
                  <a:tcPr/>
                </a:tc>
                <a:tc>
                  <a:txBody>
                    <a:bodyPr/>
                    <a:lstStyle/>
                    <a:p>
                      <a:r>
                        <a:rPr lang="en-IN" sz="1600" dirty="0"/>
                        <a:t>There is no data  pre-processing for each variable</a:t>
                      </a:r>
                    </a:p>
                  </a:txBody>
                  <a:tcPr/>
                </a:tc>
                <a:extLst>
                  <a:ext uri="{0D108BD9-81ED-4DB2-BD59-A6C34878D82A}">
                    <a16:rowId xmlns:a16="http://schemas.microsoft.com/office/drawing/2014/main" val="759319360"/>
                  </a:ext>
                </a:extLst>
              </a:tr>
              <a:tr h="854842">
                <a:tc>
                  <a:txBody>
                    <a:bodyPr/>
                    <a:lstStyle/>
                    <a:p>
                      <a:r>
                        <a:rPr lang="en-IN" sz="1600" dirty="0"/>
                        <a:t>Baer</a:t>
                      </a:r>
                    </a:p>
                    <a:p>
                      <a:r>
                        <a:rPr lang="en-IN" sz="1600" dirty="0"/>
                        <a:t>(2012)</a:t>
                      </a:r>
                    </a:p>
                  </a:txBody>
                  <a:tcPr/>
                </a:tc>
                <a:tc>
                  <a:txBody>
                    <a:bodyPr/>
                    <a:lstStyle/>
                    <a:p>
                      <a:r>
                        <a:rPr lang="en-IN" sz="1600" dirty="0"/>
                        <a:t>Business Rule</a:t>
                      </a:r>
                    </a:p>
                  </a:txBody>
                  <a:tcPr/>
                </a:tc>
                <a:tc>
                  <a:txBody>
                    <a:bodyPr/>
                    <a:lstStyle/>
                    <a:p>
                      <a:r>
                        <a:rPr lang="en-IN" sz="1600" dirty="0"/>
                        <a:t>Demographic Purchase  history</a:t>
                      </a:r>
                    </a:p>
                  </a:txBody>
                  <a:tcPr/>
                </a:tc>
                <a:tc>
                  <a:txBody>
                    <a:bodyPr/>
                    <a:lstStyle/>
                    <a:p>
                      <a:r>
                        <a:rPr lang="en-IN" sz="1600" dirty="0"/>
                        <a:t>Easy to apply , use database query</a:t>
                      </a:r>
                    </a:p>
                  </a:txBody>
                  <a:tcPr/>
                </a:tc>
                <a:tc>
                  <a:txBody>
                    <a:bodyPr/>
                    <a:lstStyle/>
                    <a:p>
                      <a:r>
                        <a:rPr lang="en-IN" sz="1600" dirty="0"/>
                        <a:t>Not focused on customer behaviour</a:t>
                      </a:r>
                    </a:p>
                  </a:txBody>
                  <a:tcPr/>
                </a:tc>
                <a:extLst>
                  <a:ext uri="{0D108BD9-81ED-4DB2-BD59-A6C34878D82A}">
                    <a16:rowId xmlns:a16="http://schemas.microsoft.com/office/drawing/2014/main" val="2588506229"/>
                  </a:ext>
                </a:extLst>
              </a:tr>
              <a:tr h="1294338">
                <a:tc>
                  <a:txBody>
                    <a:bodyPr/>
                    <a:lstStyle/>
                    <a:p>
                      <a:r>
                        <a:rPr lang="en-IN" sz="1600" dirty="0"/>
                        <a:t>Colica</a:t>
                      </a:r>
                    </a:p>
                    <a:p>
                      <a:r>
                        <a:rPr lang="en-IN" sz="1600" dirty="0"/>
                        <a:t>(2011)</a:t>
                      </a:r>
                    </a:p>
                  </a:txBody>
                  <a:tcPr/>
                </a:tc>
                <a:tc>
                  <a:txBody>
                    <a:bodyPr/>
                    <a:lstStyle/>
                    <a:p>
                      <a:r>
                        <a:rPr lang="en-IN" sz="1600" dirty="0"/>
                        <a:t>Customer Profiling </a:t>
                      </a:r>
                    </a:p>
                  </a:txBody>
                  <a:tcPr/>
                </a:tc>
                <a:tc>
                  <a:txBody>
                    <a:bodyPr/>
                    <a:lstStyle/>
                    <a:p>
                      <a:r>
                        <a:rPr lang="en-IN" sz="1600" dirty="0"/>
                        <a:t>Demographic Purchase history</a:t>
                      </a:r>
                    </a:p>
                  </a:txBody>
                  <a:tcPr/>
                </a:tc>
                <a:tc>
                  <a:txBody>
                    <a:bodyPr/>
                    <a:lstStyle/>
                    <a:p>
                      <a:r>
                        <a:rPr lang="en-IN" sz="1600" dirty="0"/>
                        <a:t>Use database query if data is small</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dirty="0"/>
                        <a:t>Not focused on customer behaviour</a:t>
                      </a:r>
                    </a:p>
                    <a:p>
                      <a:endParaRPr lang="en-IN" sz="1600" dirty="0"/>
                    </a:p>
                  </a:txBody>
                  <a:tcPr/>
                </a:tc>
                <a:extLst>
                  <a:ext uri="{0D108BD9-81ED-4DB2-BD59-A6C34878D82A}">
                    <a16:rowId xmlns:a16="http://schemas.microsoft.com/office/drawing/2014/main" val="1665233382"/>
                  </a:ext>
                </a:extLst>
              </a:tr>
            </a:tbl>
          </a:graphicData>
        </a:graphic>
      </p:graphicFrame>
    </p:spTree>
    <p:extLst>
      <p:ext uri="{BB962C8B-B14F-4D97-AF65-F5344CB8AC3E}">
        <p14:creationId xmlns:p14="http://schemas.microsoft.com/office/powerpoint/2010/main" val="282640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740E-4018-47C6-957D-A1D75F3087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a:t>
            </a:r>
          </a:p>
        </p:txBody>
      </p:sp>
      <p:graphicFrame>
        <p:nvGraphicFramePr>
          <p:cNvPr id="7" name="Table 7">
            <a:extLst>
              <a:ext uri="{FF2B5EF4-FFF2-40B4-BE49-F238E27FC236}">
                <a16:creationId xmlns:a16="http://schemas.microsoft.com/office/drawing/2014/main" id="{B884F1A9-B35F-481E-BAE0-E6811994F8E5}"/>
              </a:ext>
            </a:extLst>
          </p:cNvPr>
          <p:cNvGraphicFramePr>
            <a:graphicFrameLocks noGrp="1"/>
          </p:cNvGraphicFramePr>
          <p:nvPr>
            <p:ph idx="1"/>
            <p:extLst>
              <p:ext uri="{D42A27DB-BD31-4B8C-83A1-F6EECF244321}">
                <p14:modId xmlns:p14="http://schemas.microsoft.com/office/powerpoint/2010/main" val="2625829841"/>
              </p:ext>
            </p:extLst>
          </p:nvPr>
        </p:nvGraphicFramePr>
        <p:xfrm>
          <a:off x="1219200" y="1701800"/>
          <a:ext cx="10360025" cy="3948388"/>
        </p:xfrm>
        <a:graphic>
          <a:graphicData uri="http://schemas.openxmlformats.org/drawingml/2006/table">
            <a:tbl>
              <a:tblPr firstRow="1" bandRow="1">
                <a:tableStyleId>{5C22544A-7EE6-4342-B048-85BDC9FD1C3A}</a:tableStyleId>
              </a:tblPr>
              <a:tblGrid>
                <a:gridCol w="2072005">
                  <a:extLst>
                    <a:ext uri="{9D8B030D-6E8A-4147-A177-3AD203B41FA5}">
                      <a16:colId xmlns:a16="http://schemas.microsoft.com/office/drawing/2014/main" val="3059618255"/>
                    </a:ext>
                  </a:extLst>
                </a:gridCol>
                <a:gridCol w="2072005">
                  <a:extLst>
                    <a:ext uri="{9D8B030D-6E8A-4147-A177-3AD203B41FA5}">
                      <a16:colId xmlns:a16="http://schemas.microsoft.com/office/drawing/2014/main" val="2254771374"/>
                    </a:ext>
                  </a:extLst>
                </a:gridCol>
                <a:gridCol w="2072005">
                  <a:extLst>
                    <a:ext uri="{9D8B030D-6E8A-4147-A177-3AD203B41FA5}">
                      <a16:colId xmlns:a16="http://schemas.microsoft.com/office/drawing/2014/main" val="3607276052"/>
                    </a:ext>
                  </a:extLst>
                </a:gridCol>
                <a:gridCol w="2115581">
                  <a:extLst>
                    <a:ext uri="{9D8B030D-6E8A-4147-A177-3AD203B41FA5}">
                      <a16:colId xmlns:a16="http://schemas.microsoft.com/office/drawing/2014/main" val="201983634"/>
                    </a:ext>
                  </a:extLst>
                </a:gridCol>
                <a:gridCol w="2028429">
                  <a:extLst>
                    <a:ext uri="{9D8B030D-6E8A-4147-A177-3AD203B41FA5}">
                      <a16:colId xmlns:a16="http://schemas.microsoft.com/office/drawing/2014/main" val="697890620"/>
                    </a:ext>
                  </a:extLst>
                </a:gridCol>
              </a:tblGrid>
              <a:tr h="497822">
                <a:tc>
                  <a:txBody>
                    <a:bodyPr/>
                    <a:lstStyle/>
                    <a:p>
                      <a:r>
                        <a:rPr lang="en-IN" sz="1600" dirty="0"/>
                        <a:t>Paper</a:t>
                      </a:r>
                    </a:p>
                  </a:txBody>
                  <a:tcPr/>
                </a:tc>
                <a:tc>
                  <a:txBody>
                    <a:bodyPr/>
                    <a:lstStyle/>
                    <a:p>
                      <a:r>
                        <a:rPr lang="en-IN" sz="1600" dirty="0"/>
                        <a:t>Method</a:t>
                      </a:r>
                    </a:p>
                  </a:txBody>
                  <a:tcPr/>
                </a:tc>
                <a:tc>
                  <a:txBody>
                    <a:bodyPr/>
                    <a:lstStyle/>
                    <a:p>
                      <a:r>
                        <a:rPr lang="en-IN" sz="1600" dirty="0"/>
                        <a:t>Data</a:t>
                      </a:r>
                    </a:p>
                  </a:txBody>
                  <a:tcPr/>
                </a:tc>
                <a:tc>
                  <a:txBody>
                    <a:bodyPr/>
                    <a:lstStyle/>
                    <a:p>
                      <a:r>
                        <a:rPr lang="en-IN" sz="1600" dirty="0"/>
                        <a:t>Advantages</a:t>
                      </a:r>
                    </a:p>
                  </a:txBody>
                  <a:tcPr/>
                </a:tc>
                <a:tc>
                  <a:txBody>
                    <a:bodyPr/>
                    <a:lstStyle/>
                    <a:p>
                      <a:r>
                        <a:rPr lang="en-IN" sz="1600" dirty="0"/>
                        <a:t>Disadvantages</a:t>
                      </a:r>
                    </a:p>
                  </a:txBody>
                  <a:tcPr/>
                </a:tc>
                <a:extLst>
                  <a:ext uri="{0D108BD9-81ED-4DB2-BD59-A6C34878D82A}">
                    <a16:rowId xmlns:a16="http://schemas.microsoft.com/office/drawing/2014/main" val="1672530573"/>
                  </a:ext>
                </a:extLst>
              </a:tr>
              <a:tr h="1301386">
                <a:tc>
                  <a:txBody>
                    <a:bodyPr/>
                    <a:lstStyle/>
                    <a:p>
                      <a:r>
                        <a:rPr lang="en-IN" sz="1600" dirty="0"/>
                        <a:t>Baer</a:t>
                      </a:r>
                    </a:p>
                    <a:p>
                      <a:r>
                        <a:rPr lang="en-IN" sz="1600" dirty="0"/>
                        <a:t>(2012)</a:t>
                      </a:r>
                    </a:p>
                  </a:txBody>
                  <a:tcPr/>
                </a:tc>
                <a:tc>
                  <a:txBody>
                    <a:bodyPr/>
                    <a:lstStyle/>
                    <a:p>
                      <a:r>
                        <a:rPr lang="en-IN" sz="1600" dirty="0"/>
                        <a:t>Supervised clustering with decision tree</a:t>
                      </a:r>
                    </a:p>
                  </a:txBody>
                  <a:tcPr/>
                </a:tc>
                <a:tc>
                  <a:txBody>
                    <a:bodyPr/>
                    <a:lstStyle/>
                    <a:p>
                      <a:r>
                        <a:rPr lang="en-IN" sz="1600" dirty="0"/>
                        <a:t>Demographic Purchase history </a:t>
                      </a:r>
                    </a:p>
                  </a:txBody>
                  <a:tcPr/>
                </a:tc>
                <a:tc>
                  <a:txBody>
                    <a:bodyPr/>
                    <a:lstStyle/>
                    <a:p>
                      <a:r>
                        <a:rPr lang="en-IN" sz="1600" dirty="0"/>
                        <a:t>Classify customers according to target</a:t>
                      </a:r>
                    </a:p>
                  </a:txBody>
                  <a:tcPr/>
                </a:tc>
                <a:tc>
                  <a:txBody>
                    <a:bodyPr/>
                    <a:lstStyle/>
                    <a:p>
                      <a:r>
                        <a:rPr lang="en-IN" sz="1600" dirty="0"/>
                        <a:t>Use only one variable to cluster</a:t>
                      </a:r>
                    </a:p>
                  </a:txBody>
                  <a:tcPr/>
                </a:tc>
                <a:extLst>
                  <a:ext uri="{0D108BD9-81ED-4DB2-BD59-A6C34878D82A}">
                    <a16:rowId xmlns:a16="http://schemas.microsoft.com/office/drawing/2014/main" val="759319360"/>
                  </a:ext>
                </a:extLst>
              </a:tr>
              <a:tr h="854842">
                <a:tc>
                  <a:txBody>
                    <a:bodyPr/>
                    <a:lstStyle/>
                    <a:p>
                      <a:r>
                        <a:rPr lang="en-IN" sz="1600" dirty="0"/>
                        <a:t>Baer</a:t>
                      </a:r>
                    </a:p>
                    <a:p>
                      <a:r>
                        <a:rPr lang="en-IN" sz="1600" dirty="0"/>
                        <a:t>(2012)</a:t>
                      </a:r>
                    </a:p>
                  </a:txBody>
                  <a:tcPr/>
                </a:tc>
                <a:tc>
                  <a:txBody>
                    <a:bodyPr/>
                    <a:lstStyle/>
                    <a:p>
                      <a:r>
                        <a:rPr lang="en-IN" sz="1600" dirty="0"/>
                        <a:t>Unsupervised clustering</a:t>
                      </a:r>
                    </a:p>
                  </a:txBody>
                  <a:tcPr/>
                </a:tc>
                <a:tc>
                  <a:txBody>
                    <a:bodyPr/>
                    <a:lstStyle/>
                    <a:p>
                      <a:r>
                        <a:rPr lang="en-IN" sz="1600" dirty="0"/>
                        <a:t>Purchase  history</a:t>
                      </a:r>
                    </a:p>
                  </a:txBody>
                  <a:tcPr/>
                </a:tc>
                <a:tc>
                  <a:txBody>
                    <a:bodyPr/>
                    <a:lstStyle/>
                    <a:p>
                      <a:r>
                        <a:rPr lang="en-IN" sz="1600" dirty="0"/>
                        <a:t>Use any number of customer attributes</a:t>
                      </a:r>
                    </a:p>
                  </a:txBody>
                  <a:tcPr/>
                </a:tc>
                <a:tc>
                  <a:txBody>
                    <a:bodyPr/>
                    <a:lstStyle/>
                    <a:p>
                      <a:r>
                        <a:rPr lang="en-IN" sz="1600" dirty="0"/>
                        <a:t>Speed of computation depends on K values</a:t>
                      </a:r>
                    </a:p>
                  </a:txBody>
                  <a:tcPr/>
                </a:tc>
                <a:extLst>
                  <a:ext uri="{0D108BD9-81ED-4DB2-BD59-A6C34878D82A}">
                    <a16:rowId xmlns:a16="http://schemas.microsoft.com/office/drawing/2014/main" val="2588506229"/>
                  </a:ext>
                </a:extLst>
              </a:tr>
              <a:tr h="1294338">
                <a:tc>
                  <a:txBody>
                    <a:bodyPr/>
                    <a:lstStyle/>
                    <a:p>
                      <a:r>
                        <a:rPr lang="en-IN" sz="1600" dirty="0"/>
                        <a:t>Colica</a:t>
                      </a:r>
                    </a:p>
                    <a:p>
                      <a:r>
                        <a:rPr lang="en-IN" sz="1600" dirty="0"/>
                        <a:t>(2011)</a:t>
                      </a:r>
                    </a:p>
                  </a:txBody>
                  <a:tcPr/>
                </a:tc>
                <a:tc>
                  <a:txBody>
                    <a:bodyPr/>
                    <a:lstStyle/>
                    <a:p>
                      <a:r>
                        <a:rPr lang="en-IN" sz="1600" dirty="0"/>
                        <a:t>Purchase affinity clustering</a:t>
                      </a:r>
                    </a:p>
                  </a:txBody>
                  <a:tcPr/>
                </a:tc>
                <a:tc>
                  <a:txBody>
                    <a:bodyPr/>
                    <a:lstStyle/>
                    <a:p>
                      <a:r>
                        <a:rPr lang="en-IN" sz="1600" dirty="0"/>
                        <a:t>Purchase history , Data product</a:t>
                      </a:r>
                    </a:p>
                  </a:txBody>
                  <a:tcPr/>
                </a:tc>
                <a:tc>
                  <a:txBody>
                    <a:bodyPr/>
                    <a:lstStyle/>
                    <a:p>
                      <a:r>
                        <a:rPr lang="en-IN" sz="1600" dirty="0"/>
                        <a:t>Know the product most in demand</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sz="1600" dirty="0"/>
                        <a:t>Specific to  product segmentation</a:t>
                      </a:r>
                    </a:p>
                    <a:p>
                      <a:endParaRPr lang="en-IN" sz="1600" dirty="0"/>
                    </a:p>
                  </a:txBody>
                  <a:tcPr/>
                </a:tc>
                <a:extLst>
                  <a:ext uri="{0D108BD9-81ED-4DB2-BD59-A6C34878D82A}">
                    <a16:rowId xmlns:a16="http://schemas.microsoft.com/office/drawing/2014/main" val="1665233382"/>
                  </a:ext>
                </a:extLst>
              </a:tr>
            </a:tbl>
          </a:graphicData>
        </a:graphic>
      </p:graphicFrame>
    </p:spTree>
    <p:extLst>
      <p:ext uri="{BB962C8B-B14F-4D97-AF65-F5344CB8AC3E}">
        <p14:creationId xmlns:p14="http://schemas.microsoft.com/office/powerpoint/2010/main" val="66310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9CE8-F76A-41EE-A3A5-0C8A0386BC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D4CCDB8-7258-454A-B817-2418FD4F1CE0}"/>
              </a:ext>
            </a:extLst>
          </p:cNvPr>
          <p:cNvSpPr>
            <a:spLocks noGrp="1"/>
          </p:cNvSpPr>
          <p:nvPr>
            <p:ph idx="1"/>
          </p:nvPr>
        </p:nvSpPr>
        <p:spPr/>
        <p:txBody>
          <a:bodyPr/>
          <a:lstStyle/>
          <a:p>
            <a:pPr algn="just">
              <a:lnSpc>
                <a:spcPct val="150000"/>
              </a:lnSpc>
            </a:pPr>
            <a:r>
              <a:rPr lang="en-US" i="0" dirty="0">
                <a:effectLst/>
                <a:latin typeface="Times New Roman" panose="02020603050405020304" pitchFamily="18" charset="0"/>
                <a:cs typeface="Times New Roman" panose="02020603050405020304" pitchFamily="18" charset="0"/>
              </a:rPr>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p>
          <a:p>
            <a:pPr marL="0" indent="0">
              <a:buNone/>
            </a:pPr>
            <a:endParaRPr lang="en-IN" dirty="0"/>
          </a:p>
        </p:txBody>
      </p:sp>
    </p:spTree>
    <p:extLst>
      <p:ext uri="{BB962C8B-B14F-4D97-AF65-F5344CB8AC3E}">
        <p14:creationId xmlns:p14="http://schemas.microsoft.com/office/powerpoint/2010/main" val="25517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8604-010B-4597-9059-5DEEA3D5A0A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CUSTOMER SEGMENTATION ?</a:t>
            </a:r>
          </a:p>
        </p:txBody>
      </p:sp>
      <p:sp>
        <p:nvSpPr>
          <p:cNvPr id="3" name="Content Placeholder 2">
            <a:extLst>
              <a:ext uri="{FF2B5EF4-FFF2-40B4-BE49-F238E27FC236}">
                <a16:creationId xmlns:a16="http://schemas.microsoft.com/office/drawing/2014/main" id="{6ECB27EA-FF2A-4558-9CBE-CF14549064B4}"/>
              </a:ext>
            </a:extLst>
          </p:cNvPr>
          <p:cNvSpPr>
            <a:spLocks noGrp="1"/>
          </p:cNvSpPr>
          <p:nvPr>
            <p:ph idx="1"/>
          </p:nvPr>
        </p:nvSpPr>
        <p:spPr>
          <a:xfrm>
            <a:off x="1218883" y="1701797"/>
            <a:ext cx="6027657" cy="4462272"/>
          </a:xfrm>
        </p:spPr>
        <p:txBody>
          <a:bodyPr>
            <a:normAutofit/>
          </a:bodyPr>
          <a:lstStyle/>
          <a:p>
            <a:pPr algn="just">
              <a:lnSpc>
                <a:spcPct val="150000"/>
              </a:lnSpc>
            </a:pPr>
            <a:r>
              <a:rPr lang="en-US" sz="2400" i="0" dirty="0">
                <a:effectLst/>
                <a:latin typeface="Times New Roman" panose="02020603050405020304" pitchFamily="18" charset="0"/>
                <a:cs typeface="Times New Roman" panose="02020603050405020304" pitchFamily="18" charset="0"/>
              </a:rPr>
              <a:t>Customer segmentation is the practice of dividing a company's customers into groups that reflect similarity among customers in each group. </a:t>
            </a:r>
            <a:endParaRPr lang="en-IN" dirty="0"/>
          </a:p>
        </p:txBody>
      </p:sp>
      <p:pic>
        <p:nvPicPr>
          <p:cNvPr id="4" name="Picture 2" descr="Customer Segmentation using Python in Machine Learning - copyassignment.com">
            <a:extLst>
              <a:ext uri="{FF2B5EF4-FFF2-40B4-BE49-F238E27FC236}">
                <a16:creationId xmlns:a16="http://schemas.microsoft.com/office/drawing/2014/main" id="{E20977D8-F339-49DB-8013-0213A4FC5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316" y="3501008"/>
            <a:ext cx="6205051" cy="2736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01B9E1A-708C-4EAC-9E2B-25E9271521CE}"/>
              </a:ext>
            </a:extLst>
          </p:cNvPr>
          <p:cNvSpPr txBox="1"/>
          <p:nvPr/>
        </p:nvSpPr>
        <p:spPr>
          <a:xfrm>
            <a:off x="7030516" y="6284059"/>
            <a:ext cx="3960440" cy="338554"/>
          </a:xfrm>
          <a:prstGeom prst="rect">
            <a:avLst/>
          </a:prstGeom>
          <a:noFill/>
        </p:spPr>
        <p:txBody>
          <a:bodyPr wrap="square" rtlCol="0">
            <a:spAutoFit/>
          </a:bodyPr>
          <a:lstStyle/>
          <a:p>
            <a:r>
              <a:rPr lang="en-IN" sz="1600" dirty="0"/>
              <a:t>Fig.1: customer segmentation</a:t>
            </a:r>
          </a:p>
        </p:txBody>
      </p:sp>
    </p:spTree>
    <p:extLst>
      <p:ext uri="{BB962C8B-B14F-4D97-AF65-F5344CB8AC3E}">
        <p14:creationId xmlns:p14="http://schemas.microsoft.com/office/powerpoint/2010/main" val="220675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F1D9-0A1E-474C-B071-07EF806F9F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E4F2F01-4D3E-4039-B51F-80E191D85E43}"/>
              </a:ext>
            </a:extLst>
          </p:cNvPr>
          <p:cNvSpPr>
            <a:spLocks noGrp="1"/>
          </p:cNvSpPr>
          <p:nvPr>
            <p:ph idx="1"/>
          </p:nvPr>
        </p:nvSpPr>
        <p:spPr/>
        <p:txBody>
          <a:bodyPr>
            <a:normAutofit/>
          </a:bodyPr>
          <a:lstStyle/>
          <a:p>
            <a:pPr marL="784860" marR="285115" indent="-457200" algn="just">
              <a:lnSpc>
                <a:spcPct val="150000"/>
              </a:lnSpc>
              <a:spcBef>
                <a:spcPts val="405"/>
              </a:spcBef>
              <a:buFont typeface="Wingdings" panose="05000000000000000000" pitchFamily="2" charset="2"/>
              <a:buChar char="Ø"/>
            </a:pPr>
            <a:r>
              <a:rPr lang="en-US" sz="2000" b="0" dirty="0">
                <a:effectLst/>
                <a:latin typeface="Times New Roman" panose="02020603050405020304" pitchFamily="18" charset="0"/>
                <a:ea typeface="Arial" panose="020B0604020202020204" pitchFamily="34" charset="0"/>
                <a:cs typeface="Times New Roman" panose="02020603050405020304" pitchFamily="18" charset="0"/>
              </a:rPr>
              <a:t>Customer segmentation is a technique in which we divide the customers based on their gender, age, annual income, spending score, etc. It is useful to get this information so that the store can get help in personalize marketing and provide customers with relevant deals. With the help of this project, companies can run user-specific campaigns and provide user-specific offers rather than broadcasting same offer to all the users.</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3640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9713-92EB-4DF7-9CC0-1279FDA5207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PROCESS</a:t>
            </a:r>
          </a:p>
        </p:txBody>
      </p:sp>
      <p:pic>
        <p:nvPicPr>
          <p:cNvPr id="7" name="Picture 6">
            <a:extLst>
              <a:ext uri="{FF2B5EF4-FFF2-40B4-BE49-F238E27FC236}">
                <a16:creationId xmlns:a16="http://schemas.microsoft.com/office/drawing/2014/main" id="{1A70BF10-BD11-4914-A038-A7C9EBE828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9956" y="1628800"/>
            <a:ext cx="7200800" cy="4176464"/>
          </a:xfrm>
          <a:prstGeom prst="rect">
            <a:avLst/>
          </a:prstGeom>
          <a:noFill/>
          <a:ln>
            <a:noFill/>
          </a:ln>
        </p:spPr>
      </p:pic>
      <p:sp>
        <p:nvSpPr>
          <p:cNvPr id="3" name="TextBox 2">
            <a:extLst>
              <a:ext uri="{FF2B5EF4-FFF2-40B4-BE49-F238E27FC236}">
                <a16:creationId xmlns:a16="http://schemas.microsoft.com/office/drawing/2014/main" id="{B96A0A48-6642-4EF4-AE9F-DA53EE3C3DFF}"/>
              </a:ext>
            </a:extLst>
          </p:cNvPr>
          <p:cNvSpPr txBox="1"/>
          <p:nvPr/>
        </p:nvSpPr>
        <p:spPr>
          <a:xfrm>
            <a:off x="4222204" y="5935464"/>
            <a:ext cx="2736304" cy="369332"/>
          </a:xfrm>
          <a:prstGeom prst="rect">
            <a:avLst/>
          </a:prstGeom>
          <a:noFill/>
        </p:spPr>
        <p:txBody>
          <a:bodyPr wrap="square" rtlCol="0">
            <a:spAutoFit/>
          </a:bodyPr>
          <a:lstStyle/>
          <a:p>
            <a:r>
              <a:rPr lang="en-IN" sz="1800" dirty="0"/>
              <a:t>Fig. 2: process</a:t>
            </a:r>
          </a:p>
        </p:txBody>
      </p:sp>
    </p:spTree>
    <p:extLst>
      <p:ext uri="{BB962C8B-B14F-4D97-AF65-F5344CB8AC3E}">
        <p14:creationId xmlns:p14="http://schemas.microsoft.com/office/powerpoint/2010/main" val="171576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250</TotalTime>
  <Words>1088</Words>
  <Application>Microsoft Office PowerPoint</Application>
  <PresentationFormat>Custom</PresentationFormat>
  <Paragraphs>138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MT</vt:lpstr>
      <vt:lpstr>Calibri</vt:lpstr>
      <vt:lpstr>Century Schoolbook (Body)</vt:lpstr>
      <vt:lpstr>Times New Roman</vt:lpstr>
      <vt:lpstr>Wingdings</vt:lpstr>
      <vt:lpstr>Tech 16x9</vt:lpstr>
      <vt:lpstr>CUSTOMER SEGMENTATION USING MACHINE LEARNING</vt:lpstr>
      <vt:lpstr>CONTENTS: </vt:lpstr>
      <vt:lpstr>ABSTARCT:</vt:lpstr>
      <vt:lpstr>LITETATURE SURVEY</vt:lpstr>
      <vt:lpstr>Cont..</vt:lpstr>
      <vt:lpstr>INTRODUCTION</vt:lpstr>
      <vt:lpstr>WHAT IS CUSTOMER SEGMENTATION ?</vt:lpstr>
      <vt:lpstr>PROBLEM STATEMENT</vt:lpstr>
      <vt:lpstr>PROCESS</vt:lpstr>
      <vt:lpstr>WORKING METHODLOGIES</vt:lpstr>
      <vt:lpstr>Cont..</vt:lpstr>
      <vt:lpstr>PRE-PROCEDURES</vt:lpstr>
      <vt:lpstr>K-CLUSTER’S ALGORITHM</vt:lpstr>
      <vt:lpstr>HOW K-MEAN CLUSTERING ALGORITHM WORKS?</vt:lpstr>
      <vt:lpstr>DATA SET FOR CUSTOMER SEGMENTATION</vt:lpstr>
      <vt:lpstr>RESULT &amp; ANALYSIS</vt:lpstr>
      <vt:lpstr>ADVANTAGES</vt:lpstr>
      <vt:lpstr>DISADVANTAGES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MACHINE LEARNING</dc:title>
  <dc:creator>vishnu.sai-_@outlook.com</dc:creator>
  <cp:lastModifiedBy>vishnu.sai-_@outlook.com</cp:lastModifiedBy>
  <cp:revision>31</cp:revision>
  <dcterms:created xsi:type="dcterms:W3CDTF">2021-11-08T15:06:45Z</dcterms:created>
  <dcterms:modified xsi:type="dcterms:W3CDTF">2023-06-03T05:35:44Z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