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4" r:id="rId2"/>
    <p:sldId id="308" r:id="rId3"/>
    <p:sldId id="438" r:id="rId4"/>
    <p:sldId id="335" r:id="rId5"/>
    <p:sldId id="336" r:id="rId6"/>
    <p:sldId id="262" r:id="rId7"/>
  </p:sldIdLst>
  <p:sldSz cx="12192000" cy="6858000"/>
  <p:notesSz cx="7104063" cy="10234613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4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C3E1A3-D2F0-43ED-A4C6-CCF5BFED960E}" type="slidenum">
              <a:rPr lang="en-CA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66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39F75-8505-4961-A15B-EF7D8601245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696913"/>
            <a:ext cx="6089650" cy="3425825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026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6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/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52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4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075252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 txBox="1">
            <a:spLocks/>
          </p:cNvSpPr>
          <p:nvPr/>
        </p:nvSpPr>
        <p:spPr bwMode="auto">
          <a:xfrm>
            <a:off x="999203" y="2131141"/>
            <a:ext cx="10269794" cy="77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1A276D"/>
                </a:solidFill>
              </a:rPr>
              <a:t>Introduction to </a:t>
            </a:r>
            <a:r>
              <a:rPr lang="en-US" altLang="zh-CN" sz="3600" dirty="0">
                <a:solidFill>
                  <a:srgbClr val="1A276D"/>
                </a:solidFill>
              </a:rPr>
              <a:t>Algebraic </a:t>
            </a:r>
            <a:r>
              <a:rPr lang="en-US" altLang="zh-CN" sz="3600" dirty="0" err="1">
                <a:solidFill>
                  <a:srgbClr val="1A276D"/>
                </a:solidFill>
              </a:rPr>
              <a:t>Multigrid</a:t>
            </a:r>
            <a:r>
              <a:rPr lang="en-US" altLang="zh-CN" sz="3600" dirty="0">
                <a:solidFill>
                  <a:srgbClr val="1A276D"/>
                </a:solidFill>
              </a:rPr>
              <a:t> </a:t>
            </a:r>
            <a:r>
              <a:rPr lang="en-US" altLang="zh-CN" sz="3600" dirty="0" smtClean="0">
                <a:solidFill>
                  <a:srgbClr val="1A276D"/>
                </a:solidFill>
              </a:rPr>
              <a:t>Solver: Part 1</a:t>
            </a:r>
          </a:p>
        </p:txBody>
      </p:sp>
    </p:spTree>
    <p:extLst>
      <p:ext uri="{BB962C8B-B14F-4D97-AF65-F5344CB8AC3E}">
        <p14:creationId xmlns:p14="http://schemas.microsoft.com/office/powerpoint/2010/main" val="27322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/>
          <p:cNvSpPr txBox="1">
            <a:spLocks/>
          </p:cNvSpPr>
          <p:nvPr/>
        </p:nvSpPr>
        <p:spPr bwMode="auto">
          <a:xfrm>
            <a:off x="1905000" y="270392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4400" b="1" dirty="0">
                <a:latin typeface="Calibri" panose="020F0502020204030204" pitchFamily="34" charset="0"/>
              </a:rPr>
              <a:t>Linear </a:t>
            </a:r>
            <a:r>
              <a:rPr lang="en-US" altLang="zh-CN" sz="4400" b="1" dirty="0" smtClean="0">
                <a:latin typeface="Calibri" panose="020F0502020204030204" pitchFamily="34" charset="0"/>
              </a:rPr>
              <a:t>System: Ax = b</a:t>
            </a:r>
            <a:endParaRPr lang="en-US" altLang="zh-CN" sz="4400" b="1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6077" y="1285576"/>
            <a:ext cx="9950245" cy="5410192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ts val="2800"/>
              </a:lnSpc>
              <a:spcBef>
                <a:spcPct val="12500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Linear solvers play key role in scientific computing.</a:t>
            </a:r>
          </a:p>
          <a:p>
            <a:pPr eaLnBrk="0" hangingPunct="0">
              <a:lnSpc>
                <a:spcPts val="2800"/>
              </a:lnSpc>
              <a:spcBef>
                <a:spcPct val="125000"/>
              </a:spcBef>
            </a:pP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Simple method: Jacobi, Gauss-Seidel, SOR, and SSOR.</a:t>
            </a:r>
          </a:p>
          <a:p>
            <a:pPr eaLnBrk="0" hangingPunct="0">
              <a:lnSpc>
                <a:spcPts val="2800"/>
              </a:lnSpc>
              <a:spcBef>
                <a:spcPct val="125000"/>
              </a:spcBef>
            </a:pPr>
            <a:r>
              <a:rPr lang="en-US" altLang="zh-CN" dirty="0" err="1" smtClean="0">
                <a:latin typeface="Comic Sans MS" panose="030F0702030302020204" pitchFamily="66" charset="0"/>
                <a:ea typeface="宋体" panose="02010600030101010101" pitchFamily="2" charset="-122"/>
              </a:rPr>
              <a:t>Krylov</a:t>
            </a: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solvers: GMRES, LGMRES, CG, and </a:t>
            </a:r>
            <a:r>
              <a:rPr lang="en-US" altLang="zh-CN" dirty="0" err="1" smtClean="0">
                <a:latin typeface="Comic Sans MS" panose="030F0702030302020204" pitchFamily="66" charset="0"/>
                <a:ea typeface="宋体" panose="02010600030101010101" pitchFamily="2" charset="-122"/>
              </a:rPr>
              <a:t>BiCGSTAB</a:t>
            </a: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</a:p>
          <a:p>
            <a:pPr eaLnBrk="0" hangingPunct="0">
              <a:lnSpc>
                <a:spcPts val="2800"/>
              </a:lnSpc>
              <a:spcBef>
                <a:spcPct val="125000"/>
              </a:spcBef>
            </a:pPr>
            <a:r>
              <a:rPr lang="en-US" altLang="zh-CN" dirty="0" err="1" smtClean="0">
                <a:latin typeface="Comic Sans MS" panose="030F0702030302020204" pitchFamily="66" charset="0"/>
                <a:ea typeface="宋体" panose="02010600030101010101" pitchFamily="2" charset="-122"/>
              </a:rPr>
              <a:t>Preconditioner</a:t>
            </a: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: ILU(k), block ILU(k), and ILUT.</a:t>
            </a:r>
          </a:p>
          <a:p>
            <a:pPr eaLnBrk="0" hangingPunct="0">
              <a:lnSpc>
                <a:spcPts val="2800"/>
              </a:lnSpc>
              <a:spcBef>
                <a:spcPct val="125000"/>
              </a:spcBef>
            </a:pP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Algebraic </a:t>
            </a:r>
            <a:r>
              <a:rPr lang="en-US" altLang="zh-CN" dirty="0" err="1" smtClean="0">
                <a:latin typeface="Comic Sans MS" panose="030F0702030302020204" pitchFamily="66" charset="0"/>
                <a:ea typeface="宋体" panose="02010600030101010101" pitchFamily="2" charset="-122"/>
              </a:rPr>
              <a:t>multigrid</a:t>
            </a: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methods (solver and </a:t>
            </a:r>
            <a:r>
              <a:rPr lang="en-US" altLang="zh-CN" dirty="0" err="1" smtClean="0">
                <a:latin typeface="Comic Sans MS" panose="030F0702030302020204" pitchFamily="66" charset="0"/>
                <a:ea typeface="宋体" panose="02010600030101010101" pitchFamily="2" charset="-122"/>
              </a:rPr>
              <a:t>preconditioner</a:t>
            </a:r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).</a:t>
            </a:r>
          </a:p>
          <a:p>
            <a:pPr eaLnBrk="0" hangingPunct="0">
              <a:lnSpc>
                <a:spcPts val="2800"/>
              </a:lnSpc>
              <a:spcBef>
                <a:spcPct val="125000"/>
              </a:spcBef>
            </a:pPr>
            <a:r>
              <a:rPr lang="en-US" altLang="zh-CN" dirty="0" smtClean="0">
                <a:solidFill>
                  <a:srgbClr val="00B0F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Solvers can occupy up to 90% of total simulation time in reservoir simulations.</a:t>
            </a:r>
          </a:p>
        </p:txBody>
      </p:sp>
    </p:spTree>
    <p:extLst>
      <p:ext uri="{BB962C8B-B14F-4D97-AF65-F5344CB8AC3E}">
        <p14:creationId xmlns:p14="http://schemas.microsoft.com/office/powerpoint/2010/main" val="20155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 txBox="1">
            <a:spLocks/>
          </p:cNvSpPr>
          <p:nvPr/>
        </p:nvSpPr>
        <p:spPr bwMode="auto">
          <a:xfrm>
            <a:off x="1524000" y="514350"/>
            <a:ext cx="8763000" cy="98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457200"/>
            <a:r>
              <a:rPr lang="en-US" altLang="en-US" sz="4000" b="1" dirty="0">
                <a:solidFill>
                  <a:srgbClr val="000000"/>
                </a:solidFill>
                <a:cs typeface="Arial" charset="0"/>
              </a:rPr>
              <a:t>Constrained Pressure Residual Method</a:t>
            </a:r>
          </a:p>
        </p:txBody>
      </p:sp>
      <p:pic>
        <p:nvPicPr>
          <p:cNvPr id="6" name="Picture 7" descr="G:\temp\rss\cpr-al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4538" y="2719398"/>
            <a:ext cx="50720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G:\temp\rss\pi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5526" y="2405074"/>
            <a:ext cx="16160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G:\temp\rss\pif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20200" y="3551248"/>
            <a:ext cx="9144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1905000" y="2143117"/>
            <a:ext cx="472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cs typeface="Arial" charset="0"/>
              </a:rPr>
              <a:t>Preconditioning system: </a:t>
            </a:r>
            <a:r>
              <a:rPr lang="en-US" altLang="zh-CN" sz="2400" i="1" dirty="0">
                <a:solidFill>
                  <a:srgbClr val="000000"/>
                </a:solidFill>
                <a:cs typeface="Arial" charset="0"/>
              </a:rPr>
              <a:t>M x = f</a:t>
            </a:r>
            <a:endParaRPr lang="zh-CN" altLang="en-US" sz="2400" i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0" name="Picture 9" descr="G:\temp\rss\pc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32376" y="1428736"/>
            <a:ext cx="235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669580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AMG: What </a:t>
            </a:r>
            <a:r>
              <a:rPr lang="en-US" altLang="zh-CN" b="1" dirty="0">
                <a:ea typeface="宋体" panose="02010600030101010101" pitchFamily="2" charset="-122"/>
              </a:rPr>
              <a:t>is Algebraic </a:t>
            </a:r>
            <a:r>
              <a:rPr lang="en-US" altLang="zh-CN" b="1" dirty="0" err="1">
                <a:ea typeface="宋体" panose="02010600030101010101" pitchFamily="2" charset="-122"/>
              </a:rPr>
              <a:t>Multigrid</a:t>
            </a:r>
            <a:r>
              <a:rPr lang="en-US" altLang="zh-CN" b="1" dirty="0" smtClean="0">
                <a:ea typeface="宋体" panose="02010600030101010101" pitchFamily="2" charset="-122"/>
              </a:rPr>
              <a:t>?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077" y="1600200"/>
            <a:ext cx="9950245" cy="4343400"/>
          </a:xfrm>
          <a:noFill/>
          <a:ln/>
        </p:spPr>
        <p:txBody>
          <a:bodyPr/>
          <a:lstStyle/>
          <a:p>
            <a:pPr eaLnBrk="0" hangingPunct="0">
              <a:lnSpc>
                <a:spcPts val="2800"/>
              </a:lnSpc>
              <a:spcBef>
                <a:spcPct val="125000"/>
              </a:spcBef>
            </a:pP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Any multilevel method where geometry is not used (and may not be available) to build coarse grids, interpolation and restriction, or coarse-grid operators.</a:t>
            </a:r>
          </a:p>
          <a:p>
            <a:pPr eaLnBrk="0" hangingPunct="0">
              <a:lnSpc>
                <a:spcPts val="2800"/>
              </a:lnSpc>
              <a:spcBef>
                <a:spcPct val="125000"/>
              </a:spcBef>
            </a:pP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“Classical” AMG was introduced by Brandt, McCormick and </a:t>
            </a:r>
            <a:r>
              <a:rPr lang="en-US" altLang="zh-CN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Ruge</a:t>
            </a: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in 1982.  It was explored early on by </a:t>
            </a:r>
            <a:r>
              <a:rPr lang="en-US" altLang="zh-CN" dirty="0" err="1" smtClean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Stuben</a:t>
            </a:r>
            <a:r>
              <a:rPr lang="en-US" altLang="zh-CN" dirty="0" smtClean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 1983, and popularized by </a:t>
            </a:r>
            <a:r>
              <a:rPr lang="en-US" altLang="zh-CN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Ruge</a:t>
            </a: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Stuben</a:t>
            </a: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in 1987.</a:t>
            </a:r>
          </a:p>
          <a:p>
            <a:pPr eaLnBrk="0" hangingPunct="0">
              <a:lnSpc>
                <a:spcPts val="2800"/>
              </a:lnSpc>
              <a:spcBef>
                <a:spcPct val="125000"/>
              </a:spcBef>
            </a:pPr>
            <a:r>
              <a:rPr lang="en-US" altLang="zh-CN" dirty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This tutorial will describe only the classical AMG algorithm. </a:t>
            </a:r>
          </a:p>
        </p:txBody>
      </p:sp>
    </p:spTree>
    <p:extLst>
      <p:ext uri="{BB962C8B-B14F-4D97-AF65-F5344CB8AC3E}">
        <p14:creationId xmlns:p14="http://schemas.microsoft.com/office/powerpoint/2010/main" val="27170070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58800" y="298450"/>
            <a:ext cx="11040533" cy="783098"/>
          </a:xfrm>
          <a:noFill/>
          <a:ln/>
        </p:spPr>
        <p:txBody>
          <a:bodyPr/>
          <a:lstStyle/>
          <a:p>
            <a:pPr algn="ctr" eaLnBrk="0" hangingPunct="0">
              <a:lnSpc>
                <a:spcPts val="36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AMG: What </a:t>
            </a:r>
            <a:r>
              <a:rPr lang="en-US" altLang="zh-CN" b="1" dirty="0">
                <a:ea typeface="宋体" panose="02010600030101010101" pitchFamily="2" charset="-122"/>
              </a:rPr>
              <a:t>is Algebraic </a:t>
            </a:r>
            <a:r>
              <a:rPr lang="en-US" altLang="zh-CN" b="1" dirty="0" err="1">
                <a:ea typeface="宋体" panose="02010600030101010101" pitchFamily="2" charset="-122"/>
              </a:rPr>
              <a:t>Multigrid</a:t>
            </a:r>
            <a:r>
              <a:rPr lang="en-US" altLang="zh-CN" b="1" dirty="0" smtClean="0">
                <a:ea typeface="宋体" panose="02010600030101010101" pitchFamily="2" charset="-122"/>
              </a:rPr>
              <a:t>?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23236" name="Text Box 1028"/>
          <p:cNvSpPr txBox="1">
            <a:spLocks noChangeArrowheads="1"/>
          </p:cNvSpPr>
          <p:nvPr/>
        </p:nvSpPr>
        <p:spPr bwMode="auto">
          <a:xfrm>
            <a:off x="761257" y="1474838"/>
            <a:ext cx="1063561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 smtClean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AMG is for positive definite matrix.</a:t>
            </a:r>
          </a:p>
          <a:p>
            <a:pPr algn="l">
              <a:buFontTx/>
              <a:buChar char="•"/>
            </a:pPr>
            <a:r>
              <a:rPr lang="en-US" altLang="zh-CN" sz="2800" b="1" dirty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chemeClr val="fol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Types: classical AMG and smoothed aggregation methods.</a:t>
            </a:r>
          </a:p>
          <a:p>
            <a:pPr algn="l"/>
            <a:endParaRPr lang="en-US" altLang="zh-CN" sz="2800" b="1" dirty="0" smtClean="0">
              <a:solidFill>
                <a:schemeClr val="fol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buFontTx/>
              <a:buChar char="•"/>
            </a:pPr>
            <a:r>
              <a:rPr lang="en-US" altLang="zh-CN" sz="28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AMG can serve as a solver for elliptic problems, such as Poisson equations.</a:t>
            </a: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algn="l">
              <a:buFontTx/>
              <a:buChar char="•"/>
            </a:pPr>
            <a:r>
              <a:rPr lang="en-US" altLang="zh-CN" sz="28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AMG can be used as a 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preconditioner</a:t>
            </a:r>
            <a:r>
              <a:rPr lang="en-US" altLang="zh-CN" sz="2800" b="1" dirty="0" smtClean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</a:p>
          <a:p>
            <a:pPr algn="l"/>
            <a:endParaRPr lang="en-US" altLang="zh-CN" sz="2800" b="1" dirty="0" smtClean="0">
              <a:solidFill>
                <a:schemeClr val="fol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buFontTx/>
              <a:buChar char="•"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 reservoir simulations, CPR-type methods are the most effective methods, and AMG is a key component.</a:t>
            </a:r>
          </a:p>
        </p:txBody>
      </p:sp>
    </p:spTree>
    <p:extLst>
      <p:ext uri="{BB962C8B-B14F-4D97-AF65-F5344CB8AC3E}">
        <p14:creationId xmlns:p14="http://schemas.microsoft.com/office/powerpoint/2010/main" val="15693376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 descr="叶子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490" y="-22860"/>
            <a:ext cx="3174365" cy="23628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363</Words>
  <Application>Microsoft Office PowerPoint</Application>
  <PresentationFormat>Widescreen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MS PGothic</vt:lpstr>
      <vt:lpstr>宋体</vt:lpstr>
      <vt:lpstr>微软雅黑</vt:lpstr>
      <vt:lpstr>等线</vt:lpstr>
      <vt:lpstr>Arial</vt:lpstr>
      <vt:lpstr>Calibri</vt:lpstr>
      <vt:lpstr>Calibri Light</vt:lpstr>
      <vt:lpstr>Comic Sans MS</vt:lpstr>
      <vt:lpstr>第一PPT，www.1ppt.com</vt:lpstr>
      <vt:lpstr>PowerPoint Presentation</vt:lpstr>
      <vt:lpstr>PowerPoint Presentation</vt:lpstr>
      <vt:lpstr>PowerPoint Presentation</vt:lpstr>
      <vt:lpstr>AMG: What is Algebraic Multigrid?</vt:lpstr>
      <vt:lpstr>AMG: What is Algebraic Multigrid?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2017-10-30T12:45:31Z</dcterms:created>
  <dcterms:modified xsi:type="dcterms:W3CDTF">2019-02-06T05:37:53Z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