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4" r:id="rId3"/>
    <p:sldId id="449" r:id="rId4"/>
    <p:sldId id="450" r:id="rId6"/>
    <p:sldId id="451" r:id="rId7"/>
    <p:sldId id="452" r:id="rId8"/>
    <p:sldId id="453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CCA3D-6D1F-48FB-BE8C-9D2B181D8B03}" type="datetime1">
              <a:rPr 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561657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05089D-FD29-4BD1-A15D-ADA0D757D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</a:t>
            </a:r>
            <a:r>
              <a:rPr lang="en-US" altLang="zh-CN" sz="3600" smtClean="0">
                <a:solidFill>
                  <a:srgbClr val="1A276D"/>
                </a:solidFill>
              </a:rPr>
              <a:t>Part 13</a:t>
            </a:r>
            <a:endParaRPr lang="en-US" altLang="zh-CN" sz="3600" dirty="0" smtClean="0">
              <a:solidFill>
                <a:srgbClr val="1A2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5725" y="5805488"/>
            <a:ext cx="1692275" cy="77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Rectangle 3"/>
          <p:cNvSpPr>
            <a:spLocks noGrp="1"/>
          </p:cNvSpPr>
          <p:nvPr>
            <p:ph type="title"/>
          </p:nvPr>
        </p:nvSpPr>
        <p:spPr>
          <a:xfrm>
            <a:off x="1524000" y="476250"/>
            <a:ext cx="8229600" cy="431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/>
              <a:t>Hypre</a:t>
            </a:r>
            <a:endParaRPr lang="zh-CN" altLang="en-US" sz="2400" b="1" dirty="0"/>
          </a:p>
        </p:txBody>
      </p:sp>
      <p:sp>
        <p:nvSpPr>
          <p:cNvPr id="35845" name="Rectangle 5"/>
          <p:cNvSpPr>
            <a:spLocks noGrp="1"/>
          </p:cNvSpPr>
          <p:nvPr>
            <p:ph idx="1"/>
          </p:nvPr>
        </p:nvSpPr>
        <p:spPr>
          <a:xfrm>
            <a:off x="1905000" y="1757363"/>
            <a:ext cx="7924800" cy="4033837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000" dirty="0"/>
              <a:t>            </a:t>
            </a:r>
            <a:r>
              <a:rPr lang="zh-CN" altLang="zh-CN" sz="2000" dirty="0">
                <a:solidFill>
                  <a:schemeClr val="accent2"/>
                </a:solidFill>
              </a:rPr>
              <a:t>高性能预条件子</a:t>
            </a:r>
            <a:r>
              <a:rPr lang="en-US" altLang="zh-CN" sz="2000" dirty="0">
                <a:solidFill>
                  <a:schemeClr val="accent2"/>
                </a:solidFill>
              </a:rPr>
              <a:t>Hypre</a:t>
            </a:r>
            <a:r>
              <a:rPr lang="zh-CN" altLang="zh-CN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High Performance Preconditioners</a:t>
            </a:r>
            <a:r>
              <a:rPr lang="zh-CN" altLang="zh-CN" sz="2000" dirty="0">
                <a:solidFill>
                  <a:schemeClr val="accent2"/>
                </a:solidFill>
              </a:rPr>
              <a:t>）由美国加州大学（</a:t>
            </a:r>
            <a:r>
              <a:rPr lang="en-US" altLang="zh-CN" sz="2000" dirty="0">
                <a:solidFill>
                  <a:schemeClr val="accent2"/>
                </a:solidFill>
              </a:rPr>
              <a:t>UC</a:t>
            </a:r>
            <a:r>
              <a:rPr lang="zh-CN" altLang="zh-CN" sz="2000" dirty="0">
                <a:solidFill>
                  <a:schemeClr val="accent2"/>
                </a:solidFill>
              </a:rPr>
              <a:t>）和劳伦斯</a:t>
            </a:r>
            <a:r>
              <a:rPr lang="en-US" altLang="zh-CN" sz="2000" dirty="0">
                <a:solidFill>
                  <a:schemeClr val="accent2"/>
                </a:solidFill>
              </a:rPr>
              <a:t>-</a:t>
            </a:r>
            <a:r>
              <a:rPr lang="zh-CN" altLang="zh-CN" sz="2000" dirty="0">
                <a:solidFill>
                  <a:schemeClr val="accent2"/>
                </a:solidFill>
              </a:rPr>
              <a:t>利弗莫尔国家实验室（</a:t>
            </a:r>
            <a:r>
              <a:rPr lang="en-US" altLang="zh-CN" sz="2000" dirty="0">
                <a:solidFill>
                  <a:schemeClr val="accent2"/>
                </a:solidFill>
              </a:rPr>
              <a:t>LLNL</a:t>
            </a:r>
            <a:r>
              <a:rPr lang="zh-CN" altLang="zh-CN" sz="2000" dirty="0">
                <a:solidFill>
                  <a:schemeClr val="accent2"/>
                </a:solidFill>
              </a:rPr>
              <a:t>）应用科学计算中心（</a:t>
            </a:r>
            <a:r>
              <a:rPr lang="en-US" altLang="zh-CN" sz="2000" dirty="0">
                <a:solidFill>
                  <a:schemeClr val="accent2"/>
                </a:solidFill>
              </a:rPr>
              <a:t>CASC</a:t>
            </a:r>
            <a:r>
              <a:rPr lang="zh-CN" altLang="zh-CN" sz="2000" dirty="0">
                <a:solidFill>
                  <a:schemeClr val="accent2"/>
                </a:solidFill>
              </a:rPr>
              <a:t>）开发。开发</a:t>
            </a:r>
            <a:r>
              <a:rPr lang="en-US" altLang="zh-CN" sz="2000" dirty="0">
                <a:solidFill>
                  <a:schemeClr val="accent2"/>
                </a:solidFill>
              </a:rPr>
              <a:t>Hypre</a:t>
            </a:r>
            <a:r>
              <a:rPr lang="zh-CN" altLang="zh-CN" sz="2000" dirty="0">
                <a:solidFill>
                  <a:schemeClr val="accent2"/>
                </a:solidFill>
              </a:rPr>
              <a:t>软件包的动机起因于美国能源部</a:t>
            </a:r>
            <a:r>
              <a:rPr lang="en-US" altLang="zh-CN" sz="2000" dirty="0">
                <a:solidFill>
                  <a:schemeClr val="accent2"/>
                </a:solidFill>
              </a:rPr>
              <a:t>LLNL</a:t>
            </a:r>
            <a:r>
              <a:rPr lang="zh-CN" altLang="zh-CN" sz="2000" dirty="0">
                <a:solidFill>
                  <a:schemeClr val="accent2"/>
                </a:solidFill>
              </a:rPr>
              <a:t>在研究国防、环境、能源和生物科学中的物理现象时开发的一些模拟代码。该软件包主要用于大规模并行计算机上求解大型稀疏线性方程组，主要目的是为用户提供高级并行预条件子。</a:t>
            </a:r>
            <a:r>
              <a:rPr lang="en-US" altLang="zh-CN" sz="2000" dirty="0">
                <a:solidFill>
                  <a:schemeClr val="accent2"/>
                </a:solidFill>
              </a:rPr>
              <a:t>Hypre</a:t>
            </a:r>
            <a:r>
              <a:rPr lang="zh-CN" altLang="zh-CN" sz="2000" dirty="0">
                <a:solidFill>
                  <a:schemeClr val="accent2"/>
                </a:solidFill>
              </a:rPr>
              <a:t>具有功能强大性、易用性、适应性和互动性等特点。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35846" name="Line 7"/>
          <p:cNvSpPr/>
          <p:nvPr/>
        </p:nvSpPr>
        <p:spPr>
          <a:xfrm>
            <a:off x="1703388" y="1052513"/>
            <a:ext cx="3671887" cy="0"/>
          </a:xfrm>
          <a:prstGeom prst="line">
            <a:avLst/>
          </a:prstGeom>
          <a:ln w="28575" cap="flat" cmpd="sng">
            <a:solidFill>
              <a:srgbClr val="094577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238" y="1752600"/>
            <a:ext cx="7192962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3"/>
          <p:cNvSpPr>
            <a:spLocks noGrp="1"/>
          </p:cNvSpPr>
          <p:nvPr>
            <p:ph type="title"/>
          </p:nvPr>
        </p:nvSpPr>
        <p:spPr>
          <a:xfrm>
            <a:off x="1524000" y="476250"/>
            <a:ext cx="8229600" cy="431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/>
              <a:t>Hypre</a:t>
            </a:r>
            <a:endParaRPr lang="zh-CN" altLang="en-US" sz="2400" b="1" dirty="0"/>
          </a:p>
        </p:txBody>
      </p:sp>
      <p:sp>
        <p:nvSpPr>
          <p:cNvPr id="36869" name="Line 7"/>
          <p:cNvSpPr/>
          <p:nvPr/>
        </p:nvSpPr>
        <p:spPr>
          <a:xfrm>
            <a:off x="1703388" y="1052513"/>
            <a:ext cx="3671887" cy="0"/>
          </a:xfrm>
          <a:prstGeom prst="line">
            <a:avLst/>
          </a:prstGeom>
          <a:ln w="28575" cap="flat" cmpd="sng">
            <a:solidFill>
              <a:srgbClr val="094577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Group 176"/>
          <p:cNvGraphicFramePr>
            <a:graphicFrameLocks noGrp="1"/>
          </p:cNvGraphicFramePr>
          <p:nvPr/>
        </p:nvGraphicFramePr>
        <p:xfrm>
          <a:off x="3276600" y="1524000"/>
          <a:ext cx="5181600" cy="4474845"/>
        </p:xfrm>
        <a:graphic>
          <a:graphicData uri="http://schemas.openxmlformats.org/drawingml/2006/table">
            <a:tbl>
              <a:tblPr/>
              <a:tblGrid>
                <a:gridCol w="1905000"/>
                <a:gridCol w="990600"/>
                <a:gridCol w="1143000"/>
                <a:gridCol w="685800"/>
                <a:gridCol w="457200"/>
              </a:tblGrid>
              <a:tr h="4203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Solver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Struct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SStruct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FEI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IJ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Jacobi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SMG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PFMG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BoomerAMG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ParaSails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Euclid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PILUT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PCG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GMRES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58" name="Rectangle 3"/>
          <p:cNvSpPr>
            <a:spLocks noGrp="1"/>
          </p:cNvSpPr>
          <p:nvPr>
            <p:ph type="title"/>
          </p:nvPr>
        </p:nvSpPr>
        <p:spPr>
          <a:xfrm>
            <a:off x="1524000" y="476250"/>
            <a:ext cx="8229600" cy="431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/>
              <a:t>Hypre</a:t>
            </a:r>
            <a:endParaRPr lang="zh-CN" altLang="en-US" sz="2400" b="1" dirty="0"/>
          </a:p>
        </p:txBody>
      </p:sp>
      <p:sp>
        <p:nvSpPr>
          <p:cNvPr id="37960" name="Line 7"/>
          <p:cNvSpPr/>
          <p:nvPr/>
        </p:nvSpPr>
        <p:spPr>
          <a:xfrm>
            <a:off x="1703388" y="1052513"/>
            <a:ext cx="3671887" cy="0"/>
          </a:xfrm>
          <a:prstGeom prst="line">
            <a:avLst/>
          </a:prstGeom>
          <a:ln w="28575" cap="flat" cmpd="sng">
            <a:solidFill>
              <a:srgbClr val="094577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796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5725" y="5805488"/>
            <a:ext cx="1692275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5725" y="5805488"/>
            <a:ext cx="1692275" cy="77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Rectangle 3"/>
          <p:cNvSpPr>
            <a:spLocks noGrp="1"/>
          </p:cNvSpPr>
          <p:nvPr>
            <p:ph type="title"/>
          </p:nvPr>
        </p:nvSpPr>
        <p:spPr>
          <a:xfrm>
            <a:off x="1524000" y="476250"/>
            <a:ext cx="8229600" cy="431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/>
              <a:t>Hypre</a:t>
            </a:r>
            <a:endParaRPr lang="zh-CN" altLang="en-US" sz="2400" b="1" dirty="0"/>
          </a:p>
        </p:txBody>
      </p:sp>
      <p:sp>
        <p:nvSpPr>
          <p:cNvPr id="38917" name="Rectangle 5"/>
          <p:cNvSpPr>
            <a:spLocks noGrp="1"/>
          </p:cNvSpPr>
          <p:nvPr>
            <p:ph idx="1"/>
          </p:nvPr>
        </p:nvSpPr>
        <p:spPr>
          <a:xfrm>
            <a:off x="1905000" y="1600200"/>
            <a:ext cx="7924800" cy="4033838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流体力学，如地下储水层复杂流模拟、正压大气模型（天气预测）、大气、海洋模型、可变粘性</a:t>
            </a:r>
            <a:r>
              <a:rPr lang="en-US" altLang="zh-CN" sz="2400" b="1" dirty="0">
                <a:solidFill>
                  <a:schemeClr val="accent2"/>
                </a:solidFill>
              </a:rPr>
              <a:t>Stokes</a:t>
            </a:r>
            <a:r>
              <a:rPr lang="zh-CN" altLang="en-US" sz="2400" b="1" dirty="0">
                <a:solidFill>
                  <a:schemeClr val="accent2"/>
                </a:solidFill>
              </a:rPr>
              <a:t>流问题等。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r>
              <a:rPr lang="en-US" altLang="zh-CN" sz="1800" dirty="0"/>
              <a:t>Eric Chénier et al, A collocated finite volume scheme to solve free convection for general non-conforming grids, Journal of Computational Physics, 228 (2009), 2296—2311.</a:t>
            </a:r>
            <a:endParaRPr lang="en-US" altLang="zh-CN" sz="1800" dirty="0"/>
          </a:p>
          <a:p>
            <a:r>
              <a:rPr lang="en-US" altLang="zh-CN" sz="1800" dirty="0"/>
              <a:t>C. Burstedde et al., Parallel scalable adjoint-based adaptive solution of variable-viscosity Stokes flow problems, Comput. Methods Appl. Mech. Engrg., 198 (2009), 1691—1700.</a:t>
            </a:r>
            <a:endParaRPr lang="en-US" altLang="zh-CN" sz="1800" dirty="0"/>
          </a:p>
          <a:p>
            <a:r>
              <a:rPr lang="en-US" altLang="zh-CN" sz="1800" dirty="0"/>
              <a:t>M. Oevermann et al, A sharp interface finite volume method for elliptic equations on Cartesian grids, Journal of Computational Physics, 228 (2009), 5184—5206.</a:t>
            </a:r>
            <a:endParaRPr lang="en-US" altLang="zh-CN" sz="1800" dirty="0"/>
          </a:p>
        </p:txBody>
      </p:sp>
      <p:sp>
        <p:nvSpPr>
          <p:cNvPr id="38918" name="Line 7"/>
          <p:cNvSpPr/>
          <p:nvPr/>
        </p:nvSpPr>
        <p:spPr>
          <a:xfrm>
            <a:off x="1703388" y="1052513"/>
            <a:ext cx="3671887" cy="0"/>
          </a:xfrm>
          <a:prstGeom prst="line">
            <a:avLst/>
          </a:prstGeom>
          <a:ln w="28575" cap="flat" cmpd="sng">
            <a:solidFill>
              <a:srgbClr val="094577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5725" y="5805488"/>
            <a:ext cx="1692275" cy="77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Rectangle 3"/>
          <p:cNvSpPr>
            <a:spLocks noGrp="1"/>
          </p:cNvSpPr>
          <p:nvPr>
            <p:ph type="title"/>
          </p:nvPr>
        </p:nvSpPr>
        <p:spPr>
          <a:xfrm>
            <a:off x="1524000" y="476250"/>
            <a:ext cx="8229600" cy="431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/>
              <a:t>Hypre</a:t>
            </a:r>
            <a:endParaRPr lang="zh-CN" altLang="en-US" sz="2400" b="1" dirty="0"/>
          </a:p>
        </p:txBody>
      </p:sp>
      <p:sp>
        <p:nvSpPr>
          <p:cNvPr id="39941" name="Rectangle 5"/>
          <p:cNvSpPr>
            <a:spLocks noGrp="1"/>
          </p:cNvSpPr>
          <p:nvPr>
            <p:ph type="body"/>
          </p:nvPr>
        </p:nvSpPr>
        <p:spPr>
          <a:xfrm>
            <a:off x="1905000" y="1676400"/>
            <a:ext cx="7924800" cy="4033838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动力学，如水动力学、生物流体动力学（如血流动力学、肌肉壁和心瓣的弹性结构动力学）、低磁雷诺数下的自由表面流的磁流体动力学等。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r>
              <a:rPr lang="en-US" altLang="zh-CN" sz="1800" dirty="0"/>
              <a:t>Boyce E. Griffith et al., An adaptive, formally second order accurate version of the immersed boundary method, Journal of Computational Physics, 223 (2007), 10—49.</a:t>
            </a:r>
            <a:endParaRPr lang="zh-CN" altLang="en-US" sz="1800" dirty="0"/>
          </a:p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其他，如电离辐射的传输问题、中性粒子传输模型、具有限单元矩阵的核空间的计算问题等。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r>
              <a:rPr lang="en-US" altLang="zh-CN" sz="1800" dirty="0"/>
              <a:t>P. N. Brown et al., Fully implicit solution of large-scale non-equilibrium radiation diffusion with high order time integration, Journal of Computational Physics, 204 (2005), 760—783.</a:t>
            </a:r>
            <a:endParaRPr lang="en-US" altLang="zh-CN" sz="1800" dirty="0"/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39942" name="Line 7"/>
          <p:cNvSpPr/>
          <p:nvPr/>
        </p:nvSpPr>
        <p:spPr>
          <a:xfrm>
            <a:off x="1703388" y="1052513"/>
            <a:ext cx="3671887" cy="0"/>
          </a:xfrm>
          <a:prstGeom prst="line">
            <a:avLst/>
          </a:prstGeom>
          <a:ln w="28575" cap="flat" cmpd="sng">
            <a:solidFill>
              <a:srgbClr val="094577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altLang="zh-CN" sz="8000" b="1">
              <a:solidFill>
                <a:srgbClr val="8CAA5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1952</Words>
  <Application>WPS Presentation</Application>
  <PresentationFormat>Widescreen</PresentationFormat>
  <Paragraphs>113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Monotype Sorts</vt:lpstr>
      <vt:lpstr>Arial Narrow</vt:lpstr>
      <vt:lpstr>Symbol</vt:lpstr>
      <vt:lpstr>微软雅黑</vt:lpstr>
      <vt:lpstr>Calibri</vt:lpstr>
      <vt:lpstr>Arial Unicode MS</vt:lpstr>
      <vt:lpstr>等线</vt:lpstr>
      <vt:lpstr>Calibri Light</vt:lpstr>
      <vt:lpstr>Wingdings</vt:lpstr>
      <vt:lpstr>第一PPT，www.1ppt.com</vt:lpstr>
      <vt:lpstr>PowerPoint 演示文稿</vt:lpstr>
      <vt:lpstr>Hypre</vt:lpstr>
      <vt:lpstr>Hypre</vt:lpstr>
      <vt:lpstr>Hypre</vt:lpstr>
      <vt:lpstr>Hypre</vt:lpstr>
      <vt:lpstr>Hypre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2019-03-19T00:21:00Z</dcterms:created>
  <dcterms:modified xsi:type="dcterms:W3CDTF">2019-03-19T00:25:10Z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