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4" r:id="rId2"/>
    <p:sldId id="337" r:id="rId3"/>
    <p:sldId id="338" r:id="rId4"/>
    <p:sldId id="339" r:id="rId5"/>
    <p:sldId id="340" r:id="rId6"/>
    <p:sldId id="262" r:id="rId7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886458" y="2035953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</a:t>
            </a:r>
            <a:r>
              <a:rPr lang="en-US" altLang="zh-CN" sz="3600" dirty="0" smtClean="0">
                <a:solidFill>
                  <a:srgbClr val="1A276D"/>
                </a:solidFill>
              </a:rPr>
              <a:t>2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524131"/>
            <a:ext cx="11040533" cy="741361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ea typeface="宋体" panose="02010600030101010101" pitchFamily="2" charset="-122"/>
              </a:rPr>
              <a:t>1d </a:t>
            </a:r>
            <a:r>
              <a:rPr lang="en-US" altLang="zh-CN" b="1" dirty="0">
                <a:ea typeface="宋体" panose="02010600030101010101" pitchFamily="2" charset="-122"/>
              </a:rPr>
              <a:t>Model Problem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155296"/>
            <a:ext cx="8318500" cy="50673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Poisson’s equation:                     in [0,1], with boundary conditions                            .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Discretized as: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Leads to the Matrix equation                       ,  where </a:t>
            </a:r>
          </a:p>
        </p:txBody>
      </p:sp>
      <p:pic>
        <p:nvPicPr>
          <p:cNvPr id="15872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1658636"/>
            <a:ext cx="13160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91" y="2018896"/>
            <a:ext cx="2273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7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136497"/>
            <a:ext cx="225901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8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16" y="4132781"/>
            <a:ext cx="141763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30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4" y="2885672"/>
            <a:ext cx="3514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31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4576360"/>
            <a:ext cx="6992937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4815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4129" y="481806"/>
            <a:ext cx="11847871" cy="724693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Weighted </a:t>
            </a:r>
            <a:r>
              <a:rPr lang="en-US" altLang="zh-CN" b="1" dirty="0">
                <a:ea typeface="宋体" panose="02010600030101010101" pitchFamily="2" charset="-122"/>
              </a:rPr>
              <a:t>Jacobi Relaxation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Consider the iteration: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Letting </a:t>
            </a:r>
            <a:r>
              <a:rPr lang="en-US" altLang="zh-CN" b="0" i="1" dirty="0">
                <a:solidFill>
                  <a:srgbClr val="0000FF"/>
                </a:solidFill>
                <a:ea typeface="宋体" panose="02010600030101010101" pitchFamily="2" charset="-122"/>
              </a:rPr>
              <a:t>A = D+L+U</a:t>
            </a:r>
            <a:r>
              <a:rPr lang="en-US" altLang="zh-CN" b="0" i="1" dirty="0">
                <a:ea typeface="宋体" panose="02010600030101010101" pitchFamily="2" charset="-122"/>
              </a:rPr>
              <a:t>,  </a:t>
            </a:r>
            <a:r>
              <a:rPr lang="en-US" altLang="zh-CN" dirty="0">
                <a:ea typeface="宋体" panose="02010600030101010101" pitchFamily="2" charset="-122"/>
              </a:rPr>
              <a:t>the matrix form is: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                            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easy to see that if                                            , then</a:t>
            </a:r>
          </a:p>
        </p:txBody>
      </p:sp>
      <p:pic>
        <p:nvPicPr>
          <p:cNvPr id="160776" name="Picture 10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4819547"/>
            <a:ext cx="35020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78" name="Picture 10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5697538"/>
            <a:ext cx="345598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80" name="Picture 10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6" y="3295651"/>
            <a:ext cx="679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81" name="Picture 10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55" y="3968545"/>
            <a:ext cx="346868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82" name="Picture 10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1" y="2009776"/>
            <a:ext cx="69056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2378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94968" y="298450"/>
            <a:ext cx="11572567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Relaxation </a:t>
            </a:r>
            <a:r>
              <a:rPr lang="en-US" altLang="zh-CN" b="1" dirty="0">
                <a:ea typeface="宋体" panose="02010600030101010101" pitchFamily="2" charset="-122"/>
              </a:rPr>
              <a:t>Typically Stalls</a:t>
            </a:r>
          </a:p>
        </p:txBody>
      </p:sp>
      <p:sp>
        <p:nvSpPr>
          <p:cNvPr id="143363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eigenvectors of         are the same as those of   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eigenvalues of        </a:t>
            </a:r>
            <a:r>
              <a:rPr lang="en-US" altLang="zh-CN" dirty="0" smtClean="0">
                <a:ea typeface="宋体" panose="02010600030101010101" pitchFamily="2" charset="-122"/>
              </a:rPr>
              <a:t>are                                 , </a:t>
            </a:r>
            <a:r>
              <a:rPr lang="en-US" altLang="zh-CN" dirty="0">
                <a:ea typeface="宋体" panose="02010600030101010101" pitchFamily="2" charset="-122"/>
              </a:rPr>
              <a:t>so the effect of relaxation on the modes is:</a:t>
            </a:r>
          </a:p>
        </p:txBody>
      </p:sp>
      <p:pic>
        <p:nvPicPr>
          <p:cNvPr id="143365" name="Picture 205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482" y="1581150"/>
            <a:ext cx="31591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6" name="Picture 205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59" y="1828800"/>
            <a:ext cx="44164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7" name="Picture 205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874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69" name="Picture 205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40" y="3736257"/>
            <a:ext cx="27717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0" name="Picture 205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419601"/>
            <a:ext cx="47402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71" name="Rectangle 2059"/>
          <p:cNvSpPr>
            <a:spLocks noChangeArrowheads="1"/>
          </p:cNvSpPr>
          <p:nvPr/>
        </p:nvSpPr>
        <p:spPr bwMode="auto">
          <a:xfrm>
            <a:off x="6854825" y="4449763"/>
            <a:ext cx="98424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 = 400</a:t>
            </a:r>
          </a:p>
        </p:txBody>
      </p:sp>
      <p:sp>
        <p:nvSpPr>
          <p:cNvPr id="143372" name="Rectangle 2060"/>
          <p:cNvSpPr>
            <a:spLocks noChangeArrowheads="1"/>
          </p:cNvSpPr>
          <p:nvPr/>
        </p:nvSpPr>
        <p:spPr bwMode="auto">
          <a:xfrm>
            <a:off x="8393113" y="4572001"/>
            <a:ext cx="2157412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2000" b="1" i="1">
                <a:solidFill>
                  <a:srgbClr val="CC0000"/>
                </a:solidFill>
                <a:ea typeface="宋体" panose="02010600030101010101" pitchFamily="2" charset="-122"/>
              </a:rPr>
              <a:t>Note: No value of        will damp out  the  low frequency waves</a:t>
            </a:r>
          </a:p>
        </p:txBody>
      </p:sp>
      <p:pic>
        <p:nvPicPr>
          <p:cNvPr id="143373" name="Picture 2061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14925"/>
            <a:ext cx="787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4" name="Picture 2062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00675"/>
            <a:ext cx="939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5" name="Picture 2063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21351"/>
            <a:ext cx="8763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6" name="Picture 206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6248401"/>
            <a:ext cx="6540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7" name="Picture 2065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56" y="4706846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8" name="Picture 206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13" y="1570038"/>
            <a:ext cx="5572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79" name="Picture 20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08" y="3772716"/>
            <a:ext cx="5572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306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5640" y="298450"/>
            <a:ext cx="11779044" cy="908050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Relaxation </a:t>
            </a:r>
            <a:r>
              <a:rPr lang="en-US" altLang="zh-CN" b="1" dirty="0" err="1">
                <a:ea typeface="宋体" panose="02010600030101010101" pitchFamily="2" charset="-122"/>
              </a:rPr>
              <a:t>Smooths</a:t>
            </a:r>
            <a:r>
              <a:rPr lang="en-US" altLang="zh-CN" b="1" dirty="0">
                <a:ea typeface="宋体" panose="02010600030101010101" pitchFamily="2" charset="-122"/>
              </a:rPr>
              <a:t> the Error</a:t>
            </a:r>
          </a:p>
        </p:txBody>
      </p:sp>
      <p:sp>
        <p:nvSpPr>
          <p:cNvPr id="14541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Initial </a:t>
            </a:r>
            <a:r>
              <a:rPr lang="en-US" altLang="zh-CN" dirty="0" smtClean="0">
                <a:ea typeface="宋体" panose="02010600030101010101" pitchFamily="2" charset="-122"/>
              </a:rPr>
              <a:t>error: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Error after 35 iteration sweeps:</a:t>
            </a:r>
          </a:p>
        </p:txBody>
      </p:sp>
      <p:pic>
        <p:nvPicPr>
          <p:cNvPr id="145412" name="Picture 20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13080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3" name="Picture 205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52832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4" name="Rectangle 2054"/>
          <p:cNvSpPr>
            <a:spLocks noChangeArrowheads="1"/>
          </p:cNvSpPr>
          <p:nvPr/>
        </p:nvSpPr>
        <p:spPr bwMode="auto">
          <a:xfrm>
            <a:off x="7289799" y="2033589"/>
            <a:ext cx="3584678" cy="2247411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relaxation </a:t>
            </a:r>
            <a:r>
              <a:rPr lang="en-US" altLang="zh-CN" sz="2000" b="1" i="1" dirty="0" smtClean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schemes have </a:t>
            </a:r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2000" b="1" i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smoothing 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property</a:t>
            </a:r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where </a:t>
            </a:r>
            <a:r>
              <a:rPr lang="en-US" altLang="zh-CN" sz="2000" b="1" i="1" dirty="0" smtClean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oscillatory modes </a:t>
            </a:r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of the error </a:t>
            </a:r>
            <a:r>
              <a:rPr lang="en-US" altLang="zh-CN" sz="2000" b="1" i="1" dirty="0" smtClean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are eliminated </a:t>
            </a:r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effectively, but </a:t>
            </a:r>
            <a:r>
              <a:rPr lang="en-US" altLang="zh-CN" sz="2000" b="1" i="1" dirty="0" smtClean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smooth </a:t>
            </a:r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modes are damped </a:t>
            </a:r>
          </a:p>
          <a:p>
            <a:r>
              <a:rPr lang="en-US" altLang="zh-CN" sz="2000" b="1" i="1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very slowly.</a:t>
            </a:r>
          </a:p>
        </p:txBody>
      </p:sp>
    </p:spTree>
    <p:extLst>
      <p:ext uri="{BB962C8B-B14F-4D97-AF65-F5344CB8AC3E}">
        <p14:creationId xmlns:p14="http://schemas.microsoft.com/office/powerpoint/2010/main" val="41761660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278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Highlights of Multigrid: 1d Model Problem</vt:lpstr>
      <vt:lpstr>Highlights of Multigrid: Weighted Jacobi Relaxation</vt:lpstr>
      <vt:lpstr> Highlights of Multigrid: Relaxation Typically Stalls</vt:lpstr>
      <vt:lpstr>Highlights of Multigrid: Relaxation Smooths the Error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