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04" r:id="rId2"/>
    <p:sldId id="341" r:id="rId3"/>
    <p:sldId id="342" r:id="rId4"/>
    <p:sldId id="421" r:id="rId5"/>
    <p:sldId id="422" r:id="rId6"/>
    <p:sldId id="423" r:id="rId7"/>
    <p:sldId id="262" r:id="rId8"/>
  </p:sldIdLst>
  <p:sldSz cx="12192000" cy="6858000"/>
  <p:notesSz cx="7104063" cy="10234613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98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2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A6D69-412F-48A0-B411-2ECBC2706C1B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97CF1-82F9-4FE5-99E9-B7E9B74F2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347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903C5C-AA07-4EA7-BC0B-83DD9B81429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3263"/>
            <a:ext cx="6159500" cy="3465512"/>
          </a:xfrm>
          <a:ln cap="flat"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5313"/>
            <a:ext cx="5130800" cy="4176712"/>
          </a:xfrm>
          <a:ln/>
        </p:spPr>
        <p:txBody>
          <a:bodyPr lIns="95868" tIns="47935" rIns="95868" bIns="47935"/>
          <a:lstStyle/>
          <a:p>
            <a:pPr defTabSz="901700"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29436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903C5C-AA07-4EA7-BC0B-83DD9B814292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3263"/>
            <a:ext cx="6159500" cy="3465512"/>
          </a:xfrm>
          <a:ln cap="flat"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5313"/>
            <a:ext cx="5130800" cy="4176712"/>
          </a:xfrm>
          <a:ln/>
        </p:spPr>
        <p:txBody>
          <a:bodyPr lIns="95868" tIns="47935" rIns="95868" bIns="47935"/>
          <a:lstStyle/>
          <a:p>
            <a:pPr defTabSz="901700"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47697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97CF1-82F9-4FE5-99E9-B7E9B74F25E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966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line/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852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24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98450"/>
            <a:ext cx="11040533" cy="90805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485900"/>
            <a:ext cx="11091333" cy="5067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ADAD771-6A1D-4BA0-ADCB-3A3932CAF8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3075252"/>
      </p:ext>
    </p:extLst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98450"/>
            <a:ext cx="11040533" cy="90805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D611C90-A7A2-499E-9D15-D86B49FE9C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449661"/>
      </p:ext>
    </p:extLst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933111" y="1737374"/>
            <a:ext cx="10269794" cy="77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rgbClr val="1A276D"/>
                </a:solidFill>
              </a:rPr>
              <a:t>Introduction to </a:t>
            </a:r>
            <a:r>
              <a:rPr lang="en-US" altLang="zh-CN" sz="3600" dirty="0">
                <a:solidFill>
                  <a:srgbClr val="1A276D"/>
                </a:solidFill>
              </a:rPr>
              <a:t>Algebraic </a:t>
            </a:r>
            <a:r>
              <a:rPr lang="en-US" altLang="zh-CN" sz="3600" dirty="0" err="1">
                <a:solidFill>
                  <a:srgbClr val="1A276D"/>
                </a:solidFill>
              </a:rPr>
              <a:t>Multigrid</a:t>
            </a:r>
            <a:r>
              <a:rPr lang="en-US" altLang="zh-CN" sz="3600" dirty="0">
                <a:solidFill>
                  <a:srgbClr val="1A276D"/>
                </a:solidFill>
              </a:rPr>
              <a:t> </a:t>
            </a:r>
            <a:r>
              <a:rPr lang="en-US" altLang="zh-CN" sz="3600" dirty="0" smtClean="0">
                <a:solidFill>
                  <a:srgbClr val="1A276D"/>
                </a:solidFill>
              </a:rPr>
              <a:t>Solver: Part </a:t>
            </a:r>
            <a:r>
              <a:rPr lang="en-US" altLang="zh-CN" sz="3600" dirty="0" smtClean="0">
                <a:solidFill>
                  <a:srgbClr val="1A276D"/>
                </a:solidFill>
              </a:rPr>
              <a:t>3</a:t>
            </a:r>
            <a:endParaRPr lang="en-US" altLang="zh-CN" sz="3600" dirty="0" smtClean="0">
              <a:solidFill>
                <a:srgbClr val="1A27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20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 eaLnBrk="0" hangingPunct="0">
              <a:lnSpc>
                <a:spcPts val="3600"/>
              </a:lnSpc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Highlights of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Multigrid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:</a:t>
            </a:r>
            <a:r>
              <a:rPr lang="en-US" altLang="zh-CN" b="1" dirty="0">
                <a:ea typeface="宋体" panose="02010600030101010101" pitchFamily="2" charset="-122"/>
              </a:rPr>
              <a:t> Smooth E</a:t>
            </a:r>
            <a:r>
              <a:rPr lang="en-US" altLang="zh-CN" b="1" dirty="0" smtClean="0">
                <a:ea typeface="宋体" panose="02010600030101010101" pitchFamily="2" charset="-122"/>
              </a:rPr>
              <a:t>rror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0700" y="1485900"/>
            <a:ext cx="5829300" cy="5067300"/>
          </a:xfrm>
          <a:noFill/>
          <a:ln/>
        </p:spPr>
        <p:txBody>
          <a:bodyPr/>
          <a:lstStyle/>
          <a:p>
            <a:pPr eaLnBrk="0" hangingPunct="0">
              <a:lnSpc>
                <a:spcPts val="2800"/>
              </a:lnSpc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A smooth function:</a:t>
            </a:r>
          </a:p>
          <a:p>
            <a:pPr eaLnBrk="0" hangingPunct="0">
              <a:lnSpc>
                <a:spcPts val="2800"/>
              </a:lnSpc>
              <a:spcBef>
                <a:spcPts val="600"/>
              </a:spcBef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eaLnBrk="0" hangingPunct="0">
              <a:lnSpc>
                <a:spcPts val="2800"/>
              </a:lnSpc>
              <a:spcBef>
                <a:spcPts val="600"/>
              </a:spcBef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eaLnBrk="0" hangingPunct="0">
              <a:lnSpc>
                <a:spcPts val="2800"/>
              </a:lnSpc>
              <a:spcBef>
                <a:spcPts val="600"/>
              </a:spcBef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eaLnBrk="0" hangingPunct="0">
              <a:lnSpc>
                <a:spcPts val="2800"/>
              </a:lnSpc>
              <a:spcBef>
                <a:spcPts val="600"/>
              </a:spcBef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eaLnBrk="0" hangingPunct="0">
              <a:lnSpc>
                <a:spcPts val="2800"/>
              </a:lnSpc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Can be represented by linear interpolation from a coarser grid:</a:t>
            </a:r>
          </a:p>
        </p:txBody>
      </p:sp>
      <p:pic>
        <p:nvPicPr>
          <p:cNvPr id="147460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81200"/>
            <a:ext cx="5349876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461" name="Picture 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4572000"/>
            <a:ext cx="5349875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7620000" y="1838173"/>
            <a:ext cx="3079369" cy="2308966"/>
          </a:xfrm>
          <a:prstGeom prst="rect">
            <a:avLst/>
          </a:prstGeom>
          <a:noFill/>
          <a:ln w="762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b="1" dirty="0">
                <a:solidFill>
                  <a:srgbClr val="CC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On the coarse grid, the </a:t>
            </a:r>
          </a:p>
          <a:p>
            <a:r>
              <a:rPr lang="en-US" altLang="zh-CN" b="1" dirty="0">
                <a:solidFill>
                  <a:srgbClr val="CC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smooth error appears to</a:t>
            </a:r>
          </a:p>
          <a:p>
            <a:r>
              <a:rPr lang="en-US" altLang="zh-CN" b="1" dirty="0">
                <a:solidFill>
                  <a:srgbClr val="CC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be relatively higher in </a:t>
            </a:r>
          </a:p>
          <a:p>
            <a:r>
              <a:rPr lang="en-US" altLang="zh-CN" b="1" dirty="0" smtClean="0">
                <a:solidFill>
                  <a:srgbClr val="CC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Frequency.</a:t>
            </a:r>
            <a:endParaRPr lang="en-US" altLang="zh-CN" b="1" dirty="0">
              <a:solidFill>
                <a:srgbClr val="CC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endParaRPr lang="en-US" altLang="zh-CN" b="1" dirty="0">
              <a:solidFill>
                <a:srgbClr val="CC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Relaxation will be more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effective on this mode if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done on the coarser grid!!</a:t>
            </a:r>
          </a:p>
        </p:txBody>
      </p:sp>
    </p:spTree>
    <p:extLst>
      <p:ext uri="{BB962C8B-B14F-4D97-AF65-F5344CB8AC3E}">
        <p14:creationId xmlns:p14="http://schemas.microsoft.com/office/powerpoint/2010/main" val="111069856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eaLnBrk="0" hangingPunct="0">
              <a:lnSpc>
                <a:spcPts val="3600"/>
              </a:lnSpc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Highlights of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Multigrid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: </a:t>
            </a:r>
            <a:r>
              <a:rPr lang="en-US" altLang="zh-CN" b="1" dirty="0" smtClean="0">
                <a:ea typeface="宋体" panose="02010600030101010101" pitchFamily="2" charset="-122"/>
              </a:rPr>
              <a:t>Coarse-grid </a:t>
            </a:r>
            <a:r>
              <a:rPr lang="en-US" altLang="zh-CN" b="1" dirty="0">
                <a:ea typeface="宋体" panose="02010600030101010101" pitchFamily="2" charset="-122"/>
              </a:rPr>
              <a:t>Correction</a:t>
            </a:r>
          </a:p>
        </p:txBody>
      </p:sp>
      <p:sp>
        <p:nvSpPr>
          <p:cNvPr id="149507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0" hangingPunct="0">
              <a:lnSpc>
                <a:spcPts val="28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Perform relaxation on                  </a:t>
            </a:r>
            <a:r>
              <a:rPr lang="en-US" altLang="zh-CN" dirty="0" err="1">
                <a:ea typeface="宋体" panose="02010600030101010101" pitchFamily="2" charset="-122"/>
              </a:rPr>
              <a:t>on</a:t>
            </a:r>
            <a:r>
              <a:rPr lang="en-US" altLang="zh-CN" dirty="0">
                <a:ea typeface="宋体" panose="02010600030101010101" pitchFamily="2" charset="-122"/>
              </a:rPr>
              <a:t> fine grid until error is smooth.</a:t>
            </a:r>
          </a:p>
          <a:p>
            <a:pPr eaLnBrk="0" hangingPunct="0">
              <a:lnSpc>
                <a:spcPts val="2800"/>
              </a:lnSpc>
              <a:spcBef>
                <a:spcPts val="60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0" hangingPunct="0">
              <a:lnSpc>
                <a:spcPts val="28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Compute residual,                    and transfer to the coarse grid                     .</a:t>
            </a:r>
          </a:p>
          <a:p>
            <a:pPr eaLnBrk="0" hangingPunct="0">
              <a:lnSpc>
                <a:spcPts val="2800"/>
              </a:lnSpc>
              <a:spcBef>
                <a:spcPts val="60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0" hangingPunct="0">
              <a:lnSpc>
                <a:spcPts val="28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Solve the coarse-grid residual equation to obtain the error:</a:t>
            </a:r>
          </a:p>
          <a:p>
            <a:pPr eaLnBrk="0" hangingPunct="0">
              <a:lnSpc>
                <a:spcPts val="2800"/>
              </a:lnSpc>
              <a:spcBef>
                <a:spcPts val="60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0" hangingPunct="0">
              <a:lnSpc>
                <a:spcPts val="28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Interpolate the error to the fine grid and correct the fine-grid solution:</a:t>
            </a:r>
          </a:p>
        </p:txBody>
      </p:sp>
      <p:pic>
        <p:nvPicPr>
          <p:cNvPr id="149508" name="Picture 102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050" y="1473843"/>
            <a:ext cx="13668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9509" name="Picture 102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920" y="2372041"/>
            <a:ext cx="1401762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9510" name="Picture 103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451" y="2318065"/>
            <a:ext cx="177800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9511" name="Picture 1031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670768"/>
            <a:ext cx="5130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9512" name="Picture 1032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341" y="4715659"/>
            <a:ext cx="27114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039572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8258" y="361950"/>
            <a:ext cx="11503742" cy="908050"/>
          </a:xfrm>
          <a:noFill/>
          <a:ln/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Highlights of </a:t>
            </a:r>
            <a:r>
              <a:rPr lang="en-US" altLang="zh-CN" b="1" dirty="0" err="1">
                <a:solidFill>
                  <a:srgbClr val="FF0000"/>
                </a:solidFill>
              </a:rPr>
              <a:t>Multigrid</a:t>
            </a:r>
            <a:r>
              <a:rPr lang="en-US" altLang="zh-CN" b="1" dirty="0">
                <a:solidFill>
                  <a:srgbClr val="FF0000"/>
                </a:solidFill>
              </a:rPr>
              <a:t>: </a:t>
            </a:r>
            <a:r>
              <a:rPr lang="en-US" altLang="zh-CN" b="1" dirty="0"/>
              <a:t>Coarse-grid Correction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33795" name="Freeform 3"/>
          <p:cNvSpPr>
            <a:spLocks/>
          </p:cNvSpPr>
          <p:nvPr/>
        </p:nvSpPr>
        <p:spPr bwMode="auto">
          <a:xfrm>
            <a:off x="1957389" y="1457325"/>
            <a:ext cx="26987" cy="26988"/>
          </a:xfrm>
          <a:custGeom>
            <a:avLst/>
            <a:gdLst>
              <a:gd name="T0" fmla="*/ 0 w 17"/>
              <a:gd name="T1" fmla="*/ 0 h 17"/>
              <a:gd name="T2" fmla="*/ 16 w 17"/>
              <a:gd name="T3" fmla="*/ 0 h 17"/>
              <a:gd name="T4" fmla="*/ 16 w 17"/>
              <a:gd name="T5" fmla="*/ 16 h 17"/>
              <a:gd name="T6" fmla="*/ 0 w 17"/>
              <a:gd name="T7" fmla="*/ 16 h 17"/>
              <a:gd name="T8" fmla="*/ 0 w 17"/>
              <a:gd name="T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7">
                <a:moveTo>
                  <a:pt x="0" y="0"/>
                </a:moveTo>
                <a:lnTo>
                  <a:pt x="16" y="0"/>
                </a:lnTo>
                <a:lnTo>
                  <a:pt x="16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3844" name="Group 52"/>
          <p:cNvGrpSpPr>
            <a:grpSpLocks/>
          </p:cNvGrpSpPr>
          <p:nvPr/>
        </p:nvGrpSpPr>
        <p:grpSpPr bwMode="auto">
          <a:xfrm>
            <a:off x="1981201" y="1524001"/>
            <a:ext cx="8361363" cy="4799013"/>
            <a:chOff x="288" y="960"/>
            <a:chExt cx="5267" cy="3023"/>
          </a:xfrm>
        </p:grpSpPr>
        <p:grpSp>
          <p:nvGrpSpPr>
            <p:cNvPr id="33841" name="Group 49"/>
            <p:cNvGrpSpPr>
              <a:grpSpLocks/>
            </p:cNvGrpSpPr>
            <p:nvPr/>
          </p:nvGrpSpPr>
          <p:grpSpPr bwMode="auto">
            <a:xfrm>
              <a:off x="288" y="960"/>
              <a:ext cx="3264" cy="1399"/>
              <a:chOff x="288" y="960"/>
              <a:chExt cx="3264" cy="1399"/>
            </a:xfrm>
          </p:grpSpPr>
          <p:sp>
            <p:nvSpPr>
              <p:cNvPr id="33796" name="Freeform 4"/>
              <p:cNvSpPr>
                <a:spLocks/>
              </p:cNvSpPr>
              <p:nvPr/>
            </p:nvSpPr>
            <p:spPr bwMode="auto">
              <a:xfrm>
                <a:off x="2046" y="1694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3823" name="Group 31"/>
              <p:cNvGrpSpPr>
                <a:grpSpLocks/>
              </p:cNvGrpSpPr>
              <p:nvPr/>
            </p:nvGrpSpPr>
            <p:grpSpPr bwMode="auto">
              <a:xfrm>
                <a:off x="336" y="1008"/>
                <a:ext cx="3202" cy="1158"/>
                <a:chOff x="223" y="381"/>
                <a:chExt cx="3202" cy="1158"/>
              </a:xfrm>
            </p:grpSpPr>
            <p:pic>
              <p:nvPicPr>
                <p:cNvPr id="33824" name="Picture 32"/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3" y="381"/>
                  <a:ext cx="1512" cy="115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3825" name="Picture 33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95" y="381"/>
                  <a:ext cx="1630" cy="115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33840" name="Group 48"/>
              <p:cNvGrpSpPr>
                <a:grpSpLocks/>
              </p:cNvGrpSpPr>
              <p:nvPr/>
            </p:nvGrpSpPr>
            <p:grpSpPr bwMode="auto">
              <a:xfrm>
                <a:off x="1529" y="1008"/>
                <a:ext cx="721" cy="240"/>
                <a:chOff x="1529" y="1008"/>
                <a:chExt cx="721" cy="240"/>
              </a:xfrm>
            </p:grpSpPr>
            <p:sp>
              <p:nvSpPr>
                <p:cNvPr id="33800" name="Line 8"/>
                <p:cNvSpPr>
                  <a:spLocks noChangeShapeType="1"/>
                </p:cNvSpPr>
                <p:nvPr/>
              </p:nvSpPr>
              <p:spPr bwMode="auto">
                <a:xfrm>
                  <a:off x="1633" y="1248"/>
                  <a:ext cx="617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01" name="Rectangle 9"/>
                <p:cNvSpPr>
                  <a:spLocks noChangeArrowheads="1"/>
                </p:cNvSpPr>
                <p:nvPr/>
              </p:nvSpPr>
              <p:spPr bwMode="auto">
                <a:xfrm>
                  <a:off x="1529" y="1008"/>
                  <a:ext cx="691" cy="2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CN" sz="1600" b="1" i="1">
                      <a:solidFill>
                        <a:srgbClr val="FF0000"/>
                      </a:solidFill>
                      <a:ea typeface="宋体" panose="02010600030101010101" pitchFamily="2" charset="-122"/>
                    </a:rPr>
                    <a:t>smoothing</a:t>
                  </a:r>
                  <a:endParaRPr lang="en-US" altLang="zh-CN" sz="1600" i="1">
                    <a:solidFill>
                      <a:srgbClr val="000099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3805" name="Group 13"/>
              <p:cNvGrpSpPr>
                <a:grpSpLocks/>
              </p:cNvGrpSpPr>
              <p:nvPr/>
            </p:nvGrpSpPr>
            <p:grpSpPr bwMode="auto">
              <a:xfrm>
                <a:off x="288" y="960"/>
                <a:ext cx="3264" cy="1399"/>
                <a:chOff x="296" y="980"/>
                <a:chExt cx="3248" cy="1399"/>
              </a:xfrm>
            </p:grpSpPr>
            <p:sp>
              <p:nvSpPr>
                <p:cNvPr id="33803" name="Rectangle 11"/>
                <p:cNvSpPr>
                  <a:spLocks noChangeArrowheads="1"/>
                </p:cNvSpPr>
                <p:nvPr/>
              </p:nvSpPr>
              <p:spPr bwMode="auto">
                <a:xfrm>
                  <a:off x="296" y="980"/>
                  <a:ext cx="3248" cy="136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04" name="Rectangle 12"/>
                <p:cNvSpPr>
                  <a:spLocks noChangeArrowheads="1"/>
                </p:cNvSpPr>
                <p:nvPr/>
              </p:nvSpPr>
              <p:spPr bwMode="auto">
                <a:xfrm>
                  <a:off x="1484" y="2146"/>
                  <a:ext cx="760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CN" b="1" i="1">
                      <a:ea typeface="宋体" panose="02010600030101010101" pitchFamily="2" charset="-122"/>
                    </a:rPr>
                    <a:t>Finest Grid</a:t>
                  </a:r>
                </a:p>
              </p:txBody>
            </p:sp>
          </p:grpSp>
        </p:grpSp>
        <p:grpSp>
          <p:nvGrpSpPr>
            <p:cNvPr id="33828" name="Group 36"/>
            <p:cNvGrpSpPr>
              <a:grpSpLocks/>
            </p:cNvGrpSpPr>
            <p:nvPr/>
          </p:nvGrpSpPr>
          <p:grpSpPr bwMode="auto">
            <a:xfrm>
              <a:off x="1824" y="2592"/>
              <a:ext cx="1712" cy="1391"/>
              <a:chOff x="3752" y="2055"/>
              <a:chExt cx="1712" cy="1370"/>
            </a:xfrm>
          </p:grpSpPr>
          <p:sp>
            <p:nvSpPr>
              <p:cNvPr id="33807" name="Freeform 15"/>
              <p:cNvSpPr>
                <a:spLocks/>
              </p:cNvSpPr>
              <p:nvPr/>
            </p:nvSpPr>
            <p:spPr bwMode="auto">
              <a:xfrm>
                <a:off x="3767" y="2341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3811" name="Group 19"/>
              <p:cNvGrpSpPr>
                <a:grpSpLocks/>
              </p:cNvGrpSpPr>
              <p:nvPr/>
            </p:nvGrpSpPr>
            <p:grpSpPr bwMode="auto">
              <a:xfrm>
                <a:off x="3752" y="2055"/>
                <a:ext cx="1712" cy="1370"/>
                <a:chOff x="3752" y="2055"/>
                <a:chExt cx="1712" cy="1370"/>
              </a:xfrm>
            </p:grpSpPr>
            <p:sp>
              <p:nvSpPr>
                <p:cNvPr id="33809" name="Rectangle 17"/>
                <p:cNvSpPr>
                  <a:spLocks noChangeArrowheads="1"/>
                </p:cNvSpPr>
                <p:nvPr/>
              </p:nvSpPr>
              <p:spPr bwMode="auto">
                <a:xfrm>
                  <a:off x="3752" y="2055"/>
                  <a:ext cx="1712" cy="133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10" name="Rectangle 18"/>
                <p:cNvSpPr>
                  <a:spLocks noChangeArrowheads="1"/>
                </p:cNvSpPr>
                <p:nvPr/>
              </p:nvSpPr>
              <p:spPr bwMode="auto">
                <a:xfrm>
                  <a:off x="3962" y="3195"/>
                  <a:ext cx="1110" cy="2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CN" b="1" i="1">
                      <a:ea typeface="宋体" panose="02010600030101010101" pitchFamily="2" charset="-122"/>
                    </a:rPr>
                    <a:t>First Coarse Grid</a:t>
                  </a:r>
                </a:p>
              </p:txBody>
            </p:sp>
          </p:grpSp>
          <p:pic>
            <p:nvPicPr>
              <p:cNvPr id="33827" name="Picture 35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2" y="2112"/>
                <a:ext cx="1632" cy="1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3842" name="Group 50"/>
            <p:cNvGrpSpPr>
              <a:grpSpLocks/>
            </p:cNvGrpSpPr>
            <p:nvPr/>
          </p:nvGrpSpPr>
          <p:grpSpPr bwMode="auto">
            <a:xfrm>
              <a:off x="3264" y="976"/>
              <a:ext cx="2291" cy="2960"/>
              <a:chOff x="3264" y="976"/>
              <a:chExt cx="2291" cy="2960"/>
            </a:xfrm>
          </p:grpSpPr>
          <p:grpSp>
            <p:nvGrpSpPr>
              <p:cNvPr id="33838" name="Group 46"/>
              <p:cNvGrpSpPr>
                <a:grpSpLocks/>
              </p:cNvGrpSpPr>
              <p:nvPr/>
            </p:nvGrpSpPr>
            <p:grpSpPr bwMode="auto">
              <a:xfrm>
                <a:off x="3264" y="976"/>
                <a:ext cx="2192" cy="2960"/>
                <a:chOff x="3264" y="976"/>
                <a:chExt cx="2192" cy="2960"/>
              </a:xfrm>
            </p:grpSpPr>
            <p:sp>
              <p:nvSpPr>
                <p:cNvPr id="33814" name="Rectangle 22"/>
                <p:cNvSpPr>
                  <a:spLocks noChangeArrowheads="1"/>
                </p:cNvSpPr>
                <p:nvPr/>
              </p:nvSpPr>
              <p:spPr bwMode="auto">
                <a:xfrm>
                  <a:off x="5184" y="976"/>
                  <a:ext cx="27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16" name="Line 24"/>
                <p:cNvSpPr>
                  <a:spLocks noChangeShapeType="1"/>
                </p:cNvSpPr>
                <p:nvPr/>
              </p:nvSpPr>
              <p:spPr bwMode="auto">
                <a:xfrm>
                  <a:off x="3264" y="2321"/>
                  <a:ext cx="144" cy="26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17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4573" y="1136"/>
                  <a:ext cx="722" cy="143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18" name="Line 26"/>
                <p:cNvSpPr>
                  <a:spLocks noChangeShapeType="1"/>
                </p:cNvSpPr>
                <p:nvPr/>
              </p:nvSpPr>
              <p:spPr bwMode="auto">
                <a:xfrm>
                  <a:off x="3552" y="2880"/>
                  <a:ext cx="432" cy="8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19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3984" y="2761"/>
                  <a:ext cx="480" cy="97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13" name="Rectangle 21"/>
                <p:cNvSpPr>
                  <a:spLocks noChangeArrowheads="1"/>
                </p:cNvSpPr>
                <p:nvPr/>
              </p:nvSpPr>
              <p:spPr bwMode="auto">
                <a:xfrm>
                  <a:off x="4368" y="2592"/>
                  <a:ext cx="27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15" name="Rectangle 23"/>
                <p:cNvSpPr>
                  <a:spLocks noChangeArrowheads="1"/>
                </p:cNvSpPr>
                <p:nvPr/>
              </p:nvSpPr>
              <p:spPr bwMode="auto">
                <a:xfrm>
                  <a:off x="3840" y="3760"/>
                  <a:ext cx="27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3835" name="Text Box 43"/>
              <p:cNvSpPr txBox="1">
                <a:spLocks noChangeArrowheads="1"/>
              </p:cNvSpPr>
              <p:nvPr/>
            </p:nvSpPr>
            <p:spPr bwMode="auto">
              <a:xfrm>
                <a:off x="3360" y="2352"/>
                <a:ext cx="66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i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restriction</a:t>
                </a:r>
                <a:endParaRPr lang="en-US" altLang="zh-CN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3836" name="Text Box 44"/>
              <p:cNvSpPr txBox="1">
                <a:spLocks noChangeArrowheads="1"/>
              </p:cNvSpPr>
              <p:nvPr/>
            </p:nvSpPr>
            <p:spPr bwMode="auto">
              <a:xfrm>
                <a:off x="4656" y="2208"/>
                <a:ext cx="899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i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prolongation</a:t>
                </a:r>
              </a:p>
              <a:p>
                <a:r>
                  <a:rPr lang="en-US" altLang="zh-CN" sz="1600" b="1" i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(interpolation)</a:t>
                </a:r>
                <a:endParaRPr lang="en-US" altLang="zh-CN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3837" name="Rectangle 45"/>
          <p:cNvSpPr>
            <a:spLocks noChangeArrowheads="1"/>
          </p:cNvSpPr>
          <p:nvPr/>
        </p:nvSpPr>
        <p:spPr bwMode="auto">
          <a:xfrm>
            <a:off x="7239001" y="2057401"/>
            <a:ext cx="19159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000099"/>
                </a:solidFill>
                <a:ea typeface="宋体" panose="02010600030101010101" pitchFamily="2" charset="-122"/>
              </a:rPr>
              <a:t>The </a:t>
            </a:r>
            <a:r>
              <a:rPr lang="en-US" altLang="zh-CN" sz="2400" b="1" i="1" dirty="0" err="1">
                <a:solidFill>
                  <a:srgbClr val="000099"/>
                </a:solidFill>
                <a:ea typeface="宋体" panose="02010600030101010101" pitchFamily="2" charset="-122"/>
              </a:rPr>
              <a:t>Multigrid</a:t>
            </a:r>
            <a:endParaRPr lang="en-US" altLang="zh-CN" sz="2400" b="1" i="1" dirty="0">
              <a:solidFill>
                <a:srgbClr val="000099"/>
              </a:solidFill>
              <a:ea typeface="宋体" panose="02010600030101010101" pitchFamily="2" charset="-122"/>
            </a:endParaRPr>
          </a:p>
          <a:p>
            <a:r>
              <a:rPr lang="en-US" altLang="zh-CN" sz="2400" b="1" i="1" dirty="0">
                <a:solidFill>
                  <a:srgbClr val="000099"/>
                </a:solidFill>
                <a:ea typeface="宋体" panose="02010600030101010101" pitchFamily="2" charset="-122"/>
              </a:rPr>
              <a:t>V-cycle</a:t>
            </a:r>
            <a:endParaRPr lang="en-US" altLang="zh-CN" dirty="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grpSp>
        <p:nvGrpSpPr>
          <p:cNvPr id="33846" name="Group 54"/>
          <p:cNvGrpSpPr>
            <a:grpSpLocks/>
          </p:cNvGrpSpPr>
          <p:nvPr/>
        </p:nvGrpSpPr>
        <p:grpSpPr bwMode="auto">
          <a:xfrm>
            <a:off x="2667000" y="4876800"/>
            <a:ext cx="1600200" cy="520700"/>
            <a:chOff x="720" y="3072"/>
            <a:chExt cx="1008" cy="328"/>
          </a:xfrm>
        </p:grpSpPr>
        <p:sp>
          <p:nvSpPr>
            <p:cNvPr id="33821" name="Rectangle 29"/>
            <p:cNvSpPr>
              <a:spLocks noChangeArrowheads="1"/>
            </p:cNvSpPr>
            <p:nvPr/>
          </p:nvSpPr>
          <p:spPr bwMode="auto">
            <a:xfrm>
              <a:off x="720" y="3072"/>
              <a:ext cx="76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CN" sz="1600" b="1" i="1" dirty="0">
                  <a:solidFill>
                    <a:srgbClr val="FF0033"/>
                  </a:solidFill>
                  <a:ea typeface="宋体" panose="02010600030101010101" pitchFamily="2" charset="-122"/>
                </a:rPr>
                <a:t>S</a:t>
              </a:r>
              <a:r>
                <a:rPr lang="en-US" altLang="zh-CN" sz="1600" b="1" i="1" dirty="0" smtClean="0">
                  <a:solidFill>
                    <a:srgbClr val="FF0033"/>
                  </a:solidFill>
                  <a:ea typeface="宋体" panose="02010600030101010101" pitchFamily="2" charset="-122"/>
                </a:rPr>
                <a:t>maller </a:t>
              </a:r>
              <a:r>
                <a:rPr lang="en-US" altLang="zh-CN" sz="1600" b="1" i="1" dirty="0">
                  <a:solidFill>
                    <a:srgbClr val="FF0033"/>
                  </a:solidFill>
                  <a:ea typeface="宋体" panose="02010600030101010101" pitchFamily="2" charset="-122"/>
                </a:rPr>
                <a:t>grid</a:t>
              </a:r>
            </a:p>
          </p:txBody>
        </p:sp>
        <p:sp>
          <p:nvSpPr>
            <p:cNvPr id="33845" name="AutoShape 53"/>
            <p:cNvSpPr>
              <a:spLocks/>
            </p:cNvSpPr>
            <p:nvPr/>
          </p:nvSpPr>
          <p:spPr bwMode="auto">
            <a:xfrm>
              <a:off x="1584" y="3129"/>
              <a:ext cx="144" cy="271"/>
            </a:xfrm>
            <a:prstGeom prst="leftBrace">
              <a:avLst>
                <a:gd name="adj1" fmla="val 72222"/>
                <a:gd name="adj2" fmla="val 50000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9387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8258" y="361950"/>
            <a:ext cx="10785987" cy="908050"/>
          </a:xfrm>
          <a:noFill/>
          <a:ln/>
        </p:spPr>
        <p:txBody>
          <a:bodyPr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Highlights of </a:t>
            </a:r>
            <a:r>
              <a:rPr lang="en-US" altLang="zh-CN" b="1" dirty="0" err="1">
                <a:solidFill>
                  <a:srgbClr val="FF0000"/>
                </a:solidFill>
              </a:rPr>
              <a:t>Multigrid</a:t>
            </a:r>
            <a:r>
              <a:rPr lang="en-US" altLang="zh-CN" b="1" dirty="0">
                <a:solidFill>
                  <a:srgbClr val="FF0000"/>
                </a:solidFill>
              </a:rPr>
              <a:t>: </a:t>
            </a:r>
            <a:r>
              <a:rPr lang="en-US" altLang="zh-CN" b="1" dirty="0" smtClean="0"/>
              <a:t>Tools Needed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57389" y="1457325"/>
            <a:ext cx="8436488" cy="5231196"/>
            <a:chOff x="1957389" y="1457325"/>
            <a:chExt cx="8436488" cy="5231196"/>
          </a:xfrm>
        </p:grpSpPr>
        <p:grpSp>
          <p:nvGrpSpPr>
            <p:cNvPr id="2" name="Group 1"/>
            <p:cNvGrpSpPr/>
            <p:nvPr/>
          </p:nvGrpSpPr>
          <p:grpSpPr>
            <a:xfrm>
              <a:off x="1957389" y="1457325"/>
              <a:ext cx="8432800" cy="4865689"/>
              <a:chOff x="1957389" y="1457325"/>
              <a:chExt cx="8432800" cy="4865689"/>
            </a:xfrm>
          </p:grpSpPr>
          <p:sp>
            <p:nvSpPr>
              <p:cNvPr id="33795" name="Freeform 3"/>
              <p:cNvSpPr>
                <a:spLocks/>
              </p:cNvSpPr>
              <p:nvPr/>
            </p:nvSpPr>
            <p:spPr bwMode="auto">
              <a:xfrm>
                <a:off x="1957389" y="1457325"/>
                <a:ext cx="26987" cy="26988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3844" name="Group 52"/>
              <p:cNvGrpSpPr>
                <a:grpSpLocks/>
              </p:cNvGrpSpPr>
              <p:nvPr/>
            </p:nvGrpSpPr>
            <p:grpSpPr bwMode="auto">
              <a:xfrm>
                <a:off x="1981201" y="1524001"/>
                <a:ext cx="8408988" cy="4799013"/>
                <a:chOff x="288" y="960"/>
                <a:chExt cx="5297" cy="3023"/>
              </a:xfrm>
            </p:grpSpPr>
            <p:grpSp>
              <p:nvGrpSpPr>
                <p:cNvPr id="33841" name="Group 49"/>
                <p:cNvGrpSpPr>
                  <a:grpSpLocks/>
                </p:cNvGrpSpPr>
                <p:nvPr/>
              </p:nvGrpSpPr>
              <p:grpSpPr bwMode="auto">
                <a:xfrm>
                  <a:off x="288" y="960"/>
                  <a:ext cx="3264" cy="1399"/>
                  <a:chOff x="288" y="960"/>
                  <a:chExt cx="3264" cy="1399"/>
                </a:xfrm>
              </p:grpSpPr>
              <p:sp>
                <p:nvSpPr>
                  <p:cNvPr id="33796" name="Freeform 4"/>
                  <p:cNvSpPr>
                    <a:spLocks/>
                  </p:cNvSpPr>
                  <p:nvPr/>
                </p:nvSpPr>
                <p:spPr bwMode="auto">
                  <a:xfrm>
                    <a:off x="2046" y="1694"/>
                    <a:ext cx="17" cy="17"/>
                  </a:xfrm>
                  <a:custGeom>
                    <a:avLst/>
                    <a:gdLst>
                      <a:gd name="T0" fmla="*/ 0 w 17"/>
                      <a:gd name="T1" fmla="*/ 0 h 17"/>
                      <a:gd name="T2" fmla="*/ 16 w 17"/>
                      <a:gd name="T3" fmla="*/ 0 h 17"/>
                      <a:gd name="T4" fmla="*/ 16 w 17"/>
                      <a:gd name="T5" fmla="*/ 16 h 17"/>
                      <a:gd name="T6" fmla="*/ 0 w 17"/>
                      <a:gd name="T7" fmla="*/ 16 h 17"/>
                      <a:gd name="T8" fmla="*/ 0 w 17"/>
                      <a:gd name="T9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7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16" y="16"/>
                        </a:lnTo>
                        <a:lnTo>
                          <a:pt x="0" y="1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3823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336" y="1008"/>
                    <a:ext cx="3202" cy="1158"/>
                    <a:chOff x="223" y="381"/>
                    <a:chExt cx="3202" cy="1158"/>
                  </a:xfrm>
                </p:grpSpPr>
                <p:pic>
                  <p:nvPicPr>
                    <p:cNvPr id="33824" name="Picture 32"/>
                    <p:cNvPicPr>
                      <a:picLocks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23" y="381"/>
                      <a:ext cx="1512" cy="115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33825" name="Picture 33"/>
                    <p:cNvPicPr>
                      <a:picLocks noChangeArrowheads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795" y="381"/>
                      <a:ext cx="1630" cy="115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</p:grpSp>
              <p:grpSp>
                <p:nvGrpSpPr>
                  <p:cNvPr id="33840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1529" y="1008"/>
                    <a:ext cx="691" cy="240"/>
                    <a:chOff x="1529" y="1008"/>
                    <a:chExt cx="691" cy="240"/>
                  </a:xfrm>
                </p:grpSpPr>
                <p:sp>
                  <p:nvSpPr>
                    <p:cNvPr id="33800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85" y="1248"/>
                      <a:ext cx="617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 type="none" w="sm" len="sm"/>
                      <a:tailEnd type="stealth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3801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29" y="1008"/>
                      <a:ext cx="691" cy="21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2075" tIns="46038" rIns="92075" bIns="46038">
                      <a:spAutoFit/>
                    </a:bodyPr>
                    <a:lstStyle/>
                    <a:p>
                      <a:r>
                        <a:rPr lang="en-US" altLang="zh-CN" sz="1600" b="1" i="1">
                          <a:solidFill>
                            <a:srgbClr val="FF0000"/>
                          </a:solidFill>
                          <a:ea typeface="宋体" panose="02010600030101010101" pitchFamily="2" charset="-122"/>
                        </a:rPr>
                        <a:t>smoothing</a:t>
                      </a:r>
                      <a:endParaRPr lang="en-US" altLang="zh-CN" sz="1600" i="1">
                        <a:solidFill>
                          <a:srgbClr val="000099"/>
                        </a:solidFill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33805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288" y="960"/>
                    <a:ext cx="3264" cy="1399"/>
                    <a:chOff x="296" y="980"/>
                    <a:chExt cx="3248" cy="1399"/>
                  </a:xfrm>
                </p:grpSpPr>
                <p:sp>
                  <p:nvSpPr>
                    <p:cNvPr id="33803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6" y="980"/>
                      <a:ext cx="3248" cy="1364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3804" name="Rectangl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84" y="2146"/>
                      <a:ext cx="760" cy="23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2075" tIns="46038" rIns="92075" bIns="46038">
                      <a:spAutoFit/>
                    </a:bodyPr>
                    <a:lstStyle/>
                    <a:p>
                      <a:r>
                        <a:rPr lang="en-US" altLang="zh-CN" b="1" i="1">
                          <a:ea typeface="宋体" panose="02010600030101010101" pitchFamily="2" charset="-122"/>
                        </a:rPr>
                        <a:t>Finest Grid</a:t>
                      </a:r>
                    </a:p>
                  </p:txBody>
                </p:sp>
              </p:grpSp>
            </p:grpSp>
            <p:grpSp>
              <p:nvGrpSpPr>
                <p:cNvPr id="33828" name="Group 36"/>
                <p:cNvGrpSpPr>
                  <a:grpSpLocks/>
                </p:cNvGrpSpPr>
                <p:nvPr/>
              </p:nvGrpSpPr>
              <p:grpSpPr bwMode="auto">
                <a:xfrm>
                  <a:off x="1824" y="2592"/>
                  <a:ext cx="1712" cy="1391"/>
                  <a:chOff x="3752" y="2055"/>
                  <a:chExt cx="1712" cy="1370"/>
                </a:xfrm>
              </p:grpSpPr>
              <p:sp>
                <p:nvSpPr>
                  <p:cNvPr id="33807" name="Freeform 15"/>
                  <p:cNvSpPr>
                    <a:spLocks/>
                  </p:cNvSpPr>
                  <p:nvPr/>
                </p:nvSpPr>
                <p:spPr bwMode="auto">
                  <a:xfrm>
                    <a:off x="3767" y="2341"/>
                    <a:ext cx="17" cy="17"/>
                  </a:xfrm>
                  <a:custGeom>
                    <a:avLst/>
                    <a:gdLst>
                      <a:gd name="T0" fmla="*/ 0 w 17"/>
                      <a:gd name="T1" fmla="*/ 0 h 17"/>
                      <a:gd name="T2" fmla="*/ 16 w 17"/>
                      <a:gd name="T3" fmla="*/ 0 h 17"/>
                      <a:gd name="T4" fmla="*/ 16 w 17"/>
                      <a:gd name="T5" fmla="*/ 16 h 17"/>
                      <a:gd name="T6" fmla="*/ 0 w 17"/>
                      <a:gd name="T7" fmla="*/ 16 h 17"/>
                      <a:gd name="T8" fmla="*/ 0 w 17"/>
                      <a:gd name="T9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7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16" y="16"/>
                        </a:lnTo>
                        <a:lnTo>
                          <a:pt x="0" y="1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3811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3752" y="2055"/>
                    <a:ext cx="1712" cy="1370"/>
                    <a:chOff x="3752" y="2055"/>
                    <a:chExt cx="1712" cy="1370"/>
                  </a:xfrm>
                </p:grpSpPr>
                <p:sp>
                  <p:nvSpPr>
                    <p:cNvPr id="33809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52" y="2055"/>
                      <a:ext cx="1712" cy="1334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3810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62" y="3195"/>
                      <a:ext cx="1110" cy="23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2075" tIns="46038" rIns="92075" bIns="46038">
                      <a:spAutoFit/>
                    </a:bodyPr>
                    <a:lstStyle/>
                    <a:p>
                      <a:r>
                        <a:rPr lang="en-US" altLang="zh-CN" b="1" i="1">
                          <a:ea typeface="宋体" panose="02010600030101010101" pitchFamily="2" charset="-122"/>
                        </a:rPr>
                        <a:t>First Coarse Grid</a:t>
                      </a:r>
                    </a:p>
                  </p:txBody>
                </p:sp>
              </p:grpSp>
              <p:pic>
                <p:nvPicPr>
                  <p:cNvPr id="33827" name="Picture 35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792" y="2112"/>
                    <a:ext cx="1632" cy="11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grpSp>
              <p:nvGrpSpPr>
                <p:cNvPr id="33842" name="Group 50"/>
                <p:cNvGrpSpPr>
                  <a:grpSpLocks/>
                </p:cNvGrpSpPr>
                <p:nvPr/>
              </p:nvGrpSpPr>
              <p:grpSpPr bwMode="auto">
                <a:xfrm>
                  <a:off x="3264" y="976"/>
                  <a:ext cx="2321" cy="2960"/>
                  <a:chOff x="3264" y="976"/>
                  <a:chExt cx="2321" cy="2960"/>
                </a:xfrm>
              </p:grpSpPr>
              <p:grpSp>
                <p:nvGrpSpPr>
                  <p:cNvPr id="33838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3264" y="976"/>
                    <a:ext cx="2192" cy="2960"/>
                    <a:chOff x="3264" y="976"/>
                    <a:chExt cx="2192" cy="2960"/>
                  </a:xfrm>
                </p:grpSpPr>
                <p:sp>
                  <p:nvSpPr>
                    <p:cNvPr id="33814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84" y="976"/>
                      <a:ext cx="272" cy="176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3816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64" y="2321"/>
                      <a:ext cx="144" cy="263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 type="none" w="sm" len="sm"/>
                      <a:tailEnd type="stealth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3817" name="Line 2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73" y="1136"/>
                      <a:ext cx="722" cy="143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 type="none" w="sm" len="sm"/>
                      <a:tailEnd type="stealth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3818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52" y="2880"/>
                      <a:ext cx="432" cy="864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prstDash val="dash"/>
                      <a:round/>
                      <a:headEnd type="none" w="sm" len="sm"/>
                      <a:tailEnd type="stealth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3819" name="Line 2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84" y="2761"/>
                      <a:ext cx="480" cy="977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prstDash val="dash"/>
                      <a:round/>
                      <a:headEnd type="none" w="sm" len="sm"/>
                      <a:tailEnd type="stealth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3813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8" y="2592"/>
                      <a:ext cx="272" cy="176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3815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0" y="3760"/>
                      <a:ext cx="272" cy="176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3835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0" y="2352"/>
                    <a:ext cx="687" cy="21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1600" b="1" i="1" dirty="0">
                        <a:solidFill>
                          <a:srgbClr val="FF0000"/>
                        </a:solidFill>
                        <a:ea typeface="宋体" panose="02010600030101010101" pitchFamily="2" charset="-122"/>
                      </a:rPr>
                      <a:t>R</a:t>
                    </a:r>
                    <a:r>
                      <a:rPr lang="en-US" altLang="zh-CN" sz="1600" b="1" i="1" dirty="0" smtClean="0">
                        <a:solidFill>
                          <a:srgbClr val="FF0000"/>
                        </a:solidFill>
                        <a:ea typeface="宋体" panose="02010600030101010101" pitchFamily="2" charset="-122"/>
                      </a:rPr>
                      <a:t>estriction</a:t>
                    </a:r>
                    <a:endParaRPr lang="en-US" altLang="zh-CN" dirty="0">
                      <a:solidFill>
                        <a:srgbClr val="FF0000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3836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86" y="2208"/>
                    <a:ext cx="899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1600" b="1" i="1" dirty="0">
                        <a:solidFill>
                          <a:srgbClr val="FF0000"/>
                        </a:solidFill>
                        <a:ea typeface="宋体" panose="02010600030101010101" pitchFamily="2" charset="-122"/>
                      </a:rPr>
                      <a:t>prolongation</a:t>
                    </a:r>
                  </a:p>
                  <a:p>
                    <a:r>
                      <a:rPr lang="en-US" altLang="zh-CN" sz="1600" b="1" i="1" dirty="0">
                        <a:solidFill>
                          <a:srgbClr val="FF0000"/>
                        </a:solidFill>
                        <a:ea typeface="宋体" panose="02010600030101010101" pitchFamily="2" charset="-122"/>
                      </a:rPr>
                      <a:t>(interpolation)</a:t>
                    </a:r>
                    <a:endParaRPr lang="en-US" altLang="zh-CN" dirty="0">
                      <a:solidFill>
                        <a:srgbClr val="FF0000"/>
                      </a:solidFill>
                      <a:ea typeface="宋体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33837" name="Rectangle 45"/>
              <p:cNvSpPr>
                <a:spLocks noChangeArrowheads="1"/>
              </p:cNvSpPr>
              <p:nvPr/>
            </p:nvSpPr>
            <p:spPr bwMode="auto">
              <a:xfrm>
                <a:off x="7239001" y="2057401"/>
                <a:ext cx="1915909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 dirty="0">
                    <a:solidFill>
                      <a:srgbClr val="000099"/>
                    </a:solidFill>
                    <a:ea typeface="宋体" panose="02010600030101010101" pitchFamily="2" charset="-122"/>
                  </a:rPr>
                  <a:t>The </a:t>
                </a:r>
                <a:r>
                  <a:rPr lang="en-US" altLang="zh-CN" sz="2400" b="1" i="1" dirty="0" err="1">
                    <a:solidFill>
                      <a:srgbClr val="000099"/>
                    </a:solidFill>
                    <a:ea typeface="宋体" panose="02010600030101010101" pitchFamily="2" charset="-122"/>
                  </a:rPr>
                  <a:t>Multigrid</a:t>
                </a:r>
                <a:endParaRPr lang="en-US" altLang="zh-CN" sz="2400" b="1" i="1" dirty="0">
                  <a:solidFill>
                    <a:srgbClr val="000099"/>
                  </a:solidFill>
                  <a:ea typeface="宋体" panose="02010600030101010101" pitchFamily="2" charset="-122"/>
                </a:endParaRPr>
              </a:p>
              <a:p>
                <a:r>
                  <a:rPr lang="en-US" altLang="zh-CN" sz="2400" b="1" i="1" dirty="0">
                    <a:solidFill>
                      <a:srgbClr val="000099"/>
                    </a:solidFill>
                    <a:ea typeface="宋体" panose="02010600030101010101" pitchFamily="2" charset="-122"/>
                  </a:rPr>
                  <a:t>V-cycle</a:t>
                </a:r>
                <a:endParaRPr lang="en-US" altLang="zh-CN" dirty="0">
                  <a:solidFill>
                    <a:srgbClr val="000099"/>
                  </a:solidFill>
                  <a:ea typeface="宋体" panose="02010600030101010101" pitchFamily="2" charset="-122"/>
                </a:endParaRPr>
              </a:p>
            </p:txBody>
          </p:sp>
          <p:grpSp>
            <p:nvGrpSpPr>
              <p:cNvPr id="33846" name="Group 54"/>
              <p:cNvGrpSpPr>
                <a:grpSpLocks/>
              </p:cNvGrpSpPr>
              <p:nvPr/>
            </p:nvGrpSpPr>
            <p:grpSpPr bwMode="auto">
              <a:xfrm>
                <a:off x="2590800" y="4967293"/>
                <a:ext cx="1676400" cy="430213"/>
                <a:chOff x="672" y="3129"/>
                <a:chExt cx="1056" cy="271"/>
              </a:xfrm>
            </p:grpSpPr>
            <p:sp>
              <p:nvSpPr>
                <p:cNvPr id="33821" name="Rectangle 29"/>
                <p:cNvSpPr>
                  <a:spLocks noChangeArrowheads="1"/>
                </p:cNvSpPr>
                <p:nvPr/>
              </p:nvSpPr>
              <p:spPr bwMode="auto">
                <a:xfrm>
                  <a:off x="672" y="3180"/>
                  <a:ext cx="765" cy="2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l"/>
                  <a:r>
                    <a:rPr lang="en-US" altLang="zh-CN" sz="1600" b="1" i="1" dirty="0" smtClean="0">
                      <a:solidFill>
                        <a:srgbClr val="FF0033"/>
                      </a:solidFill>
                      <a:ea typeface="宋体" panose="02010600030101010101" pitchFamily="2" charset="-122"/>
                    </a:rPr>
                    <a:t>Smaller </a:t>
                  </a:r>
                  <a:r>
                    <a:rPr lang="en-US" altLang="zh-CN" sz="1600" b="1" i="1" dirty="0">
                      <a:solidFill>
                        <a:srgbClr val="FF0033"/>
                      </a:solidFill>
                      <a:ea typeface="宋体" panose="02010600030101010101" pitchFamily="2" charset="-122"/>
                    </a:rPr>
                    <a:t>grid</a:t>
                  </a:r>
                </a:p>
              </p:txBody>
            </p:sp>
            <p:sp>
              <p:nvSpPr>
                <p:cNvPr id="33845" name="AutoShape 53"/>
                <p:cNvSpPr>
                  <a:spLocks/>
                </p:cNvSpPr>
                <p:nvPr/>
              </p:nvSpPr>
              <p:spPr bwMode="auto">
                <a:xfrm>
                  <a:off x="1584" y="3129"/>
                  <a:ext cx="144" cy="271"/>
                </a:xfrm>
                <a:prstGeom prst="leftBrace">
                  <a:avLst>
                    <a:gd name="adj1" fmla="val 72222"/>
                    <a:gd name="adj2" fmla="val 50000"/>
                  </a:avLst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" name="Oval 3"/>
            <p:cNvSpPr/>
            <p:nvPr/>
          </p:nvSpPr>
          <p:spPr>
            <a:xfrm>
              <a:off x="3823473" y="1580537"/>
              <a:ext cx="1358130" cy="5825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399071" y="4873375"/>
              <a:ext cx="1519497" cy="7310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592504" y="3598102"/>
              <a:ext cx="1519497" cy="7310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8874380" y="3438526"/>
              <a:ext cx="1519497" cy="7310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8373447" y="5957507"/>
              <a:ext cx="1519497" cy="7310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i="1" dirty="0" smtClean="0">
                  <a:solidFill>
                    <a:srgbClr val="FF0000"/>
                  </a:solidFill>
                </a:rPr>
                <a:t>Coarsest Solver</a:t>
              </a:r>
              <a:endParaRPr lang="zh-CN" altLang="en-US" b="1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89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8"/>
          <p:cNvSpPr txBox="1">
            <a:spLocks/>
          </p:cNvSpPr>
          <p:nvPr/>
        </p:nvSpPr>
        <p:spPr bwMode="auto">
          <a:xfrm>
            <a:off x="1263820" y="228145"/>
            <a:ext cx="966756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4400" dirty="0">
                <a:solidFill>
                  <a:srgbClr val="FF0000"/>
                </a:solidFill>
                <a:ea typeface="宋体" panose="02010600030101010101" pitchFamily="2" charset="-122"/>
              </a:rPr>
              <a:t>Highlights of </a:t>
            </a:r>
            <a:r>
              <a:rPr lang="en-US" altLang="zh-CN" sz="4400" dirty="0" err="1">
                <a:solidFill>
                  <a:srgbClr val="FF0000"/>
                </a:solidFill>
                <a:ea typeface="宋体" panose="02010600030101010101" pitchFamily="2" charset="-122"/>
              </a:rPr>
              <a:t>Multigrid</a:t>
            </a:r>
            <a:r>
              <a:rPr lang="en-US" altLang="zh-CN" sz="4400" dirty="0" smtClean="0">
                <a:solidFill>
                  <a:srgbClr val="FF0000"/>
                </a:solidFill>
                <a:ea typeface="宋体" panose="02010600030101010101" pitchFamily="2" charset="-122"/>
              </a:rPr>
              <a:t>: </a:t>
            </a:r>
            <a:r>
              <a:rPr lang="en-US" altLang="zh-CN" sz="4400" dirty="0" smtClean="0">
                <a:ea typeface="宋体" panose="02010600030101010101" pitchFamily="2" charset="-122"/>
              </a:rPr>
              <a:t>Recursion</a:t>
            </a:r>
            <a:endParaRPr lang="en-US" altLang="zh-CN" sz="4400" b="1" dirty="0">
              <a:latin typeface="Calibri" panose="020F0502020204030204" pitchFamily="34" charset="0"/>
            </a:endParaRPr>
          </a:p>
        </p:txBody>
      </p:sp>
      <p:grpSp>
        <p:nvGrpSpPr>
          <p:cNvPr id="22531" name="Group 10"/>
          <p:cNvGrpSpPr>
            <a:grpSpLocks/>
          </p:cNvGrpSpPr>
          <p:nvPr/>
        </p:nvGrpSpPr>
        <p:grpSpPr bwMode="auto">
          <a:xfrm>
            <a:off x="2381250" y="1564557"/>
            <a:ext cx="7305051" cy="3986877"/>
            <a:chOff x="192" y="240"/>
            <a:chExt cx="3319" cy="3644"/>
          </a:xfrm>
        </p:grpSpPr>
        <p:sp>
          <p:nvSpPr>
            <p:cNvPr id="22532" name="Freeform 11"/>
            <p:cNvSpPr>
              <a:spLocks/>
            </p:cNvSpPr>
            <p:nvPr/>
          </p:nvSpPr>
          <p:spPr bwMode="auto">
            <a:xfrm>
              <a:off x="2352" y="288"/>
              <a:ext cx="1159" cy="678"/>
            </a:xfrm>
            <a:custGeom>
              <a:avLst/>
              <a:gdLst>
                <a:gd name="T0" fmla="*/ 78 w 1159"/>
                <a:gd name="T1" fmla="*/ 126 h 678"/>
                <a:gd name="T2" fmla="*/ 438 w 1159"/>
                <a:gd name="T3" fmla="*/ 78 h 678"/>
                <a:gd name="T4" fmla="*/ 516 w 1159"/>
                <a:gd name="T5" fmla="*/ 108 h 678"/>
                <a:gd name="T6" fmla="*/ 822 w 1159"/>
                <a:gd name="T7" fmla="*/ 90 h 678"/>
                <a:gd name="T8" fmla="*/ 954 w 1159"/>
                <a:gd name="T9" fmla="*/ 126 h 678"/>
                <a:gd name="T10" fmla="*/ 1080 w 1159"/>
                <a:gd name="T11" fmla="*/ 198 h 678"/>
                <a:gd name="T12" fmla="*/ 1098 w 1159"/>
                <a:gd name="T13" fmla="*/ 216 h 678"/>
                <a:gd name="T14" fmla="*/ 1122 w 1159"/>
                <a:gd name="T15" fmla="*/ 228 h 678"/>
                <a:gd name="T16" fmla="*/ 1158 w 1159"/>
                <a:gd name="T17" fmla="*/ 342 h 678"/>
                <a:gd name="T18" fmla="*/ 1140 w 1159"/>
                <a:gd name="T19" fmla="*/ 480 h 678"/>
                <a:gd name="T20" fmla="*/ 978 w 1159"/>
                <a:gd name="T21" fmla="*/ 594 h 678"/>
                <a:gd name="T22" fmla="*/ 954 w 1159"/>
                <a:gd name="T23" fmla="*/ 612 h 678"/>
                <a:gd name="T24" fmla="*/ 906 w 1159"/>
                <a:gd name="T25" fmla="*/ 624 h 678"/>
                <a:gd name="T26" fmla="*/ 858 w 1159"/>
                <a:gd name="T27" fmla="*/ 642 h 678"/>
                <a:gd name="T28" fmla="*/ 780 w 1159"/>
                <a:gd name="T29" fmla="*/ 678 h 678"/>
                <a:gd name="T30" fmla="*/ 714 w 1159"/>
                <a:gd name="T31" fmla="*/ 660 h 678"/>
                <a:gd name="T32" fmla="*/ 642 w 1159"/>
                <a:gd name="T33" fmla="*/ 516 h 678"/>
                <a:gd name="T34" fmla="*/ 528 w 1159"/>
                <a:gd name="T35" fmla="*/ 528 h 678"/>
                <a:gd name="T36" fmla="*/ 510 w 1159"/>
                <a:gd name="T37" fmla="*/ 540 h 678"/>
                <a:gd name="T38" fmla="*/ 480 w 1159"/>
                <a:gd name="T39" fmla="*/ 546 h 678"/>
                <a:gd name="T40" fmla="*/ 240 w 1159"/>
                <a:gd name="T41" fmla="*/ 558 h 678"/>
                <a:gd name="T42" fmla="*/ 186 w 1159"/>
                <a:gd name="T43" fmla="*/ 498 h 678"/>
                <a:gd name="T44" fmla="*/ 36 w 1159"/>
                <a:gd name="T45" fmla="*/ 492 h 678"/>
                <a:gd name="T46" fmla="*/ 0 w 1159"/>
                <a:gd name="T47" fmla="*/ 426 h 678"/>
                <a:gd name="T48" fmla="*/ 12 w 1159"/>
                <a:gd name="T49" fmla="*/ 336 h 678"/>
                <a:gd name="T50" fmla="*/ 48 w 1159"/>
                <a:gd name="T51" fmla="*/ 264 h 678"/>
                <a:gd name="T52" fmla="*/ 72 w 1159"/>
                <a:gd name="T53" fmla="*/ 180 h 678"/>
                <a:gd name="T54" fmla="*/ 78 w 1159"/>
                <a:gd name="T55" fmla="*/ 126 h 67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59"/>
                <a:gd name="T85" fmla="*/ 0 h 678"/>
                <a:gd name="T86" fmla="*/ 1159 w 1159"/>
                <a:gd name="T87" fmla="*/ 678 h 67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59" h="678">
                  <a:moveTo>
                    <a:pt x="78" y="126"/>
                  </a:moveTo>
                  <a:cubicBezTo>
                    <a:pt x="204" y="0"/>
                    <a:pt x="107" y="72"/>
                    <a:pt x="438" y="78"/>
                  </a:cubicBezTo>
                  <a:cubicBezTo>
                    <a:pt x="465" y="89"/>
                    <a:pt x="490" y="95"/>
                    <a:pt x="516" y="108"/>
                  </a:cubicBezTo>
                  <a:cubicBezTo>
                    <a:pt x="655" y="90"/>
                    <a:pt x="650" y="84"/>
                    <a:pt x="822" y="90"/>
                  </a:cubicBezTo>
                  <a:cubicBezTo>
                    <a:pt x="865" y="100"/>
                    <a:pt x="913" y="108"/>
                    <a:pt x="954" y="126"/>
                  </a:cubicBezTo>
                  <a:cubicBezTo>
                    <a:pt x="994" y="144"/>
                    <a:pt x="1043" y="186"/>
                    <a:pt x="1080" y="198"/>
                  </a:cubicBezTo>
                  <a:cubicBezTo>
                    <a:pt x="1086" y="204"/>
                    <a:pt x="1091" y="211"/>
                    <a:pt x="1098" y="216"/>
                  </a:cubicBezTo>
                  <a:cubicBezTo>
                    <a:pt x="1105" y="221"/>
                    <a:pt x="1117" y="221"/>
                    <a:pt x="1122" y="228"/>
                  </a:cubicBezTo>
                  <a:cubicBezTo>
                    <a:pt x="1142" y="258"/>
                    <a:pt x="1152" y="306"/>
                    <a:pt x="1158" y="342"/>
                  </a:cubicBezTo>
                  <a:cubicBezTo>
                    <a:pt x="1153" y="388"/>
                    <a:pt x="1159" y="438"/>
                    <a:pt x="1140" y="480"/>
                  </a:cubicBezTo>
                  <a:cubicBezTo>
                    <a:pt x="1110" y="546"/>
                    <a:pt x="1043" y="572"/>
                    <a:pt x="978" y="594"/>
                  </a:cubicBezTo>
                  <a:cubicBezTo>
                    <a:pt x="970" y="600"/>
                    <a:pt x="963" y="608"/>
                    <a:pt x="954" y="612"/>
                  </a:cubicBezTo>
                  <a:cubicBezTo>
                    <a:pt x="939" y="618"/>
                    <a:pt x="906" y="624"/>
                    <a:pt x="906" y="624"/>
                  </a:cubicBezTo>
                  <a:cubicBezTo>
                    <a:pt x="864" y="652"/>
                    <a:pt x="917" y="620"/>
                    <a:pt x="858" y="642"/>
                  </a:cubicBezTo>
                  <a:cubicBezTo>
                    <a:pt x="820" y="656"/>
                    <a:pt x="831" y="669"/>
                    <a:pt x="780" y="678"/>
                  </a:cubicBezTo>
                  <a:cubicBezTo>
                    <a:pt x="758" y="672"/>
                    <a:pt x="733" y="672"/>
                    <a:pt x="714" y="660"/>
                  </a:cubicBezTo>
                  <a:cubicBezTo>
                    <a:pt x="670" y="632"/>
                    <a:pt x="705" y="547"/>
                    <a:pt x="642" y="516"/>
                  </a:cubicBezTo>
                  <a:cubicBezTo>
                    <a:pt x="638" y="516"/>
                    <a:pt x="550" y="521"/>
                    <a:pt x="528" y="528"/>
                  </a:cubicBezTo>
                  <a:cubicBezTo>
                    <a:pt x="521" y="530"/>
                    <a:pt x="517" y="537"/>
                    <a:pt x="510" y="540"/>
                  </a:cubicBezTo>
                  <a:cubicBezTo>
                    <a:pt x="500" y="544"/>
                    <a:pt x="490" y="544"/>
                    <a:pt x="480" y="546"/>
                  </a:cubicBezTo>
                  <a:cubicBezTo>
                    <a:pt x="390" y="591"/>
                    <a:pt x="380" y="567"/>
                    <a:pt x="240" y="558"/>
                  </a:cubicBezTo>
                  <a:cubicBezTo>
                    <a:pt x="220" y="545"/>
                    <a:pt x="212" y="501"/>
                    <a:pt x="186" y="498"/>
                  </a:cubicBezTo>
                  <a:cubicBezTo>
                    <a:pt x="136" y="493"/>
                    <a:pt x="86" y="494"/>
                    <a:pt x="36" y="492"/>
                  </a:cubicBezTo>
                  <a:cubicBezTo>
                    <a:pt x="15" y="471"/>
                    <a:pt x="7" y="455"/>
                    <a:pt x="0" y="426"/>
                  </a:cubicBezTo>
                  <a:cubicBezTo>
                    <a:pt x="1" y="418"/>
                    <a:pt x="5" y="354"/>
                    <a:pt x="12" y="336"/>
                  </a:cubicBezTo>
                  <a:cubicBezTo>
                    <a:pt x="21" y="311"/>
                    <a:pt x="42" y="291"/>
                    <a:pt x="48" y="264"/>
                  </a:cubicBezTo>
                  <a:cubicBezTo>
                    <a:pt x="55" y="233"/>
                    <a:pt x="54" y="207"/>
                    <a:pt x="72" y="180"/>
                  </a:cubicBezTo>
                  <a:cubicBezTo>
                    <a:pt x="79" y="138"/>
                    <a:pt x="78" y="156"/>
                    <a:pt x="78" y="126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33" name="Freeform 12"/>
            <p:cNvSpPr>
              <a:spLocks/>
            </p:cNvSpPr>
            <p:nvPr/>
          </p:nvSpPr>
          <p:spPr bwMode="auto">
            <a:xfrm>
              <a:off x="2064" y="1344"/>
              <a:ext cx="960" cy="528"/>
            </a:xfrm>
            <a:custGeom>
              <a:avLst/>
              <a:gdLst>
                <a:gd name="T0" fmla="*/ 15 w 1159"/>
                <a:gd name="T1" fmla="*/ 13 h 678"/>
                <a:gd name="T2" fmla="*/ 81 w 1159"/>
                <a:gd name="T3" fmla="*/ 9 h 678"/>
                <a:gd name="T4" fmla="*/ 94 w 1159"/>
                <a:gd name="T5" fmla="*/ 12 h 678"/>
                <a:gd name="T6" fmla="*/ 151 w 1159"/>
                <a:gd name="T7" fmla="*/ 9 h 678"/>
                <a:gd name="T8" fmla="*/ 175 w 1159"/>
                <a:gd name="T9" fmla="*/ 13 h 678"/>
                <a:gd name="T10" fmla="*/ 199 w 1159"/>
                <a:gd name="T11" fmla="*/ 20 h 678"/>
                <a:gd name="T12" fmla="*/ 202 w 1159"/>
                <a:gd name="T13" fmla="*/ 23 h 678"/>
                <a:gd name="T14" fmla="*/ 205 w 1159"/>
                <a:gd name="T15" fmla="*/ 24 h 678"/>
                <a:gd name="T16" fmla="*/ 213 w 1159"/>
                <a:gd name="T17" fmla="*/ 36 h 678"/>
                <a:gd name="T18" fmla="*/ 210 w 1159"/>
                <a:gd name="T19" fmla="*/ 51 h 678"/>
                <a:gd name="T20" fmla="*/ 180 w 1159"/>
                <a:gd name="T21" fmla="*/ 63 h 678"/>
                <a:gd name="T22" fmla="*/ 175 w 1159"/>
                <a:gd name="T23" fmla="*/ 65 h 678"/>
                <a:gd name="T24" fmla="*/ 166 w 1159"/>
                <a:gd name="T25" fmla="*/ 65 h 678"/>
                <a:gd name="T26" fmla="*/ 157 w 1159"/>
                <a:gd name="T27" fmla="*/ 67 h 678"/>
                <a:gd name="T28" fmla="*/ 143 w 1159"/>
                <a:gd name="T29" fmla="*/ 72 h 678"/>
                <a:gd name="T30" fmla="*/ 131 w 1159"/>
                <a:gd name="T31" fmla="*/ 69 h 678"/>
                <a:gd name="T32" fmla="*/ 118 w 1159"/>
                <a:gd name="T33" fmla="*/ 55 h 678"/>
                <a:gd name="T34" fmla="*/ 97 w 1159"/>
                <a:gd name="T35" fmla="*/ 56 h 678"/>
                <a:gd name="T36" fmla="*/ 94 w 1159"/>
                <a:gd name="T37" fmla="*/ 57 h 678"/>
                <a:gd name="T38" fmla="*/ 88 w 1159"/>
                <a:gd name="T39" fmla="*/ 58 h 678"/>
                <a:gd name="T40" fmla="*/ 45 w 1159"/>
                <a:gd name="T41" fmla="*/ 59 h 678"/>
                <a:gd name="T42" fmla="*/ 34 w 1159"/>
                <a:gd name="T43" fmla="*/ 52 h 678"/>
                <a:gd name="T44" fmla="*/ 7 w 1159"/>
                <a:gd name="T45" fmla="*/ 52 h 678"/>
                <a:gd name="T46" fmla="*/ 0 w 1159"/>
                <a:gd name="T47" fmla="*/ 45 h 678"/>
                <a:gd name="T48" fmla="*/ 2 w 1159"/>
                <a:gd name="T49" fmla="*/ 36 h 678"/>
                <a:gd name="T50" fmla="*/ 8 w 1159"/>
                <a:gd name="T51" fmla="*/ 28 h 678"/>
                <a:gd name="T52" fmla="*/ 13 w 1159"/>
                <a:gd name="T53" fmla="*/ 19 h 678"/>
                <a:gd name="T54" fmla="*/ 15 w 1159"/>
                <a:gd name="T55" fmla="*/ 13 h 67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59"/>
                <a:gd name="T85" fmla="*/ 0 h 678"/>
                <a:gd name="T86" fmla="*/ 1159 w 1159"/>
                <a:gd name="T87" fmla="*/ 678 h 67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59" h="678">
                  <a:moveTo>
                    <a:pt x="78" y="126"/>
                  </a:moveTo>
                  <a:cubicBezTo>
                    <a:pt x="204" y="0"/>
                    <a:pt x="107" y="72"/>
                    <a:pt x="438" y="78"/>
                  </a:cubicBezTo>
                  <a:cubicBezTo>
                    <a:pt x="465" y="89"/>
                    <a:pt x="490" y="95"/>
                    <a:pt x="516" y="108"/>
                  </a:cubicBezTo>
                  <a:cubicBezTo>
                    <a:pt x="655" y="90"/>
                    <a:pt x="650" y="84"/>
                    <a:pt x="822" y="90"/>
                  </a:cubicBezTo>
                  <a:cubicBezTo>
                    <a:pt x="865" y="100"/>
                    <a:pt x="913" y="108"/>
                    <a:pt x="954" y="126"/>
                  </a:cubicBezTo>
                  <a:cubicBezTo>
                    <a:pt x="994" y="144"/>
                    <a:pt x="1043" y="186"/>
                    <a:pt x="1080" y="198"/>
                  </a:cubicBezTo>
                  <a:cubicBezTo>
                    <a:pt x="1086" y="204"/>
                    <a:pt x="1091" y="211"/>
                    <a:pt x="1098" y="216"/>
                  </a:cubicBezTo>
                  <a:cubicBezTo>
                    <a:pt x="1105" y="221"/>
                    <a:pt x="1117" y="221"/>
                    <a:pt x="1122" y="228"/>
                  </a:cubicBezTo>
                  <a:cubicBezTo>
                    <a:pt x="1142" y="258"/>
                    <a:pt x="1152" y="306"/>
                    <a:pt x="1158" y="342"/>
                  </a:cubicBezTo>
                  <a:cubicBezTo>
                    <a:pt x="1153" y="388"/>
                    <a:pt x="1159" y="438"/>
                    <a:pt x="1140" y="480"/>
                  </a:cubicBezTo>
                  <a:cubicBezTo>
                    <a:pt x="1110" y="546"/>
                    <a:pt x="1043" y="572"/>
                    <a:pt x="978" y="594"/>
                  </a:cubicBezTo>
                  <a:cubicBezTo>
                    <a:pt x="970" y="600"/>
                    <a:pt x="963" y="608"/>
                    <a:pt x="954" y="612"/>
                  </a:cubicBezTo>
                  <a:cubicBezTo>
                    <a:pt x="939" y="618"/>
                    <a:pt x="906" y="624"/>
                    <a:pt x="906" y="624"/>
                  </a:cubicBezTo>
                  <a:cubicBezTo>
                    <a:pt x="864" y="652"/>
                    <a:pt x="917" y="620"/>
                    <a:pt x="858" y="642"/>
                  </a:cubicBezTo>
                  <a:cubicBezTo>
                    <a:pt x="820" y="656"/>
                    <a:pt x="831" y="669"/>
                    <a:pt x="780" y="678"/>
                  </a:cubicBezTo>
                  <a:cubicBezTo>
                    <a:pt x="758" y="672"/>
                    <a:pt x="733" y="672"/>
                    <a:pt x="714" y="660"/>
                  </a:cubicBezTo>
                  <a:cubicBezTo>
                    <a:pt x="670" y="632"/>
                    <a:pt x="705" y="547"/>
                    <a:pt x="642" y="516"/>
                  </a:cubicBezTo>
                  <a:cubicBezTo>
                    <a:pt x="638" y="516"/>
                    <a:pt x="550" y="521"/>
                    <a:pt x="528" y="528"/>
                  </a:cubicBezTo>
                  <a:cubicBezTo>
                    <a:pt x="521" y="530"/>
                    <a:pt x="517" y="537"/>
                    <a:pt x="510" y="540"/>
                  </a:cubicBezTo>
                  <a:cubicBezTo>
                    <a:pt x="500" y="544"/>
                    <a:pt x="490" y="544"/>
                    <a:pt x="480" y="546"/>
                  </a:cubicBezTo>
                  <a:cubicBezTo>
                    <a:pt x="390" y="591"/>
                    <a:pt x="380" y="567"/>
                    <a:pt x="240" y="558"/>
                  </a:cubicBezTo>
                  <a:cubicBezTo>
                    <a:pt x="220" y="545"/>
                    <a:pt x="212" y="501"/>
                    <a:pt x="186" y="498"/>
                  </a:cubicBezTo>
                  <a:cubicBezTo>
                    <a:pt x="136" y="493"/>
                    <a:pt x="86" y="494"/>
                    <a:pt x="36" y="492"/>
                  </a:cubicBezTo>
                  <a:cubicBezTo>
                    <a:pt x="15" y="471"/>
                    <a:pt x="7" y="455"/>
                    <a:pt x="0" y="426"/>
                  </a:cubicBezTo>
                  <a:cubicBezTo>
                    <a:pt x="1" y="418"/>
                    <a:pt x="5" y="354"/>
                    <a:pt x="12" y="336"/>
                  </a:cubicBezTo>
                  <a:cubicBezTo>
                    <a:pt x="21" y="311"/>
                    <a:pt x="42" y="291"/>
                    <a:pt x="48" y="264"/>
                  </a:cubicBezTo>
                  <a:cubicBezTo>
                    <a:pt x="55" y="233"/>
                    <a:pt x="54" y="207"/>
                    <a:pt x="72" y="180"/>
                  </a:cubicBezTo>
                  <a:cubicBezTo>
                    <a:pt x="79" y="138"/>
                    <a:pt x="78" y="156"/>
                    <a:pt x="78" y="126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34" name="Line 13"/>
            <p:cNvSpPr>
              <a:spLocks noChangeShapeType="1"/>
            </p:cNvSpPr>
            <p:nvPr/>
          </p:nvSpPr>
          <p:spPr bwMode="auto">
            <a:xfrm flipV="1">
              <a:off x="2736" y="845"/>
              <a:ext cx="189" cy="547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37" name="Group 16"/>
            <p:cNvGrpSpPr>
              <a:grpSpLocks/>
            </p:cNvGrpSpPr>
            <p:nvPr/>
          </p:nvGrpSpPr>
          <p:grpSpPr bwMode="auto">
            <a:xfrm>
              <a:off x="192" y="240"/>
              <a:ext cx="2461" cy="3644"/>
              <a:chOff x="192" y="240"/>
              <a:chExt cx="2461" cy="3644"/>
            </a:xfrm>
          </p:grpSpPr>
          <p:sp>
            <p:nvSpPr>
              <p:cNvPr id="22538" name="Freeform 17"/>
              <p:cNvSpPr>
                <a:spLocks/>
              </p:cNvSpPr>
              <p:nvPr/>
            </p:nvSpPr>
            <p:spPr bwMode="auto">
              <a:xfrm>
                <a:off x="1981" y="2296"/>
                <a:ext cx="672" cy="384"/>
              </a:xfrm>
              <a:custGeom>
                <a:avLst/>
                <a:gdLst>
                  <a:gd name="T0" fmla="*/ 1 w 1159"/>
                  <a:gd name="T1" fmla="*/ 1 h 678"/>
                  <a:gd name="T2" fmla="*/ 3 w 1159"/>
                  <a:gd name="T3" fmla="*/ 1 h 678"/>
                  <a:gd name="T4" fmla="*/ 4 w 1159"/>
                  <a:gd name="T5" fmla="*/ 1 h 678"/>
                  <a:gd name="T6" fmla="*/ 6 w 1159"/>
                  <a:gd name="T7" fmla="*/ 1 h 678"/>
                  <a:gd name="T8" fmla="*/ 7 w 1159"/>
                  <a:gd name="T9" fmla="*/ 1 h 678"/>
                  <a:gd name="T10" fmla="*/ 8 w 1159"/>
                  <a:gd name="T11" fmla="*/ 1 h 678"/>
                  <a:gd name="T12" fmla="*/ 8 w 1159"/>
                  <a:gd name="T13" fmla="*/ 1 h 678"/>
                  <a:gd name="T14" fmla="*/ 8 w 1159"/>
                  <a:gd name="T15" fmla="*/ 1 h 678"/>
                  <a:gd name="T16" fmla="*/ 9 w 1159"/>
                  <a:gd name="T17" fmla="*/ 2 h 678"/>
                  <a:gd name="T18" fmla="*/ 8 w 1159"/>
                  <a:gd name="T19" fmla="*/ 3 h 678"/>
                  <a:gd name="T20" fmla="*/ 7 w 1159"/>
                  <a:gd name="T21" fmla="*/ 3 h 678"/>
                  <a:gd name="T22" fmla="*/ 7 w 1159"/>
                  <a:gd name="T23" fmla="*/ 3 h 678"/>
                  <a:gd name="T24" fmla="*/ 7 w 1159"/>
                  <a:gd name="T25" fmla="*/ 3 h 678"/>
                  <a:gd name="T26" fmla="*/ 6 w 1159"/>
                  <a:gd name="T27" fmla="*/ 4 h 678"/>
                  <a:gd name="T28" fmla="*/ 6 w 1159"/>
                  <a:gd name="T29" fmla="*/ 4 h 678"/>
                  <a:gd name="T30" fmla="*/ 5 w 1159"/>
                  <a:gd name="T31" fmla="*/ 4 h 678"/>
                  <a:gd name="T32" fmla="*/ 5 w 1159"/>
                  <a:gd name="T33" fmla="*/ 3 h 678"/>
                  <a:gd name="T34" fmla="*/ 4 w 1159"/>
                  <a:gd name="T35" fmla="*/ 3 h 678"/>
                  <a:gd name="T36" fmla="*/ 4 w 1159"/>
                  <a:gd name="T37" fmla="*/ 3 h 678"/>
                  <a:gd name="T38" fmla="*/ 3 w 1159"/>
                  <a:gd name="T39" fmla="*/ 3 h 678"/>
                  <a:gd name="T40" fmla="*/ 2 w 1159"/>
                  <a:gd name="T41" fmla="*/ 3 h 678"/>
                  <a:gd name="T42" fmla="*/ 1 w 1159"/>
                  <a:gd name="T43" fmla="*/ 3 h 678"/>
                  <a:gd name="T44" fmla="*/ 1 w 1159"/>
                  <a:gd name="T45" fmla="*/ 3 h 678"/>
                  <a:gd name="T46" fmla="*/ 0 w 1159"/>
                  <a:gd name="T47" fmla="*/ 3 h 678"/>
                  <a:gd name="T48" fmla="*/ 1 w 1159"/>
                  <a:gd name="T49" fmla="*/ 2 h 678"/>
                  <a:gd name="T50" fmla="*/ 1 w 1159"/>
                  <a:gd name="T51" fmla="*/ 2 h 678"/>
                  <a:gd name="T52" fmla="*/ 1 w 1159"/>
                  <a:gd name="T53" fmla="*/ 1 h 678"/>
                  <a:gd name="T54" fmla="*/ 1 w 1159"/>
                  <a:gd name="T55" fmla="*/ 1 h 678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159"/>
                  <a:gd name="T85" fmla="*/ 0 h 678"/>
                  <a:gd name="T86" fmla="*/ 1159 w 1159"/>
                  <a:gd name="T87" fmla="*/ 678 h 678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159" h="678">
                    <a:moveTo>
                      <a:pt x="78" y="126"/>
                    </a:moveTo>
                    <a:cubicBezTo>
                      <a:pt x="204" y="0"/>
                      <a:pt x="107" y="72"/>
                      <a:pt x="438" y="78"/>
                    </a:cubicBezTo>
                    <a:cubicBezTo>
                      <a:pt x="465" y="89"/>
                      <a:pt x="490" y="95"/>
                      <a:pt x="516" y="108"/>
                    </a:cubicBezTo>
                    <a:cubicBezTo>
                      <a:pt x="655" y="90"/>
                      <a:pt x="650" y="84"/>
                      <a:pt x="822" y="90"/>
                    </a:cubicBezTo>
                    <a:cubicBezTo>
                      <a:pt x="865" y="100"/>
                      <a:pt x="913" y="108"/>
                      <a:pt x="954" y="126"/>
                    </a:cubicBezTo>
                    <a:cubicBezTo>
                      <a:pt x="994" y="144"/>
                      <a:pt x="1043" y="186"/>
                      <a:pt x="1080" y="198"/>
                    </a:cubicBezTo>
                    <a:cubicBezTo>
                      <a:pt x="1086" y="204"/>
                      <a:pt x="1091" y="211"/>
                      <a:pt x="1098" y="216"/>
                    </a:cubicBezTo>
                    <a:cubicBezTo>
                      <a:pt x="1105" y="221"/>
                      <a:pt x="1117" y="221"/>
                      <a:pt x="1122" y="228"/>
                    </a:cubicBezTo>
                    <a:cubicBezTo>
                      <a:pt x="1142" y="258"/>
                      <a:pt x="1152" y="306"/>
                      <a:pt x="1158" y="342"/>
                    </a:cubicBezTo>
                    <a:cubicBezTo>
                      <a:pt x="1153" y="388"/>
                      <a:pt x="1159" y="438"/>
                      <a:pt x="1140" y="480"/>
                    </a:cubicBezTo>
                    <a:cubicBezTo>
                      <a:pt x="1110" y="546"/>
                      <a:pt x="1043" y="572"/>
                      <a:pt x="978" y="594"/>
                    </a:cubicBezTo>
                    <a:cubicBezTo>
                      <a:pt x="970" y="600"/>
                      <a:pt x="963" y="608"/>
                      <a:pt x="954" y="612"/>
                    </a:cubicBezTo>
                    <a:cubicBezTo>
                      <a:pt x="939" y="618"/>
                      <a:pt x="906" y="624"/>
                      <a:pt x="906" y="624"/>
                    </a:cubicBezTo>
                    <a:cubicBezTo>
                      <a:pt x="864" y="652"/>
                      <a:pt x="917" y="620"/>
                      <a:pt x="858" y="642"/>
                    </a:cubicBezTo>
                    <a:cubicBezTo>
                      <a:pt x="820" y="656"/>
                      <a:pt x="831" y="669"/>
                      <a:pt x="780" y="678"/>
                    </a:cubicBezTo>
                    <a:cubicBezTo>
                      <a:pt x="758" y="672"/>
                      <a:pt x="733" y="672"/>
                      <a:pt x="714" y="660"/>
                    </a:cubicBezTo>
                    <a:cubicBezTo>
                      <a:pt x="670" y="632"/>
                      <a:pt x="705" y="547"/>
                      <a:pt x="642" y="516"/>
                    </a:cubicBezTo>
                    <a:cubicBezTo>
                      <a:pt x="638" y="516"/>
                      <a:pt x="550" y="521"/>
                      <a:pt x="528" y="528"/>
                    </a:cubicBezTo>
                    <a:cubicBezTo>
                      <a:pt x="521" y="530"/>
                      <a:pt x="517" y="537"/>
                      <a:pt x="510" y="540"/>
                    </a:cubicBezTo>
                    <a:cubicBezTo>
                      <a:pt x="500" y="544"/>
                      <a:pt x="490" y="544"/>
                      <a:pt x="480" y="546"/>
                    </a:cubicBezTo>
                    <a:cubicBezTo>
                      <a:pt x="390" y="591"/>
                      <a:pt x="380" y="567"/>
                      <a:pt x="240" y="558"/>
                    </a:cubicBezTo>
                    <a:cubicBezTo>
                      <a:pt x="220" y="545"/>
                      <a:pt x="212" y="501"/>
                      <a:pt x="186" y="498"/>
                    </a:cubicBezTo>
                    <a:cubicBezTo>
                      <a:pt x="136" y="493"/>
                      <a:pt x="86" y="494"/>
                      <a:pt x="36" y="492"/>
                    </a:cubicBezTo>
                    <a:cubicBezTo>
                      <a:pt x="15" y="471"/>
                      <a:pt x="7" y="455"/>
                      <a:pt x="0" y="426"/>
                    </a:cubicBezTo>
                    <a:cubicBezTo>
                      <a:pt x="1" y="418"/>
                      <a:pt x="5" y="354"/>
                      <a:pt x="12" y="336"/>
                    </a:cubicBezTo>
                    <a:cubicBezTo>
                      <a:pt x="21" y="311"/>
                      <a:pt x="42" y="291"/>
                      <a:pt x="48" y="264"/>
                    </a:cubicBezTo>
                    <a:cubicBezTo>
                      <a:pt x="55" y="233"/>
                      <a:pt x="54" y="207"/>
                      <a:pt x="72" y="180"/>
                    </a:cubicBezTo>
                    <a:cubicBezTo>
                      <a:pt x="79" y="138"/>
                      <a:pt x="78" y="156"/>
                      <a:pt x="78" y="126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39" name="Line 18"/>
              <p:cNvSpPr>
                <a:spLocks noChangeShapeType="1"/>
              </p:cNvSpPr>
              <p:nvPr/>
            </p:nvSpPr>
            <p:spPr bwMode="auto">
              <a:xfrm flipV="1">
                <a:off x="2064" y="2931"/>
                <a:ext cx="226" cy="618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0" name="Line 19"/>
              <p:cNvSpPr>
                <a:spLocks noChangeShapeType="1"/>
              </p:cNvSpPr>
              <p:nvPr/>
            </p:nvSpPr>
            <p:spPr bwMode="auto">
              <a:xfrm flipV="1">
                <a:off x="2472" y="1776"/>
                <a:ext cx="168" cy="52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2541" name="Group 20"/>
              <p:cNvGrpSpPr>
                <a:grpSpLocks/>
              </p:cNvGrpSpPr>
              <p:nvPr/>
            </p:nvGrpSpPr>
            <p:grpSpPr bwMode="auto">
              <a:xfrm>
                <a:off x="192" y="240"/>
                <a:ext cx="1917" cy="3644"/>
                <a:chOff x="192" y="240"/>
                <a:chExt cx="1917" cy="3644"/>
              </a:xfrm>
            </p:grpSpPr>
            <p:sp>
              <p:nvSpPr>
                <p:cNvPr id="22543" name="Line 21"/>
                <p:cNvSpPr>
                  <a:spLocks noChangeShapeType="1"/>
                </p:cNvSpPr>
                <p:nvPr/>
              </p:nvSpPr>
              <p:spPr bwMode="auto">
                <a:xfrm>
                  <a:off x="1383" y="2931"/>
                  <a:ext cx="272" cy="59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44" name="Oval 22"/>
                <p:cNvSpPr>
                  <a:spLocks noChangeArrowheads="1"/>
                </p:cNvSpPr>
                <p:nvPr/>
              </p:nvSpPr>
              <p:spPr bwMode="auto">
                <a:xfrm>
                  <a:off x="110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545" name="Oval 23"/>
                <p:cNvSpPr>
                  <a:spLocks noChangeArrowheads="1"/>
                </p:cNvSpPr>
                <p:nvPr/>
              </p:nvSpPr>
              <p:spPr bwMode="auto">
                <a:xfrm>
                  <a:off x="1154" y="273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546" name="Oval 24"/>
                <p:cNvSpPr>
                  <a:spLocks noChangeArrowheads="1"/>
                </p:cNvSpPr>
                <p:nvPr/>
              </p:nvSpPr>
              <p:spPr bwMode="auto">
                <a:xfrm>
                  <a:off x="1199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22547" name="Group 25"/>
                <p:cNvGrpSpPr>
                  <a:grpSpLocks/>
                </p:cNvGrpSpPr>
                <p:nvPr/>
              </p:nvGrpSpPr>
              <p:grpSpPr bwMode="auto">
                <a:xfrm>
                  <a:off x="192" y="240"/>
                  <a:ext cx="1296" cy="2400"/>
                  <a:chOff x="192" y="240"/>
                  <a:chExt cx="1296" cy="2400"/>
                </a:xfrm>
              </p:grpSpPr>
              <p:sp>
                <p:nvSpPr>
                  <p:cNvPr id="22552" name="Freeform 26"/>
                  <p:cNvSpPr>
                    <a:spLocks/>
                  </p:cNvSpPr>
                  <p:nvPr/>
                </p:nvSpPr>
                <p:spPr bwMode="auto">
                  <a:xfrm>
                    <a:off x="816" y="2256"/>
                    <a:ext cx="672" cy="384"/>
                  </a:xfrm>
                  <a:custGeom>
                    <a:avLst/>
                    <a:gdLst>
                      <a:gd name="T0" fmla="*/ 1 w 1159"/>
                      <a:gd name="T1" fmla="*/ 1 h 678"/>
                      <a:gd name="T2" fmla="*/ 3 w 1159"/>
                      <a:gd name="T3" fmla="*/ 1 h 678"/>
                      <a:gd name="T4" fmla="*/ 4 w 1159"/>
                      <a:gd name="T5" fmla="*/ 1 h 678"/>
                      <a:gd name="T6" fmla="*/ 6 w 1159"/>
                      <a:gd name="T7" fmla="*/ 1 h 678"/>
                      <a:gd name="T8" fmla="*/ 7 w 1159"/>
                      <a:gd name="T9" fmla="*/ 1 h 678"/>
                      <a:gd name="T10" fmla="*/ 8 w 1159"/>
                      <a:gd name="T11" fmla="*/ 1 h 678"/>
                      <a:gd name="T12" fmla="*/ 8 w 1159"/>
                      <a:gd name="T13" fmla="*/ 1 h 678"/>
                      <a:gd name="T14" fmla="*/ 8 w 1159"/>
                      <a:gd name="T15" fmla="*/ 1 h 678"/>
                      <a:gd name="T16" fmla="*/ 9 w 1159"/>
                      <a:gd name="T17" fmla="*/ 2 h 678"/>
                      <a:gd name="T18" fmla="*/ 8 w 1159"/>
                      <a:gd name="T19" fmla="*/ 3 h 678"/>
                      <a:gd name="T20" fmla="*/ 7 w 1159"/>
                      <a:gd name="T21" fmla="*/ 3 h 678"/>
                      <a:gd name="T22" fmla="*/ 7 w 1159"/>
                      <a:gd name="T23" fmla="*/ 3 h 678"/>
                      <a:gd name="T24" fmla="*/ 7 w 1159"/>
                      <a:gd name="T25" fmla="*/ 3 h 678"/>
                      <a:gd name="T26" fmla="*/ 6 w 1159"/>
                      <a:gd name="T27" fmla="*/ 4 h 678"/>
                      <a:gd name="T28" fmla="*/ 6 w 1159"/>
                      <a:gd name="T29" fmla="*/ 4 h 678"/>
                      <a:gd name="T30" fmla="*/ 5 w 1159"/>
                      <a:gd name="T31" fmla="*/ 4 h 678"/>
                      <a:gd name="T32" fmla="*/ 5 w 1159"/>
                      <a:gd name="T33" fmla="*/ 3 h 678"/>
                      <a:gd name="T34" fmla="*/ 4 w 1159"/>
                      <a:gd name="T35" fmla="*/ 3 h 678"/>
                      <a:gd name="T36" fmla="*/ 4 w 1159"/>
                      <a:gd name="T37" fmla="*/ 3 h 678"/>
                      <a:gd name="T38" fmla="*/ 3 w 1159"/>
                      <a:gd name="T39" fmla="*/ 3 h 678"/>
                      <a:gd name="T40" fmla="*/ 2 w 1159"/>
                      <a:gd name="T41" fmla="*/ 3 h 678"/>
                      <a:gd name="T42" fmla="*/ 1 w 1159"/>
                      <a:gd name="T43" fmla="*/ 3 h 678"/>
                      <a:gd name="T44" fmla="*/ 1 w 1159"/>
                      <a:gd name="T45" fmla="*/ 3 h 678"/>
                      <a:gd name="T46" fmla="*/ 0 w 1159"/>
                      <a:gd name="T47" fmla="*/ 3 h 678"/>
                      <a:gd name="T48" fmla="*/ 1 w 1159"/>
                      <a:gd name="T49" fmla="*/ 2 h 678"/>
                      <a:gd name="T50" fmla="*/ 1 w 1159"/>
                      <a:gd name="T51" fmla="*/ 2 h 678"/>
                      <a:gd name="T52" fmla="*/ 1 w 1159"/>
                      <a:gd name="T53" fmla="*/ 1 h 678"/>
                      <a:gd name="T54" fmla="*/ 1 w 1159"/>
                      <a:gd name="T55" fmla="*/ 1 h 678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w 1159"/>
                      <a:gd name="T85" fmla="*/ 0 h 678"/>
                      <a:gd name="T86" fmla="*/ 1159 w 1159"/>
                      <a:gd name="T87" fmla="*/ 678 h 678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T84" t="T85" r="T86" b="T87"/>
                    <a:pathLst>
                      <a:path w="1159" h="678">
                        <a:moveTo>
                          <a:pt x="78" y="126"/>
                        </a:moveTo>
                        <a:cubicBezTo>
                          <a:pt x="204" y="0"/>
                          <a:pt x="107" y="72"/>
                          <a:pt x="438" y="78"/>
                        </a:cubicBezTo>
                        <a:cubicBezTo>
                          <a:pt x="465" y="89"/>
                          <a:pt x="490" y="95"/>
                          <a:pt x="516" y="108"/>
                        </a:cubicBezTo>
                        <a:cubicBezTo>
                          <a:pt x="655" y="90"/>
                          <a:pt x="650" y="84"/>
                          <a:pt x="822" y="90"/>
                        </a:cubicBezTo>
                        <a:cubicBezTo>
                          <a:pt x="865" y="100"/>
                          <a:pt x="913" y="108"/>
                          <a:pt x="954" y="126"/>
                        </a:cubicBezTo>
                        <a:cubicBezTo>
                          <a:pt x="994" y="144"/>
                          <a:pt x="1043" y="186"/>
                          <a:pt x="1080" y="198"/>
                        </a:cubicBezTo>
                        <a:cubicBezTo>
                          <a:pt x="1086" y="204"/>
                          <a:pt x="1091" y="211"/>
                          <a:pt x="1098" y="216"/>
                        </a:cubicBezTo>
                        <a:cubicBezTo>
                          <a:pt x="1105" y="221"/>
                          <a:pt x="1117" y="221"/>
                          <a:pt x="1122" y="228"/>
                        </a:cubicBezTo>
                        <a:cubicBezTo>
                          <a:pt x="1142" y="258"/>
                          <a:pt x="1152" y="306"/>
                          <a:pt x="1158" y="342"/>
                        </a:cubicBezTo>
                        <a:cubicBezTo>
                          <a:pt x="1153" y="388"/>
                          <a:pt x="1159" y="438"/>
                          <a:pt x="1140" y="480"/>
                        </a:cubicBezTo>
                        <a:cubicBezTo>
                          <a:pt x="1110" y="546"/>
                          <a:pt x="1043" y="572"/>
                          <a:pt x="978" y="594"/>
                        </a:cubicBezTo>
                        <a:cubicBezTo>
                          <a:pt x="970" y="600"/>
                          <a:pt x="963" y="608"/>
                          <a:pt x="954" y="612"/>
                        </a:cubicBezTo>
                        <a:cubicBezTo>
                          <a:pt x="939" y="618"/>
                          <a:pt x="906" y="624"/>
                          <a:pt x="906" y="624"/>
                        </a:cubicBezTo>
                        <a:cubicBezTo>
                          <a:pt x="864" y="652"/>
                          <a:pt x="917" y="620"/>
                          <a:pt x="858" y="642"/>
                        </a:cubicBezTo>
                        <a:cubicBezTo>
                          <a:pt x="820" y="656"/>
                          <a:pt x="831" y="669"/>
                          <a:pt x="780" y="678"/>
                        </a:cubicBezTo>
                        <a:cubicBezTo>
                          <a:pt x="758" y="672"/>
                          <a:pt x="733" y="672"/>
                          <a:pt x="714" y="660"/>
                        </a:cubicBezTo>
                        <a:cubicBezTo>
                          <a:pt x="670" y="632"/>
                          <a:pt x="705" y="547"/>
                          <a:pt x="642" y="516"/>
                        </a:cubicBezTo>
                        <a:cubicBezTo>
                          <a:pt x="638" y="516"/>
                          <a:pt x="550" y="521"/>
                          <a:pt x="528" y="528"/>
                        </a:cubicBezTo>
                        <a:cubicBezTo>
                          <a:pt x="521" y="530"/>
                          <a:pt x="517" y="537"/>
                          <a:pt x="510" y="540"/>
                        </a:cubicBezTo>
                        <a:cubicBezTo>
                          <a:pt x="500" y="544"/>
                          <a:pt x="490" y="544"/>
                          <a:pt x="480" y="546"/>
                        </a:cubicBezTo>
                        <a:cubicBezTo>
                          <a:pt x="390" y="591"/>
                          <a:pt x="380" y="567"/>
                          <a:pt x="240" y="558"/>
                        </a:cubicBezTo>
                        <a:cubicBezTo>
                          <a:pt x="220" y="545"/>
                          <a:pt x="212" y="501"/>
                          <a:pt x="186" y="498"/>
                        </a:cubicBezTo>
                        <a:cubicBezTo>
                          <a:pt x="136" y="493"/>
                          <a:pt x="86" y="494"/>
                          <a:pt x="36" y="492"/>
                        </a:cubicBezTo>
                        <a:cubicBezTo>
                          <a:pt x="15" y="471"/>
                          <a:pt x="7" y="455"/>
                          <a:pt x="0" y="426"/>
                        </a:cubicBezTo>
                        <a:cubicBezTo>
                          <a:pt x="1" y="418"/>
                          <a:pt x="5" y="354"/>
                          <a:pt x="12" y="336"/>
                        </a:cubicBezTo>
                        <a:cubicBezTo>
                          <a:pt x="21" y="311"/>
                          <a:pt x="42" y="291"/>
                          <a:pt x="48" y="264"/>
                        </a:cubicBezTo>
                        <a:cubicBezTo>
                          <a:pt x="55" y="233"/>
                          <a:pt x="54" y="207"/>
                          <a:pt x="72" y="180"/>
                        </a:cubicBezTo>
                        <a:cubicBezTo>
                          <a:pt x="79" y="138"/>
                          <a:pt x="78" y="156"/>
                          <a:pt x="78" y="126"/>
                        </a:cubicBezTo>
                        <a:close/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2553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1680"/>
                    <a:ext cx="240" cy="624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2555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192" y="240"/>
                    <a:ext cx="1200" cy="1584"/>
                    <a:chOff x="192" y="240"/>
                    <a:chExt cx="1200" cy="1584"/>
                  </a:xfrm>
                </p:grpSpPr>
                <p:sp>
                  <p:nvSpPr>
                    <p:cNvPr id="22557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192" y="240"/>
                      <a:ext cx="1159" cy="678"/>
                    </a:xfrm>
                    <a:custGeom>
                      <a:avLst/>
                      <a:gdLst>
                        <a:gd name="T0" fmla="*/ 78 w 1159"/>
                        <a:gd name="T1" fmla="*/ 126 h 678"/>
                        <a:gd name="T2" fmla="*/ 438 w 1159"/>
                        <a:gd name="T3" fmla="*/ 78 h 678"/>
                        <a:gd name="T4" fmla="*/ 516 w 1159"/>
                        <a:gd name="T5" fmla="*/ 108 h 678"/>
                        <a:gd name="T6" fmla="*/ 822 w 1159"/>
                        <a:gd name="T7" fmla="*/ 90 h 678"/>
                        <a:gd name="T8" fmla="*/ 954 w 1159"/>
                        <a:gd name="T9" fmla="*/ 126 h 678"/>
                        <a:gd name="T10" fmla="*/ 1080 w 1159"/>
                        <a:gd name="T11" fmla="*/ 198 h 678"/>
                        <a:gd name="T12" fmla="*/ 1098 w 1159"/>
                        <a:gd name="T13" fmla="*/ 216 h 678"/>
                        <a:gd name="T14" fmla="*/ 1122 w 1159"/>
                        <a:gd name="T15" fmla="*/ 228 h 678"/>
                        <a:gd name="T16" fmla="*/ 1158 w 1159"/>
                        <a:gd name="T17" fmla="*/ 342 h 678"/>
                        <a:gd name="T18" fmla="*/ 1140 w 1159"/>
                        <a:gd name="T19" fmla="*/ 480 h 678"/>
                        <a:gd name="T20" fmla="*/ 978 w 1159"/>
                        <a:gd name="T21" fmla="*/ 594 h 678"/>
                        <a:gd name="T22" fmla="*/ 954 w 1159"/>
                        <a:gd name="T23" fmla="*/ 612 h 678"/>
                        <a:gd name="T24" fmla="*/ 906 w 1159"/>
                        <a:gd name="T25" fmla="*/ 624 h 678"/>
                        <a:gd name="T26" fmla="*/ 858 w 1159"/>
                        <a:gd name="T27" fmla="*/ 642 h 678"/>
                        <a:gd name="T28" fmla="*/ 780 w 1159"/>
                        <a:gd name="T29" fmla="*/ 678 h 678"/>
                        <a:gd name="T30" fmla="*/ 714 w 1159"/>
                        <a:gd name="T31" fmla="*/ 660 h 678"/>
                        <a:gd name="T32" fmla="*/ 642 w 1159"/>
                        <a:gd name="T33" fmla="*/ 516 h 678"/>
                        <a:gd name="T34" fmla="*/ 528 w 1159"/>
                        <a:gd name="T35" fmla="*/ 528 h 678"/>
                        <a:gd name="T36" fmla="*/ 510 w 1159"/>
                        <a:gd name="T37" fmla="*/ 540 h 678"/>
                        <a:gd name="T38" fmla="*/ 480 w 1159"/>
                        <a:gd name="T39" fmla="*/ 546 h 678"/>
                        <a:gd name="T40" fmla="*/ 240 w 1159"/>
                        <a:gd name="T41" fmla="*/ 558 h 678"/>
                        <a:gd name="T42" fmla="*/ 186 w 1159"/>
                        <a:gd name="T43" fmla="*/ 498 h 678"/>
                        <a:gd name="T44" fmla="*/ 36 w 1159"/>
                        <a:gd name="T45" fmla="*/ 492 h 678"/>
                        <a:gd name="T46" fmla="*/ 0 w 1159"/>
                        <a:gd name="T47" fmla="*/ 426 h 678"/>
                        <a:gd name="T48" fmla="*/ 12 w 1159"/>
                        <a:gd name="T49" fmla="*/ 336 h 678"/>
                        <a:gd name="T50" fmla="*/ 48 w 1159"/>
                        <a:gd name="T51" fmla="*/ 264 h 678"/>
                        <a:gd name="T52" fmla="*/ 72 w 1159"/>
                        <a:gd name="T53" fmla="*/ 180 h 678"/>
                        <a:gd name="T54" fmla="*/ 78 w 1159"/>
                        <a:gd name="T55" fmla="*/ 126 h 678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w 1159"/>
                        <a:gd name="T85" fmla="*/ 0 h 678"/>
                        <a:gd name="T86" fmla="*/ 1159 w 1159"/>
                        <a:gd name="T87" fmla="*/ 678 h 678"/>
                      </a:gdLst>
                      <a:ahLst/>
                      <a:cxnLst>
                        <a:cxn ang="T56">
                          <a:pos x="T0" y="T1"/>
                        </a:cxn>
                        <a:cxn ang="T57">
                          <a:pos x="T2" y="T3"/>
                        </a:cxn>
                        <a:cxn ang="T58">
                          <a:pos x="T4" y="T5"/>
                        </a:cxn>
                        <a:cxn ang="T59">
                          <a:pos x="T6" y="T7"/>
                        </a:cxn>
                        <a:cxn ang="T60">
                          <a:pos x="T8" y="T9"/>
                        </a:cxn>
                        <a:cxn ang="T61">
                          <a:pos x="T10" y="T11"/>
                        </a:cxn>
                        <a:cxn ang="T62">
                          <a:pos x="T12" y="T13"/>
                        </a:cxn>
                        <a:cxn ang="T63">
                          <a:pos x="T14" y="T15"/>
                        </a:cxn>
                        <a:cxn ang="T64">
                          <a:pos x="T16" y="T17"/>
                        </a:cxn>
                        <a:cxn ang="T65">
                          <a:pos x="T18" y="T19"/>
                        </a:cxn>
                        <a:cxn ang="T66">
                          <a:pos x="T20" y="T21"/>
                        </a:cxn>
                        <a:cxn ang="T67">
                          <a:pos x="T22" y="T23"/>
                        </a:cxn>
                        <a:cxn ang="T68">
                          <a:pos x="T24" y="T25"/>
                        </a:cxn>
                        <a:cxn ang="T69">
                          <a:pos x="T26" y="T27"/>
                        </a:cxn>
                        <a:cxn ang="T70">
                          <a:pos x="T28" y="T29"/>
                        </a:cxn>
                        <a:cxn ang="T71">
                          <a:pos x="T30" y="T31"/>
                        </a:cxn>
                        <a:cxn ang="T72">
                          <a:pos x="T32" y="T33"/>
                        </a:cxn>
                        <a:cxn ang="T73">
                          <a:pos x="T34" y="T35"/>
                        </a:cxn>
                        <a:cxn ang="T74">
                          <a:pos x="T36" y="T37"/>
                        </a:cxn>
                        <a:cxn ang="T75">
                          <a:pos x="T38" y="T39"/>
                        </a:cxn>
                        <a:cxn ang="T76">
                          <a:pos x="T40" y="T41"/>
                        </a:cxn>
                        <a:cxn ang="T77">
                          <a:pos x="T42" y="T43"/>
                        </a:cxn>
                        <a:cxn ang="T78">
                          <a:pos x="T44" y="T45"/>
                        </a:cxn>
                        <a:cxn ang="T79">
                          <a:pos x="T46" y="T47"/>
                        </a:cxn>
                        <a:cxn ang="T80">
                          <a:pos x="T48" y="T49"/>
                        </a:cxn>
                        <a:cxn ang="T81">
                          <a:pos x="T50" y="T51"/>
                        </a:cxn>
                        <a:cxn ang="T82">
                          <a:pos x="T52" y="T53"/>
                        </a:cxn>
                        <a:cxn ang="T83">
                          <a:pos x="T54" y="T55"/>
                        </a:cxn>
                      </a:cxnLst>
                      <a:rect l="T84" t="T85" r="T86" b="T87"/>
                      <a:pathLst>
                        <a:path w="1159" h="678">
                          <a:moveTo>
                            <a:pt x="78" y="126"/>
                          </a:moveTo>
                          <a:cubicBezTo>
                            <a:pt x="204" y="0"/>
                            <a:pt x="107" y="72"/>
                            <a:pt x="438" y="78"/>
                          </a:cubicBezTo>
                          <a:cubicBezTo>
                            <a:pt x="465" y="89"/>
                            <a:pt x="490" y="95"/>
                            <a:pt x="516" y="108"/>
                          </a:cubicBezTo>
                          <a:cubicBezTo>
                            <a:pt x="655" y="90"/>
                            <a:pt x="650" y="84"/>
                            <a:pt x="822" y="90"/>
                          </a:cubicBezTo>
                          <a:cubicBezTo>
                            <a:pt x="865" y="100"/>
                            <a:pt x="913" y="108"/>
                            <a:pt x="954" y="126"/>
                          </a:cubicBezTo>
                          <a:cubicBezTo>
                            <a:pt x="994" y="144"/>
                            <a:pt x="1043" y="186"/>
                            <a:pt x="1080" y="198"/>
                          </a:cubicBezTo>
                          <a:cubicBezTo>
                            <a:pt x="1086" y="204"/>
                            <a:pt x="1091" y="211"/>
                            <a:pt x="1098" y="216"/>
                          </a:cubicBezTo>
                          <a:cubicBezTo>
                            <a:pt x="1105" y="221"/>
                            <a:pt x="1117" y="221"/>
                            <a:pt x="1122" y="228"/>
                          </a:cubicBezTo>
                          <a:cubicBezTo>
                            <a:pt x="1142" y="258"/>
                            <a:pt x="1152" y="306"/>
                            <a:pt x="1158" y="342"/>
                          </a:cubicBezTo>
                          <a:cubicBezTo>
                            <a:pt x="1153" y="388"/>
                            <a:pt x="1159" y="438"/>
                            <a:pt x="1140" y="480"/>
                          </a:cubicBezTo>
                          <a:cubicBezTo>
                            <a:pt x="1110" y="546"/>
                            <a:pt x="1043" y="572"/>
                            <a:pt x="978" y="594"/>
                          </a:cubicBezTo>
                          <a:cubicBezTo>
                            <a:pt x="970" y="600"/>
                            <a:pt x="963" y="608"/>
                            <a:pt x="954" y="612"/>
                          </a:cubicBezTo>
                          <a:cubicBezTo>
                            <a:pt x="939" y="618"/>
                            <a:pt x="906" y="624"/>
                            <a:pt x="906" y="624"/>
                          </a:cubicBezTo>
                          <a:cubicBezTo>
                            <a:pt x="864" y="652"/>
                            <a:pt x="917" y="620"/>
                            <a:pt x="858" y="642"/>
                          </a:cubicBezTo>
                          <a:cubicBezTo>
                            <a:pt x="820" y="656"/>
                            <a:pt x="831" y="669"/>
                            <a:pt x="780" y="678"/>
                          </a:cubicBezTo>
                          <a:cubicBezTo>
                            <a:pt x="758" y="672"/>
                            <a:pt x="733" y="672"/>
                            <a:pt x="714" y="660"/>
                          </a:cubicBezTo>
                          <a:cubicBezTo>
                            <a:pt x="670" y="632"/>
                            <a:pt x="705" y="547"/>
                            <a:pt x="642" y="516"/>
                          </a:cubicBezTo>
                          <a:cubicBezTo>
                            <a:pt x="638" y="516"/>
                            <a:pt x="550" y="521"/>
                            <a:pt x="528" y="528"/>
                          </a:cubicBezTo>
                          <a:cubicBezTo>
                            <a:pt x="521" y="530"/>
                            <a:pt x="517" y="537"/>
                            <a:pt x="510" y="540"/>
                          </a:cubicBezTo>
                          <a:cubicBezTo>
                            <a:pt x="500" y="544"/>
                            <a:pt x="490" y="544"/>
                            <a:pt x="480" y="546"/>
                          </a:cubicBezTo>
                          <a:cubicBezTo>
                            <a:pt x="390" y="591"/>
                            <a:pt x="380" y="567"/>
                            <a:pt x="240" y="558"/>
                          </a:cubicBezTo>
                          <a:cubicBezTo>
                            <a:pt x="220" y="545"/>
                            <a:pt x="212" y="501"/>
                            <a:pt x="186" y="498"/>
                          </a:cubicBezTo>
                          <a:cubicBezTo>
                            <a:pt x="136" y="493"/>
                            <a:pt x="86" y="494"/>
                            <a:pt x="36" y="492"/>
                          </a:cubicBezTo>
                          <a:cubicBezTo>
                            <a:pt x="15" y="471"/>
                            <a:pt x="7" y="455"/>
                            <a:pt x="0" y="426"/>
                          </a:cubicBezTo>
                          <a:cubicBezTo>
                            <a:pt x="1" y="418"/>
                            <a:pt x="5" y="354"/>
                            <a:pt x="12" y="336"/>
                          </a:cubicBezTo>
                          <a:cubicBezTo>
                            <a:pt x="21" y="311"/>
                            <a:pt x="42" y="291"/>
                            <a:pt x="48" y="264"/>
                          </a:cubicBezTo>
                          <a:cubicBezTo>
                            <a:pt x="55" y="233"/>
                            <a:pt x="54" y="207"/>
                            <a:pt x="72" y="180"/>
                          </a:cubicBezTo>
                          <a:cubicBezTo>
                            <a:pt x="79" y="138"/>
                            <a:pt x="78" y="156"/>
                            <a:pt x="78" y="126"/>
                          </a:cubicBezTo>
                          <a:close/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22558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432" y="1296"/>
                      <a:ext cx="960" cy="528"/>
                    </a:xfrm>
                    <a:custGeom>
                      <a:avLst/>
                      <a:gdLst>
                        <a:gd name="T0" fmla="*/ 15 w 1159"/>
                        <a:gd name="T1" fmla="*/ 13 h 678"/>
                        <a:gd name="T2" fmla="*/ 81 w 1159"/>
                        <a:gd name="T3" fmla="*/ 9 h 678"/>
                        <a:gd name="T4" fmla="*/ 94 w 1159"/>
                        <a:gd name="T5" fmla="*/ 12 h 678"/>
                        <a:gd name="T6" fmla="*/ 151 w 1159"/>
                        <a:gd name="T7" fmla="*/ 9 h 678"/>
                        <a:gd name="T8" fmla="*/ 175 w 1159"/>
                        <a:gd name="T9" fmla="*/ 13 h 678"/>
                        <a:gd name="T10" fmla="*/ 199 w 1159"/>
                        <a:gd name="T11" fmla="*/ 20 h 678"/>
                        <a:gd name="T12" fmla="*/ 202 w 1159"/>
                        <a:gd name="T13" fmla="*/ 23 h 678"/>
                        <a:gd name="T14" fmla="*/ 205 w 1159"/>
                        <a:gd name="T15" fmla="*/ 24 h 678"/>
                        <a:gd name="T16" fmla="*/ 213 w 1159"/>
                        <a:gd name="T17" fmla="*/ 36 h 678"/>
                        <a:gd name="T18" fmla="*/ 210 w 1159"/>
                        <a:gd name="T19" fmla="*/ 51 h 678"/>
                        <a:gd name="T20" fmla="*/ 180 w 1159"/>
                        <a:gd name="T21" fmla="*/ 63 h 678"/>
                        <a:gd name="T22" fmla="*/ 175 w 1159"/>
                        <a:gd name="T23" fmla="*/ 65 h 678"/>
                        <a:gd name="T24" fmla="*/ 166 w 1159"/>
                        <a:gd name="T25" fmla="*/ 65 h 678"/>
                        <a:gd name="T26" fmla="*/ 157 w 1159"/>
                        <a:gd name="T27" fmla="*/ 67 h 678"/>
                        <a:gd name="T28" fmla="*/ 143 w 1159"/>
                        <a:gd name="T29" fmla="*/ 72 h 678"/>
                        <a:gd name="T30" fmla="*/ 131 w 1159"/>
                        <a:gd name="T31" fmla="*/ 69 h 678"/>
                        <a:gd name="T32" fmla="*/ 118 w 1159"/>
                        <a:gd name="T33" fmla="*/ 55 h 678"/>
                        <a:gd name="T34" fmla="*/ 97 w 1159"/>
                        <a:gd name="T35" fmla="*/ 56 h 678"/>
                        <a:gd name="T36" fmla="*/ 94 w 1159"/>
                        <a:gd name="T37" fmla="*/ 57 h 678"/>
                        <a:gd name="T38" fmla="*/ 88 w 1159"/>
                        <a:gd name="T39" fmla="*/ 58 h 678"/>
                        <a:gd name="T40" fmla="*/ 45 w 1159"/>
                        <a:gd name="T41" fmla="*/ 59 h 678"/>
                        <a:gd name="T42" fmla="*/ 34 w 1159"/>
                        <a:gd name="T43" fmla="*/ 52 h 678"/>
                        <a:gd name="T44" fmla="*/ 7 w 1159"/>
                        <a:gd name="T45" fmla="*/ 52 h 678"/>
                        <a:gd name="T46" fmla="*/ 0 w 1159"/>
                        <a:gd name="T47" fmla="*/ 45 h 678"/>
                        <a:gd name="T48" fmla="*/ 2 w 1159"/>
                        <a:gd name="T49" fmla="*/ 36 h 678"/>
                        <a:gd name="T50" fmla="*/ 8 w 1159"/>
                        <a:gd name="T51" fmla="*/ 28 h 678"/>
                        <a:gd name="T52" fmla="*/ 13 w 1159"/>
                        <a:gd name="T53" fmla="*/ 19 h 678"/>
                        <a:gd name="T54" fmla="*/ 15 w 1159"/>
                        <a:gd name="T55" fmla="*/ 13 h 678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w 1159"/>
                        <a:gd name="T85" fmla="*/ 0 h 678"/>
                        <a:gd name="T86" fmla="*/ 1159 w 1159"/>
                        <a:gd name="T87" fmla="*/ 678 h 678"/>
                      </a:gdLst>
                      <a:ahLst/>
                      <a:cxnLst>
                        <a:cxn ang="T56">
                          <a:pos x="T0" y="T1"/>
                        </a:cxn>
                        <a:cxn ang="T57">
                          <a:pos x="T2" y="T3"/>
                        </a:cxn>
                        <a:cxn ang="T58">
                          <a:pos x="T4" y="T5"/>
                        </a:cxn>
                        <a:cxn ang="T59">
                          <a:pos x="T6" y="T7"/>
                        </a:cxn>
                        <a:cxn ang="T60">
                          <a:pos x="T8" y="T9"/>
                        </a:cxn>
                        <a:cxn ang="T61">
                          <a:pos x="T10" y="T11"/>
                        </a:cxn>
                        <a:cxn ang="T62">
                          <a:pos x="T12" y="T13"/>
                        </a:cxn>
                        <a:cxn ang="T63">
                          <a:pos x="T14" y="T15"/>
                        </a:cxn>
                        <a:cxn ang="T64">
                          <a:pos x="T16" y="T17"/>
                        </a:cxn>
                        <a:cxn ang="T65">
                          <a:pos x="T18" y="T19"/>
                        </a:cxn>
                        <a:cxn ang="T66">
                          <a:pos x="T20" y="T21"/>
                        </a:cxn>
                        <a:cxn ang="T67">
                          <a:pos x="T22" y="T23"/>
                        </a:cxn>
                        <a:cxn ang="T68">
                          <a:pos x="T24" y="T25"/>
                        </a:cxn>
                        <a:cxn ang="T69">
                          <a:pos x="T26" y="T27"/>
                        </a:cxn>
                        <a:cxn ang="T70">
                          <a:pos x="T28" y="T29"/>
                        </a:cxn>
                        <a:cxn ang="T71">
                          <a:pos x="T30" y="T31"/>
                        </a:cxn>
                        <a:cxn ang="T72">
                          <a:pos x="T32" y="T33"/>
                        </a:cxn>
                        <a:cxn ang="T73">
                          <a:pos x="T34" y="T35"/>
                        </a:cxn>
                        <a:cxn ang="T74">
                          <a:pos x="T36" y="T37"/>
                        </a:cxn>
                        <a:cxn ang="T75">
                          <a:pos x="T38" y="T39"/>
                        </a:cxn>
                        <a:cxn ang="T76">
                          <a:pos x="T40" y="T41"/>
                        </a:cxn>
                        <a:cxn ang="T77">
                          <a:pos x="T42" y="T43"/>
                        </a:cxn>
                        <a:cxn ang="T78">
                          <a:pos x="T44" y="T45"/>
                        </a:cxn>
                        <a:cxn ang="T79">
                          <a:pos x="T46" y="T47"/>
                        </a:cxn>
                        <a:cxn ang="T80">
                          <a:pos x="T48" y="T49"/>
                        </a:cxn>
                        <a:cxn ang="T81">
                          <a:pos x="T50" y="T51"/>
                        </a:cxn>
                        <a:cxn ang="T82">
                          <a:pos x="T52" y="T53"/>
                        </a:cxn>
                        <a:cxn ang="T83">
                          <a:pos x="T54" y="T55"/>
                        </a:cxn>
                      </a:cxnLst>
                      <a:rect l="T84" t="T85" r="T86" b="T87"/>
                      <a:pathLst>
                        <a:path w="1159" h="678">
                          <a:moveTo>
                            <a:pt x="78" y="126"/>
                          </a:moveTo>
                          <a:cubicBezTo>
                            <a:pt x="204" y="0"/>
                            <a:pt x="107" y="72"/>
                            <a:pt x="438" y="78"/>
                          </a:cubicBezTo>
                          <a:cubicBezTo>
                            <a:pt x="465" y="89"/>
                            <a:pt x="490" y="95"/>
                            <a:pt x="516" y="108"/>
                          </a:cubicBezTo>
                          <a:cubicBezTo>
                            <a:pt x="655" y="90"/>
                            <a:pt x="650" y="84"/>
                            <a:pt x="822" y="90"/>
                          </a:cubicBezTo>
                          <a:cubicBezTo>
                            <a:pt x="865" y="100"/>
                            <a:pt x="913" y="108"/>
                            <a:pt x="954" y="126"/>
                          </a:cubicBezTo>
                          <a:cubicBezTo>
                            <a:pt x="994" y="144"/>
                            <a:pt x="1043" y="186"/>
                            <a:pt x="1080" y="198"/>
                          </a:cubicBezTo>
                          <a:cubicBezTo>
                            <a:pt x="1086" y="204"/>
                            <a:pt x="1091" y="211"/>
                            <a:pt x="1098" y="216"/>
                          </a:cubicBezTo>
                          <a:cubicBezTo>
                            <a:pt x="1105" y="221"/>
                            <a:pt x="1117" y="221"/>
                            <a:pt x="1122" y="228"/>
                          </a:cubicBezTo>
                          <a:cubicBezTo>
                            <a:pt x="1142" y="258"/>
                            <a:pt x="1152" y="306"/>
                            <a:pt x="1158" y="342"/>
                          </a:cubicBezTo>
                          <a:cubicBezTo>
                            <a:pt x="1153" y="388"/>
                            <a:pt x="1159" y="438"/>
                            <a:pt x="1140" y="480"/>
                          </a:cubicBezTo>
                          <a:cubicBezTo>
                            <a:pt x="1110" y="546"/>
                            <a:pt x="1043" y="572"/>
                            <a:pt x="978" y="594"/>
                          </a:cubicBezTo>
                          <a:cubicBezTo>
                            <a:pt x="970" y="600"/>
                            <a:pt x="963" y="608"/>
                            <a:pt x="954" y="612"/>
                          </a:cubicBezTo>
                          <a:cubicBezTo>
                            <a:pt x="939" y="618"/>
                            <a:pt x="906" y="624"/>
                            <a:pt x="906" y="624"/>
                          </a:cubicBezTo>
                          <a:cubicBezTo>
                            <a:pt x="864" y="652"/>
                            <a:pt x="917" y="620"/>
                            <a:pt x="858" y="642"/>
                          </a:cubicBezTo>
                          <a:cubicBezTo>
                            <a:pt x="820" y="656"/>
                            <a:pt x="831" y="669"/>
                            <a:pt x="780" y="678"/>
                          </a:cubicBezTo>
                          <a:cubicBezTo>
                            <a:pt x="758" y="672"/>
                            <a:pt x="733" y="672"/>
                            <a:pt x="714" y="660"/>
                          </a:cubicBezTo>
                          <a:cubicBezTo>
                            <a:pt x="670" y="632"/>
                            <a:pt x="705" y="547"/>
                            <a:pt x="642" y="516"/>
                          </a:cubicBezTo>
                          <a:cubicBezTo>
                            <a:pt x="638" y="516"/>
                            <a:pt x="550" y="521"/>
                            <a:pt x="528" y="528"/>
                          </a:cubicBezTo>
                          <a:cubicBezTo>
                            <a:pt x="521" y="530"/>
                            <a:pt x="517" y="537"/>
                            <a:pt x="510" y="540"/>
                          </a:cubicBezTo>
                          <a:cubicBezTo>
                            <a:pt x="500" y="544"/>
                            <a:pt x="490" y="544"/>
                            <a:pt x="480" y="546"/>
                          </a:cubicBezTo>
                          <a:cubicBezTo>
                            <a:pt x="390" y="591"/>
                            <a:pt x="380" y="567"/>
                            <a:pt x="240" y="558"/>
                          </a:cubicBezTo>
                          <a:cubicBezTo>
                            <a:pt x="220" y="545"/>
                            <a:pt x="212" y="501"/>
                            <a:pt x="186" y="498"/>
                          </a:cubicBezTo>
                          <a:cubicBezTo>
                            <a:pt x="136" y="493"/>
                            <a:pt x="86" y="494"/>
                            <a:pt x="36" y="492"/>
                          </a:cubicBezTo>
                          <a:cubicBezTo>
                            <a:pt x="15" y="471"/>
                            <a:pt x="7" y="455"/>
                            <a:pt x="0" y="426"/>
                          </a:cubicBezTo>
                          <a:cubicBezTo>
                            <a:pt x="1" y="418"/>
                            <a:pt x="5" y="354"/>
                            <a:pt x="12" y="336"/>
                          </a:cubicBezTo>
                          <a:cubicBezTo>
                            <a:pt x="21" y="311"/>
                            <a:pt x="42" y="291"/>
                            <a:pt x="48" y="264"/>
                          </a:cubicBezTo>
                          <a:cubicBezTo>
                            <a:pt x="55" y="233"/>
                            <a:pt x="54" y="207"/>
                            <a:pt x="72" y="180"/>
                          </a:cubicBezTo>
                          <a:cubicBezTo>
                            <a:pt x="79" y="138"/>
                            <a:pt x="78" y="156"/>
                            <a:pt x="78" y="126"/>
                          </a:cubicBezTo>
                          <a:close/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22559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768"/>
                      <a:ext cx="240" cy="62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22550" name="Freeform 37"/>
                <p:cNvSpPr>
                  <a:spLocks/>
                </p:cNvSpPr>
                <p:nvPr/>
              </p:nvSpPr>
              <p:spPr bwMode="auto">
                <a:xfrm>
                  <a:off x="1655" y="3551"/>
                  <a:ext cx="454" cy="333"/>
                </a:xfrm>
                <a:custGeom>
                  <a:avLst/>
                  <a:gdLst>
                    <a:gd name="T0" fmla="*/ 0 w 1159"/>
                    <a:gd name="T1" fmla="*/ 0 h 678"/>
                    <a:gd name="T2" fmla="*/ 0 w 1159"/>
                    <a:gd name="T3" fmla="*/ 0 h 678"/>
                    <a:gd name="T4" fmla="*/ 0 w 1159"/>
                    <a:gd name="T5" fmla="*/ 0 h 678"/>
                    <a:gd name="T6" fmla="*/ 0 w 1159"/>
                    <a:gd name="T7" fmla="*/ 0 h 678"/>
                    <a:gd name="T8" fmla="*/ 0 w 1159"/>
                    <a:gd name="T9" fmla="*/ 0 h 678"/>
                    <a:gd name="T10" fmla="*/ 0 w 1159"/>
                    <a:gd name="T11" fmla="*/ 0 h 678"/>
                    <a:gd name="T12" fmla="*/ 0 w 1159"/>
                    <a:gd name="T13" fmla="*/ 0 h 678"/>
                    <a:gd name="T14" fmla="*/ 0 w 1159"/>
                    <a:gd name="T15" fmla="*/ 0 h 678"/>
                    <a:gd name="T16" fmla="*/ 0 w 1159"/>
                    <a:gd name="T17" fmla="*/ 0 h 678"/>
                    <a:gd name="T18" fmla="*/ 0 w 1159"/>
                    <a:gd name="T19" fmla="*/ 0 h 678"/>
                    <a:gd name="T20" fmla="*/ 0 w 1159"/>
                    <a:gd name="T21" fmla="*/ 1 h 678"/>
                    <a:gd name="T22" fmla="*/ 0 w 1159"/>
                    <a:gd name="T23" fmla="*/ 1 h 678"/>
                    <a:gd name="T24" fmla="*/ 0 w 1159"/>
                    <a:gd name="T25" fmla="*/ 1 h 678"/>
                    <a:gd name="T26" fmla="*/ 0 w 1159"/>
                    <a:gd name="T27" fmla="*/ 1 h 678"/>
                    <a:gd name="T28" fmla="*/ 0 w 1159"/>
                    <a:gd name="T29" fmla="*/ 1 h 678"/>
                    <a:gd name="T30" fmla="*/ 0 w 1159"/>
                    <a:gd name="T31" fmla="*/ 1 h 678"/>
                    <a:gd name="T32" fmla="*/ 0 w 1159"/>
                    <a:gd name="T33" fmla="*/ 0 h 678"/>
                    <a:gd name="T34" fmla="*/ 0 w 1159"/>
                    <a:gd name="T35" fmla="*/ 0 h 678"/>
                    <a:gd name="T36" fmla="*/ 0 w 1159"/>
                    <a:gd name="T37" fmla="*/ 0 h 678"/>
                    <a:gd name="T38" fmla="*/ 0 w 1159"/>
                    <a:gd name="T39" fmla="*/ 1 h 678"/>
                    <a:gd name="T40" fmla="*/ 0 w 1159"/>
                    <a:gd name="T41" fmla="*/ 1 h 678"/>
                    <a:gd name="T42" fmla="*/ 0 w 1159"/>
                    <a:gd name="T43" fmla="*/ 0 h 678"/>
                    <a:gd name="T44" fmla="*/ 0 w 1159"/>
                    <a:gd name="T45" fmla="*/ 0 h 678"/>
                    <a:gd name="T46" fmla="*/ 0 w 1159"/>
                    <a:gd name="T47" fmla="*/ 0 h 678"/>
                    <a:gd name="T48" fmla="*/ 0 w 1159"/>
                    <a:gd name="T49" fmla="*/ 0 h 678"/>
                    <a:gd name="T50" fmla="*/ 0 w 1159"/>
                    <a:gd name="T51" fmla="*/ 0 h 678"/>
                    <a:gd name="T52" fmla="*/ 0 w 1159"/>
                    <a:gd name="T53" fmla="*/ 0 h 678"/>
                    <a:gd name="T54" fmla="*/ 0 w 1159"/>
                    <a:gd name="T55" fmla="*/ 0 h 678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1159"/>
                    <a:gd name="T85" fmla="*/ 0 h 678"/>
                    <a:gd name="T86" fmla="*/ 1159 w 1159"/>
                    <a:gd name="T87" fmla="*/ 678 h 678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1159" h="678">
                      <a:moveTo>
                        <a:pt x="78" y="126"/>
                      </a:moveTo>
                      <a:cubicBezTo>
                        <a:pt x="204" y="0"/>
                        <a:pt x="107" y="72"/>
                        <a:pt x="438" y="78"/>
                      </a:cubicBezTo>
                      <a:cubicBezTo>
                        <a:pt x="465" y="89"/>
                        <a:pt x="490" y="95"/>
                        <a:pt x="516" y="108"/>
                      </a:cubicBezTo>
                      <a:cubicBezTo>
                        <a:pt x="655" y="90"/>
                        <a:pt x="650" y="84"/>
                        <a:pt x="822" y="90"/>
                      </a:cubicBezTo>
                      <a:cubicBezTo>
                        <a:pt x="865" y="100"/>
                        <a:pt x="913" y="108"/>
                        <a:pt x="954" y="126"/>
                      </a:cubicBezTo>
                      <a:cubicBezTo>
                        <a:pt x="994" y="144"/>
                        <a:pt x="1043" y="186"/>
                        <a:pt x="1080" y="198"/>
                      </a:cubicBezTo>
                      <a:cubicBezTo>
                        <a:pt x="1086" y="204"/>
                        <a:pt x="1091" y="211"/>
                        <a:pt x="1098" y="216"/>
                      </a:cubicBezTo>
                      <a:cubicBezTo>
                        <a:pt x="1105" y="221"/>
                        <a:pt x="1117" y="221"/>
                        <a:pt x="1122" y="228"/>
                      </a:cubicBezTo>
                      <a:cubicBezTo>
                        <a:pt x="1142" y="258"/>
                        <a:pt x="1152" y="306"/>
                        <a:pt x="1158" y="342"/>
                      </a:cubicBezTo>
                      <a:cubicBezTo>
                        <a:pt x="1153" y="388"/>
                        <a:pt x="1159" y="438"/>
                        <a:pt x="1140" y="480"/>
                      </a:cubicBezTo>
                      <a:cubicBezTo>
                        <a:pt x="1110" y="546"/>
                        <a:pt x="1043" y="572"/>
                        <a:pt x="978" y="594"/>
                      </a:cubicBezTo>
                      <a:cubicBezTo>
                        <a:pt x="970" y="600"/>
                        <a:pt x="963" y="608"/>
                        <a:pt x="954" y="612"/>
                      </a:cubicBezTo>
                      <a:cubicBezTo>
                        <a:pt x="939" y="618"/>
                        <a:pt x="906" y="624"/>
                        <a:pt x="906" y="624"/>
                      </a:cubicBezTo>
                      <a:cubicBezTo>
                        <a:pt x="864" y="652"/>
                        <a:pt x="917" y="620"/>
                        <a:pt x="858" y="642"/>
                      </a:cubicBezTo>
                      <a:cubicBezTo>
                        <a:pt x="820" y="656"/>
                        <a:pt x="831" y="669"/>
                        <a:pt x="780" y="678"/>
                      </a:cubicBezTo>
                      <a:cubicBezTo>
                        <a:pt x="758" y="672"/>
                        <a:pt x="733" y="672"/>
                        <a:pt x="714" y="660"/>
                      </a:cubicBezTo>
                      <a:cubicBezTo>
                        <a:pt x="670" y="632"/>
                        <a:pt x="705" y="547"/>
                        <a:pt x="642" y="516"/>
                      </a:cubicBezTo>
                      <a:cubicBezTo>
                        <a:pt x="638" y="516"/>
                        <a:pt x="550" y="521"/>
                        <a:pt x="528" y="528"/>
                      </a:cubicBezTo>
                      <a:cubicBezTo>
                        <a:pt x="521" y="530"/>
                        <a:pt x="517" y="537"/>
                        <a:pt x="510" y="540"/>
                      </a:cubicBezTo>
                      <a:cubicBezTo>
                        <a:pt x="500" y="544"/>
                        <a:pt x="490" y="544"/>
                        <a:pt x="480" y="546"/>
                      </a:cubicBezTo>
                      <a:cubicBezTo>
                        <a:pt x="390" y="591"/>
                        <a:pt x="380" y="567"/>
                        <a:pt x="240" y="558"/>
                      </a:cubicBezTo>
                      <a:cubicBezTo>
                        <a:pt x="220" y="545"/>
                        <a:pt x="212" y="501"/>
                        <a:pt x="186" y="498"/>
                      </a:cubicBezTo>
                      <a:cubicBezTo>
                        <a:pt x="136" y="493"/>
                        <a:pt x="86" y="494"/>
                        <a:pt x="36" y="492"/>
                      </a:cubicBezTo>
                      <a:cubicBezTo>
                        <a:pt x="15" y="471"/>
                        <a:pt x="7" y="455"/>
                        <a:pt x="0" y="426"/>
                      </a:cubicBezTo>
                      <a:cubicBezTo>
                        <a:pt x="1" y="418"/>
                        <a:pt x="5" y="354"/>
                        <a:pt x="12" y="336"/>
                      </a:cubicBezTo>
                      <a:cubicBezTo>
                        <a:pt x="21" y="311"/>
                        <a:pt x="42" y="291"/>
                        <a:pt x="48" y="264"/>
                      </a:cubicBezTo>
                      <a:cubicBezTo>
                        <a:pt x="55" y="233"/>
                        <a:pt x="54" y="207"/>
                        <a:pt x="72" y="180"/>
                      </a:cubicBezTo>
                      <a:cubicBezTo>
                        <a:pt x="79" y="138"/>
                        <a:pt x="78" y="156"/>
                        <a:pt x="78" y="126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7487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385" y="612088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4" name="图片 3" descr="叶子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0490" y="-22860"/>
            <a:ext cx="3174365" cy="23628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9050" y="2242820"/>
            <a:ext cx="70732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>
                <a:solidFill>
                  <a:srgbClr val="8CAA5B"/>
                </a:solidFill>
                <a:latin typeface="微软雅黑" panose="020B0503020204020204" charset="-122"/>
                <a:ea typeface="微软雅黑" panose="020B0503020204020204" charset="-122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284</Words>
  <Application>Microsoft Office PowerPoint</Application>
  <PresentationFormat>Widescreen</PresentationFormat>
  <Paragraphs>60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MS PGothic</vt:lpstr>
      <vt:lpstr>宋体</vt:lpstr>
      <vt:lpstr>微软雅黑</vt:lpstr>
      <vt:lpstr>等线</vt:lpstr>
      <vt:lpstr>Arial</vt:lpstr>
      <vt:lpstr>Calibri</vt:lpstr>
      <vt:lpstr>Calibri Light</vt:lpstr>
      <vt:lpstr>Comic Sans MS</vt:lpstr>
      <vt:lpstr>第一PPT，www.1ppt.com</vt:lpstr>
      <vt:lpstr>PowerPoint Presentation</vt:lpstr>
      <vt:lpstr>Highlights of Multigrid: Smooth Error</vt:lpstr>
      <vt:lpstr>Highlights of Multigrid: Coarse-grid Correction</vt:lpstr>
      <vt:lpstr>Highlights of Multigrid: Coarse-grid Correction</vt:lpstr>
      <vt:lpstr>Highlights of Multigrid: Tools Needed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2017-10-30T12:45:31Z</dcterms:created>
  <dcterms:modified xsi:type="dcterms:W3CDTF">2019-02-06T05:40:46Z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