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4" r:id="rId2"/>
    <p:sldId id="350" r:id="rId3"/>
    <p:sldId id="349" r:id="rId4"/>
    <p:sldId id="346" r:id="rId5"/>
    <p:sldId id="347" r:id="rId6"/>
    <p:sldId id="348" r:id="rId7"/>
    <p:sldId id="262" r:id="rId8"/>
  </p:sldIdLst>
  <p:sldSz cx="12192000" cy="685800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11C90-A7A2-499E-9D15-D86B49FE9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9661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4</a:t>
            </a: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426266"/>
            <a:ext cx="11040533" cy="682872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Two Phases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18500" cy="3132384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Setup Phase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Select Coarse “grids,”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interpolation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restriction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coarse-grid operators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432176" y="2195759"/>
            <a:ext cx="6645275" cy="2463800"/>
            <a:chOff x="1202" y="1154"/>
            <a:chExt cx="4186" cy="1552"/>
          </a:xfrm>
        </p:grpSpPr>
        <p:pic>
          <p:nvPicPr>
            <p:cNvPr id="1434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154"/>
              <a:ext cx="184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614"/>
              <a:ext cx="179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372"/>
              <a:ext cx="14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3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73"/>
              <a:ext cx="21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81200" y="4733926"/>
            <a:ext cx="86868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Solve Phase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lvl="1" algn="l" eaLnBrk="0" hangingPunct="0">
              <a:buClr>
                <a:srgbClr val="0033CC"/>
              </a:buClr>
              <a:buFont typeface="Arial" panose="020B0604020202020204" pitchFamily="34" charset="0"/>
              <a:buChar char="—"/>
            </a:pP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Standard multigrid operations, e.g., V-cycle, W-cycle, FMG, etc</a:t>
            </a:r>
          </a:p>
        </p:txBody>
      </p:sp>
    </p:spTree>
    <p:extLst>
      <p:ext uri="{BB962C8B-B14F-4D97-AF65-F5344CB8AC3E}">
        <p14:creationId xmlns:p14="http://schemas.microsoft.com/office/powerpoint/2010/main" val="11949168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 txBox="1">
            <a:spLocks/>
          </p:cNvSpPr>
          <p:nvPr/>
        </p:nvSpPr>
        <p:spPr bwMode="auto">
          <a:xfrm>
            <a:off x="1263820" y="228145"/>
            <a:ext cx="96675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Highlights of </a:t>
            </a:r>
            <a:r>
              <a:rPr lang="en-US" altLang="zh-CN" sz="4400" dirty="0" err="1">
                <a:solidFill>
                  <a:srgbClr val="FF0000"/>
                </a:solidFill>
                <a:ea typeface="宋体" panose="02010600030101010101" pitchFamily="2" charset="-122"/>
              </a:rPr>
              <a:t>Multigrid</a:t>
            </a:r>
            <a:r>
              <a:rPr lang="en-US" altLang="zh-CN" sz="4400" dirty="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4400" dirty="0" smtClean="0">
                <a:ea typeface="宋体" panose="02010600030101010101" pitchFamily="2" charset="-122"/>
              </a:rPr>
              <a:t>Recursion</a:t>
            </a:r>
            <a:endParaRPr lang="en-US" altLang="zh-CN" sz="4400" b="1" dirty="0">
              <a:latin typeface="Calibri" panose="020F0502020204030204" pitchFamily="34" charset="0"/>
            </a:endParaRPr>
          </a:p>
        </p:txBody>
      </p:sp>
      <p:grpSp>
        <p:nvGrpSpPr>
          <p:cNvPr id="22531" name="Group 10"/>
          <p:cNvGrpSpPr>
            <a:grpSpLocks/>
          </p:cNvGrpSpPr>
          <p:nvPr/>
        </p:nvGrpSpPr>
        <p:grpSpPr bwMode="auto">
          <a:xfrm>
            <a:off x="2381250" y="1564557"/>
            <a:ext cx="7305051" cy="3986877"/>
            <a:chOff x="192" y="240"/>
            <a:chExt cx="3319" cy="3644"/>
          </a:xfrm>
        </p:grpSpPr>
        <p:sp>
          <p:nvSpPr>
            <p:cNvPr id="22532" name="Freeform 11"/>
            <p:cNvSpPr>
              <a:spLocks/>
            </p:cNvSpPr>
            <p:nvPr/>
          </p:nvSpPr>
          <p:spPr bwMode="auto">
            <a:xfrm>
              <a:off x="2352" y="288"/>
              <a:ext cx="1159" cy="678"/>
            </a:xfrm>
            <a:custGeom>
              <a:avLst/>
              <a:gdLst>
                <a:gd name="T0" fmla="*/ 78 w 1159"/>
                <a:gd name="T1" fmla="*/ 126 h 678"/>
                <a:gd name="T2" fmla="*/ 438 w 1159"/>
                <a:gd name="T3" fmla="*/ 78 h 678"/>
                <a:gd name="T4" fmla="*/ 516 w 1159"/>
                <a:gd name="T5" fmla="*/ 108 h 678"/>
                <a:gd name="T6" fmla="*/ 822 w 1159"/>
                <a:gd name="T7" fmla="*/ 90 h 678"/>
                <a:gd name="T8" fmla="*/ 954 w 1159"/>
                <a:gd name="T9" fmla="*/ 126 h 678"/>
                <a:gd name="T10" fmla="*/ 1080 w 1159"/>
                <a:gd name="T11" fmla="*/ 198 h 678"/>
                <a:gd name="T12" fmla="*/ 1098 w 1159"/>
                <a:gd name="T13" fmla="*/ 216 h 678"/>
                <a:gd name="T14" fmla="*/ 1122 w 1159"/>
                <a:gd name="T15" fmla="*/ 228 h 678"/>
                <a:gd name="T16" fmla="*/ 1158 w 1159"/>
                <a:gd name="T17" fmla="*/ 342 h 678"/>
                <a:gd name="T18" fmla="*/ 1140 w 1159"/>
                <a:gd name="T19" fmla="*/ 480 h 678"/>
                <a:gd name="T20" fmla="*/ 978 w 1159"/>
                <a:gd name="T21" fmla="*/ 594 h 678"/>
                <a:gd name="T22" fmla="*/ 954 w 1159"/>
                <a:gd name="T23" fmla="*/ 612 h 678"/>
                <a:gd name="T24" fmla="*/ 906 w 1159"/>
                <a:gd name="T25" fmla="*/ 624 h 678"/>
                <a:gd name="T26" fmla="*/ 858 w 1159"/>
                <a:gd name="T27" fmla="*/ 642 h 678"/>
                <a:gd name="T28" fmla="*/ 780 w 1159"/>
                <a:gd name="T29" fmla="*/ 678 h 678"/>
                <a:gd name="T30" fmla="*/ 714 w 1159"/>
                <a:gd name="T31" fmla="*/ 660 h 678"/>
                <a:gd name="T32" fmla="*/ 642 w 1159"/>
                <a:gd name="T33" fmla="*/ 516 h 678"/>
                <a:gd name="T34" fmla="*/ 528 w 1159"/>
                <a:gd name="T35" fmla="*/ 528 h 678"/>
                <a:gd name="T36" fmla="*/ 510 w 1159"/>
                <a:gd name="T37" fmla="*/ 540 h 678"/>
                <a:gd name="T38" fmla="*/ 480 w 1159"/>
                <a:gd name="T39" fmla="*/ 546 h 678"/>
                <a:gd name="T40" fmla="*/ 240 w 1159"/>
                <a:gd name="T41" fmla="*/ 558 h 678"/>
                <a:gd name="T42" fmla="*/ 186 w 1159"/>
                <a:gd name="T43" fmla="*/ 498 h 678"/>
                <a:gd name="T44" fmla="*/ 36 w 1159"/>
                <a:gd name="T45" fmla="*/ 492 h 678"/>
                <a:gd name="T46" fmla="*/ 0 w 1159"/>
                <a:gd name="T47" fmla="*/ 426 h 678"/>
                <a:gd name="T48" fmla="*/ 12 w 1159"/>
                <a:gd name="T49" fmla="*/ 336 h 678"/>
                <a:gd name="T50" fmla="*/ 48 w 1159"/>
                <a:gd name="T51" fmla="*/ 264 h 678"/>
                <a:gd name="T52" fmla="*/ 72 w 1159"/>
                <a:gd name="T53" fmla="*/ 180 h 678"/>
                <a:gd name="T54" fmla="*/ 78 w 1159"/>
                <a:gd name="T55" fmla="*/ 126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3" name="Freeform 12"/>
            <p:cNvSpPr>
              <a:spLocks/>
            </p:cNvSpPr>
            <p:nvPr/>
          </p:nvSpPr>
          <p:spPr bwMode="auto">
            <a:xfrm>
              <a:off x="2064" y="1344"/>
              <a:ext cx="960" cy="528"/>
            </a:xfrm>
            <a:custGeom>
              <a:avLst/>
              <a:gdLst>
                <a:gd name="T0" fmla="*/ 15 w 1159"/>
                <a:gd name="T1" fmla="*/ 13 h 678"/>
                <a:gd name="T2" fmla="*/ 81 w 1159"/>
                <a:gd name="T3" fmla="*/ 9 h 678"/>
                <a:gd name="T4" fmla="*/ 94 w 1159"/>
                <a:gd name="T5" fmla="*/ 12 h 678"/>
                <a:gd name="T6" fmla="*/ 151 w 1159"/>
                <a:gd name="T7" fmla="*/ 9 h 678"/>
                <a:gd name="T8" fmla="*/ 175 w 1159"/>
                <a:gd name="T9" fmla="*/ 13 h 678"/>
                <a:gd name="T10" fmla="*/ 199 w 1159"/>
                <a:gd name="T11" fmla="*/ 20 h 678"/>
                <a:gd name="T12" fmla="*/ 202 w 1159"/>
                <a:gd name="T13" fmla="*/ 23 h 678"/>
                <a:gd name="T14" fmla="*/ 205 w 1159"/>
                <a:gd name="T15" fmla="*/ 24 h 678"/>
                <a:gd name="T16" fmla="*/ 213 w 1159"/>
                <a:gd name="T17" fmla="*/ 36 h 678"/>
                <a:gd name="T18" fmla="*/ 210 w 1159"/>
                <a:gd name="T19" fmla="*/ 51 h 678"/>
                <a:gd name="T20" fmla="*/ 180 w 1159"/>
                <a:gd name="T21" fmla="*/ 63 h 678"/>
                <a:gd name="T22" fmla="*/ 175 w 1159"/>
                <a:gd name="T23" fmla="*/ 65 h 678"/>
                <a:gd name="T24" fmla="*/ 166 w 1159"/>
                <a:gd name="T25" fmla="*/ 65 h 678"/>
                <a:gd name="T26" fmla="*/ 157 w 1159"/>
                <a:gd name="T27" fmla="*/ 67 h 678"/>
                <a:gd name="T28" fmla="*/ 143 w 1159"/>
                <a:gd name="T29" fmla="*/ 72 h 678"/>
                <a:gd name="T30" fmla="*/ 131 w 1159"/>
                <a:gd name="T31" fmla="*/ 69 h 678"/>
                <a:gd name="T32" fmla="*/ 118 w 1159"/>
                <a:gd name="T33" fmla="*/ 55 h 678"/>
                <a:gd name="T34" fmla="*/ 97 w 1159"/>
                <a:gd name="T35" fmla="*/ 56 h 678"/>
                <a:gd name="T36" fmla="*/ 94 w 1159"/>
                <a:gd name="T37" fmla="*/ 57 h 678"/>
                <a:gd name="T38" fmla="*/ 88 w 1159"/>
                <a:gd name="T39" fmla="*/ 58 h 678"/>
                <a:gd name="T40" fmla="*/ 45 w 1159"/>
                <a:gd name="T41" fmla="*/ 59 h 678"/>
                <a:gd name="T42" fmla="*/ 34 w 1159"/>
                <a:gd name="T43" fmla="*/ 52 h 678"/>
                <a:gd name="T44" fmla="*/ 7 w 1159"/>
                <a:gd name="T45" fmla="*/ 52 h 678"/>
                <a:gd name="T46" fmla="*/ 0 w 1159"/>
                <a:gd name="T47" fmla="*/ 45 h 678"/>
                <a:gd name="T48" fmla="*/ 2 w 1159"/>
                <a:gd name="T49" fmla="*/ 36 h 678"/>
                <a:gd name="T50" fmla="*/ 8 w 1159"/>
                <a:gd name="T51" fmla="*/ 28 h 678"/>
                <a:gd name="T52" fmla="*/ 13 w 1159"/>
                <a:gd name="T53" fmla="*/ 19 h 678"/>
                <a:gd name="T54" fmla="*/ 15 w 1159"/>
                <a:gd name="T55" fmla="*/ 13 h 6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59"/>
                <a:gd name="T85" fmla="*/ 0 h 678"/>
                <a:gd name="T86" fmla="*/ 1159 w 1159"/>
                <a:gd name="T87" fmla="*/ 678 h 6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59" h="678">
                  <a:moveTo>
                    <a:pt x="78" y="126"/>
                  </a:moveTo>
                  <a:cubicBezTo>
                    <a:pt x="204" y="0"/>
                    <a:pt x="107" y="72"/>
                    <a:pt x="438" y="78"/>
                  </a:cubicBezTo>
                  <a:cubicBezTo>
                    <a:pt x="465" y="89"/>
                    <a:pt x="490" y="95"/>
                    <a:pt x="516" y="108"/>
                  </a:cubicBezTo>
                  <a:cubicBezTo>
                    <a:pt x="655" y="90"/>
                    <a:pt x="650" y="84"/>
                    <a:pt x="822" y="90"/>
                  </a:cubicBezTo>
                  <a:cubicBezTo>
                    <a:pt x="865" y="100"/>
                    <a:pt x="913" y="108"/>
                    <a:pt x="954" y="126"/>
                  </a:cubicBezTo>
                  <a:cubicBezTo>
                    <a:pt x="994" y="144"/>
                    <a:pt x="1043" y="186"/>
                    <a:pt x="1080" y="198"/>
                  </a:cubicBezTo>
                  <a:cubicBezTo>
                    <a:pt x="1086" y="204"/>
                    <a:pt x="1091" y="211"/>
                    <a:pt x="1098" y="216"/>
                  </a:cubicBezTo>
                  <a:cubicBezTo>
                    <a:pt x="1105" y="221"/>
                    <a:pt x="1117" y="221"/>
                    <a:pt x="1122" y="228"/>
                  </a:cubicBezTo>
                  <a:cubicBezTo>
                    <a:pt x="1142" y="258"/>
                    <a:pt x="1152" y="306"/>
                    <a:pt x="1158" y="342"/>
                  </a:cubicBezTo>
                  <a:cubicBezTo>
                    <a:pt x="1153" y="388"/>
                    <a:pt x="1159" y="438"/>
                    <a:pt x="1140" y="480"/>
                  </a:cubicBezTo>
                  <a:cubicBezTo>
                    <a:pt x="1110" y="546"/>
                    <a:pt x="1043" y="572"/>
                    <a:pt x="978" y="594"/>
                  </a:cubicBezTo>
                  <a:cubicBezTo>
                    <a:pt x="970" y="600"/>
                    <a:pt x="963" y="608"/>
                    <a:pt x="954" y="612"/>
                  </a:cubicBezTo>
                  <a:cubicBezTo>
                    <a:pt x="939" y="618"/>
                    <a:pt x="906" y="624"/>
                    <a:pt x="906" y="624"/>
                  </a:cubicBezTo>
                  <a:cubicBezTo>
                    <a:pt x="864" y="652"/>
                    <a:pt x="917" y="620"/>
                    <a:pt x="858" y="642"/>
                  </a:cubicBezTo>
                  <a:cubicBezTo>
                    <a:pt x="820" y="656"/>
                    <a:pt x="831" y="669"/>
                    <a:pt x="780" y="678"/>
                  </a:cubicBezTo>
                  <a:cubicBezTo>
                    <a:pt x="758" y="672"/>
                    <a:pt x="733" y="672"/>
                    <a:pt x="714" y="660"/>
                  </a:cubicBezTo>
                  <a:cubicBezTo>
                    <a:pt x="670" y="632"/>
                    <a:pt x="705" y="547"/>
                    <a:pt x="642" y="516"/>
                  </a:cubicBezTo>
                  <a:cubicBezTo>
                    <a:pt x="638" y="516"/>
                    <a:pt x="550" y="521"/>
                    <a:pt x="528" y="528"/>
                  </a:cubicBezTo>
                  <a:cubicBezTo>
                    <a:pt x="521" y="530"/>
                    <a:pt x="517" y="537"/>
                    <a:pt x="510" y="540"/>
                  </a:cubicBezTo>
                  <a:cubicBezTo>
                    <a:pt x="500" y="544"/>
                    <a:pt x="490" y="544"/>
                    <a:pt x="480" y="546"/>
                  </a:cubicBezTo>
                  <a:cubicBezTo>
                    <a:pt x="390" y="591"/>
                    <a:pt x="380" y="567"/>
                    <a:pt x="240" y="558"/>
                  </a:cubicBezTo>
                  <a:cubicBezTo>
                    <a:pt x="220" y="545"/>
                    <a:pt x="212" y="501"/>
                    <a:pt x="186" y="498"/>
                  </a:cubicBezTo>
                  <a:cubicBezTo>
                    <a:pt x="136" y="493"/>
                    <a:pt x="86" y="494"/>
                    <a:pt x="36" y="492"/>
                  </a:cubicBezTo>
                  <a:cubicBezTo>
                    <a:pt x="15" y="471"/>
                    <a:pt x="7" y="455"/>
                    <a:pt x="0" y="426"/>
                  </a:cubicBezTo>
                  <a:cubicBezTo>
                    <a:pt x="1" y="418"/>
                    <a:pt x="5" y="354"/>
                    <a:pt x="12" y="336"/>
                  </a:cubicBezTo>
                  <a:cubicBezTo>
                    <a:pt x="21" y="311"/>
                    <a:pt x="42" y="291"/>
                    <a:pt x="48" y="264"/>
                  </a:cubicBezTo>
                  <a:cubicBezTo>
                    <a:pt x="55" y="233"/>
                    <a:pt x="54" y="207"/>
                    <a:pt x="72" y="180"/>
                  </a:cubicBezTo>
                  <a:cubicBezTo>
                    <a:pt x="79" y="138"/>
                    <a:pt x="78" y="156"/>
                    <a:pt x="78" y="12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Line 13"/>
            <p:cNvSpPr>
              <a:spLocks noChangeShapeType="1"/>
            </p:cNvSpPr>
            <p:nvPr/>
          </p:nvSpPr>
          <p:spPr bwMode="auto">
            <a:xfrm flipV="1">
              <a:off x="2736" y="845"/>
              <a:ext cx="189" cy="5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192" y="240"/>
              <a:ext cx="2461" cy="3644"/>
              <a:chOff x="192" y="240"/>
              <a:chExt cx="2461" cy="3644"/>
            </a:xfrm>
          </p:grpSpPr>
          <p:sp>
            <p:nvSpPr>
              <p:cNvPr id="22538" name="Freeform 17"/>
              <p:cNvSpPr>
                <a:spLocks/>
              </p:cNvSpPr>
              <p:nvPr/>
            </p:nvSpPr>
            <p:spPr bwMode="auto">
              <a:xfrm>
                <a:off x="1981" y="2296"/>
                <a:ext cx="672" cy="384"/>
              </a:xfrm>
              <a:custGeom>
                <a:avLst/>
                <a:gdLst>
                  <a:gd name="T0" fmla="*/ 1 w 1159"/>
                  <a:gd name="T1" fmla="*/ 1 h 678"/>
                  <a:gd name="T2" fmla="*/ 3 w 1159"/>
                  <a:gd name="T3" fmla="*/ 1 h 678"/>
                  <a:gd name="T4" fmla="*/ 4 w 1159"/>
                  <a:gd name="T5" fmla="*/ 1 h 678"/>
                  <a:gd name="T6" fmla="*/ 6 w 1159"/>
                  <a:gd name="T7" fmla="*/ 1 h 678"/>
                  <a:gd name="T8" fmla="*/ 7 w 1159"/>
                  <a:gd name="T9" fmla="*/ 1 h 678"/>
                  <a:gd name="T10" fmla="*/ 8 w 1159"/>
                  <a:gd name="T11" fmla="*/ 1 h 678"/>
                  <a:gd name="T12" fmla="*/ 8 w 1159"/>
                  <a:gd name="T13" fmla="*/ 1 h 678"/>
                  <a:gd name="T14" fmla="*/ 8 w 1159"/>
                  <a:gd name="T15" fmla="*/ 1 h 678"/>
                  <a:gd name="T16" fmla="*/ 9 w 1159"/>
                  <a:gd name="T17" fmla="*/ 2 h 678"/>
                  <a:gd name="T18" fmla="*/ 8 w 1159"/>
                  <a:gd name="T19" fmla="*/ 3 h 678"/>
                  <a:gd name="T20" fmla="*/ 7 w 1159"/>
                  <a:gd name="T21" fmla="*/ 3 h 678"/>
                  <a:gd name="T22" fmla="*/ 7 w 1159"/>
                  <a:gd name="T23" fmla="*/ 3 h 678"/>
                  <a:gd name="T24" fmla="*/ 7 w 1159"/>
                  <a:gd name="T25" fmla="*/ 3 h 678"/>
                  <a:gd name="T26" fmla="*/ 6 w 1159"/>
                  <a:gd name="T27" fmla="*/ 4 h 678"/>
                  <a:gd name="T28" fmla="*/ 6 w 1159"/>
                  <a:gd name="T29" fmla="*/ 4 h 678"/>
                  <a:gd name="T30" fmla="*/ 5 w 1159"/>
                  <a:gd name="T31" fmla="*/ 4 h 678"/>
                  <a:gd name="T32" fmla="*/ 5 w 1159"/>
                  <a:gd name="T33" fmla="*/ 3 h 678"/>
                  <a:gd name="T34" fmla="*/ 4 w 1159"/>
                  <a:gd name="T35" fmla="*/ 3 h 678"/>
                  <a:gd name="T36" fmla="*/ 4 w 1159"/>
                  <a:gd name="T37" fmla="*/ 3 h 678"/>
                  <a:gd name="T38" fmla="*/ 3 w 1159"/>
                  <a:gd name="T39" fmla="*/ 3 h 678"/>
                  <a:gd name="T40" fmla="*/ 2 w 1159"/>
                  <a:gd name="T41" fmla="*/ 3 h 678"/>
                  <a:gd name="T42" fmla="*/ 1 w 1159"/>
                  <a:gd name="T43" fmla="*/ 3 h 678"/>
                  <a:gd name="T44" fmla="*/ 1 w 1159"/>
                  <a:gd name="T45" fmla="*/ 3 h 678"/>
                  <a:gd name="T46" fmla="*/ 0 w 1159"/>
                  <a:gd name="T47" fmla="*/ 3 h 678"/>
                  <a:gd name="T48" fmla="*/ 1 w 1159"/>
                  <a:gd name="T49" fmla="*/ 2 h 678"/>
                  <a:gd name="T50" fmla="*/ 1 w 1159"/>
                  <a:gd name="T51" fmla="*/ 2 h 678"/>
                  <a:gd name="T52" fmla="*/ 1 w 1159"/>
                  <a:gd name="T53" fmla="*/ 1 h 678"/>
                  <a:gd name="T54" fmla="*/ 1 w 1159"/>
                  <a:gd name="T55" fmla="*/ 1 h 67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59"/>
                  <a:gd name="T85" fmla="*/ 0 h 678"/>
                  <a:gd name="T86" fmla="*/ 1159 w 1159"/>
                  <a:gd name="T87" fmla="*/ 678 h 67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59" h="678">
                    <a:moveTo>
                      <a:pt x="78" y="126"/>
                    </a:moveTo>
                    <a:cubicBezTo>
                      <a:pt x="204" y="0"/>
                      <a:pt x="107" y="72"/>
                      <a:pt x="438" y="78"/>
                    </a:cubicBezTo>
                    <a:cubicBezTo>
                      <a:pt x="465" y="89"/>
                      <a:pt x="490" y="95"/>
                      <a:pt x="516" y="108"/>
                    </a:cubicBezTo>
                    <a:cubicBezTo>
                      <a:pt x="655" y="90"/>
                      <a:pt x="650" y="84"/>
                      <a:pt x="822" y="90"/>
                    </a:cubicBezTo>
                    <a:cubicBezTo>
                      <a:pt x="865" y="100"/>
                      <a:pt x="913" y="108"/>
                      <a:pt x="954" y="126"/>
                    </a:cubicBezTo>
                    <a:cubicBezTo>
                      <a:pt x="994" y="144"/>
                      <a:pt x="1043" y="186"/>
                      <a:pt x="1080" y="198"/>
                    </a:cubicBezTo>
                    <a:cubicBezTo>
                      <a:pt x="1086" y="204"/>
                      <a:pt x="1091" y="211"/>
                      <a:pt x="1098" y="216"/>
                    </a:cubicBezTo>
                    <a:cubicBezTo>
                      <a:pt x="1105" y="221"/>
                      <a:pt x="1117" y="221"/>
                      <a:pt x="1122" y="228"/>
                    </a:cubicBezTo>
                    <a:cubicBezTo>
                      <a:pt x="1142" y="258"/>
                      <a:pt x="1152" y="306"/>
                      <a:pt x="1158" y="342"/>
                    </a:cubicBezTo>
                    <a:cubicBezTo>
                      <a:pt x="1153" y="388"/>
                      <a:pt x="1159" y="438"/>
                      <a:pt x="1140" y="480"/>
                    </a:cubicBezTo>
                    <a:cubicBezTo>
                      <a:pt x="1110" y="546"/>
                      <a:pt x="1043" y="572"/>
                      <a:pt x="978" y="594"/>
                    </a:cubicBezTo>
                    <a:cubicBezTo>
                      <a:pt x="970" y="600"/>
                      <a:pt x="963" y="608"/>
                      <a:pt x="954" y="612"/>
                    </a:cubicBezTo>
                    <a:cubicBezTo>
                      <a:pt x="939" y="618"/>
                      <a:pt x="906" y="624"/>
                      <a:pt x="906" y="624"/>
                    </a:cubicBezTo>
                    <a:cubicBezTo>
                      <a:pt x="864" y="652"/>
                      <a:pt x="917" y="620"/>
                      <a:pt x="858" y="642"/>
                    </a:cubicBezTo>
                    <a:cubicBezTo>
                      <a:pt x="820" y="656"/>
                      <a:pt x="831" y="669"/>
                      <a:pt x="780" y="678"/>
                    </a:cubicBezTo>
                    <a:cubicBezTo>
                      <a:pt x="758" y="672"/>
                      <a:pt x="733" y="672"/>
                      <a:pt x="714" y="660"/>
                    </a:cubicBezTo>
                    <a:cubicBezTo>
                      <a:pt x="670" y="632"/>
                      <a:pt x="705" y="547"/>
                      <a:pt x="642" y="516"/>
                    </a:cubicBezTo>
                    <a:cubicBezTo>
                      <a:pt x="638" y="516"/>
                      <a:pt x="550" y="521"/>
                      <a:pt x="528" y="528"/>
                    </a:cubicBezTo>
                    <a:cubicBezTo>
                      <a:pt x="521" y="530"/>
                      <a:pt x="517" y="537"/>
                      <a:pt x="510" y="540"/>
                    </a:cubicBezTo>
                    <a:cubicBezTo>
                      <a:pt x="500" y="544"/>
                      <a:pt x="490" y="544"/>
                      <a:pt x="480" y="546"/>
                    </a:cubicBezTo>
                    <a:cubicBezTo>
                      <a:pt x="390" y="591"/>
                      <a:pt x="380" y="567"/>
                      <a:pt x="240" y="558"/>
                    </a:cubicBezTo>
                    <a:cubicBezTo>
                      <a:pt x="220" y="545"/>
                      <a:pt x="212" y="501"/>
                      <a:pt x="186" y="498"/>
                    </a:cubicBezTo>
                    <a:cubicBezTo>
                      <a:pt x="136" y="493"/>
                      <a:pt x="86" y="494"/>
                      <a:pt x="36" y="492"/>
                    </a:cubicBezTo>
                    <a:cubicBezTo>
                      <a:pt x="15" y="471"/>
                      <a:pt x="7" y="455"/>
                      <a:pt x="0" y="426"/>
                    </a:cubicBezTo>
                    <a:cubicBezTo>
                      <a:pt x="1" y="418"/>
                      <a:pt x="5" y="354"/>
                      <a:pt x="12" y="336"/>
                    </a:cubicBezTo>
                    <a:cubicBezTo>
                      <a:pt x="21" y="311"/>
                      <a:pt x="42" y="291"/>
                      <a:pt x="48" y="264"/>
                    </a:cubicBezTo>
                    <a:cubicBezTo>
                      <a:pt x="55" y="233"/>
                      <a:pt x="54" y="207"/>
                      <a:pt x="72" y="180"/>
                    </a:cubicBezTo>
                    <a:cubicBezTo>
                      <a:pt x="79" y="138"/>
                      <a:pt x="78" y="156"/>
                      <a:pt x="78" y="12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39" name="Line 18"/>
              <p:cNvSpPr>
                <a:spLocks noChangeShapeType="1"/>
              </p:cNvSpPr>
              <p:nvPr/>
            </p:nvSpPr>
            <p:spPr bwMode="auto">
              <a:xfrm flipV="1">
                <a:off x="2064" y="2931"/>
                <a:ext cx="226" cy="6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Line 19"/>
              <p:cNvSpPr>
                <a:spLocks noChangeShapeType="1"/>
              </p:cNvSpPr>
              <p:nvPr/>
            </p:nvSpPr>
            <p:spPr bwMode="auto">
              <a:xfrm flipV="1">
                <a:off x="2472" y="1776"/>
                <a:ext cx="168" cy="52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41" name="Group 20"/>
              <p:cNvGrpSpPr>
                <a:grpSpLocks/>
              </p:cNvGrpSpPr>
              <p:nvPr/>
            </p:nvGrpSpPr>
            <p:grpSpPr bwMode="auto">
              <a:xfrm>
                <a:off x="192" y="240"/>
                <a:ext cx="1917" cy="3644"/>
                <a:chOff x="192" y="240"/>
                <a:chExt cx="1917" cy="3644"/>
              </a:xfrm>
            </p:grpSpPr>
            <p:sp>
              <p:nvSpPr>
                <p:cNvPr id="22543" name="Line 21"/>
                <p:cNvSpPr>
                  <a:spLocks noChangeShapeType="1"/>
                </p:cNvSpPr>
                <p:nvPr/>
              </p:nvSpPr>
              <p:spPr bwMode="auto">
                <a:xfrm>
                  <a:off x="1383" y="2931"/>
                  <a:ext cx="272" cy="5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4" name="Oval 22"/>
                <p:cNvSpPr>
                  <a:spLocks noChangeArrowheads="1"/>
                </p:cNvSpPr>
                <p:nvPr/>
              </p:nvSpPr>
              <p:spPr bwMode="auto">
                <a:xfrm>
                  <a:off x="110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5" name="Oval 23"/>
                <p:cNvSpPr>
                  <a:spLocks noChangeArrowheads="1"/>
                </p:cNvSpPr>
                <p:nvPr/>
              </p:nvSpPr>
              <p:spPr bwMode="auto">
                <a:xfrm>
                  <a:off x="1154" y="273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6" name="Oval 24"/>
                <p:cNvSpPr>
                  <a:spLocks noChangeArrowheads="1"/>
                </p:cNvSpPr>
                <p:nvPr/>
              </p:nvSpPr>
              <p:spPr bwMode="auto">
                <a:xfrm>
                  <a:off x="1199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2547" name="Group 25"/>
                <p:cNvGrpSpPr>
                  <a:grpSpLocks/>
                </p:cNvGrpSpPr>
                <p:nvPr/>
              </p:nvGrpSpPr>
              <p:grpSpPr bwMode="auto">
                <a:xfrm>
                  <a:off x="192" y="240"/>
                  <a:ext cx="1296" cy="2400"/>
                  <a:chOff x="192" y="240"/>
                  <a:chExt cx="1296" cy="2400"/>
                </a:xfrm>
              </p:grpSpPr>
              <p:sp>
                <p:nvSpPr>
                  <p:cNvPr id="22552" name="Freeform 26"/>
                  <p:cNvSpPr>
                    <a:spLocks/>
                  </p:cNvSpPr>
                  <p:nvPr/>
                </p:nvSpPr>
                <p:spPr bwMode="auto">
                  <a:xfrm>
                    <a:off x="816" y="2256"/>
                    <a:ext cx="672" cy="384"/>
                  </a:xfrm>
                  <a:custGeom>
                    <a:avLst/>
                    <a:gdLst>
                      <a:gd name="T0" fmla="*/ 1 w 1159"/>
                      <a:gd name="T1" fmla="*/ 1 h 678"/>
                      <a:gd name="T2" fmla="*/ 3 w 1159"/>
                      <a:gd name="T3" fmla="*/ 1 h 678"/>
                      <a:gd name="T4" fmla="*/ 4 w 1159"/>
                      <a:gd name="T5" fmla="*/ 1 h 678"/>
                      <a:gd name="T6" fmla="*/ 6 w 1159"/>
                      <a:gd name="T7" fmla="*/ 1 h 678"/>
                      <a:gd name="T8" fmla="*/ 7 w 1159"/>
                      <a:gd name="T9" fmla="*/ 1 h 678"/>
                      <a:gd name="T10" fmla="*/ 8 w 1159"/>
                      <a:gd name="T11" fmla="*/ 1 h 678"/>
                      <a:gd name="T12" fmla="*/ 8 w 1159"/>
                      <a:gd name="T13" fmla="*/ 1 h 678"/>
                      <a:gd name="T14" fmla="*/ 8 w 1159"/>
                      <a:gd name="T15" fmla="*/ 1 h 678"/>
                      <a:gd name="T16" fmla="*/ 9 w 1159"/>
                      <a:gd name="T17" fmla="*/ 2 h 678"/>
                      <a:gd name="T18" fmla="*/ 8 w 1159"/>
                      <a:gd name="T19" fmla="*/ 3 h 678"/>
                      <a:gd name="T20" fmla="*/ 7 w 1159"/>
                      <a:gd name="T21" fmla="*/ 3 h 678"/>
                      <a:gd name="T22" fmla="*/ 7 w 1159"/>
                      <a:gd name="T23" fmla="*/ 3 h 678"/>
                      <a:gd name="T24" fmla="*/ 7 w 1159"/>
                      <a:gd name="T25" fmla="*/ 3 h 678"/>
                      <a:gd name="T26" fmla="*/ 6 w 1159"/>
                      <a:gd name="T27" fmla="*/ 4 h 678"/>
                      <a:gd name="T28" fmla="*/ 6 w 1159"/>
                      <a:gd name="T29" fmla="*/ 4 h 678"/>
                      <a:gd name="T30" fmla="*/ 5 w 1159"/>
                      <a:gd name="T31" fmla="*/ 4 h 678"/>
                      <a:gd name="T32" fmla="*/ 5 w 1159"/>
                      <a:gd name="T33" fmla="*/ 3 h 678"/>
                      <a:gd name="T34" fmla="*/ 4 w 1159"/>
                      <a:gd name="T35" fmla="*/ 3 h 678"/>
                      <a:gd name="T36" fmla="*/ 4 w 1159"/>
                      <a:gd name="T37" fmla="*/ 3 h 678"/>
                      <a:gd name="T38" fmla="*/ 3 w 1159"/>
                      <a:gd name="T39" fmla="*/ 3 h 678"/>
                      <a:gd name="T40" fmla="*/ 2 w 1159"/>
                      <a:gd name="T41" fmla="*/ 3 h 678"/>
                      <a:gd name="T42" fmla="*/ 1 w 1159"/>
                      <a:gd name="T43" fmla="*/ 3 h 678"/>
                      <a:gd name="T44" fmla="*/ 1 w 1159"/>
                      <a:gd name="T45" fmla="*/ 3 h 678"/>
                      <a:gd name="T46" fmla="*/ 0 w 1159"/>
                      <a:gd name="T47" fmla="*/ 3 h 678"/>
                      <a:gd name="T48" fmla="*/ 1 w 1159"/>
                      <a:gd name="T49" fmla="*/ 2 h 678"/>
                      <a:gd name="T50" fmla="*/ 1 w 1159"/>
                      <a:gd name="T51" fmla="*/ 2 h 678"/>
                      <a:gd name="T52" fmla="*/ 1 w 1159"/>
                      <a:gd name="T53" fmla="*/ 1 h 678"/>
                      <a:gd name="T54" fmla="*/ 1 w 1159"/>
                      <a:gd name="T55" fmla="*/ 1 h 67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159"/>
                      <a:gd name="T85" fmla="*/ 0 h 678"/>
                      <a:gd name="T86" fmla="*/ 1159 w 1159"/>
                      <a:gd name="T87" fmla="*/ 678 h 678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159" h="678">
                        <a:moveTo>
                          <a:pt x="78" y="126"/>
                        </a:moveTo>
                        <a:cubicBezTo>
                          <a:pt x="204" y="0"/>
                          <a:pt x="107" y="72"/>
                          <a:pt x="438" y="78"/>
                        </a:cubicBezTo>
                        <a:cubicBezTo>
                          <a:pt x="465" y="89"/>
                          <a:pt x="490" y="95"/>
                          <a:pt x="516" y="108"/>
                        </a:cubicBezTo>
                        <a:cubicBezTo>
                          <a:pt x="655" y="90"/>
                          <a:pt x="650" y="84"/>
                          <a:pt x="822" y="90"/>
                        </a:cubicBezTo>
                        <a:cubicBezTo>
                          <a:pt x="865" y="100"/>
                          <a:pt x="913" y="108"/>
                          <a:pt x="954" y="126"/>
                        </a:cubicBezTo>
                        <a:cubicBezTo>
                          <a:pt x="994" y="144"/>
                          <a:pt x="1043" y="186"/>
                          <a:pt x="1080" y="198"/>
                        </a:cubicBezTo>
                        <a:cubicBezTo>
                          <a:pt x="1086" y="204"/>
                          <a:pt x="1091" y="211"/>
                          <a:pt x="1098" y="216"/>
                        </a:cubicBezTo>
                        <a:cubicBezTo>
                          <a:pt x="1105" y="221"/>
                          <a:pt x="1117" y="221"/>
                          <a:pt x="1122" y="228"/>
                        </a:cubicBezTo>
                        <a:cubicBezTo>
                          <a:pt x="1142" y="258"/>
                          <a:pt x="1152" y="306"/>
                          <a:pt x="1158" y="342"/>
                        </a:cubicBezTo>
                        <a:cubicBezTo>
                          <a:pt x="1153" y="388"/>
                          <a:pt x="1159" y="438"/>
                          <a:pt x="1140" y="480"/>
                        </a:cubicBezTo>
                        <a:cubicBezTo>
                          <a:pt x="1110" y="546"/>
                          <a:pt x="1043" y="572"/>
                          <a:pt x="978" y="594"/>
                        </a:cubicBezTo>
                        <a:cubicBezTo>
                          <a:pt x="970" y="600"/>
                          <a:pt x="963" y="608"/>
                          <a:pt x="954" y="612"/>
                        </a:cubicBezTo>
                        <a:cubicBezTo>
                          <a:pt x="939" y="618"/>
                          <a:pt x="906" y="624"/>
                          <a:pt x="906" y="624"/>
                        </a:cubicBezTo>
                        <a:cubicBezTo>
                          <a:pt x="864" y="652"/>
                          <a:pt x="917" y="620"/>
                          <a:pt x="858" y="642"/>
                        </a:cubicBezTo>
                        <a:cubicBezTo>
                          <a:pt x="820" y="656"/>
                          <a:pt x="831" y="669"/>
                          <a:pt x="780" y="678"/>
                        </a:cubicBezTo>
                        <a:cubicBezTo>
                          <a:pt x="758" y="672"/>
                          <a:pt x="733" y="672"/>
                          <a:pt x="714" y="660"/>
                        </a:cubicBezTo>
                        <a:cubicBezTo>
                          <a:pt x="670" y="632"/>
                          <a:pt x="705" y="547"/>
                          <a:pt x="642" y="516"/>
                        </a:cubicBezTo>
                        <a:cubicBezTo>
                          <a:pt x="638" y="516"/>
                          <a:pt x="550" y="521"/>
                          <a:pt x="528" y="528"/>
                        </a:cubicBezTo>
                        <a:cubicBezTo>
                          <a:pt x="521" y="530"/>
                          <a:pt x="517" y="537"/>
                          <a:pt x="510" y="540"/>
                        </a:cubicBezTo>
                        <a:cubicBezTo>
                          <a:pt x="500" y="544"/>
                          <a:pt x="490" y="544"/>
                          <a:pt x="480" y="546"/>
                        </a:cubicBezTo>
                        <a:cubicBezTo>
                          <a:pt x="390" y="591"/>
                          <a:pt x="380" y="567"/>
                          <a:pt x="240" y="558"/>
                        </a:cubicBezTo>
                        <a:cubicBezTo>
                          <a:pt x="220" y="545"/>
                          <a:pt x="212" y="501"/>
                          <a:pt x="186" y="498"/>
                        </a:cubicBezTo>
                        <a:cubicBezTo>
                          <a:pt x="136" y="493"/>
                          <a:pt x="86" y="494"/>
                          <a:pt x="36" y="492"/>
                        </a:cubicBezTo>
                        <a:cubicBezTo>
                          <a:pt x="15" y="471"/>
                          <a:pt x="7" y="455"/>
                          <a:pt x="0" y="426"/>
                        </a:cubicBezTo>
                        <a:cubicBezTo>
                          <a:pt x="1" y="418"/>
                          <a:pt x="5" y="354"/>
                          <a:pt x="12" y="336"/>
                        </a:cubicBezTo>
                        <a:cubicBezTo>
                          <a:pt x="21" y="311"/>
                          <a:pt x="42" y="291"/>
                          <a:pt x="48" y="264"/>
                        </a:cubicBezTo>
                        <a:cubicBezTo>
                          <a:pt x="55" y="233"/>
                          <a:pt x="54" y="207"/>
                          <a:pt x="72" y="180"/>
                        </a:cubicBezTo>
                        <a:cubicBezTo>
                          <a:pt x="79" y="138"/>
                          <a:pt x="78" y="156"/>
                          <a:pt x="78" y="126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5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24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92" y="240"/>
                    <a:ext cx="1200" cy="1584"/>
                    <a:chOff x="192" y="240"/>
                    <a:chExt cx="1200" cy="1584"/>
                  </a:xfrm>
                </p:grpSpPr>
                <p:sp>
                  <p:nvSpPr>
                    <p:cNvPr id="22557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92" y="240"/>
                      <a:ext cx="1159" cy="678"/>
                    </a:xfrm>
                    <a:custGeom>
                      <a:avLst/>
                      <a:gdLst>
                        <a:gd name="T0" fmla="*/ 78 w 1159"/>
                        <a:gd name="T1" fmla="*/ 126 h 678"/>
                        <a:gd name="T2" fmla="*/ 438 w 1159"/>
                        <a:gd name="T3" fmla="*/ 78 h 678"/>
                        <a:gd name="T4" fmla="*/ 516 w 1159"/>
                        <a:gd name="T5" fmla="*/ 108 h 678"/>
                        <a:gd name="T6" fmla="*/ 822 w 1159"/>
                        <a:gd name="T7" fmla="*/ 90 h 678"/>
                        <a:gd name="T8" fmla="*/ 954 w 1159"/>
                        <a:gd name="T9" fmla="*/ 126 h 678"/>
                        <a:gd name="T10" fmla="*/ 1080 w 1159"/>
                        <a:gd name="T11" fmla="*/ 198 h 678"/>
                        <a:gd name="T12" fmla="*/ 1098 w 1159"/>
                        <a:gd name="T13" fmla="*/ 216 h 678"/>
                        <a:gd name="T14" fmla="*/ 1122 w 1159"/>
                        <a:gd name="T15" fmla="*/ 228 h 678"/>
                        <a:gd name="T16" fmla="*/ 1158 w 1159"/>
                        <a:gd name="T17" fmla="*/ 342 h 678"/>
                        <a:gd name="T18" fmla="*/ 1140 w 1159"/>
                        <a:gd name="T19" fmla="*/ 480 h 678"/>
                        <a:gd name="T20" fmla="*/ 978 w 1159"/>
                        <a:gd name="T21" fmla="*/ 594 h 678"/>
                        <a:gd name="T22" fmla="*/ 954 w 1159"/>
                        <a:gd name="T23" fmla="*/ 612 h 678"/>
                        <a:gd name="T24" fmla="*/ 906 w 1159"/>
                        <a:gd name="T25" fmla="*/ 624 h 678"/>
                        <a:gd name="T26" fmla="*/ 858 w 1159"/>
                        <a:gd name="T27" fmla="*/ 642 h 678"/>
                        <a:gd name="T28" fmla="*/ 780 w 1159"/>
                        <a:gd name="T29" fmla="*/ 678 h 678"/>
                        <a:gd name="T30" fmla="*/ 714 w 1159"/>
                        <a:gd name="T31" fmla="*/ 660 h 678"/>
                        <a:gd name="T32" fmla="*/ 642 w 1159"/>
                        <a:gd name="T33" fmla="*/ 516 h 678"/>
                        <a:gd name="T34" fmla="*/ 528 w 1159"/>
                        <a:gd name="T35" fmla="*/ 528 h 678"/>
                        <a:gd name="T36" fmla="*/ 510 w 1159"/>
                        <a:gd name="T37" fmla="*/ 540 h 678"/>
                        <a:gd name="T38" fmla="*/ 480 w 1159"/>
                        <a:gd name="T39" fmla="*/ 546 h 678"/>
                        <a:gd name="T40" fmla="*/ 240 w 1159"/>
                        <a:gd name="T41" fmla="*/ 558 h 678"/>
                        <a:gd name="T42" fmla="*/ 186 w 1159"/>
                        <a:gd name="T43" fmla="*/ 498 h 678"/>
                        <a:gd name="T44" fmla="*/ 36 w 1159"/>
                        <a:gd name="T45" fmla="*/ 492 h 678"/>
                        <a:gd name="T46" fmla="*/ 0 w 1159"/>
                        <a:gd name="T47" fmla="*/ 426 h 678"/>
                        <a:gd name="T48" fmla="*/ 12 w 1159"/>
                        <a:gd name="T49" fmla="*/ 336 h 678"/>
                        <a:gd name="T50" fmla="*/ 48 w 1159"/>
                        <a:gd name="T51" fmla="*/ 264 h 678"/>
                        <a:gd name="T52" fmla="*/ 72 w 1159"/>
                        <a:gd name="T53" fmla="*/ 180 h 678"/>
                        <a:gd name="T54" fmla="*/ 78 w 1159"/>
                        <a:gd name="T55" fmla="*/ 126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8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32" y="1296"/>
                      <a:ext cx="960" cy="528"/>
                    </a:xfrm>
                    <a:custGeom>
                      <a:avLst/>
                      <a:gdLst>
                        <a:gd name="T0" fmla="*/ 15 w 1159"/>
                        <a:gd name="T1" fmla="*/ 13 h 678"/>
                        <a:gd name="T2" fmla="*/ 81 w 1159"/>
                        <a:gd name="T3" fmla="*/ 9 h 678"/>
                        <a:gd name="T4" fmla="*/ 94 w 1159"/>
                        <a:gd name="T5" fmla="*/ 12 h 678"/>
                        <a:gd name="T6" fmla="*/ 151 w 1159"/>
                        <a:gd name="T7" fmla="*/ 9 h 678"/>
                        <a:gd name="T8" fmla="*/ 175 w 1159"/>
                        <a:gd name="T9" fmla="*/ 13 h 678"/>
                        <a:gd name="T10" fmla="*/ 199 w 1159"/>
                        <a:gd name="T11" fmla="*/ 20 h 678"/>
                        <a:gd name="T12" fmla="*/ 202 w 1159"/>
                        <a:gd name="T13" fmla="*/ 23 h 678"/>
                        <a:gd name="T14" fmla="*/ 205 w 1159"/>
                        <a:gd name="T15" fmla="*/ 24 h 678"/>
                        <a:gd name="T16" fmla="*/ 213 w 1159"/>
                        <a:gd name="T17" fmla="*/ 36 h 678"/>
                        <a:gd name="T18" fmla="*/ 210 w 1159"/>
                        <a:gd name="T19" fmla="*/ 51 h 678"/>
                        <a:gd name="T20" fmla="*/ 180 w 1159"/>
                        <a:gd name="T21" fmla="*/ 63 h 678"/>
                        <a:gd name="T22" fmla="*/ 175 w 1159"/>
                        <a:gd name="T23" fmla="*/ 65 h 678"/>
                        <a:gd name="T24" fmla="*/ 166 w 1159"/>
                        <a:gd name="T25" fmla="*/ 65 h 678"/>
                        <a:gd name="T26" fmla="*/ 157 w 1159"/>
                        <a:gd name="T27" fmla="*/ 67 h 678"/>
                        <a:gd name="T28" fmla="*/ 143 w 1159"/>
                        <a:gd name="T29" fmla="*/ 72 h 678"/>
                        <a:gd name="T30" fmla="*/ 131 w 1159"/>
                        <a:gd name="T31" fmla="*/ 69 h 678"/>
                        <a:gd name="T32" fmla="*/ 118 w 1159"/>
                        <a:gd name="T33" fmla="*/ 55 h 678"/>
                        <a:gd name="T34" fmla="*/ 97 w 1159"/>
                        <a:gd name="T35" fmla="*/ 56 h 678"/>
                        <a:gd name="T36" fmla="*/ 94 w 1159"/>
                        <a:gd name="T37" fmla="*/ 57 h 678"/>
                        <a:gd name="T38" fmla="*/ 88 w 1159"/>
                        <a:gd name="T39" fmla="*/ 58 h 678"/>
                        <a:gd name="T40" fmla="*/ 45 w 1159"/>
                        <a:gd name="T41" fmla="*/ 59 h 678"/>
                        <a:gd name="T42" fmla="*/ 34 w 1159"/>
                        <a:gd name="T43" fmla="*/ 52 h 678"/>
                        <a:gd name="T44" fmla="*/ 7 w 1159"/>
                        <a:gd name="T45" fmla="*/ 52 h 678"/>
                        <a:gd name="T46" fmla="*/ 0 w 1159"/>
                        <a:gd name="T47" fmla="*/ 45 h 678"/>
                        <a:gd name="T48" fmla="*/ 2 w 1159"/>
                        <a:gd name="T49" fmla="*/ 36 h 678"/>
                        <a:gd name="T50" fmla="*/ 8 w 1159"/>
                        <a:gd name="T51" fmla="*/ 28 h 678"/>
                        <a:gd name="T52" fmla="*/ 13 w 1159"/>
                        <a:gd name="T53" fmla="*/ 19 h 678"/>
                        <a:gd name="T54" fmla="*/ 15 w 1159"/>
                        <a:gd name="T55" fmla="*/ 13 h 678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1159"/>
                        <a:gd name="T85" fmla="*/ 0 h 678"/>
                        <a:gd name="T86" fmla="*/ 1159 w 1159"/>
                        <a:gd name="T87" fmla="*/ 678 h 678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1159" h="678">
                          <a:moveTo>
                            <a:pt x="78" y="126"/>
                          </a:moveTo>
                          <a:cubicBezTo>
                            <a:pt x="204" y="0"/>
                            <a:pt x="107" y="72"/>
                            <a:pt x="438" y="78"/>
                          </a:cubicBezTo>
                          <a:cubicBezTo>
                            <a:pt x="465" y="89"/>
                            <a:pt x="490" y="95"/>
                            <a:pt x="516" y="108"/>
                          </a:cubicBezTo>
                          <a:cubicBezTo>
                            <a:pt x="655" y="90"/>
                            <a:pt x="650" y="84"/>
                            <a:pt x="822" y="90"/>
                          </a:cubicBezTo>
                          <a:cubicBezTo>
                            <a:pt x="865" y="100"/>
                            <a:pt x="913" y="108"/>
                            <a:pt x="954" y="126"/>
                          </a:cubicBezTo>
                          <a:cubicBezTo>
                            <a:pt x="994" y="144"/>
                            <a:pt x="1043" y="186"/>
                            <a:pt x="1080" y="198"/>
                          </a:cubicBezTo>
                          <a:cubicBezTo>
                            <a:pt x="1086" y="204"/>
                            <a:pt x="1091" y="211"/>
                            <a:pt x="1098" y="216"/>
                          </a:cubicBezTo>
                          <a:cubicBezTo>
                            <a:pt x="1105" y="221"/>
                            <a:pt x="1117" y="221"/>
                            <a:pt x="1122" y="228"/>
                          </a:cubicBezTo>
                          <a:cubicBezTo>
                            <a:pt x="1142" y="258"/>
                            <a:pt x="1152" y="306"/>
                            <a:pt x="1158" y="342"/>
                          </a:cubicBezTo>
                          <a:cubicBezTo>
                            <a:pt x="1153" y="388"/>
                            <a:pt x="1159" y="438"/>
                            <a:pt x="1140" y="480"/>
                          </a:cubicBezTo>
                          <a:cubicBezTo>
                            <a:pt x="1110" y="546"/>
                            <a:pt x="1043" y="572"/>
                            <a:pt x="978" y="594"/>
                          </a:cubicBezTo>
                          <a:cubicBezTo>
                            <a:pt x="970" y="600"/>
                            <a:pt x="963" y="608"/>
                            <a:pt x="954" y="612"/>
                          </a:cubicBezTo>
                          <a:cubicBezTo>
                            <a:pt x="939" y="618"/>
                            <a:pt x="906" y="624"/>
                            <a:pt x="906" y="624"/>
                          </a:cubicBezTo>
                          <a:cubicBezTo>
                            <a:pt x="864" y="652"/>
                            <a:pt x="917" y="620"/>
                            <a:pt x="858" y="642"/>
                          </a:cubicBezTo>
                          <a:cubicBezTo>
                            <a:pt x="820" y="656"/>
                            <a:pt x="831" y="669"/>
                            <a:pt x="780" y="678"/>
                          </a:cubicBezTo>
                          <a:cubicBezTo>
                            <a:pt x="758" y="672"/>
                            <a:pt x="733" y="672"/>
                            <a:pt x="714" y="660"/>
                          </a:cubicBezTo>
                          <a:cubicBezTo>
                            <a:pt x="670" y="632"/>
                            <a:pt x="705" y="547"/>
                            <a:pt x="642" y="516"/>
                          </a:cubicBezTo>
                          <a:cubicBezTo>
                            <a:pt x="638" y="516"/>
                            <a:pt x="550" y="521"/>
                            <a:pt x="528" y="528"/>
                          </a:cubicBezTo>
                          <a:cubicBezTo>
                            <a:pt x="521" y="530"/>
                            <a:pt x="517" y="537"/>
                            <a:pt x="510" y="540"/>
                          </a:cubicBezTo>
                          <a:cubicBezTo>
                            <a:pt x="500" y="544"/>
                            <a:pt x="490" y="544"/>
                            <a:pt x="480" y="546"/>
                          </a:cubicBezTo>
                          <a:cubicBezTo>
                            <a:pt x="390" y="591"/>
                            <a:pt x="380" y="567"/>
                            <a:pt x="240" y="558"/>
                          </a:cubicBezTo>
                          <a:cubicBezTo>
                            <a:pt x="220" y="545"/>
                            <a:pt x="212" y="501"/>
                            <a:pt x="186" y="498"/>
                          </a:cubicBezTo>
                          <a:cubicBezTo>
                            <a:pt x="136" y="493"/>
                            <a:pt x="86" y="494"/>
                            <a:pt x="36" y="492"/>
                          </a:cubicBezTo>
                          <a:cubicBezTo>
                            <a:pt x="15" y="471"/>
                            <a:pt x="7" y="455"/>
                            <a:pt x="0" y="426"/>
                          </a:cubicBezTo>
                          <a:cubicBezTo>
                            <a:pt x="1" y="418"/>
                            <a:pt x="5" y="354"/>
                            <a:pt x="12" y="336"/>
                          </a:cubicBezTo>
                          <a:cubicBezTo>
                            <a:pt x="21" y="311"/>
                            <a:pt x="42" y="291"/>
                            <a:pt x="48" y="264"/>
                          </a:cubicBezTo>
                          <a:cubicBezTo>
                            <a:pt x="55" y="233"/>
                            <a:pt x="54" y="207"/>
                            <a:pt x="72" y="180"/>
                          </a:cubicBezTo>
                          <a:cubicBezTo>
                            <a:pt x="79" y="138"/>
                            <a:pt x="78" y="156"/>
                            <a:pt x="78" y="126"/>
                          </a:cubicBez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2559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768"/>
                      <a:ext cx="24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2550" name="Freeform 37"/>
                <p:cNvSpPr>
                  <a:spLocks/>
                </p:cNvSpPr>
                <p:nvPr/>
              </p:nvSpPr>
              <p:spPr bwMode="auto">
                <a:xfrm>
                  <a:off x="1655" y="3551"/>
                  <a:ext cx="454" cy="333"/>
                </a:xfrm>
                <a:custGeom>
                  <a:avLst/>
                  <a:gdLst>
                    <a:gd name="T0" fmla="*/ 0 w 1159"/>
                    <a:gd name="T1" fmla="*/ 0 h 678"/>
                    <a:gd name="T2" fmla="*/ 0 w 1159"/>
                    <a:gd name="T3" fmla="*/ 0 h 678"/>
                    <a:gd name="T4" fmla="*/ 0 w 1159"/>
                    <a:gd name="T5" fmla="*/ 0 h 678"/>
                    <a:gd name="T6" fmla="*/ 0 w 1159"/>
                    <a:gd name="T7" fmla="*/ 0 h 678"/>
                    <a:gd name="T8" fmla="*/ 0 w 1159"/>
                    <a:gd name="T9" fmla="*/ 0 h 678"/>
                    <a:gd name="T10" fmla="*/ 0 w 1159"/>
                    <a:gd name="T11" fmla="*/ 0 h 678"/>
                    <a:gd name="T12" fmla="*/ 0 w 1159"/>
                    <a:gd name="T13" fmla="*/ 0 h 678"/>
                    <a:gd name="T14" fmla="*/ 0 w 1159"/>
                    <a:gd name="T15" fmla="*/ 0 h 678"/>
                    <a:gd name="T16" fmla="*/ 0 w 1159"/>
                    <a:gd name="T17" fmla="*/ 0 h 678"/>
                    <a:gd name="T18" fmla="*/ 0 w 1159"/>
                    <a:gd name="T19" fmla="*/ 0 h 678"/>
                    <a:gd name="T20" fmla="*/ 0 w 1159"/>
                    <a:gd name="T21" fmla="*/ 1 h 678"/>
                    <a:gd name="T22" fmla="*/ 0 w 1159"/>
                    <a:gd name="T23" fmla="*/ 1 h 678"/>
                    <a:gd name="T24" fmla="*/ 0 w 1159"/>
                    <a:gd name="T25" fmla="*/ 1 h 678"/>
                    <a:gd name="T26" fmla="*/ 0 w 1159"/>
                    <a:gd name="T27" fmla="*/ 1 h 678"/>
                    <a:gd name="T28" fmla="*/ 0 w 1159"/>
                    <a:gd name="T29" fmla="*/ 1 h 678"/>
                    <a:gd name="T30" fmla="*/ 0 w 1159"/>
                    <a:gd name="T31" fmla="*/ 1 h 678"/>
                    <a:gd name="T32" fmla="*/ 0 w 1159"/>
                    <a:gd name="T33" fmla="*/ 0 h 678"/>
                    <a:gd name="T34" fmla="*/ 0 w 1159"/>
                    <a:gd name="T35" fmla="*/ 0 h 678"/>
                    <a:gd name="T36" fmla="*/ 0 w 1159"/>
                    <a:gd name="T37" fmla="*/ 0 h 678"/>
                    <a:gd name="T38" fmla="*/ 0 w 1159"/>
                    <a:gd name="T39" fmla="*/ 1 h 678"/>
                    <a:gd name="T40" fmla="*/ 0 w 1159"/>
                    <a:gd name="T41" fmla="*/ 1 h 678"/>
                    <a:gd name="T42" fmla="*/ 0 w 1159"/>
                    <a:gd name="T43" fmla="*/ 0 h 678"/>
                    <a:gd name="T44" fmla="*/ 0 w 1159"/>
                    <a:gd name="T45" fmla="*/ 0 h 678"/>
                    <a:gd name="T46" fmla="*/ 0 w 1159"/>
                    <a:gd name="T47" fmla="*/ 0 h 678"/>
                    <a:gd name="T48" fmla="*/ 0 w 1159"/>
                    <a:gd name="T49" fmla="*/ 0 h 678"/>
                    <a:gd name="T50" fmla="*/ 0 w 1159"/>
                    <a:gd name="T51" fmla="*/ 0 h 678"/>
                    <a:gd name="T52" fmla="*/ 0 w 1159"/>
                    <a:gd name="T53" fmla="*/ 0 h 678"/>
                    <a:gd name="T54" fmla="*/ 0 w 1159"/>
                    <a:gd name="T55" fmla="*/ 0 h 67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159"/>
                    <a:gd name="T85" fmla="*/ 0 h 678"/>
                    <a:gd name="T86" fmla="*/ 1159 w 1159"/>
                    <a:gd name="T87" fmla="*/ 678 h 67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159" h="678">
                      <a:moveTo>
                        <a:pt x="78" y="126"/>
                      </a:moveTo>
                      <a:cubicBezTo>
                        <a:pt x="204" y="0"/>
                        <a:pt x="107" y="72"/>
                        <a:pt x="438" y="78"/>
                      </a:cubicBezTo>
                      <a:cubicBezTo>
                        <a:pt x="465" y="89"/>
                        <a:pt x="490" y="95"/>
                        <a:pt x="516" y="108"/>
                      </a:cubicBezTo>
                      <a:cubicBezTo>
                        <a:pt x="655" y="90"/>
                        <a:pt x="650" y="84"/>
                        <a:pt x="822" y="90"/>
                      </a:cubicBezTo>
                      <a:cubicBezTo>
                        <a:pt x="865" y="100"/>
                        <a:pt x="913" y="108"/>
                        <a:pt x="954" y="126"/>
                      </a:cubicBezTo>
                      <a:cubicBezTo>
                        <a:pt x="994" y="144"/>
                        <a:pt x="1043" y="186"/>
                        <a:pt x="1080" y="198"/>
                      </a:cubicBezTo>
                      <a:cubicBezTo>
                        <a:pt x="1086" y="204"/>
                        <a:pt x="1091" y="211"/>
                        <a:pt x="1098" y="216"/>
                      </a:cubicBezTo>
                      <a:cubicBezTo>
                        <a:pt x="1105" y="221"/>
                        <a:pt x="1117" y="221"/>
                        <a:pt x="1122" y="228"/>
                      </a:cubicBezTo>
                      <a:cubicBezTo>
                        <a:pt x="1142" y="258"/>
                        <a:pt x="1152" y="306"/>
                        <a:pt x="1158" y="342"/>
                      </a:cubicBezTo>
                      <a:cubicBezTo>
                        <a:pt x="1153" y="388"/>
                        <a:pt x="1159" y="438"/>
                        <a:pt x="1140" y="480"/>
                      </a:cubicBezTo>
                      <a:cubicBezTo>
                        <a:pt x="1110" y="546"/>
                        <a:pt x="1043" y="572"/>
                        <a:pt x="978" y="594"/>
                      </a:cubicBezTo>
                      <a:cubicBezTo>
                        <a:pt x="970" y="600"/>
                        <a:pt x="963" y="608"/>
                        <a:pt x="954" y="612"/>
                      </a:cubicBezTo>
                      <a:cubicBezTo>
                        <a:pt x="939" y="618"/>
                        <a:pt x="906" y="624"/>
                        <a:pt x="906" y="624"/>
                      </a:cubicBezTo>
                      <a:cubicBezTo>
                        <a:pt x="864" y="652"/>
                        <a:pt x="917" y="620"/>
                        <a:pt x="858" y="642"/>
                      </a:cubicBezTo>
                      <a:cubicBezTo>
                        <a:pt x="820" y="656"/>
                        <a:pt x="831" y="669"/>
                        <a:pt x="780" y="678"/>
                      </a:cubicBezTo>
                      <a:cubicBezTo>
                        <a:pt x="758" y="672"/>
                        <a:pt x="733" y="672"/>
                        <a:pt x="714" y="660"/>
                      </a:cubicBezTo>
                      <a:cubicBezTo>
                        <a:pt x="670" y="632"/>
                        <a:pt x="705" y="547"/>
                        <a:pt x="642" y="516"/>
                      </a:cubicBezTo>
                      <a:cubicBezTo>
                        <a:pt x="638" y="516"/>
                        <a:pt x="550" y="521"/>
                        <a:pt x="528" y="528"/>
                      </a:cubicBezTo>
                      <a:cubicBezTo>
                        <a:pt x="521" y="530"/>
                        <a:pt x="517" y="537"/>
                        <a:pt x="510" y="540"/>
                      </a:cubicBezTo>
                      <a:cubicBezTo>
                        <a:pt x="500" y="544"/>
                        <a:pt x="490" y="544"/>
                        <a:pt x="480" y="546"/>
                      </a:cubicBezTo>
                      <a:cubicBezTo>
                        <a:pt x="390" y="591"/>
                        <a:pt x="380" y="567"/>
                        <a:pt x="240" y="558"/>
                      </a:cubicBezTo>
                      <a:cubicBezTo>
                        <a:pt x="220" y="545"/>
                        <a:pt x="212" y="501"/>
                        <a:pt x="186" y="498"/>
                      </a:cubicBezTo>
                      <a:cubicBezTo>
                        <a:pt x="136" y="493"/>
                        <a:pt x="86" y="494"/>
                        <a:pt x="36" y="492"/>
                      </a:cubicBezTo>
                      <a:cubicBezTo>
                        <a:pt x="15" y="471"/>
                        <a:pt x="7" y="455"/>
                        <a:pt x="0" y="426"/>
                      </a:cubicBezTo>
                      <a:cubicBezTo>
                        <a:pt x="1" y="418"/>
                        <a:pt x="5" y="354"/>
                        <a:pt x="12" y="336"/>
                      </a:cubicBezTo>
                      <a:cubicBezTo>
                        <a:pt x="21" y="311"/>
                        <a:pt x="42" y="291"/>
                        <a:pt x="48" y="264"/>
                      </a:cubicBezTo>
                      <a:cubicBezTo>
                        <a:pt x="55" y="233"/>
                        <a:pt x="54" y="207"/>
                        <a:pt x="72" y="180"/>
                      </a:cubicBezTo>
                      <a:cubicBezTo>
                        <a:pt x="79" y="138"/>
                        <a:pt x="78" y="156"/>
                        <a:pt x="78" y="126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04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5964" y="6248400"/>
            <a:ext cx="212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308476" y="6248400"/>
            <a:ext cx="323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58800" y="373625"/>
            <a:ext cx="11040533" cy="835742"/>
          </a:xfrm>
          <a:noFill/>
          <a:ln/>
        </p:spPr>
        <p:txBody>
          <a:bodyPr/>
          <a:lstStyle/>
          <a:p>
            <a:pPr algn="ctr" eaLnBrk="0" hangingPunct="0">
              <a:lnSpc>
                <a:spcPts val="32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Algebraic </a:t>
            </a:r>
            <a:r>
              <a:rPr lang="en-US" altLang="zh-CN" b="1" dirty="0" err="1">
                <a:ea typeface="宋体" panose="02010600030101010101" pitchFamily="2" charset="-122"/>
              </a:rPr>
              <a:t>M</a:t>
            </a:r>
            <a:r>
              <a:rPr lang="en-US" altLang="zh-CN" b="1" dirty="0" err="1" smtClean="0">
                <a:ea typeface="宋体" panose="02010600030101010101" pitchFamily="2" charset="-122"/>
              </a:rPr>
              <a:t>ultigrid</a:t>
            </a:r>
            <a:r>
              <a:rPr lang="en-US" altLang="zh-CN" b="1" dirty="0" smtClean="0">
                <a:ea typeface="宋体" panose="02010600030101010101" pitchFamily="2" charset="-122"/>
              </a:rPr>
              <a:t>:  </a:t>
            </a:r>
            <a:r>
              <a:rPr lang="en-US" altLang="zh-CN" b="1" dirty="0">
                <a:ea typeface="宋体" panose="02010600030101010101" pitchFamily="2" charset="-122"/>
              </a:rPr>
              <a:t>U</a:t>
            </a:r>
            <a:r>
              <a:rPr lang="en-US" altLang="zh-CN" b="1" dirty="0" smtClean="0">
                <a:ea typeface="宋体" panose="02010600030101010101" pitchFamily="2" charset="-122"/>
              </a:rPr>
              <a:t>nstructured-grids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102601" y="5129213"/>
            <a:ext cx="227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445000" y="1612900"/>
            <a:ext cx="6517968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92100" indent="-2921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2766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6195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0767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5339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9911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4483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0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Automatically defines coarse “grid”</a:t>
            </a:r>
            <a:b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endParaRPr lang="en-US" altLang="zh-CN" sz="1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AMG has two distinct phases:</a:t>
            </a:r>
            <a:endParaRPr lang="en-US" altLang="zh-CN" sz="1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buClr>
                <a:srgbClr val="0C7B9C"/>
              </a:buClr>
              <a:buFont typeface="Arial" panose="020B0604020202020204" pitchFamily="34" charset="0"/>
              <a:buChar char="—"/>
            </a:pPr>
            <a:r>
              <a:rPr lang="en-US" altLang="zh-CN" sz="1800" b="1" dirty="0">
                <a:solidFill>
                  <a:srgbClr val="FF0033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setup phase: define MG components</a:t>
            </a:r>
            <a:endParaRPr lang="en-US" altLang="zh-CN" sz="2000" b="1" dirty="0">
              <a:solidFill>
                <a:srgbClr val="114FFB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buClr>
                <a:srgbClr val="0C7B9C"/>
              </a:buClr>
              <a:buFont typeface="Arial" panose="020B0604020202020204" pitchFamily="34" charset="0"/>
              <a:buChar char="—"/>
            </a:pP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solution phase: perform MG cycles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/>
            </a:r>
            <a:b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AMG approach is opposite of geometric MG</a:t>
            </a:r>
            <a:endParaRPr lang="en-US" altLang="zh-CN" sz="1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buClr>
                <a:srgbClr val="0C7B9C"/>
              </a:buClr>
              <a:buFont typeface="Arial" panose="020B0604020202020204" pitchFamily="34" charset="0"/>
              <a:buChar char="—"/>
            </a:pP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fix relaxation (point Gauss-Seidel)</a:t>
            </a:r>
          </a:p>
          <a:p>
            <a:pPr lvl="1">
              <a:lnSpc>
                <a:spcPts val="2000"/>
              </a:lnSpc>
              <a:buClr>
                <a:srgbClr val="0C7B9C"/>
              </a:buClr>
              <a:buFont typeface="Arial" panose="020B0604020202020204" pitchFamily="34" charset="0"/>
              <a:buChar char="—"/>
            </a:pP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choose coarse “grids” and prolongation, </a:t>
            </a:r>
            <a:r>
              <a:rPr lang="en-US" altLang="zh-CN" sz="18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P</a:t>
            </a: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, so that error not reduced by relaxation is in </a:t>
            </a:r>
            <a:r>
              <a:rPr lang="en-US" altLang="zh-CN" sz="18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range(P)</a:t>
            </a:r>
            <a:endParaRPr lang="en-US" altLang="zh-CN" sz="1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buClr>
                <a:srgbClr val="0C7B9C"/>
              </a:buClr>
              <a:buFont typeface="Arial" panose="020B0604020202020204" pitchFamily="34" charset="0"/>
              <a:buChar char="—"/>
            </a:pP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define other MG components so that coarse-grid correction eliminates error in </a:t>
            </a:r>
            <a:r>
              <a:rPr lang="en-US" altLang="zh-CN" sz="18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range(P) </a:t>
            </a: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(i.e., use </a:t>
            </a:r>
            <a:r>
              <a:rPr lang="en-US" altLang="zh-CN" sz="1800" b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Galerkin</a:t>
            </a: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 principle)</a:t>
            </a:r>
            <a:endParaRPr lang="en-US" altLang="zh-CN" sz="1800" b="1" i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  <a:buClr>
                <a:srgbClr val="0C7B9C"/>
              </a:buClr>
              <a:buSzPct val="75000"/>
              <a:buFont typeface="Monotype Sorts" pitchFamily="2" charset="2"/>
              <a:buChar char=" "/>
            </a:pPr>
            <a:r>
              <a:rPr lang="en-US" altLang="zh-CN" sz="1800" b="1" dirty="0">
                <a:latin typeface="Comic Sans MS" panose="030F0702030302020204" pitchFamily="66" charset="0"/>
                <a:ea typeface="宋体" panose="02010600030101010101" pitchFamily="2" charset="-122"/>
              </a:rPr>
              <a:t>(in contrast, geometric MG fixes coarse grids, then defines suitable operators and smoothers)</a:t>
            </a:r>
          </a:p>
        </p:txBody>
      </p:sp>
      <p:pic>
        <p:nvPicPr>
          <p:cNvPr id="12295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69" y="4013200"/>
            <a:ext cx="23383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37" y="1638300"/>
            <a:ext cx="2298699" cy="216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9875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426266"/>
            <a:ext cx="11040533" cy="682872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Two Phases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18500" cy="3132384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Setup Phase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Select Coarse “grids,”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interpolation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Define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restriction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coarse-grid operators</a:t>
            </a: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0" hangingPunct="0">
              <a:lnSpc>
                <a:spcPts val="2800"/>
              </a:lnSpc>
              <a:buNone/>
            </a:pPr>
            <a:endParaRPr lang="en-US" altLang="zh-CN" dirty="0">
              <a:solidFill>
                <a:srgbClr val="0033CC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432176" y="2195759"/>
            <a:ext cx="6645275" cy="2463800"/>
            <a:chOff x="1202" y="1154"/>
            <a:chExt cx="4186" cy="1552"/>
          </a:xfrm>
        </p:grpSpPr>
        <p:pic>
          <p:nvPicPr>
            <p:cNvPr id="1434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154"/>
              <a:ext cx="184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614"/>
              <a:ext cx="179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372"/>
              <a:ext cx="14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3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73"/>
              <a:ext cx="21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81200" y="4733926"/>
            <a:ext cx="86868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Solve Phase</a:t>
            </a:r>
            <a:r>
              <a:rPr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lvl="1" algn="l" eaLnBrk="0" hangingPunct="0">
              <a:buClr>
                <a:srgbClr val="0033CC"/>
              </a:buClr>
              <a:buFont typeface="Arial" panose="020B0604020202020204" pitchFamily="34" charset="0"/>
              <a:buChar char="—"/>
            </a:pPr>
            <a:r>
              <a:rPr lang="en-US" altLang="zh-CN" sz="2400" b="1">
                <a:latin typeface="Comic Sans MS" panose="030F0702030302020204" pitchFamily="66" charset="0"/>
                <a:ea typeface="宋体" panose="02010600030101010101" pitchFamily="2" charset="-122"/>
              </a:rPr>
              <a:t> Standard multigrid operations, e.g., V-cycle, W-cycle, FMG, etc</a:t>
            </a:r>
          </a:p>
        </p:txBody>
      </p:sp>
    </p:spTree>
    <p:extLst>
      <p:ext uri="{BB962C8B-B14F-4D97-AF65-F5344CB8AC3E}">
        <p14:creationId xmlns:p14="http://schemas.microsoft.com/office/powerpoint/2010/main" val="8676023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8800" y="298449"/>
            <a:ext cx="11040533" cy="940415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Smoother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12723" y="839343"/>
            <a:ext cx="9645446" cy="398207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Typically, </a:t>
            </a:r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pointwise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Gauss-Seidel is used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iteration is developed</a:t>
            </a:r>
            <a:r>
              <a:rPr lang="en-US" altLang="zh-CN" dirty="0" smtClean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80910" name="Picture 10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47" y="1484666"/>
            <a:ext cx="3749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12" name="Picture 10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46" y="2627666"/>
            <a:ext cx="13970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13" name="Picture 10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46" y="3161065"/>
            <a:ext cx="3352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15" name="Picture 10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46" y="3726215"/>
            <a:ext cx="6248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8"/>
          <p:cNvSpPr txBox="1">
            <a:spLocks/>
          </p:cNvSpPr>
          <p:nvPr/>
        </p:nvSpPr>
        <p:spPr bwMode="auto">
          <a:xfrm>
            <a:off x="1012722" y="4608973"/>
            <a:ext cx="981259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Damped Jacobi, block Jacobi, weighted Jacobi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 Gauss-Seidel, block Gauss-Seidel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 DDM, approximate inverse, polynomial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 Hybrid</a:t>
            </a:r>
          </a:p>
        </p:txBody>
      </p:sp>
    </p:spTree>
    <p:extLst>
      <p:ext uri="{BB962C8B-B14F-4D97-AF65-F5344CB8AC3E}">
        <p14:creationId xmlns:p14="http://schemas.microsoft.com/office/powerpoint/2010/main" val="36936216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229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Monotype Sorts</vt:lpstr>
      <vt:lpstr>MS PGothic</vt:lpstr>
      <vt:lpstr>宋体</vt:lpstr>
      <vt:lpstr>微软雅黑</vt:lpstr>
      <vt:lpstr>等线</vt:lpstr>
      <vt:lpstr>第一PPT，www.1ppt.com</vt:lpstr>
      <vt:lpstr>PowerPoint Presentation</vt:lpstr>
      <vt:lpstr>AMG: Two Phases:</vt:lpstr>
      <vt:lpstr>PowerPoint Presentation</vt:lpstr>
      <vt:lpstr>Algebraic Multigrid:  Unstructured-grids</vt:lpstr>
      <vt:lpstr>AMG: Two Phases:</vt:lpstr>
      <vt:lpstr>AMG: Smoother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2017-10-30T12:45:31Z</dcterms:created>
  <dcterms:modified xsi:type="dcterms:W3CDTF">2019-03-17T06:41:47Z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