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04" r:id="rId2"/>
    <p:sldId id="353" r:id="rId3"/>
    <p:sldId id="354" r:id="rId4"/>
    <p:sldId id="356" r:id="rId5"/>
    <p:sldId id="262" r:id="rId6"/>
  </p:sldIdLst>
  <p:sldSz cx="12192000" cy="6858000"/>
  <p:notesSz cx="7104063" cy="10234613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4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75252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933111" y="1737374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Part </a:t>
            </a:r>
            <a:r>
              <a:rPr lang="en-US" altLang="zh-CN" sz="3600" dirty="0" smtClean="0">
                <a:solidFill>
                  <a:srgbClr val="1A276D"/>
                </a:solidFill>
              </a:rPr>
              <a:t>5</a:t>
            </a:r>
            <a:endParaRPr lang="en-US" altLang="zh-CN" sz="3600" dirty="0" smtClean="0">
              <a:solidFill>
                <a:srgbClr val="1A27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A</a:t>
            </a:r>
            <a:r>
              <a:rPr lang="en-US" altLang="zh-CN" b="1" dirty="0" smtClean="0"/>
              <a:t>MG components: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dependence</a:t>
            </a:r>
            <a:r>
              <a:rPr lang="en-US" altLang="zh-CN" b="1" dirty="0">
                <a:ea typeface="宋体" panose="02010600030101010101" pitchFamily="2" charset="-122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influence</a:t>
            </a:r>
            <a:r>
              <a:rPr lang="en-US" altLang="zh-CN" b="1" dirty="0" smtClean="0">
                <a:ea typeface="宋体" panose="02010600030101010101" pitchFamily="2" charset="-122"/>
              </a:rPr>
              <a:t>)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We need to choose a subset of the 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</a:rPr>
              <a:t>gridpoints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(coarse grid) that can be used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1)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to represent smooth errors, and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2)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to interpolate these errors to the fine grid.</a:t>
            </a:r>
            <a:r>
              <a:rPr lang="en-US" altLang="zh-CN" dirty="0">
                <a:ea typeface="宋体" panose="02010600030101010101" pitchFamily="2" charset="-122"/>
              </a:rPr>
              <a:t>    </a:t>
            </a: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Intuitively, a point </a:t>
            </a:r>
            <a:r>
              <a:rPr lang="en-US" altLang="zh-CN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is a good candidate for a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C-point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if its value is important in determining the value of another point,     in the </a:t>
            </a:r>
            <a:r>
              <a:rPr lang="en-US" altLang="zh-CN" dirty="0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ith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equation.</a:t>
            </a:r>
          </a:p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If the     coefficient is “large” compared to the other off-diagonal coefficients in the </a:t>
            </a:r>
            <a:r>
              <a:rPr lang="en-US" altLang="zh-CN" dirty="0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ith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equation then    </a:t>
            </a:r>
            <a:r>
              <a:rPr lang="en-US" altLang="zh-CN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influences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    (or     </a:t>
            </a:r>
            <a:r>
              <a:rPr lang="en-US" altLang="zh-CN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depends on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).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0297" name="Picture 10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11" y="3035300"/>
            <a:ext cx="438150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8" name="Picture 10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67" y="4436653"/>
            <a:ext cx="611188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9" name="Picture 10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175" y="4873215"/>
            <a:ext cx="4000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300" name="Picture 10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140" y="4893058"/>
            <a:ext cx="40322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301" name="Picture 10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67" y="4893058"/>
            <a:ext cx="438150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302" name="Picture 10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42" y="5360220"/>
            <a:ext cx="4000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0125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Dependence and smooth error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For M-matrices, we define </a:t>
            </a:r>
            <a:r>
              <a:rPr lang="en-US" altLang="zh-CN" dirty="0" err="1">
                <a:latin typeface="Comic Sans MS" panose="030F0702030302020204" pitchFamily="66" charset="0"/>
                <a:ea typeface="宋体" panose="02010600030101010101" pitchFamily="2" charset="-122"/>
              </a:rPr>
              <a:t>“</a:t>
            </a:r>
            <a:r>
              <a:rPr lang="en-US" altLang="zh-CN" i="1" dirty="0" err="1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i="1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FF0033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depends on </a:t>
            </a:r>
            <a:r>
              <a:rPr lang="en-US" altLang="zh-CN" i="1" dirty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” by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ts val="3500"/>
              </a:lnSpc>
              <a:spcBef>
                <a:spcPts val="6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alternatively, “ </a:t>
            </a:r>
            <a:r>
              <a:rPr lang="en-US" altLang="zh-CN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 </a:t>
            </a:r>
            <a:r>
              <a:rPr lang="en-US" altLang="zh-CN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influences </a:t>
            </a:r>
            <a:r>
              <a:rPr lang="en-US" altLang="zh-CN" i="1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. 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8437" name="Picture 102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42" y="2287947"/>
            <a:ext cx="6197447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2648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Useful </a:t>
            </a:r>
            <a:r>
              <a:rPr lang="en-US" altLang="zh-CN" b="1" dirty="0">
                <a:ea typeface="宋体" panose="02010600030101010101" pitchFamily="2" charset="-122"/>
              </a:rPr>
              <a:t>definitions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935301"/>
            <a:ext cx="11091333" cy="3397175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The set of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dependencies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of a variable    , that is, the variables upon whose values the value of</a:t>
            </a:r>
            <a:r>
              <a:rPr lang="en-US" altLang="zh-CN" b="0" i="1" dirty="0">
                <a:latin typeface="Comic Sans MS" panose="030F0702030302020204" pitchFamily="66" charset="0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depends, is defined as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0" hangingPunct="0">
              <a:lnSpc>
                <a:spcPts val="3000"/>
              </a:lnSpc>
              <a:spcBef>
                <a:spcPts val="600"/>
              </a:spcBef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0" hangingPunct="0">
              <a:lnSpc>
                <a:spcPts val="3000"/>
              </a:lnSpc>
              <a:spcBef>
                <a:spcPts val="600"/>
              </a:spcBef>
              <a:buNone/>
            </a:pPr>
            <a:endParaRPr lang="en-US" altLang="zh-CN" sz="11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000"/>
              </a:lnSpc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The set of points that    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influences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is denoted</a:t>
            </a:r>
            <a:r>
              <a:rPr lang="en-US" altLang="zh-CN" dirty="0">
                <a:ea typeface="宋体" panose="02010600030101010101" pitchFamily="2" charset="-122"/>
              </a:rPr>
              <a:t>:                                </a:t>
            </a:r>
          </a:p>
        </p:txBody>
      </p:sp>
      <p:pic>
        <p:nvPicPr>
          <p:cNvPr id="20485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284" y="1382889"/>
            <a:ext cx="3889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3234662"/>
            <a:ext cx="3889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0" name="Picture 1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5" y="1021556"/>
            <a:ext cx="3889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1846782"/>
            <a:ext cx="5181600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82" y="3711763"/>
            <a:ext cx="2644775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075"/>
          <p:cNvSpPr txBox="1">
            <a:spLocks noChangeArrowheads="1"/>
          </p:cNvSpPr>
          <p:nvPr/>
        </p:nvSpPr>
        <p:spPr>
          <a:xfrm>
            <a:off x="558800" y="4016118"/>
            <a:ext cx="11091333" cy="2319184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The set of coarse-grid variables is denoted  </a:t>
            </a:r>
            <a:r>
              <a:rPr lang="en-US" altLang="zh-CN" i="1" dirty="0" smtClean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 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The set of fine-grid variables is denoted </a:t>
            </a:r>
            <a:r>
              <a:rPr lang="en-US" altLang="zh-CN" i="1" dirty="0" smtClean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</a:p>
          <a:p>
            <a:pPr eaLnBrk="0" hangingPunct="0">
              <a:lnSpc>
                <a:spcPts val="2800"/>
              </a:lnSpc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The set of coarse-grid variables used to interpolate the value of the fine-grid variable  </a:t>
            </a:r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, </a:t>
            </a:r>
            <a:r>
              <a:rPr lang="en-US" altLang="zh-CN" dirty="0" smtClean="0">
                <a:latin typeface="Comic Sans MS" panose="030F0702030302020204" pitchFamily="66" charset="0"/>
              </a:rPr>
              <a:t>is </a:t>
            </a:r>
            <a:r>
              <a:rPr lang="en-US" altLang="zh-CN" dirty="0">
                <a:latin typeface="Comic Sans MS" panose="030F0702030302020204" pitchFamily="66" charset="0"/>
              </a:rPr>
              <a:t>called the </a:t>
            </a:r>
            <a:r>
              <a:rPr lang="en-US" altLang="zh-CN" i="1" dirty="0">
                <a:solidFill>
                  <a:schemeClr val="hlink"/>
                </a:solidFill>
                <a:latin typeface="Comic Sans MS" panose="030F0702030302020204" pitchFamily="66" charset="0"/>
              </a:rPr>
              <a:t>coarse </a:t>
            </a:r>
            <a:r>
              <a:rPr lang="en-US" altLang="zh-CN" i="1" dirty="0" err="1">
                <a:solidFill>
                  <a:schemeClr val="hlink"/>
                </a:solidFill>
                <a:latin typeface="Comic Sans MS" panose="030F0702030302020204" pitchFamily="66" charset="0"/>
              </a:rPr>
              <a:t>interpolatory</a:t>
            </a:r>
            <a:r>
              <a:rPr lang="en-US" altLang="zh-CN" i="1" dirty="0">
                <a:solidFill>
                  <a:schemeClr val="hlink"/>
                </a:solidFill>
                <a:latin typeface="Comic Sans MS" panose="030F0702030302020204" pitchFamily="66" charset="0"/>
              </a:rPr>
              <a:t> set for </a:t>
            </a:r>
            <a:r>
              <a:rPr lang="en-US" altLang="zh-CN" i="1" dirty="0" err="1">
                <a:solidFill>
                  <a:schemeClr val="hlink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dirty="0">
                <a:latin typeface="Comic Sans MS" panose="030F0702030302020204" pitchFamily="66" charset="0"/>
              </a:rPr>
              <a:t>, is </a:t>
            </a:r>
            <a:r>
              <a:rPr lang="en-US" altLang="zh-CN" dirty="0" smtClean="0">
                <a:latin typeface="Comic Sans MS" panose="030F0702030302020204" pitchFamily="66" charset="0"/>
              </a:rPr>
              <a:t>denoted </a:t>
            </a:r>
            <a:r>
              <a:rPr lang="en-US" altLang="zh-CN" dirty="0" smtClean="0"/>
              <a:t>     .</a:t>
            </a:r>
            <a:endParaRPr lang="en-US" altLang="zh-CN" dirty="0"/>
          </a:p>
        </p:txBody>
      </p:sp>
      <p:pic>
        <p:nvPicPr>
          <p:cNvPr id="10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55" y="5792656"/>
            <a:ext cx="3889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08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58" y="6119402"/>
            <a:ext cx="4397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54052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331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宋体</vt:lpstr>
      <vt:lpstr>微软雅黑</vt:lpstr>
      <vt:lpstr>等线</vt:lpstr>
      <vt:lpstr>Arial</vt:lpstr>
      <vt:lpstr>Calibri</vt:lpstr>
      <vt:lpstr>Calibri Light</vt:lpstr>
      <vt:lpstr>Comic Sans MS</vt:lpstr>
      <vt:lpstr>第一PPT，www.1ppt.com</vt:lpstr>
      <vt:lpstr>PowerPoint Presentation</vt:lpstr>
      <vt:lpstr>AMG components: dependence (influence)</vt:lpstr>
      <vt:lpstr>Dependence and smooth error</vt:lpstr>
      <vt:lpstr>Useful definitions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2017-10-30T12:45:31Z</dcterms:created>
  <dcterms:modified xsi:type="dcterms:W3CDTF">2019-02-06T05:43:13Z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