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4" r:id="rId2"/>
    <p:sldId id="358" r:id="rId3"/>
    <p:sldId id="359" r:id="rId4"/>
    <p:sldId id="360" r:id="rId5"/>
    <p:sldId id="262" r:id="rId6"/>
  </p:sldIdLst>
  <p:sldSz cx="12192000" cy="6858000"/>
  <p:notesSz cx="7104063" cy="10234613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</a:t>
            </a:r>
            <a:r>
              <a:rPr lang="en-US" altLang="zh-CN" sz="3600" dirty="0" smtClean="0">
                <a:solidFill>
                  <a:srgbClr val="1A276D"/>
                </a:solidFill>
              </a:rPr>
              <a:t>6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Choosing the </a:t>
            </a:r>
            <a:r>
              <a:rPr lang="en-US" altLang="zh-CN" b="1" dirty="0">
                <a:ea typeface="宋体" panose="02010600030101010101" pitchFamily="2" charset="-122"/>
              </a:rPr>
              <a:t>Coarse Grid Points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First Criterion:  F - F dependence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(C1)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For each       , each 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point           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should either be in     itself or should depend on  at least one point in     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253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57" y="2444753"/>
            <a:ext cx="968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490" y="2418560"/>
            <a:ext cx="319957" cy="32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06" y="2773421"/>
            <a:ext cx="4175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8" y="2406290"/>
            <a:ext cx="894735" cy="37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603" name="Group 75"/>
          <p:cNvGrpSpPr>
            <a:grpSpLocks/>
          </p:cNvGrpSpPr>
          <p:nvPr/>
        </p:nvGrpSpPr>
        <p:grpSpPr bwMode="auto">
          <a:xfrm>
            <a:off x="1989138" y="3690939"/>
            <a:ext cx="2419350" cy="2670175"/>
            <a:chOff x="293" y="2204"/>
            <a:chExt cx="1524" cy="1682"/>
          </a:xfrm>
        </p:grpSpPr>
        <p:sp>
          <p:nvSpPr>
            <p:cNvPr id="22590" name="Oval 62"/>
            <p:cNvSpPr>
              <a:spLocks noChangeArrowheads="1"/>
            </p:cNvSpPr>
            <p:nvPr/>
          </p:nvSpPr>
          <p:spPr bwMode="auto">
            <a:xfrm>
              <a:off x="956" y="300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Oval 63"/>
            <p:cNvSpPr>
              <a:spLocks noChangeArrowheads="1"/>
            </p:cNvSpPr>
            <p:nvPr/>
          </p:nvSpPr>
          <p:spPr bwMode="auto">
            <a:xfrm>
              <a:off x="1375" y="2529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Oval 65"/>
            <p:cNvSpPr>
              <a:spLocks noChangeArrowheads="1"/>
            </p:cNvSpPr>
            <p:nvPr/>
          </p:nvSpPr>
          <p:spPr bwMode="auto">
            <a:xfrm>
              <a:off x="422" y="34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Oval 66"/>
            <p:cNvSpPr>
              <a:spLocks noChangeArrowheads="1"/>
            </p:cNvSpPr>
            <p:nvPr/>
          </p:nvSpPr>
          <p:spPr bwMode="auto">
            <a:xfrm>
              <a:off x="512" y="2423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633" y="2566"/>
              <a:ext cx="345" cy="4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 flipV="1">
              <a:off x="545" y="3122"/>
              <a:ext cx="422" cy="3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 flipV="1">
              <a:off x="1067" y="2655"/>
              <a:ext cx="333" cy="3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59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" y="3080"/>
              <a:ext cx="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99" name="Picture 71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2204"/>
              <a:ext cx="59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00" name="Picture 7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" y="2347"/>
              <a:ext cx="53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01" name="Picture 7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" y="3670"/>
              <a:ext cx="49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 flipH="1">
              <a:off x="500" y="2578"/>
              <a:ext cx="78" cy="8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09" name="Group 81"/>
          <p:cNvGrpSpPr>
            <a:grpSpLocks/>
          </p:cNvGrpSpPr>
          <p:nvPr/>
        </p:nvGrpSpPr>
        <p:grpSpPr bwMode="auto">
          <a:xfrm>
            <a:off x="4556125" y="3690940"/>
            <a:ext cx="5741988" cy="2678113"/>
            <a:chOff x="1910" y="2325"/>
            <a:chExt cx="3617" cy="1687"/>
          </a:xfrm>
        </p:grpSpPr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1910" y="2325"/>
              <a:ext cx="3617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Since the value of     depends on the value of     , the value of     must be represented on the coarse-grid for good interpolation.  If </a:t>
              </a:r>
              <a:r>
                <a:rPr lang="en-US" altLang="zh-CN" sz="2400" i="1">
                  <a:solidFill>
                    <a:srgbClr val="0000FF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isn’t a </a:t>
              </a:r>
              <a:r>
                <a:rPr lang="en-US" altLang="zh-CN" sz="24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-point, it should depend on a point in       so its value is “represented” in the interpolation.</a:t>
              </a:r>
            </a:p>
          </p:txBody>
        </p:sp>
        <p:pic>
          <p:nvPicPr>
            <p:cNvPr id="22605" name="Picture 7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" y="2387"/>
              <a:ext cx="2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06" name="Picture 7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" y="2634"/>
              <a:ext cx="28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07" name="Picture 7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" y="2640"/>
              <a:ext cx="28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08" name="Picture 8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" y="3296"/>
              <a:ext cx="263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855406" y="2133601"/>
            <a:ext cx="10794727" cy="124777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419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Choosing </a:t>
            </a:r>
            <a:r>
              <a:rPr lang="en-US" altLang="zh-CN" b="1" dirty="0">
                <a:ea typeface="宋体" panose="02010600030101010101" pitchFamily="2" charset="-122"/>
              </a:rPr>
              <a:t>the Coarse Grid Points </a:t>
            </a:r>
          </a:p>
        </p:txBody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43100" y="1455738"/>
            <a:ext cx="8724900" cy="50673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Second Criterion: Maximal Subset</a:t>
            </a:r>
          </a:p>
          <a:p>
            <a:pPr lvl="1" eaLnBrk="0" hangingPunct="0">
              <a:lnSpc>
                <a:spcPts val="28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(C2)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5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should be a maximal subset with the property that 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no </a:t>
            </a:r>
            <a:r>
              <a:rPr lang="en-US" altLang="zh-CN" dirty="0" smtClean="0">
                <a:solidFill>
                  <a:schemeClr val="accent5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-point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depends on another.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0" hangingPunct="0">
              <a:lnSpc>
                <a:spcPts val="3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(C1) tends to increase the number of </a:t>
            </a:r>
            <a:r>
              <a:rPr lang="en-US" altLang="zh-CN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C-points</a:t>
            </a: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  In general, the more </a:t>
            </a:r>
            <a:r>
              <a:rPr lang="en-US" altLang="zh-CN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C-points </a:t>
            </a: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    ,  the  better the h-level convergence.  </a:t>
            </a:r>
          </a:p>
          <a:p>
            <a:pPr lvl="1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But more C-points means more work for relaxation and interpolation.</a:t>
            </a:r>
          </a:p>
          <a:p>
            <a:pPr lvl="1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(C2) is designed to limit the size (and work) of the coarse grid.</a:t>
            </a:r>
            <a:endParaRPr lang="en-US" altLang="zh-CN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162828" name="Picture 10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41" y="3934726"/>
            <a:ext cx="570527" cy="41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9" name="Rectangle 1037"/>
          <p:cNvSpPr>
            <a:spLocks noChangeArrowheads="1"/>
          </p:cNvSpPr>
          <p:nvPr/>
        </p:nvSpPr>
        <p:spPr bwMode="auto">
          <a:xfrm>
            <a:off x="2306638" y="2063750"/>
            <a:ext cx="8213878" cy="13922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974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968" y="475431"/>
            <a:ext cx="11040533" cy="674944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Choosing </a:t>
            </a:r>
            <a:r>
              <a:rPr lang="en-US" altLang="zh-CN" b="1" dirty="0">
                <a:ea typeface="宋体" panose="02010600030101010101" pitchFamily="2" charset="-122"/>
              </a:rPr>
              <a:t>the Coarse Grid Points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554" y="1445907"/>
            <a:ext cx="10432025" cy="4423952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 </a:t>
            </a: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 sometimes not possible to satisfy both criteria </a:t>
            </a:r>
            <a:r>
              <a:rPr lang="en-US" altLang="zh-CN" dirty="0" smtClean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simultaneously.</a:t>
            </a: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those cases, we choose to satisfy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(C1)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the requirement that F-F dependencies be represented in the coarse-</a:t>
            </a:r>
            <a:r>
              <a:rPr lang="en-US" altLang="zh-CN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interpolatory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set, while using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(C2)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as a guide.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choice leads to somewhat larger coarse grids, but tends to preserve good convergence properties.</a:t>
            </a:r>
          </a:p>
          <a:p>
            <a:pPr lvl="1" eaLnBrk="0" hangingPunct="0">
              <a:lnSpc>
                <a:spcPts val="28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613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360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等线</vt:lpstr>
      <vt:lpstr>Arial</vt:lpstr>
      <vt:lpstr>Calibri</vt:lpstr>
      <vt:lpstr>Calibri Light</vt:lpstr>
      <vt:lpstr>Comic Sans MS</vt:lpstr>
      <vt:lpstr>第一PPT，www.1ppt.com</vt:lpstr>
      <vt:lpstr>PowerPoint Presentation</vt:lpstr>
      <vt:lpstr>Choosing the Coarse Grid Points</vt:lpstr>
      <vt:lpstr>Choosing the Coarse Grid Points </vt:lpstr>
      <vt:lpstr>Choosing the Coarse Grid Points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2017-10-30T12:45:31Z</dcterms:created>
  <dcterms:modified xsi:type="dcterms:W3CDTF">2019-02-06T05:44:53Z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