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4" r:id="rId2"/>
    <p:sldId id="394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262" r:id="rId11"/>
  </p:sldIdLst>
  <p:sldSz cx="12192000" cy="6858000"/>
  <p:notesSz cx="7104063" cy="10234613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A6D69-412F-48A0-B411-2ECBC2706C1B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97CF1-82F9-4FE5-99E9-B7E9B74F2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4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5C3FC-7461-4A07-8F77-8E326434788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07874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28260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97CF1-82F9-4FE5-99E9-B7E9B74F25E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6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24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98450"/>
            <a:ext cx="11040533" cy="90805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485900"/>
            <a:ext cx="11091333" cy="5067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DAD771-6A1D-4BA0-ADCB-3A3932CAF8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3075252"/>
      </p:ext>
    </p:extLst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98450"/>
            <a:ext cx="11040533" cy="90805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D611C90-A7A2-499E-9D15-D86B49FE9C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49661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6" Type="http://schemas.openxmlformats.org/officeDocument/2006/relationships/image" Target="../media/image10.wmf"/><Relationship Id="rId7" Type="http://schemas.openxmlformats.org/officeDocument/2006/relationships/image" Target="../media/image11.w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5" Type="http://schemas.openxmlformats.org/officeDocument/2006/relationships/image" Target="../media/image9.wmf"/><Relationship Id="rId6" Type="http://schemas.openxmlformats.org/officeDocument/2006/relationships/image" Target="../media/image10.wmf"/><Relationship Id="rId7" Type="http://schemas.openxmlformats.org/officeDocument/2006/relationships/image" Target="../media/image11.wmf"/><Relationship Id="rId8" Type="http://schemas.openxmlformats.org/officeDocument/2006/relationships/image" Target="../media/image15.w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wmf"/><Relationship Id="rId3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9.w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18.wmf"/><Relationship Id="rId7" Type="http://schemas.openxmlformats.org/officeDocument/2006/relationships/image" Target="../media/image20.wmf"/><Relationship Id="rId8" Type="http://schemas.openxmlformats.org/officeDocument/2006/relationships/image" Target="../media/image21.wmf"/><Relationship Id="rId9" Type="http://schemas.openxmlformats.org/officeDocument/2006/relationships/image" Target="../media/image2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wmf"/><Relationship Id="rId5" Type="http://schemas.openxmlformats.org/officeDocument/2006/relationships/image" Target="../media/image11.wmf"/><Relationship Id="rId6" Type="http://schemas.openxmlformats.org/officeDocument/2006/relationships/image" Target="../media/image23.wmf"/><Relationship Id="rId7" Type="http://schemas.openxmlformats.org/officeDocument/2006/relationships/image" Target="../media/image19.wmf"/><Relationship Id="rId8" Type="http://schemas.openxmlformats.org/officeDocument/2006/relationships/oleObject" Target="../embeddings/oleObject2.bin"/><Relationship Id="rId9" Type="http://schemas.openxmlformats.org/officeDocument/2006/relationships/image" Target="../media/image18.wmf"/><Relationship Id="rId10" Type="http://schemas.openxmlformats.org/officeDocument/2006/relationships/image" Target="../media/image2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wmf"/><Relationship Id="rId5" Type="http://schemas.openxmlformats.org/officeDocument/2006/relationships/image" Target="../media/image11.wmf"/><Relationship Id="rId6" Type="http://schemas.openxmlformats.org/officeDocument/2006/relationships/image" Target="../media/image25.wmf"/><Relationship Id="rId7" Type="http://schemas.openxmlformats.org/officeDocument/2006/relationships/image" Target="../media/image26.wmf"/><Relationship Id="rId8" Type="http://schemas.openxmlformats.org/officeDocument/2006/relationships/image" Target="../media/image27.wmf"/><Relationship Id="rId9" Type="http://schemas.openxmlformats.org/officeDocument/2006/relationships/image" Target="../media/image28.wmf"/><Relationship Id="rId10" Type="http://schemas.openxmlformats.org/officeDocument/2006/relationships/image" Target="../media/image24.w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4" Type="http://schemas.openxmlformats.org/officeDocument/2006/relationships/image" Target="../media/image31.w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933111" y="1737374"/>
            <a:ext cx="10269794" cy="77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rgbClr val="1A276D"/>
                </a:solidFill>
              </a:rPr>
              <a:t>Introduction to </a:t>
            </a:r>
            <a:r>
              <a:rPr lang="en-US" altLang="zh-CN" sz="3600" dirty="0">
                <a:solidFill>
                  <a:srgbClr val="1A276D"/>
                </a:solidFill>
              </a:rPr>
              <a:t>Algebraic </a:t>
            </a:r>
            <a:r>
              <a:rPr lang="en-US" altLang="zh-CN" sz="3600" dirty="0" err="1">
                <a:solidFill>
                  <a:srgbClr val="1A276D"/>
                </a:solidFill>
              </a:rPr>
              <a:t>Multigrid</a:t>
            </a:r>
            <a:r>
              <a:rPr lang="en-US" altLang="zh-CN" sz="3600" dirty="0">
                <a:solidFill>
                  <a:srgbClr val="1A276D"/>
                </a:solidFill>
              </a:rPr>
              <a:t> </a:t>
            </a:r>
            <a:r>
              <a:rPr lang="en-US" altLang="zh-CN" sz="3600" dirty="0" smtClean="0">
                <a:solidFill>
                  <a:srgbClr val="1A276D"/>
                </a:solidFill>
              </a:rPr>
              <a:t>Solver: Part 8</a:t>
            </a:r>
          </a:p>
        </p:txBody>
      </p:sp>
    </p:spTree>
    <p:extLst>
      <p:ext uri="{BB962C8B-B14F-4D97-AF65-F5344CB8AC3E}">
        <p14:creationId xmlns:p14="http://schemas.microsoft.com/office/powerpoint/2010/main" val="273220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385" y="612088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" name="图片 3" descr="叶子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0490" y="-22860"/>
            <a:ext cx="3174365" cy="23628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9050" y="2242820"/>
            <a:ext cx="70732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>
                <a:solidFill>
                  <a:srgbClr val="8CAA5B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8800" y="426266"/>
            <a:ext cx="11040533" cy="682872"/>
          </a:xfrm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AMG: Two Phases</a:t>
            </a:r>
            <a:r>
              <a:rPr lang="en-US" altLang="zh-CN" b="1" dirty="0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318500" cy="3132384"/>
          </a:xfrm>
          <a:noFill/>
          <a:ln/>
        </p:spPr>
        <p:txBody>
          <a:bodyPr/>
          <a:lstStyle/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Setup Phase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ts val="2800"/>
              </a:lnSpc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Select Coarse “grids,” </a:t>
            </a:r>
          </a:p>
          <a:p>
            <a:pPr lvl="1" eaLnBrk="0" hangingPunct="0">
              <a:lnSpc>
                <a:spcPts val="2800"/>
              </a:lnSpc>
              <a:buNone/>
            </a:pP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ts val="2800"/>
              </a:lnSpc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Define </a:t>
            </a:r>
            <a:r>
              <a:rPr lang="en-US" altLang="zh-CN" dirty="0">
                <a:solidFill>
                  <a:srgbClr val="0033C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interpolation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</a:p>
          <a:p>
            <a:pPr lvl="1" eaLnBrk="0" hangingPunct="0">
              <a:lnSpc>
                <a:spcPts val="2800"/>
              </a:lnSpc>
              <a:buNone/>
            </a:pP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ts val="2800"/>
              </a:lnSpc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Define </a:t>
            </a:r>
            <a:r>
              <a:rPr lang="en-US" altLang="zh-CN" dirty="0">
                <a:solidFill>
                  <a:srgbClr val="0033C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restriction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 and </a:t>
            </a:r>
            <a:r>
              <a:rPr lang="en-US" altLang="zh-CN" dirty="0">
                <a:solidFill>
                  <a:srgbClr val="0033C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coarse-grid operators</a:t>
            </a:r>
          </a:p>
          <a:p>
            <a:pPr lvl="1" eaLnBrk="0" hangingPunct="0">
              <a:lnSpc>
                <a:spcPts val="2800"/>
              </a:lnSpc>
              <a:buNone/>
            </a:pPr>
            <a:endParaRPr lang="en-US" altLang="zh-CN" dirty="0">
              <a:solidFill>
                <a:srgbClr val="0033CC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ts val="2800"/>
              </a:lnSpc>
              <a:buNone/>
            </a:pPr>
            <a:endParaRPr lang="en-US" altLang="zh-CN" dirty="0">
              <a:solidFill>
                <a:srgbClr val="0033CC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ts val="2800"/>
              </a:lnSpc>
              <a:buNone/>
            </a:pPr>
            <a:endParaRPr lang="en-US" altLang="zh-CN" dirty="0">
              <a:solidFill>
                <a:srgbClr val="0033CC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ts val="2800"/>
              </a:lnSpc>
              <a:buNone/>
            </a:pPr>
            <a:endParaRPr lang="en-US" altLang="zh-CN" dirty="0">
              <a:solidFill>
                <a:srgbClr val="0033CC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ct val="0"/>
              </a:spcBef>
              <a:buNone/>
            </a:pPr>
            <a:endParaRPr lang="en-US" altLang="zh-CN" dirty="0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3432176" y="2195759"/>
            <a:ext cx="6645275" cy="2463800"/>
            <a:chOff x="1202" y="1154"/>
            <a:chExt cx="4186" cy="1552"/>
          </a:xfrm>
        </p:grpSpPr>
        <p:pic>
          <p:nvPicPr>
            <p:cNvPr id="14340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1154"/>
              <a:ext cx="184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41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1614"/>
              <a:ext cx="179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42" name="Picture 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2372"/>
              <a:ext cx="142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43" name="Picture 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2373"/>
              <a:ext cx="2124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1981200" y="4733926"/>
            <a:ext cx="86868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buClr>
                <a:srgbClr val="0033C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>
                <a:solidFill>
                  <a:schemeClr val="hlink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Solve Phase</a:t>
            </a: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</a:p>
          <a:p>
            <a:pPr lvl="1" algn="l" eaLnBrk="0" hangingPunct="0">
              <a:buClr>
                <a:srgbClr val="0033CC"/>
              </a:buClr>
              <a:buFont typeface="Arial" panose="020B0604020202020204" pitchFamily="34" charset="0"/>
              <a:buChar char="—"/>
            </a:pPr>
            <a:r>
              <a:rPr lang="en-US" altLang="zh-CN" sz="2400" b="1">
                <a:latin typeface="Comic Sans MS" panose="030F0702030302020204" pitchFamily="66" charset="0"/>
                <a:ea typeface="宋体" panose="02010600030101010101" pitchFamily="2" charset="-122"/>
              </a:rPr>
              <a:t> Standard multigrid operations, e.g., V-cycle, W-cycle, FMG, etc</a:t>
            </a:r>
          </a:p>
        </p:txBody>
      </p:sp>
    </p:spTree>
    <p:extLst>
      <p:ext uri="{BB962C8B-B14F-4D97-AF65-F5344CB8AC3E}">
        <p14:creationId xmlns:p14="http://schemas.microsoft.com/office/powerpoint/2010/main" val="92803646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Prolongation</a:t>
            </a:r>
          </a:p>
        </p:txBody>
      </p:sp>
      <p:sp>
        <p:nvSpPr>
          <p:cNvPr id="28731" name="Text Box 59"/>
          <p:cNvSpPr txBox="1">
            <a:spLocks noChangeArrowheads="1"/>
          </p:cNvSpPr>
          <p:nvPr/>
        </p:nvSpPr>
        <p:spPr bwMode="auto">
          <a:xfrm>
            <a:off x="5757864" y="3643313"/>
            <a:ext cx="459898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latin typeface="Comic Sans MS" panose="030F0702030302020204" pitchFamily="66" charset="0"/>
                <a:ea typeface="宋体" panose="02010600030101010101" pitchFamily="2" charset="-122"/>
              </a:rPr>
              <a:t>The interpolated value at point i is just    if </a:t>
            </a:r>
            <a:r>
              <a:rPr lang="en-US" altLang="zh-CN" sz="2400" b="1" i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lang="en-US" altLang="zh-CN" sz="2400" b="1">
                <a:latin typeface="Comic Sans MS" panose="030F0702030302020204" pitchFamily="66" charset="0"/>
                <a:ea typeface="宋体" panose="02010600030101010101" pitchFamily="2" charset="-122"/>
              </a:rPr>
              <a:t> is a C-point.  If </a:t>
            </a:r>
            <a:r>
              <a:rPr lang="en-US" altLang="zh-CN" sz="2400" b="1" i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 </a:t>
            </a:r>
            <a:r>
              <a:rPr lang="en-US" altLang="zh-CN" sz="2400" b="1">
                <a:latin typeface="Comic Sans MS" panose="030F0702030302020204" pitchFamily="66" charset="0"/>
                <a:ea typeface="宋体" panose="02010600030101010101" pitchFamily="2" charset="-122"/>
              </a:rPr>
              <a:t>is an F-point, the value is a weighted sum of the values of the points in the </a:t>
            </a:r>
            <a:r>
              <a:rPr lang="en-US" altLang="zh-CN" sz="24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coarse interpolatory set</a:t>
            </a:r>
            <a:endParaRPr lang="en-US" altLang="zh-CN" sz="24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>
                <a:latin typeface="Comic Sans MS" panose="030F0702030302020204" pitchFamily="66" charset="0"/>
                <a:ea typeface="宋体" panose="02010600030101010101" pitchFamily="2" charset="-122"/>
              </a:rPr>
              <a:t>    .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8732" name="Picture 6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4157664"/>
            <a:ext cx="33655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733" name="Picture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01" y="5954714"/>
            <a:ext cx="487363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735" name="Rectangle 63"/>
          <p:cNvSpPr>
            <a:spLocks noChangeArrowheads="1"/>
          </p:cNvSpPr>
          <p:nvPr/>
        </p:nvSpPr>
        <p:spPr bwMode="auto">
          <a:xfrm>
            <a:off x="5357814" y="1528764"/>
            <a:ext cx="5106987" cy="1946275"/>
          </a:xfrm>
          <a:prstGeom prst="rect">
            <a:avLst/>
          </a:prstGeom>
          <a:solidFill>
            <a:srgbClr val="FFCC99"/>
          </a:solidFill>
          <a:ln w="76200" cmpd="tri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8737" name="Picture 6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1663700"/>
            <a:ext cx="45974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746" name="Group 74"/>
          <p:cNvGrpSpPr>
            <a:grpSpLocks/>
          </p:cNvGrpSpPr>
          <p:nvPr/>
        </p:nvGrpSpPr>
        <p:grpSpPr bwMode="auto">
          <a:xfrm>
            <a:off x="1800225" y="1663700"/>
            <a:ext cx="3335338" cy="4189412"/>
            <a:chOff x="202" y="1097"/>
            <a:chExt cx="2101" cy="2639"/>
          </a:xfrm>
        </p:grpSpPr>
        <p:sp>
          <p:nvSpPr>
            <p:cNvPr id="28678" name="Line 6"/>
            <p:cNvSpPr>
              <a:spLocks noChangeShapeType="1"/>
            </p:cNvSpPr>
            <p:nvPr/>
          </p:nvSpPr>
          <p:spPr bwMode="auto">
            <a:xfrm flipH="1" flipV="1">
              <a:off x="252" y="3409"/>
              <a:ext cx="202" cy="116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 flipV="1">
              <a:off x="1340" y="1097"/>
              <a:ext cx="363" cy="297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 flipH="1" flipV="1">
              <a:off x="1122" y="1149"/>
              <a:ext cx="201" cy="245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>
              <a:off x="366" y="3493"/>
              <a:ext cx="364" cy="243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 flipH="1">
              <a:off x="202" y="3493"/>
              <a:ext cx="146" cy="243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 flipH="1">
              <a:off x="366" y="2593"/>
              <a:ext cx="203" cy="878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 flipV="1">
              <a:off x="356" y="3163"/>
              <a:ext cx="802" cy="30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 flipV="1">
              <a:off x="358" y="3376"/>
              <a:ext cx="1453" cy="83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 flipV="1">
              <a:off x="1831" y="3057"/>
              <a:ext cx="256" cy="297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7" name="Line 15"/>
            <p:cNvSpPr>
              <a:spLocks noChangeShapeType="1"/>
            </p:cNvSpPr>
            <p:nvPr/>
          </p:nvSpPr>
          <p:spPr bwMode="auto">
            <a:xfrm>
              <a:off x="1838" y="3386"/>
              <a:ext cx="365" cy="19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8" name="Line 16"/>
            <p:cNvSpPr>
              <a:spLocks noChangeShapeType="1"/>
            </p:cNvSpPr>
            <p:nvPr/>
          </p:nvSpPr>
          <p:spPr bwMode="auto">
            <a:xfrm>
              <a:off x="1821" y="3386"/>
              <a:ext cx="0" cy="296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>
              <a:off x="1185" y="3174"/>
              <a:ext cx="636" cy="19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0" name="Line 18"/>
            <p:cNvSpPr>
              <a:spLocks noChangeShapeType="1"/>
            </p:cNvSpPr>
            <p:nvPr/>
          </p:nvSpPr>
          <p:spPr bwMode="auto">
            <a:xfrm flipH="1" flipV="1">
              <a:off x="521" y="1678"/>
              <a:ext cx="40" cy="88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>
              <a:off x="585" y="2593"/>
              <a:ext cx="581" cy="559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2" name="Line 20"/>
            <p:cNvSpPr>
              <a:spLocks noChangeShapeType="1"/>
            </p:cNvSpPr>
            <p:nvPr/>
          </p:nvSpPr>
          <p:spPr bwMode="auto">
            <a:xfrm flipH="1">
              <a:off x="202" y="2593"/>
              <a:ext cx="365" cy="82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 flipV="1">
              <a:off x="1175" y="2369"/>
              <a:ext cx="745" cy="771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 flipH="1">
              <a:off x="1838" y="2379"/>
              <a:ext cx="92" cy="985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5" name="Line 23"/>
            <p:cNvSpPr>
              <a:spLocks noChangeShapeType="1"/>
            </p:cNvSpPr>
            <p:nvPr/>
          </p:nvSpPr>
          <p:spPr bwMode="auto">
            <a:xfrm flipV="1">
              <a:off x="1938" y="2209"/>
              <a:ext cx="365" cy="138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6" name="Line 24"/>
            <p:cNvSpPr>
              <a:spLocks noChangeShapeType="1"/>
            </p:cNvSpPr>
            <p:nvPr/>
          </p:nvSpPr>
          <p:spPr bwMode="auto">
            <a:xfrm flipH="1">
              <a:off x="585" y="2169"/>
              <a:ext cx="527" cy="403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7" name="Line 25"/>
            <p:cNvSpPr>
              <a:spLocks noChangeShapeType="1"/>
            </p:cNvSpPr>
            <p:nvPr/>
          </p:nvSpPr>
          <p:spPr bwMode="auto">
            <a:xfrm>
              <a:off x="1129" y="2169"/>
              <a:ext cx="801" cy="18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8" name="Line 26"/>
            <p:cNvSpPr>
              <a:spLocks noChangeShapeType="1"/>
            </p:cNvSpPr>
            <p:nvPr/>
          </p:nvSpPr>
          <p:spPr bwMode="auto">
            <a:xfrm>
              <a:off x="1129" y="2169"/>
              <a:ext cx="37" cy="983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Line 27"/>
            <p:cNvSpPr>
              <a:spLocks noChangeShapeType="1"/>
            </p:cNvSpPr>
            <p:nvPr/>
          </p:nvSpPr>
          <p:spPr bwMode="auto">
            <a:xfrm flipV="1">
              <a:off x="2038" y="1257"/>
              <a:ext cx="0" cy="401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0" name="Line 28"/>
            <p:cNvSpPr>
              <a:spLocks noChangeShapeType="1"/>
            </p:cNvSpPr>
            <p:nvPr/>
          </p:nvSpPr>
          <p:spPr bwMode="auto">
            <a:xfrm flipV="1">
              <a:off x="1121" y="1678"/>
              <a:ext cx="909" cy="458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1" name="Line 29"/>
            <p:cNvSpPr>
              <a:spLocks noChangeShapeType="1"/>
            </p:cNvSpPr>
            <p:nvPr/>
          </p:nvSpPr>
          <p:spPr bwMode="auto">
            <a:xfrm flipV="1">
              <a:off x="1938" y="1678"/>
              <a:ext cx="92" cy="669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2" name="Line 30"/>
            <p:cNvSpPr>
              <a:spLocks noChangeShapeType="1"/>
            </p:cNvSpPr>
            <p:nvPr/>
          </p:nvSpPr>
          <p:spPr bwMode="auto">
            <a:xfrm>
              <a:off x="2056" y="1691"/>
              <a:ext cx="201" cy="85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 flipV="1">
              <a:off x="523" y="1414"/>
              <a:ext cx="800" cy="24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4" name="Line 32"/>
            <p:cNvSpPr>
              <a:spLocks noChangeShapeType="1"/>
            </p:cNvSpPr>
            <p:nvPr/>
          </p:nvSpPr>
          <p:spPr bwMode="auto">
            <a:xfrm flipV="1">
              <a:off x="1122" y="1417"/>
              <a:ext cx="201" cy="72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5" name="Line 33"/>
            <p:cNvSpPr>
              <a:spLocks noChangeShapeType="1"/>
            </p:cNvSpPr>
            <p:nvPr/>
          </p:nvSpPr>
          <p:spPr bwMode="auto">
            <a:xfrm>
              <a:off x="1350" y="1425"/>
              <a:ext cx="688" cy="245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6" name="Oval 34"/>
            <p:cNvSpPr>
              <a:spLocks noChangeArrowheads="1"/>
            </p:cNvSpPr>
            <p:nvPr/>
          </p:nvSpPr>
          <p:spPr bwMode="auto">
            <a:xfrm>
              <a:off x="1879" y="2311"/>
              <a:ext cx="103" cy="9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7" name="Oval 35"/>
            <p:cNvSpPr>
              <a:spLocks noChangeArrowheads="1"/>
            </p:cNvSpPr>
            <p:nvPr/>
          </p:nvSpPr>
          <p:spPr bwMode="auto">
            <a:xfrm>
              <a:off x="1116" y="3102"/>
              <a:ext cx="102" cy="10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8" name="Oval 36"/>
            <p:cNvSpPr>
              <a:spLocks noChangeArrowheads="1"/>
            </p:cNvSpPr>
            <p:nvPr/>
          </p:nvSpPr>
          <p:spPr bwMode="auto">
            <a:xfrm>
              <a:off x="515" y="2521"/>
              <a:ext cx="103" cy="9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9" name="Oval 37"/>
            <p:cNvSpPr>
              <a:spLocks noChangeArrowheads="1"/>
            </p:cNvSpPr>
            <p:nvPr/>
          </p:nvSpPr>
          <p:spPr bwMode="auto">
            <a:xfrm>
              <a:off x="298" y="3420"/>
              <a:ext cx="99" cy="1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0" name="Oval 38"/>
            <p:cNvSpPr>
              <a:spLocks noChangeArrowheads="1"/>
            </p:cNvSpPr>
            <p:nvPr/>
          </p:nvSpPr>
          <p:spPr bwMode="auto">
            <a:xfrm>
              <a:off x="1769" y="3316"/>
              <a:ext cx="102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1" name="Line 39"/>
            <p:cNvSpPr>
              <a:spLocks noChangeShapeType="1"/>
            </p:cNvSpPr>
            <p:nvPr/>
          </p:nvSpPr>
          <p:spPr bwMode="auto">
            <a:xfrm>
              <a:off x="528" y="1691"/>
              <a:ext cx="584" cy="457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3" name="Line 41"/>
            <p:cNvSpPr>
              <a:spLocks noChangeShapeType="1"/>
            </p:cNvSpPr>
            <p:nvPr/>
          </p:nvSpPr>
          <p:spPr bwMode="auto">
            <a:xfrm flipH="1" flipV="1">
              <a:off x="250" y="1414"/>
              <a:ext cx="254" cy="24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4" name="Line 42"/>
            <p:cNvSpPr>
              <a:spLocks noChangeShapeType="1"/>
            </p:cNvSpPr>
            <p:nvPr/>
          </p:nvSpPr>
          <p:spPr bwMode="auto">
            <a:xfrm flipH="1">
              <a:off x="257" y="1691"/>
              <a:ext cx="254" cy="29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5" name="Oval 43"/>
            <p:cNvSpPr>
              <a:spLocks noChangeArrowheads="1"/>
            </p:cNvSpPr>
            <p:nvPr/>
          </p:nvSpPr>
          <p:spPr bwMode="auto">
            <a:xfrm>
              <a:off x="461" y="1621"/>
              <a:ext cx="102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6" name="Oval 44"/>
            <p:cNvSpPr>
              <a:spLocks noChangeArrowheads="1"/>
            </p:cNvSpPr>
            <p:nvPr/>
          </p:nvSpPr>
          <p:spPr bwMode="auto">
            <a:xfrm>
              <a:off x="1280" y="1357"/>
              <a:ext cx="100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7" name="Oval 45"/>
            <p:cNvSpPr>
              <a:spLocks noChangeArrowheads="1"/>
            </p:cNvSpPr>
            <p:nvPr/>
          </p:nvSpPr>
          <p:spPr bwMode="auto">
            <a:xfrm>
              <a:off x="1990" y="1621"/>
              <a:ext cx="100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8" name="Oval 46"/>
            <p:cNvSpPr>
              <a:spLocks noChangeArrowheads="1"/>
            </p:cNvSpPr>
            <p:nvPr/>
          </p:nvSpPr>
          <p:spPr bwMode="auto">
            <a:xfrm>
              <a:off x="1061" y="2099"/>
              <a:ext cx="101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9" name="Rectangle 47"/>
            <p:cNvSpPr>
              <a:spLocks noChangeArrowheads="1"/>
            </p:cNvSpPr>
            <p:nvPr/>
          </p:nvSpPr>
          <p:spPr bwMode="auto">
            <a:xfrm>
              <a:off x="1152" y="2165"/>
              <a:ext cx="1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CN" altLang="zh-CN" i="1"/>
            </a:p>
          </p:txBody>
        </p:sp>
        <p:sp>
          <p:nvSpPr>
            <p:cNvPr id="28720" name="Rectangle 48"/>
            <p:cNvSpPr>
              <a:spLocks noChangeArrowheads="1"/>
            </p:cNvSpPr>
            <p:nvPr/>
          </p:nvSpPr>
          <p:spPr bwMode="auto">
            <a:xfrm>
              <a:off x="684" y="2454"/>
              <a:ext cx="1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CN" altLang="zh-CN" i="1"/>
            </a:p>
          </p:txBody>
        </p:sp>
        <p:sp>
          <p:nvSpPr>
            <p:cNvPr id="28721" name="Rectangle 49"/>
            <p:cNvSpPr>
              <a:spLocks noChangeArrowheads="1"/>
            </p:cNvSpPr>
            <p:nvPr/>
          </p:nvSpPr>
          <p:spPr bwMode="auto">
            <a:xfrm>
              <a:off x="1976" y="2343"/>
              <a:ext cx="1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CN" altLang="zh-CN" i="1"/>
            </a:p>
          </p:txBody>
        </p:sp>
        <p:sp>
          <p:nvSpPr>
            <p:cNvPr id="28723" name="Rectangle 51"/>
            <p:cNvSpPr>
              <a:spLocks noChangeArrowheads="1"/>
            </p:cNvSpPr>
            <p:nvPr/>
          </p:nvSpPr>
          <p:spPr bwMode="auto">
            <a:xfrm>
              <a:off x="303" y="1545"/>
              <a:ext cx="1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CN" altLang="zh-CN" i="1"/>
            </a:p>
          </p:txBody>
        </p:sp>
        <p:sp>
          <p:nvSpPr>
            <p:cNvPr id="28724" name="Rectangle 52"/>
            <p:cNvSpPr>
              <a:spLocks noChangeArrowheads="1"/>
            </p:cNvSpPr>
            <p:nvPr/>
          </p:nvSpPr>
          <p:spPr bwMode="auto">
            <a:xfrm>
              <a:off x="2025" y="1630"/>
              <a:ext cx="1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CN" altLang="zh-CN" i="1"/>
            </a:p>
          </p:txBody>
        </p:sp>
        <p:sp>
          <p:nvSpPr>
            <p:cNvPr id="28725" name="Rectangle 53"/>
            <p:cNvSpPr>
              <a:spLocks noChangeArrowheads="1"/>
            </p:cNvSpPr>
            <p:nvPr/>
          </p:nvSpPr>
          <p:spPr bwMode="auto">
            <a:xfrm>
              <a:off x="1277" y="2976"/>
              <a:ext cx="1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CN" altLang="zh-CN" i="1"/>
            </a:p>
          </p:txBody>
        </p:sp>
        <p:pic>
          <p:nvPicPr>
            <p:cNvPr id="28739" name="Picture 6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3" y="2225"/>
              <a:ext cx="16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742" name="Picture 7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384" y="1468"/>
              <a:ext cx="146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743" name="Picture 7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" y="3046"/>
              <a:ext cx="156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744" name="Picture 7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4" y="1499"/>
              <a:ext cx="156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745" name="Picture 7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" y="1391"/>
              <a:ext cx="156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3" name="Picture 7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99597" y="4112418"/>
            <a:ext cx="2317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7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78350" y="3693318"/>
            <a:ext cx="2317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41652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Types </a:t>
            </a:r>
            <a:r>
              <a:rPr lang="en-US" altLang="zh-CN" b="1" dirty="0">
                <a:ea typeface="宋体" panose="02010600030101010101" pitchFamily="2" charset="-122"/>
              </a:rPr>
              <a:t>of connections of   </a:t>
            </a: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5257801" y="1531938"/>
            <a:ext cx="5184775" cy="517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/>
            <a:r>
              <a:rPr lang="en-US" altLang="zh-CN" sz="2400" b="1">
                <a:latin typeface="Comic Sans MS" panose="030F0702030302020204" pitchFamily="66" charset="0"/>
                <a:ea typeface="宋体" panose="02010600030101010101" pitchFamily="2" charset="-122"/>
              </a:rPr>
              <a:t>Sets of connection types:</a:t>
            </a:r>
          </a:p>
          <a:p>
            <a:pPr algn="l" eaLnBrk="0" hangingPunct="0"/>
            <a:endParaRPr lang="en-US" altLang="zh-CN" sz="24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2" algn="l" eaLnBrk="0" hangingPunct="0"/>
            <a:r>
              <a:rPr lang="en-US" altLang="zh-CN" sz="2400" b="1" i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lang="en-US" altLang="zh-CN" sz="2400" b="1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is dependent on these coarse interpolatory C-points</a:t>
            </a:r>
            <a:r>
              <a:rPr lang="en-US" altLang="zh-CN" sz="2400" b="1">
                <a:latin typeface="Comic Sans MS" panose="030F0702030302020204" pitchFamily="66" charset="0"/>
                <a:ea typeface="宋体" panose="02010600030101010101" pitchFamily="2" charset="-122"/>
              </a:rPr>
              <a:t>.</a:t>
            </a:r>
          </a:p>
          <a:p>
            <a:pPr lvl="2" algn="l" eaLnBrk="0" hangingPunct="0"/>
            <a:endParaRPr lang="en-US" altLang="zh-CN" sz="24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2" algn="l" eaLnBrk="0" hangingPunct="0">
              <a:lnSpc>
                <a:spcPct val="125000"/>
              </a:lnSpc>
            </a:pPr>
            <a:r>
              <a:rPr lang="en-US" altLang="zh-CN" sz="2400" b="1" i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lang="en-US" altLang="zh-CN" sz="2400" b="1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is dependent on these F-points.</a:t>
            </a:r>
            <a:endParaRPr lang="en-US" altLang="zh-CN" sz="24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2" algn="l" eaLnBrk="0" hangingPunct="0">
              <a:lnSpc>
                <a:spcPct val="125000"/>
              </a:lnSpc>
            </a:pPr>
            <a:r>
              <a:rPr lang="en-US" altLang="zh-CN" sz="2400" b="1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</a:p>
          <a:p>
            <a:pPr lvl="2" algn="l" eaLnBrk="0" hangingPunct="0"/>
            <a:r>
              <a:rPr lang="en-US" altLang="zh-CN" sz="2400" b="1">
                <a:solidFill>
                  <a:srgbClr val="0066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 does not depend on these “weakly connected” points, which may be C- or F-points.</a:t>
            </a:r>
            <a:endParaRPr lang="en-US" altLang="zh-CN" sz="2400" b="1" i="1">
              <a:solidFill>
                <a:srgbClr val="0066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170030" name="Picture 4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938" y="2439988"/>
            <a:ext cx="334962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0032" name="Line 48"/>
          <p:cNvSpPr>
            <a:spLocks noChangeShapeType="1"/>
          </p:cNvSpPr>
          <p:nvPr/>
        </p:nvSpPr>
        <p:spPr bwMode="auto">
          <a:xfrm>
            <a:off x="5786439" y="2540000"/>
            <a:ext cx="377825" cy="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33" name="Line 49"/>
          <p:cNvSpPr>
            <a:spLocks noChangeShapeType="1"/>
          </p:cNvSpPr>
          <p:nvPr/>
        </p:nvSpPr>
        <p:spPr bwMode="auto">
          <a:xfrm>
            <a:off x="5800726" y="4017963"/>
            <a:ext cx="377825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70034" name="Picture 5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88" y="3797301"/>
            <a:ext cx="5381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0035" name="Picture 51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4" y="5114926"/>
            <a:ext cx="630237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0036" name="Line 52"/>
          <p:cNvSpPr>
            <a:spLocks noChangeShapeType="1"/>
          </p:cNvSpPr>
          <p:nvPr/>
        </p:nvSpPr>
        <p:spPr bwMode="auto">
          <a:xfrm>
            <a:off x="5800726" y="5316538"/>
            <a:ext cx="377825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0103" name="Group 119"/>
          <p:cNvGrpSpPr>
            <a:grpSpLocks/>
          </p:cNvGrpSpPr>
          <p:nvPr/>
        </p:nvGrpSpPr>
        <p:grpSpPr bwMode="auto">
          <a:xfrm>
            <a:off x="1844675" y="1741488"/>
            <a:ext cx="3335338" cy="4189412"/>
            <a:chOff x="202" y="1097"/>
            <a:chExt cx="2101" cy="2639"/>
          </a:xfrm>
        </p:grpSpPr>
        <p:sp>
          <p:nvSpPr>
            <p:cNvPr id="170048" name="Line 64"/>
            <p:cNvSpPr>
              <a:spLocks noChangeShapeType="1"/>
            </p:cNvSpPr>
            <p:nvPr/>
          </p:nvSpPr>
          <p:spPr bwMode="auto">
            <a:xfrm flipH="1" flipV="1">
              <a:off x="252" y="3409"/>
              <a:ext cx="202" cy="116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49" name="Line 65"/>
            <p:cNvSpPr>
              <a:spLocks noChangeShapeType="1"/>
            </p:cNvSpPr>
            <p:nvPr/>
          </p:nvSpPr>
          <p:spPr bwMode="auto">
            <a:xfrm flipV="1">
              <a:off x="1340" y="1097"/>
              <a:ext cx="363" cy="297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50" name="Line 66"/>
            <p:cNvSpPr>
              <a:spLocks noChangeShapeType="1"/>
            </p:cNvSpPr>
            <p:nvPr/>
          </p:nvSpPr>
          <p:spPr bwMode="auto">
            <a:xfrm flipH="1" flipV="1">
              <a:off x="1122" y="1149"/>
              <a:ext cx="201" cy="245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51" name="Line 67"/>
            <p:cNvSpPr>
              <a:spLocks noChangeShapeType="1"/>
            </p:cNvSpPr>
            <p:nvPr/>
          </p:nvSpPr>
          <p:spPr bwMode="auto">
            <a:xfrm>
              <a:off x="366" y="3493"/>
              <a:ext cx="364" cy="243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52" name="Line 68"/>
            <p:cNvSpPr>
              <a:spLocks noChangeShapeType="1"/>
            </p:cNvSpPr>
            <p:nvPr/>
          </p:nvSpPr>
          <p:spPr bwMode="auto">
            <a:xfrm flipH="1">
              <a:off x="202" y="3493"/>
              <a:ext cx="146" cy="243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53" name="Line 69"/>
            <p:cNvSpPr>
              <a:spLocks noChangeShapeType="1"/>
            </p:cNvSpPr>
            <p:nvPr/>
          </p:nvSpPr>
          <p:spPr bwMode="auto">
            <a:xfrm flipH="1">
              <a:off x="366" y="2593"/>
              <a:ext cx="203" cy="878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54" name="Line 70"/>
            <p:cNvSpPr>
              <a:spLocks noChangeShapeType="1"/>
            </p:cNvSpPr>
            <p:nvPr/>
          </p:nvSpPr>
          <p:spPr bwMode="auto">
            <a:xfrm flipV="1">
              <a:off x="356" y="3163"/>
              <a:ext cx="802" cy="30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55" name="Line 71"/>
            <p:cNvSpPr>
              <a:spLocks noChangeShapeType="1"/>
            </p:cNvSpPr>
            <p:nvPr/>
          </p:nvSpPr>
          <p:spPr bwMode="auto">
            <a:xfrm flipV="1">
              <a:off x="358" y="3376"/>
              <a:ext cx="1453" cy="83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56" name="Line 72"/>
            <p:cNvSpPr>
              <a:spLocks noChangeShapeType="1"/>
            </p:cNvSpPr>
            <p:nvPr/>
          </p:nvSpPr>
          <p:spPr bwMode="auto">
            <a:xfrm flipV="1">
              <a:off x="1831" y="3057"/>
              <a:ext cx="256" cy="297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57" name="Line 73"/>
            <p:cNvSpPr>
              <a:spLocks noChangeShapeType="1"/>
            </p:cNvSpPr>
            <p:nvPr/>
          </p:nvSpPr>
          <p:spPr bwMode="auto">
            <a:xfrm>
              <a:off x="1838" y="3386"/>
              <a:ext cx="365" cy="19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58" name="Line 74"/>
            <p:cNvSpPr>
              <a:spLocks noChangeShapeType="1"/>
            </p:cNvSpPr>
            <p:nvPr/>
          </p:nvSpPr>
          <p:spPr bwMode="auto">
            <a:xfrm>
              <a:off x="1821" y="3386"/>
              <a:ext cx="0" cy="296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59" name="Line 75"/>
            <p:cNvSpPr>
              <a:spLocks noChangeShapeType="1"/>
            </p:cNvSpPr>
            <p:nvPr/>
          </p:nvSpPr>
          <p:spPr bwMode="auto">
            <a:xfrm>
              <a:off x="1185" y="3174"/>
              <a:ext cx="636" cy="19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60" name="Line 76"/>
            <p:cNvSpPr>
              <a:spLocks noChangeShapeType="1"/>
            </p:cNvSpPr>
            <p:nvPr/>
          </p:nvSpPr>
          <p:spPr bwMode="auto">
            <a:xfrm flipH="1" flipV="1">
              <a:off x="521" y="1678"/>
              <a:ext cx="40" cy="88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61" name="Line 77"/>
            <p:cNvSpPr>
              <a:spLocks noChangeShapeType="1"/>
            </p:cNvSpPr>
            <p:nvPr/>
          </p:nvSpPr>
          <p:spPr bwMode="auto">
            <a:xfrm>
              <a:off x="585" y="2593"/>
              <a:ext cx="581" cy="559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62" name="Line 78"/>
            <p:cNvSpPr>
              <a:spLocks noChangeShapeType="1"/>
            </p:cNvSpPr>
            <p:nvPr/>
          </p:nvSpPr>
          <p:spPr bwMode="auto">
            <a:xfrm flipH="1">
              <a:off x="202" y="2593"/>
              <a:ext cx="365" cy="82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63" name="Line 79"/>
            <p:cNvSpPr>
              <a:spLocks noChangeShapeType="1"/>
            </p:cNvSpPr>
            <p:nvPr/>
          </p:nvSpPr>
          <p:spPr bwMode="auto">
            <a:xfrm flipV="1">
              <a:off x="1175" y="2369"/>
              <a:ext cx="745" cy="771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64" name="Line 80"/>
            <p:cNvSpPr>
              <a:spLocks noChangeShapeType="1"/>
            </p:cNvSpPr>
            <p:nvPr/>
          </p:nvSpPr>
          <p:spPr bwMode="auto">
            <a:xfrm flipH="1">
              <a:off x="1838" y="2379"/>
              <a:ext cx="92" cy="985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65" name="Line 81"/>
            <p:cNvSpPr>
              <a:spLocks noChangeShapeType="1"/>
            </p:cNvSpPr>
            <p:nvPr/>
          </p:nvSpPr>
          <p:spPr bwMode="auto">
            <a:xfrm flipV="1">
              <a:off x="1938" y="2209"/>
              <a:ext cx="365" cy="138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66" name="Line 82"/>
            <p:cNvSpPr>
              <a:spLocks noChangeShapeType="1"/>
            </p:cNvSpPr>
            <p:nvPr/>
          </p:nvSpPr>
          <p:spPr bwMode="auto">
            <a:xfrm flipH="1">
              <a:off x="585" y="2169"/>
              <a:ext cx="527" cy="403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67" name="Line 83"/>
            <p:cNvSpPr>
              <a:spLocks noChangeShapeType="1"/>
            </p:cNvSpPr>
            <p:nvPr/>
          </p:nvSpPr>
          <p:spPr bwMode="auto">
            <a:xfrm>
              <a:off x="1129" y="2169"/>
              <a:ext cx="801" cy="18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68" name="Line 84"/>
            <p:cNvSpPr>
              <a:spLocks noChangeShapeType="1"/>
            </p:cNvSpPr>
            <p:nvPr/>
          </p:nvSpPr>
          <p:spPr bwMode="auto">
            <a:xfrm>
              <a:off x="1129" y="2169"/>
              <a:ext cx="37" cy="983"/>
            </a:xfrm>
            <a:prstGeom prst="line">
              <a:avLst/>
            </a:prstGeom>
            <a:noFill/>
            <a:ln w="76200">
              <a:solidFill>
                <a:srgbClr val="0066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69" name="Line 85"/>
            <p:cNvSpPr>
              <a:spLocks noChangeShapeType="1"/>
            </p:cNvSpPr>
            <p:nvPr/>
          </p:nvSpPr>
          <p:spPr bwMode="auto">
            <a:xfrm flipV="1">
              <a:off x="2038" y="1257"/>
              <a:ext cx="0" cy="401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70" name="Line 86"/>
            <p:cNvSpPr>
              <a:spLocks noChangeShapeType="1"/>
            </p:cNvSpPr>
            <p:nvPr/>
          </p:nvSpPr>
          <p:spPr bwMode="auto">
            <a:xfrm flipV="1">
              <a:off x="1121" y="1678"/>
              <a:ext cx="909" cy="458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71" name="Line 87"/>
            <p:cNvSpPr>
              <a:spLocks noChangeShapeType="1"/>
            </p:cNvSpPr>
            <p:nvPr/>
          </p:nvSpPr>
          <p:spPr bwMode="auto">
            <a:xfrm flipV="1">
              <a:off x="1938" y="1678"/>
              <a:ext cx="92" cy="669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72" name="Line 88"/>
            <p:cNvSpPr>
              <a:spLocks noChangeShapeType="1"/>
            </p:cNvSpPr>
            <p:nvPr/>
          </p:nvSpPr>
          <p:spPr bwMode="auto">
            <a:xfrm>
              <a:off x="2056" y="1691"/>
              <a:ext cx="201" cy="85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73" name="Line 89"/>
            <p:cNvSpPr>
              <a:spLocks noChangeShapeType="1"/>
            </p:cNvSpPr>
            <p:nvPr/>
          </p:nvSpPr>
          <p:spPr bwMode="auto">
            <a:xfrm flipV="1">
              <a:off x="523" y="1414"/>
              <a:ext cx="800" cy="24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74" name="Line 90"/>
            <p:cNvSpPr>
              <a:spLocks noChangeShapeType="1"/>
            </p:cNvSpPr>
            <p:nvPr/>
          </p:nvSpPr>
          <p:spPr bwMode="auto">
            <a:xfrm flipV="1">
              <a:off x="1122" y="1417"/>
              <a:ext cx="201" cy="720"/>
            </a:xfrm>
            <a:prstGeom prst="line">
              <a:avLst/>
            </a:prstGeom>
            <a:noFill/>
            <a:ln w="76200">
              <a:solidFill>
                <a:srgbClr val="0066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75" name="Line 91"/>
            <p:cNvSpPr>
              <a:spLocks noChangeShapeType="1"/>
            </p:cNvSpPr>
            <p:nvPr/>
          </p:nvSpPr>
          <p:spPr bwMode="auto">
            <a:xfrm>
              <a:off x="1350" y="1425"/>
              <a:ext cx="688" cy="245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76" name="Oval 92"/>
            <p:cNvSpPr>
              <a:spLocks noChangeArrowheads="1"/>
            </p:cNvSpPr>
            <p:nvPr/>
          </p:nvSpPr>
          <p:spPr bwMode="auto">
            <a:xfrm>
              <a:off x="1879" y="2311"/>
              <a:ext cx="103" cy="9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77" name="Oval 93"/>
            <p:cNvSpPr>
              <a:spLocks noChangeArrowheads="1"/>
            </p:cNvSpPr>
            <p:nvPr/>
          </p:nvSpPr>
          <p:spPr bwMode="auto">
            <a:xfrm>
              <a:off x="1116" y="3102"/>
              <a:ext cx="102" cy="10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78" name="Oval 94"/>
            <p:cNvSpPr>
              <a:spLocks noChangeArrowheads="1"/>
            </p:cNvSpPr>
            <p:nvPr/>
          </p:nvSpPr>
          <p:spPr bwMode="auto">
            <a:xfrm>
              <a:off x="515" y="2521"/>
              <a:ext cx="103" cy="9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79" name="Oval 95"/>
            <p:cNvSpPr>
              <a:spLocks noChangeArrowheads="1"/>
            </p:cNvSpPr>
            <p:nvPr/>
          </p:nvSpPr>
          <p:spPr bwMode="auto">
            <a:xfrm>
              <a:off x="298" y="3420"/>
              <a:ext cx="99" cy="1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80" name="Oval 96"/>
            <p:cNvSpPr>
              <a:spLocks noChangeArrowheads="1"/>
            </p:cNvSpPr>
            <p:nvPr/>
          </p:nvSpPr>
          <p:spPr bwMode="auto">
            <a:xfrm>
              <a:off x="1769" y="3316"/>
              <a:ext cx="102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81" name="Line 97"/>
            <p:cNvSpPr>
              <a:spLocks noChangeShapeType="1"/>
            </p:cNvSpPr>
            <p:nvPr/>
          </p:nvSpPr>
          <p:spPr bwMode="auto">
            <a:xfrm>
              <a:off x="528" y="1691"/>
              <a:ext cx="584" cy="457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82" name="Line 98"/>
            <p:cNvSpPr>
              <a:spLocks noChangeShapeType="1"/>
            </p:cNvSpPr>
            <p:nvPr/>
          </p:nvSpPr>
          <p:spPr bwMode="auto">
            <a:xfrm flipH="1" flipV="1">
              <a:off x="250" y="1414"/>
              <a:ext cx="254" cy="24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83" name="Line 99"/>
            <p:cNvSpPr>
              <a:spLocks noChangeShapeType="1"/>
            </p:cNvSpPr>
            <p:nvPr/>
          </p:nvSpPr>
          <p:spPr bwMode="auto">
            <a:xfrm flipH="1">
              <a:off x="257" y="1691"/>
              <a:ext cx="254" cy="29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84" name="Oval 100"/>
            <p:cNvSpPr>
              <a:spLocks noChangeArrowheads="1"/>
            </p:cNvSpPr>
            <p:nvPr/>
          </p:nvSpPr>
          <p:spPr bwMode="auto">
            <a:xfrm>
              <a:off x="461" y="1621"/>
              <a:ext cx="102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85" name="Oval 101"/>
            <p:cNvSpPr>
              <a:spLocks noChangeArrowheads="1"/>
            </p:cNvSpPr>
            <p:nvPr/>
          </p:nvSpPr>
          <p:spPr bwMode="auto">
            <a:xfrm>
              <a:off x="1280" y="1357"/>
              <a:ext cx="100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86" name="Oval 102"/>
            <p:cNvSpPr>
              <a:spLocks noChangeArrowheads="1"/>
            </p:cNvSpPr>
            <p:nvPr/>
          </p:nvSpPr>
          <p:spPr bwMode="auto">
            <a:xfrm>
              <a:off x="1990" y="1621"/>
              <a:ext cx="100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87" name="Oval 103"/>
            <p:cNvSpPr>
              <a:spLocks noChangeArrowheads="1"/>
            </p:cNvSpPr>
            <p:nvPr/>
          </p:nvSpPr>
          <p:spPr bwMode="auto">
            <a:xfrm>
              <a:off x="1061" y="2099"/>
              <a:ext cx="101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88" name="Rectangle 104"/>
            <p:cNvSpPr>
              <a:spLocks noChangeArrowheads="1"/>
            </p:cNvSpPr>
            <p:nvPr/>
          </p:nvSpPr>
          <p:spPr bwMode="auto">
            <a:xfrm>
              <a:off x="1152" y="2165"/>
              <a:ext cx="1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CN" altLang="zh-CN" i="1"/>
            </a:p>
          </p:txBody>
        </p:sp>
        <p:sp>
          <p:nvSpPr>
            <p:cNvPr id="170089" name="Rectangle 105"/>
            <p:cNvSpPr>
              <a:spLocks noChangeArrowheads="1"/>
            </p:cNvSpPr>
            <p:nvPr/>
          </p:nvSpPr>
          <p:spPr bwMode="auto">
            <a:xfrm>
              <a:off x="684" y="2454"/>
              <a:ext cx="1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CN" altLang="zh-CN" i="1"/>
            </a:p>
          </p:txBody>
        </p:sp>
        <p:sp>
          <p:nvSpPr>
            <p:cNvPr id="170090" name="Rectangle 106"/>
            <p:cNvSpPr>
              <a:spLocks noChangeArrowheads="1"/>
            </p:cNvSpPr>
            <p:nvPr/>
          </p:nvSpPr>
          <p:spPr bwMode="auto">
            <a:xfrm>
              <a:off x="1976" y="2343"/>
              <a:ext cx="1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CN" altLang="zh-CN" i="1"/>
            </a:p>
          </p:txBody>
        </p:sp>
        <p:sp>
          <p:nvSpPr>
            <p:cNvPr id="170091" name="Rectangle 107"/>
            <p:cNvSpPr>
              <a:spLocks noChangeArrowheads="1"/>
            </p:cNvSpPr>
            <p:nvPr/>
          </p:nvSpPr>
          <p:spPr bwMode="auto">
            <a:xfrm>
              <a:off x="1342" y="1434"/>
              <a:ext cx="1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CN" altLang="zh-CN" i="1"/>
            </a:p>
          </p:txBody>
        </p:sp>
        <p:sp>
          <p:nvSpPr>
            <p:cNvPr id="170092" name="Rectangle 108"/>
            <p:cNvSpPr>
              <a:spLocks noChangeArrowheads="1"/>
            </p:cNvSpPr>
            <p:nvPr/>
          </p:nvSpPr>
          <p:spPr bwMode="auto">
            <a:xfrm>
              <a:off x="303" y="1545"/>
              <a:ext cx="1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CN" altLang="zh-CN" i="1"/>
            </a:p>
          </p:txBody>
        </p:sp>
        <p:sp>
          <p:nvSpPr>
            <p:cNvPr id="170093" name="Rectangle 109"/>
            <p:cNvSpPr>
              <a:spLocks noChangeArrowheads="1"/>
            </p:cNvSpPr>
            <p:nvPr/>
          </p:nvSpPr>
          <p:spPr bwMode="auto">
            <a:xfrm>
              <a:off x="2025" y="1630"/>
              <a:ext cx="1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CN" altLang="zh-CN" i="1"/>
            </a:p>
          </p:txBody>
        </p:sp>
        <p:sp>
          <p:nvSpPr>
            <p:cNvPr id="170094" name="Rectangle 110"/>
            <p:cNvSpPr>
              <a:spLocks noChangeArrowheads="1"/>
            </p:cNvSpPr>
            <p:nvPr/>
          </p:nvSpPr>
          <p:spPr bwMode="auto">
            <a:xfrm>
              <a:off x="1277" y="2976"/>
              <a:ext cx="1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CN" altLang="zh-CN" i="1"/>
            </a:p>
          </p:txBody>
        </p:sp>
        <p:pic>
          <p:nvPicPr>
            <p:cNvPr id="170095" name="Picture 1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3" y="2225"/>
              <a:ext cx="16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0096" name="Picture 11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993" y="2426"/>
              <a:ext cx="151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0097" name="Picture 11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54" y="2421"/>
              <a:ext cx="151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0098" name="Picture 11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39" y="1497"/>
              <a:ext cx="151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0099" name="Picture 11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" y="3046"/>
              <a:ext cx="156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0100" name="Picture 11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4" y="1499"/>
              <a:ext cx="156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0101" name="Picture 11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" y="1391"/>
              <a:ext cx="156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70102" name="Picture 11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679" y="377108"/>
            <a:ext cx="560388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9745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S</a:t>
            </a:r>
            <a:r>
              <a:rPr lang="en-US" altLang="zh-CN" b="1" dirty="0" smtClean="0">
                <a:ea typeface="宋体" panose="02010600030101010101" pitchFamily="2" charset="-122"/>
              </a:rPr>
              <a:t>mooth </a:t>
            </a:r>
            <a:r>
              <a:rPr lang="en-US" altLang="zh-CN" b="1" dirty="0">
                <a:ea typeface="宋体" panose="02010600030101010101" pitchFamily="2" charset="-122"/>
              </a:rPr>
              <a:t>error </a:t>
            </a:r>
            <a:r>
              <a:rPr lang="en-US" altLang="zh-CN" b="1" dirty="0" smtClean="0">
                <a:ea typeface="宋体" panose="02010600030101010101" pitchFamily="2" charset="-122"/>
              </a:rPr>
              <a:t>and dependencies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grpSp>
        <p:nvGrpSpPr>
          <p:cNvPr id="169022" name="Group 1086"/>
          <p:cNvGrpSpPr>
            <a:grpSpLocks/>
          </p:cNvGrpSpPr>
          <p:nvPr/>
        </p:nvGrpSpPr>
        <p:grpSpPr bwMode="auto">
          <a:xfrm>
            <a:off x="1966452" y="1665289"/>
            <a:ext cx="8150942" cy="1785937"/>
            <a:chOff x="726" y="1049"/>
            <a:chExt cx="4399" cy="1125"/>
          </a:xfrm>
        </p:grpSpPr>
        <p:sp>
          <p:nvSpPr>
            <p:cNvPr id="168965" name="Rectangle 1029"/>
            <p:cNvSpPr>
              <a:spLocks noChangeArrowheads="1"/>
            </p:cNvSpPr>
            <p:nvPr/>
          </p:nvSpPr>
          <p:spPr bwMode="auto">
            <a:xfrm>
              <a:off x="726" y="1049"/>
              <a:ext cx="4399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/>
              <a:r>
                <a:rPr lang="en-US" altLang="zh-CN" sz="2400" b="1" dirty="0">
                  <a:latin typeface="Comic Sans MS" panose="030F0702030302020204" pitchFamily="66" charset="0"/>
                  <a:ea typeface="宋体" panose="02010600030101010101" pitchFamily="2" charset="-122"/>
                </a:rPr>
                <a:t>S</a:t>
              </a:r>
              <a:r>
                <a:rPr lang="en-US" altLang="zh-CN" sz="2400" b="1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mooth </a:t>
              </a:r>
              <a:r>
                <a:rPr lang="en-US" altLang="zh-CN" sz="2400" b="1" dirty="0">
                  <a:latin typeface="Comic Sans MS" panose="030F0702030302020204" pitchFamily="66" charset="0"/>
                  <a:ea typeface="宋体" panose="02010600030101010101" pitchFamily="2" charset="-122"/>
                </a:rPr>
                <a:t>error is characterized by “small” residuals:</a:t>
              </a:r>
              <a:endParaRPr lang="en-US" altLang="zh-CN" sz="2400" b="1" i="1" dirty="0">
                <a:ea typeface="宋体" panose="02010600030101010101" pitchFamily="2" charset="-122"/>
              </a:endParaRPr>
            </a:p>
          </p:txBody>
        </p:sp>
        <p:pic>
          <p:nvPicPr>
            <p:cNvPr id="169016" name="Picture 108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9" y="1616"/>
              <a:ext cx="1993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69018" name="Picture 108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177" y="4145309"/>
            <a:ext cx="2697163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9019" name="Rectangle 1083"/>
          <p:cNvSpPr>
            <a:spLocks noChangeArrowheads="1"/>
          </p:cNvSpPr>
          <p:nvPr/>
        </p:nvSpPr>
        <p:spPr bwMode="auto">
          <a:xfrm>
            <a:off x="1966453" y="3567114"/>
            <a:ext cx="75506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</a:rPr>
              <a:t>which we can rewrite as:</a:t>
            </a:r>
            <a:endParaRPr lang="en-US" altLang="zh-CN" sz="2400" b="1" i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11906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Smooth </a:t>
            </a:r>
            <a:r>
              <a:rPr lang="en-US" altLang="zh-CN" b="1" dirty="0">
                <a:ea typeface="宋体" panose="02010600030101010101" pitchFamily="2" charset="-122"/>
              </a:rPr>
              <a:t>error and </a:t>
            </a:r>
            <a:r>
              <a:rPr lang="en-US" altLang="zh-CN" b="1" dirty="0" smtClean="0">
                <a:ea typeface="宋体" panose="02010600030101010101" pitchFamily="2" charset="-122"/>
              </a:rPr>
              <a:t>dependencies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grpSp>
        <p:nvGrpSpPr>
          <p:cNvPr id="171035" name="Group 27"/>
          <p:cNvGrpSpPr>
            <a:grpSpLocks/>
          </p:cNvGrpSpPr>
          <p:nvPr/>
        </p:nvGrpSpPr>
        <p:grpSpPr bwMode="auto">
          <a:xfrm>
            <a:off x="2517776" y="1563688"/>
            <a:ext cx="7407275" cy="1295400"/>
            <a:chOff x="626" y="985"/>
            <a:chExt cx="4666" cy="816"/>
          </a:xfrm>
        </p:grpSpPr>
        <p:sp>
          <p:nvSpPr>
            <p:cNvPr id="171012" name="Rectangle 4"/>
            <p:cNvSpPr>
              <a:spLocks noChangeArrowheads="1"/>
            </p:cNvSpPr>
            <p:nvPr/>
          </p:nvSpPr>
          <p:spPr bwMode="auto">
            <a:xfrm>
              <a:off x="626" y="985"/>
              <a:ext cx="46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/>
              <a:r>
                <a:rPr lang="en-US" altLang="zh-CN" sz="2400" b="1">
                  <a:latin typeface="Comic Sans MS" panose="030F0702030302020204" pitchFamily="66" charset="0"/>
                  <a:ea typeface="宋体" panose="02010600030101010101" pitchFamily="2" charset="-122"/>
                </a:rPr>
                <a:t>We begin by writing the smooth-error relation:</a:t>
              </a:r>
              <a:endParaRPr lang="en-US" altLang="zh-CN" sz="2400" b="1" i="1">
                <a:ea typeface="宋体" panose="02010600030101010101" pitchFamily="2" charset="-122"/>
              </a:endParaRPr>
            </a:p>
          </p:txBody>
        </p:sp>
        <p:pic>
          <p:nvPicPr>
            <p:cNvPr id="171014" name="Picture 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5" y="1286"/>
              <a:ext cx="1699" cy="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71032" name="Group 24"/>
          <p:cNvGrpSpPr>
            <a:grpSpLocks/>
          </p:cNvGrpSpPr>
          <p:nvPr/>
        </p:nvGrpSpPr>
        <p:grpSpPr bwMode="auto">
          <a:xfrm>
            <a:off x="2724150" y="2922589"/>
            <a:ext cx="7158038" cy="2397125"/>
            <a:chOff x="756" y="1841"/>
            <a:chExt cx="4509" cy="1510"/>
          </a:xfrm>
        </p:grpSpPr>
        <p:sp>
          <p:nvSpPr>
            <p:cNvPr id="171019" name="Rectangle 11"/>
            <p:cNvSpPr>
              <a:spLocks noChangeArrowheads="1"/>
            </p:cNvSpPr>
            <p:nvPr/>
          </p:nvSpPr>
          <p:spPr bwMode="auto">
            <a:xfrm>
              <a:off x="756" y="1841"/>
              <a:ext cx="43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/>
              <a:r>
                <a:rPr lang="en-US" altLang="zh-CN" sz="2400" b="1" dirty="0">
                  <a:latin typeface="Comic Sans MS" panose="030F0702030302020204" pitchFamily="66" charset="0"/>
                  <a:ea typeface="宋体" panose="02010600030101010101" pitchFamily="2" charset="-122"/>
                </a:rPr>
                <a:t>Identifying its component sums:</a:t>
              </a:r>
              <a:endParaRPr lang="en-US" altLang="zh-CN" sz="2400" b="1" i="1" dirty="0">
                <a:ea typeface="宋体" panose="02010600030101010101" pitchFamily="2" charset="-122"/>
              </a:endParaRPr>
            </a:p>
          </p:txBody>
        </p:sp>
        <p:grpSp>
          <p:nvGrpSpPr>
            <p:cNvPr id="171030" name="Group 22"/>
            <p:cNvGrpSpPr>
              <a:grpSpLocks/>
            </p:cNvGrpSpPr>
            <p:nvPr/>
          </p:nvGrpSpPr>
          <p:grpSpPr bwMode="auto">
            <a:xfrm>
              <a:off x="956" y="2178"/>
              <a:ext cx="4309" cy="1173"/>
              <a:chOff x="956" y="2378"/>
              <a:chExt cx="4309" cy="1173"/>
            </a:xfrm>
          </p:grpSpPr>
          <p:pic>
            <p:nvPicPr>
              <p:cNvPr id="171021" name="Picture 1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" y="2461"/>
                <a:ext cx="488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1022" name="Rectangle 14"/>
              <p:cNvSpPr>
                <a:spLocks noChangeArrowheads="1"/>
              </p:cNvSpPr>
              <p:nvPr/>
            </p:nvSpPr>
            <p:spPr bwMode="auto">
              <a:xfrm>
                <a:off x="1496" y="2911"/>
                <a:ext cx="1107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altLang="zh-CN" sz="2000" b="1" i="1">
                    <a:solidFill>
                      <a:srgbClr val="CC0000"/>
                    </a:solidFill>
                    <a:ea typeface="宋体" panose="02010600030101010101" pitchFamily="2" charset="-122"/>
                  </a:rPr>
                  <a:t>Coarse interpolatory set</a:t>
                </a:r>
              </a:p>
            </p:txBody>
          </p:sp>
          <p:sp>
            <p:nvSpPr>
              <p:cNvPr id="171023" name="Rectangle 15"/>
              <p:cNvSpPr>
                <a:spLocks noChangeArrowheads="1"/>
              </p:cNvSpPr>
              <p:nvPr/>
            </p:nvSpPr>
            <p:spPr bwMode="auto">
              <a:xfrm>
                <a:off x="2566" y="3011"/>
                <a:ext cx="1337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hlink"/>
                    </a:solidFill>
                    <a:ea typeface="宋体" panose="02010600030101010101" pitchFamily="2" charset="-122"/>
                  </a:rPr>
                  <a:t>F-point dependencies</a:t>
                </a:r>
              </a:p>
            </p:txBody>
          </p:sp>
          <p:sp>
            <p:nvSpPr>
              <p:cNvPr id="171024" name="Rectangle 16"/>
              <p:cNvSpPr>
                <a:spLocks noChangeArrowheads="1"/>
              </p:cNvSpPr>
              <p:nvPr/>
            </p:nvSpPr>
            <p:spPr bwMode="auto">
              <a:xfrm>
                <a:off x="3927" y="3003"/>
                <a:ext cx="133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altLang="zh-CN" sz="2000" b="1" i="1">
                    <a:solidFill>
                      <a:srgbClr val="66CCFF"/>
                    </a:solidFill>
                    <a:ea typeface="宋体" panose="02010600030101010101" pitchFamily="2" charset="-122"/>
                  </a:rPr>
                  <a:t>Weak connections</a:t>
                </a:r>
              </a:p>
            </p:txBody>
          </p:sp>
          <p:graphicFrame>
            <p:nvGraphicFramePr>
              <p:cNvPr id="171025" name="Object 17"/>
              <p:cNvGraphicFramePr>
                <a:graphicFrameLocks/>
              </p:cNvGraphicFramePr>
              <p:nvPr/>
            </p:nvGraphicFramePr>
            <p:xfrm>
              <a:off x="1484" y="2378"/>
              <a:ext cx="3567" cy="6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0" name="MathEdit 3.0" r:id="rId5" imgW="5662440" imgH="1012680" progId="MathEd30">
                      <p:embed/>
                    </p:oleObj>
                  </mc:Choice>
                  <mc:Fallback>
                    <p:oleObj name="MathEdit 3.0" r:id="rId5" imgW="5662440" imgH="1012680" progId="MathEd30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4" y="2378"/>
                            <a:ext cx="3567" cy="6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71034" name="Group 26"/>
          <p:cNvGrpSpPr>
            <a:grpSpLocks/>
          </p:cNvGrpSpPr>
          <p:nvPr/>
        </p:nvGrpSpPr>
        <p:grpSpPr bwMode="auto">
          <a:xfrm>
            <a:off x="2530475" y="5480051"/>
            <a:ext cx="7367588" cy="1039813"/>
            <a:chOff x="634" y="3452"/>
            <a:chExt cx="4641" cy="655"/>
          </a:xfrm>
        </p:grpSpPr>
        <p:sp>
          <p:nvSpPr>
            <p:cNvPr id="171017" name="Rectangle 9"/>
            <p:cNvSpPr>
              <a:spLocks noChangeArrowheads="1"/>
            </p:cNvSpPr>
            <p:nvPr/>
          </p:nvSpPr>
          <p:spPr bwMode="auto">
            <a:xfrm>
              <a:off x="634" y="3452"/>
              <a:ext cx="4641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/>
              <a:r>
                <a:rPr lang="en-US" altLang="zh-CN" sz="2400" b="1" dirty="0">
                  <a:solidFill>
                    <a:schemeClr val="folHlink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We must approximate    in each of the last two sums in terms of    or of    for        . </a:t>
              </a:r>
              <a:endParaRPr lang="en-US" altLang="zh-CN" sz="2400" b="1" i="1" dirty="0">
                <a:solidFill>
                  <a:schemeClr val="folHlink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171026" name="Picture 1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" y="3776"/>
              <a:ext cx="264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1027" name="Picture 1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" y="3560"/>
              <a:ext cx="43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1028" name="Picture 20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" y="3787"/>
              <a:ext cx="43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1029" name="Picture 2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3" y="3737"/>
              <a:ext cx="58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0661748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3725" y="2436044"/>
            <a:ext cx="8318500" cy="4421956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77878" name="Group 54"/>
          <p:cNvGrpSpPr>
            <a:grpSpLocks/>
          </p:cNvGrpSpPr>
          <p:nvPr/>
        </p:nvGrpSpPr>
        <p:grpSpPr bwMode="auto">
          <a:xfrm>
            <a:off x="1858963" y="2715445"/>
            <a:ext cx="2133600" cy="2881313"/>
            <a:chOff x="202" y="1097"/>
            <a:chExt cx="2101" cy="2639"/>
          </a:xfrm>
        </p:grpSpPr>
        <p:sp>
          <p:nvSpPr>
            <p:cNvPr id="77879" name="Line 55"/>
            <p:cNvSpPr>
              <a:spLocks noChangeShapeType="1"/>
            </p:cNvSpPr>
            <p:nvPr/>
          </p:nvSpPr>
          <p:spPr bwMode="auto">
            <a:xfrm flipH="1" flipV="1">
              <a:off x="252" y="3409"/>
              <a:ext cx="202" cy="116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80" name="Line 56"/>
            <p:cNvSpPr>
              <a:spLocks noChangeShapeType="1"/>
            </p:cNvSpPr>
            <p:nvPr/>
          </p:nvSpPr>
          <p:spPr bwMode="auto">
            <a:xfrm flipV="1">
              <a:off x="1340" y="1097"/>
              <a:ext cx="363" cy="297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81" name="Line 57"/>
            <p:cNvSpPr>
              <a:spLocks noChangeShapeType="1"/>
            </p:cNvSpPr>
            <p:nvPr/>
          </p:nvSpPr>
          <p:spPr bwMode="auto">
            <a:xfrm flipH="1" flipV="1">
              <a:off x="1122" y="1149"/>
              <a:ext cx="201" cy="245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82" name="Line 58"/>
            <p:cNvSpPr>
              <a:spLocks noChangeShapeType="1"/>
            </p:cNvSpPr>
            <p:nvPr/>
          </p:nvSpPr>
          <p:spPr bwMode="auto">
            <a:xfrm>
              <a:off x="366" y="3493"/>
              <a:ext cx="364" cy="243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83" name="Line 59"/>
            <p:cNvSpPr>
              <a:spLocks noChangeShapeType="1"/>
            </p:cNvSpPr>
            <p:nvPr/>
          </p:nvSpPr>
          <p:spPr bwMode="auto">
            <a:xfrm flipH="1">
              <a:off x="202" y="3493"/>
              <a:ext cx="146" cy="243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84" name="Line 60"/>
            <p:cNvSpPr>
              <a:spLocks noChangeShapeType="1"/>
            </p:cNvSpPr>
            <p:nvPr/>
          </p:nvSpPr>
          <p:spPr bwMode="auto">
            <a:xfrm flipH="1">
              <a:off x="366" y="2593"/>
              <a:ext cx="203" cy="878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85" name="Line 61"/>
            <p:cNvSpPr>
              <a:spLocks noChangeShapeType="1"/>
            </p:cNvSpPr>
            <p:nvPr/>
          </p:nvSpPr>
          <p:spPr bwMode="auto">
            <a:xfrm flipV="1">
              <a:off x="356" y="3163"/>
              <a:ext cx="802" cy="30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86" name="Line 62"/>
            <p:cNvSpPr>
              <a:spLocks noChangeShapeType="1"/>
            </p:cNvSpPr>
            <p:nvPr/>
          </p:nvSpPr>
          <p:spPr bwMode="auto">
            <a:xfrm flipV="1">
              <a:off x="358" y="3376"/>
              <a:ext cx="1453" cy="83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87" name="Line 63"/>
            <p:cNvSpPr>
              <a:spLocks noChangeShapeType="1"/>
            </p:cNvSpPr>
            <p:nvPr/>
          </p:nvSpPr>
          <p:spPr bwMode="auto">
            <a:xfrm flipV="1">
              <a:off x="1831" y="3057"/>
              <a:ext cx="256" cy="297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88" name="Line 64"/>
            <p:cNvSpPr>
              <a:spLocks noChangeShapeType="1"/>
            </p:cNvSpPr>
            <p:nvPr/>
          </p:nvSpPr>
          <p:spPr bwMode="auto">
            <a:xfrm>
              <a:off x="1838" y="3386"/>
              <a:ext cx="365" cy="19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89" name="Line 65"/>
            <p:cNvSpPr>
              <a:spLocks noChangeShapeType="1"/>
            </p:cNvSpPr>
            <p:nvPr/>
          </p:nvSpPr>
          <p:spPr bwMode="auto">
            <a:xfrm>
              <a:off x="1821" y="3386"/>
              <a:ext cx="0" cy="296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90" name="Line 66"/>
            <p:cNvSpPr>
              <a:spLocks noChangeShapeType="1"/>
            </p:cNvSpPr>
            <p:nvPr/>
          </p:nvSpPr>
          <p:spPr bwMode="auto">
            <a:xfrm>
              <a:off x="1185" y="3174"/>
              <a:ext cx="636" cy="19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91" name="Line 67"/>
            <p:cNvSpPr>
              <a:spLocks noChangeShapeType="1"/>
            </p:cNvSpPr>
            <p:nvPr/>
          </p:nvSpPr>
          <p:spPr bwMode="auto">
            <a:xfrm flipH="1" flipV="1">
              <a:off x="521" y="1678"/>
              <a:ext cx="40" cy="88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92" name="Line 68"/>
            <p:cNvSpPr>
              <a:spLocks noChangeShapeType="1"/>
            </p:cNvSpPr>
            <p:nvPr/>
          </p:nvSpPr>
          <p:spPr bwMode="auto">
            <a:xfrm>
              <a:off x="585" y="2593"/>
              <a:ext cx="581" cy="559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93" name="Line 69"/>
            <p:cNvSpPr>
              <a:spLocks noChangeShapeType="1"/>
            </p:cNvSpPr>
            <p:nvPr/>
          </p:nvSpPr>
          <p:spPr bwMode="auto">
            <a:xfrm flipH="1">
              <a:off x="202" y="2593"/>
              <a:ext cx="365" cy="82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94" name="Line 70"/>
            <p:cNvSpPr>
              <a:spLocks noChangeShapeType="1"/>
            </p:cNvSpPr>
            <p:nvPr/>
          </p:nvSpPr>
          <p:spPr bwMode="auto">
            <a:xfrm flipV="1">
              <a:off x="1175" y="2369"/>
              <a:ext cx="745" cy="771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95" name="Line 71"/>
            <p:cNvSpPr>
              <a:spLocks noChangeShapeType="1"/>
            </p:cNvSpPr>
            <p:nvPr/>
          </p:nvSpPr>
          <p:spPr bwMode="auto">
            <a:xfrm flipH="1">
              <a:off x="1838" y="2379"/>
              <a:ext cx="92" cy="985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96" name="Line 72"/>
            <p:cNvSpPr>
              <a:spLocks noChangeShapeType="1"/>
            </p:cNvSpPr>
            <p:nvPr/>
          </p:nvSpPr>
          <p:spPr bwMode="auto">
            <a:xfrm flipV="1">
              <a:off x="1938" y="2209"/>
              <a:ext cx="365" cy="138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97" name="Line 73"/>
            <p:cNvSpPr>
              <a:spLocks noChangeShapeType="1"/>
            </p:cNvSpPr>
            <p:nvPr/>
          </p:nvSpPr>
          <p:spPr bwMode="auto">
            <a:xfrm flipH="1">
              <a:off x="585" y="2169"/>
              <a:ext cx="527" cy="403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98" name="Line 74"/>
            <p:cNvSpPr>
              <a:spLocks noChangeShapeType="1"/>
            </p:cNvSpPr>
            <p:nvPr/>
          </p:nvSpPr>
          <p:spPr bwMode="auto">
            <a:xfrm>
              <a:off x="1129" y="2169"/>
              <a:ext cx="801" cy="18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99" name="Line 75"/>
            <p:cNvSpPr>
              <a:spLocks noChangeShapeType="1"/>
            </p:cNvSpPr>
            <p:nvPr/>
          </p:nvSpPr>
          <p:spPr bwMode="auto">
            <a:xfrm>
              <a:off x="1129" y="2169"/>
              <a:ext cx="37" cy="983"/>
            </a:xfrm>
            <a:prstGeom prst="line">
              <a:avLst/>
            </a:prstGeom>
            <a:noFill/>
            <a:ln w="76200">
              <a:solidFill>
                <a:srgbClr val="0066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00" name="Line 76"/>
            <p:cNvSpPr>
              <a:spLocks noChangeShapeType="1"/>
            </p:cNvSpPr>
            <p:nvPr/>
          </p:nvSpPr>
          <p:spPr bwMode="auto">
            <a:xfrm flipV="1">
              <a:off x="2038" y="1257"/>
              <a:ext cx="0" cy="401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01" name="Line 77"/>
            <p:cNvSpPr>
              <a:spLocks noChangeShapeType="1"/>
            </p:cNvSpPr>
            <p:nvPr/>
          </p:nvSpPr>
          <p:spPr bwMode="auto">
            <a:xfrm flipV="1">
              <a:off x="1121" y="1678"/>
              <a:ext cx="909" cy="458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02" name="Line 78"/>
            <p:cNvSpPr>
              <a:spLocks noChangeShapeType="1"/>
            </p:cNvSpPr>
            <p:nvPr/>
          </p:nvSpPr>
          <p:spPr bwMode="auto">
            <a:xfrm flipV="1">
              <a:off x="1938" y="1678"/>
              <a:ext cx="92" cy="669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03" name="Line 79"/>
            <p:cNvSpPr>
              <a:spLocks noChangeShapeType="1"/>
            </p:cNvSpPr>
            <p:nvPr/>
          </p:nvSpPr>
          <p:spPr bwMode="auto">
            <a:xfrm>
              <a:off x="2056" y="1691"/>
              <a:ext cx="201" cy="85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04" name="Line 80"/>
            <p:cNvSpPr>
              <a:spLocks noChangeShapeType="1"/>
            </p:cNvSpPr>
            <p:nvPr/>
          </p:nvSpPr>
          <p:spPr bwMode="auto">
            <a:xfrm flipV="1">
              <a:off x="523" y="1414"/>
              <a:ext cx="800" cy="24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05" name="Line 81"/>
            <p:cNvSpPr>
              <a:spLocks noChangeShapeType="1"/>
            </p:cNvSpPr>
            <p:nvPr/>
          </p:nvSpPr>
          <p:spPr bwMode="auto">
            <a:xfrm flipV="1">
              <a:off x="1122" y="1417"/>
              <a:ext cx="201" cy="720"/>
            </a:xfrm>
            <a:prstGeom prst="line">
              <a:avLst/>
            </a:prstGeom>
            <a:noFill/>
            <a:ln w="76200">
              <a:solidFill>
                <a:srgbClr val="0066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06" name="Line 82"/>
            <p:cNvSpPr>
              <a:spLocks noChangeShapeType="1"/>
            </p:cNvSpPr>
            <p:nvPr/>
          </p:nvSpPr>
          <p:spPr bwMode="auto">
            <a:xfrm>
              <a:off x="1350" y="1425"/>
              <a:ext cx="688" cy="245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07" name="Oval 83"/>
            <p:cNvSpPr>
              <a:spLocks noChangeArrowheads="1"/>
            </p:cNvSpPr>
            <p:nvPr/>
          </p:nvSpPr>
          <p:spPr bwMode="auto">
            <a:xfrm>
              <a:off x="1879" y="2311"/>
              <a:ext cx="103" cy="9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08" name="Oval 84"/>
            <p:cNvSpPr>
              <a:spLocks noChangeArrowheads="1"/>
            </p:cNvSpPr>
            <p:nvPr/>
          </p:nvSpPr>
          <p:spPr bwMode="auto">
            <a:xfrm>
              <a:off x="1116" y="3102"/>
              <a:ext cx="102" cy="10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09" name="Oval 85"/>
            <p:cNvSpPr>
              <a:spLocks noChangeArrowheads="1"/>
            </p:cNvSpPr>
            <p:nvPr/>
          </p:nvSpPr>
          <p:spPr bwMode="auto">
            <a:xfrm>
              <a:off x="515" y="2521"/>
              <a:ext cx="103" cy="9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10" name="Oval 86"/>
            <p:cNvSpPr>
              <a:spLocks noChangeArrowheads="1"/>
            </p:cNvSpPr>
            <p:nvPr/>
          </p:nvSpPr>
          <p:spPr bwMode="auto">
            <a:xfrm>
              <a:off x="298" y="3420"/>
              <a:ext cx="99" cy="1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11" name="Oval 87"/>
            <p:cNvSpPr>
              <a:spLocks noChangeArrowheads="1"/>
            </p:cNvSpPr>
            <p:nvPr/>
          </p:nvSpPr>
          <p:spPr bwMode="auto">
            <a:xfrm>
              <a:off x="1769" y="3316"/>
              <a:ext cx="102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12" name="Line 88"/>
            <p:cNvSpPr>
              <a:spLocks noChangeShapeType="1"/>
            </p:cNvSpPr>
            <p:nvPr/>
          </p:nvSpPr>
          <p:spPr bwMode="auto">
            <a:xfrm>
              <a:off x="528" y="1691"/>
              <a:ext cx="584" cy="457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13" name="Line 89"/>
            <p:cNvSpPr>
              <a:spLocks noChangeShapeType="1"/>
            </p:cNvSpPr>
            <p:nvPr/>
          </p:nvSpPr>
          <p:spPr bwMode="auto">
            <a:xfrm flipH="1" flipV="1">
              <a:off x="250" y="1414"/>
              <a:ext cx="254" cy="24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14" name="Line 90"/>
            <p:cNvSpPr>
              <a:spLocks noChangeShapeType="1"/>
            </p:cNvSpPr>
            <p:nvPr/>
          </p:nvSpPr>
          <p:spPr bwMode="auto">
            <a:xfrm flipH="1">
              <a:off x="257" y="1691"/>
              <a:ext cx="254" cy="29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15" name="Oval 91"/>
            <p:cNvSpPr>
              <a:spLocks noChangeArrowheads="1"/>
            </p:cNvSpPr>
            <p:nvPr/>
          </p:nvSpPr>
          <p:spPr bwMode="auto">
            <a:xfrm>
              <a:off x="461" y="1621"/>
              <a:ext cx="102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16" name="Oval 92"/>
            <p:cNvSpPr>
              <a:spLocks noChangeArrowheads="1"/>
            </p:cNvSpPr>
            <p:nvPr/>
          </p:nvSpPr>
          <p:spPr bwMode="auto">
            <a:xfrm>
              <a:off x="1280" y="1357"/>
              <a:ext cx="100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17" name="Oval 93"/>
            <p:cNvSpPr>
              <a:spLocks noChangeArrowheads="1"/>
            </p:cNvSpPr>
            <p:nvPr/>
          </p:nvSpPr>
          <p:spPr bwMode="auto">
            <a:xfrm>
              <a:off x="1990" y="1621"/>
              <a:ext cx="100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18" name="Oval 94"/>
            <p:cNvSpPr>
              <a:spLocks noChangeArrowheads="1"/>
            </p:cNvSpPr>
            <p:nvPr/>
          </p:nvSpPr>
          <p:spPr bwMode="auto">
            <a:xfrm>
              <a:off x="1061" y="2099"/>
              <a:ext cx="101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19" name="Rectangle 95"/>
            <p:cNvSpPr>
              <a:spLocks noChangeArrowheads="1"/>
            </p:cNvSpPr>
            <p:nvPr/>
          </p:nvSpPr>
          <p:spPr bwMode="auto">
            <a:xfrm>
              <a:off x="1122" y="2166"/>
              <a:ext cx="183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CN" altLang="zh-CN" i="1"/>
            </a:p>
          </p:txBody>
        </p:sp>
        <p:sp>
          <p:nvSpPr>
            <p:cNvPr id="77920" name="Rectangle 96"/>
            <p:cNvSpPr>
              <a:spLocks noChangeArrowheads="1"/>
            </p:cNvSpPr>
            <p:nvPr/>
          </p:nvSpPr>
          <p:spPr bwMode="auto">
            <a:xfrm>
              <a:off x="655" y="2455"/>
              <a:ext cx="183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CN" altLang="zh-CN" i="1"/>
            </a:p>
          </p:txBody>
        </p:sp>
        <p:sp>
          <p:nvSpPr>
            <p:cNvPr id="77921" name="Rectangle 97"/>
            <p:cNvSpPr>
              <a:spLocks noChangeArrowheads="1"/>
            </p:cNvSpPr>
            <p:nvPr/>
          </p:nvSpPr>
          <p:spPr bwMode="auto">
            <a:xfrm>
              <a:off x="1945" y="2343"/>
              <a:ext cx="183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CN" altLang="zh-CN" i="1"/>
            </a:p>
          </p:txBody>
        </p:sp>
        <p:sp>
          <p:nvSpPr>
            <p:cNvPr id="77922" name="Rectangle 98"/>
            <p:cNvSpPr>
              <a:spLocks noChangeArrowheads="1"/>
            </p:cNvSpPr>
            <p:nvPr/>
          </p:nvSpPr>
          <p:spPr bwMode="auto">
            <a:xfrm>
              <a:off x="1311" y="1434"/>
              <a:ext cx="183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CN" altLang="zh-CN" i="1"/>
            </a:p>
          </p:txBody>
        </p:sp>
        <p:sp>
          <p:nvSpPr>
            <p:cNvPr id="77923" name="Rectangle 99"/>
            <p:cNvSpPr>
              <a:spLocks noChangeArrowheads="1"/>
            </p:cNvSpPr>
            <p:nvPr/>
          </p:nvSpPr>
          <p:spPr bwMode="auto">
            <a:xfrm>
              <a:off x="272" y="1546"/>
              <a:ext cx="183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CN" altLang="zh-CN" i="1"/>
            </a:p>
          </p:txBody>
        </p:sp>
        <p:sp>
          <p:nvSpPr>
            <p:cNvPr id="77924" name="Rectangle 100"/>
            <p:cNvSpPr>
              <a:spLocks noChangeArrowheads="1"/>
            </p:cNvSpPr>
            <p:nvPr/>
          </p:nvSpPr>
          <p:spPr bwMode="auto">
            <a:xfrm>
              <a:off x="1996" y="1631"/>
              <a:ext cx="183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CN" altLang="zh-CN" i="1"/>
            </a:p>
          </p:txBody>
        </p:sp>
        <p:sp>
          <p:nvSpPr>
            <p:cNvPr id="77925" name="Rectangle 101"/>
            <p:cNvSpPr>
              <a:spLocks noChangeArrowheads="1"/>
            </p:cNvSpPr>
            <p:nvPr/>
          </p:nvSpPr>
          <p:spPr bwMode="auto">
            <a:xfrm>
              <a:off x="1247" y="2976"/>
              <a:ext cx="183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CN" altLang="zh-CN" i="1"/>
            </a:p>
          </p:txBody>
        </p:sp>
        <p:pic>
          <p:nvPicPr>
            <p:cNvPr id="77926" name="Picture 10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3" y="2225"/>
              <a:ext cx="16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927" name="Picture 10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993" y="2426"/>
              <a:ext cx="151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928" name="Picture 10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54" y="2421"/>
              <a:ext cx="151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929" name="Picture 10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39" y="1497"/>
              <a:ext cx="151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930" name="Picture 10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" y="3046"/>
              <a:ext cx="156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931" name="Picture 10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4" y="1499"/>
              <a:ext cx="156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932" name="Picture 10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" y="1391"/>
              <a:ext cx="156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946" name="Rectangle 122"/>
          <p:cNvSpPr>
            <a:spLocks noGrp="1" noChangeArrowheads="1"/>
          </p:cNvSpPr>
          <p:nvPr>
            <p:ph type="title"/>
          </p:nvPr>
        </p:nvSpPr>
        <p:spPr>
          <a:xfrm>
            <a:off x="1858963" y="1124458"/>
            <a:ext cx="9849378" cy="9080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ts val="36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For the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solidFill>
                  <a:srgbClr val="0066FF"/>
                </a:solidFill>
                <a:ea typeface="宋体" panose="02010600030101010101" pitchFamily="2" charset="-122"/>
              </a:rPr>
              <a:t>weak connections</a:t>
            </a:r>
            <a:r>
              <a:rPr lang="en-US" altLang="zh-CN" sz="3200" dirty="0" smtClean="0">
                <a:solidFill>
                  <a:srgbClr val="0000FF"/>
                </a:solidFill>
                <a:ea typeface="宋体" panose="02010600030101010101" pitchFamily="2" charset="-122"/>
              </a:rPr>
              <a:t>: </a:t>
            </a:r>
            <a:r>
              <a:rPr lang="en-US" altLang="zh-CN" sz="3200" dirty="0" smtClean="0">
                <a:ea typeface="宋体" panose="02010600030101010101" pitchFamily="2" charset="-122"/>
              </a:rPr>
              <a:t>let   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pic>
        <p:nvPicPr>
          <p:cNvPr id="77947" name="Picture 12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691" y="1277567"/>
            <a:ext cx="1428555" cy="554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948" name="Rectangle 124"/>
          <p:cNvSpPr>
            <a:spLocks noChangeArrowheads="1"/>
          </p:cNvSpPr>
          <p:nvPr/>
        </p:nvSpPr>
        <p:spPr bwMode="auto">
          <a:xfrm>
            <a:off x="4092576" y="2574158"/>
            <a:ext cx="6089649" cy="1586857"/>
          </a:xfrm>
          <a:prstGeom prst="rect">
            <a:avLst/>
          </a:prstGeom>
          <a:solidFill>
            <a:srgbClr val="FFCC99"/>
          </a:solidFill>
          <a:ln w="76200" cmpd="tri">
            <a:solidFill>
              <a:srgbClr val="6600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949" name="Group 125"/>
          <p:cNvGrpSpPr>
            <a:grpSpLocks/>
          </p:cNvGrpSpPr>
          <p:nvPr/>
        </p:nvGrpSpPr>
        <p:grpSpPr bwMode="auto">
          <a:xfrm>
            <a:off x="4364039" y="2689000"/>
            <a:ext cx="5557837" cy="1402291"/>
            <a:chOff x="956" y="3342"/>
            <a:chExt cx="4309" cy="1675"/>
          </a:xfrm>
        </p:grpSpPr>
        <p:sp>
          <p:nvSpPr>
            <p:cNvPr id="77950" name="Rectangle 126"/>
            <p:cNvSpPr>
              <a:spLocks noChangeArrowheads="1"/>
            </p:cNvSpPr>
            <p:nvPr/>
          </p:nvSpPr>
          <p:spPr bwMode="auto">
            <a:xfrm>
              <a:off x="1498" y="3913"/>
              <a:ext cx="1104" cy="1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zh-CN" b="1" i="1">
                  <a:solidFill>
                    <a:srgbClr val="CC0000"/>
                  </a:solidFill>
                  <a:ea typeface="宋体" panose="02010600030101010101" pitchFamily="2" charset="-122"/>
                </a:rPr>
                <a:t>Coarse interpolatory set</a:t>
              </a:r>
            </a:p>
          </p:txBody>
        </p:sp>
        <p:sp>
          <p:nvSpPr>
            <p:cNvPr id="77951" name="Rectangle 127"/>
            <p:cNvSpPr>
              <a:spLocks noChangeArrowheads="1"/>
            </p:cNvSpPr>
            <p:nvPr/>
          </p:nvSpPr>
          <p:spPr bwMode="auto">
            <a:xfrm>
              <a:off x="2567" y="4010"/>
              <a:ext cx="1336" cy="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zh-CN" b="1" i="1">
                  <a:solidFill>
                    <a:schemeClr val="hlink"/>
                  </a:solidFill>
                  <a:ea typeface="宋体" panose="02010600030101010101" pitchFamily="2" charset="-122"/>
                </a:rPr>
                <a:t>F-point dependencies</a:t>
              </a:r>
              <a:endParaRPr lang="en-US" altLang="zh-CN" sz="2000" b="1" i="1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7952" name="Rectangle 128"/>
            <p:cNvSpPr>
              <a:spLocks noChangeArrowheads="1"/>
            </p:cNvSpPr>
            <p:nvPr/>
          </p:nvSpPr>
          <p:spPr bwMode="auto">
            <a:xfrm>
              <a:off x="3927" y="4004"/>
              <a:ext cx="1338" cy="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zh-CN" b="1" i="1">
                  <a:solidFill>
                    <a:srgbClr val="66CCFF"/>
                  </a:solidFill>
                  <a:ea typeface="宋体" panose="02010600030101010101" pitchFamily="2" charset="-122"/>
                </a:rPr>
                <a:t>Weak connections</a:t>
              </a:r>
              <a:endParaRPr lang="en-US" altLang="zh-CN" sz="2000" b="1" i="1">
                <a:solidFill>
                  <a:srgbClr val="66CC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77953" name="Group 129"/>
            <p:cNvGrpSpPr>
              <a:grpSpLocks/>
            </p:cNvGrpSpPr>
            <p:nvPr/>
          </p:nvGrpSpPr>
          <p:grpSpPr bwMode="auto">
            <a:xfrm>
              <a:off x="956" y="3342"/>
              <a:ext cx="4095" cy="638"/>
              <a:chOff x="956" y="3342"/>
              <a:chExt cx="4095" cy="638"/>
            </a:xfrm>
          </p:grpSpPr>
          <p:pic>
            <p:nvPicPr>
              <p:cNvPr id="77954" name="Picture 130"/>
              <p:cNvPicPr>
                <a:picLocks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" y="3449"/>
                <a:ext cx="488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aphicFrame>
            <p:nvGraphicFramePr>
              <p:cNvPr id="77955" name="Object 13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84606776"/>
                  </p:ext>
                </p:extLst>
              </p:nvPr>
            </p:nvGraphicFramePr>
            <p:xfrm>
              <a:off x="1484" y="3342"/>
              <a:ext cx="3567" cy="6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4" name="MathEdit 3.0" r:id="rId8" imgW="5662440" imgH="1012680" progId="MathEd30">
                      <p:embed/>
                    </p:oleObj>
                  </mc:Choice>
                  <mc:Fallback>
                    <p:oleObj name="MathEdit 3.0" r:id="rId8" imgW="5662440" imgH="1012680" progId="MathEd30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4" y="3342"/>
                            <a:ext cx="3567" cy="6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7958" name="Rectangle 134"/>
          <p:cNvSpPr>
            <a:spLocks noChangeArrowheads="1"/>
          </p:cNvSpPr>
          <p:nvPr/>
        </p:nvSpPr>
        <p:spPr bwMode="auto">
          <a:xfrm>
            <a:off x="1898650" y="5974784"/>
            <a:ext cx="85788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/>
            <a:r>
              <a:rPr lang="en-US" altLang="zh-CN" sz="2400" b="1" dirty="0">
                <a:solidFill>
                  <a:schemeClr val="fol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This approximation can’t hurt too much:</a:t>
            </a:r>
          </a:p>
          <a:p>
            <a:pPr lvl="1" algn="l" eaLnBrk="0" hangingPunct="0">
              <a:buFontTx/>
              <a:buChar char="•"/>
            </a:pPr>
            <a:r>
              <a:rPr lang="en-US" altLang="zh-CN" sz="2400" b="1" i="1" dirty="0">
                <a:solidFill>
                  <a:schemeClr val="fol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fol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Since the connection is weak</a:t>
            </a:r>
            <a:r>
              <a:rPr lang="en-US" altLang="zh-CN" sz="2400" b="1" dirty="0" smtClean="0">
                <a:solidFill>
                  <a:schemeClr val="fol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</a:t>
            </a:r>
            <a:endParaRPr lang="en-US" altLang="zh-CN" sz="2400" b="1" dirty="0">
              <a:solidFill>
                <a:schemeClr val="fol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77964" name="Group 140"/>
          <p:cNvGrpSpPr>
            <a:grpSpLocks/>
          </p:cNvGrpSpPr>
          <p:nvPr/>
        </p:nvGrpSpPr>
        <p:grpSpPr bwMode="auto">
          <a:xfrm>
            <a:off x="3968750" y="4261872"/>
            <a:ext cx="6527800" cy="1647825"/>
            <a:chOff x="1540" y="1960"/>
            <a:chExt cx="4112" cy="1038"/>
          </a:xfrm>
        </p:grpSpPr>
        <p:sp>
          <p:nvSpPr>
            <p:cNvPr id="77934" name="Rectangle 110"/>
            <p:cNvSpPr>
              <a:spLocks noChangeArrowheads="1"/>
            </p:cNvSpPr>
            <p:nvPr/>
          </p:nvSpPr>
          <p:spPr bwMode="auto">
            <a:xfrm>
              <a:off x="1540" y="1960"/>
              <a:ext cx="4112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/>
              <a:r>
                <a:rPr lang="en-US" altLang="zh-CN" sz="2400" b="1" dirty="0">
                  <a:latin typeface="Comic Sans MS" panose="030F0702030302020204" pitchFamily="66" charset="0"/>
                  <a:ea typeface="宋体" panose="02010600030101010101" pitchFamily="2" charset="-122"/>
                </a:rPr>
                <a:t>Effectively, this throws the weak connections onto the diagonal:</a:t>
              </a:r>
              <a:endParaRPr lang="en-US" altLang="zh-CN" sz="2400" b="1" i="1" dirty="0">
                <a:ea typeface="宋体" panose="02010600030101010101" pitchFamily="2" charset="-122"/>
              </a:endParaRPr>
            </a:p>
          </p:txBody>
        </p:sp>
        <p:pic>
          <p:nvPicPr>
            <p:cNvPr id="77962" name="Picture 138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" y="2368"/>
              <a:ext cx="3475" cy="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Rectangle 2"/>
          <p:cNvSpPr txBox="1">
            <a:spLocks noChangeArrowheads="1"/>
          </p:cNvSpPr>
          <p:nvPr/>
        </p:nvSpPr>
        <p:spPr>
          <a:xfrm>
            <a:off x="558800" y="298450"/>
            <a:ext cx="11040533" cy="908050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hangingPunct="0">
              <a:lnSpc>
                <a:spcPts val="3600"/>
              </a:lnSpc>
            </a:pPr>
            <a:r>
              <a:rPr lang="en-US" altLang="zh-CN" b="1" smtClean="0">
                <a:ea typeface="宋体" panose="02010600030101010101" pitchFamily="2" charset="-122"/>
              </a:rPr>
              <a:t>Smooth error and dependencies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70042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1863725" y="1393825"/>
            <a:ext cx="8318500" cy="50673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172035" name="Group 1027"/>
          <p:cNvGrpSpPr>
            <a:grpSpLocks/>
          </p:cNvGrpSpPr>
          <p:nvPr/>
        </p:nvGrpSpPr>
        <p:grpSpPr bwMode="auto">
          <a:xfrm>
            <a:off x="1740979" y="1594570"/>
            <a:ext cx="2133600" cy="2881313"/>
            <a:chOff x="202" y="1097"/>
            <a:chExt cx="2101" cy="2639"/>
          </a:xfrm>
        </p:grpSpPr>
        <p:sp>
          <p:nvSpPr>
            <p:cNvPr id="172036" name="Line 1028"/>
            <p:cNvSpPr>
              <a:spLocks noChangeShapeType="1"/>
            </p:cNvSpPr>
            <p:nvPr/>
          </p:nvSpPr>
          <p:spPr bwMode="auto">
            <a:xfrm flipH="1" flipV="1">
              <a:off x="252" y="3409"/>
              <a:ext cx="202" cy="116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37" name="Line 1029"/>
            <p:cNvSpPr>
              <a:spLocks noChangeShapeType="1"/>
            </p:cNvSpPr>
            <p:nvPr/>
          </p:nvSpPr>
          <p:spPr bwMode="auto">
            <a:xfrm flipV="1">
              <a:off x="1340" y="1097"/>
              <a:ext cx="363" cy="297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38" name="Line 1030"/>
            <p:cNvSpPr>
              <a:spLocks noChangeShapeType="1"/>
            </p:cNvSpPr>
            <p:nvPr/>
          </p:nvSpPr>
          <p:spPr bwMode="auto">
            <a:xfrm flipH="1" flipV="1">
              <a:off x="1122" y="1149"/>
              <a:ext cx="201" cy="245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39" name="Line 1031"/>
            <p:cNvSpPr>
              <a:spLocks noChangeShapeType="1"/>
            </p:cNvSpPr>
            <p:nvPr/>
          </p:nvSpPr>
          <p:spPr bwMode="auto">
            <a:xfrm>
              <a:off x="366" y="3493"/>
              <a:ext cx="364" cy="243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40" name="Line 1032"/>
            <p:cNvSpPr>
              <a:spLocks noChangeShapeType="1"/>
            </p:cNvSpPr>
            <p:nvPr/>
          </p:nvSpPr>
          <p:spPr bwMode="auto">
            <a:xfrm flipH="1">
              <a:off x="202" y="3493"/>
              <a:ext cx="146" cy="243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41" name="Line 1033"/>
            <p:cNvSpPr>
              <a:spLocks noChangeShapeType="1"/>
            </p:cNvSpPr>
            <p:nvPr/>
          </p:nvSpPr>
          <p:spPr bwMode="auto">
            <a:xfrm flipH="1">
              <a:off x="366" y="2593"/>
              <a:ext cx="203" cy="878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42" name="Line 1034"/>
            <p:cNvSpPr>
              <a:spLocks noChangeShapeType="1"/>
            </p:cNvSpPr>
            <p:nvPr/>
          </p:nvSpPr>
          <p:spPr bwMode="auto">
            <a:xfrm flipV="1">
              <a:off x="356" y="3163"/>
              <a:ext cx="802" cy="30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43" name="Line 1035"/>
            <p:cNvSpPr>
              <a:spLocks noChangeShapeType="1"/>
            </p:cNvSpPr>
            <p:nvPr/>
          </p:nvSpPr>
          <p:spPr bwMode="auto">
            <a:xfrm flipV="1">
              <a:off x="358" y="3376"/>
              <a:ext cx="1453" cy="83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44" name="Line 1036"/>
            <p:cNvSpPr>
              <a:spLocks noChangeShapeType="1"/>
            </p:cNvSpPr>
            <p:nvPr/>
          </p:nvSpPr>
          <p:spPr bwMode="auto">
            <a:xfrm flipV="1">
              <a:off x="1831" y="3057"/>
              <a:ext cx="256" cy="297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45" name="Line 1037"/>
            <p:cNvSpPr>
              <a:spLocks noChangeShapeType="1"/>
            </p:cNvSpPr>
            <p:nvPr/>
          </p:nvSpPr>
          <p:spPr bwMode="auto">
            <a:xfrm>
              <a:off x="1838" y="3386"/>
              <a:ext cx="365" cy="19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46" name="Line 1038"/>
            <p:cNvSpPr>
              <a:spLocks noChangeShapeType="1"/>
            </p:cNvSpPr>
            <p:nvPr/>
          </p:nvSpPr>
          <p:spPr bwMode="auto">
            <a:xfrm>
              <a:off x="1821" y="3386"/>
              <a:ext cx="0" cy="296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47" name="Line 1039"/>
            <p:cNvSpPr>
              <a:spLocks noChangeShapeType="1"/>
            </p:cNvSpPr>
            <p:nvPr/>
          </p:nvSpPr>
          <p:spPr bwMode="auto">
            <a:xfrm>
              <a:off x="1185" y="3174"/>
              <a:ext cx="636" cy="19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48" name="Line 1040"/>
            <p:cNvSpPr>
              <a:spLocks noChangeShapeType="1"/>
            </p:cNvSpPr>
            <p:nvPr/>
          </p:nvSpPr>
          <p:spPr bwMode="auto">
            <a:xfrm flipH="1" flipV="1">
              <a:off x="521" y="1678"/>
              <a:ext cx="40" cy="88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49" name="Line 1041"/>
            <p:cNvSpPr>
              <a:spLocks noChangeShapeType="1"/>
            </p:cNvSpPr>
            <p:nvPr/>
          </p:nvSpPr>
          <p:spPr bwMode="auto">
            <a:xfrm>
              <a:off x="585" y="2593"/>
              <a:ext cx="581" cy="559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50" name="Line 1042"/>
            <p:cNvSpPr>
              <a:spLocks noChangeShapeType="1"/>
            </p:cNvSpPr>
            <p:nvPr/>
          </p:nvSpPr>
          <p:spPr bwMode="auto">
            <a:xfrm flipH="1">
              <a:off x="202" y="2593"/>
              <a:ext cx="365" cy="82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51" name="Line 1043"/>
            <p:cNvSpPr>
              <a:spLocks noChangeShapeType="1"/>
            </p:cNvSpPr>
            <p:nvPr/>
          </p:nvSpPr>
          <p:spPr bwMode="auto">
            <a:xfrm flipV="1">
              <a:off x="1175" y="2369"/>
              <a:ext cx="745" cy="771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52" name="Line 1044"/>
            <p:cNvSpPr>
              <a:spLocks noChangeShapeType="1"/>
            </p:cNvSpPr>
            <p:nvPr/>
          </p:nvSpPr>
          <p:spPr bwMode="auto">
            <a:xfrm flipH="1">
              <a:off x="1838" y="2379"/>
              <a:ext cx="92" cy="985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53" name="Line 1045"/>
            <p:cNvSpPr>
              <a:spLocks noChangeShapeType="1"/>
            </p:cNvSpPr>
            <p:nvPr/>
          </p:nvSpPr>
          <p:spPr bwMode="auto">
            <a:xfrm flipV="1">
              <a:off x="1938" y="2209"/>
              <a:ext cx="365" cy="138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54" name="Line 1046"/>
            <p:cNvSpPr>
              <a:spLocks noChangeShapeType="1"/>
            </p:cNvSpPr>
            <p:nvPr/>
          </p:nvSpPr>
          <p:spPr bwMode="auto">
            <a:xfrm flipH="1">
              <a:off x="585" y="2169"/>
              <a:ext cx="527" cy="403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55" name="Line 1047"/>
            <p:cNvSpPr>
              <a:spLocks noChangeShapeType="1"/>
            </p:cNvSpPr>
            <p:nvPr/>
          </p:nvSpPr>
          <p:spPr bwMode="auto">
            <a:xfrm>
              <a:off x="1129" y="2169"/>
              <a:ext cx="801" cy="18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56" name="Line 1048"/>
            <p:cNvSpPr>
              <a:spLocks noChangeShapeType="1"/>
            </p:cNvSpPr>
            <p:nvPr/>
          </p:nvSpPr>
          <p:spPr bwMode="auto">
            <a:xfrm>
              <a:off x="1129" y="2169"/>
              <a:ext cx="37" cy="983"/>
            </a:xfrm>
            <a:prstGeom prst="line">
              <a:avLst/>
            </a:prstGeom>
            <a:noFill/>
            <a:ln w="76200">
              <a:solidFill>
                <a:srgbClr val="0066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57" name="Line 1049"/>
            <p:cNvSpPr>
              <a:spLocks noChangeShapeType="1"/>
            </p:cNvSpPr>
            <p:nvPr/>
          </p:nvSpPr>
          <p:spPr bwMode="auto">
            <a:xfrm flipV="1">
              <a:off x="2038" y="1257"/>
              <a:ext cx="0" cy="401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58" name="Line 1050"/>
            <p:cNvSpPr>
              <a:spLocks noChangeShapeType="1"/>
            </p:cNvSpPr>
            <p:nvPr/>
          </p:nvSpPr>
          <p:spPr bwMode="auto">
            <a:xfrm flipV="1">
              <a:off x="1121" y="1678"/>
              <a:ext cx="909" cy="458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59" name="Line 1051"/>
            <p:cNvSpPr>
              <a:spLocks noChangeShapeType="1"/>
            </p:cNvSpPr>
            <p:nvPr/>
          </p:nvSpPr>
          <p:spPr bwMode="auto">
            <a:xfrm flipV="1">
              <a:off x="1938" y="1678"/>
              <a:ext cx="92" cy="669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60" name="Line 1052"/>
            <p:cNvSpPr>
              <a:spLocks noChangeShapeType="1"/>
            </p:cNvSpPr>
            <p:nvPr/>
          </p:nvSpPr>
          <p:spPr bwMode="auto">
            <a:xfrm>
              <a:off x="2056" y="1691"/>
              <a:ext cx="201" cy="85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61" name="Line 1053"/>
            <p:cNvSpPr>
              <a:spLocks noChangeShapeType="1"/>
            </p:cNvSpPr>
            <p:nvPr/>
          </p:nvSpPr>
          <p:spPr bwMode="auto">
            <a:xfrm flipV="1">
              <a:off x="523" y="1414"/>
              <a:ext cx="800" cy="24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62" name="Line 1054"/>
            <p:cNvSpPr>
              <a:spLocks noChangeShapeType="1"/>
            </p:cNvSpPr>
            <p:nvPr/>
          </p:nvSpPr>
          <p:spPr bwMode="auto">
            <a:xfrm flipV="1">
              <a:off x="1122" y="1417"/>
              <a:ext cx="201" cy="720"/>
            </a:xfrm>
            <a:prstGeom prst="line">
              <a:avLst/>
            </a:prstGeom>
            <a:noFill/>
            <a:ln w="76200">
              <a:solidFill>
                <a:srgbClr val="0066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63" name="Line 1055"/>
            <p:cNvSpPr>
              <a:spLocks noChangeShapeType="1"/>
            </p:cNvSpPr>
            <p:nvPr/>
          </p:nvSpPr>
          <p:spPr bwMode="auto">
            <a:xfrm>
              <a:off x="1350" y="1425"/>
              <a:ext cx="688" cy="245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64" name="Oval 1056"/>
            <p:cNvSpPr>
              <a:spLocks noChangeArrowheads="1"/>
            </p:cNvSpPr>
            <p:nvPr/>
          </p:nvSpPr>
          <p:spPr bwMode="auto">
            <a:xfrm>
              <a:off x="1879" y="2311"/>
              <a:ext cx="103" cy="9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65" name="Oval 1057"/>
            <p:cNvSpPr>
              <a:spLocks noChangeArrowheads="1"/>
            </p:cNvSpPr>
            <p:nvPr/>
          </p:nvSpPr>
          <p:spPr bwMode="auto">
            <a:xfrm>
              <a:off x="1116" y="3102"/>
              <a:ext cx="102" cy="10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66" name="Oval 1058"/>
            <p:cNvSpPr>
              <a:spLocks noChangeArrowheads="1"/>
            </p:cNvSpPr>
            <p:nvPr/>
          </p:nvSpPr>
          <p:spPr bwMode="auto">
            <a:xfrm>
              <a:off x="515" y="2521"/>
              <a:ext cx="103" cy="9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67" name="Oval 1059"/>
            <p:cNvSpPr>
              <a:spLocks noChangeArrowheads="1"/>
            </p:cNvSpPr>
            <p:nvPr/>
          </p:nvSpPr>
          <p:spPr bwMode="auto">
            <a:xfrm>
              <a:off x="298" y="3420"/>
              <a:ext cx="99" cy="1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68" name="Oval 1060"/>
            <p:cNvSpPr>
              <a:spLocks noChangeArrowheads="1"/>
            </p:cNvSpPr>
            <p:nvPr/>
          </p:nvSpPr>
          <p:spPr bwMode="auto">
            <a:xfrm>
              <a:off x="1769" y="3316"/>
              <a:ext cx="102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69" name="Line 1061"/>
            <p:cNvSpPr>
              <a:spLocks noChangeShapeType="1"/>
            </p:cNvSpPr>
            <p:nvPr/>
          </p:nvSpPr>
          <p:spPr bwMode="auto">
            <a:xfrm>
              <a:off x="528" y="1691"/>
              <a:ext cx="584" cy="457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70" name="Line 1062"/>
            <p:cNvSpPr>
              <a:spLocks noChangeShapeType="1"/>
            </p:cNvSpPr>
            <p:nvPr/>
          </p:nvSpPr>
          <p:spPr bwMode="auto">
            <a:xfrm flipH="1" flipV="1">
              <a:off x="250" y="1414"/>
              <a:ext cx="254" cy="24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71" name="Line 1063"/>
            <p:cNvSpPr>
              <a:spLocks noChangeShapeType="1"/>
            </p:cNvSpPr>
            <p:nvPr/>
          </p:nvSpPr>
          <p:spPr bwMode="auto">
            <a:xfrm flipH="1">
              <a:off x="257" y="1691"/>
              <a:ext cx="254" cy="29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72" name="Oval 1064"/>
            <p:cNvSpPr>
              <a:spLocks noChangeArrowheads="1"/>
            </p:cNvSpPr>
            <p:nvPr/>
          </p:nvSpPr>
          <p:spPr bwMode="auto">
            <a:xfrm>
              <a:off x="461" y="1621"/>
              <a:ext cx="102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73" name="Oval 1065"/>
            <p:cNvSpPr>
              <a:spLocks noChangeArrowheads="1"/>
            </p:cNvSpPr>
            <p:nvPr/>
          </p:nvSpPr>
          <p:spPr bwMode="auto">
            <a:xfrm>
              <a:off x="1280" y="1357"/>
              <a:ext cx="100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74" name="Oval 1066"/>
            <p:cNvSpPr>
              <a:spLocks noChangeArrowheads="1"/>
            </p:cNvSpPr>
            <p:nvPr/>
          </p:nvSpPr>
          <p:spPr bwMode="auto">
            <a:xfrm>
              <a:off x="1990" y="1621"/>
              <a:ext cx="100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75" name="Oval 1067"/>
            <p:cNvSpPr>
              <a:spLocks noChangeArrowheads="1"/>
            </p:cNvSpPr>
            <p:nvPr/>
          </p:nvSpPr>
          <p:spPr bwMode="auto">
            <a:xfrm>
              <a:off x="1061" y="2099"/>
              <a:ext cx="101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76" name="Rectangle 1068"/>
            <p:cNvSpPr>
              <a:spLocks noChangeArrowheads="1"/>
            </p:cNvSpPr>
            <p:nvPr/>
          </p:nvSpPr>
          <p:spPr bwMode="auto">
            <a:xfrm>
              <a:off x="1122" y="2166"/>
              <a:ext cx="183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CN" altLang="zh-CN" i="1"/>
            </a:p>
          </p:txBody>
        </p:sp>
        <p:sp>
          <p:nvSpPr>
            <p:cNvPr id="172077" name="Rectangle 1069"/>
            <p:cNvSpPr>
              <a:spLocks noChangeArrowheads="1"/>
            </p:cNvSpPr>
            <p:nvPr/>
          </p:nvSpPr>
          <p:spPr bwMode="auto">
            <a:xfrm>
              <a:off x="655" y="2455"/>
              <a:ext cx="183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CN" altLang="zh-CN" i="1"/>
            </a:p>
          </p:txBody>
        </p:sp>
        <p:sp>
          <p:nvSpPr>
            <p:cNvPr id="172078" name="Rectangle 1070"/>
            <p:cNvSpPr>
              <a:spLocks noChangeArrowheads="1"/>
            </p:cNvSpPr>
            <p:nvPr/>
          </p:nvSpPr>
          <p:spPr bwMode="auto">
            <a:xfrm>
              <a:off x="1945" y="2343"/>
              <a:ext cx="183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CN" altLang="zh-CN" i="1"/>
            </a:p>
          </p:txBody>
        </p:sp>
        <p:sp>
          <p:nvSpPr>
            <p:cNvPr id="172079" name="Rectangle 1071"/>
            <p:cNvSpPr>
              <a:spLocks noChangeArrowheads="1"/>
            </p:cNvSpPr>
            <p:nvPr/>
          </p:nvSpPr>
          <p:spPr bwMode="auto">
            <a:xfrm>
              <a:off x="1311" y="1434"/>
              <a:ext cx="183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CN" altLang="zh-CN" i="1"/>
            </a:p>
          </p:txBody>
        </p:sp>
        <p:sp>
          <p:nvSpPr>
            <p:cNvPr id="172080" name="Rectangle 1072"/>
            <p:cNvSpPr>
              <a:spLocks noChangeArrowheads="1"/>
            </p:cNvSpPr>
            <p:nvPr/>
          </p:nvSpPr>
          <p:spPr bwMode="auto">
            <a:xfrm>
              <a:off x="272" y="1546"/>
              <a:ext cx="183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CN" altLang="zh-CN" i="1"/>
            </a:p>
          </p:txBody>
        </p:sp>
        <p:sp>
          <p:nvSpPr>
            <p:cNvPr id="172081" name="Rectangle 1073"/>
            <p:cNvSpPr>
              <a:spLocks noChangeArrowheads="1"/>
            </p:cNvSpPr>
            <p:nvPr/>
          </p:nvSpPr>
          <p:spPr bwMode="auto">
            <a:xfrm>
              <a:off x="1996" y="1631"/>
              <a:ext cx="183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CN" altLang="zh-CN" i="1"/>
            </a:p>
          </p:txBody>
        </p:sp>
        <p:sp>
          <p:nvSpPr>
            <p:cNvPr id="172082" name="Rectangle 1074"/>
            <p:cNvSpPr>
              <a:spLocks noChangeArrowheads="1"/>
            </p:cNvSpPr>
            <p:nvPr/>
          </p:nvSpPr>
          <p:spPr bwMode="auto">
            <a:xfrm>
              <a:off x="1247" y="2976"/>
              <a:ext cx="183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CN" altLang="zh-CN" i="1"/>
            </a:p>
          </p:txBody>
        </p:sp>
        <p:pic>
          <p:nvPicPr>
            <p:cNvPr id="172083" name="Picture 107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3" y="2225"/>
              <a:ext cx="16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2084" name="Picture 107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993" y="2426"/>
              <a:ext cx="151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2085" name="Picture 107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54" y="2421"/>
              <a:ext cx="151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2086" name="Picture 107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39" y="1497"/>
              <a:ext cx="151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2087" name="Picture 107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" y="3046"/>
              <a:ext cx="156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2088" name="Picture 108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4" y="1499"/>
              <a:ext cx="156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2089" name="Picture 108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" y="1391"/>
              <a:ext cx="156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2090" name="Rectangle 108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ts val="3600"/>
              </a:lnSpc>
            </a:pPr>
            <a:r>
              <a:rPr lang="en-US" altLang="zh-CN" dirty="0">
                <a:ea typeface="宋体" panose="02010600030101010101" pitchFamily="2" charset="-122"/>
              </a:rPr>
              <a:t>For the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F-point dependencies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use a weighted avg. of errors </a:t>
            </a:r>
            <a:r>
              <a:rPr lang="en-US" altLang="zh-CN" dirty="0" smtClean="0">
                <a:ea typeface="宋体" panose="02010600030101010101" pitchFamily="2" charset="-122"/>
              </a:rPr>
              <a:t>in          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</a:p>
        </p:txBody>
      </p:sp>
      <p:sp>
        <p:nvSpPr>
          <p:cNvPr id="172092" name="Rectangle 1084"/>
          <p:cNvSpPr>
            <a:spLocks noChangeArrowheads="1"/>
          </p:cNvSpPr>
          <p:nvPr/>
        </p:nvSpPr>
        <p:spPr bwMode="auto">
          <a:xfrm>
            <a:off x="4092575" y="1531939"/>
            <a:ext cx="6483669" cy="1691627"/>
          </a:xfrm>
          <a:prstGeom prst="rect">
            <a:avLst/>
          </a:prstGeom>
          <a:solidFill>
            <a:srgbClr val="FFCC99"/>
          </a:solidFill>
          <a:ln w="76200" cmpd="tri">
            <a:solidFill>
              <a:srgbClr val="6600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94" name="Rectangle 1086"/>
          <p:cNvSpPr>
            <a:spLocks noChangeArrowheads="1"/>
          </p:cNvSpPr>
          <p:nvPr/>
        </p:nvSpPr>
        <p:spPr bwMode="auto">
          <a:xfrm>
            <a:off x="6737350" y="2301875"/>
            <a:ext cx="1758950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b="1" i="1">
                <a:solidFill>
                  <a:srgbClr val="CC0000"/>
                </a:solidFill>
                <a:ea typeface="宋体" panose="02010600030101010101" pitchFamily="2" charset="-122"/>
              </a:rPr>
              <a:t>Coarse interpolatory set</a:t>
            </a:r>
          </a:p>
        </p:txBody>
      </p:sp>
      <p:sp>
        <p:nvSpPr>
          <p:cNvPr id="172095" name="Rectangle 1087"/>
          <p:cNvSpPr>
            <a:spLocks noChangeArrowheads="1"/>
          </p:cNvSpPr>
          <p:nvPr/>
        </p:nvSpPr>
        <p:spPr bwMode="auto">
          <a:xfrm>
            <a:off x="8310564" y="2347914"/>
            <a:ext cx="1722437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b="1" i="1">
                <a:solidFill>
                  <a:schemeClr val="hlink"/>
                </a:solidFill>
                <a:ea typeface="宋体" panose="02010600030101010101" pitchFamily="2" charset="-122"/>
              </a:rPr>
              <a:t>F-point dependencies</a:t>
            </a:r>
            <a:endParaRPr lang="en-US" altLang="zh-CN" sz="2000" b="1" i="1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172096" name="Rectangle 1088"/>
          <p:cNvSpPr>
            <a:spLocks noChangeArrowheads="1"/>
          </p:cNvSpPr>
          <p:nvPr/>
        </p:nvSpPr>
        <p:spPr bwMode="auto">
          <a:xfrm>
            <a:off x="4989513" y="2360614"/>
            <a:ext cx="1725612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b="1" i="1">
                <a:solidFill>
                  <a:srgbClr val="66CCFF"/>
                </a:solidFill>
                <a:ea typeface="宋体" panose="02010600030101010101" pitchFamily="2" charset="-122"/>
              </a:rPr>
              <a:t>Weak connections</a:t>
            </a:r>
            <a:endParaRPr lang="en-US" altLang="zh-CN" sz="2000" b="1" i="1">
              <a:solidFill>
                <a:srgbClr val="66CCFF"/>
              </a:solidFill>
              <a:ea typeface="宋体" panose="02010600030101010101" pitchFamily="2" charset="-122"/>
            </a:endParaRPr>
          </a:p>
        </p:txBody>
      </p:sp>
      <p:sp>
        <p:nvSpPr>
          <p:cNvPr id="172101" name="Rectangle 1093"/>
          <p:cNvSpPr>
            <a:spLocks noChangeArrowheads="1"/>
          </p:cNvSpPr>
          <p:nvPr/>
        </p:nvSpPr>
        <p:spPr bwMode="auto">
          <a:xfrm>
            <a:off x="2111375" y="5318995"/>
            <a:ext cx="794385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/>
            <a:r>
              <a:rPr lang="en-US" altLang="zh-CN" sz="2400" b="1" dirty="0">
                <a:solidFill>
                  <a:schemeClr val="fol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It is for this reason that the intersection of the coarse </a:t>
            </a:r>
            <a:r>
              <a:rPr lang="en-US" altLang="zh-CN" sz="2400" b="1" dirty="0" err="1">
                <a:solidFill>
                  <a:schemeClr val="fol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interpolatory</a:t>
            </a:r>
            <a:r>
              <a:rPr lang="en-US" altLang="zh-CN" sz="2400" b="1" dirty="0">
                <a:solidFill>
                  <a:schemeClr val="fol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sets of two F-points with a dependence relationship must be nonempty </a:t>
            </a:r>
            <a:r>
              <a:rPr lang="en-US" altLang="zh-CN" sz="24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(C1)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</a:rPr>
              <a:t>.</a:t>
            </a:r>
            <a:endParaRPr lang="en-US" altLang="zh-CN" sz="2400" b="1" i="1" dirty="0">
              <a:ea typeface="宋体" panose="02010600030101010101" pitchFamily="2" charset="-122"/>
            </a:endParaRPr>
          </a:p>
        </p:txBody>
      </p:sp>
      <p:pic>
        <p:nvPicPr>
          <p:cNvPr id="172107" name="Picture 109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1" y="816696"/>
            <a:ext cx="141922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2112" name="Group 1104"/>
          <p:cNvGrpSpPr>
            <a:grpSpLocks/>
          </p:cNvGrpSpPr>
          <p:nvPr/>
        </p:nvGrpSpPr>
        <p:grpSpPr bwMode="auto">
          <a:xfrm>
            <a:off x="4259460" y="3304209"/>
            <a:ext cx="6115050" cy="2127251"/>
            <a:chOff x="1708" y="2034"/>
            <a:chExt cx="3852" cy="1340"/>
          </a:xfrm>
        </p:grpSpPr>
        <p:sp>
          <p:nvSpPr>
            <p:cNvPr id="172104" name="Rectangle 1096"/>
            <p:cNvSpPr>
              <a:spLocks noChangeArrowheads="1"/>
            </p:cNvSpPr>
            <p:nvPr/>
          </p:nvSpPr>
          <p:spPr bwMode="auto">
            <a:xfrm>
              <a:off x="1708" y="2110"/>
              <a:ext cx="2452" cy="1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/>
              <a:r>
                <a:rPr lang="en-US" altLang="zh-CN" sz="2400" b="1" dirty="0">
                  <a:latin typeface="Comic Sans MS" panose="030F0702030302020204" pitchFamily="66" charset="0"/>
                  <a:ea typeface="宋体" panose="02010600030101010101" pitchFamily="2" charset="-122"/>
                </a:rPr>
                <a:t>Approximate    by a weighted average of </a:t>
              </a:r>
            </a:p>
            <a:p>
              <a:pPr algn="l" eaLnBrk="0" hangingPunct="0"/>
              <a:r>
                <a:rPr lang="en-US" altLang="zh-CN" sz="2400" b="1" dirty="0">
                  <a:latin typeface="Comic Sans MS" panose="030F0702030302020204" pitchFamily="66" charset="0"/>
                  <a:ea typeface="宋体" panose="02010600030101010101" pitchFamily="2" charset="-122"/>
                </a:rPr>
                <a:t>the    in the coarse </a:t>
              </a:r>
              <a:r>
                <a:rPr lang="en-US" altLang="zh-CN" sz="2400" b="1" dirty="0" err="1">
                  <a:latin typeface="Comic Sans MS" panose="030F0702030302020204" pitchFamily="66" charset="0"/>
                  <a:ea typeface="宋体" panose="02010600030101010101" pitchFamily="2" charset="-122"/>
                </a:rPr>
                <a:t>interpolatory</a:t>
              </a:r>
              <a:r>
                <a:rPr lang="en-US" altLang="zh-CN" sz="2400" b="1" dirty="0">
                  <a:latin typeface="Comic Sans MS" panose="030F0702030302020204" pitchFamily="66" charset="0"/>
                  <a:ea typeface="宋体" panose="02010600030101010101" pitchFamily="2" charset="-122"/>
                </a:rPr>
                <a:t> set</a:t>
              </a:r>
            </a:p>
            <a:p>
              <a:pPr algn="l" eaLnBrk="0" hangingPunct="0"/>
              <a:r>
                <a:rPr lang="en-US" altLang="zh-CN" sz="2400" b="1" dirty="0">
                  <a:latin typeface="Comic Sans MS" panose="030F0702030302020204" pitchFamily="66" charset="0"/>
                  <a:ea typeface="宋体" panose="02010600030101010101" pitchFamily="2" charset="-122"/>
                </a:rPr>
                <a:t>         .      </a:t>
              </a:r>
              <a:endParaRPr lang="en-US" altLang="zh-CN" sz="2400" b="1" i="1" dirty="0">
                <a:ea typeface="宋体" panose="02010600030101010101" pitchFamily="2" charset="-122"/>
              </a:endParaRPr>
            </a:p>
          </p:txBody>
        </p:sp>
        <p:pic>
          <p:nvPicPr>
            <p:cNvPr id="172106" name="Picture 109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9" y="2034"/>
              <a:ext cx="1611" cy="1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2108" name="Picture 110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1" y="3083"/>
              <a:ext cx="7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2110" name="Picture 110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2184"/>
              <a:ext cx="209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2111" name="Picture 110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0" y="2624"/>
              <a:ext cx="227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72119" name="Picture 11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39" y="1519239"/>
            <a:ext cx="5233987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06685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dirty="0">
                <a:solidFill>
                  <a:srgbClr val="FF33CC"/>
                </a:solidFill>
                <a:ea typeface="宋体" panose="02010600030101010101" pitchFamily="2" charset="-122"/>
              </a:rPr>
              <a:t>Finally</a:t>
            </a:r>
            <a:r>
              <a:rPr lang="en-US" altLang="zh-CN" dirty="0">
                <a:ea typeface="宋体" panose="02010600030101010101" pitchFamily="2" charset="-122"/>
              </a:rPr>
              <a:t>, the prolongation </a:t>
            </a:r>
            <a:r>
              <a:rPr lang="en-US" altLang="zh-CN" dirty="0" smtClean="0">
                <a:ea typeface="宋体" panose="02010600030101010101" pitchFamily="2" charset="-122"/>
              </a:rPr>
              <a:t>weights </a:t>
            </a:r>
            <a:r>
              <a:rPr lang="en-US" altLang="zh-CN" dirty="0">
                <a:ea typeface="宋体" panose="02010600030101010101" pitchFamily="2" charset="-122"/>
              </a:rPr>
              <a:t>are defined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065" y="1485900"/>
            <a:ext cx="10665268" cy="5067300"/>
          </a:xfrm>
          <a:noFill/>
          <a:ln/>
        </p:spPr>
        <p:txBody>
          <a:bodyPr/>
          <a:lstStyle/>
          <a:p>
            <a:pPr marL="0" indent="0" eaLnBrk="0" hangingPunct="0">
              <a:lnSpc>
                <a:spcPts val="2800"/>
              </a:lnSpc>
              <a:spcBef>
                <a:spcPts val="600"/>
              </a:spcBef>
              <a:buClr>
                <a:srgbClr val="FFFFCC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Making the previous substitution, and with a bit of messy algebra, the smooth error relation can be “solved” for       to yield the interpolation formula: </a:t>
            </a: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Clr>
                <a:srgbClr val="FFFFCC"/>
              </a:buClr>
              <a:buFont typeface="Monotype Sorts" pitchFamily="2" charset="2"/>
              <a:buChar char=" "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Clr>
                <a:srgbClr val="FFFFCC"/>
              </a:buClr>
              <a:buFont typeface="Monotype Sorts" pitchFamily="2" charset="2"/>
              <a:buChar char=" "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Clr>
                <a:srgbClr val="FFFFCC"/>
              </a:buClr>
              <a:buFont typeface="Monotype Sorts" pitchFamily="2" charset="2"/>
              <a:buChar char=" "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Clr>
                <a:srgbClr val="FFFFCC"/>
              </a:buClr>
              <a:buFont typeface="Monotype Sorts" pitchFamily="2" charset="2"/>
              <a:buChar char=" "/>
            </a:pPr>
            <a:r>
              <a:rPr lang="en-US" altLang="zh-CN" dirty="0">
                <a:ea typeface="宋体" panose="02010600030101010101" pitchFamily="2" charset="-122"/>
              </a:rPr>
              <a:t>where the prolongation weights are given:</a:t>
            </a: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Clr>
                <a:srgbClr val="FFFFCC"/>
              </a:buClr>
              <a:buFont typeface="Monotype Sorts" pitchFamily="2" charset="2"/>
              <a:buChar char=" "/>
            </a:pPr>
            <a:endParaRPr lang="en-US" altLang="zh-CN" dirty="0">
              <a:ea typeface="宋体" panose="02010600030101010101" pitchFamily="2" charset="-122"/>
            </a:endParaRPr>
          </a:p>
          <a:p>
            <a:pPr lvl="1" eaLnBrk="0" hangingPunct="0">
              <a:lnSpc>
                <a:spcPts val="2800"/>
              </a:lnSpc>
              <a:buClr>
                <a:srgbClr val="FFFFCC"/>
              </a:buClr>
              <a:buSzPct val="75000"/>
              <a:buFont typeface="Monotype Sorts" pitchFamily="2" charset="2"/>
              <a:buChar char=" "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2782889"/>
            <a:ext cx="25146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538" y="4405314"/>
            <a:ext cx="3689350" cy="214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653" y="1912145"/>
            <a:ext cx="3619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35833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426</Words>
  <Application>Microsoft Macintosh PowerPoint</Application>
  <PresentationFormat>Widescreen</PresentationFormat>
  <Paragraphs>73</Paragraphs>
  <Slides>10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Comic Sans MS</vt:lpstr>
      <vt:lpstr>Monotype Sorts</vt:lpstr>
      <vt:lpstr>宋体</vt:lpstr>
      <vt:lpstr>微软雅黑</vt:lpstr>
      <vt:lpstr>等线</vt:lpstr>
      <vt:lpstr>第一PPT，www.1ppt.com</vt:lpstr>
      <vt:lpstr>MathEdit 3.0</vt:lpstr>
      <vt:lpstr>PowerPoint Presentation</vt:lpstr>
      <vt:lpstr>AMG: Two Phases:</vt:lpstr>
      <vt:lpstr>Prolongation</vt:lpstr>
      <vt:lpstr>Types of connections of   </vt:lpstr>
      <vt:lpstr>Smooth error and dependencies</vt:lpstr>
      <vt:lpstr>Smooth error and dependencies</vt:lpstr>
      <vt:lpstr>For the weak connections: let   </vt:lpstr>
      <vt:lpstr>For the F-point dependencies: use a weighted avg. of errors in          .  </vt:lpstr>
      <vt:lpstr>Finally, the prolongation weights are defined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created xsi:type="dcterms:W3CDTF">2017-10-30T12:45:31Z</dcterms:created>
  <dcterms:modified xsi:type="dcterms:W3CDTF">2019-03-17T06:10:45Z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