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4" r:id="rId2"/>
    <p:sldId id="412" r:id="rId3"/>
    <p:sldId id="394" r:id="rId4"/>
    <p:sldId id="399" r:id="rId5"/>
    <p:sldId id="406" r:id="rId6"/>
    <p:sldId id="411" r:id="rId7"/>
    <p:sldId id="262" r:id="rId8"/>
  </p:sldIdLst>
  <p:sldSz cx="12192000" cy="6858000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11C90-A7A2-499E-9D15-D86B49FE9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9661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6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9</a:t>
            </a: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 txBox="1">
            <a:spLocks/>
          </p:cNvSpPr>
          <p:nvPr/>
        </p:nvSpPr>
        <p:spPr bwMode="auto">
          <a:xfrm>
            <a:off x="1263820" y="228145"/>
            <a:ext cx="96675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sz="4400" dirty="0" err="1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sz="4400" dirty="0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4400" dirty="0" smtClean="0">
                <a:ea typeface="宋体" panose="02010600030101010101" pitchFamily="2" charset="-122"/>
              </a:rPr>
              <a:t>Recursion</a:t>
            </a:r>
            <a:endParaRPr lang="en-US" altLang="zh-CN" sz="4400" b="1" dirty="0">
              <a:latin typeface="Calibri" panose="020F0502020204030204" pitchFamily="34" charset="0"/>
            </a:endParaRPr>
          </a:p>
        </p:txBody>
      </p:sp>
      <p:grpSp>
        <p:nvGrpSpPr>
          <p:cNvPr id="22531" name="Group 10"/>
          <p:cNvGrpSpPr>
            <a:grpSpLocks/>
          </p:cNvGrpSpPr>
          <p:nvPr/>
        </p:nvGrpSpPr>
        <p:grpSpPr bwMode="auto">
          <a:xfrm>
            <a:off x="2381250" y="1564557"/>
            <a:ext cx="7305051" cy="3986877"/>
            <a:chOff x="192" y="240"/>
            <a:chExt cx="3319" cy="3644"/>
          </a:xfrm>
        </p:grpSpPr>
        <p:sp>
          <p:nvSpPr>
            <p:cNvPr id="22532" name="Freeform 11"/>
            <p:cNvSpPr>
              <a:spLocks/>
            </p:cNvSpPr>
            <p:nvPr/>
          </p:nvSpPr>
          <p:spPr bwMode="auto">
            <a:xfrm>
              <a:off x="2352" y="288"/>
              <a:ext cx="1159" cy="678"/>
            </a:xfrm>
            <a:custGeom>
              <a:avLst/>
              <a:gdLst>
                <a:gd name="T0" fmla="*/ 78 w 1159"/>
                <a:gd name="T1" fmla="*/ 126 h 678"/>
                <a:gd name="T2" fmla="*/ 438 w 1159"/>
                <a:gd name="T3" fmla="*/ 78 h 678"/>
                <a:gd name="T4" fmla="*/ 516 w 1159"/>
                <a:gd name="T5" fmla="*/ 108 h 678"/>
                <a:gd name="T6" fmla="*/ 822 w 1159"/>
                <a:gd name="T7" fmla="*/ 90 h 678"/>
                <a:gd name="T8" fmla="*/ 954 w 1159"/>
                <a:gd name="T9" fmla="*/ 126 h 678"/>
                <a:gd name="T10" fmla="*/ 1080 w 1159"/>
                <a:gd name="T11" fmla="*/ 198 h 678"/>
                <a:gd name="T12" fmla="*/ 1098 w 1159"/>
                <a:gd name="T13" fmla="*/ 216 h 678"/>
                <a:gd name="T14" fmla="*/ 1122 w 1159"/>
                <a:gd name="T15" fmla="*/ 228 h 678"/>
                <a:gd name="T16" fmla="*/ 1158 w 1159"/>
                <a:gd name="T17" fmla="*/ 342 h 678"/>
                <a:gd name="T18" fmla="*/ 1140 w 1159"/>
                <a:gd name="T19" fmla="*/ 480 h 678"/>
                <a:gd name="T20" fmla="*/ 978 w 1159"/>
                <a:gd name="T21" fmla="*/ 594 h 678"/>
                <a:gd name="T22" fmla="*/ 954 w 1159"/>
                <a:gd name="T23" fmla="*/ 612 h 678"/>
                <a:gd name="T24" fmla="*/ 906 w 1159"/>
                <a:gd name="T25" fmla="*/ 624 h 678"/>
                <a:gd name="T26" fmla="*/ 858 w 1159"/>
                <a:gd name="T27" fmla="*/ 642 h 678"/>
                <a:gd name="T28" fmla="*/ 780 w 1159"/>
                <a:gd name="T29" fmla="*/ 678 h 678"/>
                <a:gd name="T30" fmla="*/ 714 w 1159"/>
                <a:gd name="T31" fmla="*/ 660 h 678"/>
                <a:gd name="T32" fmla="*/ 642 w 1159"/>
                <a:gd name="T33" fmla="*/ 516 h 678"/>
                <a:gd name="T34" fmla="*/ 528 w 1159"/>
                <a:gd name="T35" fmla="*/ 528 h 678"/>
                <a:gd name="T36" fmla="*/ 510 w 1159"/>
                <a:gd name="T37" fmla="*/ 540 h 678"/>
                <a:gd name="T38" fmla="*/ 480 w 1159"/>
                <a:gd name="T39" fmla="*/ 546 h 678"/>
                <a:gd name="T40" fmla="*/ 240 w 1159"/>
                <a:gd name="T41" fmla="*/ 558 h 678"/>
                <a:gd name="T42" fmla="*/ 186 w 1159"/>
                <a:gd name="T43" fmla="*/ 498 h 678"/>
                <a:gd name="T44" fmla="*/ 36 w 1159"/>
                <a:gd name="T45" fmla="*/ 492 h 678"/>
                <a:gd name="T46" fmla="*/ 0 w 1159"/>
                <a:gd name="T47" fmla="*/ 426 h 678"/>
                <a:gd name="T48" fmla="*/ 12 w 1159"/>
                <a:gd name="T49" fmla="*/ 336 h 678"/>
                <a:gd name="T50" fmla="*/ 48 w 1159"/>
                <a:gd name="T51" fmla="*/ 264 h 678"/>
                <a:gd name="T52" fmla="*/ 72 w 1159"/>
                <a:gd name="T53" fmla="*/ 180 h 678"/>
                <a:gd name="T54" fmla="*/ 78 w 1159"/>
                <a:gd name="T55" fmla="*/ 126 h 6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9"/>
                <a:gd name="T85" fmla="*/ 0 h 678"/>
                <a:gd name="T86" fmla="*/ 1159 w 1159"/>
                <a:gd name="T87" fmla="*/ 678 h 6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9" h="678">
                  <a:moveTo>
                    <a:pt x="78" y="126"/>
                  </a:moveTo>
                  <a:cubicBezTo>
                    <a:pt x="204" y="0"/>
                    <a:pt x="107" y="72"/>
                    <a:pt x="438" y="78"/>
                  </a:cubicBezTo>
                  <a:cubicBezTo>
                    <a:pt x="465" y="89"/>
                    <a:pt x="490" y="95"/>
                    <a:pt x="516" y="108"/>
                  </a:cubicBezTo>
                  <a:cubicBezTo>
                    <a:pt x="655" y="90"/>
                    <a:pt x="650" y="84"/>
                    <a:pt x="822" y="90"/>
                  </a:cubicBezTo>
                  <a:cubicBezTo>
                    <a:pt x="865" y="100"/>
                    <a:pt x="913" y="108"/>
                    <a:pt x="954" y="126"/>
                  </a:cubicBezTo>
                  <a:cubicBezTo>
                    <a:pt x="994" y="144"/>
                    <a:pt x="1043" y="186"/>
                    <a:pt x="1080" y="198"/>
                  </a:cubicBezTo>
                  <a:cubicBezTo>
                    <a:pt x="1086" y="204"/>
                    <a:pt x="1091" y="211"/>
                    <a:pt x="1098" y="216"/>
                  </a:cubicBezTo>
                  <a:cubicBezTo>
                    <a:pt x="1105" y="221"/>
                    <a:pt x="1117" y="221"/>
                    <a:pt x="1122" y="228"/>
                  </a:cubicBezTo>
                  <a:cubicBezTo>
                    <a:pt x="1142" y="258"/>
                    <a:pt x="1152" y="306"/>
                    <a:pt x="1158" y="342"/>
                  </a:cubicBezTo>
                  <a:cubicBezTo>
                    <a:pt x="1153" y="388"/>
                    <a:pt x="1159" y="438"/>
                    <a:pt x="1140" y="480"/>
                  </a:cubicBezTo>
                  <a:cubicBezTo>
                    <a:pt x="1110" y="546"/>
                    <a:pt x="1043" y="572"/>
                    <a:pt x="978" y="594"/>
                  </a:cubicBezTo>
                  <a:cubicBezTo>
                    <a:pt x="970" y="600"/>
                    <a:pt x="963" y="608"/>
                    <a:pt x="954" y="612"/>
                  </a:cubicBezTo>
                  <a:cubicBezTo>
                    <a:pt x="939" y="618"/>
                    <a:pt x="906" y="624"/>
                    <a:pt x="906" y="624"/>
                  </a:cubicBezTo>
                  <a:cubicBezTo>
                    <a:pt x="864" y="652"/>
                    <a:pt x="917" y="620"/>
                    <a:pt x="858" y="642"/>
                  </a:cubicBezTo>
                  <a:cubicBezTo>
                    <a:pt x="820" y="656"/>
                    <a:pt x="831" y="669"/>
                    <a:pt x="780" y="678"/>
                  </a:cubicBezTo>
                  <a:cubicBezTo>
                    <a:pt x="758" y="672"/>
                    <a:pt x="733" y="672"/>
                    <a:pt x="714" y="660"/>
                  </a:cubicBezTo>
                  <a:cubicBezTo>
                    <a:pt x="670" y="632"/>
                    <a:pt x="705" y="547"/>
                    <a:pt x="642" y="516"/>
                  </a:cubicBezTo>
                  <a:cubicBezTo>
                    <a:pt x="638" y="516"/>
                    <a:pt x="550" y="521"/>
                    <a:pt x="528" y="528"/>
                  </a:cubicBezTo>
                  <a:cubicBezTo>
                    <a:pt x="521" y="530"/>
                    <a:pt x="517" y="537"/>
                    <a:pt x="510" y="540"/>
                  </a:cubicBezTo>
                  <a:cubicBezTo>
                    <a:pt x="500" y="544"/>
                    <a:pt x="490" y="544"/>
                    <a:pt x="480" y="546"/>
                  </a:cubicBezTo>
                  <a:cubicBezTo>
                    <a:pt x="390" y="591"/>
                    <a:pt x="380" y="567"/>
                    <a:pt x="240" y="558"/>
                  </a:cubicBezTo>
                  <a:cubicBezTo>
                    <a:pt x="220" y="545"/>
                    <a:pt x="212" y="501"/>
                    <a:pt x="186" y="498"/>
                  </a:cubicBezTo>
                  <a:cubicBezTo>
                    <a:pt x="136" y="493"/>
                    <a:pt x="86" y="494"/>
                    <a:pt x="36" y="492"/>
                  </a:cubicBezTo>
                  <a:cubicBezTo>
                    <a:pt x="15" y="471"/>
                    <a:pt x="7" y="455"/>
                    <a:pt x="0" y="426"/>
                  </a:cubicBezTo>
                  <a:cubicBezTo>
                    <a:pt x="1" y="418"/>
                    <a:pt x="5" y="354"/>
                    <a:pt x="12" y="336"/>
                  </a:cubicBezTo>
                  <a:cubicBezTo>
                    <a:pt x="21" y="311"/>
                    <a:pt x="42" y="291"/>
                    <a:pt x="48" y="264"/>
                  </a:cubicBezTo>
                  <a:cubicBezTo>
                    <a:pt x="55" y="233"/>
                    <a:pt x="54" y="207"/>
                    <a:pt x="72" y="180"/>
                  </a:cubicBezTo>
                  <a:cubicBezTo>
                    <a:pt x="79" y="138"/>
                    <a:pt x="78" y="156"/>
                    <a:pt x="78" y="12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3" name="Freeform 12"/>
            <p:cNvSpPr>
              <a:spLocks/>
            </p:cNvSpPr>
            <p:nvPr/>
          </p:nvSpPr>
          <p:spPr bwMode="auto">
            <a:xfrm>
              <a:off x="2064" y="1344"/>
              <a:ext cx="960" cy="528"/>
            </a:xfrm>
            <a:custGeom>
              <a:avLst/>
              <a:gdLst>
                <a:gd name="T0" fmla="*/ 15 w 1159"/>
                <a:gd name="T1" fmla="*/ 13 h 678"/>
                <a:gd name="T2" fmla="*/ 81 w 1159"/>
                <a:gd name="T3" fmla="*/ 9 h 678"/>
                <a:gd name="T4" fmla="*/ 94 w 1159"/>
                <a:gd name="T5" fmla="*/ 12 h 678"/>
                <a:gd name="T6" fmla="*/ 151 w 1159"/>
                <a:gd name="T7" fmla="*/ 9 h 678"/>
                <a:gd name="T8" fmla="*/ 175 w 1159"/>
                <a:gd name="T9" fmla="*/ 13 h 678"/>
                <a:gd name="T10" fmla="*/ 199 w 1159"/>
                <a:gd name="T11" fmla="*/ 20 h 678"/>
                <a:gd name="T12" fmla="*/ 202 w 1159"/>
                <a:gd name="T13" fmla="*/ 23 h 678"/>
                <a:gd name="T14" fmla="*/ 205 w 1159"/>
                <a:gd name="T15" fmla="*/ 24 h 678"/>
                <a:gd name="T16" fmla="*/ 213 w 1159"/>
                <a:gd name="T17" fmla="*/ 36 h 678"/>
                <a:gd name="T18" fmla="*/ 210 w 1159"/>
                <a:gd name="T19" fmla="*/ 51 h 678"/>
                <a:gd name="T20" fmla="*/ 180 w 1159"/>
                <a:gd name="T21" fmla="*/ 63 h 678"/>
                <a:gd name="T22" fmla="*/ 175 w 1159"/>
                <a:gd name="T23" fmla="*/ 65 h 678"/>
                <a:gd name="T24" fmla="*/ 166 w 1159"/>
                <a:gd name="T25" fmla="*/ 65 h 678"/>
                <a:gd name="T26" fmla="*/ 157 w 1159"/>
                <a:gd name="T27" fmla="*/ 67 h 678"/>
                <a:gd name="T28" fmla="*/ 143 w 1159"/>
                <a:gd name="T29" fmla="*/ 72 h 678"/>
                <a:gd name="T30" fmla="*/ 131 w 1159"/>
                <a:gd name="T31" fmla="*/ 69 h 678"/>
                <a:gd name="T32" fmla="*/ 118 w 1159"/>
                <a:gd name="T33" fmla="*/ 55 h 678"/>
                <a:gd name="T34" fmla="*/ 97 w 1159"/>
                <a:gd name="T35" fmla="*/ 56 h 678"/>
                <a:gd name="T36" fmla="*/ 94 w 1159"/>
                <a:gd name="T37" fmla="*/ 57 h 678"/>
                <a:gd name="T38" fmla="*/ 88 w 1159"/>
                <a:gd name="T39" fmla="*/ 58 h 678"/>
                <a:gd name="T40" fmla="*/ 45 w 1159"/>
                <a:gd name="T41" fmla="*/ 59 h 678"/>
                <a:gd name="T42" fmla="*/ 34 w 1159"/>
                <a:gd name="T43" fmla="*/ 52 h 678"/>
                <a:gd name="T44" fmla="*/ 7 w 1159"/>
                <a:gd name="T45" fmla="*/ 52 h 678"/>
                <a:gd name="T46" fmla="*/ 0 w 1159"/>
                <a:gd name="T47" fmla="*/ 45 h 678"/>
                <a:gd name="T48" fmla="*/ 2 w 1159"/>
                <a:gd name="T49" fmla="*/ 36 h 678"/>
                <a:gd name="T50" fmla="*/ 8 w 1159"/>
                <a:gd name="T51" fmla="*/ 28 h 678"/>
                <a:gd name="T52" fmla="*/ 13 w 1159"/>
                <a:gd name="T53" fmla="*/ 19 h 678"/>
                <a:gd name="T54" fmla="*/ 15 w 1159"/>
                <a:gd name="T55" fmla="*/ 13 h 6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9"/>
                <a:gd name="T85" fmla="*/ 0 h 678"/>
                <a:gd name="T86" fmla="*/ 1159 w 1159"/>
                <a:gd name="T87" fmla="*/ 678 h 6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9" h="678">
                  <a:moveTo>
                    <a:pt x="78" y="126"/>
                  </a:moveTo>
                  <a:cubicBezTo>
                    <a:pt x="204" y="0"/>
                    <a:pt x="107" y="72"/>
                    <a:pt x="438" y="78"/>
                  </a:cubicBezTo>
                  <a:cubicBezTo>
                    <a:pt x="465" y="89"/>
                    <a:pt x="490" y="95"/>
                    <a:pt x="516" y="108"/>
                  </a:cubicBezTo>
                  <a:cubicBezTo>
                    <a:pt x="655" y="90"/>
                    <a:pt x="650" y="84"/>
                    <a:pt x="822" y="90"/>
                  </a:cubicBezTo>
                  <a:cubicBezTo>
                    <a:pt x="865" y="100"/>
                    <a:pt x="913" y="108"/>
                    <a:pt x="954" y="126"/>
                  </a:cubicBezTo>
                  <a:cubicBezTo>
                    <a:pt x="994" y="144"/>
                    <a:pt x="1043" y="186"/>
                    <a:pt x="1080" y="198"/>
                  </a:cubicBezTo>
                  <a:cubicBezTo>
                    <a:pt x="1086" y="204"/>
                    <a:pt x="1091" y="211"/>
                    <a:pt x="1098" y="216"/>
                  </a:cubicBezTo>
                  <a:cubicBezTo>
                    <a:pt x="1105" y="221"/>
                    <a:pt x="1117" y="221"/>
                    <a:pt x="1122" y="228"/>
                  </a:cubicBezTo>
                  <a:cubicBezTo>
                    <a:pt x="1142" y="258"/>
                    <a:pt x="1152" y="306"/>
                    <a:pt x="1158" y="342"/>
                  </a:cubicBezTo>
                  <a:cubicBezTo>
                    <a:pt x="1153" y="388"/>
                    <a:pt x="1159" y="438"/>
                    <a:pt x="1140" y="480"/>
                  </a:cubicBezTo>
                  <a:cubicBezTo>
                    <a:pt x="1110" y="546"/>
                    <a:pt x="1043" y="572"/>
                    <a:pt x="978" y="594"/>
                  </a:cubicBezTo>
                  <a:cubicBezTo>
                    <a:pt x="970" y="600"/>
                    <a:pt x="963" y="608"/>
                    <a:pt x="954" y="612"/>
                  </a:cubicBezTo>
                  <a:cubicBezTo>
                    <a:pt x="939" y="618"/>
                    <a:pt x="906" y="624"/>
                    <a:pt x="906" y="624"/>
                  </a:cubicBezTo>
                  <a:cubicBezTo>
                    <a:pt x="864" y="652"/>
                    <a:pt x="917" y="620"/>
                    <a:pt x="858" y="642"/>
                  </a:cubicBezTo>
                  <a:cubicBezTo>
                    <a:pt x="820" y="656"/>
                    <a:pt x="831" y="669"/>
                    <a:pt x="780" y="678"/>
                  </a:cubicBezTo>
                  <a:cubicBezTo>
                    <a:pt x="758" y="672"/>
                    <a:pt x="733" y="672"/>
                    <a:pt x="714" y="660"/>
                  </a:cubicBezTo>
                  <a:cubicBezTo>
                    <a:pt x="670" y="632"/>
                    <a:pt x="705" y="547"/>
                    <a:pt x="642" y="516"/>
                  </a:cubicBezTo>
                  <a:cubicBezTo>
                    <a:pt x="638" y="516"/>
                    <a:pt x="550" y="521"/>
                    <a:pt x="528" y="528"/>
                  </a:cubicBezTo>
                  <a:cubicBezTo>
                    <a:pt x="521" y="530"/>
                    <a:pt x="517" y="537"/>
                    <a:pt x="510" y="540"/>
                  </a:cubicBezTo>
                  <a:cubicBezTo>
                    <a:pt x="500" y="544"/>
                    <a:pt x="490" y="544"/>
                    <a:pt x="480" y="546"/>
                  </a:cubicBezTo>
                  <a:cubicBezTo>
                    <a:pt x="390" y="591"/>
                    <a:pt x="380" y="567"/>
                    <a:pt x="240" y="558"/>
                  </a:cubicBezTo>
                  <a:cubicBezTo>
                    <a:pt x="220" y="545"/>
                    <a:pt x="212" y="501"/>
                    <a:pt x="186" y="498"/>
                  </a:cubicBezTo>
                  <a:cubicBezTo>
                    <a:pt x="136" y="493"/>
                    <a:pt x="86" y="494"/>
                    <a:pt x="36" y="492"/>
                  </a:cubicBezTo>
                  <a:cubicBezTo>
                    <a:pt x="15" y="471"/>
                    <a:pt x="7" y="455"/>
                    <a:pt x="0" y="426"/>
                  </a:cubicBezTo>
                  <a:cubicBezTo>
                    <a:pt x="1" y="418"/>
                    <a:pt x="5" y="354"/>
                    <a:pt x="12" y="336"/>
                  </a:cubicBezTo>
                  <a:cubicBezTo>
                    <a:pt x="21" y="311"/>
                    <a:pt x="42" y="291"/>
                    <a:pt x="48" y="264"/>
                  </a:cubicBezTo>
                  <a:cubicBezTo>
                    <a:pt x="55" y="233"/>
                    <a:pt x="54" y="207"/>
                    <a:pt x="72" y="180"/>
                  </a:cubicBezTo>
                  <a:cubicBezTo>
                    <a:pt x="79" y="138"/>
                    <a:pt x="78" y="156"/>
                    <a:pt x="78" y="12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Line 13"/>
            <p:cNvSpPr>
              <a:spLocks noChangeShapeType="1"/>
            </p:cNvSpPr>
            <p:nvPr/>
          </p:nvSpPr>
          <p:spPr bwMode="auto">
            <a:xfrm flipV="1">
              <a:off x="2736" y="845"/>
              <a:ext cx="189" cy="5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7" name="Group 16"/>
            <p:cNvGrpSpPr>
              <a:grpSpLocks/>
            </p:cNvGrpSpPr>
            <p:nvPr/>
          </p:nvGrpSpPr>
          <p:grpSpPr bwMode="auto">
            <a:xfrm>
              <a:off x="192" y="240"/>
              <a:ext cx="2461" cy="3644"/>
              <a:chOff x="192" y="240"/>
              <a:chExt cx="2461" cy="3644"/>
            </a:xfrm>
          </p:grpSpPr>
          <p:sp>
            <p:nvSpPr>
              <p:cNvPr id="22538" name="Freeform 17"/>
              <p:cNvSpPr>
                <a:spLocks/>
              </p:cNvSpPr>
              <p:nvPr/>
            </p:nvSpPr>
            <p:spPr bwMode="auto">
              <a:xfrm>
                <a:off x="1981" y="2296"/>
                <a:ext cx="672" cy="384"/>
              </a:xfrm>
              <a:custGeom>
                <a:avLst/>
                <a:gdLst>
                  <a:gd name="T0" fmla="*/ 1 w 1159"/>
                  <a:gd name="T1" fmla="*/ 1 h 678"/>
                  <a:gd name="T2" fmla="*/ 3 w 1159"/>
                  <a:gd name="T3" fmla="*/ 1 h 678"/>
                  <a:gd name="T4" fmla="*/ 4 w 1159"/>
                  <a:gd name="T5" fmla="*/ 1 h 678"/>
                  <a:gd name="T6" fmla="*/ 6 w 1159"/>
                  <a:gd name="T7" fmla="*/ 1 h 678"/>
                  <a:gd name="T8" fmla="*/ 7 w 1159"/>
                  <a:gd name="T9" fmla="*/ 1 h 678"/>
                  <a:gd name="T10" fmla="*/ 8 w 1159"/>
                  <a:gd name="T11" fmla="*/ 1 h 678"/>
                  <a:gd name="T12" fmla="*/ 8 w 1159"/>
                  <a:gd name="T13" fmla="*/ 1 h 678"/>
                  <a:gd name="T14" fmla="*/ 8 w 1159"/>
                  <a:gd name="T15" fmla="*/ 1 h 678"/>
                  <a:gd name="T16" fmla="*/ 9 w 1159"/>
                  <a:gd name="T17" fmla="*/ 2 h 678"/>
                  <a:gd name="T18" fmla="*/ 8 w 1159"/>
                  <a:gd name="T19" fmla="*/ 3 h 678"/>
                  <a:gd name="T20" fmla="*/ 7 w 1159"/>
                  <a:gd name="T21" fmla="*/ 3 h 678"/>
                  <a:gd name="T22" fmla="*/ 7 w 1159"/>
                  <a:gd name="T23" fmla="*/ 3 h 678"/>
                  <a:gd name="T24" fmla="*/ 7 w 1159"/>
                  <a:gd name="T25" fmla="*/ 3 h 678"/>
                  <a:gd name="T26" fmla="*/ 6 w 1159"/>
                  <a:gd name="T27" fmla="*/ 4 h 678"/>
                  <a:gd name="T28" fmla="*/ 6 w 1159"/>
                  <a:gd name="T29" fmla="*/ 4 h 678"/>
                  <a:gd name="T30" fmla="*/ 5 w 1159"/>
                  <a:gd name="T31" fmla="*/ 4 h 678"/>
                  <a:gd name="T32" fmla="*/ 5 w 1159"/>
                  <a:gd name="T33" fmla="*/ 3 h 678"/>
                  <a:gd name="T34" fmla="*/ 4 w 1159"/>
                  <a:gd name="T35" fmla="*/ 3 h 678"/>
                  <a:gd name="T36" fmla="*/ 4 w 1159"/>
                  <a:gd name="T37" fmla="*/ 3 h 678"/>
                  <a:gd name="T38" fmla="*/ 3 w 1159"/>
                  <a:gd name="T39" fmla="*/ 3 h 678"/>
                  <a:gd name="T40" fmla="*/ 2 w 1159"/>
                  <a:gd name="T41" fmla="*/ 3 h 678"/>
                  <a:gd name="T42" fmla="*/ 1 w 1159"/>
                  <a:gd name="T43" fmla="*/ 3 h 678"/>
                  <a:gd name="T44" fmla="*/ 1 w 1159"/>
                  <a:gd name="T45" fmla="*/ 3 h 678"/>
                  <a:gd name="T46" fmla="*/ 0 w 1159"/>
                  <a:gd name="T47" fmla="*/ 3 h 678"/>
                  <a:gd name="T48" fmla="*/ 1 w 1159"/>
                  <a:gd name="T49" fmla="*/ 2 h 678"/>
                  <a:gd name="T50" fmla="*/ 1 w 1159"/>
                  <a:gd name="T51" fmla="*/ 2 h 678"/>
                  <a:gd name="T52" fmla="*/ 1 w 1159"/>
                  <a:gd name="T53" fmla="*/ 1 h 678"/>
                  <a:gd name="T54" fmla="*/ 1 w 1159"/>
                  <a:gd name="T55" fmla="*/ 1 h 67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59"/>
                  <a:gd name="T85" fmla="*/ 0 h 678"/>
                  <a:gd name="T86" fmla="*/ 1159 w 1159"/>
                  <a:gd name="T87" fmla="*/ 678 h 67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59" h="678">
                    <a:moveTo>
                      <a:pt x="78" y="126"/>
                    </a:moveTo>
                    <a:cubicBezTo>
                      <a:pt x="204" y="0"/>
                      <a:pt x="107" y="72"/>
                      <a:pt x="438" y="78"/>
                    </a:cubicBezTo>
                    <a:cubicBezTo>
                      <a:pt x="465" y="89"/>
                      <a:pt x="490" y="95"/>
                      <a:pt x="516" y="108"/>
                    </a:cubicBezTo>
                    <a:cubicBezTo>
                      <a:pt x="655" y="90"/>
                      <a:pt x="650" y="84"/>
                      <a:pt x="822" y="90"/>
                    </a:cubicBezTo>
                    <a:cubicBezTo>
                      <a:pt x="865" y="100"/>
                      <a:pt x="913" y="108"/>
                      <a:pt x="954" y="126"/>
                    </a:cubicBezTo>
                    <a:cubicBezTo>
                      <a:pt x="994" y="144"/>
                      <a:pt x="1043" y="186"/>
                      <a:pt x="1080" y="198"/>
                    </a:cubicBezTo>
                    <a:cubicBezTo>
                      <a:pt x="1086" y="204"/>
                      <a:pt x="1091" y="211"/>
                      <a:pt x="1098" y="216"/>
                    </a:cubicBezTo>
                    <a:cubicBezTo>
                      <a:pt x="1105" y="221"/>
                      <a:pt x="1117" y="221"/>
                      <a:pt x="1122" y="228"/>
                    </a:cubicBezTo>
                    <a:cubicBezTo>
                      <a:pt x="1142" y="258"/>
                      <a:pt x="1152" y="306"/>
                      <a:pt x="1158" y="342"/>
                    </a:cubicBezTo>
                    <a:cubicBezTo>
                      <a:pt x="1153" y="388"/>
                      <a:pt x="1159" y="438"/>
                      <a:pt x="1140" y="480"/>
                    </a:cubicBezTo>
                    <a:cubicBezTo>
                      <a:pt x="1110" y="546"/>
                      <a:pt x="1043" y="572"/>
                      <a:pt x="978" y="594"/>
                    </a:cubicBezTo>
                    <a:cubicBezTo>
                      <a:pt x="970" y="600"/>
                      <a:pt x="963" y="608"/>
                      <a:pt x="954" y="612"/>
                    </a:cubicBezTo>
                    <a:cubicBezTo>
                      <a:pt x="939" y="618"/>
                      <a:pt x="906" y="624"/>
                      <a:pt x="906" y="624"/>
                    </a:cubicBezTo>
                    <a:cubicBezTo>
                      <a:pt x="864" y="652"/>
                      <a:pt x="917" y="620"/>
                      <a:pt x="858" y="642"/>
                    </a:cubicBezTo>
                    <a:cubicBezTo>
                      <a:pt x="820" y="656"/>
                      <a:pt x="831" y="669"/>
                      <a:pt x="780" y="678"/>
                    </a:cubicBezTo>
                    <a:cubicBezTo>
                      <a:pt x="758" y="672"/>
                      <a:pt x="733" y="672"/>
                      <a:pt x="714" y="660"/>
                    </a:cubicBezTo>
                    <a:cubicBezTo>
                      <a:pt x="670" y="632"/>
                      <a:pt x="705" y="547"/>
                      <a:pt x="642" y="516"/>
                    </a:cubicBezTo>
                    <a:cubicBezTo>
                      <a:pt x="638" y="516"/>
                      <a:pt x="550" y="521"/>
                      <a:pt x="528" y="528"/>
                    </a:cubicBezTo>
                    <a:cubicBezTo>
                      <a:pt x="521" y="530"/>
                      <a:pt x="517" y="537"/>
                      <a:pt x="510" y="540"/>
                    </a:cubicBezTo>
                    <a:cubicBezTo>
                      <a:pt x="500" y="544"/>
                      <a:pt x="490" y="544"/>
                      <a:pt x="480" y="546"/>
                    </a:cubicBezTo>
                    <a:cubicBezTo>
                      <a:pt x="390" y="591"/>
                      <a:pt x="380" y="567"/>
                      <a:pt x="240" y="558"/>
                    </a:cubicBezTo>
                    <a:cubicBezTo>
                      <a:pt x="220" y="545"/>
                      <a:pt x="212" y="501"/>
                      <a:pt x="186" y="498"/>
                    </a:cubicBezTo>
                    <a:cubicBezTo>
                      <a:pt x="136" y="493"/>
                      <a:pt x="86" y="494"/>
                      <a:pt x="36" y="492"/>
                    </a:cubicBezTo>
                    <a:cubicBezTo>
                      <a:pt x="15" y="471"/>
                      <a:pt x="7" y="455"/>
                      <a:pt x="0" y="426"/>
                    </a:cubicBezTo>
                    <a:cubicBezTo>
                      <a:pt x="1" y="418"/>
                      <a:pt x="5" y="354"/>
                      <a:pt x="12" y="336"/>
                    </a:cubicBezTo>
                    <a:cubicBezTo>
                      <a:pt x="21" y="311"/>
                      <a:pt x="42" y="291"/>
                      <a:pt x="48" y="264"/>
                    </a:cubicBezTo>
                    <a:cubicBezTo>
                      <a:pt x="55" y="233"/>
                      <a:pt x="54" y="207"/>
                      <a:pt x="72" y="180"/>
                    </a:cubicBezTo>
                    <a:cubicBezTo>
                      <a:pt x="79" y="138"/>
                      <a:pt x="78" y="156"/>
                      <a:pt x="78" y="1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9" name="Line 18"/>
              <p:cNvSpPr>
                <a:spLocks noChangeShapeType="1"/>
              </p:cNvSpPr>
              <p:nvPr/>
            </p:nvSpPr>
            <p:spPr bwMode="auto">
              <a:xfrm flipV="1">
                <a:off x="2064" y="2931"/>
                <a:ext cx="226" cy="61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Line 19"/>
              <p:cNvSpPr>
                <a:spLocks noChangeShapeType="1"/>
              </p:cNvSpPr>
              <p:nvPr/>
            </p:nvSpPr>
            <p:spPr bwMode="auto">
              <a:xfrm flipV="1">
                <a:off x="2472" y="1776"/>
                <a:ext cx="168" cy="52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41" name="Group 20"/>
              <p:cNvGrpSpPr>
                <a:grpSpLocks/>
              </p:cNvGrpSpPr>
              <p:nvPr/>
            </p:nvGrpSpPr>
            <p:grpSpPr bwMode="auto">
              <a:xfrm>
                <a:off x="192" y="240"/>
                <a:ext cx="1917" cy="3644"/>
                <a:chOff x="192" y="240"/>
                <a:chExt cx="1917" cy="3644"/>
              </a:xfrm>
            </p:grpSpPr>
            <p:sp>
              <p:nvSpPr>
                <p:cNvPr id="22543" name="Line 21"/>
                <p:cNvSpPr>
                  <a:spLocks noChangeShapeType="1"/>
                </p:cNvSpPr>
                <p:nvPr/>
              </p:nvSpPr>
              <p:spPr bwMode="auto">
                <a:xfrm>
                  <a:off x="1383" y="2931"/>
                  <a:ext cx="272" cy="5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44" name="Oval 22"/>
                <p:cNvSpPr>
                  <a:spLocks noChangeArrowheads="1"/>
                </p:cNvSpPr>
                <p:nvPr/>
              </p:nvSpPr>
              <p:spPr bwMode="auto">
                <a:xfrm>
                  <a:off x="110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5" name="Oval 23"/>
                <p:cNvSpPr>
                  <a:spLocks noChangeArrowheads="1"/>
                </p:cNvSpPr>
                <p:nvPr/>
              </p:nvSpPr>
              <p:spPr bwMode="auto">
                <a:xfrm>
                  <a:off x="1154" y="273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6" name="Oval 24"/>
                <p:cNvSpPr>
                  <a:spLocks noChangeArrowheads="1"/>
                </p:cNvSpPr>
                <p:nvPr/>
              </p:nvSpPr>
              <p:spPr bwMode="auto">
                <a:xfrm>
                  <a:off x="1199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2547" name="Group 25"/>
                <p:cNvGrpSpPr>
                  <a:grpSpLocks/>
                </p:cNvGrpSpPr>
                <p:nvPr/>
              </p:nvGrpSpPr>
              <p:grpSpPr bwMode="auto">
                <a:xfrm>
                  <a:off x="192" y="240"/>
                  <a:ext cx="1296" cy="2400"/>
                  <a:chOff x="192" y="240"/>
                  <a:chExt cx="1296" cy="2400"/>
                </a:xfrm>
              </p:grpSpPr>
              <p:sp>
                <p:nvSpPr>
                  <p:cNvPr id="22552" name="Freeform 26"/>
                  <p:cNvSpPr>
                    <a:spLocks/>
                  </p:cNvSpPr>
                  <p:nvPr/>
                </p:nvSpPr>
                <p:spPr bwMode="auto">
                  <a:xfrm>
                    <a:off x="816" y="2256"/>
                    <a:ext cx="672" cy="384"/>
                  </a:xfrm>
                  <a:custGeom>
                    <a:avLst/>
                    <a:gdLst>
                      <a:gd name="T0" fmla="*/ 1 w 1159"/>
                      <a:gd name="T1" fmla="*/ 1 h 678"/>
                      <a:gd name="T2" fmla="*/ 3 w 1159"/>
                      <a:gd name="T3" fmla="*/ 1 h 678"/>
                      <a:gd name="T4" fmla="*/ 4 w 1159"/>
                      <a:gd name="T5" fmla="*/ 1 h 678"/>
                      <a:gd name="T6" fmla="*/ 6 w 1159"/>
                      <a:gd name="T7" fmla="*/ 1 h 678"/>
                      <a:gd name="T8" fmla="*/ 7 w 1159"/>
                      <a:gd name="T9" fmla="*/ 1 h 678"/>
                      <a:gd name="T10" fmla="*/ 8 w 1159"/>
                      <a:gd name="T11" fmla="*/ 1 h 678"/>
                      <a:gd name="T12" fmla="*/ 8 w 1159"/>
                      <a:gd name="T13" fmla="*/ 1 h 678"/>
                      <a:gd name="T14" fmla="*/ 8 w 1159"/>
                      <a:gd name="T15" fmla="*/ 1 h 678"/>
                      <a:gd name="T16" fmla="*/ 9 w 1159"/>
                      <a:gd name="T17" fmla="*/ 2 h 678"/>
                      <a:gd name="T18" fmla="*/ 8 w 1159"/>
                      <a:gd name="T19" fmla="*/ 3 h 678"/>
                      <a:gd name="T20" fmla="*/ 7 w 1159"/>
                      <a:gd name="T21" fmla="*/ 3 h 678"/>
                      <a:gd name="T22" fmla="*/ 7 w 1159"/>
                      <a:gd name="T23" fmla="*/ 3 h 678"/>
                      <a:gd name="T24" fmla="*/ 7 w 1159"/>
                      <a:gd name="T25" fmla="*/ 3 h 678"/>
                      <a:gd name="T26" fmla="*/ 6 w 1159"/>
                      <a:gd name="T27" fmla="*/ 4 h 678"/>
                      <a:gd name="T28" fmla="*/ 6 w 1159"/>
                      <a:gd name="T29" fmla="*/ 4 h 678"/>
                      <a:gd name="T30" fmla="*/ 5 w 1159"/>
                      <a:gd name="T31" fmla="*/ 4 h 678"/>
                      <a:gd name="T32" fmla="*/ 5 w 1159"/>
                      <a:gd name="T33" fmla="*/ 3 h 678"/>
                      <a:gd name="T34" fmla="*/ 4 w 1159"/>
                      <a:gd name="T35" fmla="*/ 3 h 678"/>
                      <a:gd name="T36" fmla="*/ 4 w 1159"/>
                      <a:gd name="T37" fmla="*/ 3 h 678"/>
                      <a:gd name="T38" fmla="*/ 3 w 1159"/>
                      <a:gd name="T39" fmla="*/ 3 h 678"/>
                      <a:gd name="T40" fmla="*/ 2 w 1159"/>
                      <a:gd name="T41" fmla="*/ 3 h 678"/>
                      <a:gd name="T42" fmla="*/ 1 w 1159"/>
                      <a:gd name="T43" fmla="*/ 3 h 678"/>
                      <a:gd name="T44" fmla="*/ 1 w 1159"/>
                      <a:gd name="T45" fmla="*/ 3 h 678"/>
                      <a:gd name="T46" fmla="*/ 0 w 1159"/>
                      <a:gd name="T47" fmla="*/ 3 h 678"/>
                      <a:gd name="T48" fmla="*/ 1 w 1159"/>
                      <a:gd name="T49" fmla="*/ 2 h 678"/>
                      <a:gd name="T50" fmla="*/ 1 w 1159"/>
                      <a:gd name="T51" fmla="*/ 2 h 678"/>
                      <a:gd name="T52" fmla="*/ 1 w 1159"/>
                      <a:gd name="T53" fmla="*/ 1 h 678"/>
                      <a:gd name="T54" fmla="*/ 1 w 1159"/>
                      <a:gd name="T55" fmla="*/ 1 h 678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159"/>
                      <a:gd name="T85" fmla="*/ 0 h 678"/>
                      <a:gd name="T86" fmla="*/ 1159 w 1159"/>
                      <a:gd name="T87" fmla="*/ 678 h 678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159" h="678">
                        <a:moveTo>
                          <a:pt x="78" y="126"/>
                        </a:moveTo>
                        <a:cubicBezTo>
                          <a:pt x="204" y="0"/>
                          <a:pt x="107" y="72"/>
                          <a:pt x="438" y="78"/>
                        </a:cubicBezTo>
                        <a:cubicBezTo>
                          <a:pt x="465" y="89"/>
                          <a:pt x="490" y="95"/>
                          <a:pt x="516" y="108"/>
                        </a:cubicBezTo>
                        <a:cubicBezTo>
                          <a:pt x="655" y="90"/>
                          <a:pt x="650" y="84"/>
                          <a:pt x="822" y="90"/>
                        </a:cubicBezTo>
                        <a:cubicBezTo>
                          <a:pt x="865" y="100"/>
                          <a:pt x="913" y="108"/>
                          <a:pt x="954" y="126"/>
                        </a:cubicBezTo>
                        <a:cubicBezTo>
                          <a:pt x="994" y="144"/>
                          <a:pt x="1043" y="186"/>
                          <a:pt x="1080" y="198"/>
                        </a:cubicBezTo>
                        <a:cubicBezTo>
                          <a:pt x="1086" y="204"/>
                          <a:pt x="1091" y="211"/>
                          <a:pt x="1098" y="216"/>
                        </a:cubicBezTo>
                        <a:cubicBezTo>
                          <a:pt x="1105" y="221"/>
                          <a:pt x="1117" y="221"/>
                          <a:pt x="1122" y="228"/>
                        </a:cubicBezTo>
                        <a:cubicBezTo>
                          <a:pt x="1142" y="258"/>
                          <a:pt x="1152" y="306"/>
                          <a:pt x="1158" y="342"/>
                        </a:cubicBezTo>
                        <a:cubicBezTo>
                          <a:pt x="1153" y="388"/>
                          <a:pt x="1159" y="438"/>
                          <a:pt x="1140" y="480"/>
                        </a:cubicBezTo>
                        <a:cubicBezTo>
                          <a:pt x="1110" y="546"/>
                          <a:pt x="1043" y="572"/>
                          <a:pt x="978" y="594"/>
                        </a:cubicBezTo>
                        <a:cubicBezTo>
                          <a:pt x="970" y="600"/>
                          <a:pt x="963" y="608"/>
                          <a:pt x="954" y="612"/>
                        </a:cubicBezTo>
                        <a:cubicBezTo>
                          <a:pt x="939" y="618"/>
                          <a:pt x="906" y="624"/>
                          <a:pt x="906" y="624"/>
                        </a:cubicBezTo>
                        <a:cubicBezTo>
                          <a:pt x="864" y="652"/>
                          <a:pt x="917" y="620"/>
                          <a:pt x="858" y="642"/>
                        </a:cubicBezTo>
                        <a:cubicBezTo>
                          <a:pt x="820" y="656"/>
                          <a:pt x="831" y="669"/>
                          <a:pt x="780" y="678"/>
                        </a:cubicBezTo>
                        <a:cubicBezTo>
                          <a:pt x="758" y="672"/>
                          <a:pt x="733" y="672"/>
                          <a:pt x="714" y="660"/>
                        </a:cubicBezTo>
                        <a:cubicBezTo>
                          <a:pt x="670" y="632"/>
                          <a:pt x="705" y="547"/>
                          <a:pt x="642" y="516"/>
                        </a:cubicBezTo>
                        <a:cubicBezTo>
                          <a:pt x="638" y="516"/>
                          <a:pt x="550" y="521"/>
                          <a:pt x="528" y="528"/>
                        </a:cubicBezTo>
                        <a:cubicBezTo>
                          <a:pt x="521" y="530"/>
                          <a:pt x="517" y="537"/>
                          <a:pt x="510" y="540"/>
                        </a:cubicBezTo>
                        <a:cubicBezTo>
                          <a:pt x="500" y="544"/>
                          <a:pt x="490" y="544"/>
                          <a:pt x="480" y="546"/>
                        </a:cubicBezTo>
                        <a:cubicBezTo>
                          <a:pt x="390" y="591"/>
                          <a:pt x="380" y="567"/>
                          <a:pt x="240" y="558"/>
                        </a:cubicBezTo>
                        <a:cubicBezTo>
                          <a:pt x="220" y="545"/>
                          <a:pt x="212" y="501"/>
                          <a:pt x="186" y="498"/>
                        </a:cubicBezTo>
                        <a:cubicBezTo>
                          <a:pt x="136" y="493"/>
                          <a:pt x="86" y="494"/>
                          <a:pt x="36" y="492"/>
                        </a:cubicBezTo>
                        <a:cubicBezTo>
                          <a:pt x="15" y="471"/>
                          <a:pt x="7" y="455"/>
                          <a:pt x="0" y="426"/>
                        </a:cubicBezTo>
                        <a:cubicBezTo>
                          <a:pt x="1" y="418"/>
                          <a:pt x="5" y="354"/>
                          <a:pt x="12" y="336"/>
                        </a:cubicBezTo>
                        <a:cubicBezTo>
                          <a:pt x="21" y="311"/>
                          <a:pt x="42" y="291"/>
                          <a:pt x="48" y="264"/>
                        </a:cubicBezTo>
                        <a:cubicBezTo>
                          <a:pt x="55" y="233"/>
                          <a:pt x="54" y="207"/>
                          <a:pt x="72" y="180"/>
                        </a:cubicBezTo>
                        <a:cubicBezTo>
                          <a:pt x="79" y="138"/>
                          <a:pt x="78" y="156"/>
                          <a:pt x="78" y="126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5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24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5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92" y="240"/>
                    <a:ext cx="1200" cy="1584"/>
                    <a:chOff x="192" y="240"/>
                    <a:chExt cx="1200" cy="1584"/>
                  </a:xfrm>
                </p:grpSpPr>
                <p:sp>
                  <p:nvSpPr>
                    <p:cNvPr id="22557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92" y="240"/>
                      <a:ext cx="1159" cy="678"/>
                    </a:xfrm>
                    <a:custGeom>
                      <a:avLst/>
                      <a:gdLst>
                        <a:gd name="T0" fmla="*/ 78 w 1159"/>
                        <a:gd name="T1" fmla="*/ 126 h 678"/>
                        <a:gd name="T2" fmla="*/ 438 w 1159"/>
                        <a:gd name="T3" fmla="*/ 78 h 678"/>
                        <a:gd name="T4" fmla="*/ 516 w 1159"/>
                        <a:gd name="T5" fmla="*/ 108 h 678"/>
                        <a:gd name="T6" fmla="*/ 822 w 1159"/>
                        <a:gd name="T7" fmla="*/ 90 h 678"/>
                        <a:gd name="T8" fmla="*/ 954 w 1159"/>
                        <a:gd name="T9" fmla="*/ 126 h 678"/>
                        <a:gd name="T10" fmla="*/ 1080 w 1159"/>
                        <a:gd name="T11" fmla="*/ 198 h 678"/>
                        <a:gd name="T12" fmla="*/ 1098 w 1159"/>
                        <a:gd name="T13" fmla="*/ 216 h 678"/>
                        <a:gd name="T14" fmla="*/ 1122 w 1159"/>
                        <a:gd name="T15" fmla="*/ 228 h 678"/>
                        <a:gd name="T16" fmla="*/ 1158 w 1159"/>
                        <a:gd name="T17" fmla="*/ 342 h 678"/>
                        <a:gd name="T18" fmla="*/ 1140 w 1159"/>
                        <a:gd name="T19" fmla="*/ 480 h 678"/>
                        <a:gd name="T20" fmla="*/ 978 w 1159"/>
                        <a:gd name="T21" fmla="*/ 594 h 678"/>
                        <a:gd name="T22" fmla="*/ 954 w 1159"/>
                        <a:gd name="T23" fmla="*/ 612 h 678"/>
                        <a:gd name="T24" fmla="*/ 906 w 1159"/>
                        <a:gd name="T25" fmla="*/ 624 h 678"/>
                        <a:gd name="T26" fmla="*/ 858 w 1159"/>
                        <a:gd name="T27" fmla="*/ 642 h 678"/>
                        <a:gd name="T28" fmla="*/ 780 w 1159"/>
                        <a:gd name="T29" fmla="*/ 678 h 678"/>
                        <a:gd name="T30" fmla="*/ 714 w 1159"/>
                        <a:gd name="T31" fmla="*/ 660 h 678"/>
                        <a:gd name="T32" fmla="*/ 642 w 1159"/>
                        <a:gd name="T33" fmla="*/ 516 h 678"/>
                        <a:gd name="T34" fmla="*/ 528 w 1159"/>
                        <a:gd name="T35" fmla="*/ 528 h 678"/>
                        <a:gd name="T36" fmla="*/ 510 w 1159"/>
                        <a:gd name="T37" fmla="*/ 540 h 678"/>
                        <a:gd name="T38" fmla="*/ 480 w 1159"/>
                        <a:gd name="T39" fmla="*/ 546 h 678"/>
                        <a:gd name="T40" fmla="*/ 240 w 1159"/>
                        <a:gd name="T41" fmla="*/ 558 h 678"/>
                        <a:gd name="T42" fmla="*/ 186 w 1159"/>
                        <a:gd name="T43" fmla="*/ 498 h 678"/>
                        <a:gd name="T44" fmla="*/ 36 w 1159"/>
                        <a:gd name="T45" fmla="*/ 492 h 678"/>
                        <a:gd name="T46" fmla="*/ 0 w 1159"/>
                        <a:gd name="T47" fmla="*/ 426 h 678"/>
                        <a:gd name="T48" fmla="*/ 12 w 1159"/>
                        <a:gd name="T49" fmla="*/ 336 h 678"/>
                        <a:gd name="T50" fmla="*/ 48 w 1159"/>
                        <a:gd name="T51" fmla="*/ 264 h 678"/>
                        <a:gd name="T52" fmla="*/ 72 w 1159"/>
                        <a:gd name="T53" fmla="*/ 180 h 678"/>
                        <a:gd name="T54" fmla="*/ 78 w 1159"/>
                        <a:gd name="T55" fmla="*/ 126 h 678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159"/>
                        <a:gd name="T85" fmla="*/ 0 h 678"/>
                        <a:gd name="T86" fmla="*/ 1159 w 1159"/>
                        <a:gd name="T87" fmla="*/ 678 h 678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159" h="678">
                          <a:moveTo>
                            <a:pt x="78" y="126"/>
                          </a:moveTo>
                          <a:cubicBezTo>
                            <a:pt x="204" y="0"/>
                            <a:pt x="107" y="72"/>
                            <a:pt x="438" y="78"/>
                          </a:cubicBezTo>
                          <a:cubicBezTo>
                            <a:pt x="465" y="89"/>
                            <a:pt x="490" y="95"/>
                            <a:pt x="516" y="108"/>
                          </a:cubicBezTo>
                          <a:cubicBezTo>
                            <a:pt x="655" y="90"/>
                            <a:pt x="650" y="84"/>
                            <a:pt x="822" y="90"/>
                          </a:cubicBezTo>
                          <a:cubicBezTo>
                            <a:pt x="865" y="100"/>
                            <a:pt x="913" y="108"/>
                            <a:pt x="954" y="126"/>
                          </a:cubicBezTo>
                          <a:cubicBezTo>
                            <a:pt x="994" y="144"/>
                            <a:pt x="1043" y="186"/>
                            <a:pt x="1080" y="198"/>
                          </a:cubicBezTo>
                          <a:cubicBezTo>
                            <a:pt x="1086" y="204"/>
                            <a:pt x="1091" y="211"/>
                            <a:pt x="1098" y="216"/>
                          </a:cubicBezTo>
                          <a:cubicBezTo>
                            <a:pt x="1105" y="221"/>
                            <a:pt x="1117" y="221"/>
                            <a:pt x="1122" y="228"/>
                          </a:cubicBezTo>
                          <a:cubicBezTo>
                            <a:pt x="1142" y="258"/>
                            <a:pt x="1152" y="306"/>
                            <a:pt x="1158" y="342"/>
                          </a:cubicBezTo>
                          <a:cubicBezTo>
                            <a:pt x="1153" y="388"/>
                            <a:pt x="1159" y="438"/>
                            <a:pt x="1140" y="480"/>
                          </a:cubicBezTo>
                          <a:cubicBezTo>
                            <a:pt x="1110" y="546"/>
                            <a:pt x="1043" y="572"/>
                            <a:pt x="978" y="594"/>
                          </a:cubicBezTo>
                          <a:cubicBezTo>
                            <a:pt x="970" y="600"/>
                            <a:pt x="963" y="608"/>
                            <a:pt x="954" y="612"/>
                          </a:cubicBezTo>
                          <a:cubicBezTo>
                            <a:pt x="939" y="618"/>
                            <a:pt x="906" y="624"/>
                            <a:pt x="906" y="624"/>
                          </a:cubicBezTo>
                          <a:cubicBezTo>
                            <a:pt x="864" y="652"/>
                            <a:pt x="917" y="620"/>
                            <a:pt x="858" y="642"/>
                          </a:cubicBezTo>
                          <a:cubicBezTo>
                            <a:pt x="820" y="656"/>
                            <a:pt x="831" y="669"/>
                            <a:pt x="780" y="678"/>
                          </a:cubicBezTo>
                          <a:cubicBezTo>
                            <a:pt x="758" y="672"/>
                            <a:pt x="733" y="672"/>
                            <a:pt x="714" y="660"/>
                          </a:cubicBezTo>
                          <a:cubicBezTo>
                            <a:pt x="670" y="632"/>
                            <a:pt x="705" y="547"/>
                            <a:pt x="642" y="516"/>
                          </a:cubicBezTo>
                          <a:cubicBezTo>
                            <a:pt x="638" y="516"/>
                            <a:pt x="550" y="521"/>
                            <a:pt x="528" y="528"/>
                          </a:cubicBezTo>
                          <a:cubicBezTo>
                            <a:pt x="521" y="530"/>
                            <a:pt x="517" y="537"/>
                            <a:pt x="510" y="540"/>
                          </a:cubicBezTo>
                          <a:cubicBezTo>
                            <a:pt x="500" y="544"/>
                            <a:pt x="490" y="544"/>
                            <a:pt x="480" y="546"/>
                          </a:cubicBezTo>
                          <a:cubicBezTo>
                            <a:pt x="390" y="591"/>
                            <a:pt x="380" y="567"/>
                            <a:pt x="240" y="558"/>
                          </a:cubicBezTo>
                          <a:cubicBezTo>
                            <a:pt x="220" y="545"/>
                            <a:pt x="212" y="501"/>
                            <a:pt x="186" y="498"/>
                          </a:cubicBezTo>
                          <a:cubicBezTo>
                            <a:pt x="136" y="493"/>
                            <a:pt x="86" y="494"/>
                            <a:pt x="36" y="492"/>
                          </a:cubicBezTo>
                          <a:cubicBezTo>
                            <a:pt x="15" y="471"/>
                            <a:pt x="7" y="455"/>
                            <a:pt x="0" y="426"/>
                          </a:cubicBezTo>
                          <a:cubicBezTo>
                            <a:pt x="1" y="418"/>
                            <a:pt x="5" y="354"/>
                            <a:pt x="12" y="336"/>
                          </a:cubicBezTo>
                          <a:cubicBezTo>
                            <a:pt x="21" y="311"/>
                            <a:pt x="42" y="291"/>
                            <a:pt x="48" y="264"/>
                          </a:cubicBezTo>
                          <a:cubicBezTo>
                            <a:pt x="55" y="233"/>
                            <a:pt x="54" y="207"/>
                            <a:pt x="72" y="180"/>
                          </a:cubicBezTo>
                          <a:cubicBezTo>
                            <a:pt x="79" y="138"/>
                            <a:pt x="78" y="156"/>
                            <a:pt x="78" y="126"/>
                          </a:cubicBez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2558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32" y="1296"/>
                      <a:ext cx="960" cy="528"/>
                    </a:xfrm>
                    <a:custGeom>
                      <a:avLst/>
                      <a:gdLst>
                        <a:gd name="T0" fmla="*/ 15 w 1159"/>
                        <a:gd name="T1" fmla="*/ 13 h 678"/>
                        <a:gd name="T2" fmla="*/ 81 w 1159"/>
                        <a:gd name="T3" fmla="*/ 9 h 678"/>
                        <a:gd name="T4" fmla="*/ 94 w 1159"/>
                        <a:gd name="T5" fmla="*/ 12 h 678"/>
                        <a:gd name="T6" fmla="*/ 151 w 1159"/>
                        <a:gd name="T7" fmla="*/ 9 h 678"/>
                        <a:gd name="T8" fmla="*/ 175 w 1159"/>
                        <a:gd name="T9" fmla="*/ 13 h 678"/>
                        <a:gd name="T10" fmla="*/ 199 w 1159"/>
                        <a:gd name="T11" fmla="*/ 20 h 678"/>
                        <a:gd name="T12" fmla="*/ 202 w 1159"/>
                        <a:gd name="T13" fmla="*/ 23 h 678"/>
                        <a:gd name="T14" fmla="*/ 205 w 1159"/>
                        <a:gd name="T15" fmla="*/ 24 h 678"/>
                        <a:gd name="T16" fmla="*/ 213 w 1159"/>
                        <a:gd name="T17" fmla="*/ 36 h 678"/>
                        <a:gd name="T18" fmla="*/ 210 w 1159"/>
                        <a:gd name="T19" fmla="*/ 51 h 678"/>
                        <a:gd name="T20" fmla="*/ 180 w 1159"/>
                        <a:gd name="T21" fmla="*/ 63 h 678"/>
                        <a:gd name="T22" fmla="*/ 175 w 1159"/>
                        <a:gd name="T23" fmla="*/ 65 h 678"/>
                        <a:gd name="T24" fmla="*/ 166 w 1159"/>
                        <a:gd name="T25" fmla="*/ 65 h 678"/>
                        <a:gd name="T26" fmla="*/ 157 w 1159"/>
                        <a:gd name="T27" fmla="*/ 67 h 678"/>
                        <a:gd name="T28" fmla="*/ 143 w 1159"/>
                        <a:gd name="T29" fmla="*/ 72 h 678"/>
                        <a:gd name="T30" fmla="*/ 131 w 1159"/>
                        <a:gd name="T31" fmla="*/ 69 h 678"/>
                        <a:gd name="T32" fmla="*/ 118 w 1159"/>
                        <a:gd name="T33" fmla="*/ 55 h 678"/>
                        <a:gd name="T34" fmla="*/ 97 w 1159"/>
                        <a:gd name="T35" fmla="*/ 56 h 678"/>
                        <a:gd name="T36" fmla="*/ 94 w 1159"/>
                        <a:gd name="T37" fmla="*/ 57 h 678"/>
                        <a:gd name="T38" fmla="*/ 88 w 1159"/>
                        <a:gd name="T39" fmla="*/ 58 h 678"/>
                        <a:gd name="T40" fmla="*/ 45 w 1159"/>
                        <a:gd name="T41" fmla="*/ 59 h 678"/>
                        <a:gd name="T42" fmla="*/ 34 w 1159"/>
                        <a:gd name="T43" fmla="*/ 52 h 678"/>
                        <a:gd name="T44" fmla="*/ 7 w 1159"/>
                        <a:gd name="T45" fmla="*/ 52 h 678"/>
                        <a:gd name="T46" fmla="*/ 0 w 1159"/>
                        <a:gd name="T47" fmla="*/ 45 h 678"/>
                        <a:gd name="T48" fmla="*/ 2 w 1159"/>
                        <a:gd name="T49" fmla="*/ 36 h 678"/>
                        <a:gd name="T50" fmla="*/ 8 w 1159"/>
                        <a:gd name="T51" fmla="*/ 28 h 678"/>
                        <a:gd name="T52" fmla="*/ 13 w 1159"/>
                        <a:gd name="T53" fmla="*/ 19 h 678"/>
                        <a:gd name="T54" fmla="*/ 15 w 1159"/>
                        <a:gd name="T55" fmla="*/ 13 h 678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159"/>
                        <a:gd name="T85" fmla="*/ 0 h 678"/>
                        <a:gd name="T86" fmla="*/ 1159 w 1159"/>
                        <a:gd name="T87" fmla="*/ 678 h 678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159" h="678">
                          <a:moveTo>
                            <a:pt x="78" y="126"/>
                          </a:moveTo>
                          <a:cubicBezTo>
                            <a:pt x="204" y="0"/>
                            <a:pt x="107" y="72"/>
                            <a:pt x="438" y="78"/>
                          </a:cubicBezTo>
                          <a:cubicBezTo>
                            <a:pt x="465" y="89"/>
                            <a:pt x="490" y="95"/>
                            <a:pt x="516" y="108"/>
                          </a:cubicBezTo>
                          <a:cubicBezTo>
                            <a:pt x="655" y="90"/>
                            <a:pt x="650" y="84"/>
                            <a:pt x="822" y="90"/>
                          </a:cubicBezTo>
                          <a:cubicBezTo>
                            <a:pt x="865" y="100"/>
                            <a:pt x="913" y="108"/>
                            <a:pt x="954" y="126"/>
                          </a:cubicBezTo>
                          <a:cubicBezTo>
                            <a:pt x="994" y="144"/>
                            <a:pt x="1043" y="186"/>
                            <a:pt x="1080" y="198"/>
                          </a:cubicBezTo>
                          <a:cubicBezTo>
                            <a:pt x="1086" y="204"/>
                            <a:pt x="1091" y="211"/>
                            <a:pt x="1098" y="216"/>
                          </a:cubicBezTo>
                          <a:cubicBezTo>
                            <a:pt x="1105" y="221"/>
                            <a:pt x="1117" y="221"/>
                            <a:pt x="1122" y="228"/>
                          </a:cubicBezTo>
                          <a:cubicBezTo>
                            <a:pt x="1142" y="258"/>
                            <a:pt x="1152" y="306"/>
                            <a:pt x="1158" y="342"/>
                          </a:cubicBezTo>
                          <a:cubicBezTo>
                            <a:pt x="1153" y="388"/>
                            <a:pt x="1159" y="438"/>
                            <a:pt x="1140" y="480"/>
                          </a:cubicBezTo>
                          <a:cubicBezTo>
                            <a:pt x="1110" y="546"/>
                            <a:pt x="1043" y="572"/>
                            <a:pt x="978" y="594"/>
                          </a:cubicBezTo>
                          <a:cubicBezTo>
                            <a:pt x="970" y="600"/>
                            <a:pt x="963" y="608"/>
                            <a:pt x="954" y="612"/>
                          </a:cubicBezTo>
                          <a:cubicBezTo>
                            <a:pt x="939" y="618"/>
                            <a:pt x="906" y="624"/>
                            <a:pt x="906" y="624"/>
                          </a:cubicBezTo>
                          <a:cubicBezTo>
                            <a:pt x="864" y="652"/>
                            <a:pt x="917" y="620"/>
                            <a:pt x="858" y="642"/>
                          </a:cubicBezTo>
                          <a:cubicBezTo>
                            <a:pt x="820" y="656"/>
                            <a:pt x="831" y="669"/>
                            <a:pt x="780" y="678"/>
                          </a:cubicBezTo>
                          <a:cubicBezTo>
                            <a:pt x="758" y="672"/>
                            <a:pt x="733" y="672"/>
                            <a:pt x="714" y="660"/>
                          </a:cubicBezTo>
                          <a:cubicBezTo>
                            <a:pt x="670" y="632"/>
                            <a:pt x="705" y="547"/>
                            <a:pt x="642" y="516"/>
                          </a:cubicBezTo>
                          <a:cubicBezTo>
                            <a:pt x="638" y="516"/>
                            <a:pt x="550" y="521"/>
                            <a:pt x="528" y="528"/>
                          </a:cubicBezTo>
                          <a:cubicBezTo>
                            <a:pt x="521" y="530"/>
                            <a:pt x="517" y="537"/>
                            <a:pt x="510" y="540"/>
                          </a:cubicBezTo>
                          <a:cubicBezTo>
                            <a:pt x="500" y="544"/>
                            <a:pt x="490" y="544"/>
                            <a:pt x="480" y="546"/>
                          </a:cubicBezTo>
                          <a:cubicBezTo>
                            <a:pt x="390" y="591"/>
                            <a:pt x="380" y="567"/>
                            <a:pt x="240" y="558"/>
                          </a:cubicBezTo>
                          <a:cubicBezTo>
                            <a:pt x="220" y="545"/>
                            <a:pt x="212" y="501"/>
                            <a:pt x="186" y="498"/>
                          </a:cubicBezTo>
                          <a:cubicBezTo>
                            <a:pt x="136" y="493"/>
                            <a:pt x="86" y="494"/>
                            <a:pt x="36" y="492"/>
                          </a:cubicBezTo>
                          <a:cubicBezTo>
                            <a:pt x="15" y="471"/>
                            <a:pt x="7" y="455"/>
                            <a:pt x="0" y="426"/>
                          </a:cubicBezTo>
                          <a:cubicBezTo>
                            <a:pt x="1" y="418"/>
                            <a:pt x="5" y="354"/>
                            <a:pt x="12" y="336"/>
                          </a:cubicBezTo>
                          <a:cubicBezTo>
                            <a:pt x="21" y="311"/>
                            <a:pt x="42" y="291"/>
                            <a:pt x="48" y="264"/>
                          </a:cubicBezTo>
                          <a:cubicBezTo>
                            <a:pt x="55" y="233"/>
                            <a:pt x="54" y="207"/>
                            <a:pt x="72" y="180"/>
                          </a:cubicBezTo>
                          <a:cubicBezTo>
                            <a:pt x="79" y="138"/>
                            <a:pt x="78" y="156"/>
                            <a:pt x="78" y="126"/>
                          </a:cubicBez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255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768"/>
                      <a:ext cx="24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2550" name="Freeform 37"/>
                <p:cNvSpPr>
                  <a:spLocks/>
                </p:cNvSpPr>
                <p:nvPr/>
              </p:nvSpPr>
              <p:spPr bwMode="auto">
                <a:xfrm>
                  <a:off x="1655" y="3551"/>
                  <a:ext cx="454" cy="333"/>
                </a:xfrm>
                <a:custGeom>
                  <a:avLst/>
                  <a:gdLst>
                    <a:gd name="T0" fmla="*/ 0 w 1159"/>
                    <a:gd name="T1" fmla="*/ 0 h 678"/>
                    <a:gd name="T2" fmla="*/ 0 w 1159"/>
                    <a:gd name="T3" fmla="*/ 0 h 678"/>
                    <a:gd name="T4" fmla="*/ 0 w 1159"/>
                    <a:gd name="T5" fmla="*/ 0 h 678"/>
                    <a:gd name="T6" fmla="*/ 0 w 1159"/>
                    <a:gd name="T7" fmla="*/ 0 h 678"/>
                    <a:gd name="T8" fmla="*/ 0 w 1159"/>
                    <a:gd name="T9" fmla="*/ 0 h 678"/>
                    <a:gd name="T10" fmla="*/ 0 w 1159"/>
                    <a:gd name="T11" fmla="*/ 0 h 678"/>
                    <a:gd name="T12" fmla="*/ 0 w 1159"/>
                    <a:gd name="T13" fmla="*/ 0 h 678"/>
                    <a:gd name="T14" fmla="*/ 0 w 1159"/>
                    <a:gd name="T15" fmla="*/ 0 h 678"/>
                    <a:gd name="T16" fmla="*/ 0 w 1159"/>
                    <a:gd name="T17" fmla="*/ 0 h 678"/>
                    <a:gd name="T18" fmla="*/ 0 w 1159"/>
                    <a:gd name="T19" fmla="*/ 0 h 678"/>
                    <a:gd name="T20" fmla="*/ 0 w 1159"/>
                    <a:gd name="T21" fmla="*/ 1 h 678"/>
                    <a:gd name="T22" fmla="*/ 0 w 1159"/>
                    <a:gd name="T23" fmla="*/ 1 h 678"/>
                    <a:gd name="T24" fmla="*/ 0 w 1159"/>
                    <a:gd name="T25" fmla="*/ 1 h 678"/>
                    <a:gd name="T26" fmla="*/ 0 w 1159"/>
                    <a:gd name="T27" fmla="*/ 1 h 678"/>
                    <a:gd name="T28" fmla="*/ 0 w 1159"/>
                    <a:gd name="T29" fmla="*/ 1 h 678"/>
                    <a:gd name="T30" fmla="*/ 0 w 1159"/>
                    <a:gd name="T31" fmla="*/ 1 h 678"/>
                    <a:gd name="T32" fmla="*/ 0 w 1159"/>
                    <a:gd name="T33" fmla="*/ 0 h 678"/>
                    <a:gd name="T34" fmla="*/ 0 w 1159"/>
                    <a:gd name="T35" fmla="*/ 0 h 678"/>
                    <a:gd name="T36" fmla="*/ 0 w 1159"/>
                    <a:gd name="T37" fmla="*/ 0 h 678"/>
                    <a:gd name="T38" fmla="*/ 0 w 1159"/>
                    <a:gd name="T39" fmla="*/ 1 h 678"/>
                    <a:gd name="T40" fmla="*/ 0 w 1159"/>
                    <a:gd name="T41" fmla="*/ 1 h 678"/>
                    <a:gd name="T42" fmla="*/ 0 w 1159"/>
                    <a:gd name="T43" fmla="*/ 0 h 678"/>
                    <a:gd name="T44" fmla="*/ 0 w 1159"/>
                    <a:gd name="T45" fmla="*/ 0 h 678"/>
                    <a:gd name="T46" fmla="*/ 0 w 1159"/>
                    <a:gd name="T47" fmla="*/ 0 h 678"/>
                    <a:gd name="T48" fmla="*/ 0 w 1159"/>
                    <a:gd name="T49" fmla="*/ 0 h 678"/>
                    <a:gd name="T50" fmla="*/ 0 w 1159"/>
                    <a:gd name="T51" fmla="*/ 0 h 678"/>
                    <a:gd name="T52" fmla="*/ 0 w 1159"/>
                    <a:gd name="T53" fmla="*/ 0 h 678"/>
                    <a:gd name="T54" fmla="*/ 0 w 1159"/>
                    <a:gd name="T55" fmla="*/ 0 h 67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159"/>
                    <a:gd name="T85" fmla="*/ 0 h 678"/>
                    <a:gd name="T86" fmla="*/ 1159 w 1159"/>
                    <a:gd name="T87" fmla="*/ 678 h 67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159" h="678">
                      <a:moveTo>
                        <a:pt x="78" y="126"/>
                      </a:moveTo>
                      <a:cubicBezTo>
                        <a:pt x="204" y="0"/>
                        <a:pt x="107" y="72"/>
                        <a:pt x="438" y="78"/>
                      </a:cubicBezTo>
                      <a:cubicBezTo>
                        <a:pt x="465" y="89"/>
                        <a:pt x="490" y="95"/>
                        <a:pt x="516" y="108"/>
                      </a:cubicBezTo>
                      <a:cubicBezTo>
                        <a:pt x="655" y="90"/>
                        <a:pt x="650" y="84"/>
                        <a:pt x="822" y="90"/>
                      </a:cubicBezTo>
                      <a:cubicBezTo>
                        <a:pt x="865" y="100"/>
                        <a:pt x="913" y="108"/>
                        <a:pt x="954" y="126"/>
                      </a:cubicBezTo>
                      <a:cubicBezTo>
                        <a:pt x="994" y="144"/>
                        <a:pt x="1043" y="186"/>
                        <a:pt x="1080" y="198"/>
                      </a:cubicBezTo>
                      <a:cubicBezTo>
                        <a:pt x="1086" y="204"/>
                        <a:pt x="1091" y="211"/>
                        <a:pt x="1098" y="216"/>
                      </a:cubicBezTo>
                      <a:cubicBezTo>
                        <a:pt x="1105" y="221"/>
                        <a:pt x="1117" y="221"/>
                        <a:pt x="1122" y="228"/>
                      </a:cubicBezTo>
                      <a:cubicBezTo>
                        <a:pt x="1142" y="258"/>
                        <a:pt x="1152" y="306"/>
                        <a:pt x="1158" y="342"/>
                      </a:cubicBezTo>
                      <a:cubicBezTo>
                        <a:pt x="1153" y="388"/>
                        <a:pt x="1159" y="438"/>
                        <a:pt x="1140" y="480"/>
                      </a:cubicBezTo>
                      <a:cubicBezTo>
                        <a:pt x="1110" y="546"/>
                        <a:pt x="1043" y="572"/>
                        <a:pt x="978" y="594"/>
                      </a:cubicBezTo>
                      <a:cubicBezTo>
                        <a:pt x="970" y="600"/>
                        <a:pt x="963" y="608"/>
                        <a:pt x="954" y="612"/>
                      </a:cubicBezTo>
                      <a:cubicBezTo>
                        <a:pt x="939" y="618"/>
                        <a:pt x="906" y="624"/>
                        <a:pt x="906" y="624"/>
                      </a:cubicBezTo>
                      <a:cubicBezTo>
                        <a:pt x="864" y="652"/>
                        <a:pt x="917" y="620"/>
                        <a:pt x="858" y="642"/>
                      </a:cubicBezTo>
                      <a:cubicBezTo>
                        <a:pt x="820" y="656"/>
                        <a:pt x="831" y="669"/>
                        <a:pt x="780" y="678"/>
                      </a:cubicBezTo>
                      <a:cubicBezTo>
                        <a:pt x="758" y="672"/>
                        <a:pt x="733" y="672"/>
                        <a:pt x="714" y="660"/>
                      </a:cubicBezTo>
                      <a:cubicBezTo>
                        <a:pt x="670" y="632"/>
                        <a:pt x="705" y="547"/>
                        <a:pt x="642" y="516"/>
                      </a:cubicBezTo>
                      <a:cubicBezTo>
                        <a:pt x="638" y="516"/>
                        <a:pt x="550" y="521"/>
                        <a:pt x="528" y="528"/>
                      </a:cubicBezTo>
                      <a:cubicBezTo>
                        <a:pt x="521" y="530"/>
                        <a:pt x="517" y="537"/>
                        <a:pt x="510" y="540"/>
                      </a:cubicBezTo>
                      <a:cubicBezTo>
                        <a:pt x="500" y="544"/>
                        <a:pt x="490" y="544"/>
                        <a:pt x="480" y="546"/>
                      </a:cubicBezTo>
                      <a:cubicBezTo>
                        <a:pt x="390" y="591"/>
                        <a:pt x="380" y="567"/>
                        <a:pt x="240" y="558"/>
                      </a:cubicBezTo>
                      <a:cubicBezTo>
                        <a:pt x="220" y="545"/>
                        <a:pt x="212" y="501"/>
                        <a:pt x="186" y="498"/>
                      </a:cubicBezTo>
                      <a:cubicBezTo>
                        <a:pt x="136" y="493"/>
                        <a:pt x="86" y="494"/>
                        <a:pt x="36" y="492"/>
                      </a:cubicBezTo>
                      <a:cubicBezTo>
                        <a:pt x="15" y="471"/>
                        <a:pt x="7" y="455"/>
                        <a:pt x="0" y="426"/>
                      </a:cubicBezTo>
                      <a:cubicBezTo>
                        <a:pt x="1" y="418"/>
                        <a:pt x="5" y="354"/>
                        <a:pt x="12" y="336"/>
                      </a:cubicBezTo>
                      <a:cubicBezTo>
                        <a:pt x="21" y="311"/>
                        <a:pt x="42" y="291"/>
                        <a:pt x="48" y="264"/>
                      </a:cubicBezTo>
                      <a:cubicBezTo>
                        <a:pt x="55" y="233"/>
                        <a:pt x="54" y="207"/>
                        <a:pt x="72" y="180"/>
                      </a:cubicBezTo>
                      <a:cubicBezTo>
                        <a:pt x="79" y="138"/>
                        <a:pt x="78" y="156"/>
                        <a:pt x="78" y="126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72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298450"/>
            <a:ext cx="9144000" cy="908050"/>
          </a:xfrm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Storage:  ,   must be stored each level</a:t>
            </a:r>
          </a:p>
        </p:txBody>
      </p:sp>
      <p:sp>
        <p:nvSpPr>
          <p:cNvPr id="173059" name="Freeform 1027"/>
          <p:cNvSpPr>
            <a:spLocks/>
          </p:cNvSpPr>
          <p:nvPr/>
        </p:nvSpPr>
        <p:spPr bwMode="auto">
          <a:xfrm>
            <a:off x="1524001" y="3943351"/>
            <a:ext cx="3175" cy="3175"/>
          </a:xfrm>
          <a:custGeom>
            <a:avLst/>
            <a:gdLst>
              <a:gd name="T0" fmla="*/ 0 w 2"/>
              <a:gd name="T1" fmla="*/ 0 h 2"/>
              <a:gd name="T2" fmla="*/ 1 w 2"/>
              <a:gd name="T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1" y="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3060" name="Group 1028"/>
          <p:cNvGrpSpPr>
            <a:grpSpLocks/>
          </p:cNvGrpSpPr>
          <p:nvPr/>
        </p:nvGrpSpPr>
        <p:grpSpPr bwMode="auto">
          <a:xfrm>
            <a:off x="8020050" y="2686050"/>
            <a:ext cx="1887538" cy="1735138"/>
            <a:chOff x="4092" y="1692"/>
            <a:chExt cx="1189" cy="1093"/>
          </a:xfrm>
        </p:grpSpPr>
        <p:sp>
          <p:nvSpPr>
            <p:cNvPr id="173061" name="AutoShape 1029"/>
            <p:cNvSpPr>
              <a:spLocks noChangeArrowheads="1"/>
            </p:cNvSpPr>
            <p:nvPr/>
          </p:nvSpPr>
          <p:spPr bwMode="auto">
            <a:xfrm>
              <a:off x="5049" y="1824"/>
              <a:ext cx="71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Freeform 1030"/>
            <p:cNvSpPr>
              <a:spLocks/>
            </p:cNvSpPr>
            <p:nvPr/>
          </p:nvSpPr>
          <p:spPr bwMode="auto">
            <a:xfrm>
              <a:off x="5275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3" name="Freeform 1031"/>
            <p:cNvSpPr>
              <a:spLocks/>
            </p:cNvSpPr>
            <p:nvPr/>
          </p:nvSpPr>
          <p:spPr bwMode="auto">
            <a:xfrm>
              <a:off x="4092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4" name="Freeform 1032"/>
            <p:cNvSpPr>
              <a:spLocks/>
            </p:cNvSpPr>
            <p:nvPr/>
          </p:nvSpPr>
          <p:spPr bwMode="auto">
            <a:xfrm>
              <a:off x="4324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5" name="Freeform 1033"/>
            <p:cNvSpPr>
              <a:spLocks/>
            </p:cNvSpPr>
            <p:nvPr/>
          </p:nvSpPr>
          <p:spPr bwMode="auto">
            <a:xfrm>
              <a:off x="4517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6" name="Freeform 1034"/>
            <p:cNvSpPr>
              <a:spLocks/>
            </p:cNvSpPr>
            <p:nvPr/>
          </p:nvSpPr>
          <p:spPr bwMode="auto">
            <a:xfrm>
              <a:off x="4701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7" name="Freeform 1035"/>
            <p:cNvSpPr>
              <a:spLocks/>
            </p:cNvSpPr>
            <p:nvPr/>
          </p:nvSpPr>
          <p:spPr bwMode="auto">
            <a:xfrm>
              <a:off x="4891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8" name="Freeform 1036"/>
            <p:cNvSpPr>
              <a:spLocks/>
            </p:cNvSpPr>
            <p:nvPr/>
          </p:nvSpPr>
          <p:spPr bwMode="auto">
            <a:xfrm>
              <a:off x="5085" y="1699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9" name="Freeform 1037"/>
            <p:cNvSpPr>
              <a:spLocks/>
            </p:cNvSpPr>
            <p:nvPr/>
          </p:nvSpPr>
          <p:spPr bwMode="auto">
            <a:xfrm>
              <a:off x="4144" y="277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0" name="Freeform 1038"/>
            <p:cNvSpPr>
              <a:spLocks/>
            </p:cNvSpPr>
            <p:nvPr/>
          </p:nvSpPr>
          <p:spPr bwMode="auto">
            <a:xfrm>
              <a:off x="4128" y="1692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1" name="Freeform 1039"/>
            <p:cNvSpPr>
              <a:spLocks/>
            </p:cNvSpPr>
            <p:nvPr/>
          </p:nvSpPr>
          <p:spPr bwMode="auto">
            <a:xfrm>
              <a:off x="4128" y="1872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2" name="Freeform 1040"/>
            <p:cNvSpPr>
              <a:spLocks/>
            </p:cNvSpPr>
            <p:nvPr/>
          </p:nvSpPr>
          <p:spPr bwMode="auto">
            <a:xfrm>
              <a:off x="4140" y="2056"/>
              <a:ext cx="1136" cy="1"/>
            </a:xfrm>
            <a:custGeom>
              <a:avLst/>
              <a:gdLst>
                <a:gd name="T0" fmla="*/ 0 w 1136"/>
                <a:gd name="T1" fmla="*/ 0 h 1"/>
                <a:gd name="T2" fmla="*/ 1135 w 11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1">
                  <a:moveTo>
                    <a:pt x="0" y="0"/>
                  </a:moveTo>
                  <a:lnTo>
                    <a:pt x="1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3" name="Freeform 1041"/>
            <p:cNvSpPr>
              <a:spLocks/>
            </p:cNvSpPr>
            <p:nvPr/>
          </p:nvSpPr>
          <p:spPr bwMode="auto">
            <a:xfrm>
              <a:off x="4140" y="2246"/>
              <a:ext cx="1136" cy="1"/>
            </a:xfrm>
            <a:custGeom>
              <a:avLst/>
              <a:gdLst>
                <a:gd name="T0" fmla="*/ 0 w 1136"/>
                <a:gd name="T1" fmla="*/ 0 h 1"/>
                <a:gd name="T2" fmla="*/ 1135 w 11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1">
                  <a:moveTo>
                    <a:pt x="0" y="0"/>
                  </a:moveTo>
                  <a:lnTo>
                    <a:pt x="1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4" name="Freeform 1042"/>
            <p:cNvSpPr>
              <a:spLocks/>
            </p:cNvSpPr>
            <p:nvPr/>
          </p:nvSpPr>
          <p:spPr bwMode="auto">
            <a:xfrm>
              <a:off x="4133" y="2413"/>
              <a:ext cx="1136" cy="1"/>
            </a:xfrm>
            <a:custGeom>
              <a:avLst/>
              <a:gdLst>
                <a:gd name="T0" fmla="*/ 0 w 1136"/>
                <a:gd name="T1" fmla="*/ 0 h 1"/>
                <a:gd name="T2" fmla="*/ 1135 w 11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1">
                  <a:moveTo>
                    <a:pt x="0" y="0"/>
                  </a:moveTo>
                  <a:lnTo>
                    <a:pt x="1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5" name="Freeform 1043"/>
            <p:cNvSpPr>
              <a:spLocks/>
            </p:cNvSpPr>
            <p:nvPr/>
          </p:nvSpPr>
          <p:spPr bwMode="auto">
            <a:xfrm>
              <a:off x="4128" y="2600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6" name="AutoShape 1044"/>
            <p:cNvSpPr>
              <a:spLocks noChangeArrowheads="1"/>
            </p:cNvSpPr>
            <p:nvPr/>
          </p:nvSpPr>
          <p:spPr bwMode="auto">
            <a:xfrm>
              <a:off x="4665" y="1830"/>
              <a:ext cx="71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7" name="AutoShape 1045"/>
            <p:cNvSpPr>
              <a:spLocks noChangeArrowheads="1"/>
            </p:cNvSpPr>
            <p:nvPr/>
          </p:nvSpPr>
          <p:spPr bwMode="auto">
            <a:xfrm>
              <a:off x="4303" y="1824"/>
              <a:ext cx="70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8" name="AutoShape 1046"/>
            <p:cNvSpPr>
              <a:spLocks noChangeArrowheads="1"/>
            </p:cNvSpPr>
            <p:nvPr/>
          </p:nvSpPr>
          <p:spPr bwMode="auto">
            <a:xfrm>
              <a:off x="5054" y="2205"/>
              <a:ext cx="70" cy="77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9" name="AutoShape 1047"/>
            <p:cNvSpPr>
              <a:spLocks noChangeArrowheads="1"/>
            </p:cNvSpPr>
            <p:nvPr/>
          </p:nvSpPr>
          <p:spPr bwMode="auto">
            <a:xfrm>
              <a:off x="4665" y="2205"/>
              <a:ext cx="71" cy="77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0" name="AutoShape 1048"/>
            <p:cNvSpPr>
              <a:spLocks noChangeArrowheads="1"/>
            </p:cNvSpPr>
            <p:nvPr/>
          </p:nvSpPr>
          <p:spPr bwMode="auto">
            <a:xfrm>
              <a:off x="4298" y="2199"/>
              <a:ext cx="70" cy="78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1" name="AutoShape 1049"/>
            <p:cNvSpPr>
              <a:spLocks noChangeArrowheads="1"/>
            </p:cNvSpPr>
            <p:nvPr/>
          </p:nvSpPr>
          <p:spPr bwMode="auto">
            <a:xfrm>
              <a:off x="5037" y="2552"/>
              <a:ext cx="71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2" name="AutoShape 1050"/>
            <p:cNvSpPr>
              <a:spLocks noChangeArrowheads="1"/>
            </p:cNvSpPr>
            <p:nvPr/>
          </p:nvSpPr>
          <p:spPr bwMode="auto">
            <a:xfrm>
              <a:off x="4658" y="2552"/>
              <a:ext cx="72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3" name="AutoShape 1051"/>
            <p:cNvSpPr>
              <a:spLocks noChangeArrowheads="1"/>
            </p:cNvSpPr>
            <p:nvPr/>
          </p:nvSpPr>
          <p:spPr bwMode="auto">
            <a:xfrm>
              <a:off x="4298" y="2558"/>
              <a:ext cx="70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4" name="AutoShape 1052"/>
            <p:cNvSpPr>
              <a:spLocks noChangeArrowheads="1"/>
            </p:cNvSpPr>
            <p:nvPr/>
          </p:nvSpPr>
          <p:spPr bwMode="auto">
            <a:xfrm>
              <a:off x="5054" y="1824"/>
              <a:ext cx="70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3085" name="Group 1053"/>
          <p:cNvGrpSpPr>
            <a:grpSpLocks/>
          </p:cNvGrpSpPr>
          <p:nvPr/>
        </p:nvGrpSpPr>
        <p:grpSpPr bwMode="auto">
          <a:xfrm>
            <a:off x="8018463" y="1755776"/>
            <a:ext cx="1922462" cy="301625"/>
            <a:chOff x="4091" y="1106"/>
            <a:chExt cx="1211" cy="190"/>
          </a:xfrm>
        </p:grpSpPr>
        <p:sp>
          <p:nvSpPr>
            <p:cNvPr id="173086" name="Line 1054"/>
            <p:cNvSpPr>
              <a:spLocks noChangeShapeType="1"/>
            </p:cNvSpPr>
            <p:nvPr/>
          </p:nvSpPr>
          <p:spPr bwMode="auto">
            <a:xfrm>
              <a:off x="4104" y="1200"/>
              <a:ext cx="119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7" name="Line 1055"/>
            <p:cNvSpPr>
              <a:spLocks noChangeShapeType="1"/>
            </p:cNvSpPr>
            <p:nvPr/>
          </p:nvSpPr>
          <p:spPr bwMode="auto">
            <a:xfrm>
              <a:off x="4091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8" name="Line 1056"/>
            <p:cNvSpPr>
              <a:spLocks noChangeShapeType="1"/>
            </p:cNvSpPr>
            <p:nvPr/>
          </p:nvSpPr>
          <p:spPr bwMode="auto">
            <a:xfrm>
              <a:off x="4283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9" name="Line 1057"/>
            <p:cNvSpPr>
              <a:spLocks noChangeShapeType="1"/>
            </p:cNvSpPr>
            <p:nvPr/>
          </p:nvSpPr>
          <p:spPr bwMode="auto">
            <a:xfrm>
              <a:off x="4512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0" name="Line 1058"/>
            <p:cNvSpPr>
              <a:spLocks noChangeShapeType="1"/>
            </p:cNvSpPr>
            <p:nvPr/>
          </p:nvSpPr>
          <p:spPr bwMode="auto">
            <a:xfrm>
              <a:off x="5099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1" name="Line 1059"/>
            <p:cNvSpPr>
              <a:spLocks noChangeShapeType="1"/>
            </p:cNvSpPr>
            <p:nvPr/>
          </p:nvSpPr>
          <p:spPr bwMode="auto">
            <a:xfrm>
              <a:off x="4907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2" name="Line 1060"/>
            <p:cNvSpPr>
              <a:spLocks noChangeShapeType="1"/>
            </p:cNvSpPr>
            <p:nvPr/>
          </p:nvSpPr>
          <p:spPr bwMode="auto">
            <a:xfrm>
              <a:off x="4715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3" name="Line 1061"/>
            <p:cNvSpPr>
              <a:spLocks noChangeShapeType="1"/>
            </p:cNvSpPr>
            <p:nvPr/>
          </p:nvSpPr>
          <p:spPr bwMode="auto">
            <a:xfrm>
              <a:off x="5291" y="1106"/>
              <a:ext cx="0" cy="1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4" name="AutoShape 1062"/>
            <p:cNvSpPr>
              <a:spLocks noChangeArrowheads="1"/>
            </p:cNvSpPr>
            <p:nvPr/>
          </p:nvSpPr>
          <p:spPr bwMode="auto">
            <a:xfrm>
              <a:off x="4676" y="1152"/>
              <a:ext cx="70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5" name="AutoShape 1063"/>
            <p:cNvSpPr>
              <a:spLocks noChangeArrowheads="1"/>
            </p:cNvSpPr>
            <p:nvPr/>
          </p:nvSpPr>
          <p:spPr bwMode="auto">
            <a:xfrm>
              <a:off x="4255" y="1152"/>
              <a:ext cx="70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6" name="AutoShape 1064"/>
            <p:cNvSpPr>
              <a:spLocks noChangeArrowheads="1"/>
            </p:cNvSpPr>
            <p:nvPr/>
          </p:nvSpPr>
          <p:spPr bwMode="auto">
            <a:xfrm>
              <a:off x="5071" y="1152"/>
              <a:ext cx="70" cy="76"/>
            </a:xfrm>
            <a:prstGeom prst="hexagon">
              <a:avLst>
                <a:gd name="adj" fmla="val 24954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097" name="Rectangle 1065"/>
          <p:cNvSpPr>
            <a:spLocks noChangeArrowheads="1"/>
          </p:cNvSpPr>
          <p:nvPr/>
        </p:nvSpPr>
        <p:spPr bwMode="auto">
          <a:xfrm>
            <a:off x="1889125" y="1554163"/>
            <a:ext cx="5504712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Clr>
                <a:srgbClr val="0000FF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>
                <a:ea typeface="宋体" panose="02010600030101010101" pitchFamily="2" charset="-122"/>
              </a:rPr>
              <a:t> 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 1-d, each coarse grid has about half</a:t>
            </a:r>
          </a:p>
          <a:p>
            <a:pPr algn="l"/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number of points as the finer grid.</a:t>
            </a:r>
          </a:p>
        </p:txBody>
      </p:sp>
      <p:sp>
        <p:nvSpPr>
          <p:cNvPr id="173098" name="Rectangle 1066"/>
          <p:cNvSpPr>
            <a:spLocks noChangeArrowheads="1"/>
          </p:cNvSpPr>
          <p:nvPr/>
        </p:nvSpPr>
        <p:spPr bwMode="auto">
          <a:xfrm>
            <a:off x="1965325" y="2651126"/>
            <a:ext cx="5756384" cy="113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Clr>
                <a:srgbClr val="0000FF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 2-d, each coarse grid has about one-</a:t>
            </a:r>
          </a:p>
          <a:p>
            <a:pPr algn="l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  fourth the number of points as the finer </a:t>
            </a:r>
          </a:p>
          <a:p>
            <a:pPr algn="l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  grid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3099" name="Rectangle 1067"/>
          <p:cNvSpPr>
            <a:spLocks noChangeArrowheads="1"/>
          </p:cNvSpPr>
          <p:nvPr/>
        </p:nvSpPr>
        <p:spPr bwMode="auto">
          <a:xfrm>
            <a:off x="1965326" y="4022725"/>
            <a:ext cx="5822107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Clr>
                <a:srgbClr val="0000FF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 d-dimensions, each coarse grid has </a:t>
            </a:r>
          </a:p>
          <a:p>
            <a:pPr algn="l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  about         the number of points as the </a:t>
            </a:r>
          </a:p>
          <a:p>
            <a:pPr algn="l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  finer grid.</a:t>
            </a:r>
          </a:p>
        </p:txBody>
      </p:sp>
      <p:pic>
        <p:nvPicPr>
          <p:cNvPr id="173100" name="Picture 106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6" y="4419601"/>
            <a:ext cx="481013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101" name="Picture 10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53001"/>
            <a:ext cx="55880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102" name="Rectangle 1070"/>
          <p:cNvSpPr>
            <a:spLocks noChangeArrowheads="1"/>
          </p:cNvSpPr>
          <p:nvPr/>
        </p:nvSpPr>
        <p:spPr bwMode="auto">
          <a:xfrm>
            <a:off x="1965326" y="5089526"/>
            <a:ext cx="7986161" cy="130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Clr>
                <a:srgbClr val="0000FF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Storage cost:</a:t>
            </a:r>
          </a:p>
          <a:p>
            <a:pPr algn="l">
              <a:lnSpc>
                <a:spcPct val="175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   less than 2, 4/3, 8/7 the cost of storage on the fine grid</a:t>
            </a:r>
          </a:p>
          <a:p>
            <a:pPr algn="l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   for 1, 2, and 3-d problems, respectively.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  <p:pic>
        <p:nvPicPr>
          <p:cNvPr id="173103" name="Picture 107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779589"/>
            <a:ext cx="571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104" name="Picture 107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82" y="679450"/>
            <a:ext cx="5540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25987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AMG setup costs</a:t>
            </a:r>
            <a:r>
              <a:rPr lang="en-US" altLang="zh-CN" b="1" dirty="0" smtClean="0">
                <a:ea typeface="宋体" panose="02010600030101010101" pitchFamily="2" charset="-122"/>
              </a:rPr>
              <a:t>: a </a:t>
            </a:r>
            <a:r>
              <a:rPr lang="en-US" altLang="zh-CN" b="1" dirty="0">
                <a:ea typeface="宋体" panose="02010600030101010101" pitchFamily="2" charset="-122"/>
              </a:rPr>
              <a:t>bad rap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90700"/>
            <a:ext cx="8509000" cy="50673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ct val="100000"/>
              </a:spcBef>
            </a:pPr>
            <a:r>
              <a:rPr lang="en-US" altLang="zh-CN" dirty="0">
                <a:ea typeface="宋体" panose="02010600030101010101" pitchFamily="2" charset="-122"/>
              </a:rPr>
              <a:t>Many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geometric</a:t>
            </a:r>
            <a:r>
              <a:rPr lang="en-US" altLang="zh-CN" dirty="0">
                <a:ea typeface="宋体" panose="02010600030101010101" pitchFamily="2" charset="-122"/>
              </a:rPr>
              <a:t> MG methods need to compute prolongation and coarse-grid operators</a:t>
            </a:r>
          </a:p>
          <a:p>
            <a:pPr eaLnBrk="0" hangingPunct="0">
              <a:lnSpc>
                <a:spcPts val="2800"/>
              </a:lnSpc>
              <a:spcBef>
                <a:spcPct val="175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only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additional</a:t>
            </a:r>
            <a:r>
              <a:rPr lang="en-US" altLang="zh-CN" dirty="0">
                <a:ea typeface="宋体" panose="02010600030101010101" pitchFamily="2" charset="-122"/>
              </a:rPr>
              <a:t> expense in the AMG setup phase is the coarse grid selection algorithm </a:t>
            </a:r>
          </a:p>
          <a:p>
            <a:pPr eaLnBrk="0" hangingPunct="0">
              <a:lnSpc>
                <a:spcPts val="2800"/>
              </a:lnSpc>
              <a:spcBef>
                <a:spcPct val="175000"/>
              </a:spcBef>
            </a:pPr>
            <a:r>
              <a:rPr lang="en-US" altLang="zh-CN" sz="3200" dirty="0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AMG setup phase is only 10-25% more expensive than in geometric MG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may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be considerably less than that!</a:t>
            </a:r>
          </a:p>
        </p:txBody>
      </p:sp>
    </p:spTree>
    <p:extLst>
      <p:ext uri="{BB962C8B-B14F-4D97-AF65-F5344CB8AC3E}">
        <p14:creationId xmlns:p14="http://schemas.microsoft.com/office/powerpoint/2010/main" val="20408861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>
                <a:ea typeface="宋体" panose="02010600030101010101" pitchFamily="2" charset="-122"/>
              </a:rPr>
              <a:t>How’s it perform (vol I)?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FF33CC"/>
                </a:solidFill>
                <a:ea typeface="宋体" panose="02010600030101010101" pitchFamily="2" charset="-122"/>
              </a:rPr>
              <a:t>Regular grids, plain, old, vanilla problems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The Laplace Operator: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868" name="Object 4"/>
          <p:cNvGraphicFramePr>
            <a:graphicFrameLocks/>
          </p:cNvGraphicFramePr>
          <p:nvPr/>
        </p:nvGraphicFramePr>
        <p:xfrm>
          <a:off x="2805114" y="1924050"/>
          <a:ext cx="7050087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Worksheet" r:id="rId3" imgW="7049880" imgH="2406600" progId="Excel.Sheet.8">
                  <p:embed/>
                </p:oleObj>
              </mc:Choice>
              <mc:Fallback>
                <p:oleObj name="Worksheet" r:id="rId3" imgW="7049880" imgH="24066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4" y="1924050"/>
                        <a:ext cx="7050087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0495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dirty="0">
                <a:ea typeface="宋体" panose="02010600030101010101" pitchFamily="2" charset="-122"/>
              </a:rPr>
              <a:t>How’s it perform (</a:t>
            </a:r>
            <a:r>
              <a:rPr lang="en-US" altLang="zh-CN" dirty="0" err="1">
                <a:ea typeface="宋体" panose="02010600030101010101" pitchFamily="2" charset="-122"/>
              </a:rPr>
              <a:t>vol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II)?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FF33CC"/>
                </a:solidFill>
                <a:ea typeface="宋体" panose="02010600030101010101" pitchFamily="2" charset="-122"/>
              </a:rPr>
              <a:t>Laplacian</a:t>
            </a:r>
            <a:r>
              <a:rPr lang="en-US" altLang="zh-CN" sz="2000" dirty="0">
                <a:solidFill>
                  <a:srgbClr val="FF33CC"/>
                </a:solidFill>
                <a:ea typeface="宋体" panose="02010600030101010101" pitchFamily="2" charset="-122"/>
              </a:rPr>
              <a:t> operator, unstructured Grids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43100" y="1409700"/>
            <a:ext cx="8318500" cy="50673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4700"/>
              </a:spcBef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4700"/>
              </a:spcBef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ct val="40000"/>
              </a:spcBef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ct val="40000"/>
              </a:spcBef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7108" name="Picture 102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6" y="1600201"/>
            <a:ext cx="4727575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109" name="Object 10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188423"/>
              </p:ext>
            </p:extLst>
          </p:nvPr>
        </p:nvGraphicFramePr>
        <p:xfrm>
          <a:off x="1203991" y="1552575"/>
          <a:ext cx="669290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Chart" r:id="rId4" imgW="11315700" imgH="8315404" progId="MSGraph.Chart.8">
                  <p:embed followColorScheme="full"/>
                </p:oleObj>
              </mc:Choice>
              <mc:Fallback>
                <p:oleObj name="Chart" r:id="rId4" imgW="11315700" imgH="83154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991" y="1552575"/>
                        <a:ext cx="6692900" cy="492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9291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277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Monotype Sorts</vt:lpstr>
      <vt:lpstr>MS PGothic</vt:lpstr>
      <vt:lpstr>宋体</vt:lpstr>
      <vt:lpstr>微软雅黑</vt:lpstr>
      <vt:lpstr>等线</vt:lpstr>
      <vt:lpstr>第一PPT，www.1ppt.com</vt:lpstr>
      <vt:lpstr>Worksheet</vt:lpstr>
      <vt:lpstr>Chart</vt:lpstr>
      <vt:lpstr>PowerPoint Presentation</vt:lpstr>
      <vt:lpstr>PowerPoint Presentation</vt:lpstr>
      <vt:lpstr>Highlights of Multigrid:  Storage:  ,   must be stored each level</vt:lpstr>
      <vt:lpstr>AMG setup costs: a bad rap</vt:lpstr>
      <vt:lpstr>How’s it perform (vol I)? Regular grids, plain, old, vanilla problems</vt:lpstr>
      <vt:lpstr>How’s it perform (vol II)? Laplacian operator, unstructured Grids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2017-10-30T12:45:31Z</dcterms:created>
  <dcterms:modified xsi:type="dcterms:W3CDTF">2019-03-17T06:42:29Z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