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86" r:id="rId5"/>
  </p:sldMasterIdLst>
  <p:notesMasterIdLst>
    <p:notesMasterId r:id="rId52"/>
  </p:notesMasterIdLst>
  <p:handoutMasterIdLst>
    <p:handoutMasterId r:id="rId53"/>
  </p:handoutMasterIdLst>
  <p:sldIdLst>
    <p:sldId id="294" r:id="rId6"/>
    <p:sldId id="293" r:id="rId7"/>
    <p:sldId id="338" r:id="rId8"/>
    <p:sldId id="296" r:id="rId9"/>
    <p:sldId id="297" r:id="rId10"/>
    <p:sldId id="299" r:id="rId11"/>
    <p:sldId id="308" r:id="rId12"/>
    <p:sldId id="300" r:id="rId13"/>
    <p:sldId id="298" r:id="rId14"/>
    <p:sldId id="301" r:id="rId15"/>
    <p:sldId id="341" r:id="rId16"/>
    <p:sldId id="342" r:id="rId17"/>
    <p:sldId id="344" r:id="rId18"/>
    <p:sldId id="302" r:id="rId19"/>
    <p:sldId id="303" r:id="rId20"/>
    <p:sldId id="304" r:id="rId21"/>
    <p:sldId id="305" r:id="rId22"/>
    <p:sldId id="345" r:id="rId23"/>
    <p:sldId id="306" r:id="rId24"/>
    <p:sldId id="309" r:id="rId25"/>
    <p:sldId id="307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20" r:id="rId36"/>
    <p:sldId id="321" r:id="rId37"/>
    <p:sldId id="322" r:id="rId38"/>
    <p:sldId id="324" r:id="rId39"/>
    <p:sldId id="325" r:id="rId40"/>
    <p:sldId id="328" r:id="rId41"/>
    <p:sldId id="330" r:id="rId42"/>
    <p:sldId id="329" r:id="rId43"/>
    <p:sldId id="332" r:id="rId44"/>
    <p:sldId id="334" r:id="rId45"/>
    <p:sldId id="327" r:id="rId46"/>
    <p:sldId id="335" r:id="rId47"/>
    <p:sldId id="336" r:id="rId48"/>
    <p:sldId id="337" r:id="rId49"/>
    <p:sldId id="295" r:id="rId50"/>
    <p:sldId id="340" r:id="rId5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8719" autoAdjust="0"/>
  </p:normalViewPr>
  <p:slideViewPr>
    <p:cSldViewPr snapToGrid="0">
      <p:cViewPr varScale="1">
        <p:scale>
          <a:sx n="76" d="100"/>
          <a:sy n="76" d="100"/>
        </p:scale>
        <p:origin x="854" y="43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ZA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96B407-F972-4E32-87A8-7253B94C602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2020/10/8</a:t>
            </a:fld>
            <a:endParaRPr lang="zh-CN" altLang="en-ZA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ZA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ZA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8D6EADC-5972-46DA-BA1F-9F9CE2E08B4D}" type="datetime1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ZA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  <a:endParaRPr lang="zh-CN" altLang="en-ZA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FDDBACE-0F8F-43FD-98F0-DEE13552DADA}" type="slidenum">
              <a:rPr lang="en-ZA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9671159/article/details/81261049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在此次内训中，我们对</a:t>
            </a:r>
            <a:r>
              <a:rPr lang="en-US" altLang="zh-CN"/>
              <a:t>Git</a:t>
            </a:r>
            <a:r>
              <a:rPr lang="zh-CN" altLang="en-US"/>
              <a:t>实现的原理不做要求，只需掌握</a:t>
            </a:r>
            <a:r>
              <a:rPr lang="en-US" altLang="zh-CN"/>
              <a:t>Git</a:t>
            </a:r>
            <a:r>
              <a:rPr lang="zh-CN" altLang="en-US"/>
              <a:t>的使用方法即可。</a:t>
            </a:r>
            <a:endParaRPr lang="en-US" altLang="zh-CN"/>
          </a:p>
          <a:p>
            <a:r>
              <a:rPr lang="zh-CN" altLang="en-US"/>
              <a:t>对</a:t>
            </a:r>
            <a:r>
              <a:rPr lang="en-US" altLang="zh-CN"/>
              <a:t>Git</a:t>
            </a:r>
            <a:r>
              <a:rPr lang="zh-CN" altLang="en-US"/>
              <a:t>实现原理感兴趣的可以自行阅读参考资料。</a:t>
            </a:r>
            <a:endParaRPr lang="en-US" altLang="zh-CN"/>
          </a:p>
          <a:p>
            <a:r>
              <a:rPr lang="zh-CN" altLang="en-US"/>
              <a:t>安装好了之后通过</a:t>
            </a:r>
            <a:r>
              <a:rPr lang="en-US" altLang="zh-CN"/>
              <a:t>git --version</a:t>
            </a:r>
            <a:r>
              <a:rPr lang="zh-CN" altLang="en-US"/>
              <a:t>查看版本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22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16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创建文件夹</a:t>
            </a:r>
            <a:r>
              <a:rPr lang="en-US" altLang="zh-CN"/>
              <a:t>dir1</a:t>
            </a:r>
            <a:r>
              <a:rPr lang="zh-CN" altLang="en-US"/>
              <a:t>，在</a:t>
            </a:r>
            <a:r>
              <a:rPr lang="en-US" altLang="zh-CN"/>
              <a:t>dir1</a:t>
            </a:r>
            <a:r>
              <a:rPr lang="zh-CN" altLang="en-US"/>
              <a:t>下创建</a:t>
            </a:r>
            <a:r>
              <a:rPr lang="en-US" altLang="zh-CN"/>
              <a:t>1.txt</a:t>
            </a:r>
            <a:r>
              <a:rPr lang="zh-CN" altLang="en-US"/>
              <a:t>和</a:t>
            </a:r>
            <a:r>
              <a:rPr lang="en-US" altLang="zh-CN"/>
              <a:t>2.txt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31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如果觉得刚才对文件的修改完全没有必要，该如何取消修改，回到之前的状态（也就是修改之前的版本）呢？</a:t>
            </a:r>
            <a:endParaRPr lang="en-US" altLang="zh-CN" sz="1200" b="0" i="0" kern="120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/>
              <a:t>git status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 同样提示了具体的撤消方法</a:t>
            </a:r>
            <a:endParaRPr lang="en-US" altLang="zh-CN" sz="1200" b="0" i="0" kern="120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git checkout --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不加文件名是撤销不了的</a:t>
            </a:r>
            <a:endParaRPr lang="en-US" altLang="zh-CN" sz="1200" b="0" i="0" kern="120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【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思考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】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如果新建了一个文件 使用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git checkout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命令那这个文件会消失吗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73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讲一讲</a:t>
            </a:r>
            <a:r>
              <a:rPr lang="en-US" altLang="zh-CN"/>
              <a:t>vi</a:t>
            </a:r>
            <a:r>
              <a:rPr lang="zh-CN" altLang="en-US"/>
              <a:t>编辑器的使用、</a:t>
            </a:r>
            <a:r>
              <a:rPr lang="en-US" altLang="zh-CN"/>
              <a:t>cat</a:t>
            </a:r>
            <a:r>
              <a:rPr lang="zh-CN" altLang="en-US"/>
              <a:t>命令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512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74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log</a:t>
            </a:r>
            <a:r>
              <a:rPr lang="zh-CN" altLang="en-US"/>
              <a:t>命令可以用来显示提交的历史，所有的提交都会按时间顺序降序排列出来</a:t>
            </a:r>
            <a:endParaRPr lang="en-US" altLang="zh-CN"/>
          </a:p>
          <a:p>
            <a:r>
              <a:rPr lang="zh-CN" altLang="en-US"/>
              <a:t>如果你嫌太长的话可以使用</a:t>
            </a:r>
            <a:r>
              <a:rPr lang="en-US" altLang="zh-CN" sz="1200" i="1"/>
              <a:t>[--pretty=oneline]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需要友情提示的是，你看到的一大串类似</a:t>
            </a:r>
            <a:r>
              <a:rPr lang="en-US" altLang="zh-CN"/>
              <a:t>1094adb...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的是</a:t>
            </a:r>
            <a:r>
              <a:rPr lang="en-US" altLang="zh-CN"/>
              <a:t>commit id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（版本号，通过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hash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算法生成的散列）是一个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16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进制数字</a:t>
            </a:r>
            <a:endParaRPr lang="en-US" altLang="zh-CN" sz="1200" b="0" i="0" kern="120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git reflog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命令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能够记录几乎所有本地仓库的改变。包括所有分支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commit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提交，已经删除（其实并未被实际删除）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commit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都会被记录。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19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7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/>
              <a:t>再回到刚刚这个图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/>
              <a:t>拉取时如果出现冲突？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3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两个用户本地库中同一个文件内容不一样，该听谁的？</a:t>
            </a:r>
            <a:endParaRPr lang="en-US" altLang="zh-CN"/>
          </a:p>
          <a:p>
            <a:r>
              <a:rPr lang="zh-CN" altLang="en-US"/>
              <a:t>分支合并与冲突处理在</a:t>
            </a:r>
            <a:r>
              <a:rPr lang="en-US" altLang="zh-CN"/>
              <a:t>Chapter3</a:t>
            </a:r>
            <a:r>
              <a:rPr lang="zh-CN" altLang="en-US"/>
              <a:t>中会讲到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37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/>
              <a:t>再回到刚刚这个图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/>
              <a:t>拉取时如果出现冲突？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push</a:t>
            </a:r>
            <a:r>
              <a:rPr lang="zh-CN" altLang="en-US" sz="1200"/>
              <a:t>前问问自己两个问题：</a:t>
            </a:r>
            <a:r>
              <a:rPr lang="en-US" altLang="zh-CN" sz="1200"/>
              <a:t>add</a:t>
            </a:r>
            <a:r>
              <a:rPr lang="zh-CN" altLang="en-US" sz="1200"/>
              <a:t>了吗？</a:t>
            </a:r>
            <a:r>
              <a:rPr lang="en-US" altLang="zh-CN" sz="1200"/>
              <a:t>Commit</a:t>
            </a:r>
            <a:r>
              <a:rPr lang="zh-CN" altLang="en-US" sz="1200"/>
              <a:t>了吗？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/>
              <a:t>谨慎使用</a:t>
            </a:r>
            <a:r>
              <a:rPr lang="en-US" altLang="zh-CN" sz="1200"/>
              <a:t>push -f  </a:t>
            </a:r>
            <a:r>
              <a:rPr lang="zh-CN" altLang="en-US" sz="1200"/>
              <a:t>（上学期软工基队友直接</a:t>
            </a:r>
            <a:r>
              <a:rPr lang="en-US" altLang="zh-CN" sz="1200"/>
              <a:t>push -f</a:t>
            </a:r>
            <a:r>
              <a:rPr lang="zh-CN" altLang="en-US" sz="1200"/>
              <a:t> </a:t>
            </a:r>
            <a:r>
              <a:rPr lang="en-US" altLang="zh-CN" sz="1200"/>
              <a:t>…</a:t>
            </a: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3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如果你用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Microsoft Word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写过长篇大论，那你一定有这样的经历：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想删除一个段落，又怕将来想恢复找不回来怎么办？有办法，先把当前文件“另存为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……”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一个新的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Word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文件，再接着改，改到一定程度，再“另存为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……”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一个新文件，这样一直改下去，最后你的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Word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文档变成了这样</a:t>
            </a:r>
            <a:endParaRPr lang="en-US" altLang="zh-CN" sz="1200" b="0" i="0" kern="120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群文件</a:t>
            </a:r>
            <a:endParaRPr lang="en-US" altLang="zh-CN" sz="1200" b="0" i="0" kern="120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过了一周，你想找回被删除的文字，但是已经记不清删除前保存在哪个文件里了，只好一个一个文件去找，真麻烦。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看着一堆乱七八糟的文件，想保留最新的一个，然后把其他的删掉，又怕哪天会用上，还不敢删，真郁闷。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更要命的是，有些部分需要你的财务同事帮助填写，于是你把文件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Copy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U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盘里给她（也可能通过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Email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发送一份给她），然后，你继续修改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Word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文件。一天后，同事再把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Word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文件传给你，此时，你必须想想，发给她之后到你收到她的文件期间，你作了哪些改动，得把你的改动和她的部分合并，真困难。</a:t>
            </a:r>
          </a:p>
          <a:p>
            <a:endParaRPr lang="zh-CN" altLang="en-US" sz="1200" b="0" i="0" kern="120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10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分支的两个常见用途。</a:t>
            </a:r>
            <a:endParaRPr lang="en-US" altLang="zh-CN" sz="1200" b="0" i="0" kern="120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sz="1200" b="0" i="0" kern="120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举例用户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A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开发前端页面，用户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B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在做后端逻辑</a:t>
            </a: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437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当有多个开发者用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Git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处理同一个软件开发项目时，他们就会在版本库的提交图中创建各自的分支。</a:t>
            </a:r>
            <a:endParaRPr lang="en-US" altLang="zh-CN" sz="1200" b="0" i="0" kern="120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如用户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A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开发前端页面，用户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B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在做后端逻辑</a:t>
            </a: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007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/>
              <a:t>随着各轮的提交，我们可以看到</a:t>
            </a:r>
            <a:r>
              <a:rPr lang="en-US" altLang="zh-CN" sz="1200"/>
              <a:t>release1</a:t>
            </a:r>
            <a:r>
              <a:rPr lang="zh-CN" altLang="en-US" sz="1200"/>
              <a:t>分支向上岔开，它对自身</a:t>
            </a:r>
            <a:r>
              <a:rPr lang="en-US" altLang="zh-CN" sz="1200"/>
              <a:t>bug</a:t>
            </a:r>
            <a:r>
              <a:rPr lang="zh-CN" altLang="en-US" sz="1200"/>
              <a:t>进行了修复，而</a:t>
            </a:r>
            <a:r>
              <a:rPr lang="en-US" altLang="zh-CN" sz="1200"/>
              <a:t>master</a:t>
            </a:r>
            <a:r>
              <a:rPr lang="zh-CN" altLang="en-US" sz="1200"/>
              <a:t>始终向前在开发。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47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/>
              <a:t>版本库中存储了所有的分支信息，但总是只有一个分支是活跃的，就是你们现在看到的这个分支。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/>
              <a:t>一般情况下，活动分支将会被继续用于接收所有新的提交，也就是说所有的提交都是建立在这个分支上的（结合前几页的图讲）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50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hlinkClick r:id="rId3"/>
              </a:rPr>
              <a:t>https://blog.csdn.net/qq_39671159/article/details/81261049</a:t>
            </a: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40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44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/>
              <a:t>特别注意修改后一定要</a:t>
            </a:r>
            <a:r>
              <a:rPr lang="en-US" altLang="zh-CN" sz="1200"/>
              <a:t>add</a:t>
            </a:r>
            <a:r>
              <a:rPr lang="zh-CN" altLang="en-US" sz="1200"/>
              <a:t>和</a:t>
            </a:r>
            <a:r>
              <a:rPr lang="en-US" altLang="zh-CN" sz="1200"/>
              <a:t>commit</a:t>
            </a:r>
            <a:r>
              <a:rPr lang="zh-CN" altLang="en-US" sz="1200"/>
              <a:t>再切换回分支，否则</a:t>
            </a:r>
            <a:r>
              <a:rPr lang="en-US" altLang="zh-CN" sz="1200"/>
              <a:t>…</a:t>
            </a:r>
            <a:r>
              <a:rPr lang="zh-CN" altLang="en-US" sz="1200"/>
              <a:t>你可以自己试试看会发生啥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38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/>
              <a:t>如果我想从</a:t>
            </a:r>
            <a:r>
              <a:rPr lang="en-US" altLang="zh-CN" sz="1200"/>
              <a:t>E</a:t>
            </a:r>
            <a:r>
              <a:rPr lang="zh-CN" altLang="en-US" sz="1200"/>
              <a:t>分支回到</a:t>
            </a:r>
            <a:r>
              <a:rPr lang="en-US" altLang="zh-CN" sz="1200"/>
              <a:t>B</a:t>
            </a:r>
            <a:r>
              <a:rPr lang="zh-CN" altLang="en-US" sz="1200"/>
              <a:t>分支应该怎么办呢？</a:t>
            </a:r>
            <a:endParaRPr lang="en-US" altLang="zh-CN" sz="1200"/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add </a:t>
            </a:r>
            <a:r>
              <a:rPr lang="zh-CN" altLang="en-US" sz="1200"/>
              <a:t>之前的状态还原 </a:t>
            </a:r>
            <a:r>
              <a:rPr lang="en-US" altLang="zh-CN" sz="1200"/>
              <a:t>git checkout -- [</a:t>
            </a:r>
            <a:r>
              <a:rPr lang="zh-CN" altLang="en-US" sz="1200"/>
              <a:t>文件名</a:t>
            </a:r>
            <a:r>
              <a:rPr lang="en-US" altLang="zh-CN" sz="1200"/>
              <a:t>]   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add </a:t>
            </a:r>
            <a:r>
              <a:rPr lang="zh-CN" altLang="en-US" sz="1200"/>
              <a:t>之后的文件还原 </a:t>
            </a:r>
            <a:r>
              <a:rPr lang="en-US" altLang="zh-CN" sz="1200"/>
              <a:t>git reset HEAD </a:t>
            </a:r>
            <a:r>
              <a:rPr lang="zh-CN" altLang="en-US" sz="1200"/>
              <a:t>再</a:t>
            </a:r>
            <a:r>
              <a:rPr lang="en-US" altLang="zh-CN" sz="1200"/>
              <a:t>git checkout -- [</a:t>
            </a:r>
            <a:r>
              <a:rPr lang="zh-CN" altLang="en-US" sz="1200"/>
              <a:t>文件名</a:t>
            </a:r>
            <a:r>
              <a:rPr lang="en-US" altLang="zh-CN" sz="1200"/>
              <a:t>]    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commit </a:t>
            </a:r>
            <a:r>
              <a:rPr lang="zh-CN" altLang="en-US" sz="1200"/>
              <a:t>之后的文 件还原 </a:t>
            </a:r>
            <a:r>
              <a:rPr lang="en-US" altLang="zh-CN" sz="1200"/>
              <a:t>git reset --hard HEAD^</a:t>
            </a:r>
            <a:r>
              <a:rPr lang="zh-CN" altLang="en-US" sz="1200"/>
              <a:t>或 </a:t>
            </a:r>
            <a:r>
              <a:rPr lang="en-US" altLang="zh-CN" sz="1200"/>
              <a:t>git reset --hard [</a:t>
            </a:r>
            <a:r>
              <a:rPr lang="zh-CN" altLang="en-US" sz="1200"/>
              <a:t>版本号</a:t>
            </a:r>
            <a:r>
              <a:rPr lang="en-US" altLang="zh-CN" sz="1200"/>
              <a:t>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35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/>
              <a:t>特别提醒：</a:t>
            </a:r>
            <a:r>
              <a:rPr lang="en-US" altLang="zh-CN" sz="1200"/>
              <a:t>reset --hard</a:t>
            </a:r>
            <a:r>
              <a:rPr lang="zh-CN" altLang="en-US" sz="1200"/>
              <a:t>会覆盖当前工作区和暂存区中的所有修改。所以执行重置前先用</a:t>
            </a:r>
            <a:r>
              <a:rPr lang="en-US" altLang="zh-CN" sz="1200"/>
              <a:t>git stash</a:t>
            </a:r>
            <a:r>
              <a:rPr lang="zh-CN" altLang="en-US" sz="1200"/>
              <a:t>命令存储一下修改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/>
              <a:t>在这里省略不讲</a:t>
            </a:r>
            <a:r>
              <a:rPr lang="en-US" altLang="zh-CN" sz="1200"/>
              <a:t>gc</a:t>
            </a:r>
            <a:r>
              <a:rPr lang="zh-CN" altLang="en-US" sz="1200"/>
              <a:t>命令，</a:t>
            </a:r>
            <a:r>
              <a:rPr lang="en-US" altLang="zh-CN" sz="1200"/>
              <a:t>gc</a:t>
            </a:r>
            <a:r>
              <a:rPr lang="zh-CN" altLang="en-US" sz="1200"/>
              <a:t>命令可用于清理版本库。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8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0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舒服不能够一个人舒服 要大家一起舒服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Pull</a:t>
            </a:r>
            <a:r>
              <a:rPr lang="zh-CN" altLang="en-US"/>
              <a:t>命令拉回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976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/>
              <a:t>演示：在</a:t>
            </a:r>
            <a:r>
              <a:rPr lang="en-US" altLang="zh-CN" sz="1200"/>
              <a:t>origin</a:t>
            </a:r>
            <a:r>
              <a:rPr lang="zh-CN" altLang="en-US" sz="1200"/>
              <a:t>上新建两个分支</a:t>
            </a:r>
            <a:r>
              <a:rPr lang="en-US" altLang="zh-CN" sz="1200"/>
              <a:t>b1</a:t>
            </a:r>
            <a:r>
              <a:rPr lang="zh-CN" altLang="en-US" sz="1200"/>
              <a:t>和</a:t>
            </a:r>
            <a:r>
              <a:rPr lang="en-US" altLang="zh-CN" sz="1200"/>
              <a:t>b2</a:t>
            </a:r>
            <a:r>
              <a:rPr lang="zh-CN" altLang="en-US" sz="1200"/>
              <a:t>，然后合并</a:t>
            </a:r>
            <a:r>
              <a:rPr lang="en-US" altLang="zh-CN" sz="1200"/>
              <a:t>b1</a:t>
            </a:r>
            <a:r>
              <a:rPr lang="zh-CN" altLang="en-US" sz="1200"/>
              <a:t>与</a:t>
            </a:r>
            <a:r>
              <a:rPr lang="en-US" altLang="zh-CN" sz="1200"/>
              <a:t>b2</a:t>
            </a:r>
            <a:r>
              <a:rPr lang="zh-CN" altLang="en-US" sz="1200"/>
              <a:t>最后合并</a:t>
            </a:r>
            <a:r>
              <a:rPr lang="en-US" altLang="zh-CN" sz="1200"/>
              <a:t>origin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04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291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639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688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/>
              <a:t>Vscode</a:t>
            </a:r>
            <a:r>
              <a:rPr lang="zh-CN" altLang="en-US" sz="1200"/>
              <a:t>中</a:t>
            </a:r>
            <a:r>
              <a:rPr lang="en-US" altLang="zh-CN" sz="1200"/>
              <a:t>merge</a:t>
            </a:r>
            <a:r>
              <a:rPr lang="zh-CN" altLang="en-US" sz="1200"/>
              <a:t>完成之后记得保存！！！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976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/>
              <a:t>这个就不演示了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736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992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837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/>
              <a:t>感兴趣的可以自己去看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/>
              <a:t>一部分语法：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/>
              <a:t>以斜杠“</a:t>
            </a:r>
            <a:r>
              <a:rPr lang="en-US" altLang="zh-CN" sz="1200"/>
              <a:t>/”</a:t>
            </a:r>
            <a:r>
              <a:rPr lang="zh-CN" altLang="en-US" sz="1200"/>
              <a:t>开头表示目录</a:t>
            </a:r>
          </a:p>
          <a:p>
            <a:pPr>
              <a:lnSpc>
                <a:spcPct val="150000"/>
              </a:lnSpc>
            </a:pPr>
            <a:r>
              <a:rPr lang="zh-CN" altLang="en-US" sz="1200"/>
              <a:t>以星号“*”通配多个字符</a:t>
            </a:r>
          </a:p>
          <a:p>
            <a:pPr>
              <a:lnSpc>
                <a:spcPct val="150000"/>
              </a:lnSpc>
            </a:pPr>
            <a:r>
              <a:rPr lang="zh-CN" altLang="en-US" sz="1200"/>
              <a:t>以问号“</a:t>
            </a:r>
            <a:r>
              <a:rPr lang="en-US" altLang="zh-CN" sz="1200"/>
              <a:t>?”</a:t>
            </a:r>
            <a:r>
              <a:rPr lang="zh-CN" altLang="en-US" sz="1200"/>
              <a:t>通配单个字符</a:t>
            </a:r>
          </a:p>
          <a:p>
            <a:pPr>
              <a:lnSpc>
                <a:spcPct val="150000"/>
              </a:lnSpc>
            </a:pPr>
            <a:r>
              <a:rPr lang="zh-CN" altLang="en-US" sz="1200"/>
              <a:t>以方括号“</a:t>
            </a:r>
            <a:r>
              <a:rPr lang="en-US" altLang="zh-CN" sz="1200"/>
              <a:t>[]”</a:t>
            </a:r>
            <a:r>
              <a:rPr lang="zh-CN" altLang="en-US" sz="1200"/>
              <a:t>包含单个字符的匹配列表；</a:t>
            </a:r>
          </a:p>
          <a:p>
            <a:pPr>
              <a:lnSpc>
                <a:spcPct val="150000"/>
              </a:lnSpc>
            </a:pPr>
            <a:r>
              <a:rPr lang="zh-CN" altLang="en-US" sz="1200"/>
              <a:t>以叹号“</a:t>
            </a:r>
            <a:r>
              <a:rPr lang="en-US" altLang="zh-CN" sz="1200"/>
              <a:t>!”</a:t>
            </a:r>
            <a:r>
              <a:rPr lang="zh-CN" altLang="en-US" sz="1200"/>
              <a:t>表示不忽略</a:t>
            </a:r>
            <a:r>
              <a:rPr lang="en-US" altLang="zh-CN" sz="1200"/>
              <a:t>(</a:t>
            </a:r>
            <a:r>
              <a:rPr lang="zh-CN" altLang="en-US" sz="1200"/>
              <a:t>跟踪</a:t>
            </a:r>
            <a:r>
              <a:rPr lang="en-US" altLang="zh-CN" sz="1200"/>
              <a:t>)</a:t>
            </a:r>
            <a:r>
              <a:rPr lang="zh-CN" altLang="en-US" sz="1200"/>
              <a:t>匹配到的文件或目录。</a:t>
            </a:r>
            <a:endParaRPr lang="en-US" altLang="zh-CN" sz="1200"/>
          </a:p>
          <a:p>
            <a:pPr>
              <a:lnSpc>
                <a:spcPct val="150000"/>
              </a:lnSpc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80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参考资料</a:t>
            </a:r>
            <a:r>
              <a:rPr lang="en-US" altLang="zh-CN"/>
              <a:t>1</a:t>
            </a:r>
            <a:r>
              <a:rPr lang="zh-CN" altLang="en-US"/>
              <a:t>是有实体书的，有兴趣的可以买来看看。</a:t>
            </a:r>
            <a:endParaRPr lang="en-US" altLang="zh-CN"/>
          </a:p>
          <a:p>
            <a:r>
              <a:rPr lang="zh-CN" altLang="en-US"/>
              <a:t>课后学习：</a:t>
            </a:r>
            <a:r>
              <a:rPr lang="en-US" altLang="zh-CN"/>
              <a:t>gitignore</a:t>
            </a:r>
            <a:r>
              <a:rPr lang="zh-CN" altLang="en-US"/>
              <a:t>的用法、</a:t>
            </a:r>
            <a:r>
              <a:rPr lang="en-US" altLang="zh-CN"/>
              <a:t>hash</a:t>
            </a:r>
            <a:r>
              <a:rPr lang="zh-CN" altLang="en-US"/>
              <a:t>（哈希）算法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49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舒服不能够一个人舒服 要大家一起舒服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Pull</a:t>
            </a:r>
            <a:r>
              <a:rPr lang="zh-CN" altLang="en-US"/>
              <a:t>命令拉回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225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如果真的对其中的一些内容（原理）比较感兴趣的可以看看拓展资料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40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解释一下远程库的概念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讲一讲</a:t>
            </a:r>
            <a:r>
              <a:rPr lang="en-US" altLang="zh-CN"/>
              <a:t>git bash</a:t>
            </a:r>
            <a:r>
              <a:rPr lang="zh-CN" altLang="en-US"/>
              <a:t>是干啥的</a:t>
            </a:r>
            <a:endParaRPr lang="en-US" altLang="zh-CN"/>
          </a:p>
          <a:p>
            <a:r>
              <a:rPr lang="en-US" altLang="zh-CN"/>
              <a:t>Windows</a:t>
            </a:r>
            <a:r>
              <a:rPr lang="zh-CN" altLang="en-US"/>
              <a:t>的</a:t>
            </a:r>
            <a:r>
              <a:rPr lang="en-US" altLang="zh-CN"/>
              <a:t>cmd</a:t>
            </a:r>
            <a:r>
              <a:rPr lang="zh-CN" altLang="en-US"/>
              <a:t>过于菜（拿</a:t>
            </a:r>
            <a:r>
              <a:rPr lang="en-US" altLang="zh-CN"/>
              <a:t>linux</a:t>
            </a:r>
            <a:r>
              <a:rPr lang="zh-CN" altLang="en-US"/>
              <a:t>的</a:t>
            </a:r>
            <a:r>
              <a:rPr lang="en-US" altLang="zh-CN"/>
              <a:t>terminal</a:t>
            </a:r>
            <a:r>
              <a:rPr lang="zh-CN" altLang="en-US"/>
              <a:t>对比下）   能够支持绝大多数</a:t>
            </a:r>
            <a:r>
              <a:rPr lang="en-US" altLang="zh-CN"/>
              <a:t>linux bash</a:t>
            </a:r>
            <a:r>
              <a:rPr lang="zh-CN" altLang="en-US"/>
              <a:t>命令 支持</a:t>
            </a:r>
            <a:r>
              <a:rPr lang="en-US" altLang="zh-CN"/>
              <a:t>vim</a:t>
            </a:r>
            <a:r>
              <a:rPr lang="zh-CN" altLang="en-US"/>
              <a:t>编辑器与</a:t>
            </a:r>
            <a:r>
              <a:rPr lang="en-US" altLang="zh-CN"/>
              <a:t>ssh</a:t>
            </a:r>
          </a:p>
          <a:p>
            <a:r>
              <a:rPr lang="en-US" altLang="zh-CN"/>
              <a:t>Mkdir</a:t>
            </a:r>
            <a:r>
              <a:rPr lang="zh-CN" altLang="en-US"/>
              <a:t>：</a:t>
            </a:r>
            <a:r>
              <a:rPr lang="en-US" altLang="zh-CN"/>
              <a:t>make directory</a:t>
            </a:r>
          </a:p>
          <a:p>
            <a:r>
              <a:rPr lang="en-US" altLang="zh-CN"/>
              <a:t>Cd: convert directory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31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git rm </a:t>
            </a:r>
            <a:r>
              <a:rPr lang="zh-CN" altLang="en-US"/>
              <a:t>和 </a:t>
            </a:r>
            <a:r>
              <a:rPr lang="en-US" altLang="zh-CN"/>
              <a:t>git reset HEAD </a:t>
            </a:r>
            <a:r>
              <a:rPr lang="zh-CN" altLang="en-US"/>
              <a:t>具体区别这里不细讲，感兴趣的可以去网上查阅资料</a:t>
            </a:r>
            <a:endParaRPr lang="en-US" altLang="zh-CN"/>
          </a:p>
          <a:p>
            <a:r>
              <a:rPr lang="en-US" altLang="zh-CN"/>
              <a:t>-f: force</a:t>
            </a:r>
          </a:p>
          <a:p>
            <a:r>
              <a:rPr lang="en-US" altLang="zh-CN"/>
              <a:t>-r: recursive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先不管这三个东西到底是干什么的</a:t>
            </a:r>
            <a:endParaRPr lang="en-US" altLang="zh-CN"/>
          </a:p>
          <a:p>
            <a:r>
              <a:rPr lang="zh-CN" altLang="en-US"/>
              <a:t>主要就是为了讲清 </a:t>
            </a:r>
            <a:r>
              <a:rPr lang="en-US" altLang="zh-CN"/>
              <a:t>add commit </a:t>
            </a:r>
            <a:r>
              <a:rPr lang="zh-CN" altLang="en-US"/>
              <a:t>的流程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30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8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介绍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长方形 13" title="覆盖图形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r" rtl="0"/>
            <a:r>
              <a:rPr lang="zh-CN" altLang="en-US" noProof="0" dirty="0"/>
              <a:t>分隔幻灯片标题</a:t>
            </a:r>
            <a:endParaRPr lang="zh-CN" altLang="en-ZA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已分栏为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14" name="任意多边形：形状 13" title="箭头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15" name="任意多边形：形状 14" title="箭头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  <p:sp>
        <p:nvSpPr>
          <p:cNvPr id="17" name="文本占位符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第 </a:t>
            </a:r>
            <a:r>
              <a:rPr lang="en-US" altLang="zh-CN" noProof="0" dirty="0"/>
              <a:t>1 </a:t>
            </a:r>
            <a:r>
              <a:rPr lang="zh-CN" altLang="en-US" noProof="0" dirty="0"/>
              <a:t>节标题</a:t>
            </a:r>
            <a:endParaRPr lang="zh-CN" altLang="en-ZA" noProof="0" dirty="0"/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第 </a:t>
            </a:r>
            <a:r>
              <a:rPr lang="en-US" altLang="zh-CN" noProof="0" dirty="0"/>
              <a:t>2 </a:t>
            </a:r>
            <a:r>
              <a:rPr lang="zh-CN" altLang="en-US" noProof="0" dirty="0"/>
              <a:t>节标题</a:t>
            </a:r>
            <a:endParaRPr lang="zh-CN" altLang="en-ZA" noProof="0" dirty="0"/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第 </a:t>
            </a:r>
            <a:r>
              <a:rPr lang="en-US" altLang="zh-CN" noProof="0" dirty="0"/>
              <a:t>3 </a:t>
            </a:r>
            <a:r>
              <a:rPr lang="zh-CN" altLang="en-US" noProof="0" dirty="0"/>
              <a:t>节标题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时间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线型箭头连接符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年</a:t>
            </a:r>
            <a:endParaRPr lang="zh-CN" altLang="en-ZA" noProof="0" dirty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年</a:t>
            </a:r>
            <a:endParaRPr lang="zh-CN" altLang="en-ZA" noProof="0" dirty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项目标题</a:t>
            </a:r>
            <a:endParaRPr lang="zh-CN" altLang="en-ZA" noProof="0" dirty="0"/>
          </a:p>
        </p:txBody>
      </p:sp>
      <p:sp>
        <p:nvSpPr>
          <p:cNvPr id="41" name="文本占位符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年，月</a:t>
            </a:r>
            <a:endParaRPr lang="zh-CN" altLang="en-ZA" noProof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  <p:sp>
        <p:nvSpPr>
          <p:cNvPr id="39" name="文本占位符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 3 团队成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片占位符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个人资料照片</a:t>
            </a:r>
          </a:p>
        </p:txBody>
      </p:sp>
      <p:sp>
        <p:nvSpPr>
          <p:cNvPr id="39" name="文本占位符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名称</a:t>
            </a:r>
            <a:endParaRPr lang="zh-CN" altLang="en-ZA" noProof="0" dirty="0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简介</a:t>
            </a:r>
            <a:endParaRPr lang="zh-CN" altLang="en-ZA" noProof="0" dirty="0"/>
          </a:p>
        </p:txBody>
      </p:sp>
      <p:sp>
        <p:nvSpPr>
          <p:cNvPr id="43" name="文本占位符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标题</a:t>
            </a:r>
            <a:endParaRPr lang="zh-CN" altLang="en-ZA" noProof="0" dirty="0"/>
          </a:p>
        </p:txBody>
      </p:sp>
      <p:sp>
        <p:nvSpPr>
          <p:cNvPr id="44" name="图片占位符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个人资料照片</a:t>
            </a:r>
          </a:p>
        </p:txBody>
      </p:sp>
      <p:sp>
        <p:nvSpPr>
          <p:cNvPr id="45" name="文本占位符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名称</a:t>
            </a:r>
            <a:endParaRPr lang="zh-CN" altLang="en-ZA" noProof="0" dirty="0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简介</a:t>
            </a:r>
            <a:endParaRPr lang="zh-CN" altLang="en-ZA" noProof="0" dirty="0"/>
          </a:p>
        </p:txBody>
      </p:sp>
      <p:sp>
        <p:nvSpPr>
          <p:cNvPr id="47" name="文本占位符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标题</a:t>
            </a:r>
            <a:endParaRPr lang="zh-CN" altLang="en-ZA" noProof="0" dirty="0"/>
          </a:p>
        </p:txBody>
      </p:sp>
      <p:sp>
        <p:nvSpPr>
          <p:cNvPr id="48" name="图片占位符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个人资料照片</a:t>
            </a:r>
          </a:p>
        </p:txBody>
      </p:sp>
      <p:sp>
        <p:nvSpPr>
          <p:cNvPr id="49" name="文本占位符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名称</a:t>
            </a:r>
            <a:endParaRPr lang="zh-CN" altLang="en-ZA" noProof="0" dirty="0"/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个人简介</a:t>
            </a:r>
            <a:endParaRPr lang="zh-CN" altLang="en-ZA" noProof="0" dirty="0"/>
          </a:p>
        </p:txBody>
      </p:sp>
      <p:sp>
        <p:nvSpPr>
          <p:cNvPr id="51" name="文本占位符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标题</a:t>
            </a:r>
            <a:endParaRPr lang="zh-CN" altLang="en-ZA" noProof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  <p:sp>
        <p:nvSpPr>
          <p:cNvPr id="21" name="文本占位符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 6 团队成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28" name="图片占位符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个人资料照片</a:t>
            </a:r>
            <a:endParaRPr lang="zh-CN" altLang="en-ZA" noProof="0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9" name="图片占位符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zh-CN" altLang="en-US" noProof="0"/>
              <a:t>个人资料照片</a:t>
            </a:r>
            <a:endParaRPr lang="zh-CN" altLang="en-ZA" noProof="0"/>
          </a:p>
        </p:txBody>
      </p:sp>
      <p:sp>
        <p:nvSpPr>
          <p:cNvPr id="36" name="文本占位符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30" name="图片占位符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zh-CN" altLang="en-US" noProof="0"/>
              <a:t>个人资料照片</a:t>
            </a:r>
            <a:endParaRPr lang="zh-CN" altLang="en-ZA" noProof="0"/>
          </a:p>
        </p:txBody>
      </p:sp>
      <p:sp>
        <p:nvSpPr>
          <p:cNvPr id="40" name="文本占位符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54" name="图片占位符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zh-CN" altLang="en-US" noProof="0"/>
              <a:t>个人资料照片</a:t>
            </a:r>
            <a:endParaRPr lang="zh-CN" altLang="en-ZA" noProof="0"/>
          </a:p>
        </p:txBody>
      </p:sp>
      <p:sp>
        <p:nvSpPr>
          <p:cNvPr id="52" name="文本占位符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55" name="图片占位符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个人资料照片</a:t>
            </a:r>
            <a:endParaRPr lang="zh-CN" altLang="en-ZA" noProof="0"/>
          </a:p>
        </p:txBody>
      </p:sp>
      <p:sp>
        <p:nvSpPr>
          <p:cNvPr id="57" name="文本占位符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56" name="图片占位符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zh-CN" altLang="en-US" noProof="0"/>
              <a:t>个人资料照片</a:t>
            </a:r>
            <a:endParaRPr lang="zh-CN" altLang="en-ZA" noProof="0"/>
          </a:p>
        </p:txBody>
      </p:sp>
      <p:sp>
        <p:nvSpPr>
          <p:cNvPr id="59" name="文本占位符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60" name="文本占位符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谢谢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长方形 19" title="覆盖图形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 title="覆盖图形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谢谢 </a:t>
            </a:r>
            <a:br>
              <a:rPr lang="zh-CN" altLang="en-US" noProof="0" dirty="0"/>
            </a:br>
            <a:r>
              <a:rPr lang="zh-CN" altLang="en-US" noProof="0" dirty="0"/>
              <a:t>你</a:t>
            </a:r>
            <a:endParaRPr lang="zh-CN" altLang="en-ZA" noProof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直接连接符​​(S)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副标题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完整名称</a:t>
            </a:r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电话</a:t>
            </a:r>
            <a:endParaRPr lang="zh-CN" altLang="en-ZA" noProof="0" dirty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电子邮件</a:t>
            </a:r>
            <a:endParaRPr lang="zh-CN" altLang="en-ZA" noProof="0" dirty="0"/>
          </a:p>
        </p:txBody>
      </p:sp>
      <p:sp>
        <p:nvSpPr>
          <p:cNvPr id="24" name="文本占位符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网站</a:t>
            </a:r>
            <a:endParaRPr lang="zh-CN" altLang="en-ZA" noProof="0" dirty="0"/>
          </a:p>
        </p:txBody>
      </p:sp>
      <p:sp>
        <p:nvSpPr>
          <p:cNvPr id="16" name="椭圆形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椭圆形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椭圆形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椭圆形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0" name="直接连接符​​(S)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(S)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长方形 22" title="覆盖图形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演示文稿封面选项</a:t>
            </a:r>
            <a:endParaRPr lang="zh-CN" altLang="en-ZA" noProof="0" dirty="0"/>
          </a:p>
        </p:txBody>
      </p:sp>
      <p:sp>
        <p:nvSpPr>
          <p:cNvPr id="25" name="副标题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26" name="长方形 25" title="覆盖图形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包含照片的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7" name="长方形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长方形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 title="覆盖图形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演示文稿封面选项</a:t>
            </a:r>
            <a:endParaRPr lang="zh-CN" altLang="en-ZA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9" name="长方形 8" title="覆盖图形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(S)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形 19" descr="封面标题图形（四处移动）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1" name="组 20" descr="封面标题图形（四处移动）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椭圆形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ZA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椭圆形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6" name="组 25" descr="封面标题图形（旋转）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椭圆形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ZA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长方形 19" title="覆盖图形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 title="覆盖图形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直接连接符​​(S)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形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照片的节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插入或拖放照片 </a:t>
            </a:r>
            <a:r>
              <a:rPr lang="en-US" altLang="zh-CN" noProof="0"/>
              <a:t>2</a:t>
            </a: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长方形 19" title="覆盖图形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 title="覆盖图形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直接连接符​​(S)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 图标作为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形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图片占位符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图标</a:t>
            </a:r>
            <a:endParaRPr lang="zh-CN" altLang="en-ZA" noProof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3" name="椭圆形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图片占位符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图标</a:t>
            </a:r>
            <a:endParaRPr lang="zh-CN" altLang="en-ZA" noProof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4" name="椭圆形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图片占位符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图标</a:t>
            </a:r>
            <a:endParaRPr lang="zh-CN" altLang="en-ZA" noProof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5" name="椭圆形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图片占位符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图标</a:t>
            </a:r>
            <a:endParaRPr lang="zh-CN" altLang="en-ZA" noProof="0"/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图片占位符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图标</a:t>
            </a:r>
            <a:endParaRPr lang="zh-CN" altLang="en-ZA" noProof="0"/>
          </a:p>
        </p:txBody>
      </p:sp>
      <p:sp>
        <p:nvSpPr>
          <p:cNvPr id="15" name="文本占位符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32" name="文本占位符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35" name="椭圆形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椭圆形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图片占位符 2" descr="图像占位符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模板来源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169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office.com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012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图标作为项目符号选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形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图标</a:t>
            </a:r>
            <a:endParaRPr lang="zh-CN" altLang="en-ZA" noProof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18" name="椭圆形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图片占位符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图标</a:t>
            </a:r>
            <a:endParaRPr lang="zh-CN" altLang="en-ZA" noProof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19" name="椭圆形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图片占位符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图标</a:t>
            </a:r>
            <a:endParaRPr lang="zh-CN" altLang="en-ZA" noProof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23" name="文本占位符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25" name="椭圆形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图标作为项目符号选项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形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图片占位符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图标</a:t>
            </a:r>
            <a:endParaRPr lang="zh-CN" altLang="en-ZA" noProof="0"/>
          </a:p>
        </p:txBody>
      </p:sp>
      <p:sp>
        <p:nvSpPr>
          <p:cNvPr id="16" name="文本占位符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32" name="椭圆形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图片占位符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图标</a:t>
            </a:r>
            <a:endParaRPr lang="zh-CN" altLang="en-ZA" noProof="0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33" name="椭圆形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图片占位符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图标</a:t>
            </a:r>
            <a:endParaRPr lang="zh-CN" altLang="en-ZA" noProof="0"/>
          </a:p>
        </p:txBody>
      </p:sp>
      <p:sp>
        <p:nvSpPr>
          <p:cNvPr id="20" name="文本占位符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10" name="图片占位符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插入或拖放照片 </a:t>
            </a:r>
            <a:br>
              <a:rPr lang="zh-CN" altLang="en-ZA" noProof="0"/>
            </a:br>
            <a:r>
              <a:rPr lang="zh-CN" altLang="en-US" noProof="0"/>
              <a:t>然后将其置于底层，实现叠加效果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52" name="副标题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直接连接符​​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(S)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图标作为项目符号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直接连接符​​(S)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​​(S)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图片占位符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插入或拖放照片 </a:t>
            </a:r>
            <a:br>
              <a:rPr lang="zh-CN" altLang="en-ZA" noProof="0"/>
            </a:br>
            <a:r>
              <a:rPr lang="zh-CN" altLang="en-US" noProof="0"/>
              <a:t>然后将其置于底层，实现叠加效果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52" name="副标题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图片占位符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图标</a:t>
            </a:r>
            <a:endParaRPr lang="zh-CN" altLang="en-ZA" noProof="0"/>
          </a:p>
        </p:txBody>
      </p:sp>
      <p:sp>
        <p:nvSpPr>
          <p:cNvPr id="24" name="文本占位符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图片占位符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图标</a:t>
            </a:r>
            <a:endParaRPr lang="zh-CN" altLang="en-ZA" noProof="0"/>
          </a:p>
        </p:txBody>
      </p:sp>
      <p:sp>
        <p:nvSpPr>
          <p:cNvPr id="28" name="文本占位符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2</a:t>
            </a:r>
            <a:endParaRPr lang="zh-CN" altLang="en-ZA" noProof="0" dirty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30" name="椭圆形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图片占位符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图标</a:t>
            </a:r>
            <a:endParaRPr lang="zh-CN" altLang="en-ZA" noProof="0"/>
          </a:p>
        </p:txBody>
      </p:sp>
      <p:sp>
        <p:nvSpPr>
          <p:cNvPr id="38" name="文本占位符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3</a:t>
            </a:r>
            <a:endParaRPr lang="zh-CN" altLang="en-ZA" noProof="0" dirty="0"/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40" name="椭圆形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图片占位符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图标</a:t>
            </a:r>
            <a:endParaRPr lang="zh-CN" altLang="en-ZA" noProof="0"/>
          </a:p>
        </p:txBody>
      </p:sp>
      <p:sp>
        <p:nvSpPr>
          <p:cNvPr id="42" name="文本占位符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4</a:t>
            </a:r>
            <a:endParaRPr lang="zh-CN" altLang="en-ZA" noProof="0" dirty="0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31" name="椭圆形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椭圆形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数字产品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直接连接符​​(S)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​​(S)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52" name="副标题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32" name="图片占位符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在此插入或拖放屏幕设计</a:t>
            </a: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较大数字选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 dirty="0"/>
              <a:t>1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 dirty="0"/>
              <a:t>2</a:t>
            </a:r>
            <a:endParaRPr lang="zh-CN" altLang="en-ZA" noProof="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较大数字选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 dirty="0"/>
              <a:t>节标题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 dirty="0"/>
              <a:t>节标题</a:t>
            </a:r>
          </a:p>
        </p:txBody>
      </p:sp>
      <p:sp>
        <p:nvSpPr>
          <p:cNvPr id="8" name="文本占位符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节标题</a:t>
            </a:r>
          </a:p>
        </p:txBody>
      </p:sp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ZA" noProof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任意多边形：形状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ZA" noProof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节说明</a:t>
            </a:r>
            <a:endParaRPr lang="zh-CN" altLang="en-ZA" noProof="0" dirty="0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n-US" altLang="zh-CN" noProof="0" dirty="0"/>
              <a:t>2</a:t>
            </a:r>
            <a:endParaRPr lang="zh-CN" altLang="en-ZA" noProof="0" dirty="0"/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节说明</a:t>
            </a:r>
          </a:p>
        </p:txBody>
      </p:sp>
      <p:sp>
        <p:nvSpPr>
          <p:cNvPr id="12" name="文本占位符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n-US" altLang="zh-CN" noProof="0" dirty="0"/>
              <a:t>3</a:t>
            </a:r>
            <a:endParaRPr lang="zh-CN" altLang="en-ZA" noProof="0" dirty="0"/>
          </a:p>
        </p:txBody>
      </p:sp>
      <p:sp>
        <p:nvSpPr>
          <p:cNvPr id="15" name="文本占位符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节说明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19" name="椭圆形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场空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​​(S)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象限标题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象限标题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象限标题</a:t>
            </a: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象限标题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长方形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ZA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  <a:endParaRPr lang="zh-CN" altLang="en-ZA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/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23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45C035-3F70-4610-8240-09C261E4FC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1</a:t>
            </a:fld>
            <a:endParaRPr lang="zh-CN" altLang="en-US" b="1" i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D6CB0D-0197-447C-8D40-490890DB661D}"/>
              </a:ext>
            </a:extLst>
          </p:cNvPr>
          <p:cNvSpPr txBox="1"/>
          <p:nvPr/>
        </p:nvSpPr>
        <p:spPr>
          <a:xfrm>
            <a:off x="218115" y="109057"/>
            <a:ext cx="642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ZJUTV2020 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技术部实习期内训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C6B79D-FE73-4172-92A6-C533408A3F0A}"/>
              </a:ext>
            </a:extLst>
          </p:cNvPr>
          <p:cNvSpPr txBox="1"/>
          <p:nvPr/>
        </p:nvSpPr>
        <p:spPr>
          <a:xfrm>
            <a:off x="2501320" y="2434228"/>
            <a:ext cx="731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+mj-ea"/>
                <a:ea typeface="+mj-ea"/>
              </a:rPr>
              <a:t>Git</a:t>
            </a:r>
            <a:r>
              <a:rPr lang="en-US" altLang="zh-CN" sz="7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7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安装与使用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46303D-0517-4106-AD36-C03B4860F61F}"/>
              </a:ext>
            </a:extLst>
          </p:cNvPr>
          <p:cNvSpPr txBox="1"/>
          <p:nvPr/>
        </p:nvSpPr>
        <p:spPr>
          <a:xfrm>
            <a:off x="5026406" y="3826778"/>
            <a:ext cx="226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2020.10.09</a:t>
            </a:r>
            <a:endParaRPr lang="zh-CN" altLang="en-US" sz="3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AB19E8-F831-452E-A0D3-7FC8D9806DFC}"/>
              </a:ext>
            </a:extLst>
          </p:cNvPr>
          <p:cNvSpPr txBox="1"/>
          <p:nvPr/>
        </p:nvSpPr>
        <p:spPr>
          <a:xfrm>
            <a:off x="4289923" y="4665330"/>
            <a:ext cx="373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By 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应承峻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2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415523-EF0F-4681-85A2-A638543C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检查提交状态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$</a:t>
            </a:r>
            <a:r>
              <a:rPr lang="en-US" altLang="zh-CN" sz="2400" i="1"/>
              <a:t> git status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删除已暂存的文件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$ </a:t>
            </a:r>
            <a:r>
              <a:rPr lang="en-US" altLang="zh-CN" sz="2400" i="1"/>
              <a:t>git rm [-f] [-r] --cached [ FILE_NAME1 ] [ FILE_NAME2 ] [ … 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/>
              <a:t>	</a:t>
            </a:r>
            <a:r>
              <a:rPr lang="en-US" altLang="zh-CN" sz="2400"/>
              <a:t>$ </a:t>
            </a:r>
            <a:r>
              <a:rPr lang="en-US" altLang="zh-CN" sz="2400" i="1"/>
              <a:t>git reset HEAD --</a:t>
            </a:r>
            <a:r>
              <a:rPr lang="en-US" altLang="zh-CN" sz="2400"/>
              <a:t>  </a:t>
            </a:r>
            <a:r>
              <a:rPr lang="en-US" altLang="zh-CN" sz="2400">
                <a:highlight>
                  <a:srgbClr val="C0C0C0"/>
                </a:highlight>
              </a:rPr>
              <a:t>OR</a:t>
            </a:r>
            <a:r>
              <a:rPr lang="en-US" altLang="zh-CN" sz="2400"/>
              <a:t> </a:t>
            </a:r>
            <a:r>
              <a:rPr lang="en-US" altLang="zh-CN" sz="2400" i="1"/>
              <a:t>git reset HEAD -- [ FILE_NAME1 ] [ … ]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删除已暂存的文件并且丢弃这个文件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$ </a:t>
            </a:r>
            <a:r>
              <a:rPr lang="en-US" altLang="zh-CN" sz="2400" i="1"/>
              <a:t>git rm [ FILE_NAME1 ] [ FILE_NAME2 ] [ … ]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0646AA-14A4-4F16-8998-33E4C771AF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10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1E101A6-5AC2-4B9F-8620-314C431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创建第一个</a:t>
            </a:r>
            <a:r>
              <a:rPr lang="en-US" altLang="zh-CN"/>
              <a:t>Git</a:t>
            </a:r>
            <a:r>
              <a:rPr lang="zh-CN" altLang="en-US"/>
              <a:t>项目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D699F9-69AC-4830-B792-F57AA0E43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62"/>
          <a:stretch/>
        </p:blipFill>
        <p:spPr>
          <a:xfrm>
            <a:off x="5130163" y="864000"/>
            <a:ext cx="6202980" cy="22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1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415523-EF0F-4681-85A2-A638543C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刚开始 </a:t>
            </a:r>
            <a:r>
              <a:rPr lang="en-US" altLang="zh-CN" sz="2400"/>
              <a:t>working tree </a:t>
            </a:r>
            <a:r>
              <a:rPr lang="zh-CN" altLang="en-US" sz="2400"/>
              <a:t>、 </a:t>
            </a:r>
            <a:r>
              <a:rPr lang="en-US" altLang="zh-CN" sz="2400"/>
              <a:t>index </a:t>
            </a:r>
            <a:r>
              <a:rPr lang="zh-CN" altLang="en-US" sz="2400"/>
              <a:t>与 </a:t>
            </a:r>
            <a:r>
              <a:rPr lang="en-US" altLang="zh-CN" sz="2400"/>
              <a:t>repository(HEAD)</a:t>
            </a:r>
            <a:r>
              <a:rPr lang="zh-CN" altLang="en-US" sz="2400"/>
              <a:t>里面的內容都是初始的</a:t>
            </a:r>
            <a:endParaRPr lang="en-US" altLang="zh-CN" sz="24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0646AA-14A4-4F16-8998-33E4C771AF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11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1E101A6-5AC2-4B9F-8620-314C431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将代码保存到仓库</a:t>
            </a:r>
            <a:r>
              <a:rPr lang="en-US" altLang="zh-CN"/>
              <a:t>(repository)</a:t>
            </a:r>
            <a:r>
              <a:rPr lang="zh-CN" altLang="en-US"/>
              <a:t>的机制</a:t>
            </a:r>
            <a:r>
              <a:rPr lang="en-US" altLang="zh-CN"/>
              <a:t>——1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B394DF-FC79-4AAB-A553-6F31A73C1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30" y="1995593"/>
            <a:ext cx="9887127" cy="34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415523-EF0F-4681-85A2-A638543C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当</a:t>
            </a:r>
            <a:r>
              <a:rPr lang="en-US" altLang="zh-CN" sz="2400"/>
              <a:t>git</a:t>
            </a:r>
            <a:r>
              <a:rPr lang="zh-CN" altLang="en-US" sz="2400"/>
              <a:t>管理的文件夹里面的内容出现改变后，此時 </a:t>
            </a:r>
            <a:r>
              <a:rPr lang="en-US" altLang="zh-CN" sz="2400"/>
              <a:t>working tree </a:t>
            </a:r>
            <a:r>
              <a:rPr lang="zh-CN" altLang="en-US" sz="2400"/>
              <a:t>的內容就会跟 </a:t>
            </a:r>
            <a:r>
              <a:rPr lang="en-US" altLang="zh-CN" sz="2400"/>
              <a:t>index </a:t>
            </a:r>
            <a:r>
              <a:rPr lang="zh-CN" altLang="en-US" sz="2400"/>
              <a:t>及 </a:t>
            </a:r>
            <a:r>
              <a:rPr lang="en-US" altLang="zh-CN" sz="2400"/>
              <a:t>repository(HEAD)</a:t>
            </a:r>
            <a:r>
              <a:rPr lang="zh-CN" altLang="en-US" sz="2400"/>
              <a:t>的不一致，而</a:t>
            </a:r>
            <a:r>
              <a:rPr lang="en-US" altLang="zh-CN" sz="2400"/>
              <a:t>Git</a:t>
            </a:r>
            <a:r>
              <a:rPr lang="zh-CN" altLang="en-US" sz="2400"/>
              <a:t>知道是哪些文件</a:t>
            </a:r>
            <a:r>
              <a:rPr lang="en-US" altLang="zh-CN" sz="2400"/>
              <a:t>(Tracked File)</a:t>
            </a:r>
            <a:r>
              <a:rPr lang="zh-CN" altLang="en-US" sz="2400"/>
              <a:t>被改动过，直接将文件状态设置为 </a:t>
            </a:r>
            <a:r>
              <a:rPr lang="en-US" altLang="zh-CN" sz="2400"/>
              <a:t>modified (Unstaged files)</a:t>
            </a:r>
            <a:r>
              <a:rPr lang="zh-CN" altLang="en-US" sz="2400"/>
              <a:t>。</a:t>
            </a:r>
            <a:endParaRPr lang="en-US" altLang="zh-CN" sz="32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0646AA-14A4-4F16-8998-33E4C771AF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12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1E101A6-5AC2-4B9F-8620-314C431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将代码保存到仓库</a:t>
            </a:r>
            <a:r>
              <a:rPr lang="en-US" altLang="zh-CN"/>
              <a:t>(repository)</a:t>
            </a:r>
            <a:r>
              <a:rPr lang="zh-CN" altLang="en-US"/>
              <a:t>的机制</a:t>
            </a:r>
            <a:r>
              <a:rPr lang="en-US" altLang="zh-CN"/>
              <a:t>——2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8DE425-2873-4DE2-9171-2F6BFA58E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84" y="3090973"/>
            <a:ext cx="10075373" cy="301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8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415523-EF0F-4681-85A2-A638543C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1999"/>
            <a:ext cx="10999767" cy="55351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执行 </a:t>
            </a:r>
            <a:r>
              <a:rPr lang="en-US" altLang="zh-CN" sz="2400"/>
              <a:t>git add </a:t>
            </a:r>
            <a:r>
              <a:rPr lang="zh-CN" altLang="en-US" sz="2400"/>
              <a:t>后，会将这些改变的文件內容加入 </a:t>
            </a:r>
            <a:r>
              <a:rPr lang="en-US" altLang="zh-CN" sz="2400"/>
              <a:t>index </a:t>
            </a:r>
            <a:r>
              <a:rPr lang="zh-CN" altLang="en-US" sz="2400"/>
              <a:t>中 </a:t>
            </a:r>
            <a:r>
              <a:rPr lang="en-US" altLang="zh-CN" sz="2400"/>
              <a:t>(Staged files)</a:t>
            </a:r>
            <a:r>
              <a:rPr lang="zh-CN" altLang="en-US" sz="2400"/>
              <a:t> 。相当于达到了将修改暂存的目标。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git add</a:t>
            </a:r>
            <a:r>
              <a:rPr lang="zh-CN" altLang="en-US" sz="2400"/>
              <a:t>命令可以多次执行，即分多次添加文件。</a:t>
            </a:r>
            <a:endParaRPr lang="en-US" altLang="zh-CN" sz="32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0646AA-14A4-4F16-8998-33E4C771AF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13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1E101A6-5AC2-4B9F-8620-314C431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将代码保存到仓库</a:t>
            </a:r>
            <a:r>
              <a:rPr lang="en-US" altLang="zh-CN"/>
              <a:t>(repository)</a:t>
            </a:r>
            <a:r>
              <a:rPr lang="zh-CN" altLang="en-US"/>
              <a:t>的机制</a:t>
            </a:r>
            <a:r>
              <a:rPr lang="en-US" altLang="zh-CN"/>
              <a:t>——3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F5C22C-44F4-4905-A914-267C036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83" y="3061654"/>
            <a:ext cx="9172267" cy="336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9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949F74-2517-417F-8327-69398862D20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14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308EFB6-1D05-47E7-90D4-8A9B4771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rm --cached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805429-F79C-447B-83B4-662A0864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82" y="1086020"/>
            <a:ext cx="9204932" cy="533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3BD041-4B80-437C-AA34-8327686ED3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15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65B255B-3D5F-46AB-8530-A6219133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rm -r --cached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25FB30-9F93-4543-BEF8-6278878A6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2" y="1076494"/>
            <a:ext cx="7846993" cy="514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5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415523-EF0F-4681-85A2-A638543C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撤销对</a:t>
            </a:r>
            <a:r>
              <a:rPr lang="en-US" altLang="zh-CN" sz="2400"/>
              <a:t>【</a:t>
            </a:r>
            <a:r>
              <a:rPr lang="zh-CN" altLang="en-US" sz="2400"/>
              <a:t>已有</a:t>
            </a:r>
            <a:r>
              <a:rPr lang="en-US" altLang="zh-CN" sz="2400"/>
              <a:t>】</a:t>
            </a:r>
            <a:r>
              <a:rPr lang="zh-CN" altLang="en-US" sz="2400"/>
              <a:t>文件的修改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$</a:t>
            </a:r>
            <a:r>
              <a:rPr lang="en-US" altLang="zh-CN" sz="2400" i="1"/>
              <a:t> git checkout -- [FILE_NAME]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0646AA-14A4-4F16-8998-33E4C771AF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16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1E101A6-5AC2-4B9F-8620-314C431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创建第一个</a:t>
            </a:r>
            <a:r>
              <a:rPr lang="en-US" altLang="zh-CN"/>
              <a:t>Git</a:t>
            </a:r>
            <a:r>
              <a:rPr lang="zh-CN" altLang="en-US"/>
              <a:t>项目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54AE1C-DC20-4CA9-9670-9EDA293E8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487" y="2457424"/>
            <a:ext cx="6538587" cy="396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74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CC3257C-AE7A-4C74-8CA1-3184D02B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提交修改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 $</a:t>
            </a:r>
            <a:r>
              <a:rPr lang="en-US" altLang="zh-CN" sz="2400" i="1"/>
              <a:t> git comit --message [MSG]   </a:t>
            </a:r>
            <a:r>
              <a:rPr lang="en-US" altLang="zh-CN" sz="2400" b="1">
                <a:highlight>
                  <a:srgbClr val="C0C0C0"/>
                </a:highlight>
              </a:rPr>
              <a:t> or </a:t>
            </a:r>
            <a:r>
              <a:rPr lang="en-US" altLang="zh-CN" sz="2400" i="1"/>
              <a:t> git commit -m [MSG]</a:t>
            </a:r>
            <a:endParaRPr lang="zh-CN" altLang="en-US" sz="24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19210A-7FC7-498C-9F3A-86584BCE7C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17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175F27C-69A3-49DA-A7AC-2E084223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创建第一个</a:t>
            </a:r>
            <a:r>
              <a:rPr lang="en-US" altLang="zh-CN"/>
              <a:t>Git</a:t>
            </a:r>
            <a:r>
              <a:rPr lang="zh-CN" altLang="en-US"/>
              <a:t>项目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DC3B4E-D2CA-4133-BA99-0B9B40F5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3" y="2638291"/>
            <a:ext cx="8310242" cy="33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0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415523-EF0F-4681-85A2-A638543C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执行 </a:t>
            </a:r>
            <a:r>
              <a:rPr lang="en-US" altLang="zh-CN" sz="2400"/>
              <a:t>git commit </a:t>
            </a:r>
            <a:r>
              <a:rPr lang="zh-CN" altLang="en-US" sz="2400"/>
              <a:t>后，</a:t>
            </a:r>
            <a:r>
              <a:rPr lang="en-US" altLang="zh-CN" sz="2400"/>
              <a:t>git</a:t>
            </a:r>
            <a:r>
              <a:rPr lang="zh-CN" altLang="en-US" sz="2400"/>
              <a:t>索引中所有改变的文件內容将被提交至 </a:t>
            </a:r>
            <a:r>
              <a:rPr lang="en-US" altLang="zh-CN" sz="2400"/>
              <a:t>Repository </a:t>
            </a:r>
            <a:r>
              <a:rPr lang="zh-CN" altLang="en-US" sz="2400"/>
              <a:t>中：即对项目的修改被正式保存到了仓库中</a:t>
            </a:r>
            <a:endParaRPr lang="en-US" altLang="zh-CN" sz="24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0646AA-14A4-4F16-8998-33E4C771AF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18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1E101A6-5AC2-4B9F-8620-314C431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将代码保存到仓库</a:t>
            </a:r>
            <a:r>
              <a:rPr lang="en-US" altLang="zh-CN"/>
              <a:t>(repository)</a:t>
            </a:r>
            <a:r>
              <a:rPr lang="zh-CN" altLang="en-US"/>
              <a:t>的机制</a:t>
            </a:r>
            <a:r>
              <a:rPr lang="en-US" altLang="zh-CN"/>
              <a:t>——4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2842CE-31C1-4001-8F3B-A36BB015C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08" y="2657586"/>
            <a:ext cx="10324742" cy="32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1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CC3257C-AE7A-4C74-8CA1-3184D02B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显示提交历史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 $</a:t>
            </a:r>
            <a:r>
              <a:rPr lang="en-US" altLang="zh-CN" sz="2400" i="1"/>
              <a:t> git log [--pretty=oneline]</a:t>
            </a:r>
            <a:endParaRPr lang="zh-CN" altLang="en-US" sz="24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19210A-7FC7-498C-9F3A-86584BCE7C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19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175F27C-69A3-49DA-A7AC-2E084223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创建第一个</a:t>
            </a:r>
            <a:r>
              <a:rPr lang="en-US" altLang="zh-CN"/>
              <a:t>Git</a:t>
            </a:r>
            <a:r>
              <a:rPr lang="zh-CN" altLang="en-US"/>
              <a:t>项目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9FC79E-479A-4E27-BBCF-DDFF81B94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85" y="2705166"/>
            <a:ext cx="8648998" cy="19335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681AE6-6FEB-48C7-99BF-509A4132F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785" y="5005418"/>
            <a:ext cx="8890534" cy="8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8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FB05C5-1676-47D7-AB41-2F68E911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15426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900"/>
              <a:t>最先进的</a:t>
            </a:r>
            <a:r>
              <a:rPr lang="en-US" altLang="zh-CN" sz="1900"/>
              <a:t>【</a:t>
            </a:r>
            <a:r>
              <a:rPr lang="zh-CN" altLang="en-US" sz="1900"/>
              <a:t>分布式</a:t>
            </a:r>
            <a:r>
              <a:rPr lang="en-US" altLang="zh-CN" sz="1900"/>
              <a:t>】</a:t>
            </a:r>
            <a:r>
              <a:rPr lang="zh-CN" altLang="en-US" sz="1900"/>
              <a:t>版本控制系统   ？</a:t>
            </a:r>
            <a:endParaRPr lang="en-US" altLang="zh-CN" sz="1900"/>
          </a:p>
          <a:p>
            <a:pPr>
              <a:lnSpc>
                <a:spcPct val="150000"/>
              </a:lnSpc>
            </a:pPr>
            <a:r>
              <a:rPr lang="zh-CN" altLang="en-US" sz="1900"/>
              <a:t>简而言之：将代码或是文件组织成一个“仓库”，能够记录文件每次的改动。</a:t>
            </a:r>
            <a:endParaRPr lang="en-US" altLang="zh-CN" sz="190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D010B3-13CF-41CA-A3F3-D9C5334758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2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35B06E9-3938-4098-BA73-118733FD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 简介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C90D7D-0A46-4C8E-AA2F-48CD6A6FA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09" y="2426904"/>
            <a:ext cx="5480740" cy="3744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8423D9-C5EA-41EA-9E10-1261CC67F0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013"/>
          <a:stretch/>
        </p:blipFill>
        <p:spPr>
          <a:xfrm>
            <a:off x="8825456" y="149128"/>
            <a:ext cx="3235398" cy="6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2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14E744-EBC8-457A-A562-4DEFBCFFA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20</a:t>
            </a:fld>
            <a:endParaRPr lang="zh-CN" altLang="en-US" b="1" i="1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CF2630-3628-4963-9AF4-3E4EF091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24" y="2066925"/>
            <a:ext cx="8596751" cy="196215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4800"/>
              <a:t>Chapter 2 </a:t>
            </a:r>
            <a:br>
              <a:rPr lang="en-US" altLang="zh-CN" sz="4800"/>
            </a:br>
            <a:r>
              <a:rPr lang="en-US" altLang="zh-CN" sz="4800"/>
              <a:t>Git </a:t>
            </a:r>
            <a:r>
              <a:rPr lang="zh-CN" altLang="en-US" sz="4800"/>
              <a:t>的协作功能</a:t>
            </a:r>
          </a:p>
        </p:txBody>
      </p:sp>
    </p:spTree>
    <p:extLst>
      <p:ext uri="{BB962C8B-B14F-4D97-AF65-F5344CB8AC3E}">
        <p14:creationId xmlns:p14="http://schemas.microsoft.com/office/powerpoint/2010/main" val="1391455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CC3257C-AE7A-4C74-8CA1-3184D02B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克隆版本库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 $</a:t>
            </a:r>
            <a:r>
              <a:rPr lang="en-US" altLang="zh-CN" sz="2400" i="1"/>
              <a:t> git clone [ HTTP/SSH URL 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/>
              <a:t>	 </a:t>
            </a:r>
            <a:r>
              <a:rPr lang="en-US" altLang="zh-CN" sz="2400"/>
              <a:t>$</a:t>
            </a:r>
            <a:r>
              <a:rPr lang="en-US" altLang="zh-CN" sz="2400" i="1"/>
              <a:t> </a:t>
            </a:r>
            <a:r>
              <a:rPr lang="en-US" altLang="zh-CN" sz="2400"/>
              <a:t>eg: git clone git@git.zjutv.com:zju3170103456/internship2019.git </a:t>
            </a:r>
            <a:endParaRPr lang="zh-CN" altLang="en-US" sz="24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19210A-7FC7-498C-9F3A-86584BCE7C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21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175F27C-69A3-49DA-A7AC-2E084223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从版本库中克隆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F3B21B-4EF9-4AD9-B75D-32B483F3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1" y="3671625"/>
            <a:ext cx="10729983" cy="177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69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22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从版本库中克隆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799405-08D0-488F-AA52-185A438B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使用   </a:t>
            </a:r>
            <a:r>
              <a:rPr lang="en-US" altLang="zh-CN" sz="2400"/>
              <a:t>$ </a:t>
            </a:r>
            <a:r>
              <a:rPr lang="en-US" altLang="zh-CN" sz="2400" i="1"/>
              <a:t>git pull   </a:t>
            </a:r>
            <a:r>
              <a:rPr lang="zh-CN" altLang="en-US" sz="2400"/>
              <a:t>命令取回新的修改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FC2B6973-F3D8-426A-8ADA-EBC2214A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72" y="1990724"/>
            <a:ext cx="6678248" cy="383923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7F45591-8EC5-49BB-B479-777621DC0AB4}"/>
              </a:ext>
            </a:extLst>
          </p:cNvPr>
          <p:cNvSpPr/>
          <p:nvPr/>
        </p:nvSpPr>
        <p:spPr>
          <a:xfrm>
            <a:off x="7954296" y="310574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冲突处理？</a:t>
            </a:r>
          </a:p>
        </p:txBody>
      </p:sp>
    </p:spTree>
    <p:extLst>
      <p:ext uri="{BB962C8B-B14F-4D97-AF65-F5344CB8AC3E}">
        <p14:creationId xmlns:p14="http://schemas.microsoft.com/office/powerpoint/2010/main" val="2977168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CC3257C-AE7A-4C74-8CA1-3184D02B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冲突处理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UserA</a:t>
            </a:r>
            <a:r>
              <a:rPr lang="zh-CN" altLang="en-US" sz="2400"/>
              <a:t>：</a:t>
            </a:r>
            <a:r>
              <a:rPr lang="en-US" altLang="zh-CN" sz="2400"/>
              <a:t>foo.txt                                         UserB</a:t>
            </a:r>
            <a:r>
              <a:rPr lang="zh-CN" altLang="en-US" sz="2400"/>
              <a:t>：</a:t>
            </a:r>
            <a:r>
              <a:rPr lang="en-US" altLang="zh-CN" sz="2400"/>
              <a:t>foo.txt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19210A-7FC7-498C-9F3A-86584BCE7C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23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175F27C-69A3-49DA-A7AC-2E084223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从版本库中克隆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B0E04B-A14C-43A1-B78D-2EA77EDB0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2" y="2538556"/>
            <a:ext cx="2385911" cy="3362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B4C26F-9B18-4E79-93EF-6C55E2B2E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899" y="2538556"/>
            <a:ext cx="2480851" cy="33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12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24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从版本库中克隆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799405-08D0-488F-AA52-185A438B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上载（向远程库推送）修改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$  </a:t>
            </a:r>
            <a:r>
              <a:rPr lang="en-US" altLang="zh-CN" sz="2400" i="1"/>
              <a:t>git push [-f]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/>
              <a:t>	</a:t>
            </a:r>
            <a:r>
              <a:rPr lang="en-US" altLang="zh-CN" sz="2400"/>
              <a:t>$ </a:t>
            </a:r>
            <a:r>
              <a:rPr lang="en-US" altLang="zh-CN" sz="2400" i="1"/>
              <a:t>git push origin master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总结：修改加推送</a:t>
            </a:r>
            <a:endParaRPr lang="en-US" altLang="zh-CN" sz="240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zh-CN" sz="2200"/>
              <a:t>	</a:t>
            </a:r>
            <a:r>
              <a:rPr lang="en-US" altLang="zh-CN" sz="2200" i="1"/>
              <a:t>git add   </a:t>
            </a:r>
            <a:r>
              <a:rPr lang="en-US" altLang="zh-CN" sz="2200" i="1">
                <a:sym typeface="Wingdings" panose="05000000000000000000" pitchFamily="2" charset="2"/>
              </a:rPr>
              <a:t>   git commit      git push</a:t>
            </a:r>
            <a:endParaRPr lang="zh-CN" altLang="en-US" sz="2200" i="1"/>
          </a:p>
        </p:txBody>
      </p:sp>
    </p:spTree>
    <p:extLst>
      <p:ext uri="{BB962C8B-B14F-4D97-AF65-F5344CB8AC3E}">
        <p14:creationId xmlns:p14="http://schemas.microsoft.com/office/powerpoint/2010/main" val="1765489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14E744-EBC8-457A-A562-4DEFBCFFA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25</a:t>
            </a:fld>
            <a:endParaRPr lang="zh-CN" altLang="en-US" b="1" i="1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CF2630-3628-4963-9AF4-3E4EF091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24" y="2066925"/>
            <a:ext cx="8596751" cy="196215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4800"/>
              <a:t>Chapter 3 </a:t>
            </a:r>
            <a:br>
              <a:rPr lang="en-US" altLang="zh-CN" sz="4800"/>
            </a:br>
            <a:r>
              <a:rPr lang="zh-CN" altLang="en-US" sz="4800"/>
              <a:t>分支管理</a:t>
            </a:r>
          </a:p>
        </p:txBody>
      </p:sp>
    </p:spTree>
    <p:extLst>
      <p:ext uri="{BB962C8B-B14F-4D97-AF65-F5344CB8AC3E}">
        <p14:creationId xmlns:p14="http://schemas.microsoft.com/office/powerpoint/2010/main" val="4110538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26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并行式开发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799405-08D0-488F-AA52-185A438B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/>
              <a:t>当多个开发者用</a:t>
            </a:r>
            <a:r>
              <a:rPr lang="en-US" altLang="zh-CN" sz="2200"/>
              <a:t>Git</a:t>
            </a:r>
            <a:r>
              <a:rPr lang="zh-CN" altLang="en-US" sz="2200"/>
              <a:t>处理同一个软件开发项目时，他们会在版本库创建各自的分支。</a:t>
            </a:r>
            <a:endParaRPr lang="en-US" altLang="zh-CN" sz="2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7817B1-A60A-496B-A2C0-F0C282EBB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30" y="2252850"/>
            <a:ext cx="6276190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57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27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修复旧版本中的 </a:t>
            </a:r>
            <a:r>
              <a:rPr lang="en-US" altLang="zh-CN"/>
              <a:t>BUG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799405-08D0-488F-AA52-185A438B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/>
              <a:t>当多个开发者用</a:t>
            </a:r>
            <a:r>
              <a:rPr lang="en-US" altLang="zh-CN" sz="2200"/>
              <a:t>Git</a:t>
            </a:r>
            <a:r>
              <a:rPr lang="zh-CN" altLang="en-US" sz="2200"/>
              <a:t>处理同一个软件开发项目时，他们会在版本库创建各自的分支。</a:t>
            </a:r>
            <a:endParaRPr lang="en-US" altLang="zh-CN" sz="2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8BFDC5-027E-49F4-9CF5-64FCE9F2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30" y="2524248"/>
            <a:ext cx="5097474" cy="15934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58CAFF-4017-4BF6-A25D-A4A8B9FF7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996" y="2524248"/>
            <a:ext cx="5097474" cy="250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45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28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泳道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799405-08D0-488F-AA52-185A438B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/>
              <a:t>分支可以看作是开发过程中的并行线，我们可以把该提交想象成游泳池中的泳道。</a:t>
            </a:r>
            <a:endParaRPr lang="en-US" altLang="zh-CN" sz="2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2027E6-97EF-4307-A68A-7805DF24C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47" y="2171850"/>
            <a:ext cx="7915402" cy="30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04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29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当前活跃分支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799405-08D0-488F-AA52-185A438B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使用 </a:t>
            </a:r>
            <a:r>
              <a:rPr lang="en-US" altLang="zh-CN" sz="2400"/>
              <a:t>$ </a:t>
            </a:r>
            <a:r>
              <a:rPr lang="en-US" altLang="zh-CN" sz="2400" i="1"/>
              <a:t>git branch </a:t>
            </a:r>
            <a:r>
              <a:rPr lang="zh-CN" altLang="en-US" sz="2400"/>
              <a:t>命令列出当前所有分支。</a:t>
            </a:r>
            <a:endParaRPr lang="en-US" altLang="zh-CN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40086B-EC6C-48B0-9A81-4ADD29AB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2" y="2457571"/>
            <a:ext cx="6088764" cy="1447679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921AEAC2-3D41-4260-83B7-E5CDF0A34294}"/>
              </a:ext>
            </a:extLst>
          </p:cNvPr>
          <p:cNvSpPr/>
          <p:nvPr/>
        </p:nvSpPr>
        <p:spPr>
          <a:xfrm rot="18202319">
            <a:off x="1578458" y="3296254"/>
            <a:ext cx="342900" cy="2305050"/>
          </a:xfrm>
          <a:prstGeom prst="downArrow">
            <a:avLst>
              <a:gd name="adj1" fmla="val 50000"/>
              <a:gd name="adj2" fmla="val 208358"/>
            </a:avLst>
          </a:prstGeom>
          <a:noFill/>
          <a:ln w="38100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A506E5D0-8B3E-4097-B588-700C9153EDA9}"/>
              </a:ext>
            </a:extLst>
          </p:cNvPr>
          <p:cNvSpPr txBox="1">
            <a:spLocks/>
          </p:cNvSpPr>
          <p:nvPr/>
        </p:nvSpPr>
        <p:spPr>
          <a:xfrm>
            <a:off x="2898134" y="4832296"/>
            <a:ext cx="7220013" cy="5841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带</a:t>
            </a:r>
            <a:r>
              <a:rPr lang="en-US" altLang="zh-CN" sz="2400"/>
              <a:t>(*)</a:t>
            </a:r>
            <a:r>
              <a:rPr lang="zh-CN" altLang="en-US" sz="2400"/>
              <a:t>号的是当前分支</a:t>
            </a:r>
            <a:r>
              <a:rPr lang="en-US" altLang="zh-CN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77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48452C-3E3B-48D1-ACB1-E0C88615C6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3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191BEC-9DCF-4DBD-931B-07DB4460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730050"/>
          </a:xfrm>
        </p:spPr>
        <p:txBody>
          <a:bodyPr/>
          <a:lstStyle/>
          <a:p>
            <a:r>
              <a:rPr lang="zh-CN" altLang="en-US"/>
              <a:t>我们所希望的版本管理工具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4D2ADD-A846-4BAD-B7DB-9E1AACD48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82" y="1676649"/>
            <a:ext cx="10599718" cy="36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93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30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当前活跃分支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799405-08D0-488F-AA52-185A438B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27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创建新的分支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$  </a:t>
            </a:r>
            <a:r>
              <a:rPr lang="en-US" altLang="zh-CN" sz="2400" i="1"/>
              <a:t>git branch [ BRANCH_NAME ]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切换分支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$  </a:t>
            </a:r>
            <a:r>
              <a:rPr lang="en-US" altLang="zh-CN" sz="2400" i="1"/>
              <a:t>git checkout [ BRANCH_NAME ]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创建并切换分支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$  </a:t>
            </a:r>
            <a:r>
              <a:rPr lang="en-US" altLang="zh-CN" sz="2400" i="1"/>
              <a:t>git checkout  -b [ BRANCH_NAME ]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删除分支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$  </a:t>
            </a:r>
            <a:r>
              <a:rPr lang="en-US" altLang="zh-CN" sz="2400" i="1"/>
              <a:t>git branch -d [ BRANCH_NAME ]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endParaRPr lang="zh-CN" altLang="en-US" sz="2200" i="1"/>
          </a:p>
        </p:txBody>
      </p:sp>
    </p:spTree>
    <p:extLst>
      <p:ext uri="{BB962C8B-B14F-4D97-AF65-F5344CB8AC3E}">
        <p14:creationId xmlns:p14="http://schemas.microsoft.com/office/powerpoint/2010/main" val="2640008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31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当前活跃分支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8D2C65C-D280-4ADC-B549-6F0906240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1682" y="1190917"/>
            <a:ext cx="9862304" cy="46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84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32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当前活跃分支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5626DA-B7F6-4230-951D-8B9D5334F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05"/>
          <a:stretch/>
        </p:blipFill>
        <p:spPr>
          <a:xfrm>
            <a:off x="601682" y="1128712"/>
            <a:ext cx="870945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51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33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当前活跃分支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799405-08D0-488F-AA52-185A438B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27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重置分支指针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$  </a:t>
            </a:r>
            <a:r>
              <a:rPr lang="en-US" altLang="zh-CN" sz="2400" i="1"/>
              <a:t>git reset --hard [ SID ]</a:t>
            </a:r>
            <a:endParaRPr lang="en-US" altLang="zh-CN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589F1D-0961-4721-BD12-D8930575D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97" y="2790975"/>
            <a:ext cx="7915402" cy="30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39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34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重置分支指针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758879-1B1A-403B-9B2A-EDF2FC815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2" y="1114982"/>
            <a:ext cx="7542193" cy="531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59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35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合并分支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799405-08D0-488F-AA52-185A438B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27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来看下面一个例子：</a:t>
            </a:r>
            <a:r>
              <a:rPr lang="zh-CN" altLang="en-US" sz="2200"/>
              <a:t>一群开发者再名为</a:t>
            </a:r>
            <a:r>
              <a:rPr lang="en-US" altLang="zh-CN" sz="2200"/>
              <a:t>feature</a:t>
            </a:r>
            <a:r>
              <a:rPr lang="zh-CN" altLang="en-US" sz="2200"/>
              <a:t>的分支上开发新功能的同时（提交</a:t>
            </a:r>
            <a:r>
              <a:rPr lang="en-US" altLang="zh-CN" sz="2200"/>
              <a:t>D</a:t>
            </a:r>
            <a:r>
              <a:rPr lang="zh-CN" altLang="en-US" sz="2200"/>
              <a:t>），另一位开发者刚刚修复了</a:t>
            </a:r>
            <a:r>
              <a:rPr lang="en-US" altLang="zh-CN" sz="2200"/>
              <a:t>master</a:t>
            </a:r>
            <a:r>
              <a:rPr lang="zh-CN" altLang="en-US" sz="2200"/>
              <a:t>分支上的某个错误（提交</a:t>
            </a:r>
            <a:r>
              <a:rPr lang="en-US" altLang="zh-CN" sz="2200"/>
              <a:t>E</a:t>
            </a:r>
            <a:r>
              <a:rPr lang="zh-CN" altLang="en-US" sz="2200"/>
              <a:t>），此后过了不久</a:t>
            </a:r>
            <a:r>
              <a:rPr lang="en-US" altLang="zh-CN" sz="2200"/>
              <a:t>feature</a:t>
            </a:r>
            <a:r>
              <a:rPr lang="zh-CN" altLang="en-US" sz="2200"/>
              <a:t>部分的任务也完成了（提交</a:t>
            </a:r>
            <a:r>
              <a:rPr lang="en-US" altLang="zh-CN" sz="2200"/>
              <a:t>D</a:t>
            </a:r>
            <a:r>
              <a:rPr lang="zh-CN" altLang="en-US" sz="2200"/>
              <a:t>），并将交付使用。因此</a:t>
            </a:r>
            <a:r>
              <a:rPr lang="en-US" altLang="zh-CN" sz="2200"/>
              <a:t>master</a:t>
            </a:r>
            <a:r>
              <a:rPr lang="zh-CN" altLang="en-US" sz="2200"/>
              <a:t>分支的下一个版本应该包含被修复的部分和更新的部分。此时使用</a:t>
            </a:r>
            <a:r>
              <a:rPr lang="en-US" altLang="zh-CN" sz="2200"/>
              <a:t>merge</a:t>
            </a:r>
            <a:r>
              <a:rPr lang="zh-CN" altLang="en-US" sz="2200"/>
              <a:t>命令，其结果会产生一次合并的提交</a:t>
            </a:r>
            <a:r>
              <a:rPr lang="en-US" altLang="zh-CN" sz="2200"/>
              <a:t>F</a:t>
            </a:r>
            <a:r>
              <a:rPr lang="zh-CN" altLang="en-US" sz="2200"/>
              <a:t>，该提交由两个父级提交</a:t>
            </a:r>
            <a:r>
              <a:rPr lang="en-US" altLang="zh-CN" sz="2200"/>
              <a:t>D</a:t>
            </a:r>
            <a:r>
              <a:rPr lang="zh-CN" altLang="en-US" sz="2200"/>
              <a:t>和</a:t>
            </a:r>
            <a:r>
              <a:rPr lang="en-US" altLang="zh-CN" sz="2200"/>
              <a:t>E</a:t>
            </a:r>
            <a:r>
              <a:rPr lang="zh-CN" altLang="en-US" sz="2200"/>
              <a:t>组成。</a:t>
            </a:r>
            <a:endParaRPr lang="en-US" altLang="zh-CN" sz="220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zh-CN" sz="2200"/>
              <a:t>	$(master)    </a:t>
            </a:r>
            <a:r>
              <a:rPr lang="en-US" altLang="zh-CN" sz="2200" i="1"/>
              <a:t>git merge feature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3B1C67-0122-4CE4-A331-A8ECD60BD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44" y="4562608"/>
            <a:ext cx="5103793" cy="17371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400B36-CE77-4501-A456-A9D182C2C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855" y="4562607"/>
            <a:ext cx="5584256" cy="173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36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36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合并策略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799405-08D0-488F-AA52-185A438B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27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/>
              <a:t>合并两个分支</a:t>
            </a:r>
            <a:r>
              <a:rPr lang="en-US" altLang="zh-CN" sz="2200"/>
              <a:t>A</a:t>
            </a:r>
            <a:r>
              <a:rPr lang="zh-CN" altLang="en-US" sz="2200"/>
              <a:t>和</a:t>
            </a:r>
            <a:r>
              <a:rPr lang="en-US" altLang="zh-CN" sz="2200"/>
              <a:t>B</a:t>
            </a:r>
            <a:r>
              <a:rPr lang="zh-CN" altLang="en-US" sz="2200"/>
              <a:t>时，找到它们最后一个共同的祖辈提交，再判断差异</a:t>
            </a:r>
            <a:endParaRPr lang="en-US" altLang="zh-CN" sz="2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110724-6DDC-4BAC-ABDC-FC54CD957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49" y="1824114"/>
            <a:ext cx="2560467" cy="16048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C2E380-0860-4CC8-A1F5-220E97E4E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49" y="3429000"/>
            <a:ext cx="6365382" cy="25519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1DFD6F-78CC-4C63-BF02-72C6212E1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384" y="3404354"/>
            <a:ext cx="3764359" cy="25765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737589-4860-4E5B-A7CC-F9A643DEAC7A}"/>
              </a:ext>
            </a:extLst>
          </p:cNvPr>
          <p:cNvSpPr txBox="1"/>
          <p:nvPr/>
        </p:nvSpPr>
        <p:spPr>
          <a:xfrm>
            <a:off x="8924925" y="2729346"/>
            <a:ext cx="203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合并结果</a:t>
            </a:r>
          </a:p>
        </p:txBody>
      </p:sp>
    </p:spTree>
    <p:extLst>
      <p:ext uri="{BB962C8B-B14F-4D97-AF65-F5344CB8AC3E}">
        <p14:creationId xmlns:p14="http://schemas.microsoft.com/office/powerpoint/2010/main" val="1584214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37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三路合并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FE15F0-788C-4770-8A36-C298DC64B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2" y="4119660"/>
            <a:ext cx="6243344" cy="2081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A39EE1-8155-4A65-A284-40C31EDE3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250" y="1277381"/>
            <a:ext cx="3219985" cy="20182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ED2B59-1B97-4CBB-A2E9-B627BE5F0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82" y="1114542"/>
            <a:ext cx="5045188" cy="21811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C5C9FD-DE0E-4322-9D86-AA30CBBFF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57" y="3295649"/>
            <a:ext cx="5796992" cy="8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1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38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合并冲突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C72446D-0582-425B-BB60-73570AD25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2" y="1114542"/>
            <a:ext cx="5045188" cy="218110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4CF2728-B86F-406E-94DC-E0FAE4BCF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2" y="3286124"/>
            <a:ext cx="5038478" cy="136207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0FEC43D-8CAF-41B3-9292-34EEF3E51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722" y="1197004"/>
            <a:ext cx="5905491" cy="2231996"/>
          </a:xfrm>
          <a:prstGeom prst="rect">
            <a:avLst/>
          </a:prstGeom>
        </p:spPr>
      </p:pic>
      <p:sp>
        <p:nvSpPr>
          <p:cNvPr id="29" name="内容占位符 1">
            <a:extLst>
              <a:ext uri="{FF2B5EF4-FFF2-40B4-BE49-F238E27FC236}">
                <a16:creationId xmlns:a16="http://schemas.microsoft.com/office/drawing/2014/main" id="{9C89BACD-A032-4543-A8D6-025DE53A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3" y="5064054"/>
            <a:ext cx="10999767" cy="6794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/>
              <a:t>如果</a:t>
            </a:r>
            <a:r>
              <a:rPr lang="en-US" altLang="zh-CN" sz="2200"/>
              <a:t>A</a:t>
            </a:r>
            <a:r>
              <a:rPr lang="zh-CN" altLang="en-US" sz="2200"/>
              <a:t>和</a:t>
            </a:r>
            <a:r>
              <a:rPr lang="en-US" altLang="zh-CN" sz="2200"/>
              <a:t>B</a:t>
            </a:r>
            <a:r>
              <a:rPr lang="zh-CN" altLang="en-US" sz="2200"/>
              <a:t>的某一处都与</a:t>
            </a:r>
            <a:r>
              <a:rPr lang="en-US" altLang="zh-CN" sz="2200"/>
              <a:t>Origin</a:t>
            </a:r>
            <a:r>
              <a:rPr lang="zh-CN" altLang="en-US" sz="2200"/>
              <a:t>不同，那么</a:t>
            </a:r>
            <a:r>
              <a:rPr lang="en-US" altLang="zh-CN" sz="2200"/>
              <a:t>Git</a:t>
            </a:r>
            <a:r>
              <a:rPr lang="zh-CN" altLang="en-US" sz="2200"/>
              <a:t>将无法确定哪一种修改才是正确的！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3650378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39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解决冲突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7A6CAC8-F101-44C8-9F14-55BF266E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432000"/>
          </a:xfrm>
        </p:spPr>
        <p:txBody>
          <a:bodyPr/>
          <a:lstStyle/>
          <a:p>
            <a:r>
              <a:rPr lang="zh-CN" altLang="en-US" sz="2400"/>
              <a:t>借助</a:t>
            </a:r>
            <a:r>
              <a:rPr lang="en-US" altLang="zh-CN" sz="2400"/>
              <a:t>VS Code</a:t>
            </a:r>
            <a:r>
              <a:rPr lang="zh-CN" altLang="en-US" sz="2400"/>
              <a:t>进行</a:t>
            </a:r>
            <a:r>
              <a:rPr lang="en-US" altLang="zh-CN" sz="2400"/>
              <a:t>merge</a:t>
            </a:r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70166C-4107-4A13-86FA-CF26627CA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584000"/>
            <a:ext cx="5725079" cy="1987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8C12B0-9F36-44A5-A109-1E396B32D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2" y="3711714"/>
            <a:ext cx="8723809" cy="27142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BF89E3-48DD-4FEE-8616-98C0F1A7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591" y="2150813"/>
            <a:ext cx="5481236" cy="14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7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C3AF2E-B1A4-4976-9960-C693A8B07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322" y="1212123"/>
            <a:ext cx="8877598" cy="510361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4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如何进行团队协作</a:t>
            </a:r>
          </a:p>
        </p:txBody>
      </p:sp>
    </p:spTree>
    <p:extLst>
      <p:ext uri="{BB962C8B-B14F-4D97-AF65-F5344CB8AC3E}">
        <p14:creationId xmlns:p14="http://schemas.microsoft.com/office/powerpoint/2010/main" val="426945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40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解决冲突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BF89E3-48DD-4FEE-8616-98C0F1A7C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1" y="1084877"/>
            <a:ext cx="7627919" cy="197761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ED59E4F-8F46-4DB0-AEEE-E8ED4C4D7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0" y="3429000"/>
            <a:ext cx="775488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67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41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altLang="zh-CN"/>
              <a:t>Git Fetch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799405-08D0-488F-AA52-185A438B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/>
              <a:t>$ </a:t>
            </a:r>
            <a:r>
              <a:rPr lang="en-US" altLang="zh-CN" sz="2400" i="1"/>
              <a:t>git pull   </a:t>
            </a:r>
            <a:r>
              <a:rPr lang="zh-CN" altLang="en-US" sz="2400"/>
              <a:t>和 </a:t>
            </a:r>
            <a:r>
              <a:rPr lang="en-US" altLang="zh-CN" sz="2400"/>
              <a:t>$ </a:t>
            </a:r>
            <a:r>
              <a:rPr lang="en-US" altLang="zh-CN" sz="2400" i="1"/>
              <a:t>git fetch </a:t>
            </a:r>
            <a:r>
              <a:rPr lang="zh-CN" altLang="en-US" sz="2400"/>
              <a:t>的区别</a:t>
            </a:r>
            <a:endParaRPr lang="en-US" altLang="zh-CN" sz="24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/>
              <a:t> git fetch </a:t>
            </a:r>
            <a:r>
              <a:rPr lang="zh-CN" altLang="en-US" sz="2200"/>
              <a:t>是将远程主机的最新内容拉到本地，用户在检查了以后决定是否合并到工作本机分支中。</a:t>
            </a:r>
            <a:endParaRPr lang="en-US" altLang="zh-CN" sz="22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/>
              <a:t> git pull </a:t>
            </a:r>
            <a:r>
              <a:rPr lang="zh-CN" altLang="en-US" sz="2200"/>
              <a:t>则是将远程主机的最新内容拉下来后直接合并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zh-CN" altLang="en-US" sz="2400"/>
              <a:t>如果只想取回特定分支的更新，可以指定分支名（</a:t>
            </a:r>
            <a:r>
              <a:rPr lang="en-US" altLang="zh-CN" sz="2400"/>
              <a:t>Pull</a:t>
            </a:r>
            <a:r>
              <a:rPr lang="zh-CN" altLang="en-US" sz="2400"/>
              <a:t>命令也一样）：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200"/>
              <a:t>$ </a:t>
            </a:r>
            <a:r>
              <a:rPr lang="en-US" altLang="zh-CN" sz="2200" i="1"/>
              <a:t>git fetch [ HTTP / SSH URL] [ BRANCH_NAME ]</a:t>
            </a:r>
          </a:p>
          <a:p>
            <a:pPr lvl="1">
              <a:lnSpc>
                <a:spcPct val="150000"/>
              </a:lnSpc>
            </a:pPr>
            <a:r>
              <a:rPr lang="en-US" altLang="zh-CN" sz="2200"/>
              <a:t>eg:  git fetch origin master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总结：</a:t>
            </a:r>
            <a:r>
              <a:rPr lang="en-US" altLang="zh-CN" sz="2400"/>
              <a:t>git pull = git fetch + git merge</a:t>
            </a:r>
          </a:p>
        </p:txBody>
      </p:sp>
    </p:spTree>
    <p:extLst>
      <p:ext uri="{BB962C8B-B14F-4D97-AF65-F5344CB8AC3E}">
        <p14:creationId xmlns:p14="http://schemas.microsoft.com/office/powerpoint/2010/main" val="477457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42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altLang="zh-CN"/>
              <a:t>Gitignore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799405-08D0-488F-AA52-185A438B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有时候在整个项目中，我们想把一些重要的配置文件（如数据库密码）等放在项目中，但又不希望将它提交上去（也就是希望在</a:t>
            </a:r>
            <a:r>
              <a:rPr lang="en-US" altLang="zh-CN" sz="2400" i="1"/>
              <a:t>add</a:t>
            </a:r>
            <a:r>
              <a:rPr lang="zh-CN" altLang="en-US" sz="2400"/>
              <a:t>命令中忽略这些文件）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我们只需要在</a:t>
            </a:r>
            <a:r>
              <a:rPr lang="en-US" altLang="zh-CN" sz="2400"/>
              <a:t>Git</a:t>
            </a:r>
            <a:r>
              <a:rPr lang="zh-CN" altLang="en-US" sz="2400"/>
              <a:t>工作区的根目录下创建一个特殊的</a:t>
            </a:r>
            <a:r>
              <a:rPr lang="en-US" altLang="zh-CN" sz="2400"/>
              <a:t>.gitignore</a:t>
            </a:r>
            <a:r>
              <a:rPr lang="zh-CN" altLang="en-US" sz="2400"/>
              <a:t>文件，然后把要忽略的文件名填进去，</a:t>
            </a:r>
            <a:r>
              <a:rPr lang="en-US" altLang="zh-CN" sz="2400"/>
              <a:t>Git</a:t>
            </a:r>
            <a:r>
              <a:rPr lang="zh-CN" altLang="en-US" sz="2400"/>
              <a:t>就会自动忽略这些文件。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不过</a:t>
            </a:r>
            <a:r>
              <a:rPr lang="en-US" altLang="zh-CN" sz="2400"/>
              <a:t>……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9AD8E5-9C4E-4A5C-81D3-37F0D75DB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601" y="3919665"/>
            <a:ext cx="6085714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78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43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.gitignore</a:t>
            </a:r>
            <a:r>
              <a:rPr lang="zh-CN" altLang="en-US"/>
              <a:t>文件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799405-08D0-488F-AA52-185A438B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使用</a:t>
            </a:r>
            <a:r>
              <a:rPr lang="en-US" altLang="zh-CN" sz="2400"/>
              <a:t>VS Code</a:t>
            </a:r>
            <a:r>
              <a:rPr lang="zh-CN" altLang="en-US" sz="2400"/>
              <a:t>创建</a:t>
            </a:r>
            <a:r>
              <a:rPr lang="en-US" altLang="zh-CN" sz="2400"/>
              <a:t>.gitignore</a:t>
            </a:r>
            <a:r>
              <a:rPr lang="zh-CN" altLang="en-US" sz="2400"/>
              <a:t>文件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也可以先创建一个记事本然后另存为</a:t>
            </a:r>
            <a:r>
              <a:rPr lang="en-US" altLang="zh-CN" sz="2400"/>
              <a:t>.gitignore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B39FAE-0EE6-4CB9-B9A8-E48177D68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32" y="1800391"/>
            <a:ext cx="6504762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60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44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altLang="zh-CN"/>
              <a:t>Gitignore</a:t>
            </a:r>
            <a:r>
              <a:rPr lang="zh-CN" altLang="en-US"/>
              <a:t>的一些基本书写方式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799405-08D0-488F-AA52-185A438B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425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/>
              <a:t>bar.txt    </a:t>
            </a:r>
            <a:r>
              <a:rPr lang="zh-CN" altLang="en-US" sz="2400"/>
              <a:t>过滤根目录下名为</a:t>
            </a:r>
            <a:r>
              <a:rPr lang="en-US" altLang="zh-CN" sz="2400"/>
              <a:t>bar.txt</a:t>
            </a:r>
            <a:r>
              <a:rPr lang="zh-CN" altLang="en-US" sz="2400"/>
              <a:t>的文件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*.log      </a:t>
            </a:r>
            <a:r>
              <a:rPr lang="zh-CN" altLang="en-US" sz="2400"/>
              <a:t>过滤根目录下所有后缀为</a:t>
            </a:r>
            <a:r>
              <a:rPr lang="en-US" altLang="zh-CN" sz="2400"/>
              <a:t>log</a:t>
            </a:r>
            <a:r>
              <a:rPr lang="zh-CN" altLang="en-US" sz="2400"/>
              <a:t>的文件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dir/1.txt   </a:t>
            </a:r>
            <a:r>
              <a:rPr lang="zh-CN" altLang="en-US" sz="2400"/>
              <a:t>过滤</a:t>
            </a:r>
            <a:r>
              <a:rPr lang="en-US" altLang="zh-CN" sz="2400"/>
              <a:t>dir1</a:t>
            </a:r>
            <a:r>
              <a:rPr lang="zh-CN" altLang="en-US" sz="2400"/>
              <a:t>目录下名为</a:t>
            </a:r>
            <a:r>
              <a:rPr lang="en-US" altLang="zh-CN" sz="2400"/>
              <a:t>1.txt</a:t>
            </a:r>
            <a:r>
              <a:rPr lang="zh-CN" altLang="en-US" sz="2400"/>
              <a:t>的文件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dir/   </a:t>
            </a:r>
            <a:r>
              <a:rPr lang="zh-CN" altLang="en-US" sz="2400"/>
              <a:t>过滤</a:t>
            </a:r>
            <a:r>
              <a:rPr lang="en-US" altLang="zh-CN" sz="2400"/>
              <a:t>dir1</a:t>
            </a:r>
            <a:r>
              <a:rPr lang="zh-CN" altLang="en-US" sz="2400"/>
              <a:t>目录下所有文件，但</a:t>
            </a:r>
            <a:r>
              <a:rPr lang="en-US" altLang="zh-CN" sz="2400"/>
              <a:t>dir</a:t>
            </a:r>
            <a:r>
              <a:rPr lang="zh-CN" altLang="en-US" sz="2400"/>
              <a:t>目录本身不会被忽略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有点类似正则匹配！但与正则不一样！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277346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FB05C5-1676-47D7-AB41-2F68E911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2072080"/>
            <a:ext cx="10999767" cy="411916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/>
              <a:t>Git</a:t>
            </a:r>
            <a:r>
              <a:rPr lang="zh-CN" altLang="en-US" sz="2000"/>
              <a:t>学习指南</a:t>
            </a:r>
            <a:r>
              <a:rPr lang="en-US" altLang="zh-CN" sz="2000"/>
              <a:t> 【</a:t>
            </a:r>
            <a:r>
              <a:rPr lang="zh-CN" altLang="en-US" sz="2000"/>
              <a:t>德</a:t>
            </a:r>
            <a:r>
              <a:rPr lang="en-US" altLang="zh-CN" sz="2000"/>
              <a:t>】René </a:t>
            </a:r>
            <a:r>
              <a:rPr lang="en-US" altLang="zh-CN" sz="2000" err="1"/>
              <a:t>Preißel</a:t>
            </a:r>
            <a:r>
              <a:rPr lang="en-US" altLang="zh-CN" sz="2000"/>
              <a:t>,【</a:t>
            </a:r>
            <a:r>
              <a:rPr lang="zh-CN" altLang="en-US" sz="2000"/>
              <a:t>德</a:t>
            </a:r>
            <a:r>
              <a:rPr lang="en-US" altLang="zh-CN" sz="2000"/>
              <a:t>】Björn Stachmann</a:t>
            </a:r>
            <a:r>
              <a:rPr lang="zh-CN" altLang="en-US" sz="2000"/>
              <a:t>，凌杰，姜楠著</a:t>
            </a:r>
            <a:r>
              <a:rPr lang="en-US" altLang="zh-CN" sz="2000"/>
              <a:t>	http://yuedu.163.com/source/4775fa83dcd148eaa1c8cea9975f65d7_4</a:t>
            </a:r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2.  </a:t>
            </a:r>
            <a:r>
              <a:rPr lang="zh-CN" altLang="en-US" sz="2000"/>
              <a:t>廖雪峰</a:t>
            </a:r>
            <a:r>
              <a:rPr lang="en-US" altLang="zh-CN" sz="2000"/>
              <a:t>Git</a:t>
            </a:r>
            <a:r>
              <a:rPr lang="zh-CN" altLang="en-US" sz="2000"/>
              <a:t>教程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	https://www.liaoxuefeng.com/wiki/896043488029600</a:t>
            </a:r>
            <a:endParaRPr lang="zh-CN" altLang="en-US" sz="20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D010B3-13CF-41CA-A3F3-D9C5334758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45</a:t>
            </a:fld>
            <a:endParaRPr lang="zh-CN" altLang="en-US" b="1" i="1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D46814D-0E8A-45D4-A3D9-167B16A9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1144218"/>
          </a:xfrm>
        </p:spPr>
        <p:txBody>
          <a:bodyPr/>
          <a:lstStyle/>
          <a:p>
            <a:pPr algn="ctr"/>
            <a:r>
              <a:rPr lang="zh-CN" altLang="en-US" sz="480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692738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FB05C5-1676-47D7-AB41-2F68E911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2072080"/>
            <a:ext cx="10999767" cy="411916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/>
              <a:t>gitignore</a:t>
            </a:r>
            <a:r>
              <a:rPr lang="zh-CN" altLang="en-US" sz="2000"/>
              <a:t>使用方法：</a:t>
            </a:r>
            <a:r>
              <a:rPr lang="en-US" altLang="zh-CN" sz="2000"/>
              <a:t>https://www.jianshu.com/p/74bd0ceb6182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/>
              <a:t>git reset</a:t>
            </a:r>
            <a:r>
              <a:rPr lang="zh-CN" altLang="en-US" sz="2000"/>
              <a:t>的三种模式：</a:t>
            </a:r>
            <a:r>
              <a:rPr lang="en-US" altLang="zh-CN" sz="2000"/>
              <a:t>https://www.jianshu.com/p/c2ec5f06cf1a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0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0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D010B3-13CF-41CA-A3F3-D9C5334758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46</a:t>
            </a:fld>
            <a:endParaRPr lang="zh-CN" altLang="en-US" b="1" i="1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D46814D-0E8A-45D4-A3D9-167B16A9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1144218"/>
          </a:xfrm>
        </p:spPr>
        <p:txBody>
          <a:bodyPr/>
          <a:lstStyle/>
          <a:p>
            <a:pPr algn="ctr"/>
            <a:r>
              <a:rPr lang="zh-CN" altLang="en-US" sz="4800"/>
              <a:t>拓展资料</a:t>
            </a:r>
            <a:r>
              <a:rPr lang="en-US" altLang="zh-CN" sz="4800"/>
              <a:t>(*)</a:t>
            </a:r>
            <a:endParaRPr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221781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F8CEC-D1AE-44CE-BB0F-BFD1CA2AF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5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6E3A35-AB1B-461E-B4BE-4F7BC79E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如何进行团队协作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E48731-3C48-4EAF-BF57-FDEEF3141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2" y="1345040"/>
            <a:ext cx="10642155" cy="44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9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FB05C5-1676-47D7-AB41-2F68E911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45534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/>
              <a:t> 创建一个项目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/>
              <a:t> 从远程库中拉取项目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提交对项目的修改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向远程库提交修改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创建</a:t>
            </a:r>
            <a:r>
              <a:rPr lang="en-US" altLang="zh-CN" sz="2400"/>
              <a:t>/</a:t>
            </a:r>
            <a:r>
              <a:rPr lang="zh-CN" altLang="en-US" sz="2400"/>
              <a:t>删除</a:t>
            </a:r>
            <a:r>
              <a:rPr lang="en-US" altLang="zh-CN" sz="2400"/>
              <a:t>/</a:t>
            </a:r>
            <a:r>
              <a:rPr lang="zh-CN" altLang="en-US" sz="2400"/>
              <a:t>切换一个分支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合并两个分支（解决冲突）</a:t>
            </a:r>
            <a:endParaRPr lang="en-US" altLang="zh-CN" sz="24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D010B3-13CF-41CA-A3F3-D9C5334758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6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35B06E9-3938-4098-BA73-118733FD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 的一些常用功能</a:t>
            </a:r>
          </a:p>
        </p:txBody>
      </p:sp>
    </p:spTree>
    <p:extLst>
      <p:ext uri="{BB962C8B-B14F-4D97-AF65-F5344CB8AC3E}">
        <p14:creationId xmlns:p14="http://schemas.microsoft.com/office/powerpoint/2010/main" val="264484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14E744-EBC8-457A-A562-4DEFBCFFA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7</a:t>
            </a:fld>
            <a:endParaRPr lang="zh-CN" altLang="en-US" b="1" i="1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CF2630-3628-4963-9AF4-3E4EF091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24" y="2066925"/>
            <a:ext cx="8596751" cy="196215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4800"/>
              <a:t>Chapter 1 </a:t>
            </a:r>
            <a:br>
              <a:rPr lang="en-US" altLang="zh-CN" sz="4800"/>
            </a:br>
            <a:r>
              <a:rPr lang="zh-CN" altLang="en-US" sz="4800"/>
              <a:t>创建一个 </a:t>
            </a:r>
            <a:r>
              <a:rPr lang="en-US" altLang="zh-CN" sz="4800"/>
              <a:t>Git </a:t>
            </a:r>
            <a:r>
              <a:rPr lang="zh-CN" altLang="en-US" sz="480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393864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415523-EF0F-4681-85A2-A638543C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新建一个文件夹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$</a:t>
            </a:r>
            <a:r>
              <a:rPr lang="en-US" altLang="zh-CN" sz="2400" i="1"/>
              <a:t> mkdir [ DIR_NAME ]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eg:  mkdir MyFirstProject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进入文件夹（转子目录命令）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$ </a:t>
            </a:r>
            <a:r>
              <a:rPr lang="en-US" altLang="zh-CN" sz="2400" i="1"/>
              <a:t>cd</a:t>
            </a:r>
            <a:r>
              <a:rPr lang="en-US" altLang="zh-CN" sz="2400"/>
              <a:t> </a:t>
            </a:r>
            <a:r>
              <a:rPr lang="en-US" altLang="zh-CN" sz="2400" i="1"/>
              <a:t>[ DIR_NAME 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eg: cd MyFirstProject</a:t>
            </a:r>
          </a:p>
          <a:p>
            <a:pPr marL="0" indent="0">
              <a:buNone/>
            </a:pPr>
            <a:endParaRPr lang="en-US" altLang="zh-CN" sz="24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0646AA-14A4-4F16-8998-33E4C771AF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8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1E101A6-5AC2-4B9F-8620-314C431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创建第一个</a:t>
            </a:r>
            <a:r>
              <a:rPr lang="en-US" altLang="zh-CN"/>
              <a:t>Git</a:t>
            </a:r>
            <a:r>
              <a:rPr lang="zh-CN" altLang="en-US"/>
              <a:t>项目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70B3EF-46AC-4F15-9D57-BF500E819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22" y="1314534"/>
            <a:ext cx="5385269" cy="18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2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415523-EF0F-4681-85A2-A638543C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创建版本库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$</a:t>
            </a:r>
            <a:r>
              <a:rPr lang="en-US" altLang="zh-CN" sz="2400" i="1"/>
              <a:t> git init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准备一些文件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$ </a:t>
            </a:r>
            <a:r>
              <a:rPr lang="en-US" altLang="zh-CN" sz="2400" i="1"/>
              <a:t>touch [ FILE_NAME ]</a:t>
            </a:r>
            <a:endParaRPr lang="en-US" altLang="zh-CN" sz="2000" i="1"/>
          </a:p>
          <a:p>
            <a:pPr>
              <a:lnSpc>
                <a:spcPct val="150000"/>
              </a:lnSpc>
            </a:pPr>
            <a:r>
              <a:rPr lang="zh-CN" altLang="en-US" sz="2400"/>
              <a:t>将文件添加到版本库中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$ </a:t>
            </a:r>
            <a:r>
              <a:rPr lang="en-US" altLang="zh-CN" sz="2400" i="1"/>
              <a:t>git add [ FILE_NAME1 ] [ FILE_NAME2 ] [ … 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$ </a:t>
            </a:r>
            <a:r>
              <a:rPr lang="en-US" altLang="zh-CN" sz="2400" i="1"/>
              <a:t>git add .      </a:t>
            </a:r>
            <a:r>
              <a:rPr lang="en-US" altLang="zh-CN" sz="2400" b="1">
                <a:highlight>
                  <a:srgbClr val="C0C0C0"/>
                </a:highlight>
              </a:rPr>
              <a:t>or</a:t>
            </a:r>
            <a:r>
              <a:rPr lang="en-US" altLang="zh-CN" sz="2400" b="1"/>
              <a:t> </a:t>
            </a:r>
            <a:r>
              <a:rPr lang="en-US" altLang="zh-CN" sz="2400" i="1"/>
              <a:t>      </a:t>
            </a:r>
            <a:r>
              <a:rPr lang="en-US" altLang="zh-CN" sz="2400"/>
              <a:t>$ </a:t>
            </a:r>
            <a:r>
              <a:rPr lang="en-US" altLang="zh-CN" sz="2400" i="1"/>
              <a:t>git add --all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0646AA-14A4-4F16-8998-33E4C771AF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9</a:t>
            </a:fld>
            <a:endParaRPr lang="zh-CN" altLang="en-US" b="1" i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1E101A6-5AC2-4B9F-8620-314C431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创建第一个</a:t>
            </a:r>
            <a:r>
              <a:rPr lang="en-US" altLang="zh-CN"/>
              <a:t>Git</a:t>
            </a:r>
            <a:r>
              <a:rPr lang="zh-CN" altLang="en-US"/>
              <a:t>项目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8CB5AF-13F4-414C-995F-D788FE687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87"/>
          <a:stretch/>
        </p:blipFill>
        <p:spPr>
          <a:xfrm>
            <a:off x="5739763" y="3216675"/>
            <a:ext cx="6202980" cy="11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7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539_TF12041065" id="{66A5197B-7744-411B-A915-60A801AFF9C8}" vid="{6C081776-F610-47AB-BAEF-37B7D1F3D898}"/>
    </a:ext>
  </a:extLst>
</a:theme>
</file>

<file path=ppt/theme/theme2.xml><?xml version="1.0" encoding="utf-8"?>
<a:theme xmlns:a="http://schemas.openxmlformats.org/drawingml/2006/main" name="1_OfficePLUS">
  <a:themeElements>
    <a:clrScheme name="沉稳红模板配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9A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4D520B0621022B4CA37193CEB4BD4006" ma:contentTypeVersion="13" ma:contentTypeDescription="新建文档。" ma:contentTypeScope="" ma:versionID="70bddc0927d8e252f617fb4201fa0890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caccd20f85bbeebe29786e0e2215112a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上次共享用户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上次共享时间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3902022-5f07-415b-99da-02f7a843c2d0" xsi:nil="true"/>
  </documentManagement>
</p:properties>
</file>

<file path=customXml/itemProps1.xml><?xml version="1.0" encoding="utf-8"?>
<ds:datastoreItem xmlns:ds="http://schemas.openxmlformats.org/officeDocument/2006/customXml" ds:itemID="{0E21F7C6-8500-46E2-99A2-BD3A6FC3B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2E6E59-6E17-40F8-B412-65DEC6629148}">
  <ds:schemaRefs>
    <ds:schemaRef ds:uri="45e91f00-0250-4a60-970e-f6ee534b485a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03902022-5f07-415b-99da-02f7a843c2d0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招商商务-神秘高级-黑色</Template>
  <TotalTime>0</TotalTime>
  <Words>2703</Words>
  <Application>Microsoft Office PowerPoint</Application>
  <PresentationFormat>宽屏</PresentationFormat>
  <Paragraphs>312</Paragraphs>
  <Slides>46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Microsoft YaHei UI</vt:lpstr>
      <vt:lpstr>等线</vt:lpstr>
      <vt:lpstr>华文楷体</vt:lpstr>
      <vt:lpstr>Arial</vt:lpstr>
      <vt:lpstr>Century Gothic</vt:lpstr>
      <vt:lpstr>Corbel</vt:lpstr>
      <vt:lpstr>Segoe UI Light</vt:lpstr>
      <vt:lpstr>Wingdings</vt:lpstr>
      <vt:lpstr>Office 主题</vt:lpstr>
      <vt:lpstr>1_OfficePLUS</vt:lpstr>
      <vt:lpstr>PowerPoint 演示文稿</vt:lpstr>
      <vt:lpstr>Git 简介</vt:lpstr>
      <vt:lpstr>我们所希望的版本管理工具</vt:lpstr>
      <vt:lpstr>Git 如何进行团队协作</vt:lpstr>
      <vt:lpstr>Git 如何进行团队协作</vt:lpstr>
      <vt:lpstr>Git 的一些常用功能</vt:lpstr>
      <vt:lpstr>Chapter 1  创建一个 Git 项目</vt:lpstr>
      <vt:lpstr>创建第一个Git项目</vt:lpstr>
      <vt:lpstr>创建第一个Git项目</vt:lpstr>
      <vt:lpstr>创建第一个Git项目</vt:lpstr>
      <vt:lpstr>Git 将代码保存到仓库(repository)的机制——1</vt:lpstr>
      <vt:lpstr>Git 将代码保存到仓库(repository)的机制——2</vt:lpstr>
      <vt:lpstr>Git 将代码保存到仓库(repository)的机制——3</vt:lpstr>
      <vt:lpstr>git rm --cached</vt:lpstr>
      <vt:lpstr>git rm -r --cached</vt:lpstr>
      <vt:lpstr>创建第一个Git项目</vt:lpstr>
      <vt:lpstr>创建第一个Git项目</vt:lpstr>
      <vt:lpstr>Git 将代码保存到仓库(repository)的机制——4</vt:lpstr>
      <vt:lpstr>创建第一个Git项目</vt:lpstr>
      <vt:lpstr>Chapter 2  Git 的协作功能</vt:lpstr>
      <vt:lpstr>从版本库中克隆</vt:lpstr>
      <vt:lpstr>从版本库中克隆</vt:lpstr>
      <vt:lpstr>从版本库中克隆</vt:lpstr>
      <vt:lpstr>从版本库中克隆</vt:lpstr>
      <vt:lpstr>Chapter 3  分支管理</vt:lpstr>
      <vt:lpstr>并行式开发</vt:lpstr>
      <vt:lpstr>修复旧版本中的 BUG</vt:lpstr>
      <vt:lpstr>泳道</vt:lpstr>
      <vt:lpstr>当前活跃分支</vt:lpstr>
      <vt:lpstr>当前活跃分支</vt:lpstr>
      <vt:lpstr>当前活跃分支</vt:lpstr>
      <vt:lpstr>当前活跃分支</vt:lpstr>
      <vt:lpstr>当前活跃分支</vt:lpstr>
      <vt:lpstr>重置分支指针</vt:lpstr>
      <vt:lpstr>合并分支</vt:lpstr>
      <vt:lpstr>合并策略</vt:lpstr>
      <vt:lpstr>三路合并</vt:lpstr>
      <vt:lpstr>合并冲突</vt:lpstr>
      <vt:lpstr>解决冲突</vt:lpstr>
      <vt:lpstr>解决冲突</vt:lpstr>
      <vt:lpstr>Git Fetch</vt:lpstr>
      <vt:lpstr>Gitignore</vt:lpstr>
      <vt:lpstr>创建.gitignore文件</vt:lpstr>
      <vt:lpstr>Gitignore的一些基本书写方式</vt:lpstr>
      <vt:lpstr>参考资料</vt:lpstr>
      <vt:lpstr>拓展资料(*)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2019-09-12T03:23:50Z</dcterms:created>
  <dcterms:modified xsi:type="dcterms:W3CDTF">2020-10-08T08:58:44Z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0x0101004D520B0621022B4CA37193CEB4BD4006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t-weiszh@microsoft.com</vt:lpwstr>
  </property>
  <property fmtid="{D5CDD505-2E9C-101B-9397-08002B2CF9AE}" pid="6" name="MSIP_Label_f42aa342-8706-4288-bd11-ebb85995028c_SetDate">
    <vt:lpwstr>2019-09-12T03:24:22.5989535Z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4115a142-6547-4f7f-9f31-5d2fc64c3772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