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3" r:id="rId4"/>
    <p:sldId id="266" r:id="rId5"/>
    <p:sldId id="264" r:id="rId6"/>
    <p:sldId id="267" r:id="rId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9" autoAdjust="0"/>
    <p:restoredTop sz="48022" autoAdjust="0"/>
  </p:normalViewPr>
  <p:slideViewPr>
    <p:cSldViewPr snapToGrid="0">
      <p:cViewPr varScale="1">
        <p:scale>
          <a:sx n="32" d="100"/>
          <a:sy n="32" d="100"/>
        </p:scale>
        <p:origin x="20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303EB99-722A-4DFE-8A17-D640ECF3ADE5}" type="datetimeFigureOut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5D78FF4-10DB-4C1B-89EC-AFBB406F52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22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B1C75B1-2411-415C-9CD7-C79893B52AF1}" type="datetimeFigureOut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36306C0-699D-4509-9522-105643435A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89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D63D692-F9C7-4239-9276-2E999EE71007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8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先给大家介绍下老熊公众号的由来和微信群建立的缘由。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微博的昵称。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2016</a:t>
            </a:r>
            <a:r>
              <a:rPr lang="zh-CN" altLang="en-US" baseline="0" dirty="0" smtClean="0"/>
              <a:t>年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月份开始负责公司支付系统建设， 把建设经历记录下来，产生了写公众号的想法。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2017</a:t>
            </a:r>
            <a:r>
              <a:rPr lang="zh-CN" altLang="en-US" baseline="0" dirty="0" smtClean="0"/>
              <a:t>年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月份，开始建立微信群。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目标：建立一个对大家有用的群，而不是吹水互喷的群。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目前公众号有</a:t>
            </a:r>
            <a:r>
              <a:rPr lang="en-US" altLang="zh-CN" baseline="0" dirty="0" smtClean="0"/>
              <a:t>16000</a:t>
            </a:r>
            <a:r>
              <a:rPr lang="zh-CN" altLang="en-US" baseline="0" dirty="0" smtClean="0"/>
              <a:t>个订阅用户，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个群，产品群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人， 技术群</a:t>
            </a:r>
            <a:r>
              <a:rPr lang="en-US" altLang="zh-CN" baseline="0" dirty="0" smtClean="0"/>
              <a:t>190</a:t>
            </a:r>
            <a:r>
              <a:rPr lang="zh-CN" altLang="en-US" baseline="0" dirty="0" smtClean="0"/>
              <a:t>人。每周</a:t>
            </a:r>
            <a:r>
              <a:rPr lang="en-US" altLang="zh-CN" baseline="0" dirty="0" smtClean="0"/>
              <a:t>2-3</a:t>
            </a:r>
            <a:r>
              <a:rPr lang="zh-CN" altLang="en-US" baseline="0" dirty="0" smtClean="0"/>
              <a:t>次主题分享，阅读量在</a:t>
            </a:r>
            <a:r>
              <a:rPr lang="en-US" altLang="zh-CN" baseline="0" dirty="0" smtClean="0"/>
              <a:t>4000</a:t>
            </a:r>
            <a:r>
              <a:rPr lang="zh-CN" altLang="en-US" baseline="0" dirty="0" smtClean="0"/>
              <a:t>以上。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自建立微信群以后，群里一直有同学呼吁要做线下聚会。在维金公司支持下，今天是第一场。作为东道主之一， 按惯例我也得发表一些观点。 我也是支付新兵，风云际会，进入这个坑，就趴不出来了。所以今天说的内容，主要是个人对支付这个领域的一些看法，基于我现在所做的工作。后面由俞老师给大家做主题分享的时候，会全面做个介绍。 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306C0-699D-4509-9522-105643435A4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6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凤凰牌老熊公众号的意外走红，以及微信群的活跃，我认为是正好赶上一个好时机。</a:t>
            </a:r>
            <a:r>
              <a:rPr lang="zh-CN" altLang="en-US" baseline="0" dirty="0" smtClean="0"/>
              <a:t> 而这个时机，实际上早在</a:t>
            </a:r>
            <a:r>
              <a:rPr lang="en-US" altLang="zh-CN" baseline="0" dirty="0" smtClean="0"/>
              <a:t>2011</a:t>
            </a:r>
            <a:r>
              <a:rPr lang="zh-CN" altLang="en-US" baseline="0" dirty="0" smtClean="0"/>
              <a:t>年俞老师找雷军谈合作建立小米账户的时候，就已经预见到了这个趋势，即互联网金融的生态圈的建立。 今年的</a:t>
            </a:r>
            <a:r>
              <a:rPr lang="en-US" altLang="zh-CN" baseline="0" dirty="0" smtClean="0"/>
              <a:t>8</a:t>
            </a:r>
            <a:r>
              <a:rPr lang="zh-CN" altLang="en-US" baseline="0" dirty="0" smtClean="0"/>
              <a:t>月</a:t>
            </a:r>
            <a:r>
              <a:rPr lang="en-US" altLang="zh-CN" baseline="0" dirty="0" smtClean="0"/>
              <a:t>7</a:t>
            </a:r>
            <a:r>
              <a:rPr lang="zh-CN" altLang="en-US" baseline="0" dirty="0" smtClean="0"/>
              <a:t>日，高盛公司发布了一个报告，国内翻译成： 支付，生态系统之门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中国金融科技的崛起，对当前中国金融科技的现状以及未来发展趋势做了一个预测，和俞老师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年的想法是吻合的。 在座很多人应该都看过这个报告。报告中对未来支付的发展，从三个方面做预测。</a:t>
            </a:r>
            <a:endParaRPr lang="en-US" altLang="zh-CN" baseline="0" dirty="0" smtClean="0"/>
          </a:p>
          <a:p>
            <a:pPr>
              <a:spcBef>
                <a:spcPct val="0"/>
              </a:spcBef>
            </a:pPr>
            <a:r>
              <a:rPr lang="zh-CN" altLang="en-US" baseline="0" dirty="0" smtClean="0"/>
              <a:t>首先是集成，也就是国内所说的建立生态系统。一线的互联网公司，如阿里，京东等，已经建立完整的供应链和独有的生态系统；而二线的互联网公司，如美团、滴滴等，也正在试图建立所谓的“闭环”。和国外不同的是，国内的大佬们倾向于什么都自己搞， 信用、风控、借贷、支付等。除了有钱，很有钱这个因素外，恶劣的竞争环境，也是导致这个现象发生的一个因素。不过这对支付人来说，倒是个好事情。从支付群里的情况我们也能看到，几乎所有的互联网公司都在抢人，招聘支付人才。 </a:t>
            </a:r>
            <a:endParaRPr lang="en-US" altLang="zh-CN" baseline="0" dirty="0" smtClean="0"/>
          </a:p>
          <a:p>
            <a:pPr>
              <a:spcBef>
                <a:spcPct val="0"/>
              </a:spcBef>
            </a:pPr>
            <a:r>
              <a:rPr lang="zh-CN" altLang="en-US" baseline="0" dirty="0" smtClean="0"/>
              <a:t>其次是合规</a:t>
            </a:r>
            <a:r>
              <a:rPr lang="zh-CN" altLang="en-US" baseline="0" dirty="0" smtClean="0"/>
              <a:t>。大家都能看到， 这两年央行对互联网金融的监管在收紧，出台了各种政策。这也是一个趋势，或者说常态。 先放手让大家玩一会儿，等看明白了再动手定规矩。 这给金融创新带来一些不确定性，对一些新的产品，往往要求加快研发速度以快速投入市场。 这也为作为基础设施的支付系统研发带来压力。 </a:t>
            </a:r>
            <a:endParaRPr lang="en-US" altLang="zh-CN" baseline="0" dirty="0" smtClean="0"/>
          </a:p>
          <a:p>
            <a:pPr>
              <a:spcBef>
                <a:spcPct val="0"/>
              </a:spcBef>
            </a:pPr>
            <a:r>
              <a:rPr lang="zh-CN" altLang="en-US" baseline="0" dirty="0" smtClean="0"/>
              <a:t>最后谈谈国际化的问题。群里的同学应该能够看到，近期国际化成为一个热点问题。人民币出海成为大趋势。 海外各种奇葩支付方式的对接，也是支付人必须面临的大问题。 </a:t>
            </a:r>
            <a:endParaRPr lang="en-US" altLang="zh-CN" dirty="0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CEEA02F-912C-4225-A920-266FDE02ECA8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7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在这些背景下，我们也看到，支付系统本身，也正在发生的各种变化。</a:t>
            </a:r>
            <a:r>
              <a:rPr lang="zh-CN" altLang="en-US" baseline="0" dirty="0" smtClean="0"/>
              <a:t> 俞总待会儿会从更高的角度来给我们分享他的观点。 从我所负责的系统开发以及与其他公司交流的情况来看，可以从这几方面来总结：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支付系统在成为公司的基础设施。 之前不少公司的支付系统是作为业务模块来实现的。这几年互联网公司基本都将支付独立出来，作为基础设施来开发。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很快的，大家就发现了不少问题。首先支付是一个专业性很强的业务，至少需要掌握基本的财务会计知识。否则都看不懂怎么和支付通道做对接。 其次，支付系统的安全性、可靠性的要求，与其他业务相比，有过之而无不及， 而安全和可靠，是需要通过技术来保证的，而不仅仅是业务或者产品问题。再者，互联网应用对性能的需求，可以说是爆炸性的增长。我们经常说，银行系统，或者金融系统，在技术上都会比较保守，甚至使用一些很古老的技术。可以一旦和互联网结合起来，这些背景很快就成问题了。支付系统也必须使用新的技术来解决性能、安全、可靠性的问题。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可是，从另一个角度来看，各个公司的支付系统差异大吗？ 我们经常可以听到群里在讨论到某个公司支付系统的时候，会说这个系统的负责人是从快钱或者支付宝等公司出来的，参考这些公司的架构搭建的支付系统。这个系统是阿里系的，那个系统是快钱系的。甚至有些公司直接把这两个派系的人都招聘进来然后做窝里斗。 这意味着，每个公司的支付系统，虽然有差异，可在架构上，甚至很多模块上，都是可以共用的。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可以在各个公司之间公用的模块，最终都会走上标准化，甚至开源的道路。 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再远一点，现有呈现的一些技术，也正在冲击着支付系统。大家一致认为，区块链必然会改变支付系统的生态，但是怎么改变，设么时候开始改变，现在还是个未知数。 其次是人工智能。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集成了大数据技术的人工智能，正在深度改造风控和信用的实现方式。 对支付其他领域会带来什么影响，我们也在拭目以待。 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306C0-699D-4509-9522-105643435A4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每一块都是硬骨头。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306C0-699D-4509-9522-105643435A4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57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306C0-699D-4509-9522-105643435A4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1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C5DF3-F8B1-405E-9346-E8B24303EB94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6AF4E-77A6-4C86-8E75-85C9F40BCF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6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AF7DC-5D47-4274-99E8-25A43206C492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AB9B3-77E0-48F9-A80B-A692F5AEA0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A0FD4-7F43-4FC4-8829-9140E5D70B51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3206E-ACF0-43C8-BFBC-CAA61DA460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5F3E-F367-4ACA-B444-171EE1750198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FFF14-B493-424F-8425-4890BED54F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0FD0-7A1D-445F-A6FE-CAF7C3EA1FED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85FB8-4D35-4F3F-A270-ED8C3F4EB1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4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EB0AF-436A-499B-83A1-3354F42DF9F0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3A3FE-3635-46B8-A85D-CD4F996256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9D21D-64A4-485F-94A4-28490250C1BE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C5332-1B1F-4BD5-B01D-1F004AF7A9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9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A7E64-CD90-4E54-87A0-24D06E0687C1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AEE33-6F17-4721-BD5A-C1FD631DA0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7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3A27A-3E86-480C-B470-99B3FA4B2D78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D4FD0-B345-4688-80A4-C5DFDDC7F0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FF9D0-F765-4056-8F98-43E3D3603AE8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D5043-F0F9-438E-93BD-1B17EC1675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0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84A36-BA64-4C76-A285-1892557897AA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084A8-2957-4AEC-994C-1A12AEA3FB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3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E2AB54-7827-4B05-9705-8390591A0931}" type="datetime1">
              <a:rPr lang="zh-CN" altLang="en-US"/>
              <a:pPr>
                <a:defRPr/>
              </a:pPr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144FAA7-FA81-4917-8BF9-3C17C2BE2E8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7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80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互联网支付</a:t>
            </a:r>
          </a:p>
        </p:txBody>
      </p:sp>
      <p:sp>
        <p:nvSpPr>
          <p:cNvPr id="2051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Century Gothic" panose="020B0502020202020204" pitchFamily="34" charset="0"/>
              </a:rPr>
              <a:t>凤凰牌老熊</a:t>
            </a:r>
            <a:r>
              <a:rPr lang="en-US" altLang="zh-CN" dirty="0" smtClean="0">
                <a:latin typeface="Century Gothic" panose="020B0502020202020204" pitchFamily="34" charset="0"/>
              </a:rPr>
              <a:t>@</a:t>
            </a:r>
            <a:r>
              <a:rPr lang="zh-CN" altLang="en-US" dirty="0" smtClean="0">
                <a:latin typeface="Century Gothic" panose="020B0502020202020204" pitchFamily="34" charset="0"/>
              </a:rPr>
              <a:t>支付产品技术群</a:t>
            </a:r>
            <a:endParaRPr lang="en-US" altLang="zh-CN" dirty="0" smtClean="0">
              <a:latin typeface="Century Gothic" panose="020B0502020202020204" pitchFamily="34" charset="0"/>
            </a:endParaRPr>
          </a:p>
          <a:p>
            <a:r>
              <a:rPr lang="en-US" altLang="zh-CN" dirty="0" smtClean="0">
                <a:latin typeface="Century Gothic" panose="020B0502020202020204" pitchFamily="34" charset="0"/>
              </a:rPr>
              <a:t>2017/08/28</a:t>
            </a:r>
            <a:endParaRPr lang="zh-CN" altLang="en-US" dirty="0" smtClean="0">
              <a:latin typeface="Century Gothic" panose="020B0502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629400"/>
            <a:ext cx="12192000" cy="266700"/>
          </a:xfrm>
          <a:prstGeom prst="rect">
            <a:avLst/>
          </a:prstGeom>
          <a:gradFill flip="none" rotWithShape="1">
            <a:gsLst>
              <a:gs pos="0">
                <a:srgbClr val="F39F9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61744" y="2293203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——</a:t>
            </a:r>
            <a:r>
              <a:rPr lang="zh-CN" altLang="en-US" sz="4800" dirty="0" smtClean="0"/>
              <a:t>金融生态系统之门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文本框 50"/>
          <p:cNvSpPr txBox="1">
            <a:spLocks noChangeArrowheads="1"/>
          </p:cNvSpPr>
          <p:nvPr/>
        </p:nvSpPr>
        <p:spPr bwMode="auto">
          <a:xfrm>
            <a:off x="1447852" y="2648119"/>
            <a:ext cx="99059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凤凰牌老熊公众号与微信群</a:t>
            </a:r>
            <a:endParaRPr lang="zh-CN" altLang="en-US" sz="6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6629400"/>
            <a:ext cx="12192000" cy="266700"/>
          </a:xfrm>
          <a:prstGeom prst="rect">
            <a:avLst/>
          </a:prstGeom>
          <a:gradFill flip="none" rotWithShape="1">
            <a:gsLst>
              <a:gs pos="0">
                <a:srgbClr val="F39F9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EC940EC-D872-41E5-8562-956FEA65C34D}" type="slidenum">
              <a:rPr lang="zh-CN" altLang="en-US">
                <a:solidFill>
                  <a:srgbClr val="898989"/>
                </a:solidFill>
              </a:rPr>
              <a:pPr/>
              <a:t>2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2" y="336731"/>
            <a:ext cx="5895975" cy="612457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7405101" y="336731"/>
            <a:ext cx="3820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Integration</a:t>
            </a:r>
            <a:endParaRPr lang="zh-CN" altLang="en-US" sz="6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382659" y="2375393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Regulation</a:t>
            </a:r>
            <a:endParaRPr lang="zh-CN" altLang="en-US" sz="6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105339" y="4414055"/>
            <a:ext cx="4419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International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21566" y="246821"/>
            <a:ext cx="5612518" cy="136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支付系统发展趋势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6882" y="3034038"/>
            <a:ext cx="2592000" cy="1169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31826" y="3034038"/>
            <a:ext cx="2592000" cy="1169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34084" y="3032714"/>
            <a:ext cx="2592000" cy="1169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</a:p>
        </p:txBody>
      </p:sp>
      <p:cxnSp>
        <p:nvCxnSpPr>
          <p:cNvPr id="5" name="直接箭头连接符 4"/>
          <p:cNvCxnSpPr>
            <a:stCxn id="3" idx="2"/>
            <a:endCxn id="47" idx="0"/>
          </p:cNvCxnSpPr>
          <p:nvPr/>
        </p:nvCxnSpPr>
        <p:spPr>
          <a:xfrm flipH="1">
            <a:off x="1792882" y="1610926"/>
            <a:ext cx="4234943" cy="14231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  <a:endCxn id="49" idx="0"/>
          </p:cNvCxnSpPr>
          <p:nvPr/>
        </p:nvCxnSpPr>
        <p:spPr>
          <a:xfrm>
            <a:off x="6027825" y="1610926"/>
            <a:ext cx="1" cy="14231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52" idx="0"/>
          </p:cNvCxnSpPr>
          <p:nvPr/>
        </p:nvCxnSpPr>
        <p:spPr>
          <a:xfrm>
            <a:off x="6027825" y="1610926"/>
            <a:ext cx="4102259" cy="14217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8" idx="0"/>
          </p:cNvCxnSpPr>
          <p:nvPr/>
        </p:nvCxnSpPr>
        <p:spPr>
          <a:xfrm flipH="1">
            <a:off x="2974460" y="1583995"/>
            <a:ext cx="3053366" cy="30673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678460" y="4651359"/>
            <a:ext cx="2592000" cy="1169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</a:p>
        </p:txBody>
      </p:sp>
      <p:sp>
        <p:nvSpPr>
          <p:cNvPr id="29" name="矩形 28"/>
          <p:cNvSpPr/>
          <p:nvPr/>
        </p:nvSpPr>
        <p:spPr>
          <a:xfrm>
            <a:off x="7538084" y="4561712"/>
            <a:ext cx="2592000" cy="1169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</a:p>
        </p:txBody>
      </p:sp>
      <p:cxnSp>
        <p:nvCxnSpPr>
          <p:cNvPr id="26" name="直接箭头连接符 25"/>
          <p:cNvCxnSpPr>
            <a:stCxn id="3" idx="2"/>
            <a:endCxn id="29" idx="0"/>
          </p:cNvCxnSpPr>
          <p:nvPr/>
        </p:nvCxnSpPr>
        <p:spPr>
          <a:xfrm>
            <a:off x="6027825" y="1610926"/>
            <a:ext cx="2806259" cy="295078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4893" b="959"/>
          <a:stretch/>
        </p:blipFill>
        <p:spPr>
          <a:xfrm>
            <a:off x="327118" y="743696"/>
            <a:ext cx="5105494" cy="17876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893" b="959"/>
          <a:stretch/>
        </p:blipFill>
        <p:spPr>
          <a:xfrm>
            <a:off x="327118" y="2505977"/>
            <a:ext cx="5105494" cy="17876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4893" b="959"/>
          <a:stretch/>
        </p:blipFill>
        <p:spPr>
          <a:xfrm>
            <a:off x="327118" y="4268258"/>
            <a:ext cx="5105494" cy="17876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6800" y="769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我们是？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78306" y="777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做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支付的！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968" y="2593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我们的目标？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3722" y="2566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搞金融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！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0862" y="43215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怎么搞？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78616" y="42947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舒体" panose="02010601030101010101" pitchFamily="2" charset="-122"/>
                <a:ea typeface="方正舒体" panose="02010601030101010101" pitchFamily="2" charset="-122"/>
              </a:rPr>
              <a:t>少背锅</a:t>
            </a: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！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39683" y="3399817"/>
            <a:ext cx="2089282" cy="1169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支付产品技术群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80063" y="948847"/>
            <a:ext cx="2089282" cy="1169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凤凰牌老熊公众号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26793" y="3399817"/>
            <a:ext cx="2089282" cy="1169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下活动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15" idx="3"/>
            <a:endCxn id="17" idx="1"/>
          </p:cNvCxnSpPr>
          <p:nvPr/>
        </p:nvCxnSpPr>
        <p:spPr>
          <a:xfrm>
            <a:off x="7628965" y="3984433"/>
            <a:ext cx="199782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0"/>
          </p:cNvCxnSpPr>
          <p:nvPr/>
        </p:nvCxnSpPr>
        <p:spPr>
          <a:xfrm flipH="1">
            <a:off x="6584324" y="2118079"/>
            <a:ext cx="1896288" cy="12817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7" idx="0"/>
          </p:cNvCxnSpPr>
          <p:nvPr/>
        </p:nvCxnSpPr>
        <p:spPr>
          <a:xfrm>
            <a:off x="9009529" y="2118079"/>
            <a:ext cx="1661905" cy="12817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群管理工作的建议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线下活动组织的建议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4FD0-B345-4688-80A4-C5DFDDC7F0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2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1223</Words>
  <Application>Microsoft Office PowerPoint</Application>
  <PresentationFormat>宽屏</PresentationFormat>
  <Paragraphs>54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方正舒体</vt:lpstr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互联网支付</vt:lpstr>
      <vt:lpstr>PowerPoint 演示文稿</vt:lpstr>
      <vt:lpstr>PowerPoint 演示文稿</vt:lpstr>
      <vt:lpstr>PowerPoint 演示文稿</vt:lpstr>
      <vt:lpstr>PowerPoint 演示文稿</vt:lpstr>
      <vt:lpstr>议题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蜂巢业务介绍</dc:title>
  <dc:creator>Michael</dc:creator>
  <cp:lastModifiedBy>李雄峰</cp:lastModifiedBy>
  <cp:revision>87</cp:revision>
  <dcterms:created xsi:type="dcterms:W3CDTF">2016-06-27T03:58:13Z</dcterms:created>
  <dcterms:modified xsi:type="dcterms:W3CDTF">2017-08-21T04:32:23Z</dcterms:modified>
</cp:coreProperties>
</file>