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62" r:id="rId5"/>
    <p:sldId id="282" r:id="rId6"/>
    <p:sldId id="293" r:id="rId7"/>
    <p:sldId id="295" r:id="rId8"/>
    <p:sldId id="296" r:id="rId9"/>
    <p:sldId id="294" r:id="rId10"/>
    <p:sldId id="283" r:id="rId11"/>
    <p:sldId id="288" r:id="rId12"/>
    <p:sldId id="291" r:id="rId13"/>
    <p:sldId id="290" r:id="rId14"/>
    <p:sldId id="292" r:id="rId15"/>
    <p:sldId id="289" r:id="rId16"/>
    <p:sldId id="286" r:id="rId17"/>
    <p:sldId id="287" r:id="rId18"/>
    <p:sldId id="298" r:id="rId19"/>
    <p:sldId id="297" r:id="rId20"/>
    <p:sldId id="299" r:id="rId21"/>
    <p:sldId id="300" r:id="rId22"/>
    <p:sldId id="301" r:id="rId23"/>
    <p:sldId id="302" r:id="rId24"/>
    <p:sldId id="303" r:id="rId25"/>
    <p:sldId id="304" r:id="rId26"/>
    <p:sldId id="281" r:id="rId27"/>
  </p:sldIdLst>
  <p:sldSz cx="16259175" cy="9753600"/>
  <p:notesSz cx="6858000" cy="9144000"/>
  <p:defaultTextStyle>
    <a:defPPr>
      <a:defRPr lang="zh-CN"/>
    </a:defPPr>
    <a:lvl1pPr marL="0" algn="l" defTabSz="1600749" rtl="0" eaLnBrk="1" latinLnBrk="0" hangingPunct="1">
      <a:defRPr sz="3200" kern="1200">
        <a:solidFill>
          <a:schemeClr val="tx1"/>
        </a:solidFill>
        <a:latin typeface="+mn-lt"/>
        <a:ea typeface="+mn-ea"/>
        <a:cs typeface="+mn-cs"/>
      </a:defRPr>
    </a:lvl1pPr>
    <a:lvl2pPr marL="800374" algn="l" defTabSz="1600749" rtl="0" eaLnBrk="1" latinLnBrk="0" hangingPunct="1">
      <a:defRPr sz="3200" kern="1200">
        <a:solidFill>
          <a:schemeClr val="tx1"/>
        </a:solidFill>
        <a:latin typeface="+mn-lt"/>
        <a:ea typeface="+mn-ea"/>
        <a:cs typeface="+mn-cs"/>
      </a:defRPr>
    </a:lvl2pPr>
    <a:lvl3pPr marL="1600749" algn="l" defTabSz="1600749" rtl="0" eaLnBrk="1" latinLnBrk="0" hangingPunct="1">
      <a:defRPr sz="3200" kern="1200">
        <a:solidFill>
          <a:schemeClr val="tx1"/>
        </a:solidFill>
        <a:latin typeface="+mn-lt"/>
        <a:ea typeface="+mn-ea"/>
        <a:cs typeface="+mn-cs"/>
      </a:defRPr>
    </a:lvl3pPr>
    <a:lvl4pPr marL="2401123" algn="l" defTabSz="1600749" rtl="0" eaLnBrk="1" latinLnBrk="0" hangingPunct="1">
      <a:defRPr sz="3200" kern="1200">
        <a:solidFill>
          <a:schemeClr val="tx1"/>
        </a:solidFill>
        <a:latin typeface="+mn-lt"/>
        <a:ea typeface="+mn-ea"/>
        <a:cs typeface="+mn-cs"/>
      </a:defRPr>
    </a:lvl4pPr>
    <a:lvl5pPr marL="3201497" algn="l" defTabSz="1600749" rtl="0" eaLnBrk="1" latinLnBrk="0" hangingPunct="1">
      <a:defRPr sz="3200" kern="1200">
        <a:solidFill>
          <a:schemeClr val="tx1"/>
        </a:solidFill>
        <a:latin typeface="+mn-lt"/>
        <a:ea typeface="+mn-ea"/>
        <a:cs typeface="+mn-cs"/>
      </a:defRPr>
    </a:lvl5pPr>
    <a:lvl6pPr marL="4001872" algn="l" defTabSz="1600749" rtl="0" eaLnBrk="1" latinLnBrk="0" hangingPunct="1">
      <a:defRPr sz="3200" kern="1200">
        <a:solidFill>
          <a:schemeClr val="tx1"/>
        </a:solidFill>
        <a:latin typeface="+mn-lt"/>
        <a:ea typeface="+mn-ea"/>
        <a:cs typeface="+mn-cs"/>
      </a:defRPr>
    </a:lvl6pPr>
    <a:lvl7pPr marL="4802246" algn="l" defTabSz="1600749" rtl="0" eaLnBrk="1" latinLnBrk="0" hangingPunct="1">
      <a:defRPr sz="3200" kern="1200">
        <a:solidFill>
          <a:schemeClr val="tx1"/>
        </a:solidFill>
        <a:latin typeface="+mn-lt"/>
        <a:ea typeface="+mn-ea"/>
        <a:cs typeface="+mn-cs"/>
      </a:defRPr>
    </a:lvl7pPr>
    <a:lvl8pPr marL="5602620" algn="l" defTabSz="1600749" rtl="0" eaLnBrk="1" latinLnBrk="0" hangingPunct="1">
      <a:defRPr sz="3200" kern="1200">
        <a:solidFill>
          <a:schemeClr val="tx1"/>
        </a:solidFill>
        <a:latin typeface="+mn-lt"/>
        <a:ea typeface="+mn-ea"/>
        <a:cs typeface="+mn-cs"/>
      </a:defRPr>
    </a:lvl8pPr>
    <a:lvl9pPr marL="6402995" algn="l" defTabSz="1600749"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69" autoAdjust="0"/>
  </p:normalViewPr>
  <p:slideViewPr>
    <p:cSldViewPr snapToGrid="0">
      <p:cViewPr varScale="1">
        <p:scale>
          <a:sx n="79" d="100"/>
          <a:sy n="79" d="100"/>
        </p:scale>
        <p:origin x="690" y="114"/>
      </p:cViewPr>
      <p:guideLst>
        <p:guide orient="horz" pos="3072"/>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6D687-AC12-404F-976C-86EEBEC51F52}" type="datetimeFigureOut">
              <a:rPr lang="zh-CN" altLang="en-US" smtClean="0"/>
              <a:t>2017/7/27</a:t>
            </a:fld>
            <a:endParaRPr lang="zh-CN" altLang="en-US"/>
          </a:p>
        </p:txBody>
      </p:sp>
      <p:sp>
        <p:nvSpPr>
          <p:cNvPr id="4" name="幻灯片图像占位符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26B27-FB17-4F09-AE89-B0AD4B672BD9}" type="slidenum">
              <a:rPr lang="zh-CN" altLang="en-US" smtClean="0"/>
              <a:t>‹#›</a:t>
            </a:fld>
            <a:endParaRPr lang="zh-CN" altLang="en-US"/>
          </a:p>
        </p:txBody>
      </p:sp>
    </p:spTree>
    <p:extLst>
      <p:ext uri="{BB962C8B-B14F-4D97-AF65-F5344CB8AC3E}">
        <p14:creationId xmlns:p14="http://schemas.microsoft.com/office/powerpoint/2010/main" val="138716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item/%E6%9C%AC%E6%9C%9F%E5%8F%91%E7%94%9F%E9%A2%9D" TargetMode="External"/><Relationship Id="rId3" Type="http://schemas.openxmlformats.org/officeDocument/2006/relationships/hyperlink" Target="http://baike.baidu.com/item/%E6%80%BB%E5%88%86%E7%B1%BB%E8%B4%A6" TargetMode="External"/><Relationship Id="rId7" Type="http://schemas.openxmlformats.org/officeDocument/2006/relationships/hyperlink" Target="http://baike.baidu.com/item/%E8%B4%B7%E6%96%B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aike.baidu.com/item/%E6%9C%9F%E6%9C%AB%E4%BD%99%E9%A2%9D" TargetMode="External"/><Relationship Id="rId11" Type="http://schemas.openxmlformats.org/officeDocument/2006/relationships/hyperlink" Target="http://baike.baidu.com/item/%E6%97%A5%E8%AE%B0%E8%B4%A6" TargetMode="External"/><Relationship Id="rId5" Type="http://schemas.openxmlformats.org/officeDocument/2006/relationships/hyperlink" Target="http://baike.baidu.com/item/%E5%80%9F%E6%96%B9" TargetMode="External"/><Relationship Id="rId10" Type="http://schemas.openxmlformats.org/officeDocument/2006/relationships/hyperlink" Target="http://baike.baidu.com/item/%E6%98%8E%E7%BB%86%E5%88%86%E7%B1%BB%E8%B4%A6%E6%88%B7" TargetMode="External"/><Relationship Id="rId4" Type="http://schemas.openxmlformats.org/officeDocument/2006/relationships/hyperlink" Target="http://baike.baidu.com/item/%E8%B4%A6%E6%88%B7" TargetMode="External"/><Relationship Id="rId9" Type="http://schemas.openxmlformats.org/officeDocument/2006/relationships/hyperlink" Target="http://baike.baidu.com/item/%E6%98%8E%E7%BB%86%E5%88%86%E7%B1%BB%E8%B4%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3"/>
              </a:rPr>
              <a:t>总分类账</a:t>
            </a:r>
            <a:r>
              <a:rPr lang="zh-CN" altLang="en-US" sz="1200" b="0" i="0" kern="1200" dirty="0" smtClean="0">
                <a:solidFill>
                  <a:schemeClr val="tx1"/>
                </a:solidFill>
                <a:effectLst/>
                <a:latin typeface="+mn-lt"/>
                <a:ea typeface="+mn-ea"/>
                <a:cs typeface="+mn-cs"/>
              </a:rPr>
              <a:t>有关</a:t>
            </a:r>
            <a:r>
              <a:rPr lang="zh-CN" altLang="en-US" sz="1200" b="0" i="0" u="none" strike="noStrike" kern="1200" dirty="0" smtClean="0">
                <a:solidFill>
                  <a:schemeClr val="tx1"/>
                </a:solidFill>
                <a:effectLst/>
                <a:latin typeface="+mn-lt"/>
                <a:ea typeface="+mn-ea"/>
                <a:cs typeface="+mn-cs"/>
                <a:hlinkClick r:id="rId4"/>
              </a:rPr>
              <a:t>账户</a:t>
            </a:r>
            <a:r>
              <a:rPr lang="zh-CN" altLang="en-US" sz="1200" b="0" i="0" kern="1200" dirty="0" smtClean="0">
                <a:solidFill>
                  <a:schemeClr val="tx1"/>
                </a:solidFill>
                <a:effectLst/>
                <a:latin typeface="+mn-lt"/>
                <a:ea typeface="+mn-ea"/>
                <a:cs typeface="+mn-cs"/>
              </a:rPr>
              <a:t>核对。</a:t>
            </a:r>
          </a:p>
          <a:p>
            <a:r>
              <a:rPr lang="zh-CN" altLang="en-US" sz="1200" b="0" i="0" kern="1200" dirty="0" smtClean="0">
                <a:solidFill>
                  <a:schemeClr val="tx1"/>
                </a:solidFill>
                <a:effectLst/>
                <a:latin typeface="+mn-lt"/>
                <a:ea typeface="+mn-ea"/>
                <a:cs typeface="+mn-cs"/>
              </a:rPr>
              <a:t>主要核对总分类账各账户</a:t>
            </a:r>
            <a:r>
              <a:rPr lang="zh-CN" altLang="en-US" sz="1200" b="0" i="0" u="none" strike="noStrike" kern="1200" dirty="0" smtClean="0">
                <a:solidFill>
                  <a:schemeClr val="tx1"/>
                </a:solidFill>
                <a:effectLst/>
                <a:latin typeface="+mn-lt"/>
                <a:ea typeface="+mn-ea"/>
                <a:cs typeface="+mn-cs"/>
                <a:hlinkClick r:id="rId5"/>
              </a:rPr>
              <a:t>借方</a:t>
            </a:r>
            <a:r>
              <a:rPr lang="zh-CN" altLang="en-US" sz="1200" b="0" i="0" u="none" strike="noStrike" kern="1200" dirty="0" smtClean="0">
                <a:solidFill>
                  <a:schemeClr val="tx1"/>
                </a:solidFill>
                <a:effectLst/>
                <a:latin typeface="+mn-lt"/>
                <a:ea typeface="+mn-ea"/>
                <a:cs typeface="+mn-cs"/>
                <a:hlinkClick r:id="rId6"/>
              </a:rPr>
              <a:t>期末余额</a:t>
            </a:r>
            <a:r>
              <a:rPr lang="zh-CN" altLang="en-US" sz="1200" b="0" i="0" kern="1200" dirty="0" smtClean="0">
                <a:solidFill>
                  <a:schemeClr val="tx1"/>
                </a:solidFill>
                <a:effectLst/>
                <a:latin typeface="+mn-lt"/>
                <a:ea typeface="+mn-ea"/>
                <a:cs typeface="+mn-cs"/>
              </a:rPr>
              <a:t>合计数与</a:t>
            </a:r>
            <a:r>
              <a:rPr lang="zh-CN" altLang="en-US" sz="1200" b="0" i="0" u="none" strike="noStrike" kern="1200" dirty="0" smtClean="0">
                <a:solidFill>
                  <a:schemeClr val="tx1"/>
                </a:solidFill>
                <a:effectLst/>
                <a:latin typeface="+mn-lt"/>
                <a:ea typeface="+mn-ea"/>
                <a:cs typeface="+mn-cs"/>
                <a:hlinkClick r:id="rId7"/>
              </a:rPr>
              <a:t>贷方</a:t>
            </a:r>
            <a:r>
              <a:rPr lang="zh-CN" altLang="en-US" sz="1200" b="0" i="0" kern="1200" dirty="0" smtClean="0">
                <a:solidFill>
                  <a:schemeClr val="tx1"/>
                </a:solidFill>
                <a:effectLst/>
                <a:latin typeface="+mn-lt"/>
                <a:ea typeface="+mn-ea"/>
                <a:cs typeface="+mn-cs"/>
              </a:rPr>
              <a:t>期末余额合计数是否相等。借方</a:t>
            </a:r>
            <a:r>
              <a:rPr lang="zh-CN" altLang="en-US" sz="1200" b="0" i="0" u="none" strike="noStrike" kern="1200" dirty="0" smtClean="0">
                <a:solidFill>
                  <a:schemeClr val="tx1"/>
                </a:solidFill>
                <a:effectLst/>
                <a:latin typeface="+mn-lt"/>
                <a:ea typeface="+mn-ea"/>
                <a:cs typeface="+mn-cs"/>
                <a:hlinkClick r:id="rId8"/>
              </a:rPr>
              <a:t>本期发生额</a:t>
            </a:r>
            <a:r>
              <a:rPr lang="zh-CN" altLang="en-US" sz="1200" b="0" i="0" kern="1200" dirty="0" smtClean="0">
                <a:solidFill>
                  <a:schemeClr val="tx1"/>
                </a:solidFill>
                <a:effectLst/>
                <a:latin typeface="+mn-lt"/>
                <a:ea typeface="+mn-ea"/>
                <a:cs typeface="+mn-cs"/>
              </a:rPr>
              <a:t>合计数与贷方本期发生额合计数是否相等。</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）总分类账与其</a:t>
            </a:r>
            <a:r>
              <a:rPr lang="zh-CN" altLang="en-US" sz="1200" b="0" i="0" u="none" strike="noStrike" kern="1200" dirty="0" smtClean="0">
                <a:solidFill>
                  <a:schemeClr val="tx1"/>
                </a:solidFill>
                <a:effectLst/>
                <a:latin typeface="+mn-lt"/>
                <a:ea typeface="+mn-ea"/>
                <a:cs typeface="+mn-cs"/>
                <a:hlinkClick r:id="rId9"/>
              </a:rPr>
              <a:t>明细分类账</a:t>
            </a:r>
            <a:r>
              <a:rPr lang="zh-CN" altLang="en-US" sz="1200" b="0" i="0" kern="1200" dirty="0" smtClean="0">
                <a:solidFill>
                  <a:schemeClr val="tx1"/>
                </a:solidFill>
                <a:effectLst/>
                <a:latin typeface="+mn-lt"/>
                <a:ea typeface="+mn-ea"/>
                <a:cs typeface="+mn-cs"/>
              </a:rPr>
              <a:t>核对。</a:t>
            </a:r>
          </a:p>
          <a:p>
            <a:r>
              <a:rPr lang="zh-CN" altLang="en-US" sz="1200" b="0" i="0" kern="1200" dirty="0" smtClean="0">
                <a:solidFill>
                  <a:schemeClr val="tx1"/>
                </a:solidFill>
                <a:effectLst/>
                <a:latin typeface="+mn-lt"/>
                <a:ea typeface="+mn-ea"/>
                <a:cs typeface="+mn-cs"/>
              </a:rPr>
              <a:t>主要核对总分类账各账户的期末余额与所属各</a:t>
            </a:r>
            <a:r>
              <a:rPr lang="zh-CN" altLang="en-US" sz="1200" b="0" i="0" u="none" strike="noStrike" kern="1200" dirty="0" smtClean="0">
                <a:solidFill>
                  <a:schemeClr val="tx1"/>
                </a:solidFill>
                <a:effectLst/>
                <a:latin typeface="+mn-lt"/>
                <a:ea typeface="+mn-ea"/>
                <a:cs typeface="+mn-cs"/>
                <a:hlinkClick r:id="rId10"/>
              </a:rPr>
              <a:t>明细分类账户</a:t>
            </a:r>
            <a:r>
              <a:rPr lang="zh-CN" altLang="en-US" sz="1200" b="0" i="0" kern="1200" dirty="0" smtClean="0">
                <a:solidFill>
                  <a:schemeClr val="tx1"/>
                </a:solidFill>
                <a:effectLst/>
                <a:latin typeface="+mn-lt"/>
                <a:ea typeface="+mn-ea"/>
                <a:cs typeface="+mn-cs"/>
              </a:rPr>
              <a:t>的期末余额之和是否相等，总分类账各账户的本期发生额与所属各明细分类账户的本期发生额之和是否相等。</a:t>
            </a: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）总分类账与</a:t>
            </a:r>
            <a:r>
              <a:rPr lang="zh-CN" altLang="en-US" sz="1200" b="0" i="0" u="none" strike="noStrike" kern="1200" dirty="0" smtClean="0">
                <a:solidFill>
                  <a:schemeClr val="tx1"/>
                </a:solidFill>
                <a:effectLst/>
                <a:latin typeface="+mn-lt"/>
                <a:ea typeface="+mn-ea"/>
                <a:cs typeface="+mn-cs"/>
                <a:hlinkClick r:id="rId11"/>
              </a:rPr>
              <a:t>日记账</a:t>
            </a:r>
            <a:r>
              <a:rPr lang="zh-CN" altLang="en-US" sz="1200" b="0" i="0" kern="1200" dirty="0" smtClean="0">
                <a:solidFill>
                  <a:schemeClr val="tx1"/>
                </a:solidFill>
                <a:effectLst/>
                <a:latin typeface="+mn-lt"/>
                <a:ea typeface="+mn-ea"/>
                <a:cs typeface="+mn-cs"/>
              </a:rPr>
              <a:t>核对。</a:t>
            </a:r>
          </a:p>
          <a:p>
            <a:r>
              <a:rPr lang="zh-CN" altLang="en-US" sz="1200" b="0" i="0" kern="1200" dirty="0" smtClean="0">
                <a:solidFill>
                  <a:schemeClr val="tx1"/>
                </a:solidFill>
                <a:effectLst/>
                <a:latin typeface="+mn-lt"/>
                <a:ea typeface="+mn-ea"/>
                <a:cs typeface="+mn-cs"/>
              </a:rPr>
              <a:t>主要核对库存现金日记账和银行存款日记账期末余额与相对应的总分类账户的期末余额是否相等。</a:t>
            </a:r>
          </a:p>
          <a:p>
            <a:endParaRPr lang="zh-CN" altLang="en-US" dirty="0"/>
          </a:p>
        </p:txBody>
      </p:sp>
      <p:sp>
        <p:nvSpPr>
          <p:cNvPr id="4" name="灯片编号占位符 3"/>
          <p:cNvSpPr>
            <a:spLocks noGrp="1"/>
          </p:cNvSpPr>
          <p:nvPr>
            <p:ph type="sldNum" sz="quarter" idx="10"/>
          </p:nvPr>
        </p:nvSpPr>
        <p:spPr/>
        <p:txBody>
          <a:bodyPr/>
          <a:lstStyle/>
          <a:p>
            <a:fld id="{D4D26B27-FB17-4F09-AE89-B0AD4B672BD9}" type="slidenum">
              <a:rPr lang="zh-CN" altLang="en-US" smtClean="0"/>
              <a:t>16</a:t>
            </a:fld>
            <a:endParaRPr lang="zh-CN" altLang="en-US"/>
          </a:p>
        </p:txBody>
      </p:sp>
    </p:spTree>
    <p:extLst>
      <p:ext uri="{BB962C8B-B14F-4D97-AF65-F5344CB8AC3E}">
        <p14:creationId xmlns:p14="http://schemas.microsoft.com/office/powerpoint/2010/main" val="420432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75355" y="3998672"/>
            <a:ext cx="10982045" cy="875090"/>
          </a:xfrm>
        </p:spPr>
        <p:txBody>
          <a:bodyPr anchor="b">
            <a:normAutofit/>
          </a:bodyPr>
          <a:lstStyle>
            <a:lvl1pPr algn="l" rtl="0" eaLnBrk="1" latinLnBrk="0" hangingPunct="1">
              <a:defRPr sz="5600" b="0" u="none" strike="noStrike" kern="1200" cap="none" spc="0" normalizeH="0">
                <a:solidFill>
                  <a:schemeClr val="bg1"/>
                </a:solidFill>
                <a:uFillTx/>
                <a:ea typeface="黑体" charset="0"/>
              </a:defRPr>
            </a:lvl1pPr>
          </a:lstStyle>
          <a:p>
            <a:r>
              <a:rPr lang="zh-CN" altLang="en-US" dirty="0" smtClean="0"/>
              <a:t>单击此处编辑母版标题样式</a:t>
            </a:r>
            <a:endParaRPr lang="zh-CN" altLang="en-US" dirty="0"/>
          </a:p>
        </p:txBody>
      </p:sp>
      <p:sp>
        <p:nvSpPr>
          <p:cNvPr id="3" name="文本框 2"/>
          <p:cNvSpPr txBox="1"/>
          <p:nvPr userDrawn="1"/>
        </p:nvSpPr>
        <p:spPr>
          <a:xfrm>
            <a:off x="12822738" y="9168825"/>
            <a:ext cx="3243196" cy="461665"/>
          </a:xfrm>
          <a:prstGeom prst="rect">
            <a:avLst/>
          </a:prstGeom>
          <a:noFill/>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ping++ </a:t>
            </a:r>
            <a:r>
              <a:rPr lang="zh-CN" altLang="en-US" sz="2400" dirty="0" smtClean="0">
                <a:solidFill>
                  <a:schemeClr val="bg1"/>
                </a:solidFill>
                <a:latin typeface="微软雅黑" panose="020B0503020204020204" pitchFamily="34" charset="-122"/>
                <a:ea typeface="微软雅黑" panose="020B0503020204020204" pitchFamily="34" charset="-122"/>
              </a:rPr>
              <a:t>支付设计大会</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07" y="1591736"/>
            <a:ext cx="14023560" cy="622052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13451388" y="9378375"/>
            <a:ext cx="2735044"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ping++ </a:t>
            </a:r>
            <a:r>
              <a:rPr lang="zh-CN" altLang="en-US" sz="2000" dirty="0" smtClean="0">
                <a:solidFill>
                  <a:schemeClr val="bg1"/>
                </a:solidFill>
                <a:latin typeface="微软雅黑" panose="020B0503020204020204" pitchFamily="34" charset="-122"/>
                <a:ea typeface="微软雅黑" panose="020B0503020204020204" pitchFamily="34" charset="-122"/>
              </a:rPr>
              <a:t>支付设计大会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二、支付核心系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三、支付核心系统</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13451388" y="9378375"/>
            <a:ext cx="2735044"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ping++ </a:t>
            </a:r>
            <a:r>
              <a:rPr lang="zh-CN" altLang="en-US" sz="2000" dirty="0" smtClean="0">
                <a:solidFill>
                  <a:schemeClr val="bg1"/>
                </a:solidFill>
                <a:latin typeface="微软雅黑" panose="020B0503020204020204" pitchFamily="34" charset="-122"/>
                <a:ea typeface="微软雅黑" panose="020B0503020204020204" pitchFamily="34" charset="-122"/>
              </a:rPr>
              <a:t>支付设计大会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132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三、账户和会计系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四、账户和会计系统</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13451388" y="9378375"/>
            <a:ext cx="2735044"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ping++ </a:t>
            </a:r>
            <a:r>
              <a:rPr lang="zh-CN" altLang="en-US" sz="2000" dirty="0" smtClean="0">
                <a:solidFill>
                  <a:schemeClr val="bg1"/>
                </a:solidFill>
                <a:latin typeface="微软雅黑" panose="020B0503020204020204" pitchFamily="34" charset="-122"/>
                <a:ea typeface="微软雅黑" panose="020B0503020204020204" pitchFamily="34" charset="-122"/>
              </a:rPr>
              <a:t>支付设计大会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273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五、支付风控">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939801"/>
            <a:ext cx="16259175" cy="843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360186" y="205007"/>
            <a:ext cx="9351284" cy="615922"/>
          </a:xfrm>
        </p:spPr>
        <p:txBody>
          <a:bodyPr/>
          <a:lstStyle>
            <a:lvl1pPr eaLnBrk="1" latinLnBrk="0" hangingPunct="1">
              <a:defRPr sz="3500" b="0" u="none" strike="noStrike" kern="1200" cap="none" spc="0" normalizeH="0">
                <a:solidFill>
                  <a:schemeClr val="bg1"/>
                </a:solidFill>
                <a:uFillTx/>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117820" y="2564499"/>
            <a:ext cx="14023560" cy="622052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10"/>
          <p:cNvSpPr>
            <a:spLocks noGrp="1"/>
          </p:cNvSpPr>
          <p:nvPr>
            <p:ph type="body" sz="quarter" idx="10"/>
          </p:nvPr>
        </p:nvSpPr>
        <p:spPr>
          <a:xfrm>
            <a:off x="1109115" y="1591736"/>
            <a:ext cx="14085639" cy="801510"/>
          </a:xfrm>
        </p:spPr>
        <p:txBody>
          <a:bodyPr/>
          <a:lstStyle>
            <a:lvl1pPr marL="0" indent="0">
              <a:buFontTx/>
              <a:buNone/>
              <a:defRPr/>
            </a:lvl1pPr>
          </a:lstStyle>
          <a:p>
            <a:pPr lvl="0"/>
            <a:r>
              <a:rPr lang="zh-CN" altLang="en-US" dirty="0" smtClean="0"/>
              <a:t>单击此处编辑母版文本样式</a:t>
            </a:r>
            <a:endParaRPr lang="zh-CN" altLang="en-US" dirty="0"/>
          </a:p>
        </p:txBody>
      </p:sp>
      <p:sp>
        <p:nvSpPr>
          <p:cNvPr id="5" name="矩形 4"/>
          <p:cNvSpPr/>
          <p:nvPr userDrawn="1"/>
        </p:nvSpPr>
        <p:spPr>
          <a:xfrm>
            <a:off x="0" y="990600"/>
            <a:ext cx="11207750" cy="144000"/>
          </a:xfrm>
          <a:custGeom>
            <a:avLst/>
            <a:gdLst>
              <a:gd name="connsiteX0" fmla="*/ 0 w 11264900"/>
              <a:gd name="connsiteY0" fmla="*/ 0 h 152400"/>
              <a:gd name="connsiteX1" fmla="*/ 11264900 w 11264900"/>
              <a:gd name="connsiteY1" fmla="*/ 0 h 152400"/>
              <a:gd name="connsiteX2" fmla="*/ 11264900 w 11264900"/>
              <a:gd name="connsiteY2" fmla="*/ 152400 h 152400"/>
              <a:gd name="connsiteX3" fmla="*/ 0 w 11264900"/>
              <a:gd name="connsiteY3" fmla="*/ 152400 h 152400"/>
              <a:gd name="connsiteX4" fmla="*/ 0 w 11264900"/>
              <a:gd name="connsiteY4" fmla="*/ 0 h 152400"/>
              <a:gd name="connsiteX0" fmla="*/ 0 w 11264900"/>
              <a:gd name="connsiteY0" fmla="*/ 0 h 152400"/>
              <a:gd name="connsiteX1" fmla="*/ 11207750 w 11264900"/>
              <a:gd name="connsiteY1" fmla="*/ 9525 h 152400"/>
              <a:gd name="connsiteX2" fmla="*/ 11264900 w 11264900"/>
              <a:gd name="connsiteY2" fmla="*/ 152400 h 152400"/>
              <a:gd name="connsiteX3" fmla="*/ 0 w 11264900"/>
              <a:gd name="connsiteY3" fmla="*/ 152400 h 152400"/>
              <a:gd name="connsiteX4" fmla="*/ 0 w 11264900"/>
              <a:gd name="connsiteY4" fmla="*/ 0 h 152400"/>
              <a:gd name="connsiteX0" fmla="*/ 0 w 11207750"/>
              <a:gd name="connsiteY0" fmla="*/ 0 h 152400"/>
              <a:gd name="connsiteX1" fmla="*/ 11207750 w 11207750"/>
              <a:gd name="connsiteY1" fmla="*/ 9525 h 152400"/>
              <a:gd name="connsiteX2" fmla="*/ 11102975 w 11207750"/>
              <a:gd name="connsiteY2" fmla="*/ 142875 h 152400"/>
              <a:gd name="connsiteX3" fmla="*/ 0 w 11207750"/>
              <a:gd name="connsiteY3" fmla="*/ 152400 h 152400"/>
              <a:gd name="connsiteX4" fmla="*/ 0 w 1120775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7750" h="152400">
                <a:moveTo>
                  <a:pt x="0" y="0"/>
                </a:moveTo>
                <a:lnTo>
                  <a:pt x="11207750" y="9525"/>
                </a:lnTo>
                <a:lnTo>
                  <a:pt x="11102975" y="142875"/>
                </a:lnTo>
                <a:lnTo>
                  <a:pt x="0" y="152400"/>
                </a:lnTo>
                <a:lnTo>
                  <a:pt x="0" y="0"/>
                </a:lnTo>
                <a:close/>
              </a:path>
            </a:pathLst>
          </a:cu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flipH="1">
            <a:off x="10810875" y="0"/>
            <a:ext cx="1409700" cy="13843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flipH="1">
            <a:off x="12470129" y="285750"/>
            <a:ext cx="3646171" cy="400110"/>
          </a:xfrm>
          <a:prstGeom prst="rect">
            <a:avLst/>
          </a:prstGeom>
          <a:noFill/>
        </p:spPr>
        <p:txBody>
          <a:bodyPr wrap="square" rtlCol="0">
            <a:spAutoFit/>
          </a:bodyPr>
          <a:lstStyle/>
          <a:p>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五、支付风控</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13451388" y="9378375"/>
            <a:ext cx="2735044"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ping++ </a:t>
            </a:r>
            <a:r>
              <a:rPr lang="zh-CN" altLang="en-US" sz="2000" dirty="0" smtClean="0">
                <a:solidFill>
                  <a:schemeClr val="bg1"/>
                </a:solidFill>
                <a:latin typeface="微软雅黑" panose="020B0503020204020204" pitchFamily="34" charset="-122"/>
                <a:ea typeface="微软雅黑" panose="020B0503020204020204" pitchFamily="34" charset="-122"/>
              </a:rPr>
              <a:t>支付设计大会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6775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结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17820" y="519291"/>
            <a:ext cx="14023560" cy="1885249"/>
          </a:xfrm>
          <a:prstGeom prst="rect">
            <a:avLst/>
          </a:prstGeom>
        </p:spPr>
        <p:txBody>
          <a:bodyPr vert="horz" lIns="160075" tIns="80037" rIns="160075" bIns="80037"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117820" y="2596449"/>
            <a:ext cx="14023560" cy="6188578"/>
          </a:xfrm>
          <a:prstGeom prst="rect">
            <a:avLst/>
          </a:prstGeom>
        </p:spPr>
        <p:txBody>
          <a:bodyPr vert="horz" lIns="160075" tIns="80037" rIns="160075" bIns="8003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117823" y="9040155"/>
            <a:ext cx="3658320" cy="519291"/>
          </a:xfrm>
          <a:prstGeom prst="rect">
            <a:avLst/>
          </a:prstGeom>
        </p:spPr>
        <p:txBody>
          <a:bodyPr vert="horz" lIns="160075" tIns="80037" rIns="160075" bIns="80037" rtlCol="0" anchor="ctr"/>
          <a:lstStyle>
            <a:lvl1pPr algn="l">
              <a:defRPr sz="2100">
                <a:solidFill>
                  <a:schemeClr val="tx1">
                    <a:tint val="75000"/>
                  </a:schemeClr>
                </a:solidFill>
              </a:defRPr>
            </a:lvl1pPr>
          </a:lstStyle>
          <a:p>
            <a:fld id="{82F288E0-7875-42C4-84C8-98DBBD3BF4D2}" type="datetimeFigureOut">
              <a:rPr lang="zh-CN" altLang="en-US" smtClean="0"/>
              <a:t>2017/7/27</a:t>
            </a:fld>
            <a:endParaRPr lang="zh-CN" altLang="en-US"/>
          </a:p>
        </p:txBody>
      </p:sp>
      <p:sp>
        <p:nvSpPr>
          <p:cNvPr id="5" name="页脚占位符 4"/>
          <p:cNvSpPr>
            <a:spLocks noGrp="1"/>
          </p:cNvSpPr>
          <p:nvPr>
            <p:ph type="ftr" sz="quarter" idx="3"/>
          </p:nvPr>
        </p:nvSpPr>
        <p:spPr>
          <a:xfrm>
            <a:off x="5385864" y="9040155"/>
            <a:ext cx="5487480" cy="519291"/>
          </a:xfrm>
          <a:prstGeom prst="rect">
            <a:avLst/>
          </a:prstGeom>
        </p:spPr>
        <p:txBody>
          <a:bodyPr vert="horz" lIns="160075" tIns="80037" rIns="160075" bIns="80037" rtlCol="0" anchor="ctr"/>
          <a:lstStyle>
            <a:lvl1pPr algn="ctr">
              <a:defRPr sz="2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483063" y="9040155"/>
            <a:ext cx="3658320" cy="519291"/>
          </a:xfrm>
          <a:prstGeom prst="rect">
            <a:avLst/>
          </a:prstGeom>
        </p:spPr>
        <p:txBody>
          <a:bodyPr vert="horz" lIns="160075" tIns="80037" rIns="160075" bIns="80037" rtlCol="0" anchor="ctr"/>
          <a:lstStyle>
            <a:lvl1pPr algn="r">
              <a:defRPr sz="21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 id="2147483651" r:id="rId6"/>
  </p:sldLayoutIdLst>
  <p:timing>
    <p:tnLst>
      <p:par>
        <p:cTn id="1" dur="indefinite" restart="never" nodeType="tmRoot"/>
      </p:par>
    </p:tnLst>
  </p:timing>
  <p:txStyles>
    <p:titleStyle>
      <a:lvl1pPr algn="l" defTabSz="1600749" rtl="0" eaLnBrk="1" latinLnBrk="0" hangingPunct="1">
        <a:lnSpc>
          <a:spcPct val="90000"/>
        </a:lnSpc>
        <a:spcBef>
          <a:spcPct val="0"/>
        </a:spcBef>
        <a:buNone/>
        <a:defRPr sz="7700" kern="1200">
          <a:solidFill>
            <a:schemeClr val="tx1"/>
          </a:solidFill>
          <a:latin typeface="+mj-lt"/>
          <a:ea typeface="+mj-ea"/>
          <a:cs typeface="+mj-cs"/>
        </a:defRPr>
      </a:lvl1pPr>
    </p:titleStyle>
    <p:bodyStyle>
      <a:lvl1pPr marL="400187" indent="-400187" algn="l" defTabSz="1600749" rtl="0" eaLnBrk="1" latinLnBrk="0" hangingPunct="1">
        <a:lnSpc>
          <a:spcPct val="90000"/>
        </a:lnSpc>
        <a:spcBef>
          <a:spcPts val="1751"/>
        </a:spcBef>
        <a:buFont typeface="Arial" pitchFamily="34" charset="0"/>
        <a:buChar char="•"/>
        <a:defRPr sz="4900" kern="1200">
          <a:solidFill>
            <a:schemeClr val="tx1"/>
          </a:solidFill>
          <a:latin typeface="+mn-lt"/>
          <a:ea typeface="+mn-ea"/>
          <a:cs typeface="+mn-cs"/>
        </a:defRPr>
      </a:lvl1pPr>
      <a:lvl2pPr marL="1200561" indent="-400187" algn="l" defTabSz="1600749" rtl="0" eaLnBrk="1" latinLnBrk="0" hangingPunct="1">
        <a:lnSpc>
          <a:spcPct val="90000"/>
        </a:lnSpc>
        <a:spcBef>
          <a:spcPts val="875"/>
        </a:spcBef>
        <a:buFont typeface="Arial" pitchFamily="34" charset="0"/>
        <a:buChar char="•"/>
        <a:defRPr sz="4200" kern="1200">
          <a:solidFill>
            <a:schemeClr val="tx1"/>
          </a:solidFill>
          <a:latin typeface="+mn-lt"/>
          <a:ea typeface="+mn-ea"/>
          <a:cs typeface="+mn-cs"/>
        </a:defRPr>
      </a:lvl2pPr>
      <a:lvl3pPr marL="2000936" indent="-400187" algn="l" defTabSz="1600749" rtl="0" eaLnBrk="1" latinLnBrk="0" hangingPunct="1">
        <a:lnSpc>
          <a:spcPct val="90000"/>
        </a:lnSpc>
        <a:spcBef>
          <a:spcPts val="875"/>
        </a:spcBef>
        <a:buFont typeface="Arial" pitchFamily="34" charset="0"/>
        <a:buChar char="•"/>
        <a:defRPr sz="3500" kern="1200">
          <a:solidFill>
            <a:schemeClr val="tx1"/>
          </a:solidFill>
          <a:latin typeface="+mn-lt"/>
          <a:ea typeface="+mn-ea"/>
          <a:cs typeface="+mn-cs"/>
        </a:defRPr>
      </a:lvl3pPr>
      <a:lvl4pPr marL="2801310"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4pPr>
      <a:lvl5pPr marL="3601684"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5pPr>
      <a:lvl6pPr marL="4402059"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6pPr>
      <a:lvl7pPr marL="5202433"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7pPr>
      <a:lvl8pPr marL="6002807"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8pPr>
      <a:lvl9pPr marL="6803182" indent="-400187" algn="l" defTabSz="1600749" rtl="0" eaLnBrk="1" latinLnBrk="0" hangingPunct="1">
        <a:lnSpc>
          <a:spcPct val="90000"/>
        </a:lnSpc>
        <a:spcBef>
          <a:spcPts val="875"/>
        </a:spcBef>
        <a:buFont typeface="Arial" pitchFamily="34" charset="0"/>
        <a:buChar char="•"/>
        <a:defRPr sz="3200" kern="1200">
          <a:solidFill>
            <a:schemeClr val="tx1"/>
          </a:solidFill>
          <a:latin typeface="+mn-lt"/>
          <a:ea typeface="+mn-ea"/>
          <a:cs typeface="+mn-cs"/>
        </a:defRPr>
      </a:lvl9pPr>
    </p:bodyStyle>
    <p:otherStyle>
      <a:defPPr>
        <a:defRPr lang="zh-CN"/>
      </a:defPPr>
      <a:lvl1pPr marL="0" algn="l" defTabSz="1600749" rtl="0" eaLnBrk="1" latinLnBrk="0" hangingPunct="1">
        <a:defRPr sz="3200" kern="1200">
          <a:solidFill>
            <a:schemeClr val="tx1"/>
          </a:solidFill>
          <a:latin typeface="+mn-lt"/>
          <a:ea typeface="+mn-ea"/>
          <a:cs typeface="+mn-cs"/>
        </a:defRPr>
      </a:lvl1pPr>
      <a:lvl2pPr marL="800374" algn="l" defTabSz="1600749" rtl="0" eaLnBrk="1" latinLnBrk="0" hangingPunct="1">
        <a:defRPr sz="3200" kern="1200">
          <a:solidFill>
            <a:schemeClr val="tx1"/>
          </a:solidFill>
          <a:latin typeface="+mn-lt"/>
          <a:ea typeface="+mn-ea"/>
          <a:cs typeface="+mn-cs"/>
        </a:defRPr>
      </a:lvl2pPr>
      <a:lvl3pPr marL="1600749" algn="l" defTabSz="1600749" rtl="0" eaLnBrk="1" latinLnBrk="0" hangingPunct="1">
        <a:defRPr sz="3200" kern="1200">
          <a:solidFill>
            <a:schemeClr val="tx1"/>
          </a:solidFill>
          <a:latin typeface="+mn-lt"/>
          <a:ea typeface="+mn-ea"/>
          <a:cs typeface="+mn-cs"/>
        </a:defRPr>
      </a:lvl3pPr>
      <a:lvl4pPr marL="2401123" algn="l" defTabSz="1600749" rtl="0" eaLnBrk="1" latinLnBrk="0" hangingPunct="1">
        <a:defRPr sz="3200" kern="1200">
          <a:solidFill>
            <a:schemeClr val="tx1"/>
          </a:solidFill>
          <a:latin typeface="+mn-lt"/>
          <a:ea typeface="+mn-ea"/>
          <a:cs typeface="+mn-cs"/>
        </a:defRPr>
      </a:lvl4pPr>
      <a:lvl5pPr marL="3201497" algn="l" defTabSz="1600749" rtl="0" eaLnBrk="1" latinLnBrk="0" hangingPunct="1">
        <a:defRPr sz="3200" kern="1200">
          <a:solidFill>
            <a:schemeClr val="tx1"/>
          </a:solidFill>
          <a:latin typeface="+mn-lt"/>
          <a:ea typeface="+mn-ea"/>
          <a:cs typeface="+mn-cs"/>
        </a:defRPr>
      </a:lvl5pPr>
      <a:lvl6pPr marL="4001872" algn="l" defTabSz="1600749" rtl="0" eaLnBrk="1" latinLnBrk="0" hangingPunct="1">
        <a:defRPr sz="3200" kern="1200">
          <a:solidFill>
            <a:schemeClr val="tx1"/>
          </a:solidFill>
          <a:latin typeface="+mn-lt"/>
          <a:ea typeface="+mn-ea"/>
          <a:cs typeface="+mn-cs"/>
        </a:defRPr>
      </a:lvl6pPr>
      <a:lvl7pPr marL="4802246" algn="l" defTabSz="1600749" rtl="0" eaLnBrk="1" latinLnBrk="0" hangingPunct="1">
        <a:defRPr sz="3200" kern="1200">
          <a:solidFill>
            <a:schemeClr val="tx1"/>
          </a:solidFill>
          <a:latin typeface="+mn-lt"/>
          <a:ea typeface="+mn-ea"/>
          <a:cs typeface="+mn-cs"/>
        </a:defRPr>
      </a:lvl7pPr>
      <a:lvl8pPr marL="5602620" algn="l" defTabSz="1600749" rtl="0" eaLnBrk="1" latinLnBrk="0" hangingPunct="1">
        <a:defRPr sz="3200" kern="1200">
          <a:solidFill>
            <a:schemeClr val="tx1"/>
          </a:solidFill>
          <a:latin typeface="+mn-lt"/>
          <a:ea typeface="+mn-ea"/>
          <a:cs typeface="+mn-cs"/>
        </a:defRPr>
      </a:lvl8pPr>
      <a:lvl9pPr marL="6402995" algn="l" defTabSz="160074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blog.lixf.cn/reference/2016/11/25/302/" TargetMode="External"/><Relationship Id="rId2" Type="http://schemas.openxmlformats.org/officeDocument/2006/relationships/hyperlink" Target="http://blog.lixf.cn/reference/2015/12/25/392/" TargetMode="External"/><Relationship Id="rId1" Type="http://schemas.openxmlformats.org/officeDocument/2006/relationships/slideLayout" Target="../slideLayouts/slideLayout2.xml"/><Relationship Id="rId4" Type="http://schemas.openxmlformats.org/officeDocument/2006/relationships/hyperlink" Target="http://blog.lixf.cn/reference/2016/09/30/26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支付系统设计</a:t>
            </a:r>
            <a:endParaRPr lang="zh-CN" altLang="en-US" dirty="0"/>
          </a:p>
        </p:txBody>
      </p:sp>
      <p:sp>
        <p:nvSpPr>
          <p:cNvPr id="3" name="文本框 2"/>
          <p:cNvSpPr txBox="1"/>
          <p:nvPr/>
        </p:nvSpPr>
        <p:spPr>
          <a:xfrm>
            <a:off x="642025" y="5155659"/>
            <a:ext cx="2316660" cy="1569660"/>
          </a:xfrm>
          <a:prstGeom prst="rect">
            <a:avLst/>
          </a:prstGeom>
          <a:noFill/>
        </p:spPr>
        <p:txBody>
          <a:bodyPr wrap="none" rtlCol="0">
            <a:spAutoFit/>
          </a:bodyPr>
          <a:lstStyle/>
          <a:p>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凤凰牌老熊</a:t>
            </a:r>
            <a:endParaRPr lang="en-US" altLang="zh-CN" b="1" dirty="0" smtClean="0">
              <a:solidFill>
                <a:schemeClr val="bg1">
                  <a:lumMod val="95000"/>
                </a:schemeClr>
              </a:solidFill>
              <a:latin typeface="微软雅黑" panose="020B0503020204020204" pitchFamily="34" charset="-122"/>
              <a:ea typeface="微软雅黑" panose="020B0503020204020204" pitchFamily="34" charset="-122"/>
            </a:endParaRPr>
          </a:p>
          <a:p>
            <a:endParaRPr lang="en-US" altLang="zh-CN" b="1" dirty="0" smtClean="0">
              <a:solidFill>
                <a:schemeClr val="bg1">
                  <a:lumMod val="95000"/>
                </a:schemeClr>
              </a:solidFill>
              <a:latin typeface="微软雅黑" panose="020B0503020204020204" pitchFamily="34" charset="-122"/>
              <a:ea typeface="微软雅黑" panose="020B0503020204020204" pitchFamily="34" charset="-122"/>
            </a:endParaRPr>
          </a:p>
          <a:p>
            <a:r>
              <a:rPr lang="en-US" altLang="zh-CN" b="1" dirty="0" smtClean="0">
                <a:solidFill>
                  <a:schemeClr val="bg1">
                    <a:lumMod val="95000"/>
                  </a:schemeClr>
                </a:solidFill>
                <a:latin typeface="微软雅黑" panose="020B0503020204020204" pitchFamily="34" charset="-122"/>
                <a:ea typeface="微软雅黑" panose="020B0503020204020204" pitchFamily="34" charset="-122"/>
              </a:rPr>
              <a:t>2017-5-20</a:t>
            </a:r>
            <a:endParaRPr lang="zh-CN" altLang="en-US"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四、账户会计系统</a:t>
            </a:r>
            <a:endParaRPr lang="zh-CN" altLang="en-US" dirty="0"/>
          </a:p>
        </p:txBody>
      </p:sp>
      <p:sp>
        <p:nvSpPr>
          <p:cNvPr id="3" name="内容占位符 2"/>
          <p:cNvSpPr>
            <a:spLocks noGrp="1"/>
          </p:cNvSpPr>
          <p:nvPr>
            <p:ph idx="1"/>
          </p:nvPr>
        </p:nvSpPr>
        <p:spPr/>
        <p:txBody>
          <a:bodyPr/>
          <a:lstStyle/>
          <a:p>
            <a:pPr marL="914400" indent="-914400">
              <a:buFont typeface="+mj-lt"/>
              <a:buAutoNum type="arabicPeriod"/>
            </a:pPr>
            <a:r>
              <a:rPr lang="zh-CN" altLang="en-US" dirty="0" smtClean="0"/>
              <a:t>三户模型</a:t>
            </a:r>
            <a:endParaRPr lang="en-US" altLang="zh-CN" dirty="0" smtClean="0"/>
          </a:p>
          <a:p>
            <a:pPr marL="914400" indent="-914400">
              <a:buFont typeface="+mj-lt"/>
              <a:buAutoNum type="arabicPeriod"/>
            </a:pPr>
            <a:r>
              <a:rPr lang="zh-CN" altLang="en-US" dirty="0" smtClean="0"/>
              <a:t>账户结构</a:t>
            </a:r>
            <a:endParaRPr lang="en-US" altLang="zh-CN" dirty="0" smtClean="0"/>
          </a:p>
          <a:p>
            <a:pPr marL="914400" indent="-914400">
              <a:buFont typeface="+mj-lt"/>
              <a:buAutoNum type="arabicPeriod"/>
            </a:pPr>
            <a:r>
              <a:rPr lang="zh-CN" altLang="en-US" dirty="0" smtClean="0"/>
              <a:t>记账</a:t>
            </a:r>
            <a:endParaRPr lang="en-US" altLang="zh-CN" dirty="0" smtClean="0"/>
          </a:p>
          <a:p>
            <a:pPr marL="914400" indent="-914400">
              <a:buFont typeface="+mj-lt"/>
              <a:buAutoNum type="arabicPeriod"/>
            </a:pPr>
            <a:r>
              <a:rPr lang="zh-CN" altLang="en-US" dirty="0"/>
              <a:t>对账</a:t>
            </a:r>
          </a:p>
        </p:txBody>
      </p:sp>
    </p:spTree>
    <p:extLst>
      <p:ext uri="{BB962C8B-B14F-4D97-AF65-F5344CB8AC3E}">
        <p14:creationId xmlns:p14="http://schemas.microsoft.com/office/powerpoint/2010/main" val="80277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a:t>
            </a:r>
            <a:r>
              <a:rPr lang="zh-CN" altLang="en-US" dirty="0" smtClean="0"/>
              <a:t>、三户模型</a:t>
            </a:r>
            <a:endParaRPr lang="zh-CN" altLang="en-US" dirty="0"/>
          </a:p>
        </p:txBody>
      </p:sp>
      <p:sp>
        <p:nvSpPr>
          <p:cNvPr id="5" name="椭圆 4"/>
          <p:cNvSpPr/>
          <p:nvPr/>
        </p:nvSpPr>
        <p:spPr>
          <a:xfrm>
            <a:off x="2048719" y="1643605"/>
            <a:ext cx="2835797" cy="1828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个人客户</a:t>
            </a:r>
            <a:endParaRPr lang="zh-CN" altLang="en-US" sz="2800" dirty="0">
              <a:latin typeface="微软雅黑" panose="020B0503020204020204" pitchFamily="34" charset="-122"/>
              <a:ea typeface="微软雅黑" panose="020B0503020204020204" pitchFamily="34" charset="-122"/>
            </a:endParaRPr>
          </a:p>
        </p:txBody>
      </p:sp>
      <p:sp>
        <p:nvSpPr>
          <p:cNvPr id="6" name="椭圆 5"/>
          <p:cNvSpPr/>
          <p:nvPr/>
        </p:nvSpPr>
        <p:spPr>
          <a:xfrm>
            <a:off x="6597570" y="1643605"/>
            <a:ext cx="2835797" cy="18288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用户</a:t>
            </a:r>
            <a:endParaRPr lang="zh-CN" altLang="en-US" sz="2800" dirty="0">
              <a:latin typeface="微软雅黑" panose="020B0503020204020204" pitchFamily="34" charset="-122"/>
              <a:ea typeface="微软雅黑" panose="020B0503020204020204" pitchFamily="34" charset="-122"/>
            </a:endParaRPr>
          </a:p>
        </p:txBody>
      </p:sp>
      <p:sp>
        <p:nvSpPr>
          <p:cNvPr id="7" name="椭圆 6"/>
          <p:cNvSpPr/>
          <p:nvPr/>
        </p:nvSpPr>
        <p:spPr>
          <a:xfrm>
            <a:off x="10868627" y="3472405"/>
            <a:ext cx="2835797" cy="1828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账户</a:t>
            </a:r>
            <a:endParaRPr lang="zh-CN" altLang="en-US" sz="2800" dirty="0">
              <a:latin typeface="微软雅黑" panose="020B0503020204020204" pitchFamily="34" charset="-122"/>
              <a:ea typeface="微软雅黑" panose="020B0503020204020204" pitchFamily="34" charset="-122"/>
            </a:endParaRPr>
          </a:p>
        </p:txBody>
      </p:sp>
      <p:sp>
        <p:nvSpPr>
          <p:cNvPr id="8" name="椭圆 7"/>
          <p:cNvSpPr/>
          <p:nvPr/>
        </p:nvSpPr>
        <p:spPr>
          <a:xfrm>
            <a:off x="2048719" y="4884517"/>
            <a:ext cx="2835797" cy="1828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企业</a:t>
            </a:r>
            <a:r>
              <a:rPr lang="zh-CN" altLang="en-US" sz="2800" dirty="0" smtClean="0">
                <a:latin typeface="微软雅黑" panose="020B0503020204020204" pitchFamily="34" charset="-122"/>
                <a:ea typeface="微软雅黑" panose="020B0503020204020204" pitchFamily="34" charset="-122"/>
              </a:rPr>
              <a:t>客户</a:t>
            </a:r>
            <a:endParaRPr lang="zh-CN" altLang="en-US" sz="2800" dirty="0">
              <a:latin typeface="微软雅黑" panose="020B0503020204020204" pitchFamily="34" charset="-122"/>
              <a:ea typeface="微软雅黑" panose="020B0503020204020204" pitchFamily="34" charset="-122"/>
            </a:endParaRPr>
          </a:p>
        </p:txBody>
      </p:sp>
      <p:sp>
        <p:nvSpPr>
          <p:cNvPr id="9" name="椭圆 8"/>
          <p:cNvSpPr/>
          <p:nvPr/>
        </p:nvSpPr>
        <p:spPr>
          <a:xfrm>
            <a:off x="6597570" y="4884517"/>
            <a:ext cx="2835797" cy="18288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商</a:t>
            </a:r>
            <a:r>
              <a:rPr lang="zh-CN" altLang="en-US" sz="2800" dirty="0" smtClean="0">
                <a:latin typeface="微软雅黑" panose="020B0503020204020204" pitchFamily="34" charset="-122"/>
                <a:ea typeface="微软雅黑" panose="020B0503020204020204" pitchFamily="34" charset="-122"/>
              </a:rPr>
              <a:t>户</a:t>
            </a:r>
            <a:endParaRPr lang="zh-CN" altLang="en-US" sz="2800" dirty="0">
              <a:latin typeface="微软雅黑" panose="020B0503020204020204" pitchFamily="34" charset="-122"/>
              <a:ea typeface="微软雅黑" panose="020B0503020204020204" pitchFamily="34" charset="-122"/>
            </a:endParaRPr>
          </a:p>
        </p:txBody>
      </p:sp>
      <p:cxnSp>
        <p:nvCxnSpPr>
          <p:cNvPr id="11" name="直接箭头连接符 10"/>
          <p:cNvCxnSpPr>
            <a:stCxn id="5" idx="6"/>
            <a:endCxn id="6" idx="2"/>
          </p:cNvCxnSpPr>
          <p:nvPr/>
        </p:nvCxnSpPr>
        <p:spPr>
          <a:xfrm>
            <a:off x="4884516" y="2558005"/>
            <a:ext cx="1713054"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7" idx="1"/>
          </p:cNvCxnSpPr>
          <p:nvPr/>
        </p:nvCxnSpPr>
        <p:spPr>
          <a:xfrm>
            <a:off x="9433367" y="2558005"/>
            <a:ext cx="1850553" cy="1182222"/>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6"/>
            <a:endCxn id="9" idx="2"/>
          </p:cNvCxnSpPr>
          <p:nvPr/>
        </p:nvCxnSpPr>
        <p:spPr>
          <a:xfrm>
            <a:off x="4884516" y="5798917"/>
            <a:ext cx="1713054" cy="0"/>
          </a:xfrm>
          <a:prstGeom prst="straightConnector1">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6"/>
            <a:endCxn id="7" idx="3"/>
          </p:cNvCxnSpPr>
          <p:nvPr/>
        </p:nvCxnSpPr>
        <p:spPr>
          <a:xfrm flipV="1">
            <a:off x="9433367" y="5033383"/>
            <a:ext cx="1850553" cy="765534"/>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71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4.2 </a:t>
            </a:r>
            <a:r>
              <a:rPr lang="zh-CN" altLang="en-US" dirty="0" smtClean="0"/>
              <a:t>账户分类</a:t>
            </a:r>
            <a:endParaRPr lang="zh-CN" altLang="en-US" dirty="0"/>
          </a:p>
        </p:txBody>
      </p:sp>
      <p:sp>
        <p:nvSpPr>
          <p:cNvPr id="3" name="内容占位符 2"/>
          <p:cNvSpPr>
            <a:spLocks noGrp="1"/>
          </p:cNvSpPr>
          <p:nvPr>
            <p:ph idx="1"/>
          </p:nvPr>
        </p:nvSpPr>
        <p:spPr>
          <a:xfrm>
            <a:off x="854202" y="2518328"/>
            <a:ext cx="14023560" cy="6220529"/>
          </a:xfrm>
        </p:spPr>
        <p:txBody>
          <a:bodyPr>
            <a:normAutofit fontScale="70000" lnSpcReduction="20000"/>
          </a:bodyPr>
          <a:lstStyle/>
          <a:p>
            <a:pPr>
              <a:lnSpc>
                <a:spcPct val="140000"/>
              </a:lnSpc>
            </a:pPr>
            <a:r>
              <a:rPr lang="zh-CN" altLang="en-US" dirty="0">
                <a:latin typeface="微软雅黑" panose="020B0503020204020204" pitchFamily="34" charset="-122"/>
                <a:ea typeface="微软雅黑" panose="020B0503020204020204" pitchFamily="34" charset="-122"/>
                <a:hlinkClick r:id="rId2"/>
              </a:rPr>
              <a:t>中国人民银行关于改进个人银行账户服务 加强账户管理的通知</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银发</a:t>
            </a:r>
            <a:r>
              <a:rPr lang="en-US" altLang="zh-CN" dirty="0">
                <a:latin typeface="微软雅黑" panose="020B0503020204020204" pitchFamily="34" charset="-122"/>
                <a:ea typeface="微软雅黑" panose="020B0503020204020204" pitchFamily="34" charset="-122"/>
              </a:rPr>
              <a:t>〔2015〕392</a:t>
            </a:r>
            <a:r>
              <a:rPr lang="zh-CN" altLang="en-US" dirty="0">
                <a:latin typeface="微软雅黑" panose="020B0503020204020204" pitchFamily="34" charset="-122"/>
                <a:ea typeface="微软雅黑" panose="020B0503020204020204" pitchFamily="34" charset="-122"/>
              </a:rPr>
              <a:t>号， </a:t>
            </a:r>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日发文。 该文正式启动账户分类管理工作。</a:t>
            </a:r>
          </a:p>
          <a:p>
            <a:pPr>
              <a:lnSpc>
                <a:spcPct val="140000"/>
              </a:lnSpc>
            </a:pPr>
            <a:r>
              <a:rPr lang="zh-CN" altLang="en-US" dirty="0">
                <a:latin typeface="微软雅黑" panose="020B0503020204020204" pitchFamily="34" charset="-122"/>
                <a:ea typeface="微软雅黑" panose="020B0503020204020204" pitchFamily="34" charset="-122"/>
                <a:hlinkClick r:id="rId3"/>
              </a:rPr>
              <a:t>中国人民银行关于落实个人银行账户分类管理制度的通知</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银发（</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302</a:t>
            </a:r>
            <a:r>
              <a:rPr lang="zh-CN" altLang="en-US" dirty="0">
                <a:latin typeface="微软雅黑" panose="020B0503020204020204" pitchFamily="34" charset="-122"/>
                <a:ea typeface="微软雅黑" panose="020B0503020204020204" pitchFamily="34" charset="-122"/>
              </a:rPr>
              <a:t>号</a:t>
            </a:r>
            <a:r>
              <a:rPr lang="en-US" altLang="zh-CN" dirty="0">
                <a:latin typeface="微软雅黑" panose="020B0503020204020204" pitchFamily="34" charset="-122"/>
                <a:ea typeface="微软雅黑" panose="020B0503020204020204" pitchFamily="34" charset="-122"/>
              </a:rPr>
              <a:t>, 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日发文。 该文明确了同一个人在同一个银行只能有一个</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类账户的要求。</a:t>
            </a:r>
          </a:p>
          <a:p>
            <a:pPr>
              <a:lnSpc>
                <a:spcPct val="140000"/>
              </a:lnSpc>
            </a:pPr>
            <a:r>
              <a:rPr lang="zh-CN" altLang="en-US" dirty="0">
                <a:latin typeface="微软雅黑" panose="020B0503020204020204" pitchFamily="34" charset="-122"/>
                <a:ea typeface="微软雅黑" panose="020B0503020204020204" pitchFamily="34" charset="-122"/>
                <a:hlinkClick r:id="rId4"/>
              </a:rPr>
              <a:t>中国人民银行关于加强支付结算管理防范电信网络新型违法犯罪有关事项的通知</a:t>
            </a:r>
            <a:r>
              <a:rPr lang="zh-CN" altLang="en-US" dirty="0">
                <a:latin typeface="微软雅黑" panose="020B0503020204020204" pitchFamily="34" charset="-122"/>
                <a:ea typeface="微软雅黑" panose="020B0503020204020204" pitchFamily="34" charset="-122"/>
              </a:rPr>
              <a:t>，银发</a:t>
            </a:r>
            <a:r>
              <a:rPr lang="en-US" altLang="zh-CN" dirty="0">
                <a:latin typeface="微软雅黑" panose="020B0503020204020204" pitchFamily="34" charset="-122"/>
                <a:ea typeface="微软雅黑" panose="020B0503020204020204" pitchFamily="34" charset="-122"/>
              </a:rPr>
              <a:t>〔2016〕261</a:t>
            </a:r>
            <a:r>
              <a:rPr lang="zh-CN" altLang="en-US" dirty="0">
                <a:latin typeface="微软雅黑" panose="020B0503020204020204" pitchFamily="34" charset="-122"/>
                <a:ea typeface="微软雅黑" panose="020B0503020204020204" pitchFamily="34" charset="-122"/>
              </a:rPr>
              <a:t>号， </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日发文，调整并细化了账户分类及使用要求。</a:t>
            </a:r>
          </a:p>
          <a:p>
            <a:pPr>
              <a:lnSpc>
                <a:spcPct val="140000"/>
              </a:lnSpc>
            </a:pP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4294967295"/>
          </p:nvPr>
        </p:nvSpPr>
        <p:spPr>
          <a:xfrm>
            <a:off x="1109115" y="1591736"/>
            <a:ext cx="14085639" cy="801510"/>
          </a:xfrm>
        </p:spPr>
        <p:txBody>
          <a:bodyPr>
            <a:normAutofit lnSpcReduction="10000"/>
          </a:bodyPr>
          <a:lstStyle/>
          <a:p>
            <a:pPr marL="0" indent="0">
              <a:buNone/>
            </a:pPr>
            <a:r>
              <a:rPr lang="zh-CN" altLang="en-US" dirty="0" smtClean="0">
                <a:latin typeface="微软雅黑" panose="020B0503020204020204" pitchFamily="34" charset="-122"/>
                <a:ea typeface="微软雅黑" panose="020B0503020204020204" pitchFamily="34" charset="-122"/>
              </a:rPr>
              <a:t>央行关于账户分类管理的规定</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0404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4.2 </a:t>
            </a:r>
            <a:r>
              <a:rPr lang="zh-CN" altLang="en-US" dirty="0" smtClean="0"/>
              <a:t>账户分类</a:t>
            </a:r>
            <a:endParaRPr lang="zh-CN" altLang="en-US" dirty="0"/>
          </a:p>
        </p:txBody>
      </p:sp>
      <p:sp>
        <p:nvSpPr>
          <p:cNvPr id="6" name="内容占位符 5"/>
          <p:cNvSpPr>
            <a:spLocks noGrp="1"/>
          </p:cNvSpPr>
          <p:nvPr>
            <p:ph idx="1"/>
          </p:nvPr>
        </p:nvSpPr>
        <p:spPr/>
        <p:txBody>
          <a:bodyPr/>
          <a:lstStyle/>
          <a:p>
            <a:endParaRPr lang="zh-CN" altLang="en-US"/>
          </a:p>
        </p:txBody>
      </p:sp>
      <p:sp>
        <p:nvSpPr>
          <p:cNvPr id="4" name="文本占位符 3"/>
          <p:cNvSpPr>
            <a:spLocks noGrp="1"/>
          </p:cNvSpPr>
          <p:nvPr>
            <p:ph type="body" sz="quarter" idx="10"/>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rPr>
              <a:t>央行关于账户分类管理的</a:t>
            </a:r>
            <a:r>
              <a:rPr lang="zh-CN" altLang="en-US" dirty="0" smtClean="0">
                <a:latin typeface="微软雅黑" panose="020B0503020204020204" pitchFamily="34" charset="-122"/>
                <a:ea typeface="微软雅黑" panose="020B0503020204020204" pitchFamily="34" charset="-122"/>
              </a:rPr>
              <a:t>规定</a:t>
            </a:r>
            <a:endParaRPr lang="zh-CN" altLang="en-US"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598857801"/>
              </p:ext>
            </p:extLst>
          </p:nvPr>
        </p:nvGraphicFramePr>
        <p:xfrm>
          <a:off x="796598" y="2516128"/>
          <a:ext cx="14742639" cy="5857846"/>
        </p:xfrm>
        <a:graphic>
          <a:graphicData uri="http://schemas.openxmlformats.org/drawingml/2006/table">
            <a:tbl>
              <a:tblPr>
                <a:tableStyleId>{BC89EF96-8CEA-46FF-86C4-4CE0E7609802}</a:tableStyleId>
              </a:tblPr>
              <a:tblGrid>
                <a:gridCol w="1710055"/>
                <a:gridCol w="3268225"/>
                <a:gridCol w="1076446"/>
                <a:gridCol w="1006997"/>
                <a:gridCol w="998855"/>
                <a:gridCol w="960699"/>
                <a:gridCol w="902825"/>
                <a:gridCol w="1710055"/>
                <a:gridCol w="1710055"/>
                <a:gridCol w="1398427"/>
              </a:tblGrid>
              <a:tr h="875255">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账户类型</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开户方式</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存款</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转账</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理财</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消费</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缴费</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存取现金</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实体卡片</a:t>
                      </a:r>
                    </a:p>
                  </a:txBody>
                  <a:tcPr anchor="b">
                    <a:solidFill>
                      <a:schemeClr val="accent5">
                        <a:lumMod val="75000"/>
                      </a:schemeClr>
                    </a:solidFill>
                  </a:tcPr>
                </a:tc>
                <a:tc>
                  <a:txBody>
                    <a:bodyPr/>
                    <a:lstStyle/>
                    <a:p>
                      <a:pPr algn="l" fontAlgn="b"/>
                      <a:r>
                        <a:rPr lang="zh-CN" altLang="en-US" sz="2800" dirty="0">
                          <a:solidFill>
                            <a:schemeClr val="bg1">
                              <a:lumMod val="95000"/>
                            </a:schemeClr>
                          </a:solidFill>
                          <a:effectLst/>
                          <a:latin typeface="微软雅黑" panose="020B0503020204020204" pitchFamily="34" charset="-122"/>
                          <a:ea typeface="微软雅黑" panose="020B0503020204020204" pitchFamily="34" charset="-122"/>
                        </a:rPr>
                        <a:t>限额</a:t>
                      </a:r>
                    </a:p>
                  </a:txBody>
                  <a:tcPr anchor="b">
                    <a:solidFill>
                      <a:schemeClr val="accent5">
                        <a:lumMod val="75000"/>
                      </a:schemeClr>
                    </a:solidFill>
                  </a:tcPr>
                </a:tc>
              </a:tr>
              <a:tr h="1146795">
                <a:tc>
                  <a:txBody>
                    <a:bodyPr/>
                    <a:lstStyle/>
                    <a:p>
                      <a:pPr fontAlgn="t"/>
                      <a:r>
                        <a:rPr lang="en-US" sz="2800">
                          <a:effectLst/>
                          <a:latin typeface="微软雅黑" panose="020B0503020204020204" pitchFamily="34" charset="-122"/>
                          <a:ea typeface="微软雅黑" panose="020B0503020204020204" pitchFamily="34" charset="-122"/>
                        </a:rPr>
                        <a:t>I</a:t>
                      </a:r>
                      <a:r>
                        <a:rPr lang="zh-CN" altLang="en-US" sz="2800">
                          <a:effectLst/>
                          <a:latin typeface="微软雅黑" panose="020B0503020204020204" pitchFamily="34" charset="-122"/>
                          <a:ea typeface="微软雅黑" panose="020B0503020204020204" pitchFamily="34" charset="-122"/>
                        </a:rPr>
                        <a:t>类</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柜面</a:t>
                      </a:r>
                      <a:br>
                        <a:rPr lang="zh-CN" altLang="en-US" sz="2800" dirty="0">
                          <a:effectLst/>
                          <a:latin typeface="微软雅黑" panose="020B0503020204020204" pitchFamily="34" charset="-122"/>
                          <a:ea typeface="微软雅黑" panose="020B0503020204020204" pitchFamily="34" charset="-122"/>
                        </a:rPr>
                      </a:br>
                      <a:r>
                        <a:rPr lang="zh-CN" altLang="en-US" sz="2800" dirty="0">
                          <a:effectLst/>
                          <a:latin typeface="微软雅黑" panose="020B0503020204020204" pitchFamily="34" charset="-122"/>
                          <a:ea typeface="微软雅黑" panose="020B0503020204020204" pitchFamily="34" charset="-122"/>
                        </a:rPr>
                        <a:t>自助机具</a:t>
                      </a:r>
                      <a:r>
                        <a:rPr lang="en-US" altLang="zh-CN" sz="2800" dirty="0">
                          <a:effectLst/>
                          <a:latin typeface="微软雅黑" panose="020B0503020204020204" pitchFamily="34" charset="-122"/>
                          <a:ea typeface="微软雅黑" panose="020B0503020204020204" pitchFamily="34" charset="-122"/>
                        </a:rPr>
                        <a:t>+</a:t>
                      </a:r>
                      <a:r>
                        <a:rPr lang="zh-CN" altLang="en-US" sz="2800" dirty="0">
                          <a:effectLst/>
                          <a:latin typeface="微软雅黑" panose="020B0503020204020204" pitchFamily="34" charset="-122"/>
                          <a:ea typeface="微软雅黑" panose="020B0503020204020204" pitchFamily="34" charset="-122"/>
                        </a:rPr>
                        <a:t>面核</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暂无</a:t>
                      </a:r>
                    </a:p>
                  </a:txBody>
                  <a:tcPr/>
                </a:tc>
              </a:tr>
              <a:tr h="1950126">
                <a:tc>
                  <a:txBody>
                    <a:bodyPr/>
                    <a:lstStyle/>
                    <a:p>
                      <a:pPr fontAlgn="t"/>
                      <a:r>
                        <a:rPr lang="en-US" sz="2800" dirty="0">
                          <a:effectLst/>
                          <a:latin typeface="微软雅黑" panose="020B0503020204020204" pitchFamily="34" charset="-122"/>
                          <a:ea typeface="微软雅黑" panose="020B0503020204020204" pitchFamily="34" charset="-122"/>
                        </a:rPr>
                        <a:t>II</a:t>
                      </a:r>
                      <a:r>
                        <a:rPr lang="zh-CN" altLang="en-US" sz="2800" dirty="0">
                          <a:effectLst/>
                          <a:latin typeface="微软雅黑" panose="020B0503020204020204" pitchFamily="34" charset="-122"/>
                          <a:ea typeface="微软雅黑" panose="020B0503020204020204" pitchFamily="34" charset="-122"/>
                        </a:rPr>
                        <a:t>类</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柜面</a:t>
                      </a:r>
                      <a:br>
                        <a:rPr lang="zh-CN" altLang="en-US" sz="2800" dirty="0">
                          <a:effectLst/>
                          <a:latin typeface="微软雅黑" panose="020B0503020204020204" pitchFamily="34" charset="-122"/>
                          <a:ea typeface="微软雅黑" panose="020B0503020204020204" pitchFamily="34" charset="-122"/>
                        </a:rPr>
                      </a:br>
                      <a:r>
                        <a:rPr lang="zh-CN" altLang="en-US" sz="2800" dirty="0">
                          <a:effectLst/>
                          <a:latin typeface="微软雅黑" panose="020B0503020204020204" pitchFamily="34" charset="-122"/>
                          <a:ea typeface="微软雅黑" panose="020B0503020204020204" pitchFamily="34" charset="-122"/>
                        </a:rPr>
                        <a:t>自助机具</a:t>
                      </a:r>
                      <a:br>
                        <a:rPr lang="zh-CN" altLang="en-US" sz="2800" dirty="0">
                          <a:effectLst/>
                          <a:latin typeface="微软雅黑" panose="020B0503020204020204" pitchFamily="34" charset="-122"/>
                          <a:ea typeface="微软雅黑" panose="020B0503020204020204" pitchFamily="34" charset="-122"/>
                        </a:rPr>
                      </a:br>
                      <a:r>
                        <a:rPr lang="zh-CN" altLang="en-US" sz="2800" dirty="0">
                          <a:effectLst/>
                          <a:latin typeface="微软雅黑" panose="020B0503020204020204" pitchFamily="34" charset="-122"/>
                          <a:ea typeface="微软雅黑" panose="020B0503020204020204" pitchFamily="34" charset="-122"/>
                        </a:rPr>
                        <a:t>电子渠道</a:t>
                      </a:r>
                      <a:r>
                        <a:rPr lang="en-US" altLang="zh-CN" sz="2800" dirty="0">
                          <a:effectLst/>
                          <a:latin typeface="微软雅黑" panose="020B0503020204020204" pitchFamily="34" charset="-122"/>
                          <a:ea typeface="微软雅黑" panose="020B0503020204020204" pitchFamily="34" charset="-122"/>
                        </a:rPr>
                        <a:t>+</a:t>
                      </a:r>
                      <a:r>
                        <a:rPr lang="zh-CN" altLang="en-US" sz="2800" dirty="0">
                          <a:effectLst/>
                          <a:latin typeface="微软雅黑" panose="020B0503020204020204" pitchFamily="34" charset="-122"/>
                          <a:ea typeface="微软雅黑" panose="020B0503020204020204" pitchFamily="34" charset="-122"/>
                        </a:rPr>
                        <a:t>绑定</a:t>
                      </a:r>
                      <a:r>
                        <a:rPr lang="en-US" altLang="zh-CN" sz="2800" dirty="0">
                          <a:effectLst/>
                          <a:latin typeface="微软雅黑" panose="020B0503020204020204" pitchFamily="34" charset="-122"/>
                          <a:ea typeface="微软雅黑" panose="020B0503020204020204" pitchFamily="34" charset="-122"/>
                        </a:rPr>
                        <a:t>I</a:t>
                      </a:r>
                      <a:r>
                        <a:rPr lang="zh-CN" altLang="en-US" sz="2800" dirty="0">
                          <a:effectLst/>
                          <a:latin typeface="微软雅黑" panose="020B0503020204020204" pitchFamily="34" charset="-122"/>
                          <a:ea typeface="微软雅黑" panose="020B0503020204020204" pitchFamily="34" charset="-122"/>
                        </a:rPr>
                        <a:t>类户</a:t>
                      </a:r>
                      <a:r>
                        <a:rPr lang="en-US" altLang="zh-CN" sz="2800" dirty="0">
                          <a:effectLst/>
                          <a:latin typeface="微软雅黑" panose="020B0503020204020204" pitchFamily="34" charset="-122"/>
                          <a:ea typeface="微软雅黑" panose="020B0503020204020204" pitchFamily="34" charset="-122"/>
                        </a:rPr>
                        <a:t>(</a:t>
                      </a:r>
                      <a:r>
                        <a:rPr lang="zh-CN" altLang="en-US" sz="2800" dirty="0">
                          <a:effectLst/>
                          <a:latin typeface="微软雅黑" panose="020B0503020204020204" pitchFamily="34" charset="-122"/>
                          <a:ea typeface="微软雅黑" panose="020B0503020204020204" pitchFamily="34" charset="-122"/>
                        </a:rPr>
                        <a:t>信用卡除外</a:t>
                      </a:r>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同人</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消费</a:t>
                      </a:r>
                      <a:r>
                        <a:rPr lang="en-US" altLang="zh-CN" sz="2800" dirty="0">
                          <a:effectLst/>
                          <a:latin typeface="微软雅黑" panose="020B0503020204020204" pitchFamily="34" charset="-122"/>
                          <a:ea typeface="微软雅黑" panose="020B0503020204020204" pitchFamily="34" charset="-122"/>
                        </a:rPr>
                        <a:t>+ </a:t>
                      </a:r>
                      <a:r>
                        <a:rPr lang="zh-CN" altLang="en-US" sz="2800" dirty="0">
                          <a:effectLst/>
                          <a:latin typeface="微软雅黑" panose="020B0503020204020204" pitchFamily="34" charset="-122"/>
                          <a:ea typeface="微软雅黑" panose="020B0503020204020204" pitchFamily="34" charset="-122"/>
                        </a:rPr>
                        <a:t>缴费单日</a:t>
                      </a:r>
                      <a:r>
                        <a:rPr lang="en-US" altLang="zh-CN" sz="2800" dirty="0">
                          <a:effectLst/>
                          <a:latin typeface="微软雅黑" panose="020B0503020204020204" pitchFamily="34" charset="-122"/>
                          <a:ea typeface="微软雅黑" panose="020B0503020204020204" pitchFamily="34" charset="-122"/>
                        </a:rPr>
                        <a:t>1</a:t>
                      </a:r>
                      <a:r>
                        <a:rPr lang="zh-CN" altLang="en-US" sz="2800" dirty="0">
                          <a:effectLst/>
                          <a:latin typeface="微软雅黑" panose="020B0503020204020204" pitchFamily="34" charset="-122"/>
                          <a:ea typeface="微软雅黑" panose="020B0503020204020204" pitchFamily="34" charset="-122"/>
                        </a:rPr>
                        <a:t>万</a:t>
                      </a:r>
                    </a:p>
                  </a:txBody>
                  <a:tcPr/>
                </a:tc>
              </a:tr>
              <a:tr h="1885670">
                <a:tc>
                  <a:txBody>
                    <a:bodyPr/>
                    <a:lstStyle/>
                    <a:p>
                      <a:pPr fontAlgn="t"/>
                      <a:r>
                        <a:rPr lang="en-US" sz="2800">
                          <a:effectLst/>
                          <a:latin typeface="微软雅黑" panose="020B0503020204020204" pitchFamily="34" charset="-122"/>
                          <a:ea typeface="微软雅黑" panose="020B0503020204020204" pitchFamily="34" charset="-122"/>
                        </a:rPr>
                        <a:t>III</a:t>
                      </a:r>
                      <a:r>
                        <a:rPr lang="zh-CN" altLang="en-US" sz="2800">
                          <a:effectLst/>
                          <a:latin typeface="微软雅黑" panose="020B0503020204020204" pitchFamily="34" charset="-122"/>
                          <a:ea typeface="微软雅黑" panose="020B0503020204020204" pitchFamily="34" charset="-122"/>
                        </a:rPr>
                        <a:t>类</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柜面</a:t>
                      </a:r>
                      <a:br>
                        <a:rPr lang="zh-CN" altLang="en-US" sz="2800">
                          <a:effectLst/>
                          <a:latin typeface="微软雅黑" panose="020B0503020204020204" pitchFamily="34" charset="-122"/>
                          <a:ea typeface="微软雅黑" panose="020B0503020204020204" pitchFamily="34" charset="-122"/>
                        </a:rPr>
                      </a:br>
                      <a:r>
                        <a:rPr lang="zh-CN" altLang="en-US" sz="2800">
                          <a:effectLst/>
                          <a:latin typeface="微软雅黑" panose="020B0503020204020204" pitchFamily="34" charset="-122"/>
                          <a:ea typeface="微软雅黑" panose="020B0503020204020204" pitchFamily="34" charset="-122"/>
                        </a:rPr>
                        <a:t>自助机具</a:t>
                      </a:r>
                      <a:br>
                        <a:rPr lang="zh-CN" altLang="en-US" sz="2800">
                          <a:effectLst/>
                          <a:latin typeface="微软雅黑" panose="020B0503020204020204" pitchFamily="34" charset="-122"/>
                          <a:ea typeface="微软雅黑" panose="020B0503020204020204" pitchFamily="34" charset="-122"/>
                        </a:rPr>
                      </a:br>
                      <a:r>
                        <a:rPr lang="zh-CN" altLang="en-US" sz="2800">
                          <a:effectLst/>
                          <a:latin typeface="微软雅黑" panose="020B0503020204020204" pitchFamily="34" charset="-122"/>
                          <a:ea typeface="微软雅黑" panose="020B0503020204020204" pitchFamily="34" charset="-122"/>
                        </a:rPr>
                        <a:t>电子渠道</a:t>
                      </a:r>
                      <a:r>
                        <a:rPr lang="en-US" altLang="zh-CN" sz="2800">
                          <a:effectLst/>
                          <a:latin typeface="微软雅黑" panose="020B0503020204020204" pitchFamily="34" charset="-122"/>
                          <a:ea typeface="微软雅黑" panose="020B0503020204020204" pitchFamily="34" charset="-122"/>
                        </a:rPr>
                        <a:t>+I</a:t>
                      </a:r>
                      <a:r>
                        <a:rPr lang="zh-CN" altLang="en-US" sz="2800">
                          <a:effectLst/>
                          <a:latin typeface="微软雅黑" panose="020B0503020204020204" pitchFamily="34" charset="-122"/>
                          <a:ea typeface="微软雅黑" panose="020B0503020204020204" pitchFamily="34" charset="-122"/>
                        </a:rPr>
                        <a:t>类户转账</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a:effectLst/>
                          <a:latin typeface="微软雅黑" panose="020B0503020204020204" pitchFamily="34" charset="-122"/>
                          <a:ea typeface="微软雅黑" panose="020B0503020204020204" pitchFamily="34" charset="-122"/>
                        </a:rPr>
                        <a:t>×</a:t>
                      </a:r>
                    </a:p>
                  </a:txBody>
                  <a:tcPr/>
                </a:tc>
                <a:tc>
                  <a:txBody>
                    <a:bodyPr/>
                    <a:lstStyle/>
                    <a:p>
                      <a:pPr fontAlgn="t"/>
                      <a:r>
                        <a:rPr lang="en-US" altLang="zh-CN" sz="2800" dirty="0">
                          <a:effectLst/>
                          <a:latin typeface="微软雅黑" panose="020B0503020204020204" pitchFamily="34" charset="-122"/>
                          <a:ea typeface="微软雅黑" panose="020B0503020204020204" pitchFamily="34" charset="-122"/>
                        </a:rPr>
                        <a:t>×</a:t>
                      </a:r>
                    </a:p>
                  </a:txBody>
                  <a:tcPr/>
                </a:tc>
                <a:tc>
                  <a:txBody>
                    <a:bodyPr/>
                    <a:lstStyle/>
                    <a:p>
                      <a:pPr fontAlgn="t"/>
                      <a:r>
                        <a:rPr lang="zh-CN" altLang="en-US" sz="2800" dirty="0">
                          <a:effectLst/>
                          <a:latin typeface="微软雅黑" panose="020B0503020204020204" pitchFamily="34" charset="-122"/>
                          <a:ea typeface="微软雅黑" panose="020B0503020204020204" pitchFamily="34" charset="-122"/>
                        </a:rPr>
                        <a:t>余额限制</a:t>
                      </a:r>
                      <a:r>
                        <a:rPr lang="en-US" altLang="zh-CN" sz="2800" dirty="0">
                          <a:effectLst/>
                          <a:latin typeface="微软雅黑" panose="020B0503020204020204" pitchFamily="34" charset="-122"/>
                          <a:ea typeface="微软雅黑" panose="020B0503020204020204" pitchFamily="34" charset="-122"/>
                        </a:rPr>
                        <a:t>1</a:t>
                      </a:r>
                      <a:r>
                        <a:rPr lang="zh-CN" altLang="en-US" sz="2800" dirty="0">
                          <a:effectLst/>
                          <a:latin typeface="微软雅黑" panose="020B0503020204020204" pitchFamily="34" charset="-122"/>
                          <a:ea typeface="微软雅黑" panose="020B0503020204020204" pitchFamily="34" charset="-122"/>
                        </a:rPr>
                        <a:t>千</a:t>
                      </a:r>
                    </a:p>
                  </a:txBody>
                  <a:tcPr/>
                </a:tc>
              </a:tr>
            </a:tbl>
          </a:graphicData>
        </a:graphic>
      </p:graphicFrame>
    </p:spTree>
    <p:extLst>
      <p:ext uri="{BB962C8B-B14F-4D97-AF65-F5344CB8AC3E}">
        <p14:creationId xmlns:p14="http://schemas.microsoft.com/office/powerpoint/2010/main" val="1821572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 </a:t>
            </a:r>
            <a:r>
              <a:rPr lang="zh-CN" altLang="en-US" dirty="0" smtClean="0"/>
              <a:t>账户体系</a:t>
            </a:r>
            <a:endParaRPr lang="zh-CN" altLang="en-US" dirty="0"/>
          </a:p>
        </p:txBody>
      </p:sp>
      <p:sp>
        <p:nvSpPr>
          <p:cNvPr id="6" name="文本框 5"/>
          <p:cNvSpPr txBox="1"/>
          <p:nvPr/>
        </p:nvSpPr>
        <p:spPr>
          <a:xfrm>
            <a:off x="14732357" y="2757331"/>
            <a:ext cx="1415772" cy="584775"/>
          </a:xfrm>
          <a:prstGeom prst="rect">
            <a:avLst/>
          </a:prstGeom>
          <a:noFill/>
        </p:spPr>
        <p:txBody>
          <a:bodyPr wrap="none" rtlCol="0">
            <a:spAutoFit/>
          </a:bodyPr>
          <a:lstStyle/>
          <a:p>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大类别</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321988" y="4109439"/>
            <a:ext cx="1826141" cy="584775"/>
          </a:xfrm>
          <a:prstGeom prst="rect">
            <a:avLst/>
          </a:prstGeom>
          <a:noFill/>
        </p:spPr>
        <p:txBody>
          <a:bodyPr wrap="none" rtlCol="0">
            <a:spAutoFit/>
          </a:bodyPr>
          <a:lstStyle/>
          <a:p>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总账账户</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4321988" y="5504498"/>
            <a:ext cx="1826141" cy="584775"/>
          </a:xfrm>
          <a:prstGeom prst="rect">
            <a:avLst/>
          </a:prstGeom>
          <a:noFill/>
        </p:spPr>
        <p:txBody>
          <a:bodyPr wrap="none" rtlCol="0">
            <a:spAutoFit/>
          </a:bodyPr>
          <a:lstStyle/>
          <a:p>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rPr>
              <a:t>明细</a:t>
            </a:r>
            <a:r>
              <a:rPr lang="zh-CN" altLang="en-US" b="1" i="1" dirty="0" smtClean="0">
                <a:solidFill>
                  <a:schemeClr val="tx1">
                    <a:lumMod val="50000"/>
                    <a:lumOff val="50000"/>
                  </a:schemeClr>
                </a:solidFill>
                <a:latin typeface="微软雅黑" panose="020B0503020204020204" pitchFamily="34" charset="-122"/>
                <a:ea typeface="微软雅黑" panose="020B0503020204020204" pitchFamily="34" charset="-122"/>
              </a:rPr>
              <a:t>账户</a:t>
            </a:r>
            <a:endPar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6769100" y="1270000"/>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账户体系</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545510" y="2622107"/>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资产类</a:t>
            </a: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2922442" y="2622107"/>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负债类</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5299374" y="2622107"/>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所权类</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7676306" y="2622107"/>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成本类</a:t>
            </a:r>
          </a:p>
        </p:txBody>
      </p:sp>
      <p:sp>
        <p:nvSpPr>
          <p:cNvPr id="23" name="矩形 22"/>
          <p:cNvSpPr/>
          <p:nvPr/>
        </p:nvSpPr>
        <p:spPr>
          <a:xfrm>
            <a:off x="10053238" y="2622107"/>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共同类</a:t>
            </a:r>
          </a:p>
        </p:txBody>
      </p:sp>
      <p:sp>
        <p:nvSpPr>
          <p:cNvPr id="24" name="矩形 23"/>
          <p:cNvSpPr/>
          <p:nvPr/>
        </p:nvSpPr>
        <p:spPr>
          <a:xfrm>
            <a:off x="12430170" y="2622107"/>
            <a:ext cx="2032000" cy="7874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损益类</a:t>
            </a:r>
          </a:p>
        </p:txBody>
      </p:sp>
      <p:sp>
        <p:nvSpPr>
          <p:cNvPr id="25" name="矩形 24"/>
          <p:cNvSpPr/>
          <p:nvPr/>
        </p:nvSpPr>
        <p:spPr>
          <a:xfrm>
            <a:off x="545510" y="3967363"/>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银行存款</a:t>
            </a:r>
            <a:endParaRPr lang="zh-CN" altLang="en-US" sz="2400" dirty="0">
              <a:latin typeface="微软雅黑" panose="020B0503020204020204" pitchFamily="34" charset="-122"/>
              <a:ea typeface="微软雅黑" panose="020B0503020204020204" pitchFamily="34" charset="-122"/>
            </a:endParaRPr>
          </a:p>
        </p:txBody>
      </p:sp>
      <p:sp>
        <p:nvSpPr>
          <p:cNvPr id="26" name="矩形 25"/>
          <p:cNvSpPr/>
          <p:nvPr/>
        </p:nvSpPr>
        <p:spPr>
          <a:xfrm>
            <a:off x="2855587" y="3967363"/>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应收账款</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5035828" y="3974214"/>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库存商品</a:t>
            </a:r>
            <a:endParaRPr lang="zh-CN" altLang="en-US" sz="2400" dirty="0">
              <a:latin typeface="微软雅黑" panose="020B0503020204020204" pitchFamily="34" charset="-122"/>
              <a:ea typeface="微软雅黑" panose="020B0503020204020204" pitchFamily="34" charset="-122"/>
            </a:endParaRPr>
          </a:p>
        </p:txBody>
      </p:sp>
      <p:sp>
        <p:nvSpPr>
          <p:cNvPr id="28" name="矩形 27"/>
          <p:cNvSpPr/>
          <p:nvPr/>
        </p:nvSpPr>
        <p:spPr>
          <a:xfrm>
            <a:off x="8128578" y="3998198"/>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a:t>
            </a:r>
            <a:r>
              <a:rPr lang="zh-CN" altLang="en-US" sz="2000" dirty="0" smtClean="0">
                <a:latin typeface="微软雅黑" panose="020B0503020204020204" pitchFamily="34" charset="-122"/>
                <a:ea typeface="微软雅黑" panose="020B0503020204020204" pitchFamily="34" charset="-122"/>
              </a:rPr>
              <a:t>清算充值款</a:t>
            </a:r>
            <a:endParaRPr lang="zh-CN" altLang="en-US" sz="2000" dirty="0">
              <a:latin typeface="微软雅黑" panose="020B0503020204020204" pitchFamily="34" charset="-122"/>
              <a:ea typeface="微软雅黑" panose="020B0503020204020204" pitchFamily="34" charset="-122"/>
            </a:endParaRPr>
          </a:p>
        </p:txBody>
      </p:sp>
      <p:sp>
        <p:nvSpPr>
          <p:cNvPr id="29" name="矩形 28"/>
          <p:cNvSpPr/>
          <p:nvPr/>
        </p:nvSpPr>
        <p:spPr>
          <a:xfrm>
            <a:off x="10264460" y="3990933"/>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a:t>
            </a:r>
            <a:r>
              <a:rPr lang="zh-CN" altLang="en-US" sz="2000" dirty="0" smtClean="0">
                <a:latin typeface="微软雅黑" panose="020B0503020204020204" pitchFamily="34" charset="-122"/>
                <a:ea typeface="微软雅黑" panose="020B0503020204020204" pitchFamily="34" charset="-122"/>
              </a:rPr>
              <a:t>清算转账款</a:t>
            </a:r>
            <a:endParaRPr lang="zh-CN" altLang="en-US" sz="2000" dirty="0">
              <a:latin typeface="微软雅黑" panose="020B0503020204020204" pitchFamily="34" charset="-122"/>
              <a:ea typeface="微软雅黑" panose="020B0503020204020204" pitchFamily="34" charset="-122"/>
            </a:endParaRPr>
          </a:p>
        </p:txBody>
      </p:sp>
      <p:sp>
        <p:nvSpPr>
          <p:cNvPr id="30" name="矩形 29"/>
          <p:cNvSpPr/>
          <p:nvPr/>
        </p:nvSpPr>
        <p:spPr>
          <a:xfrm>
            <a:off x="465510" y="543688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工行</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1" name="矩形 30"/>
          <p:cNvSpPr/>
          <p:nvPr/>
        </p:nvSpPr>
        <p:spPr>
          <a:xfrm>
            <a:off x="2858442" y="543688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农行</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2" name="矩形 31"/>
          <p:cNvSpPr/>
          <p:nvPr/>
        </p:nvSpPr>
        <p:spPr>
          <a:xfrm>
            <a:off x="5251374" y="543688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XXX</a:t>
            </a:r>
            <a:r>
              <a:rPr lang="zh-CN" altLang="en-US" sz="2000" dirty="0" smtClean="0">
                <a:latin typeface="微软雅黑" panose="020B0503020204020204" pitchFamily="34" charset="-122"/>
                <a:ea typeface="微软雅黑" panose="020B0503020204020204" pitchFamily="34" charset="-122"/>
              </a:rPr>
              <a:t>存款</a:t>
            </a:r>
            <a:endParaRPr lang="zh-CN" altLang="en-US" sz="2000" dirty="0">
              <a:latin typeface="微软雅黑" panose="020B0503020204020204" pitchFamily="34" charset="-122"/>
              <a:ea typeface="微软雅黑" panose="020B0503020204020204" pitchFamily="34" charset="-122"/>
            </a:endParaRPr>
          </a:p>
        </p:txBody>
      </p:sp>
      <p:sp>
        <p:nvSpPr>
          <p:cNvPr id="33" name="矩形 32"/>
          <p:cNvSpPr/>
          <p:nvPr/>
        </p:nvSpPr>
        <p:spPr>
          <a:xfrm>
            <a:off x="7644306" y="543688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工行</a:t>
            </a:r>
            <a:endParaRPr lang="zh-CN" altLang="en-US" sz="2000" dirty="0">
              <a:latin typeface="微软雅黑" panose="020B0503020204020204" pitchFamily="34" charset="-122"/>
              <a:ea typeface="微软雅黑" panose="020B0503020204020204" pitchFamily="34" charset="-122"/>
            </a:endParaRPr>
          </a:p>
        </p:txBody>
      </p:sp>
      <p:sp>
        <p:nvSpPr>
          <p:cNvPr id="34" name="矩形 33"/>
          <p:cNvSpPr/>
          <p:nvPr/>
        </p:nvSpPr>
        <p:spPr>
          <a:xfrm>
            <a:off x="10037238" y="543688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农行</a:t>
            </a:r>
            <a:endParaRPr lang="zh-CN" altLang="en-US" sz="2000" dirty="0">
              <a:latin typeface="微软雅黑" panose="020B0503020204020204" pitchFamily="34" charset="-122"/>
              <a:ea typeface="微软雅黑" panose="020B0503020204020204" pitchFamily="34" charset="-122"/>
            </a:endParaRPr>
          </a:p>
        </p:txBody>
      </p:sp>
      <p:sp>
        <p:nvSpPr>
          <p:cNvPr id="35" name="矩形 34"/>
          <p:cNvSpPr/>
          <p:nvPr/>
        </p:nvSpPr>
        <p:spPr>
          <a:xfrm>
            <a:off x="12430170" y="5436886"/>
            <a:ext cx="1872000" cy="720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待清算充值</a:t>
            </a:r>
            <a:r>
              <a:rPr lang="zh-CN" altLang="en-US" sz="2000" dirty="0" smtClean="0">
                <a:latin typeface="微软雅黑" panose="020B0503020204020204" pitchFamily="34" charset="-122"/>
                <a:ea typeface="微软雅黑" panose="020B0503020204020204" pitchFamily="34" charset="-122"/>
              </a:rPr>
              <a:t>款</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XX</a:t>
            </a:r>
            <a:r>
              <a:rPr lang="zh-CN" altLang="en-US" sz="2000" dirty="0" smtClean="0">
                <a:latin typeface="微软雅黑" panose="020B0503020204020204" pitchFamily="34" charset="-122"/>
                <a:ea typeface="微软雅黑" panose="020B0503020204020204" pitchFamily="34" charset="-122"/>
              </a:rPr>
              <a:t>行</a:t>
            </a:r>
            <a:endParaRPr lang="zh-CN" altLang="en-US" sz="2000" dirty="0">
              <a:latin typeface="微软雅黑" panose="020B0503020204020204" pitchFamily="34" charset="-122"/>
              <a:ea typeface="微软雅黑" panose="020B0503020204020204" pitchFamily="34" charset="-122"/>
            </a:endParaRPr>
          </a:p>
        </p:txBody>
      </p:sp>
      <p:cxnSp>
        <p:nvCxnSpPr>
          <p:cNvPr id="37" name="肘形连接符 36"/>
          <p:cNvCxnSpPr>
            <a:stCxn id="19" idx="2"/>
            <a:endCxn id="25" idx="0"/>
          </p:cNvCxnSpPr>
          <p:nvPr/>
        </p:nvCxnSpPr>
        <p:spPr>
          <a:xfrm rot="5400000">
            <a:off x="1242582" y="3648435"/>
            <a:ext cx="557856" cy="80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肘形连接符 3"/>
          <p:cNvCxnSpPr>
            <a:stCxn id="19" idx="2"/>
            <a:endCxn id="26" idx="0"/>
          </p:cNvCxnSpPr>
          <p:nvPr/>
        </p:nvCxnSpPr>
        <p:spPr>
          <a:xfrm rot="16200000" flipH="1">
            <a:off x="2397620" y="2573396"/>
            <a:ext cx="557856" cy="2230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9" idx="2"/>
            <a:endCxn id="27" idx="0"/>
          </p:cNvCxnSpPr>
          <p:nvPr/>
        </p:nvCxnSpPr>
        <p:spPr>
          <a:xfrm rot="16200000" flipH="1">
            <a:off x="3484316" y="1486701"/>
            <a:ext cx="564707" cy="4410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23" idx="2"/>
            <a:endCxn id="28" idx="0"/>
          </p:cNvCxnSpPr>
          <p:nvPr/>
        </p:nvCxnSpPr>
        <p:spPr>
          <a:xfrm rot="5400000">
            <a:off x="9772563" y="2701522"/>
            <a:ext cx="588691" cy="2004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3" idx="2"/>
            <a:endCxn id="29" idx="0"/>
          </p:cNvCxnSpPr>
          <p:nvPr/>
        </p:nvCxnSpPr>
        <p:spPr>
          <a:xfrm rot="16200000" flipH="1">
            <a:off x="10844136" y="3634609"/>
            <a:ext cx="581426" cy="1312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5" idx="2"/>
            <a:endCxn id="30" idx="0"/>
          </p:cNvCxnSpPr>
          <p:nvPr/>
        </p:nvCxnSpPr>
        <p:spPr>
          <a:xfrm rot="5400000">
            <a:off x="1066749" y="5022124"/>
            <a:ext cx="749523" cy="80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5" idx="2"/>
            <a:endCxn id="31" idx="0"/>
          </p:cNvCxnSpPr>
          <p:nvPr/>
        </p:nvCxnSpPr>
        <p:spPr>
          <a:xfrm rot="16200000" flipH="1">
            <a:off x="2263215" y="3905658"/>
            <a:ext cx="749523" cy="231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5" idx="2"/>
            <a:endCxn id="32" idx="0"/>
          </p:cNvCxnSpPr>
          <p:nvPr/>
        </p:nvCxnSpPr>
        <p:spPr>
          <a:xfrm rot="16200000" flipH="1">
            <a:off x="3459681" y="2709192"/>
            <a:ext cx="749523" cy="47058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8" idx="2"/>
            <a:endCxn id="33" idx="0"/>
          </p:cNvCxnSpPr>
          <p:nvPr/>
        </p:nvCxnSpPr>
        <p:spPr>
          <a:xfrm rot="5400000">
            <a:off x="8463098" y="4835406"/>
            <a:ext cx="718688" cy="484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28" idx="2"/>
            <a:endCxn id="34" idx="0"/>
          </p:cNvCxnSpPr>
          <p:nvPr/>
        </p:nvCxnSpPr>
        <p:spPr>
          <a:xfrm rot="16200000" flipH="1">
            <a:off x="9659564" y="4123212"/>
            <a:ext cx="718688" cy="1908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8" idx="2"/>
            <a:endCxn id="35" idx="0"/>
          </p:cNvCxnSpPr>
          <p:nvPr/>
        </p:nvCxnSpPr>
        <p:spPr>
          <a:xfrm rot="16200000" flipH="1">
            <a:off x="10856030" y="2926746"/>
            <a:ext cx="718688" cy="43015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276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 </a:t>
            </a:r>
            <a:r>
              <a:rPr lang="zh-CN" altLang="en-US" dirty="0" smtClean="0"/>
              <a:t>记账流程</a:t>
            </a:r>
            <a:endParaRPr lang="zh-CN" altLang="en-US" dirty="0"/>
          </a:p>
        </p:txBody>
      </p:sp>
      <p:sp>
        <p:nvSpPr>
          <p:cNvPr id="5" name="矩形 4"/>
          <p:cNvSpPr/>
          <p:nvPr/>
        </p:nvSpPr>
        <p:spPr>
          <a:xfrm>
            <a:off x="2063669" y="2818827"/>
            <a:ext cx="2376000" cy="108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业务订单</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6827451" y="2698212"/>
            <a:ext cx="2777924" cy="138896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dirty="0">
                <a:latin typeface="微软雅黑" panose="020B0503020204020204" pitchFamily="34" charset="-122"/>
                <a:ea typeface="微软雅黑" panose="020B0503020204020204" pitchFamily="34" charset="-122"/>
              </a:rPr>
              <a:t>支付</a:t>
            </a:r>
            <a:r>
              <a:rPr lang="zh-CN" altLang="en-US" sz="2400" dirty="0" smtClean="0">
                <a:latin typeface="微软雅黑" panose="020B0503020204020204" pitchFamily="34" charset="-122"/>
                <a:ea typeface="微软雅黑" panose="020B0503020204020204" pitchFamily="34" charset="-122"/>
              </a:rPr>
              <a:t>订单</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11792192" y="2852693"/>
            <a:ext cx="2376000" cy="108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渠道</a:t>
            </a:r>
            <a:r>
              <a:rPr lang="zh-CN" altLang="en-US" dirty="0" smtClean="0">
                <a:latin typeface="微软雅黑" panose="020B0503020204020204" pitchFamily="34" charset="-122"/>
                <a:ea typeface="微软雅黑" panose="020B0503020204020204" pitchFamily="34" charset="-122"/>
              </a:rPr>
              <a:t>订单</a:t>
            </a: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p:cNvCxnSpPr>
            <a:stCxn id="5" idx="3"/>
            <a:endCxn id="6" idx="1"/>
          </p:cNvCxnSpPr>
          <p:nvPr/>
        </p:nvCxnSpPr>
        <p:spPr>
          <a:xfrm>
            <a:off x="4439669" y="3358827"/>
            <a:ext cx="2387782" cy="338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7" idx="1"/>
          </p:cNvCxnSpPr>
          <p:nvPr/>
        </p:nvCxnSpPr>
        <p:spPr>
          <a:xfrm>
            <a:off x="9605375" y="3392693"/>
            <a:ext cx="21868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063669" y="1186782"/>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业务系统</a:t>
            </a:r>
            <a:endParaRPr lang="zh-CN" altLang="en-US" sz="2800" dirty="0">
              <a:latin typeface="微软雅黑" panose="020B0503020204020204" pitchFamily="34" charset="-122"/>
              <a:ea typeface="微软雅黑" panose="020B0503020204020204" pitchFamily="34" charset="-122"/>
            </a:endParaRPr>
          </a:p>
        </p:txBody>
      </p:sp>
      <p:sp>
        <p:nvSpPr>
          <p:cNvPr id="14" name="椭圆 13"/>
          <p:cNvSpPr/>
          <p:nvPr/>
        </p:nvSpPr>
        <p:spPr>
          <a:xfrm>
            <a:off x="7029210" y="1186782"/>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支付</a:t>
            </a:r>
            <a:r>
              <a:rPr lang="zh-CN" altLang="en-US" sz="2800" dirty="0" smtClean="0">
                <a:latin typeface="微软雅黑" panose="020B0503020204020204" pitchFamily="34" charset="-122"/>
                <a:ea typeface="微软雅黑" panose="020B0503020204020204" pitchFamily="34" charset="-122"/>
              </a:rPr>
              <a:t>系统</a:t>
            </a:r>
            <a:endParaRPr lang="zh-CN" altLang="en-US" sz="2800" dirty="0">
              <a:latin typeface="微软雅黑" panose="020B0503020204020204" pitchFamily="34" charset="-122"/>
              <a:ea typeface="微软雅黑" panose="020B0503020204020204" pitchFamily="34" charset="-122"/>
            </a:endParaRPr>
          </a:p>
        </p:txBody>
      </p:sp>
      <p:sp>
        <p:nvSpPr>
          <p:cNvPr id="15" name="椭圆 14"/>
          <p:cNvSpPr/>
          <p:nvPr/>
        </p:nvSpPr>
        <p:spPr>
          <a:xfrm>
            <a:off x="11792192" y="1186782"/>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渠道接口</a:t>
            </a:r>
            <a:endParaRPr lang="zh-CN" altLang="en-US" sz="2800" dirty="0">
              <a:latin typeface="微软雅黑" panose="020B0503020204020204" pitchFamily="34" charset="-122"/>
              <a:ea typeface="微软雅黑" panose="020B0503020204020204" pitchFamily="34" charset="-122"/>
            </a:endParaRPr>
          </a:p>
        </p:txBody>
      </p:sp>
      <p:cxnSp>
        <p:nvCxnSpPr>
          <p:cNvPr id="17" name="直接箭头连接符 16"/>
          <p:cNvCxnSpPr>
            <a:stCxn id="13" idx="4"/>
            <a:endCxn id="5" idx="0"/>
          </p:cNvCxnSpPr>
          <p:nvPr/>
        </p:nvCxnSpPr>
        <p:spPr>
          <a:xfrm>
            <a:off x="3251669" y="2338782"/>
            <a:ext cx="0" cy="480045"/>
          </a:xfrm>
          <a:prstGeom prst="straightConnector1">
            <a:avLst/>
          </a:prstGeom>
          <a:ln w="571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4"/>
            <a:endCxn id="6" idx="0"/>
          </p:cNvCxnSpPr>
          <p:nvPr/>
        </p:nvCxnSpPr>
        <p:spPr>
          <a:xfrm flipH="1">
            <a:off x="8216413" y="2338782"/>
            <a:ext cx="797" cy="359430"/>
          </a:xfrm>
          <a:prstGeom prst="straightConnector1">
            <a:avLst/>
          </a:prstGeom>
          <a:ln w="571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4"/>
            <a:endCxn id="7" idx="0"/>
          </p:cNvCxnSpPr>
          <p:nvPr/>
        </p:nvCxnSpPr>
        <p:spPr>
          <a:xfrm>
            <a:off x="12980192" y="2338782"/>
            <a:ext cx="0" cy="513911"/>
          </a:xfrm>
          <a:prstGeom prst="straightConnector1">
            <a:avLst/>
          </a:prstGeom>
          <a:ln w="57150">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284128" y="1892054"/>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渠道对账</a:t>
            </a:r>
            <a:endParaRPr lang="zh-CN" altLang="en-US" sz="20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4949264" y="1892054"/>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业务</a:t>
            </a:r>
            <a:r>
              <a:rPr lang="zh-CN" altLang="en-US" sz="2000" dirty="0" smtClean="0">
                <a:latin typeface="微软雅黑" panose="020B0503020204020204" pitchFamily="34" charset="-122"/>
                <a:ea typeface="微软雅黑" panose="020B0503020204020204" pitchFamily="34" charset="-122"/>
              </a:rPr>
              <a:t>对账</a:t>
            </a:r>
            <a:endParaRPr lang="zh-CN" altLang="en-US" sz="2000" dirty="0">
              <a:latin typeface="微软雅黑" panose="020B0503020204020204" pitchFamily="34" charset="-122"/>
              <a:ea typeface="微软雅黑" panose="020B0503020204020204" pitchFamily="34" charset="-122"/>
            </a:endParaRPr>
          </a:p>
        </p:txBody>
      </p:sp>
      <p:sp>
        <p:nvSpPr>
          <p:cNvPr id="31" name="流程图: 文档 30"/>
          <p:cNvSpPr/>
          <p:nvPr/>
        </p:nvSpPr>
        <p:spPr>
          <a:xfrm>
            <a:off x="6775327" y="5364466"/>
            <a:ext cx="2777924"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记账凭证</a:t>
            </a:r>
            <a:endParaRPr lang="zh-CN" altLang="en-US" dirty="0">
              <a:latin typeface="微软雅黑" panose="020B0503020204020204" pitchFamily="34" charset="-122"/>
              <a:ea typeface="微软雅黑" panose="020B0503020204020204" pitchFamily="34" charset="-122"/>
            </a:endParaRPr>
          </a:p>
        </p:txBody>
      </p:sp>
      <p:sp>
        <p:nvSpPr>
          <p:cNvPr id="21" name="流程图: 文档 20"/>
          <p:cNvSpPr/>
          <p:nvPr/>
        </p:nvSpPr>
        <p:spPr>
          <a:xfrm>
            <a:off x="6827450" y="3512360"/>
            <a:ext cx="2777924" cy="948124"/>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原始</a:t>
            </a:r>
            <a:r>
              <a:rPr lang="zh-CN" altLang="en-US" sz="2800" b="1" dirty="0" smtClean="0">
                <a:latin typeface="微软雅黑" panose="020B0503020204020204" pitchFamily="34" charset="-122"/>
                <a:ea typeface="微软雅黑" panose="020B0503020204020204" pitchFamily="34" charset="-122"/>
              </a:rPr>
              <a:t>凭证</a:t>
            </a:r>
            <a:endParaRPr lang="zh-CN" altLang="en-US" sz="2800" b="1" dirty="0">
              <a:latin typeface="微软雅黑" panose="020B0503020204020204" pitchFamily="34" charset="-122"/>
              <a:ea typeface="微软雅黑" panose="020B0503020204020204" pitchFamily="34" charset="-122"/>
            </a:endParaRPr>
          </a:p>
        </p:txBody>
      </p:sp>
      <p:sp>
        <p:nvSpPr>
          <p:cNvPr id="10" name="矩形 9"/>
          <p:cNvSpPr/>
          <p:nvPr/>
        </p:nvSpPr>
        <p:spPr>
          <a:xfrm>
            <a:off x="6827449" y="2698212"/>
            <a:ext cx="2777925" cy="8141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latin typeface="微软雅黑" panose="020B0503020204020204" pitchFamily="34" charset="-122"/>
                <a:ea typeface="微软雅黑" panose="020B0503020204020204" pitchFamily="34" charset="-122"/>
              </a:rPr>
              <a:t>支付订单</a:t>
            </a:r>
            <a:endParaRPr lang="zh-CN" altLang="en-US" sz="2800" b="1" dirty="0">
              <a:latin typeface="微软雅黑" panose="020B0503020204020204" pitchFamily="34" charset="-122"/>
              <a:ea typeface="微软雅黑" panose="020B0503020204020204" pitchFamily="34" charset="-122"/>
            </a:endParaRPr>
          </a:p>
        </p:txBody>
      </p:sp>
      <p:sp>
        <p:nvSpPr>
          <p:cNvPr id="27" name="流程图: 文档 26"/>
          <p:cNvSpPr/>
          <p:nvPr/>
        </p:nvSpPr>
        <p:spPr>
          <a:xfrm>
            <a:off x="3791981" y="5364466"/>
            <a:ext cx="2777924"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a:t>
            </a:r>
            <a:r>
              <a:rPr lang="zh-CN" altLang="en-US" dirty="0" smtClean="0">
                <a:latin typeface="微软雅黑" panose="020B0503020204020204" pitchFamily="34" charset="-122"/>
                <a:ea typeface="微软雅黑" panose="020B0503020204020204" pitchFamily="34" charset="-122"/>
              </a:rPr>
              <a:t>户账户余额</a:t>
            </a:r>
            <a:endParaRPr lang="zh-CN" altLang="en-US" dirty="0">
              <a:latin typeface="微软雅黑" panose="020B0503020204020204" pitchFamily="34" charset="-122"/>
              <a:ea typeface="微软雅黑" panose="020B0503020204020204" pitchFamily="34" charset="-122"/>
            </a:endParaRPr>
          </a:p>
        </p:txBody>
      </p:sp>
      <p:cxnSp>
        <p:nvCxnSpPr>
          <p:cNvPr id="22" name="肘形连接符 21"/>
          <p:cNvCxnSpPr>
            <a:stCxn id="21" idx="2"/>
            <a:endCxn id="27" idx="0"/>
          </p:cNvCxnSpPr>
          <p:nvPr/>
        </p:nvCxnSpPr>
        <p:spPr>
          <a:xfrm rot="5400000">
            <a:off x="6215346" y="3363400"/>
            <a:ext cx="966664" cy="3035469"/>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2"/>
            <a:endCxn id="31" idx="0"/>
          </p:cNvCxnSpPr>
          <p:nvPr/>
        </p:nvCxnSpPr>
        <p:spPr>
          <a:xfrm rot="5400000">
            <a:off x="7707019" y="4855073"/>
            <a:ext cx="966664" cy="52123"/>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52"/>
          <p:cNvCxnSpPr/>
          <p:nvPr/>
        </p:nvCxnSpPr>
        <p:spPr>
          <a:xfrm rot="16200000" flipV="1">
            <a:off x="10641652" y="1255036"/>
            <a:ext cx="124601" cy="3010954"/>
          </a:xfrm>
          <a:prstGeom prst="curvedConnector3">
            <a:avLst>
              <a:gd name="adj1" fmla="val 413420"/>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p:nvPr/>
        </p:nvCxnSpPr>
        <p:spPr>
          <a:xfrm rot="16200000" flipH="1" flipV="1">
            <a:off x="5555860" y="1155724"/>
            <a:ext cx="120615" cy="3205589"/>
          </a:xfrm>
          <a:prstGeom prst="curvedConnector3">
            <a:avLst>
              <a:gd name="adj1" fmla="val -347469"/>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流程图: 文档 66"/>
          <p:cNvSpPr/>
          <p:nvPr/>
        </p:nvSpPr>
        <p:spPr>
          <a:xfrm>
            <a:off x="2048905" y="7726666"/>
            <a:ext cx="3132037"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a:t>
            </a:r>
            <a:r>
              <a:rPr lang="zh-CN" altLang="en-US" dirty="0" smtClean="0">
                <a:latin typeface="微软雅黑" panose="020B0503020204020204" pitchFamily="34" charset="-122"/>
                <a:ea typeface="微软雅黑" panose="020B0503020204020204" pitchFamily="34" charset="-122"/>
              </a:rPr>
              <a:t>户账户日余额</a:t>
            </a:r>
            <a:endParaRPr lang="zh-CN" altLang="en-US" dirty="0">
              <a:latin typeface="微软雅黑" panose="020B0503020204020204" pitchFamily="34" charset="-122"/>
              <a:ea typeface="微软雅黑" panose="020B0503020204020204" pitchFamily="34" charset="-122"/>
            </a:endParaRPr>
          </a:p>
        </p:txBody>
      </p:sp>
      <p:sp>
        <p:nvSpPr>
          <p:cNvPr id="68" name="流程图: 文档 67"/>
          <p:cNvSpPr/>
          <p:nvPr/>
        </p:nvSpPr>
        <p:spPr>
          <a:xfrm>
            <a:off x="5588125" y="7726666"/>
            <a:ext cx="3132037"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明细账户日余额</a:t>
            </a:r>
            <a:endParaRPr lang="zh-CN" altLang="en-US" dirty="0">
              <a:latin typeface="微软雅黑" panose="020B0503020204020204" pitchFamily="34" charset="-122"/>
              <a:ea typeface="微软雅黑" panose="020B0503020204020204" pitchFamily="34" charset="-122"/>
            </a:endParaRPr>
          </a:p>
        </p:txBody>
      </p:sp>
      <p:sp>
        <p:nvSpPr>
          <p:cNvPr id="69" name="流程图: 文档 68"/>
          <p:cNvSpPr/>
          <p:nvPr/>
        </p:nvSpPr>
        <p:spPr>
          <a:xfrm>
            <a:off x="9202326" y="7726666"/>
            <a:ext cx="3132037" cy="1179796"/>
          </a:xfrm>
          <a:prstGeom prst="flowChartDocumen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总账</a:t>
            </a:r>
            <a:r>
              <a:rPr lang="zh-CN" altLang="en-US" dirty="0" smtClean="0">
                <a:latin typeface="微软雅黑" panose="020B0503020204020204" pitchFamily="34" charset="-122"/>
                <a:ea typeface="微软雅黑" panose="020B0503020204020204" pitchFamily="34" charset="-122"/>
              </a:rPr>
              <a:t>账户日余额</a:t>
            </a:r>
            <a:endParaRPr lang="zh-CN" altLang="en-US" dirty="0">
              <a:latin typeface="微软雅黑" panose="020B0503020204020204" pitchFamily="34" charset="-122"/>
              <a:ea typeface="微软雅黑" panose="020B0503020204020204" pitchFamily="34" charset="-122"/>
            </a:endParaRPr>
          </a:p>
        </p:txBody>
      </p:sp>
      <p:cxnSp>
        <p:nvCxnSpPr>
          <p:cNvPr id="71" name="肘形连接符 70"/>
          <p:cNvCxnSpPr>
            <a:stCxn id="27" idx="2"/>
            <a:endCxn id="67" idx="0"/>
          </p:cNvCxnSpPr>
          <p:nvPr/>
        </p:nvCxnSpPr>
        <p:spPr>
          <a:xfrm rot="5400000">
            <a:off x="3767733" y="6313456"/>
            <a:ext cx="1260402" cy="1566019"/>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27" idx="2"/>
            <a:endCxn id="68" idx="0"/>
          </p:cNvCxnSpPr>
          <p:nvPr/>
        </p:nvCxnSpPr>
        <p:spPr>
          <a:xfrm rot="16200000" flipH="1">
            <a:off x="5537342" y="6109864"/>
            <a:ext cx="1260402" cy="1973201"/>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肘形连接符 74"/>
          <p:cNvCxnSpPr>
            <a:endCxn id="68" idx="0"/>
          </p:cNvCxnSpPr>
          <p:nvPr/>
        </p:nvCxnSpPr>
        <p:spPr>
          <a:xfrm rot="5400000">
            <a:off x="7047863" y="6610240"/>
            <a:ext cx="1222708" cy="1010145"/>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31" idx="2"/>
            <a:endCxn id="69" idx="0"/>
          </p:cNvCxnSpPr>
          <p:nvPr/>
        </p:nvCxnSpPr>
        <p:spPr>
          <a:xfrm rot="16200000" flipH="1">
            <a:off x="8836116" y="5794437"/>
            <a:ext cx="1260402" cy="2604056"/>
          </a:xfrm>
          <a:prstGeom prst="bentConnector3">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810584" y="4657053"/>
            <a:ext cx="10816756" cy="4472006"/>
          </a:xfrm>
          <a:prstGeom prst="rect">
            <a:avLst/>
          </a:prstGeom>
          <a:no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b="1" dirty="0" smtClean="0">
                <a:solidFill>
                  <a:schemeClr val="accent4">
                    <a:lumMod val="50000"/>
                  </a:schemeClr>
                </a:solidFill>
                <a:latin typeface="微软雅黑" panose="020B0503020204020204" pitchFamily="34" charset="-122"/>
                <a:ea typeface="微软雅黑" panose="020B0503020204020204" pitchFamily="34" charset="-122"/>
              </a:rPr>
              <a:t>账户会计系统</a:t>
            </a:r>
            <a:endParaRPr lang="zh-CN" altLang="en-US" b="1"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187636" y="6580329"/>
            <a:ext cx="902811"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日切</a:t>
            </a:r>
            <a:endParaRPr lang="zh-CN" altLang="en-US" sz="28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14691642" y="4573758"/>
            <a:ext cx="1210588"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渠道对账</a:t>
            </a:r>
            <a:endParaRPr lang="zh-CN" altLang="en-US" sz="2000" dirty="0">
              <a:latin typeface="微软雅黑" panose="020B0503020204020204" pitchFamily="34" charset="-122"/>
              <a:ea typeface="微软雅黑" panose="020B0503020204020204" pitchFamily="34" charset="-122"/>
            </a:endParaRPr>
          </a:p>
        </p:txBody>
      </p:sp>
      <p:sp>
        <p:nvSpPr>
          <p:cNvPr id="88" name="椭圆 87"/>
          <p:cNvSpPr/>
          <p:nvPr/>
        </p:nvSpPr>
        <p:spPr>
          <a:xfrm>
            <a:off x="13526230" y="5153963"/>
            <a:ext cx="2376000" cy="11520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对</a:t>
            </a:r>
            <a:r>
              <a:rPr lang="zh-CN" altLang="en-US" sz="2800" dirty="0" smtClean="0">
                <a:latin typeface="微软雅黑" panose="020B0503020204020204" pitchFamily="34" charset="-122"/>
                <a:ea typeface="微软雅黑" panose="020B0503020204020204" pitchFamily="34" charset="-122"/>
              </a:rPr>
              <a:t>账中心</a:t>
            </a:r>
            <a:endParaRPr lang="zh-CN" altLang="en-US" sz="2800" dirty="0">
              <a:latin typeface="微软雅黑" panose="020B0503020204020204" pitchFamily="34" charset="-122"/>
              <a:ea typeface="微软雅黑" panose="020B0503020204020204" pitchFamily="34" charset="-122"/>
            </a:endParaRPr>
          </a:p>
        </p:txBody>
      </p:sp>
      <p:cxnSp>
        <p:nvCxnSpPr>
          <p:cNvPr id="90" name="曲线连接符 89"/>
          <p:cNvCxnSpPr>
            <a:stCxn id="7" idx="2"/>
            <a:endCxn id="88" idx="0"/>
          </p:cNvCxnSpPr>
          <p:nvPr/>
        </p:nvCxnSpPr>
        <p:spPr>
          <a:xfrm rot="16200000" flipH="1">
            <a:off x="13236576" y="3676309"/>
            <a:ext cx="1221270" cy="1734038"/>
          </a:xfrm>
          <a:prstGeom prst="curvedConnector3">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3"/>
            <a:endCxn id="88" idx="4"/>
          </p:cNvCxnSpPr>
          <p:nvPr/>
        </p:nvCxnSpPr>
        <p:spPr>
          <a:xfrm flipV="1">
            <a:off x="12627340" y="6305963"/>
            <a:ext cx="2086890" cy="587093"/>
          </a:xfrm>
          <a:prstGeom prst="curvedConnector2">
            <a:avLst/>
          </a:prstGeom>
          <a:ln w="57150">
            <a:solidFill>
              <a:schemeClr val="accent5">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985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63538" y="5325792"/>
            <a:ext cx="7920214" cy="39801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39323" y="5299417"/>
            <a:ext cx="7410277" cy="39801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439323" y="1231900"/>
            <a:ext cx="7410277" cy="39801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75426" y="1231900"/>
            <a:ext cx="7920214" cy="39801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p:txBody>
          <a:bodyPr>
            <a:normAutofit fontScale="90000"/>
          </a:bodyPr>
          <a:lstStyle/>
          <a:p>
            <a:r>
              <a:rPr lang="en-US" altLang="zh-CN" dirty="0" smtClean="0"/>
              <a:t>4.5 </a:t>
            </a:r>
            <a:r>
              <a:rPr lang="zh-CN" altLang="en-US" dirty="0" smtClean="0"/>
              <a:t>对账</a:t>
            </a:r>
            <a:endParaRPr lang="zh-CN" altLang="en-US" dirty="0"/>
          </a:p>
        </p:txBody>
      </p:sp>
      <p:cxnSp>
        <p:nvCxnSpPr>
          <p:cNvPr id="19" name="直接连接符 18"/>
          <p:cNvCxnSpPr/>
          <p:nvPr/>
        </p:nvCxnSpPr>
        <p:spPr>
          <a:xfrm>
            <a:off x="0" y="2740658"/>
            <a:ext cx="0" cy="540000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饼形 21"/>
          <p:cNvSpPr/>
          <p:nvPr/>
        </p:nvSpPr>
        <p:spPr>
          <a:xfrm rot="16200000">
            <a:off x="5603336" y="2626993"/>
            <a:ext cx="5400000" cy="5400000"/>
          </a:xfrm>
          <a:prstGeom prst="pie">
            <a:avLst>
              <a:gd name="adj1" fmla="val 10803879"/>
              <a:gd name="adj2" fmla="val 1620182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饼形 22"/>
          <p:cNvSpPr/>
          <p:nvPr/>
        </p:nvSpPr>
        <p:spPr>
          <a:xfrm rot="5400000" flipV="1">
            <a:off x="5598647" y="2513280"/>
            <a:ext cx="5400000" cy="5400000"/>
          </a:xfrm>
          <a:prstGeom prst="pie">
            <a:avLst>
              <a:gd name="adj1" fmla="val 10803879"/>
              <a:gd name="adj2" fmla="val 1620182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饼形 23"/>
          <p:cNvSpPr/>
          <p:nvPr/>
        </p:nvSpPr>
        <p:spPr>
          <a:xfrm rot="16200000" flipH="1" flipV="1">
            <a:off x="5739323" y="2513279"/>
            <a:ext cx="5400000" cy="5400000"/>
          </a:xfrm>
          <a:prstGeom prst="pie">
            <a:avLst>
              <a:gd name="adj1" fmla="val 10803879"/>
              <a:gd name="adj2" fmla="val 1620182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饼形 24"/>
          <p:cNvSpPr/>
          <p:nvPr/>
        </p:nvSpPr>
        <p:spPr>
          <a:xfrm rot="5400000" flipH="1">
            <a:off x="5744012" y="2600617"/>
            <a:ext cx="5400000" cy="5400000"/>
          </a:xfrm>
          <a:prstGeom prst="pie">
            <a:avLst>
              <a:gd name="adj1" fmla="val 10803879"/>
              <a:gd name="adj2" fmla="val 1620182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7501223" y="4407943"/>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accent2">
                    <a:lumMod val="50000"/>
                  </a:schemeClr>
                </a:solidFill>
                <a:latin typeface="微软雅黑" panose="020B0503020204020204" pitchFamily="34" charset="-122"/>
                <a:ea typeface="微软雅黑" panose="020B0503020204020204" pitchFamily="34" charset="-122"/>
              </a:rPr>
              <a:t>对账</a:t>
            </a:r>
            <a:endParaRPr lang="zh-CN" altLang="en-US" sz="4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493475" y="356870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账账</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437210" y="356870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账证</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493475" y="5983393"/>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账实</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437210" y="6040960"/>
            <a:ext cx="1005403" cy="1077218"/>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账表</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核对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207583" y="2084619"/>
            <a:ext cx="4294765" cy="1599733"/>
          </a:xfrm>
          <a:prstGeom prst="rect">
            <a:avLst/>
          </a:prstGeom>
          <a:noFill/>
        </p:spPr>
        <p:txBody>
          <a:bodyPr wrap="none" rtlCol="0">
            <a:spAutoFit/>
          </a:bodyPr>
          <a:lstStyle/>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借贷核对</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总分类账和明细账核对</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AutoNum type="arabicPeriod"/>
            </a:pPr>
            <a:r>
              <a:rPr lang="zh-CN" altLang="en-US" sz="2800" dirty="0" smtClean="0">
                <a:latin typeface="微软雅黑" panose="020B0503020204020204" pitchFamily="34" charset="-122"/>
                <a:ea typeface="微软雅黑" panose="020B0503020204020204" pitchFamily="34" charset="-122"/>
              </a:rPr>
              <a:t>总分类账和日记账核对</a:t>
            </a:r>
            <a:endParaRPr lang="zh-CN" altLang="en-US" sz="2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1380987" y="3099577"/>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业务对账</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443215" y="5716173"/>
            <a:ext cx="3833101" cy="1772793"/>
          </a:xfrm>
          <a:prstGeom prst="rect">
            <a:avLst/>
          </a:prstGeom>
          <a:noFill/>
        </p:spPr>
        <p:txBody>
          <a:bodyPr wrap="none" rtlCol="0">
            <a:spAutoFit/>
          </a:bodyPr>
          <a:lstStyle/>
          <a:p>
            <a:pPr>
              <a:lnSpc>
                <a:spcPct val="130000"/>
              </a:lnSpc>
            </a:pPr>
            <a:r>
              <a:rPr lang="zh-CN" altLang="en-US" sz="2800" dirty="0" smtClean="0">
                <a:latin typeface="微软雅黑" panose="020B0503020204020204" pitchFamily="34" charset="-122"/>
                <a:ea typeface="微软雅黑" panose="020B0503020204020204" pitchFamily="34" charset="-122"/>
              </a:rPr>
              <a:t>内部流水</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外部流水</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en-US" sz="2800" dirty="0" smtClean="0">
                <a:latin typeface="微软雅黑" panose="020B0503020204020204" pitchFamily="34" charset="-122"/>
                <a:ea typeface="微软雅黑" panose="020B0503020204020204" pitchFamily="34" charset="-122"/>
              </a:rPr>
              <a:t>内部账单</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银行账单</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en-US" sz="2800" dirty="0" smtClean="0">
                <a:latin typeface="微软雅黑" panose="020B0503020204020204" pitchFamily="34" charset="-122"/>
                <a:ea typeface="微软雅黑" panose="020B0503020204020204" pitchFamily="34" charset="-122"/>
              </a:rPr>
              <a:t>头寸余额</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银行余额</a:t>
            </a:r>
            <a:endParaRPr lang="zh-CN" altLang="en-US" sz="28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1380987" y="5716173"/>
            <a:ext cx="2140330" cy="2160591"/>
          </a:xfrm>
          <a:prstGeom prst="rect">
            <a:avLst/>
          </a:prstGeom>
          <a:noFill/>
        </p:spPr>
        <p:txBody>
          <a:bodyPr wrap="none" rtlCol="0">
            <a:spAutoFit/>
          </a:bodyPr>
          <a:lstStyle/>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会计报表</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会计科目</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核算要素</a:t>
            </a:r>
            <a:endParaRPr lang="en-US" altLang="zh-CN" sz="2800" dirty="0" smtClean="0">
              <a:latin typeface="微软雅黑" panose="020B0503020204020204" pitchFamily="34" charset="-122"/>
              <a:ea typeface="微软雅黑" panose="020B0503020204020204" pitchFamily="34" charset="-122"/>
            </a:endParaRPr>
          </a:p>
          <a:p>
            <a:pPr marL="514350" indent="-514350">
              <a:lnSpc>
                <a:spcPct val="12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会计分录</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400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五、支付风控</a:t>
            </a:r>
            <a:endParaRPr lang="zh-CN" altLang="en-US" dirty="0"/>
          </a:p>
        </p:txBody>
      </p:sp>
      <p:sp>
        <p:nvSpPr>
          <p:cNvPr id="3" name="内容占位符 2"/>
          <p:cNvSpPr>
            <a:spLocks noGrp="1"/>
          </p:cNvSpPr>
          <p:nvPr>
            <p:ph idx="1"/>
          </p:nvPr>
        </p:nvSpPr>
        <p:spPr/>
        <p:txBody>
          <a:bodyPr/>
          <a:lstStyle/>
          <a:p>
            <a:pPr marL="914400" indent="-914400">
              <a:buFont typeface="+mj-lt"/>
              <a:buAutoNum type="arabicPeriod"/>
            </a:pPr>
            <a:r>
              <a:rPr lang="zh-CN" altLang="en-US" dirty="0" smtClean="0"/>
              <a:t>风控场景分析</a:t>
            </a:r>
            <a:endParaRPr lang="en-US" altLang="zh-CN" dirty="0" smtClean="0"/>
          </a:p>
          <a:p>
            <a:pPr marL="914400" indent="-914400">
              <a:buFont typeface="+mj-lt"/>
              <a:buAutoNum type="arabicPeriod"/>
            </a:pPr>
            <a:r>
              <a:rPr lang="zh-CN" altLang="en-US" dirty="0"/>
              <a:t>风</a:t>
            </a:r>
            <a:r>
              <a:rPr lang="zh-CN" altLang="en-US" dirty="0" smtClean="0"/>
              <a:t>控数据模型</a:t>
            </a:r>
            <a:endParaRPr lang="en-US" altLang="zh-CN" dirty="0" smtClean="0"/>
          </a:p>
          <a:p>
            <a:pPr marL="914400" indent="-914400">
              <a:buFont typeface="+mj-lt"/>
              <a:buAutoNum type="arabicPeriod"/>
            </a:pPr>
            <a:r>
              <a:rPr lang="zh-CN" altLang="en-US" dirty="0"/>
              <a:t>风</a:t>
            </a:r>
            <a:r>
              <a:rPr lang="zh-CN" altLang="en-US" dirty="0" smtClean="0"/>
              <a:t>控模型</a:t>
            </a:r>
            <a:endParaRPr lang="en-US" altLang="zh-CN" dirty="0" smtClean="0"/>
          </a:p>
          <a:p>
            <a:pPr marL="914400" indent="-914400">
              <a:buFont typeface="+mj-lt"/>
              <a:buAutoNum type="arabicPeriod"/>
            </a:pPr>
            <a:r>
              <a:rPr lang="zh-CN" altLang="en-US" dirty="0"/>
              <a:t>风</a:t>
            </a:r>
            <a:r>
              <a:rPr lang="zh-CN" altLang="en-US" dirty="0" smtClean="0"/>
              <a:t>控系统架构</a:t>
            </a:r>
            <a:endParaRPr lang="zh-CN" altLang="en-US" dirty="0"/>
          </a:p>
        </p:txBody>
      </p:sp>
    </p:spTree>
    <p:extLst>
      <p:ext uri="{BB962C8B-B14F-4D97-AF65-F5344CB8AC3E}">
        <p14:creationId xmlns:p14="http://schemas.microsoft.com/office/powerpoint/2010/main" val="295657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5.1 </a:t>
            </a:r>
            <a:r>
              <a:rPr lang="zh-CN" altLang="en-US" dirty="0"/>
              <a:t>风</a:t>
            </a:r>
            <a:r>
              <a:rPr lang="zh-CN" altLang="en-US" dirty="0" smtClean="0"/>
              <a:t>控场景分析</a:t>
            </a:r>
            <a:endParaRPr lang="zh-CN" altLang="en-US" dirty="0"/>
          </a:p>
        </p:txBody>
      </p:sp>
      <p:grpSp>
        <p:nvGrpSpPr>
          <p:cNvPr id="4" name="组合 3"/>
          <p:cNvGrpSpPr/>
          <p:nvPr/>
        </p:nvGrpSpPr>
        <p:grpSpPr>
          <a:xfrm>
            <a:off x="868186" y="3403600"/>
            <a:ext cx="2520000" cy="5040000"/>
            <a:chOff x="360186" y="3657600"/>
            <a:chExt cx="2520000" cy="5040000"/>
          </a:xfrm>
        </p:grpSpPr>
        <p:sp>
          <p:nvSpPr>
            <p:cNvPr id="3" name="矩形 2"/>
            <p:cNvSpPr/>
            <p:nvPr/>
          </p:nvSpPr>
          <p:spPr>
            <a:xfrm>
              <a:off x="360186" y="3657600"/>
              <a:ext cx="2520000" cy="50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smtClean="0">
                  <a:latin typeface="微软雅黑" panose="020B0503020204020204" pitchFamily="34" charset="-122"/>
                  <a:ea typeface="微软雅黑" panose="020B0503020204020204" pitchFamily="34" charset="-122"/>
                </a:rPr>
                <a:t>交易风险</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360186" y="4470400"/>
              <a:ext cx="2520000" cy="3886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a:latin typeface="微软雅黑" panose="020B0503020204020204" pitchFamily="34" charset="-122"/>
                  <a:ea typeface="微软雅黑" panose="020B0503020204020204" pitchFamily="34" charset="-122"/>
                </a:rPr>
                <a:t>小号</a:t>
              </a:r>
              <a:r>
                <a:rPr lang="zh-CN" altLang="en-US" sz="2800" dirty="0" smtClean="0">
                  <a:latin typeface="微软雅黑" panose="020B0503020204020204" pitchFamily="34" charset="-122"/>
                  <a:ea typeface="微软雅黑" panose="020B0503020204020204" pitchFamily="34" charset="-122"/>
                </a:rPr>
                <a:t>刷单</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虚拟机访问</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en-US" altLang="zh-CN" sz="2800" dirty="0" smtClean="0">
                  <a:latin typeface="微软雅黑" panose="020B0503020204020204" pitchFamily="34" charset="-122"/>
                  <a:ea typeface="微软雅黑" panose="020B0503020204020204" pitchFamily="34" charset="-122"/>
                </a:rPr>
                <a:t>VPN</a:t>
              </a:r>
            </a:p>
            <a:p>
              <a:pPr marL="107950">
                <a:lnSpc>
                  <a:spcPct val="120000"/>
                </a:lnSpc>
              </a:pPr>
              <a:r>
                <a:rPr lang="zh-CN" altLang="en-US" sz="2800" dirty="0" smtClean="0">
                  <a:latin typeface="微软雅黑" panose="020B0503020204020204" pitchFamily="34" charset="-122"/>
                  <a:ea typeface="微软雅黑" panose="020B0503020204020204" pitchFamily="34" charset="-122"/>
                </a:rPr>
                <a:t>手机</a:t>
              </a:r>
              <a:r>
                <a:rPr lang="en-US" altLang="zh-CN" sz="2800" dirty="0" smtClean="0">
                  <a:latin typeface="微软雅黑" panose="020B0503020204020204" pitchFamily="34" charset="-122"/>
                  <a:ea typeface="微软雅黑" panose="020B0503020204020204" pitchFamily="34" charset="-122"/>
                </a:rPr>
                <a:t>IP</a:t>
              </a:r>
            </a:p>
            <a:p>
              <a:pPr marL="107950">
                <a:lnSpc>
                  <a:spcPct val="120000"/>
                </a:lnSpc>
              </a:pPr>
              <a:r>
                <a:rPr lang="zh-CN" altLang="en-US" sz="2800" dirty="0" smtClean="0">
                  <a:latin typeface="微软雅黑" panose="020B0503020204020204" pitchFamily="34" charset="-122"/>
                  <a:ea typeface="微软雅黑" panose="020B0503020204020204" pitchFamily="34" charset="-122"/>
                </a:rPr>
                <a:t>虚拟物品</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a:latin typeface="微软雅黑" panose="020B0503020204020204" pitchFamily="34" charset="-122"/>
                  <a:ea typeface="微软雅黑" panose="020B0503020204020204" pitchFamily="34" charset="-122"/>
                </a:rPr>
                <a:t>互刷</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881261" y="3403600"/>
            <a:ext cx="2520000" cy="5040000"/>
            <a:chOff x="360186" y="3657600"/>
            <a:chExt cx="2520000" cy="5040000"/>
          </a:xfrm>
        </p:grpSpPr>
        <p:sp>
          <p:nvSpPr>
            <p:cNvPr id="10" name="矩形 9"/>
            <p:cNvSpPr/>
            <p:nvPr/>
          </p:nvSpPr>
          <p:spPr>
            <a:xfrm>
              <a:off x="360186" y="3657600"/>
              <a:ext cx="2520000" cy="50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资金</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360186" y="4470400"/>
              <a:ext cx="2520000" cy="3886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smtClean="0">
                  <a:latin typeface="微软雅黑" panose="020B0503020204020204" pitchFamily="34" charset="-122"/>
                  <a:ea typeface="微软雅黑" panose="020B0503020204020204" pitchFamily="34" charset="-122"/>
                </a:rPr>
                <a:t>留存资金</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沉淀资金</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894336" y="3403600"/>
            <a:ext cx="2520000" cy="5040000"/>
            <a:chOff x="360186" y="3657600"/>
            <a:chExt cx="2520000" cy="5040000"/>
          </a:xfrm>
        </p:grpSpPr>
        <p:sp>
          <p:nvSpPr>
            <p:cNvPr id="15" name="矩形 14"/>
            <p:cNvSpPr/>
            <p:nvPr/>
          </p:nvSpPr>
          <p:spPr>
            <a:xfrm>
              <a:off x="360186" y="3657600"/>
              <a:ext cx="2520000" cy="50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套现</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360186" y="4470400"/>
              <a:ext cx="2520000" cy="3886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smtClean="0">
                  <a:latin typeface="微软雅黑" panose="020B0503020204020204" pitchFamily="34" charset="-122"/>
                  <a:ea typeface="微软雅黑" panose="020B0503020204020204" pitchFamily="34" charset="-122"/>
                </a:rPr>
                <a:t>虚假购买</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退货套现</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a:latin typeface="微软雅黑" panose="020B0503020204020204" pitchFamily="34" charset="-122"/>
                  <a:ea typeface="微软雅黑" panose="020B0503020204020204" pitchFamily="34" charset="-122"/>
                </a:rPr>
                <a:t>自买自卖</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9907411" y="3403600"/>
            <a:ext cx="2520000" cy="5040000"/>
            <a:chOff x="360186" y="3657600"/>
            <a:chExt cx="2520000" cy="5040000"/>
          </a:xfrm>
        </p:grpSpPr>
        <p:sp>
          <p:nvSpPr>
            <p:cNvPr id="18" name="矩形 17"/>
            <p:cNvSpPr/>
            <p:nvPr/>
          </p:nvSpPr>
          <p:spPr>
            <a:xfrm>
              <a:off x="360186" y="3657600"/>
              <a:ext cx="2520000" cy="50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操作</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19" name="矩形 18"/>
            <p:cNvSpPr/>
            <p:nvPr/>
          </p:nvSpPr>
          <p:spPr>
            <a:xfrm>
              <a:off x="360186" y="4470400"/>
              <a:ext cx="2520000" cy="3886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smtClean="0">
                  <a:latin typeface="微软雅黑" panose="020B0503020204020204" pitchFamily="34" charset="-122"/>
                  <a:ea typeface="微软雅黑" panose="020B0503020204020204" pitchFamily="34" charset="-122"/>
                </a:rPr>
                <a:t>欺诈行为</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越权行为</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错误操作</a:t>
              </a:r>
              <a:endParaRPr lang="en-US" altLang="zh-CN" sz="2800" dirty="0" smtClean="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12920486" y="3403600"/>
            <a:ext cx="2520000" cy="5040000"/>
            <a:chOff x="360186" y="3657600"/>
            <a:chExt cx="2520000" cy="5040000"/>
          </a:xfrm>
        </p:grpSpPr>
        <p:sp>
          <p:nvSpPr>
            <p:cNvPr id="21" name="矩形 20"/>
            <p:cNvSpPr/>
            <p:nvPr/>
          </p:nvSpPr>
          <p:spPr>
            <a:xfrm>
              <a:off x="360186" y="3657600"/>
              <a:ext cx="2520000" cy="50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zh-CN" altLang="en-US" sz="2800" dirty="0">
                  <a:latin typeface="微软雅黑" panose="020B0503020204020204" pitchFamily="34" charset="-122"/>
                  <a:ea typeface="微软雅黑" panose="020B0503020204020204" pitchFamily="34" charset="-122"/>
                </a:rPr>
                <a:t>合规</a:t>
              </a:r>
              <a:r>
                <a:rPr lang="zh-CN" altLang="en-US" sz="2800" dirty="0" smtClean="0">
                  <a:latin typeface="微软雅黑" panose="020B0503020204020204" pitchFamily="34" charset="-122"/>
                  <a:ea typeface="微软雅黑" panose="020B0503020204020204" pitchFamily="34" charset="-122"/>
                </a:rPr>
                <a:t>风险</a:t>
              </a:r>
              <a:endParaRPr lang="zh-CN" altLang="en-US" sz="2800" dirty="0">
                <a:latin typeface="微软雅黑" panose="020B0503020204020204" pitchFamily="34" charset="-122"/>
                <a:ea typeface="微软雅黑" panose="020B0503020204020204" pitchFamily="34" charset="-122"/>
              </a:endParaRPr>
            </a:p>
          </p:txBody>
        </p:sp>
        <p:sp>
          <p:nvSpPr>
            <p:cNvPr id="22" name="矩形 21"/>
            <p:cNvSpPr/>
            <p:nvPr/>
          </p:nvSpPr>
          <p:spPr>
            <a:xfrm>
              <a:off x="360186" y="4470400"/>
              <a:ext cx="2520000" cy="38862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7950">
                <a:lnSpc>
                  <a:spcPct val="120000"/>
                </a:lnSpc>
              </a:pPr>
              <a:r>
                <a:rPr lang="zh-CN" altLang="en-US" sz="2800" dirty="0">
                  <a:latin typeface="微软雅黑" panose="020B0503020204020204" pitchFamily="34" charset="-122"/>
                  <a:ea typeface="微软雅黑" panose="020B0503020204020204" pitchFamily="34" charset="-122"/>
                </a:rPr>
                <a:t>反洗钱</a:t>
              </a:r>
              <a:endParaRPr lang="en-US" altLang="zh-CN" sz="2800" dirty="0" smtClean="0">
                <a:latin typeface="微软雅黑" panose="020B0503020204020204" pitchFamily="34" charset="-122"/>
                <a:ea typeface="微软雅黑" panose="020B0503020204020204" pitchFamily="34" charset="-122"/>
              </a:endParaRPr>
            </a:p>
            <a:p>
              <a:pPr marL="107950">
                <a:lnSpc>
                  <a:spcPct val="120000"/>
                </a:lnSpc>
              </a:pPr>
              <a:r>
                <a:rPr lang="zh-CN" altLang="en-US" sz="2800" dirty="0" smtClean="0">
                  <a:latin typeface="微软雅黑" panose="020B0503020204020204" pitchFamily="34" charset="-122"/>
                  <a:ea typeface="微软雅黑" panose="020B0503020204020204" pitchFamily="34" charset="-122"/>
                </a:rPr>
                <a:t>客户分级</a:t>
              </a:r>
              <a:endParaRPr lang="en-US" altLang="zh-CN" sz="2800" dirty="0" smtClean="0">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a:off x="868186" y="2184400"/>
            <a:ext cx="14473414"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76288" y="1358793"/>
            <a:ext cx="8128000" cy="707886"/>
          </a:xfrm>
          <a:prstGeom prst="rect">
            <a:avLst/>
          </a:prstGeom>
        </p:spPr>
        <p:txBody>
          <a:bodyPr>
            <a:spAutoFit/>
          </a:bodyPr>
          <a:lstStyle/>
          <a:p>
            <a:r>
              <a:rPr lang="zh-CN" altLang="en-US" sz="4000" b="1" dirty="0">
                <a:solidFill>
                  <a:schemeClr val="accent6">
                    <a:lumMod val="50000"/>
                  </a:schemeClr>
                </a:solidFill>
                <a:latin typeface="微软雅黑" panose="020B0503020204020204" pitchFamily="34" charset="-122"/>
                <a:ea typeface="微软雅黑" panose="020B0503020204020204" pitchFamily="34" charset="-122"/>
              </a:rPr>
              <a:t> </a:t>
            </a:r>
            <a:r>
              <a:rPr lang="zh-CN" altLang="en-US" sz="4000" b="1" dirty="0" smtClean="0">
                <a:solidFill>
                  <a:schemeClr val="accent6">
                    <a:lumMod val="50000"/>
                  </a:schemeClr>
                </a:solidFill>
                <a:latin typeface="微软雅黑" panose="020B0503020204020204" pitchFamily="34" charset="-122"/>
                <a:ea typeface="微软雅黑" panose="020B0503020204020204" pitchFamily="34" charset="-122"/>
              </a:rPr>
              <a:t>风险</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22237" y="2377748"/>
            <a:ext cx="14565312" cy="584775"/>
          </a:xfrm>
          <a:prstGeom prst="rect">
            <a:avLst/>
          </a:prstGeom>
        </p:spPr>
        <p:txBody>
          <a:bodyPr wrap="square">
            <a:spAutoFit/>
          </a:bodyPr>
          <a:lstStyle/>
          <a:p>
            <a:r>
              <a:rPr lang="zh-CN" altLang="en-US" dirty="0">
                <a:solidFill>
                  <a:srgbClr val="404040"/>
                </a:solidFill>
                <a:latin typeface="微软雅黑" panose="020B0503020204020204" pitchFamily="34" charset="-122"/>
                <a:ea typeface="微软雅黑" panose="020B0503020204020204" pitchFamily="34" charset="-122"/>
              </a:rPr>
              <a:t>是指在特定场景下，特定时间内某个损失发生的可能性</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63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5.1 </a:t>
            </a:r>
            <a:r>
              <a:rPr lang="zh-CN" altLang="en-US" dirty="0"/>
              <a:t>风</a:t>
            </a:r>
            <a:r>
              <a:rPr lang="zh-CN" altLang="en-US" dirty="0" smtClean="0"/>
              <a:t>控场景分析</a:t>
            </a:r>
            <a:endParaRPr lang="zh-CN" altLang="en-US" dirty="0"/>
          </a:p>
        </p:txBody>
      </p:sp>
      <p:pic>
        <p:nvPicPr>
          <p:cNvPr id="2050" name="Picture 2" descr="http://blog.lixf.cn/img/in-post/risk-at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186" y="2716212"/>
            <a:ext cx="12801600" cy="639127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825500" y="2247900"/>
            <a:ext cx="13703300"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25500" y="1487201"/>
            <a:ext cx="2031325" cy="646331"/>
          </a:xfrm>
          <a:prstGeom prst="rect">
            <a:avLst/>
          </a:prstGeom>
          <a:noFill/>
        </p:spPr>
        <p:txBody>
          <a:bodyPr wrap="none" rtlCol="0">
            <a:spAutoFit/>
          </a:bodyPr>
          <a:lstStyle/>
          <a:p>
            <a:r>
              <a:rPr lang="zh-CN" altLang="en-US" sz="3600" b="1" dirty="0" smtClean="0">
                <a:solidFill>
                  <a:schemeClr val="accent6">
                    <a:lumMod val="50000"/>
                  </a:schemeClr>
                </a:solidFill>
                <a:latin typeface="微软雅黑" panose="020B0503020204020204" pitchFamily="34" charset="-122"/>
                <a:ea typeface="微软雅黑" panose="020B0503020204020204" pitchFamily="34" charset="-122"/>
              </a:rPr>
              <a:t>账户风险</a:t>
            </a:r>
            <a:endParaRPr lang="zh-CN" altLang="en-US" sz="36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9898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t>目录</a:t>
            </a:r>
            <a:endParaRPr lang="zh-CN" altLang="en-US" dirty="0"/>
          </a:p>
        </p:txBody>
      </p:sp>
      <p:sp>
        <p:nvSpPr>
          <p:cNvPr id="5" name="内容占位符 4"/>
          <p:cNvSpPr>
            <a:spLocks noGrp="1"/>
          </p:cNvSpPr>
          <p:nvPr>
            <p:ph idx="1"/>
          </p:nvPr>
        </p:nvSpPr>
        <p:spPr>
          <a:xfrm>
            <a:off x="1117820" y="1504951"/>
            <a:ext cx="13264930" cy="7280078"/>
          </a:xfrm>
        </p:spPr>
        <p:txBody>
          <a:bodyPr>
            <a:normAutofit/>
          </a:bodyPr>
          <a:lstStyle/>
          <a:p>
            <a:pPr marL="914400" indent="-914400">
              <a:buFont typeface="+mj-lt"/>
              <a:buAutoNum type="arabicPeriod"/>
            </a:pPr>
            <a:r>
              <a:rPr lang="zh-CN" altLang="en-US" sz="3600" spc="100" dirty="0" smtClean="0">
                <a:latin typeface="微软雅黑" panose="020B0503020204020204" pitchFamily="34" charset="-122"/>
                <a:ea typeface="微软雅黑" panose="020B0503020204020204" pitchFamily="34" charset="-122"/>
              </a:rPr>
              <a:t> 支付流程分析</a:t>
            </a:r>
            <a:endParaRPr lang="en-US" altLang="zh-CN" sz="3600" spc="100" dirty="0" smtClean="0">
              <a:latin typeface="微软雅黑" panose="020B0503020204020204" pitchFamily="34" charset="-122"/>
              <a:ea typeface="微软雅黑" panose="020B0503020204020204" pitchFamily="34" charset="-122"/>
            </a:endParaRPr>
          </a:p>
          <a:p>
            <a:pPr marL="914400" indent="-914400">
              <a:buFont typeface="+mj-lt"/>
              <a:buAutoNum type="arabicPeriod"/>
            </a:pPr>
            <a:r>
              <a:rPr lang="zh-CN" altLang="en-US" sz="3600" spc="100" dirty="0" smtClean="0">
                <a:latin typeface="微软雅黑" panose="020B0503020204020204" pitchFamily="34" charset="-122"/>
                <a:ea typeface="微软雅黑" panose="020B0503020204020204" pitchFamily="34" charset="-122"/>
              </a:rPr>
              <a:t> 支付系统架构</a:t>
            </a:r>
            <a:endParaRPr lang="en-US" altLang="zh-CN" sz="3600" spc="100" dirty="0" smtClean="0">
              <a:latin typeface="微软雅黑" panose="020B0503020204020204" pitchFamily="34" charset="-122"/>
              <a:ea typeface="微软雅黑" panose="020B0503020204020204" pitchFamily="34" charset="-122"/>
            </a:endParaRPr>
          </a:p>
          <a:p>
            <a:pPr marL="914400" indent="-914400">
              <a:buFont typeface="+mj-lt"/>
              <a:buAutoNum type="arabicPeriod"/>
            </a:pPr>
            <a:r>
              <a:rPr lang="en-US" altLang="zh-CN" sz="3600" spc="100" dirty="0">
                <a:latin typeface="微软雅黑" panose="020B0503020204020204" pitchFamily="34" charset="-122"/>
                <a:ea typeface="微软雅黑" panose="020B0503020204020204" pitchFamily="34" charset="-122"/>
              </a:rPr>
              <a:t> </a:t>
            </a:r>
            <a:r>
              <a:rPr lang="zh-CN" altLang="en-US" sz="3600" spc="100" dirty="0" smtClean="0">
                <a:latin typeface="微软雅黑" panose="020B0503020204020204" pitchFamily="34" charset="-122"/>
                <a:ea typeface="微软雅黑" panose="020B0503020204020204" pitchFamily="34" charset="-122"/>
              </a:rPr>
              <a:t>支付核心系统</a:t>
            </a:r>
            <a:endParaRPr lang="en-US" altLang="zh-CN" sz="3600" spc="100" dirty="0" smtClean="0">
              <a:latin typeface="微软雅黑" panose="020B0503020204020204" pitchFamily="34" charset="-122"/>
              <a:ea typeface="微软雅黑" panose="020B0503020204020204" pitchFamily="34" charset="-122"/>
            </a:endParaRPr>
          </a:p>
          <a:p>
            <a:pPr marL="914400" indent="-914400">
              <a:buFont typeface="+mj-lt"/>
              <a:buAutoNum type="arabicPeriod"/>
            </a:pPr>
            <a:r>
              <a:rPr lang="en-US" altLang="zh-CN" sz="3600" spc="100" dirty="0">
                <a:latin typeface="微软雅黑" panose="020B0503020204020204" pitchFamily="34" charset="-122"/>
                <a:ea typeface="微软雅黑" panose="020B0503020204020204" pitchFamily="34" charset="-122"/>
              </a:rPr>
              <a:t> </a:t>
            </a:r>
            <a:r>
              <a:rPr lang="zh-CN" altLang="en-US" sz="3600" spc="100" dirty="0">
                <a:latin typeface="微软雅黑" panose="020B0503020204020204" pitchFamily="34" charset="-122"/>
                <a:ea typeface="微软雅黑" panose="020B0503020204020204" pitchFamily="34" charset="-122"/>
              </a:rPr>
              <a:t>账务</a:t>
            </a:r>
            <a:r>
              <a:rPr lang="zh-CN" altLang="en-US" sz="3600" spc="100" dirty="0" smtClean="0">
                <a:latin typeface="微软雅黑" panose="020B0503020204020204" pitchFamily="34" charset="-122"/>
                <a:ea typeface="微软雅黑" panose="020B0503020204020204" pitchFamily="34" charset="-122"/>
              </a:rPr>
              <a:t>会计系统</a:t>
            </a:r>
            <a:endParaRPr lang="en-US" altLang="zh-CN" sz="3600" spc="100" dirty="0" smtClean="0">
              <a:latin typeface="微软雅黑" panose="020B0503020204020204" pitchFamily="34" charset="-122"/>
              <a:ea typeface="微软雅黑" panose="020B0503020204020204" pitchFamily="34" charset="-122"/>
            </a:endParaRPr>
          </a:p>
          <a:p>
            <a:pPr marL="914400" indent="-914400">
              <a:buFont typeface="+mj-lt"/>
              <a:buAutoNum type="arabicPeriod"/>
            </a:pPr>
            <a:r>
              <a:rPr lang="zh-CN" altLang="en-US" sz="3600" spc="100" dirty="0" smtClean="0">
                <a:latin typeface="微软雅黑" panose="020B0503020204020204" pitchFamily="34" charset="-122"/>
                <a:ea typeface="微软雅黑" panose="020B0503020204020204" pitchFamily="34" charset="-122"/>
              </a:rPr>
              <a:t> 支付风控</a:t>
            </a:r>
            <a:endParaRPr lang="en-US" altLang="zh-CN" sz="3600" spc="1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5.2 </a:t>
            </a:r>
            <a:r>
              <a:rPr lang="zh-CN" altLang="en-US" dirty="0" smtClean="0"/>
              <a:t>风控数据仓库</a:t>
            </a:r>
            <a:endParaRPr lang="zh-CN" altLang="en-US" dirty="0"/>
          </a:p>
        </p:txBody>
      </p:sp>
      <p:sp>
        <p:nvSpPr>
          <p:cNvPr id="3" name="矩形 2"/>
          <p:cNvSpPr/>
          <p:nvPr/>
        </p:nvSpPr>
        <p:spPr>
          <a:xfrm>
            <a:off x="611632" y="1435100"/>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用户数据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611632" y="2769271"/>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商品</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879344" y="1795100"/>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社交</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879344" y="2409271"/>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行为</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611632" y="3432510"/>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订单</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611632" y="2098339"/>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商户数据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879344" y="3055273"/>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环境</a:t>
            </a: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数据</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035828" y="2388435"/>
            <a:ext cx="21600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内部数据</a:t>
            </a:r>
            <a:endParaRPr lang="zh-CN" altLang="en-US" sz="2800" dirty="0">
              <a:latin typeface="微软雅黑" panose="020B0503020204020204" pitchFamily="34" charset="-122"/>
              <a:ea typeface="微软雅黑" panose="020B0503020204020204" pitchFamily="34" charset="-122"/>
            </a:endParaRPr>
          </a:p>
        </p:txBody>
      </p:sp>
      <p:cxnSp>
        <p:nvCxnSpPr>
          <p:cNvPr id="19" name="曲线连接符 18"/>
          <p:cNvCxnSpPr>
            <a:stCxn id="3" idx="3"/>
            <a:endCxn id="7" idx="1"/>
          </p:cNvCxnSpPr>
          <p:nvPr/>
        </p:nvCxnSpPr>
        <p:spPr>
          <a:xfrm>
            <a:off x="2051632" y="1795100"/>
            <a:ext cx="827712" cy="3600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1" idx="3"/>
            <a:endCxn id="8" idx="1"/>
          </p:cNvCxnSpPr>
          <p:nvPr/>
        </p:nvCxnSpPr>
        <p:spPr>
          <a:xfrm>
            <a:off x="2051632" y="2458339"/>
            <a:ext cx="827712" cy="31093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6" idx="3"/>
            <a:endCxn id="8" idx="1"/>
          </p:cNvCxnSpPr>
          <p:nvPr/>
        </p:nvCxnSpPr>
        <p:spPr>
          <a:xfrm flipV="1">
            <a:off x="2051632" y="2769271"/>
            <a:ext cx="827712" cy="3600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9" idx="3"/>
            <a:endCxn id="12" idx="1"/>
          </p:cNvCxnSpPr>
          <p:nvPr/>
        </p:nvCxnSpPr>
        <p:spPr>
          <a:xfrm flipV="1">
            <a:off x="2051632" y="3415273"/>
            <a:ext cx="827712" cy="377237"/>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7" idx="3"/>
            <a:endCxn id="13" idx="1"/>
          </p:cNvCxnSpPr>
          <p:nvPr/>
        </p:nvCxnSpPr>
        <p:spPr>
          <a:xfrm>
            <a:off x="4319344" y="2155100"/>
            <a:ext cx="716484" cy="593335"/>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8" idx="3"/>
            <a:endCxn id="13" idx="1"/>
          </p:cNvCxnSpPr>
          <p:nvPr/>
        </p:nvCxnSpPr>
        <p:spPr>
          <a:xfrm flipV="1">
            <a:off x="4319344" y="2748435"/>
            <a:ext cx="716484" cy="2083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12" idx="3"/>
            <a:endCxn id="13" idx="1"/>
          </p:cNvCxnSpPr>
          <p:nvPr/>
        </p:nvCxnSpPr>
        <p:spPr>
          <a:xfrm flipV="1">
            <a:off x="4319344" y="2748435"/>
            <a:ext cx="716484" cy="666838"/>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087120" y="4415467"/>
            <a:ext cx="3131312"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公安部实名认证数据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087120" y="5055661"/>
            <a:ext cx="3131312"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央行反洗钱名单数据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1087120" y="5695855"/>
            <a:ext cx="3131312"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央行信用报告数据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611632" y="6495661"/>
            <a:ext cx="3606800" cy="56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a:solidFill>
                  <a:schemeClr val="accent4">
                    <a:lumMod val="50000"/>
                  </a:schemeClr>
                </a:solidFill>
                <a:latin typeface="微软雅黑" panose="020B0503020204020204" pitchFamily="34" charset="-122"/>
                <a:ea typeface="微软雅黑" panose="020B0503020204020204" pitchFamily="34" charset="-122"/>
              </a:rPr>
              <a:t>微</a:t>
            </a: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博数据  芝麻信用数据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1106080" y="7056049"/>
            <a:ext cx="3112352" cy="56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工商局公司数据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106080" y="7667401"/>
            <a:ext cx="3112352" cy="56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accent4">
                    <a:lumMod val="50000"/>
                  </a:schemeClr>
                </a:solidFill>
                <a:latin typeface="微软雅黑" panose="020B0503020204020204" pitchFamily="34" charset="-122"/>
                <a:ea typeface="微软雅黑" panose="020B0503020204020204" pitchFamily="34" charset="-122"/>
              </a:rPr>
              <a:t>招聘网站数据</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5035828" y="5911923"/>
            <a:ext cx="2160000" cy="720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外</a:t>
            </a:r>
            <a:r>
              <a:rPr lang="zh-CN" altLang="en-US" sz="2800" dirty="0" smtClean="0">
                <a:latin typeface="微软雅黑" panose="020B0503020204020204" pitchFamily="34" charset="-122"/>
                <a:ea typeface="微软雅黑" panose="020B0503020204020204" pitchFamily="34" charset="-122"/>
              </a:rPr>
              <a:t>部数据</a:t>
            </a:r>
            <a:endParaRPr lang="zh-CN" altLang="en-US" sz="2800" dirty="0">
              <a:latin typeface="微软雅黑" panose="020B0503020204020204" pitchFamily="34" charset="-122"/>
              <a:ea typeface="微软雅黑" panose="020B0503020204020204" pitchFamily="34" charset="-122"/>
            </a:endParaRPr>
          </a:p>
        </p:txBody>
      </p:sp>
      <p:cxnSp>
        <p:nvCxnSpPr>
          <p:cNvPr id="51" name="曲线连接符 50"/>
          <p:cNvCxnSpPr>
            <a:stCxn id="39" idx="3"/>
            <a:endCxn id="49" idx="1"/>
          </p:cNvCxnSpPr>
          <p:nvPr/>
        </p:nvCxnSpPr>
        <p:spPr>
          <a:xfrm>
            <a:off x="4218432" y="4775467"/>
            <a:ext cx="817396" cy="1496456"/>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40" idx="3"/>
            <a:endCxn id="49" idx="1"/>
          </p:cNvCxnSpPr>
          <p:nvPr/>
        </p:nvCxnSpPr>
        <p:spPr>
          <a:xfrm>
            <a:off x="4218432" y="5415661"/>
            <a:ext cx="817396" cy="85626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41" idx="3"/>
            <a:endCxn id="49" idx="1"/>
          </p:cNvCxnSpPr>
          <p:nvPr/>
        </p:nvCxnSpPr>
        <p:spPr>
          <a:xfrm>
            <a:off x="4218432" y="6055855"/>
            <a:ext cx="817396" cy="216068"/>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42" idx="3"/>
            <a:endCxn id="49" idx="1"/>
          </p:cNvCxnSpPr>
          <p:nvPr/>
        </p:nvCxnSpPr>
        <p:spPr>
          <a:xfrm flipV="1">
            <a:off x="4218432" y="6271923"/>
            <a:ext cx="817396" cy="503932"/>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59" name="曲线连接符 58"/>
          <p:cNvCxnSpPr>
            <a:stCxn id="43" idx="3"/>
            <a:endCxn id="49" idx="1"/>
          </p:cNvCxnSpPr>
          <p:nvPr/>
        </p:nvCxnSpPr>
        <p:spPr>
          <a:xfrm flipV="1">
            <a:off x="4218432" y="6271923"/>
            <a:ext cx="817396" cy="106432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44" idx="3"/>
            <a:endCxn id="49" idx="1"/>
          </p:cNvCxnSpPr>
          <p:nvPr/>
        </p:nvCxnSpPr>
        <p:spPr>
          <a:xfrm flipV="1">
            <a:off x="4218432" y="6271923"/>
            <a:ext cx="817396" cy="1675672"/>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63" name="五边形 62"/>
          <p:cNvSpPr/>
          <p:nvPr/>
        </p:nvSpPr>
        <p:spPr>
          <a:xfrm>
            <a:off x="6514893" y="3728125"/>
            <a:ext cx="1011936" cy="1479479"/>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采集</a:t>
            </a:r>
            <a:endParaRPr lang="zh-CN" altLang="en-US" sz="2800" dirty="0">
              <a:latin typeface="微软雅黑" panose="020B0503020204020204" pitchFamily="34" charset="-122"/>
              <a:ea typeface="微软雅黑" panose="020B0503020204020204" pitchFamily="34" charset="-122"/>
            </a:endParaRPr>
          </a:p>
        </p:txBody>
      </p:sp>
      <p:sp>
        <p:nvSpPr>
          <p:cNvPr id="64" name="燕尾形 63"/>
          <p:cNvSpPr/>
          <p:nvPr/>
        </p:nvSpPr>
        <p:spPr>
          <a:xfrm>
            <a:off x="7047341" y="3728124"/>
            <a:ext cx="1281637" cy="1479479"/>
          </a:xfrm>
          <a:prstGeom prst="chevron">
            <a:avLst>
              <a:gd name="adj" fmla="val 393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a:latin typeface="微软雅黑" panose="020B0503020204020204" pitchFamily="34" charset="-122"/>
                <a:ea typeface="微软雅黑" panose="020B0503020204020204" pitchFamily="34" charset="-122"/>
              </a:rPr>
              <a:t>过滤</a:t>
            </a:r>
          </a:p>
        </p:txBody>
      </p:sp>
      <p:sp>
        <p:nvSpPr>
          <p:cNvPr id="66" name="燕尾形 65"/>
          <p:cNvSpPr/>
          <p:nvPr/>
        </p:nvSpPr>
        <p:spPr>
          <a:xfrm>
            <a:off x="7853981" y="3728124"/>
            <a:ext cx="1281637" cy="1479479"/>
          </a:xfrm>
          <a:prstGeom prst="chevron">
            <a:avLst>
              <a:gd name="adj" fmla="val 393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latin typeface="微软雅黑" panose="020B0503020204020204" pitchFamily="34" charset="-122"/>
                <a:ea typeface="微软雅黑" panose="020B0503020204020204" pitchFamily="34" charset="-122"/>
              </a:rPr>
              <a:t>分析</a:t>
            </a:r>
            <a:endParaRPr lang="zh-CN" altLang="en-US" sz="2800" dirty="0">
              <a:latin typeface="微软雅黑" panose="020B0503020204020204" pitchFamily="34" charset="-122"/>
              <a:ea typeface="微软雅黑" panose="020B0503020204020204" pitchFamily="34" charset="-122"/>
            </a:endParaRPr>
          </a:p>
        </p:txBody>
      </p:sp>
      <p:sp>
        <p:nvSpPr>
          <p:cNvPr id="67" name="燕尾形 66"/>
          <p:cNvSpPr/>
          <p:nvPr/>
        </p:nvSpPr>
        <p:spPr>
          <a:xfrm>
            <a:off x="8681693" y="3728124"/>
            <a:ext cx="1281637" cy="1479479"/>
          </a:xfrm>
          <a:prstGeom prst="chevron">
            <a:avLst>
              <a:gd name="adj" fmla="val 393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latin typeface="微软雅黑" panose="020B0503020204020204" pitchFamily="34" charset="-122"/>
                <a:ea typeface="微软雅黑" panose="020B0503020204020204" pitchFamily="34" charset="-122"/>
              </a:rPr>
              <a:t>存储</a:t>
            </a:r>
            <a:endParaRPr lang="zh-CN" altLang="en-US" sz="2800" dirty="0">
              <a:latin typeface="微软雅黑" panose="020B0503020204020204" pitchFamily="34" charset="-122"/>
              <a:ea typeface="微软雅黑" panose="020B0503020204020204" pitchFamily="34" charset="-122"/>
            </a:endParaRPr>
          </a:p>
        </p:txBody>
      </p:sp>
      <p:cxnSp>
        <p:nvCxnSpPr>
          <p:cNvPr id="69" name="肘形连接符 68"/>
          <p:cNvCxnSpPr>
            <a:stCxn id="13" idx="2"/>
            <a:endCxn id="63" idx="1"/>
          </p:cNvCxnSpPr>
          <p:nvPr/>
        </p:nvCxnSpPr>
        <p:spPr>
          <a:xfrm rot="16200000" flipH="1">
            <a:off x="5635645" y="3588617"/>
            <a:ext cx="1359430" cy="399065"/>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49" idx="0"/>
            <a:endCxn id="63" idx="1"/>
          </p:cNvCxnSpPr>
          <p:nvPr/>
        </p:nvCxnSpPr>
        <p:spPr>
          <a:xfrm rot="5400000" flipH="1" flipV="1">
            <a:off x="5593331" y="4990362"/>
            <a:ext cx="1444058" cy="399065"/>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1302516" y="1795100"/>
            <a:ext cx="21600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名单</a:t>
            </a:r>
            <a:r>
              <a:rPr lang="zh-CN" altLang="en-US" sz="2800" dirty="0" smtClean="0">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sp>
        <p:nvSpPr>
          <p:cNvPr id="77" name="矩形 76"/>
          <p:cNvSpPr/>
          <p:nvPr/>
        </p:nvSpPr>
        <p:spPr>
          <a:xfrm>
            <a:off x="11302516" y="4082727"/>
            <a:ext cx="21600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画像</a:t>
            </a:r>
            <a:r>
              <a:rPr lang="zh-CN" altLang="en-US" sz="2800" dirty="0" smtClean="0">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sp>
        <p:nvSpPr>
          <p:cNvPr id="78" name="矩形 77"/>
          <p:cNvSpPr/>
          <p:nvPr/>
        </p:nvSpPr>
        <p:spPr>
          <a:xfrm>
            <a:off x="11302516" y="6163889"/>
            <a:ext cx="216000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图谱</a:t>
            </a:r>
            <a:r>
              <a:rPr lang="zh-CN" altLang="en-US" sz="2800" dirty="0" smtClean="0">
                <a:latin typeface="微软雅黑" panose="020B0503020204020204" pitchFamily="34" charset="-122"/>
                <a:ea typeface="微软雅黑" panose="020B0503020204020204" pitchFamily="34" charset="-122"/>
              </a:rPr>
              <a:t>数据</a:t>
            </a:r>
            <a:endParaRPr lang="zh-CN" altLang="en-US" sz="2800" dirty="0">
              <a:latin typeface="微软雅黑" panose="020B0503020204020204" pitchFamily="34" charset="-122"/>
              <a:ea typeface="微软雅黑" panose="020B0503020204020204" pitchFamily="34" charset="-122"/>
            </a:endParaRPr>
          </a:p>
        </p:txBody>
      </p:sp>
      <p:cxnSp>
        <p:nvCxnSpPr>
          <p:cNvPr id="80" name="肘形连接符 79"/>
          <p:cNvCxnSpPr>
            <a:stCxn id="67" idx="3"/>
            <a:endCxn id="76" idx="1"/>
          </p:cNvCxnSpPr>
          <p:nvPr/>
        </p:nvCxnSpPr>
        <p:spPr>
          <a:xfrm flipV="1">
            <a:off x="9963330" y="2155100"/>
            <a:ext cx="1339186" cy="2312764"/>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67" idx="3"/>
            <a:endCxn id="77" idx="1"/>
          </p:cNvCxnSpPr>
          <p:nvPr/>
        </p:nvCxnSpPr>
        <p:spPr>
          <a:xfrm flipV="1">
            <a:off x="9963330" y="4442727"/>
            <a:ext cx="1339186" cy="25137"/>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67" idx="3"/>
            <a:endCxn id="78" idx="1"/>
          </p:cNvCxnSpPr>
          <p:nvPr/>
        </p:nvCxnSpPr>
        <p:spPr>
          <a:xfrm>
            <a:off x="9963330" y="4467864"/>
            <a:ext cx="1339186" cy="2056025"/>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3391545" y="1738339"/>
            <a:ext cx="2718816"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黑、白、灰名单</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89" name="矩形 88"/>
          <p:cNvSpPr/>
          <p:nvPr/>
        </p:nvSpPr>
        <p:spPr>
          <a:xfrm>
            <a:off x="14030953" y="3108434"/>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用户画像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0" name="矩形 89"/>
          <p:cNvSpPr/>
          <p:nvPr/>
        </p:nvSpPr>
        <p:spPr>
          <a:xfrm>
            <a:off x="14030953" y="3829253"/>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设备</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1" name="矩形 90"/>
          <p:cNvSpPr/>
          <p:nvPr/>
        </p:nvSpPr>
        <p:spPr>
          <a:xfrm>
            <a:off x="14030953" y="4603285"/>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商品</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14030953" y="5388238"/>
            <a:ext cx="144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5">
                    <a:lumMod val="50000"/>
                  </a:schemeClr>
                </a:solidFill>
                <a:latin typeface="微软雅黑" panose="020B0503020204020204" pitchFamily="34" charset="-122"/>
                <a:ea typeface="微软雅黑" panose="020B0503020204020204" pitchFamily="34" charset="-122"/>
              </a:rPr>
              <a:t>地域</a:t>
            </a:r>
            <a:r>
              <a:rPr lang="zh-CN" altLang="en-US" sz="2400" dirty="0" smtClean="0">
                <a:solidFill>
                  <a:schemeClr val="accent5">
                    <a:lumMod val="50000"/>
                  </a:schemeClr>
                </a:solidFill>
                <a:latin typeface="微软雅黑" panose="020B0503020204020204" pitchFamily="34" charset="-122"/>
                <a:ea typeface="微软雅黑" panose="020B0503020204020204" pitchFamily="34" charset="-122"/>
              </a:rPr>
              <a:t>画像</a:t>
            </a:r>
            <a:endParaRPr lang="zh-CN" altLang="en-US" sz="24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94" name="直接箭头连接符 93"/>
          <p:cNvCxnSpPr>
            <a:stCxn id="77" idx="3"/>
            <a:endCxn id="89" idx="1"/>
          </p:cNvCxnSpPr>
          <p:nvPr/>
        </p:nvCxnSpPr>
        <p:spPr>
          <a:xfrm flipV="1">
            <a:off x="13462516" y="3468434"/>
            <a:ext cx="568437" cy="97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3"/>
            <a:endCxn id="90" idx="1"/>
          </p:cNvCxnSpPr>
          <p:nvPr/>
        </p:nvCxnSpPr>
        <p:spPr>
          <a:xfrm flipV="1">
            <a:off x="13462516" y="4189253"/>
            <a:ext cx="568437" cy="253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77" idx="3"/>
            <a:endCxn id="91" idx="1"/>
          </p:cNvCxnSpPr>
          <p:nvPr/>
        </p:nvCxnSpPr>
        <p:spPr>
          <a:xfrm>
            <a:off x="13462516" y="4442727"/>
            <a:ext cx="568437" cy="52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92" idx="1"/>
          </p:cNvCxnSpPr>
          <p:nvPr/>
        </p:nvCxnSpPr>
        <p:spPr>
          <a:xfrm>
            <a:off x="13430349" y="4332406"/>
            <a:ext cx="600604" cy="141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blog.lixf.cn/img/in-post/dataware-k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87330" y="7005692"/>
            <a:ext cx="3687245" cy="22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57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5.3 </a:t>
            </a:r>
            <a:r>
              <a:rPr lang="zh-CN" altLang="en-US" dirty="0" smtClean="0"/>
              <a:t>风控模型</a:t>
            </a:r>
            <a:endParaRPr lang="zh-CN" altLang="en-US" dirty="0"/>
          </a:p>
        </p:txBody>
      </p:sp>
      <p:pic>
        <p:nvPicPr>
          <p:cNvPr id="2050" name="Picture 2" descr="http://blog.lixf.cn/img/in-post/risk-lev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895" y="1581594"/>
            <a:ext cx="9667875" cy="740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675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5.4 </a:t>
            </a:r>
            <a:r>
              <a:rPr lang="zh-CN" altLang="en-US" dirty="0" smtClean="0"/>
              <a:t>规则模型</a:t>
            </a:r>
            <a:endParaRPr lang="zh-CN" altLang="en-US" dirty="0"/>
          </a:p>
        </p:txBody>
      </p:sp>
      <p:sp>
        <p:nvSpPr>
          <p:cNvPr id="5" name="矩形 4"/>
          <p:cNvSpPr/>
          <p:nvPr/>
        </p:nvSpPr>
        <p:spPr>
          <a:xfrm>
            <a:off x="8882414" y="2271787"/>
            <a:ext cx="6578008" cy="1077218"/>
          </a:xfrm>
          <a:prstGeom prst="rect">
            <a:avLst/>
          </a:prstGeom>
        </p:spPr>
        <p:txBody>
          <a:bodyPr wrap="square">
            <a:spAutoFit/>
          </a:bodyPr>
          <a:lstStyle/>
          <a:p>
            <a:r>
              <a:rPr lang="zh-CN" altLang="en-US" dirty="0" smtClean="0">
                <a:solidFill>
                  <a:srgbClr val="404040"/>
                </a:solidFill>
                <a:latin typeface="微软雅黑" panose="020B0503020204020204" pitchFamily="34" charset="-122"/>
                <a:ea typeface="微软雅黑" panose="020B0503020204020204" pitchFamily="34" charset="-122"/>
              </a:rPr>
              <a:t>一刀切</a:t>
            </a:r>
            <a:r>
              <a:rPr lang="zh-CN" altLang="en-US" dirty="0">
                <a:solidFill>
                  <a:srgbClr val="404040"/>
                </a:solidFill>
                <a:latin typeface="微软雅黑" panose="020B0503020204020204" pitchFamily="34" charset="-122"/>
                <a:ea typeface="微软雅黑" panose="020B0503020204020204" pitchFamily="34" charset="-122"/>
              </a:rPr>
              <a:t>，容易被薅羊毛的人嗅探</a:t>
            </a:r>
            <a:r>
              <a:rPr lang="zh-CN" altLang="en-US" dirty="0" smtClean="0">
                <a:solidFill>
                  <a:srgbClr val="404040"/>
                </a:solidFill>
                <a:latin typeface="微软雅黑" panose="020B0503020204020204" pitchFamily="34" charset="-122"/>
                <a:ea typeface="微软雅黑" panose="020B0503020204020204" pitchFamily="34" charset="-122"/>
              </a:rPr>
              <a:t>到</a:t>
            </a:r>
            <a:r>
              <a:rPr lang="zh-CN" altLang="en-US" dirty="0">
                <a:solidFill>
                  <a:srgbClr val="404040"/>
                </a:solidFill>
                <a:latin typeface="微软雅黑" panose="020B0503020204020204" pitchFamily="34" charset="-122"/>
                <a:ea typeface="微软雅黑" panose="020B0503020204020204" pitchFamily="34" charset="-122"/>
              </a:rPr>
              <a:t>；</a:t>
            </a:r>
            <a:r>
              <a:rPr lang="zh-CN" altLang="en-US" dirty="0" smtClean="0">
                <a:solidFill>
                  <a:srgbClr val="404040"/>
                </a:solidFill>
                <a:latin typeface="微软雅黑" panose="020B0503020204020204" pitchFamily="34" charset="-122"/>
                <a:ea typeface="微软雅黑" panose="020B0503020204020204" pitchFamily="34" charset="-122"/>
              </a:rPr>
              <a:t>规则</a:t>
            </a:r>
            <a:r>
              <a:rPr lang="zh-CN" altLang="en-US" dirty="0">
                <a:solidFill>
                  <a:srgbClr val="404040"/>
                </a:solidFill>
                <a:latin typeface="微软雅黑" panose="020B0503020204020204" pitchFamily="34" charset="-122"/>
                <a:ea typeface="微软雅黑" panose="020B0503020204020204" pitchFamily="34" charset="-122"/>
              </a:rPr>
              <a:t>冲突</a:t>
            </a:r>
            <a:r>
              <a:rPr lang="zh-CN" altLang="en-US" dirty="0" smtClean="0">
                <a:solidFill>
                  <a:srgbClr val="404040"/>
                </a:solidFill>
                <a:latin typeface="微软雅黑" panose="020B0503020204020204" pitchFamily="34" charset="-122"/>
                <a:ea typeface="微软雅黑" panose="020B0503020204020204" pitchFamily="34" charset="-122"/>
              </a:rPr>
              <a:t>问题</a:t>
            </a:r>
            <a:endParaRPr lang="zh-CN" altLang="en-US" b="0" i="0" dirty="0">
              <a:solidFill>
                <a:srgbClr val="404040"/>
              </a:solidFill>
              <a:effectLst/>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880378" y="2135632"/>
            <a:ext cx="6471398"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882414" y="2135632"/>
            <a:ext cx="6578008"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36564" y="2271787"/>
            <a:ext cx="6993163" cy="1077218"/>
          </a:xfrm>
          <a:prstGeom prst="rect">
            <a:avLst/>
          </a:prstGeom>
        </p:spPr>
        <p:txBody>
          <a:bodyPr wrap="square">
            <a:spAutoFit/>
          </a:bodyPr>
          <a:lstStyle/>
          <a:p>
            <a:r>
              <a:rPr lang="zh-CN" altLang="en-US" dirty="0">
                <a:solidFill>
                  <a:srgbClr val="404040"/>
                </a:solidFill>
                <a:latin typeface="微软雅黑" panose="020B0503020204020204" pitchFamily="34" charset="-122"/>
                <a:ea typeface="微软雅黑" panose="020B0503020204020204" pitchFamily="34" charset="-122"/>
              </a:rPr>
              <a:t>性能高、易于理解和分析、开发相对简单</a:t>
            </a:r>
            <a:endParaRPr lang="zh-CN" altLang="en-US" dirty="0"/>
          </a:p>
        </p:txBody>
      </p:sp>
      <p:sp>
        <p:nvSpPr>
          <p:cNvPr id="12" name="矩形 11"/>
          <p:cNvSpPr/>
          <p:nvPr/>
        </p:nvSpPr>
        <p:spPr>
          <a:xfrm>
            <a:off x="8882414" y="1300013"/>
            <a:ext cx="2236510" cy="707886"/>
          </a:xfrm>
          <a:prstGeom prst="rect">
            <a:avLst/>
          </a:prstGeom>
        </p:spPr>
        <p:txBody>
          <a:bodyPr wrap="none">
            <a:spAutoFit/>
          </a:bodyPr>
          <a:lstStyle/>
          <a:p>
            <a:r>
              <a:rPr lang="zh-CN" altLang="en-US" sz="4000" b="1" dirty="0">
                <a:solidFill>
                  <a:schemeClr val="accent6">
                    <a:lumMod val="50000"/>
                  </a:schemeClr>
                </a:solidFill>
                <a:latin typeface="微软雅黑" panose="020B0503020204020204" pitchFamily="34" charset="-122"/>
                <a:ea typeface="微软雅黑" panose="020B0503020204020204" pitchFamily="34" charset="-122"/>
              </a:rPr>
              <a:t>存在问题</a:t>
            </a:r>
          </a:p>
        </p:txBody>
      </p:sp>
      <p:sp>
        <p:nvSpPr>
          <p:cNvPr id="13" name="矩形 12"/>
          <p:cNvSpPr/>
          <p:nvPr/>
        </p:nvSpPr>
        <p:spPr>
          <a:xfrm>
            <a:off x="880378" y="1300013"/>
            <a:ext cx="1210588" cy="707886"/>
          </a:xfrm>
          <a:prstGeom prst="rect">
            <a:avLst/>
          </a:prstGeom>
        </p:spPr>
        <p:txBody>
          <a:bodyPr wrap="none">
            <a:spAutoFit/>
          </a:bodyPr>
          <a:lstStyle/>
          <a:p>
            <a:r>
              <a:rPr lang="zh-CN" altLang="en-US" sz="4000" b="1" dirty="0">
                <a:solidFill>
                  <a:schemeClr val="accent6">
                    <a:lumMod val="50000"/>
                  </a:schemeClr>
                </a:solidFill>
                <a:latin typeface="微软雅黑" panose="020B0503020204020204" pitchFamily="34" charset="-122"/>
                <a:ea typeface="微软雅黑" panose="020B0503020204020204" pitchFamily="34" charset="-122"/>
              </a:rPr>
              <a:t>优点</a:t>
            </a:r>
            <a:endParaRPr lang="zh-CN" altLang="en-US" sz="4000" b="1" dirty="0">
              <a:solidFill>
                <a:schemeClr val="accent6">
                  <a:lumMod val="50000"/>
                </a:schemeClr>
              </a:solidFill>
            </a:endParaRPr>
          </a:p>
        </p:txBody>
      </p:sp>
      <p:grpSp>
        <p:nvGrpSpPr>
          <p:cNvPr id="18" name="组合 17"/>
          <p:cNvGrpSpPr/>
          <p:nvPr/>
        </p:nvGrpSpPr>
        <p:grpSpPr>
          <a:xfrm>
            <a:off x="880378" y="3889248"/>
            <a:ext cx="3240000" cy="5084064"/>
            <a:chOff x="880378" y="3889248"/>
            <a:chExt cx="3240000" cy="5084064"/>
          </a:xfrm>
        </p:grpSpPr>
        <p:sp>
          <p:nvSpPr>
            <p:cNvPr id="14" name="矩形 13"/>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名单规则</a:t>
              </a:r>
              <a:endParaRPr lang="zh-CN" altLang="en-US" sz="2400" dirty="0">
                <a:latin typeface="微软雅黑" panose="020B0503020204020204" pitchFamily="34" charset="-122"/>
                <a:ea typeface="微软雅黑" panose="020B0503020204020204" pitchFamily="34" charset="-122"/>
              </a:endParaRPr>
            </a:p>
          </p:txBody>
        </p:sp>
        <p:sp>
          <p:nvSpPr>
            <p:cNvPr id="15" name="矩形 14"/>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ID</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是在风控黑名单中。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用户身份证号在反洗钱黑名单中。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用户身份证号在公检法协查名单中。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用户所使用的手机号在羊毛号名单列表中。</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转账用户所在地区是联合国反洗钱风险警示地区。</a:t>
              </a:r>
            </a:p>
          </p:txBody>
        </p:sp>
      </p:grpSp>
      <p:grpSp>
        <p:nvGrpSpPr>
          <p:cNvPr id="19" name="组合 18"/>
          <p:cNvGrpSpPr/>
          <p:nvPr/>
        </p:nvGrpSpPr>
        <p:grpSpPr>
          <a:xfrm>
            <a:off x="4552043" y="3889248"/>
            <a:ext cx="3240000" cy="5084064"/>
            <a:chOff x="880378" y="3889248"/>
            <a:chExt cx="3240000" cy="5084064"/>
          </a:xfrm>
        </p:grpSpPr>
        <p:sp>
          <p:nvSpPr>
            <p:cNvPr id="20" name="矩形 19"/>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操作</a:t>
              </a:r>
              <a:r>
                <a:rPr lang="zh-CN" altLang="en-US" sz="2400" dirty="0" smtClean="0">
                  <a:latin typeface="微软雅黑" panose="020B0503020204020204" pitchFamily="34" charset="-122"/>
                  <a:ea typeface="微软雅黑" panose="020B0503020204020204" pitchFamily="34" charset="-122"/>
                </a:rPr>
                <a:t>规则</a:t>
              </a:r>
              <a:endParaRPr lang="zh-CN" altLang="en-US" sz="2400" dirty="0">
                <a:latin typeface="微软雅黑" panose="020B0503020204020204" pitchFamily="34" charset="-122"/>
                <a:ea typeface="微软雅黑" panose="020B0503020204020204" pitchFamily="34" charset="-122"/>
              </a:endParaRPr>
            </a:p>
          </p:txBody>
        </p:sp>
        <p:sp>
          <p:nvSpPr>
            <p:cNvPr id="21" name="矩形 20"/>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频率需综合考虑（五）分钟、（一）小时、（一）天、（一）周等维度的数据</a:t>
              </a:r>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a:t>
              </a:r>
              <a:endParaRPr lang="en-US" altLang="zh-CN" sz="1800" dirty="0" smtClean="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对</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不同的风险等级设置不同的阈值</a:t>
              </a:r>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a:t>
              </a:r>
              <a:endParaRPr lang="zh-CN" altLang="en-US" sz="1800"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用户提现频次</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分钟不能超过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 一小时不能超过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次，一天不能超过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用户提现额度一天不能超过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万。</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用户支付频次</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分钟不能超过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次，一小时不能超过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次，一天不能超过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p:txBody>
        </p:sp>
      </p:grpSp>
      <p:grpSp>
        <p:nvGrpSpPr>
          <p:cNvPr id="22" name="组合 21"/>
          <p:cNvGrpSpPr/>
          <p:nvPr/>
        </p:nvGrpSpPr>
        <p:grpSpPr>
          <a:xfrm>
            <a:off x="8223708" y="3889248"/>
            <a:ext cx="3240000" cy="5084064"/>
            <a:chOff x="880378" y="3889248"/>
            <a:chExt cx="3240000" cy="5084064"/>
          </a:xfrm>
        </p:grpSpPr>
        <p:sp>
          <p:nvSpPr>
            <p:cNvPr id="23" name="矩形 22"/>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业务</a:t>
              </a:r>
              <a:r>
                <a:rPr lang="zh-CN" altLang="en-US" sz="2400" dirty="0" smtClean="0">
                  <a:latin typeface="微软雅黑" panose="020B0503020204020204" pitchFamily="34" charset="-122"/>
                  <a:ea typeface="微软雅黑" panose="020B0503020204020204" pitchFamily="34" charset="-122"/>
                </a:rPr>
                <a:t>规则</a:t>
              </a:r>
              <a:endParaRPr lang="zh-CN" altLang="en-US" sz="2400" dirty="0">
                <a:latin typeface="微软雅黑" panose="020B0503020204020204" pitchFamily="34" charset="-122"/>
                <a:ea typeface="微软雅黑" panose="020B0503020204020204" pitchFamily="34" charset="-122"/>
              </a:endParaRPr>
            </a:p>
          </p:txBody>
        </p:sp>
        <p:sp>
          <p:nvSpPr>
            <p:cNvPr id="24" name="矩形 23"/>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同一个人绑定银行卡张数超过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张。</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同一张银行卡被超过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个人绑定。</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同一个手机号被</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个人绑定。</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一个周内手机号变更超过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4</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同一个对私银行卡接受转账次数一分钟超过</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5</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次。</a:t>
              </a:r>
            </a:p>
          </p:txBody>
        </p:sp>
      </p:grpSp>
      <p:grpSp>
        <p:nvGrpSpPr>
          <p:cNvPr id="25" name="组合 24"/>
          <p:cNvGrpSpPr/>
          <p:nvPr/>
        </p:nvGrpSpPr>
        <p:grpSpPr>
          <a:xfrm>
            <a:off x="11895374" y="3889248"/>
            <a:ext cx="3240000" cy="5084064"/>
            <a:chOff x="880378" y="3889248"/>
            <a:chExt cx="3240000" cy="5084064"/>
          </a:xfrm>
        </p:grpSpPr>
        <p:sp>
          <p:nvSpPr>
            <p:cNvPr id="26" name="矩形 25"/>
            <p:cNvSpPr/>
            <p:nvPr/>
          </p:nvSpPr>
          <p:spPr>
            <a:xfrm>
              <a:off x="880378" y="3889248"/>
              <a:ext cx="3240000" cy="58521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异常行为</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880378" y="4474464"/>
              <a:ext cx="3240000"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用户支付地点与常用登录地点不一致</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用户支付使用个</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IP</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与常用</a:t>
              </a:r>
              <a:r>
                <a:rPr lang="en-US" altLang="zh-CN" sz="1800" dirty="0">
                  <a:solidFill>
                    <a:schemeClr val="accent5">
                      <a:lumMod val="50000"/>
                    </a:schemeClr>
                  </a:solidFill>
                  <a:latin typeface="微软雅黑" panose="020B0503020204020204" pitchFamily="34" charset="-122"/>
                  <a:ea typeface="微软雅黑" panose="020B0503020204020204" pitchFamily="34" charset="-122"/>
                </a:rPr>
                <a:t>IP</a:t>
              </a:r>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地址不一致</a:t>
              </a:r>
            </a:p>
            <a:p>
              <a:r>
                <a:rPr lang="zh-CN" altLang="en-US" sz="1800" dirty="0">
                  <a:solidFill>
                    <a:schemeClr val="accent5">
                      <a:lumMod val="50000"/>
                    </a:schemeClr>
                  </a:solidFill>
                  <a:latin typeface="微软雅黑" panose="020B0503020204020204" pitchFamily="34" charset="-122"/>
                  <a:ea typeface="微软雅黑" panose="020B0503020204020204" pitchFamily="34" charset="-122"/>
                </a:rPr>
                <a:t>用户在短时间内，上一次支付的地址和本次支付的地址距离非常远</a:t>
              </a:r>
              <a:r>
                <a:rPr lang="zh-CN" altLang="en-US" sz="1800" dirty="0" smtClean="0">
                  <a:solidFill>
                    <a:schemeClr val="accent5">
                      <a:lumMod val="50000"/>
                    </a:schemeClr>
                  </a:solidFill>
                  <a:latin typeface="微软雅黑" panose="020B0503020204020204" pitchFamily="34" charset="-122"/>
                  <a:ea typeface="微软雅黑" panose="020B0503020204020204" pitchFamily="34" charset="-122"/>
                </a:rPr>
                <a:t>。</a:t>
              </a:r>
              <a:endParaRPr lang="zh-CN" altLang="en-US" sz="1800" dirty="0">
                <a:solidFill>
                  <a:schemeClr val="accent5">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71260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5.5 </a:t>
            </a:r>
            <a:r>
              <a:rPr lang="zh-CN" altLang="en-US" dirty="0"/>
              <a:t>决策树</a:t>
            </a:r>
            <a:r>
              <a:rPr lang="zh-CN" altLang="en-US" dirty="0" smtClean="0"/>
              <a:t>模型</a:t>
            </a:r>
            <a:endParaRPr lang="zh-CN" altLang="en-US" dirty="0"/>
          </a:p>
        </p:txBody>
      </p:sp>
      <p:pic>
        <p:nvPicPr>
          <p:cNvPr id="3074" name="Picture 2" descr="http://blog.lixf.cn/img/in-post/risk-d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71" y="1760220"/>
            <a:ext cx="14640594" cy="604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43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5.6 </a:t>
            </a:r>
            <a:r>
              <a:rPr lang="zh-CN" altLang="en-US" dirty="0" smtClean="0"/>
              <a:t>评分卡模型</a:t>
            </a:r>
            <a:endParaRPr lang="zh-CN" altLang="en-US" dirty="0"/>
          </a:p>
        </p:txBody>
      </p:sp>
      <p:pic>
        <p:nvPicPr>
          <p:cNvPr id="6" name="图片 5"/>
          <p:cNvPicPr>
            <a:picLocks noChangeAspect="1"/>
          </p:cNvPicPr>
          <p:nvPr/>
        </p:nvPicPr>
        <p:blipFill>
          <a:blip r:embed="rId2"/>
          <a:stretch>
            <a:fillRect/>
          </a:stretch>
        </p:blipFill>
        <p:spPr>
          <a:xfrm>
            <a:off x="360186" y="2035181"/>
            <a:ext cx="5197073" cy="5511667"/>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4547627" y="1838568"/>
            <a:ext cx="4844416" cy="5200623"/>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9233547" y="1834285"/>
            <a:ext cx="6320448" cy="5412407"/>
          </a:xfrm>
          <a:prstGeom prst="rect">
            <a:avLst/>
          </a:prstGeom>
        </p:spPr>
      </p:pic>
      <p:pic>
        <p:nvPicPr>
          <p:cNvPr id="9" name="图片 8"/>
          <p:cNvPicPr>
            <a:picLocks noChangeAspect="1"/>
          </p:cNvPicPr>
          <p:nvPr/>
        </p:nvPicPr>
        <p:blipFill>
          <a:blip r:embed="rId5"/>
          <a:stretch>
            <a:fillRect/>
          </a:stretch>
        </p:blipFill>
        <p:spPr>
          <a:xfrm>
            <a:off x="4547627" y="6907961"/>
            <a:ext cx="4985023" cy="1371239"/>
          </a:xfrm>
          <a:prstGeom prst="rect">
            <a:avLst/>
          </a:prstGeom>
        </p:spPr>
      </p:pic>
    </p:spTree>
    <p:extLst>
      <p:ext uri="{BB962C8B-B14F-4D97-AF65-F5344CB8AC3E}">
        <p14:creationId xmlns:p14="http://schemas.microsoft.com/office/powerpoint/2010/main" val="2611800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5.7 </a:t>
            </a:r>
            <a:r>
              <a:rPr lang="zh-CN" altLang="en-US" dirty="0" smtClean="0"/>
              <a:t>支付风控系统架构</a:t>
            </a:r>
            <a:endParaRPr lang="zh-CN" altLang="en-US" dirty="0"/>
          </a:p>
        </p:txBody>
      </p:sp>
      <p:pic>
        <p:nvPicPr>
          <p:cNvPr id="54" name="图片 53"/>
          <p:cNvPicPr>
            <a:picLocks noChangeAspect="1"/>
          </p:cNvPicPr>
          <p:nvPr/>
        </p:nvPicPr>
        <p:blipFill>
          <a:blip r:embed="rId2"/>
          <a:stretch>
            <a:fillRect/>
          </a:stretch>
        </p:blipFill>
        <p:spPr>
          <a:xfrm>
            <a:off x="1079111" y="1831634"/>
            <a:ext cx="14504411" cy="6849069"/>
          </a:xfrm>
          <a:prstGeom prst="rect">
            <a:avLst/>
          </a:prstGeom>
        </p:spPr>
      </p:pic>
    </p:spTree>
    <p:extLst>
      <p:ext uri="{BB962C8B-B14F-4D97-AF65-F5344CB8AC3E}">
        <p14:creationId xmlns:p14="http://schemas.microsoft.com/office/powerpoint/2010/main" val="3623634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4" name="文本占位符 3"/>
          <p:cNvSpPr>
            <a:spLocks noGrp="1"/>
          </p:cNvSpPr>
          <p:nvPr>
            <p:ph type="body" sz="quarter" idx="4294967295"/>
          </p:nvPr>
        </p:nvSpPr>
        <p:spPr>
          <a:xfrm>
            <a:off x="360186" y="3084870"/>
            <a:ext cx="14085639" cy="801510"/>
          </a:xfrm>
        </p:spPr>
        <p:txBody>
          <a:bodyPr>
            <a:noAutofit/>
          </a:bodyPr>
          <a:lstStyle/>
          <a:p>
            <a:r>
              <a:rPr lang="zh-CN" altLang="en-US" sz="19900" dirty="0" smtClean="0">
                <a:latin typeface="华文楷体" panose="02010600040101010101" pitchFamily="2" charset="-122"/>
                <a:ea typeface="华文楷体" panose="02010600040101010101" pitchFamily="2" charset="-122"/>
              </a:rPr>
              <a:t>谢谢！</a:t>
            </a:r>
            <a:endParaRPr lang="zh-CN" altLang="en-US" sz="19900"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a:stretch>
            <a:fillRect/>
          </a:stretch>
        </p:blipFill>
        <p:spPr>
          <a:xfrm>
            <a:off x="7922087" y="1296366"/>
            <a:ext cx="7368070" cy="7368070"/>
          </a:xfrm>
          <a:prstGeom prst="rect">
            <a:avLst/>
          </a:prstGeom>
        </p:spPr>
      </p:pic>
      <p:cxnSp>
        <p:nvCxnSpPr>
          <p:cNvPr id="8" name="直接连接符 7"/>
          <p:cNvCxnSpPr/>
          <p:nvPr/>
        </p:nvCxnSpPr>
        <p:spPr>
          <a:xfrm>
            <a:off x="6956384" y="1388963"/>
            <a:ext cx="0" cy="7650865"/>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882786" y="8393497"/>
            <a:ext cx="5862502" cy="646331"/>
          </a:xfrm>
          <a:prstGeom prst="rect">
            <a:avLst/>
          </a:prstGeom>
          <a:noFill/>
        </p:spPr>
        <p:txBody>
          <a:bodyPr wrap="none" rtlCol="0">
            <a:spAutoFit/>
          </a:bodyPr>
          <a:lstStyle/>
          <a:p>
            <a:r>
              <a:rPr lang="zh-CN" altLang="en-US" sz="3600" b="1" spc="300" dirty="0" smtClean="0">
                <a:latin typeface="微软雅黑" panose="020B0503020204020204" pitchFamily="34" charset="-122"/>
                <a:ea typeface="微软雅黑" panose="020B0503020204020204" pitchFamily="34" charset="-122"/>
              </a:rPr>
              <a:t>微信公众号： 凤凰牌老熊</a:t>
            </a:r>
            <a:endParaRPr lang="zh-CN" altLang="en-US" sz="3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9875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一、</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支付流程分析</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297665" y="1494970"/>
            <a:ext cx="3245070" cy="5760000"/>
          </a:xfrm>
          <a:prstGeom prst="rect">
            <a:avLst/>
          </a:prstGeom>
          <a:ln>
            <a:solidFill>
              <a:srgbClr val="C00000"/>
            </a:solidFill>
          </a:ln>
        </p:spPr>
      </p:pic>
      <p:grpSp>
        <p:nvGrpSpPr>
          <p:cNvPr id="8" name="组合 7"/>
          <p:cNvGrpSpPr/>
          <p:nvPr/>
        </p:nvGrpSpPr>
        <p:grpSpPr>
          <a:xfrm>
            <a:off x="360186" y="1494970"/>
            <a:ext cx="4056338" cy="5760000"/>
            <a:chOff x="360186" y="1494970"/>
            <a:chExt cx="4056338" cy="7200000"/>
          </a:xfrm>
        </p:grpSpPr>
        <p:pic>
          <p:nvPicPr>
            <p:cNvPr id="3" name="图片 2"/>
            <p:cNvPicPr>
              <a:picLocks noChangeAspect="1"/>
            </p:cNvPicPr>
            <p:nvPr/>
          </p:nvPicPr>
          <p:blipFill>
            <a:blip r:embed="rId3"/>
            <a:stretch>
              <a:fillRect/>
            </a:stretch>
          </p:blipFill>
          <p:spPr>
            <a:xfrm>
              <a:off x="360186" y="1494970"/>
              <a:ext cx="4056338" cy="7200000"/>
            </a:xfrm>
            <a:prstGeom prst="rect">
              <a:avLst/>
            </a:prstGeom>
            <a:ln>
              <a:solidFill>
                <a:srgbClr val="C00000"/>
              </a:solidFill>
            </a:ln>
          </p:spPr>
        </p:pic>
        <p:sp>
          <p:nvSpPr>
            <p:cNvPr id="5" name="矩形 4"/>
            <p:cNvSpPr/>
            <p:nvPr/>
          </p:nvSpPr>
          <p:spPr>
            <a:xfrm>
              <a:off x="742042" y="2559957"/>
              <a:ext cx="2160000" cy="9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3155" y="2907166"/>
              <a:ext cx="3240000" cy="9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42042" y="3118757"/>
              <a:ext cx="1080000" cy="9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右箭头 8"/>
          <p:cNvSpPr/>
          <p:nvPr/>
        </p:nvSpPr>
        <p:spPr>
          <a:xfrm>
            <a:off x="4488432" y="3986784"/>
            <a:ext cx="737325" cy="609600"/>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9280060" y="1714000"/>
            <a:ext cx="2880000" cy="10800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交易系统</a:t>
            </a:r>
            <a:endParaRPr lang="zh-CN" altLang="en-US" dirty="0">
              <a:latin typeface="微软雅黑" panose="020B0503020204020204" pitchFamily="34" charset="-122"/>
              <a:ea typeface="微软雅黑" panose="020B0503020204020204" pitchFamily="34" charset="-122"/>
            </a:endParaRPr>
          </a:p>
        </p:txBody>
      </p:sp>
      <p:sp>
        <p:nvSpPr>
          <p:cNvPr id="11" name="圆角矩形 10"/>
          <p:cNvSpPr/>
          <p:nvPr/>
        </p:nvSpPr>
        <p:spPr>
          <a:xfrm>
            <a:off x="9280060" y="3476771"/>
            <a:ext cx="2880000" cy="10800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支付</a:t>
            </a:r>
            <a:r>
              <a:rPr lang="zh-CN" altLang="en-US" dirty="0" smtClean="0">
                <a:latin typeface="微软雅黑" panose="020B0503020204020204" pitchFamily="34" charset="-122"/>
                <a:ea typeface="微软雅黑" panose="020B0503020204020204" pitchFamily="34" charset="-122"/>
              </a:rPr>
              <a:t>系统</a:t>
            </a:r>
            <a:endParaRPr lang="zh-CN" altLang="en-US" dirty="0">
              <a:latin typeface="微软雅黑" panose="020B0503020204020204" pitchFamily="34" charset="-122"/>
              <a:ea typeface="微软雅黑" panose="020B0503020204020204" pitchFamily="34" charset="-122"/>
            </a:endParaRPr>
          </a:p>
        </p:txBody>
      </p:sp>
      <p:sp>
        <p:nvSpPr>
          <p:cNvPr id="13" name="圆角矩形 12"/>
          <p:cNvSpPr/>
          <p:nvPr/>
        </p:nvSpPr>
        <p:spPr>
          <a:xfrm>
            <a:off x="9280060" y="5366531"/>
            <a:ext cx="2880000" cy="1080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微信</a:t>
            </a:r>
            <a:endParaRPr lang="zh-CN" altLang="en-US"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2884238" y="1411584"/>
            <a:ext cx="3245070" cy="5760000"/>
            <a:chOff x="12679681" y="1411584"/>
            <a:chExt cx="3245070" cy="5760000"/>
          </a:xfrm>
        </p:grpSpPr>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9681" y="1411584"/>
              <a:ext cx="3245070" cy="5760000"/>
            </a:xfrm>
            <a:prstGeom prst="rect">
              <a:avLst/>
            </a:prstGeom>
            <a:ln>
              <a:solidFill>
                <a:srgbClr val="C00000"/>
              </a:solidFill>
            </a:ln>
          </p:spPr>
        </p:pic>
        <p:sp>
          <p:nvSpPr>
            <p:cNvPr id="14" name="文本框 13"/>
            <p:cNvSpPr txBox="1"/>
            <p:nvPr/>
          </p:nvSpPr>
          <p:spPr>
            <a:xfrm>
              <a:off x="14985883" y="4387334"/>
              <a:ext cx="877163" cy="369332"/>
            </a:xfrm>
            <a:prstGeom prst="rect">
              <a:avLst/>
            </a:prstGeom>
            <a:solidFill>
              <a:schemeClr val="bg1"/>
            </a:solidFill>
          </p:spPr>
          <p:txBody>
            <a:bodyPr wrap="none" rtlCol="0">
              <a:spAutoFit/>
            </a:bodyPr>
            <a:lstStyle/>
            <a:p>
              <a:r>
                <a:rPr lang="en-US" altLang="zh-CN" sz="1800" dirty="0" smtClean="0">
                  <a:latin typeface="GungsuhChe" panose="02030609000101010101" pitchFamily="49" charset="-127"/>
                  <a:ea typeface="GungsuhChe" panose="02030609000101010101" pitchFamily="49" charset="-127"/>
                </a:rPr>
                <a:t>308.00</a:t>
              </a:r>
              <a:endParaRPr lang="zh-CN" altLang="en-US" sz="1800" dirty="0">
                <a:latin typeface="GungsuhChe" panose="02030609000101010101" pitchFamily="49" charset="-127"/>
                <a:ea typeface="GungsuhChe" panose="02030609000101010101" pitchFamily="49" charset="-127"/>
              </a:endParaRPr>
            </a:p>
          </p:txBody>
        </p:sp>
        <p:sp>
          <p:nvSpPr>
            <p:cNvPr id="16" name="矩形 15"/>
            <p:cNvSpPr/>
            <p:nvPr/>
          </p:nvSpPr>
          <p:spPr>
            <a:xfrm>
              <a:off x="12813792" y="4308845"/>
              <a:ext cx="3049254" cy="70206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右箭头 18"/>
          <p:cNvSpPr/>
          <p:nvPr/>
        </p:nvSpPr>
        <p:spPr>
          <a:xfrm>
            <a:off x="8542735" y="2015127"/>
            <a:ext cx="737325" cy="609600"/>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5400000">
            <a:off x="10363256" y="2846006"/>
            <a:ext cx="713608" cy="609600"/>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5400000">
            <a:off x="10315180" y="4656851"/>
            <a:ext cx="809760" cy="609600"/>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文本框 21"/>
          <p:cNvSpPr txBox="1"/>
          <p:nvPr/>
        </p:nvSpPr>
        <p:spPr>
          <a:xfrm>
            <a:off x="11004099" y="2904553"/>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请求支付</a:t>
            </a:r>
            <a:endParaRPr lang="zh-CN" altLang="en-US" sz="2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1019861" y="4771766"/>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执行</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24" name="右箭头 23"/>
          <p:cNvSpPr/>
          <p:nvPr/>
        </p:nvSpPr>
        <p:spPr>
          <a:xfrm>
            <a:off x="12146913" y="5657519"/>
            <a:ext cx="737325" cy="609600"/>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82042" y="7460737"/>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交易订单</a:t>
            </a:r>
            <a:endParaRPr lang="zh-CN" altLang="en-US"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007129" y="7460737"/>
            <a:ext cx="1826141" cy="58477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支付</a:t>
            </a:r>
            <a:r>
              <a:rPr lang="zh-CN" altLang="en-US" dirty="0" smtClean="0">
                <a:latin typeface="微软雅黑" panose="020B0503020204020204" pitchFamily="34" charset="-122"/>
                <a:ea typeface="微软雅黑" panose="020B0503020204020204" pitchFamily="34" charset="-122"/>
              </a:rPr>
              <a:t>订单</a:t>
            </a:r>
            <a:endParaRPr lang="zh-CN" altLang="en-US"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3802880" y="7374757"/>
            <a:ext cx="1826141" cy="58477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支付记录</a:t>
            </a:r>
            <a:endParaRPr lang="zh-CN" altLang="en-US" dirty="0">
              <a:latin typeface="微软雅黑" panose="020B0503020204020204" pitchFamily="34" charset="-122"/>
              <a:ea typeface="微软雅黑" panose="020B0503020204020204" pitchFamily="34" charset="-122"/>
            </a:endParaRPr>
          </a:p>
        </p:txBody>
      </p:sp>
      <p:sp>
        <p:nvSpPr>
          <p:cNvPr id="31" name="矩形标注 30"/>
          <p:cNvSpPr/>
          <p:nvPr/>
        </p:nvSpPr>
        <p:spPr>
          <a:xfrm>
            <a:off x="6597409" y="3721457"/>
            <a:ext cx="1921059" cy="590627"/>
          </a:xfrm>
          <a:prstGeom prst="wedgeRectCallout">
            <a:avLst>
              <a:gd name="adj1" fmla="val -27444"/>
              <a:gd name="adj2" fmla="val -96619"/>
            </a:avLst>
          </a:prstGeom>
          <a:solidFill>
            <a:schemeClr val="accent1">
              <a:lumMod val="60000"/>
              <a:lumOff val="40000"/>
              <a:alpha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支付方式</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矩形标注 31"/>
          <p:cNvSpPr/>
          <p:nvPr/>
        </p:nvSpPr>
        <p:spPr>
          <a:xfrm>
            <a:off x="7483175" y="1218733"/>
            <a:ext cx="1921059" cy="590627"/>
          </a:xfrm>
          <a:prstGeom prst="wedgeRectCallout">
            <a:avLst>
              <a:gd name="adj1" fmla="val -54549"/>
              <a:gd name="adj2" fmla="val 71101"/>
            </a:avLst>
          </a:prstGeom>
          <a:solidFill>
            <a:schemeClr val="accent1">
              <a:lumMod val="60000"/>
              <a:lumOff val="40000"/>
              <a:alpha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支付应用</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矩形标注 32"/>
          <p:cNvSpPr/>
          <p:nvPr/>
        </p:nvSpPr>
        <p:spPr>
          <a:xfrm>
            <a:off x="9692648" y="7088084"/>
            <a:ext cx="1921059" cy="590627"/>
          </a:xfrm>
          <a:prstGeom prst="wedgeRectCallout">
            <a:avLst>
              <a:gd name="adj1" fmla="val 13544"/>
              <a:gd name="adj2" fmla="val -163277"/>
            </a:avLst>
          </a:prstGeom>
          <a:solidFill>
            <a:schemeClr val="accent1">
              <a:lumMod val="60000"/>
              <a:lumOff val="40000"/>
              <a:alpha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支付渠道</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02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a:t>
            </a:r>
            <a:r>
              <a:rPr lang="en-US" altLang="zh-CN" dirty="0" smtClean="0"/>
              <a:t> </a:t>
            </a:r>
            <a:r>
              <a:rPr lang="zh-CN" altLang="en-US" dirty="0" smtClean="0"/>
              <a:t>支付系统架构</a:t>
            </a:r>
            <a:endParaRPr lang="zh-CN" altLang="en-US" dirty="0"/>
          </a:p>
        </p:txBody>
      </p:sp>
      <p:pic>
        <p:nvPicPr>
          <p:cNvPr id="4" name="图片 3"/>
          <p:cNvPicPr>
            <a:picLocks noChangeAspect="1"/>
          </p:cNvPicPr>
          <p:nvPr/>
        </p:nvPicPr>
        <p:blipFill>
          <a:blip r:embed="rId2"/>
          <a:stretch>
            <a:fillRect/>
          </a:stretch>
        </p:blipFill>
        <p:spPr>
          <a:xfrm>
            <a:off x="4449605" y="0"/>
            <a:ext cx="11340795" cy="9753600"/>
          </a:xfrm>
          <a:prstGeom prst="rect">
            <a:avLst/>
          </a:prstGeom>
          <a:solidFill>
            <a:schemeClr val="bg1"/>
          </a:solidFill>
        </p:spPr>
      </p:pic>
    </p:spTree>
    <p:extLst>
      <p:ext uri="{BB962C8B-B14F-4D97-AF65-F5344CB8AC3E}">
        <p14:creationId xmlns:p14="http://schemas.microsoft.com/office/powerpoint/2010/main" val="313881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三、支付核心系统</a:t>
            </a:r>
            <a:endParaRPr lang="zh-CN" altLang="en-US" dirty="0"/>
          </a:p>
        </p:txBody>
      </p:sp>
      <p:sp>
        <p:nvSpPr>
          <p:cNvPr id="10" name="圆角矩形 9"/>
          <p:cNvSpPr/>
          <p:nvPr/>
        </p:nvSpPr>
        <p:spPr>
          <a:xfrm>
            <a:off x="130312" y="1440600"/>
            <a:ext cx="2160000" cy="7200000"/>
          </a:xfrm>
          <a:prstGeom prst="roundRect">
            <a:avLst>
              <a:gd name="adj" fmla="val 408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支付应用</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805061"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465836"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支付产品</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126611"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支付路由</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0810757" y="1440600"/>
            <a:ext cx="2160000" cy="7200000"/>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支付渠道</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3803271" y="1440600"/>
            <a:ext cx="2160000" cy="1080000"/>
          </a:xfrm>
          <a:prstGeom prst="roundRect">
            <a:avLst>
              <a:gd name="adj" fmla="val 408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a:solidFill>
                  <a:schemeClr val="bg1"/>
                </a:solidFill>
                <a:latin typeface="微软雅黑" panose="020B0503020204020204" pitchFamily="34" charset="-122"/>
                <a:ea typeface="微软雅黑" panose="020B0503020204020204" pitchFamily="34" charset="-122"/>
              </a:rPr>
              <a:t>北京工行快捷支付接口</a:t>
            </a:r>
          </a:p>
        </p:txBody>
      </p:sp>
      <p:sp>
        <p:nvSpPr>
          <p:cNvPr id="16" name="圆角矩形 15"/>
          <p:cNvSpPr/>
          <p:nvPr/>
        </p:nvSpPr>
        <p:spPr>
          <a:xfrm>
            <a:off x="13803271" y="2956300"/>
            <a:ext cx="2160000" cy="1080000"/>
          </a:xfrm>
          <a:prstGeom prst="roundRect">
            <a:avLst>
              <a:gd name="adj" fmla="val 408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工行总行快捷支付接口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13803271" y="4472000"/>
            <a:ext cx="2160000" cy="1080000"/>
          </a:xfrm>
          <a:prstGeom prst="roundRect">
            <a:avLst>
              <a:gd name="adj" fmla="val 408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微信</a:t>
            </a:r>
            <a:r>
              <a:rPr lang="en-US" altLang="zh-CN" sz="2400" dirty="0" smtClean="0">
                <a:solidFill>
                  <a:schemeClr val="bg1"/>
                </a:solidFill>
                <a:latin typeface="微软雅黑" panose="020B0503020204020204" pitchFamily="34" charset="-122"/>
                <a:ea typeface="微软雅黑" panose="020B0503020204020204" pitchFamily="34" charset="-122"/>
              </a:rPr>
              <a:t>App</a:t>
            </a:r>
            <a:r>
              <a:rPr lang="zh-CN" altLang="en-US" sz="2400" dirty="0" smtClean="0">
                <a:solidFill>
                  <a:schemeClr val="bg1"/>
                </a:solidFill>
                <a:latin typeface="微软雅黑" panose="020B0503020204020204" pitchFamily="34" charset="-122"/>
                <a:ea typeface="微软雅黑" panose="020B0503020204020204" pitchFamily="34" charset="-122"/>
              </a:rPr>
              <a:t>支付接口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13803271" y="5987700"/>
            <a:ext cx="2160000" cy="1080000"/>
          </a:xfrm>
          <a:prstGeom prst="roundRect">
            <a:avLst>
              <a:gd name="adj" fmla="val 408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微信</a:t>
            </a:r>
            <a:r>
              <a:rPr lang="en-US" altLang="zh-CN" sz="2400" dirty="0" smtClean="0">
                <a:solidFill>
                  <a:schemeClr val="bg1"/>
                </a:solidFill>
                <a:latin typeface="微软雅黑" panose="020B0503020204020204" pitchFamily="34" charset="-122"/>
                <a:ea typeface="微软雅黑" panose="020B0503020204020204" pitchFamily="34" charset="-122"/>
              </a:rPr>
              <a:t>H5</a:t>
            </a:r>
            <a:r>
              <a:rPr lang="zh-CN" altLang="en-US" sz="2400" dirty="0" smtClean="0">
                <a:solidFill>
                  <a:schemeClr val="bg1"/>
                </a:solidFill>
                <a:latin typeface="微软雅黑" panose="020B0503020204020204" pitchFamily="34" charset="-122"/>
                <a:ea typeface="微软雅黑" panose="020B0503020204020204" pitchFamily="34" charset="-122"/>
              </a:rPr>
              <a:t>支付</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400" dirty="0" smtClean="0">
                <a:solidFill>
                  <a:schemeClr val="bg1"/>
                </a:solidFill>
                <a:latin typeface="微软雅黑" panose="020B0503020204020204" pitchFamily="34" charset="-122"/>
                <a:ea typeface="微软雅黑" panose="020B0503020204020204" pitchFamily="34" charset="-122"/>
              </a:rPr>
              <a:t>接口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3803271" y="7428699"/>
            <a:ext cx="2160000" cy="1080000"/>
          </a:xfrm>
          <a:prstGeom prst="roundRect">
            <a:avLst>
              <a:gd name="adj" fmla="val 408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20000"/>
              </a:lnSpc>
            </a:pPr>
            <a:r>
              <a:rPr lang="en-US" altLang="zh-CN"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346312" y="230790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转账</a:t>
            </a:r>
          </a:p>
        </p:txBody>
      </p:sp>
      <p:sp>
        <p:nvSpPr>
          <p:cNvPr id="23" name="矩形 22"/>
          <p:cNvSpPr/>
          <p:nvPr/>
        </p:nvSpPr>
        <p:spPr>
          <a:xfrm>
            <a:off x="346312" y="308586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6">
                    <a:lumMod val="50000"/>
                  </a:schemeClr>
                </a:solidFill>
                <a:latin typeface="微软雅黑" panose="020B0503020204020204" pitchFamily="34" charset="-122"/>
                <a:ea typeface="微软雅黑" panose="020B0503020204020204" pitchFamily="34" charset="-122"/>
              </a:rPr>
              <a:t>红包</a:t>
            </a:r>
            <a:endParaRPr lang="zh-CN" altLang="en-US" sz="240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346312" y="3863828"/>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打赏</a:t>
            </a:r>
          </a:p>
        </p:txBody>
      </p:sp>
      <p:sp>
        <p:nvSpPr>
          <p:cNvPr id="25" name="矩形 24"/>
          <p:cNvSpPr/>
          <p:nvPr/>
        </p:nvSpPr>
        <p:spPr>
          <a:xfrm>
            <a:off x="346312" y="4641792"/>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理财</a:t>
            </a:r>
          </a:p>
        </p:txBody>
      </p:sp>
      <p:sp>
        <p:nvSpPr>
          <p:cNvPr id="26" name="矩形 25"/>
          <p:cNvSpPr/>
          <p:nvPr/>
        </p:nvSpPr>
        <p:spPr>
          <a:xfrm>
            <a:off x="346312" y="541975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消费</a:t>
            </a:r>
          </a:p>
        </p:txBody>
      </p:sp>
      <p:sp>
        <p:nvSpPr>
          <p:cNvPr id="27" name="矩形 26"/>
          <p:cNvSpPr/>
          <p:nvPr/>
        </p:nvSpPr>
        <p:spPr>
          <a:xfrm>
            <a:off x="346312" y="619772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充值</a:t>
            </a:r>
          </a:p>
        </p:txBody>
      </p:sp>
      <p:sp>
        <p:nvSpPr>
          <p:cNvPr id="28" name="矩形 27"/>
          <p:cNvSpPr/>
          <p:nvPr/>
        </p:nvSpPr>
        <p:spPr>
          <a:xfrm>
            <a:off x="346312" y="697568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缴费</a:t>
            </a:r>
          </a:p>
        </p:txBody>
      </p:sp>
      <p:sp>
        <p:nvSpPr>
          <p:cNvPr id="29" name="矩形 28"/>
          <p:cNvSpPr/>
          <p:nvPr/>
        </p:nvSpPr>
        <p:spPr>
          <a:xfrm>
            <a:off x="346312" y="775365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6">
                    <a:lumMod val="50000"/>
                  </a:schemeClr>
                </a:solidFill>
                <a:latin typeface="微软雅黑" panose="020B0503020204020204" pitchFamily="34" charset="-122"/>
                <a:ea typeface="微软雅黑" panose="020B0503020204020204" pitchFamily="34" charset="-122"/>
              </a:rPr>
              <a:t>众筹</a:t>
            </a:r>
          </a:p>
        </p:txBody>
      </p:sp>
      <p:sp>
        <p:nvSpPr>
          <p:cNvPr id="30" name="矩形 29"/>
          <p:cNvSpPr/>
          <p:nvPr/>
        </p:nvSpPr>
        <p:spPr>
          <a:xfrm>
            <a:off x="3021061" y="412108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限</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流熔断</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3021061" y="2647779"/>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accent1">
                    <a:lumMod val="50000"/>
                  </a:schemeClr>
                </a:solidFill>
                <a:latin typeface="微软雅黑" panose="020B0503020204020204" pitchFamily="34" charset="-122"/>
                <a:ea typeface="微软雅黑" panose="020B0503020204020204" pitchFamily="34" charset="-122"/>
              </a:rPr>
              <a:t>API</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028765" y="5594393"/>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签名验签</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3021061" y="706770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身份验证</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5681836" y="247386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快捷支付</a:t>
            </a:r>
          </a:p>
        </p:txBody>
      </p:sp>
      <p:sp>
        <p:nvSpPr>
          <p:cNvPr id="35" name="矩形 34"/>
          <p:cNvSpPr/>
          <p:nvPr/>
        </p:nvSpPr>
        <p:spPr>
          <a:xfrm>
            <a:off x="5681836" y="3496628"/>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网银</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5681836" y="4519392"/>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账户</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5681836" y="554215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平台</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5681836" y="656492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代收代付</a:t>
            </a:r>
          </a:p>
        </p:txBody>
      </p:sp>
      <p:sp>
        <p:nvSpPr>
          <p:cNvPr id="39" name="矩形 38"/>
          <p:cNvSpPr/>
          <p:nvPr/>
        </p:nvSpPr>
        <p:spPr>
          <a:xfrm>
            <a:off x="5681836" y="758768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外</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卡支付</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8318100" y="2647779"/>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判断引擎</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318100" y="4009142"/>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路由规则</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8318100" y="5294921"/>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引导路由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8318100" y="6783341"/>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渠道路由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1003386" y="2429243"/>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签约</a:t>
            </a:r>
          </a:p>
        </p:txBody>
      </p:sp>
      <p:sp>
        <p:nvSpPr>
          <p:cNvPr id="45" name="矩形 44"/>
          <p:cNvSpPr/>
          <p:nvPr/>
        </p:nvSpPr>
        <p:spPr>
          <a:xfrm>
            <a:off x="11003386" y="3316644"/>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支付</a:t>
            </a:r>
          </a:p>
        </p:txBody>
      </p:sp>
      <p:sp>
        <p:nvSpPr>
          <p:cNvPr id="46" name="矩形 45"/>
          <p:cNvSpPr/>
          <p:nvPr/>
        </p:nvSpPr>
        <p:spPr>
          <a:xfrm>
            <a:off x="11003386" y="4204045"/>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退款</a:t>
            </a:r>
          </a:p>
        </p:txBody>
      </p:sp>
      <p:sp>
        <p:nvSpPr>
          <p:cNvPr id="47" name="矩形 46"/>
          <p:cNvSpPr/>
          <p:nvPr/>
        </p:nvSpPr>
        <p:spPr>
          <a:xfrm>
            <a:off x="11003386" y="5091446"/>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撤销</a:t>
            </a:r>
          </a:p>
        </p:txBody>
      </p:sp>
      <p:sp>
        <p:nvSpPr>
          <p:cNvPr id="48" name="矩形 47"/>
          <p:cNvSpPr/>
          <p:nvPr/>
        </p:nvSpPr>
        <p:spPr>
          <a:xfrm>
            <a:off x="11003386" y="5978847"/>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查单</a:t>
            </a:r>
          </a:p>
        </p:txBody>
      </p:sp>
      <p:sp>
        <p:nvSpPr>
          <p:cNvPr id="49" name="矩形 48"/>
          <p:cNvSpPr/>
          <p:nvPr/>
        </p:nvSpPr>
        <p:spPr>
          <a:xfrm>
            <a:off x="11003386" y="6866248"/>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对账</a:t>
            </a:r>
          </a:p>
        </p:txBody>
      </p:sp>
      <p:sp>
        <p:nvSpPr>
          <p:cNvPr id="50" name="矩形 49"/>
          <p:cNvSpPr/>
          <p:nvPr/>
        </p:nvSpPr>
        <p:spPr>
          <a:xfrm>
            <a:off x="11003386" y="7753650"/>
            <a:ext cx="1728000"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认证</a:t>
            </a:r>
          </a:p>
        </p:txBody>
      </p:sp>
      <p:sp>
        <p:nvSpPr>
          <p:cNvPr id="51" name="右箭头 50"/>
          <p:cNvSpPr/>
          <p:nvPr/>
        </p:nvSpPr>
        <p:spPr>
          <a:xfrm>
            <a:off x="2265802" y="4131783"/>
            <a:ext cx="553234" cy="340217"/>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cxnSp>
        <p:nvCxnSpPr>
          <p:cNvPr id="53" name="直接箭头连接符 52"/>
          <p:cNvCxnSpPr>
            <a:stCxn id="31" idx="2"/>
            <a:endCxn id="30" idx="0"/>
          </p:cNvCxnSpPr>
          <p:nvPr/>
        </p:nvCxnSpPr>
        <p:spPr>
          <a:xfrm>
            <a:off x="3885061" y="3259779"/>
            <a:ext cx="0" cy="86130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0" idx="2"/>
            <a:endCxn id="32" idx="0"/>
          </p:cNvCxnSpPr>
          <p:nvPr/>
        </p:nvCxnSpPr>
        <p:spPr>
          <a:xfrm>
            <a:off x="3885061" y="4733086"/>
            <a:ext cx="7704" cy="86130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32" idx="2"/>
            <a:endCxn id="33" idx="0"/>
          </p:cNvCxnSpPr>
          <p:nvPr/>
        </p:nvCxnSpPr>
        <p:spPr>
          <a:xfrm flipH="1">
            <a:off x="3885061" y="6206393"/>
            <a:ext cx="7704" cy="86130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右箭头 59"/>
          <p:cNvSpPr/>
          <p:nvPr/>
        </p:nvSpPr>
        <p:spPr>
          <a:xfrm>
            <a:off x="4938832" y="4179175"/>
            <a:ext cx="553234"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1" name="右箭头 60"/>
          <p:cNvSpPr/>
          <p:nvPr/>
        </p:nvSpPr>
        <p:spPr>
          <a:xfrm>
            <a:off x="7591447" y="4185058"/>
            <a:ext cx="553234"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2" name="右箭头 61"/>
          <p:cNvSpPr/>
          <p:nvPr/>
        </p:nvSpPr>
        <p:spPr>
          <a:xfrm>
            <a:off x="10257523" y="4131782"/>
            <a:ext cx="553234"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3" name="右箭头 62"/>
          <p:cNvSpPr/>
          <p:nvPr/>
        </p:nvSpPr>
        <p:spPr>
          <a:xfrm>
            <a:off x="12947385" y="1810491"/>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4" name="右箭头 63"/>
          <p:cNvSpPr/>
          <p:nvPr/>
        </p:nvSpPr>
        <p:spPr>
          <a:xfrm>
            <a:off x="12947384" y="3326191"/>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5" name="右箭头 64"/>
          <p:cNvSpPr/>
          <p:nvPr/>
        </p:nvSpPr>
        <p:spPr>
          <a:xfrm>
            <a:off x="12947383" y="4879486"/>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6" name="右箭头 65"/>
          <p:cNvSpPr/>
          <p:nvPr/>
        </p:nvSpPr>
        <p:spPr>
          <a:xfrm>
            <a:off x="12947383" y="6357591"/>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7" name="右箭头 66"/>
          <p:cNvSpPr/>
          <p:nvPr/>
        </p:nvSpPr>
        <p:spPr>
          <a:xfrm>
            <a:off x="12947382" y="7847416"/>
            <a:ext cx="855885" cy="340217"/>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7481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剪去同侧角的矩形 36"/>
          <p:cNvSpPr/>
          <p:nvPr/>
        </p:nvSpPr>
        <p:spPr>
          <a:xfrm flipV="1">
            <a:off x="2768600" y="4760551"/>
            <a:ext cx="5400000" cy="1282700"/>
          </a:xfrm>
          <a:prstGeom prst="snip2SameRect">
            <a:avLst>
              <a:gd name="adj1" fmla="val 7334"/>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6" name="剪去同侧角的矩形 35"/>
          <p:cNvSpPr/>
          <p:nvPr/>
        </p:nvSpPr>
        <p:spPr>
          <a:xfrm>
            <a:off x="2768600" y="1879600"/>
            <a:ext cx="5400000" cy="2857500"/>
          </a:xfrm>
          <a:prstGeom prst="snip2SameRect">
            <a:avLst>
              <a:gd name="adj1" fmla="val 7334"/>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fontScale="90000"/>
          </a:bodyPr>
          <a:lstStyle/>
          <a:p>
            <a:r>
              <a:rPr lang="en-US" altLang="zh-CN" dirty="0" smtClean="0"/>
              <a:t>3.1 </a:t>
            </a:r>
            <a:r>
              <a:rPr lang="zh-CN" altLang="en-US" dirty="0" smtClean="0"/>
              <a:t>支付网关</a:t>
            </a:r>
            <a:endParaRPr lang="zh-CN" altLang="en-US" dirty="0"/>
          </a:p>
        </p:txBody>
      </p:sp>
      <p:sp>
        <p:nvSpPr>
          <p:cNvPr id="14" name="矩形 13"/>
          <p:cNvSpPr/>
          <p:nvPr/>
        </p:nvSpPr>
        <p:spPr>
          <a:xfrm>
            <a:off x="3246770"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a:solidFill>
                  <a:schemeClr val="accent1">
                    <a:lumMod val="50000"/>
                  </a:schemeClr>
                </a:solidFill>
                <a:latin typeface="微软雅黑" panose="020B0503020204020204" pitchFamily="34" charset="-122"/>
                <a:ea typeface="微软雅黑" panose="020B0503020204020204" pitchFamily="34" charset="-122"/>
              </a:rPr>
              <a:t>限</a:t>
            </a:r>
            <a:r>
              <a:rPr lang="zh-CN" altLang="en-US" sz="2400" spc="300" dirty="0" smtClean="0">
                <a:solidFill>
                  <a:schemeClr val="accent1">
                    <a:lumMod val="50000"/>
                  </a:schemeClr>
                </a:solidFill>
                <a:latin typeface="微软雅黑" panose="020B0503020204020204" pitchFamily="34" charset="-122"/>
                <a:ea typeface="微软雅黑" panose="020B0503020204020204" pitchFamily="34" charset="-122"/>
              </a:rPr>
              <a:t>流熔断</a:t>
            </a:r>
            <a:endParaRPr lang="zh-CN" altLang="en-US" sz="2400" spc="3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82621"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dirty="0" smtClean="0">
                <a:solidFill>
                  <a:schemeClr val="accent1">
                    <a:lumMod val="50000"/>
                  </a:schemeClr>
                </a:solidFill>
                <a:latin typeface="微软雅黑" panose="020B0503020204020204" pitchFamily="34" charset="-122"/>
                <a:ea typeface="微软雅黑" panose="020B0503020204020204" pitchFamily="34" charset="-122"/>
              </a:rPr>
              <a:t>API</a:t>
            </a: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路由</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4525387"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签名验签</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804004" y="2887814"/>
            <a:ext cx="864000" cy="1646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smtClean="0">
                <a:solidFill>
                  <a:schemeClr val="accent1">
                    <a:lumMod val="50000"/>
                  </a:schemeClr>
                </a:solidFill>
                <a:latin typeface="微软雅黑" panose="020B0503020204020204" pitchFamily="34" charset="-122"/>
                <a:ea typeface="微软雅黑" panose="020B0503020204020204" pitchFamily="34" charset="-122"/>
              </a:rPr>
              <a:t>身份验证</a:t>
            </a:r>
            <a:endParaRPr lang="zh-CN" altLang="en-US" sz="2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2768601" y="6316671"/>
            <a:ext cx="5400000" cy="870972"/>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2768601" y="7461063"/>
            <a:ext cx="5400000" cy="870972"/>
          </a:xfrm>
          <a:prstGeom prst="roundRect">
            <a:avLst>
              <a:gd name="adj" fmla="val 408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支付网关</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27" name="直接箭头连接符 26"/>
          <p:cNvCxnSpPr>
            <a:endCxn id="14" idx="1"/>
          </p:cNvCxnSpPr>
          <p:nvPr/>
        </p:nvCxnSpPr>
        <p:spPr>
          <a:xfrm>
            <a:off x="1662730" y="3710140"/>
            <a:ext cx="1584040" cy="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914427" y="4737100"/>
            <a:ext cx="543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007895" y="5025314"/>
            <a:ext cx="2386277" cy="72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1">
                    <a:lumMod val="50000"/>
                  </a:schemeClr>
                </a:solidFill>
              </a:rPr>
              <a:t>Nginx</a:t>
            </a:r>
            <a:r>
              <a:rPr lang="en-US" altLang="zh-CN" dirty="0" smtClean="0">
                <a:solidFill>
                  <a:schemeClr val="accent1">
                    <a:lumMod val="50000"/>
                  </a:schemeClr>
                </a:solidFill>
              </a:rPr>
              <a:t> + </a:t>
            </a:r>
            <a:r>
              <a:rPr lang="en-US" altLang="zh-CN" dirty="0" err="1" smtClean="0">
                <a:solidFill>
                  <a:schemeClr val="accent1">
                    <a:lumMod val="50000"/>
                  </a:schemeClr>
                </a:solidFill>
              </a:rPr>
              <a:t>Lua</a:t>
            </a:r>
            <a:endParaRPr lang="zh-CN" altLang="en-US" dirty="0">
              <a:solidFill>
                <a:schemeClr val="accent1">
                  <a:lumMod val="50000"/>
                </a:schemeClr>
              </a:solidFill>
            </a:endParaRPr>
          </a:p>
        </p:txBody>
      </p:sp>
      <p:sp>
        <p:nvSpPr>
          <p:cNvPr id="34" name="矩形 33"/>
          <p:cNvSpPr/>
          <p:nvPr/>
        </p:nvSpPr>
        <p:spPr>
          <a:xfrm>
            <a:off x="5560344" y="5033971"/>
            <a:ext cx="2386277" cy="72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1">
                    <a:lumMod val="50000"/>
                  </a:schemeClr>
                </a:solidFill>
              </a:rPr>
              <a:t>Netflix </a:t>
            </a:r>
            <a:r>
              <a:rPr lang="en-US" altLang="zh-CN" sz="2800" dirty="0" err="1" smtClean="0">
                <a:solidFill>
                  <a:schemeClr val="accent1">
                    <a:lumMod val="50000"/>
                  </a:schemeClr>
                </a:solidFill>
              </a:rPr>
              <a:t>Hystrix</a:t>
            </a:r>
            <a:endParaRPr lang="en-US" altLang="zh-CN" sz="2800" dirty="0" smtClean="0">
              <a:solidFill>
                <a:schemeClr val="accent1">
                  <a:lumMod val="50000"/>
                </a:schemeClr>
              </a:solidFill>
            </a:endParaRPr>
          </a:p>
        </p:txBody>
      </p:sp>
      <p:cxnSp>
        <p:nvCxnSpPr>
          <p:cNvPr id="40" name="直接箭头连接符 39"/>
          <p:cNvCxnSpPr>
            <a:endCxn id="16" idx="1"/>
          </p:cNvCxnSpPr>
          <p:nvPr/>
        </p:nvCxnSpPr>
        <p:spPr>
          <a:xfrm>
            <a:off x="4110770" y="3710140"/>
            <a:ext cx="414617" cy="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6" idx="3"/>
          </p:cNvCxnSpPr>
          <p:nvPr/>
        </p:nvCxnSpPr>
        <p:spPr>
          <a:xfrm flipV="1">
            <a:off x="5389387" y="3710140"/>
            <a:ext cx="414617" cy="7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7" idx="3"/>
            <a:endCxn id="15" idx="1"/>
          </p:cNvCxnSpPr>
          <p:nvPr/>
        </p:nvCxnSpPr>
        <p:spPr>
          <a:xfrm>
            <a:off x="6668004" y="3710857"/>
            <a:ext cx="4146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10834456" y="1546106"/>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11041476" y="1781921"/>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0" name="圆角矩形 59"/>
          <p:cNvSpPr/>
          <p:nvPr/>
        </p:nvSpPr>
        <p:spPr>
          <a:xfrm>
            <a:off x="11248496" y="2017735"/>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快捷支付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 name="圆角矩形 60"/>
          <p:cNvSpPr/>
          <p:nvPr/>
        </p:nvSpPr>
        <p:spPr>
          <a:xfrm>
            <a:off x="10834456" y="3153110"/>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11041476" y="3388925"/>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网银</a:t>
            </a:r>
            <a:r>
              <a:rPr lang="zh-CN" altLang="en-US" sz="2800" dirty="0" smtClean="0">
                <a:solidFill>
                  <a:schemeClr val="bg1"/>
                </a:solidFill>
                <a:latin typeface="微软雅黑" panose="020B0503020204020204" pitchFamily="34" charset="-122"/>
                <a:ea typeface="微软雅黑" panose="020B0503020204020204" pitchFamily="34" charset="-122"/>
              </a:rPr>
              <a:t>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4" name="圆角矩形 63"/>
          <p:cNvSpPr/>
          <p:nvPr/>
        </p:nvSpPr>
        <p:spPr>
          <a:xfrm>
            <a:off x="10858409" y="4533900"/>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11027329" y="4716375"/>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快捷支付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6" name="圆角矩形 65"/>
          <p:cNvSpPr/>
          <p:nvPr/>
        </p:nvSpPr>
        <p:spPr>
          <a:xfrm>
            <a:off x="11189899" y="4921403"/>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7" name="圆角矩形 66"/>
          <p:cNvSpPr/>
          <p:nvPr/>
        </p:nvSpPr>
        <p:spPr>
          <a:xfrm>
            <a:off x="11352469" y="5081140"/>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账户</a:t>
            </a:r>
            <a:r>
              <a:rPr lang="zh-CN" altLang="en-US" sz="2800" dirty="0" smtClean="0">
                <a:solidFill>
                  <a:schemeClr val="bg1"/>
                </a:solidFill>
                <a:latin typeface="微软雅黑" panose="020B0503020204020204" pitchFamily="34" charset="-122"/>
                <a:ea typeface="微软雅黑" panose="020B0503020204020204" pitchFamily="34" charset="-122"/>
              </a:rPr>
              <a:t>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8" name="圆角矩形 67"/>
          <p:cNvSpPr/>
          <p:nvPr/>
        </p:nvSpPr>
        <p:spPr>
          <a:xfrm>
            <a:off x="10858409" y="6316671"/>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11027329" y="6499146"/>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快捷支付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11189899" y="6704174"/>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11352469" y="6863911"/>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代收代付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2" name="圆角矩形 71"/>
          <p:cNvSpPr/>
          <p:nvPr/>
        </p:nvSpPr>
        <p:spPr>
          <a:xfrm>
            <a:off x="10858409" y="7992824"/>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11065429" y="8228639"/>
            <a:ext cx="2160000" cy="881686"/>
          </a:xfrm>
          <a:prstGeom prst="roundRect">
            <a:avLst>
              <a:gd name="adj" fmla="val 4082"/>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外卡支付</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75" name="直接箭头连接符 74"/>
          <p:cNvCxnSpPr>
            <a:endCxn id="52" idx="1"/>
          </p:cNvCxnSpPr>
          <p:nvPr/>
        </p:nvCxnSpPr>
        <p:spPr>
          <a:xfrm flipV="1">
            <a:off x="7946621" y="1986949"/>
            <a:ext cx="2887835" cy="172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5" idx="3"/>
            <a:endCxn id="64" idx="1"/>
          </p:cNvCxnSpPr>
          <p:nvPr/>
        </p:nvCxnSpPr>
        <p:spPr>
          <a:xfrm>
            <a:off x="7946621" y="3710857"/>
            <a:ext cx="2911788" cy="126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3"/>
            <a:endCxn id="61" idx="1"/>
          </p:cNvCxnSpPr>
          <p:nvPr/>
        </p:nvCxnSpPr>
        <p:spPr>
          <a:xfrm flipV="1">
            <a:off x="7946621" y="3593953"/>
            <a:ext cx="2887835" cy="11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5" idx="3"/>
            <a:endCxn id="68" idx="1"/>
          </p:cNvCxnSpPr>
          <p:nvPr/>
        </p:nvCxnSpPr>
        <p:spPr>
          <a:xfrm>
            <a:off x="7946621" y="3710857"/>
            <a:ext cx="2911788" cy="30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5" idx="3"/>
            <a:endCxn id="72" idx="1"/>
          </p:cNvCxnSpPr>
          <p:nvPr/>
        </p:nvCxnSpPr>
        <p:spPr>
          <a:xfrm>
            <a:off x="7946621" y="3710857"/>
            <a:ext cx="2911788" cy="4722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24" idx="3"/>
            <a:endCxn id="52" idx="1"/>
          </p:cNvCxnSpPr>
          <p:nvPr/>
        </p:nvCxnSpPr>
        <p:spPr>
          <a:xfrm flipV="1">
            <a:off x="8168601" y="1986949"/>
            <a:ext cx="2665855" cy="476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4" idx="3"/>
            <a:endCxn id="61" idx="1"/>
          </p:cNvCxnSpPr>
          <p:nvPr/>
        </p:nvCxnSpPr>
        <p:spPr>
          <a:xfrm flipV="1">
            <a:off x="8168601" y="3593953"/>
            <a:ext cx="2665855" cy="315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4" idx="3"/>
            <a:endCxn id="64" idx="1"/>
          </p:cNvCxnSpPr>
          <p:nvPr/>
        </p:nvCxnSpPr>
        <p:spPr>
          <a:xfrm flipV="1">
            <a:off x="8168601" y="4974743"/>
            <a:ext cx="2689808" cy="177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24" idx="3"/>
            <a:endCxn id="68" idx="1"/>
          </p:cNvCxnSpPr>
          <p:nvPr/>
        </p:nvCxnSpPr>
        <p:spPr>
          <a:xfrm>
            <a:off x="8168601" y="6752157"/>
            <a:ext cx="2689808" cy="5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24" idx="3"/>
            <a:endCxn id="72" idx="1"/>
          </p:cNvCxnSpPr>
          <p:nvPr/>
        </p:nvCxnSpPr>
        <p:spPr>
          <a:xfrm>
            <a:off x="8168601" y="6752157"/>
            <a:ext cx="2689808" cy="168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25" idx="3"/>
            <a:endCxn id="52" idx="1"/>
          </p:cNvCxnSpPr>
          <p:nvPr/>
        </p:nvCxnSpPr>
        <p:spPr>
          <a:xfrm flipV="1">
            <a:off x="8168601" y="1986949"/>
            <a:ext cx="2665855" cy="59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25" idx="3"/>
            <a:endCxn id="61" idx="1"/>
          </p:cNvCxnSpPr>
          <p:nvPr/>
        </p:nvCxnSpPr>
        <p:spPr>
          <a:xfrm flipV="1">
            <a:off x="8168601" y="3593953"/>
            <a:ext cx="2665855" cy="430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25" idx="3"/>
            <a:endCxn id="64" idx="1"/>
          </p:cNvCxnSpPr>
          <p:nvPr/>
        </p:nvCxnSpPr>
        <p:spPr>
          <a:xfrm flipV="1">
            <a:off x="8168601" y="4974743"/>
            <a:ext cx="2689808" cy="292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25" idx="3"/>
            <a:endCxn id="68" idx="1"/>
          </p:cNvCxnSpPr>
          <p:nvPr/>
        </p:nvCxnSpPr>
        <p:spPr>
          <a:xfrm flipV="1">
            <a:off x="8168601" y="6757514"/>
            <a:ext cx="2689808" cy="113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25" idx="3"/>
            <a:endCxn id="72" idx="1"/>
          </p:cNvCxnSpPr>
          <p:nvPr/>
        </p:nvCxnSpPr>
        <p:spPr>
          <a:xfrm>
            <a:off x="8168601" y="7896549"/>
            <a:ext cx="2689808" cy="53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899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3.2 </a:t>
            </a:r>
            <a:r>
              <a:rPr lang="zh-CN" altLang="en-US" dirty="0" smtClean="0"/>
              <a:t>支付产品</a:t>
            </a:r>
            <a:endParaRPr lang="zh-CN" altLang="en-US" dirty="0"/>
          </a:p>
        </p:txBody>
      </p:sp>
      <p:sp>
        <p:nvSpPr>
          <p:cNvPr id="5" name="矩形 4"/>
          <p:cNvSpPr/>
          <p:nvPr/>
        </p:nvSpPr>
        <p:spPr>
          <a:xfrm>
            <a:off x="360186" y="36830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入</a:t>
            </a:r>
            <a:r>
              <a:rPr lang="zh-CN" altLang="en-US" sz="2800" dirty="0" smtClean="0">
                <a:latin typeface="微软雅黑" panose="020B0503020204020204" pitchFamily="34" charset="-122"/>
                <a:ea typeface="微软雅黑" panose="020B0503020204020204" pitchFamily="34" charset="-122"/>
              </a:rPr>
              <a:t>参校验</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6007656" y="36957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支付路由</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2760486" y="36830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风险评估</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8471456" y="368935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执行支付</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10871756" y="36830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更新订单</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13444952" y="3695700"/>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异步通知</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5575300" y="1801114"/>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短</a:t>
            </a:r>
            <a:r>
              <a:rPr lang="zh-CN" altLang="en-US" dirty="0" smtClean="0">
                <a:latin typeface="微软雅黑" panose="020B0503020204020204" pitchFamily="34" charset="-122"/>
                <a:ea typeface="微软雅黑" panose="020B0503020204020204" pitchFamily="34" charset="-122"/>
              </a:rPr>
              <a:t>信验证</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5575300" y="5437886"/>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人工审核</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5575300" y="6834886"/>
            <a:ext cx="2040114" cy="901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拒绝交易</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5575300" y="3048000"/>
            <a:ext cx="10312400" cy="2044700"/>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曲线连接符 16"/>
          <p:cNvCxnSpPr>
            <a:stCxn id="7" idx="3"/>
            <a:endCxn id="11" idx="1"/>
          </p:cNvCxnSpPr>
          <p:nvPr/>
        </p:nvCxnSpPr>
        <p:spPr>
          <a:xfrm flipV="1">
            <a:off x="4800600" y="2251964"/>
            <a:ext cx="774700" cy="188188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7" idx="3"/>
            <a:endCxn id="12" idx="1"/>
          </p:cNvCxnSpPr>
          <p:nvPr/>
        </p:nvCxnSpPr>
        <p:spPr>
          <a:xfrm>
            <a:off x="4800600" y="4133850"/>
            <a:ext cx="774700" cy="175488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7" idx="3"/>
            <a:endCxn id="13" idx="1"/>
          </p:cNvCxnSpPr>
          <p:nvPr/>
        </p:nvCxnSpPr>
        <p:spPr>
          <a:xfrm>
            <a:off x="4800600" y="4133850"/>
            <a:ext cx="774700" cy="315188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6" idx="1"/>
          </p:cNvCxnSpPr>
          <p:nvPr/>
        </p:nvCxnSpPr>
        <p:spPr>
          <a:xfrm>
            <a:off x="4769379" y="4133851"/>
            <a:ext cx="1238277" cy="1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a:endCxn id="7" idx="1"/>
          </p:cNvCxnSpPr>
          <p:nvPr/>
        </p:nvCxnSpPr>
        <p:spPr>
          <a:xfrm>
            <a:off x="2400300" y="4133850"/>
            <a:ext cx="3601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 idx="3"/>
            <a:endCxn id="8" idx="1"/>
          </p:cNvCxnSpPr>
          <p:nvPr/>
        </p:nvCxnSpPr>
        <p:spPr>
          <a:xfrm flipV="1">
            <a:off x="8047770" y="4140200"/>
            <a:ext cx="423686" cy="63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3"/>
            <a:endCxn id="9" idx="1"/>
          </p:cNvCxnSpPr>
          <p:nvPr/>
        </p:nvCxnSpPr>
        <p:spPr>
          <a:xfrm flipV="1">
            <a:off x="10511570" y="4133850"/>
            <a:ext cx="360186" cy="63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3"/>
            <a:endCxn id="10" idx="1"/>
          </p:cNvCxnSpPr>
          <p:nvPr/>
        </p:nvCxnSpPr>
        <p:spPr>
          <a:xfrm>
            <a:off x="12911870" y="4133850"/>
            <a:ext cx="533082" cy="127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圆柱形 37"/>
          <p:cNvSpPr/>
          <p:nvPr/>
        </p:nvSpPr>
        <p:spPr>
          <a:xfrm>
            <a:off x="10704363" y="6034785"/>
            <a:ext cx="2374900" cy="12849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订单库</a:t>
            </a:r>
            <a:endParaRPr lang="zh-CN" altLang="en-US" dirty="0">
              <a:latin typeface="微软雅黑" panose="020B0503020204020204" pitchFamily="34" charset="-122"/>
              <a:ea typeface="微软雅黑" panose="020B0503020204020204" pitchFamily="34" charset="-122"/>
            </a:endParaRPr>
          </a:p>
        </p:txBody>
      </p:sp>
      <p:cxnSp>
        <p:nvCxnSpPr>
          <p:cNvPr id="40" name="直接箭头连接符 39"/>
          <p:cNvCxnSpPr>
            <a:stCxn id="9" idx="2"/>
            <a:endCxn id="38" idx="1"/>
          </p:cNvCxnSpPr>
          <p:nvPr/>
        </p:nvCxnSpPr>
        <p:spPr>
          <a:xfrm>
            <a:off x="11891813" y="4584700"/>
            <a:ext cx="0" cy="1450085"/>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13385009" y="5647436"/>
            <a:ext cx="2160000" cy="904014"/>
          </a:xfrm>
          <a:prstGeom prst="roundRect">
            <a:avLst>
              <a:gd name="adj" fmla="val 1883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smtClean="0">
                <a:solidFill>
                  <a:schemeClr val="bg1"/>
                </a:solidFill>
                <a:latin typeface="微软雅黑" panose="020B0503020204020204" pitchFamily="34" charset="-122"/>
                <a:ea typeface="微软雅黑" panose="020B0503020204020204" pitchFamily="34" charset="-122"/>
              </a:rPr>
              <a:t>账户系统</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13385009" y="7171972"/>
            <a:ext cx="2160000" cy="904014"/>
          </a:xfrm>
          <a:prstGeom prst="roundRect">
            <a:avLst>
              <a:gd name="adj" fmla="val 1883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风</a:t>
            </a:r>
            <a:r>
              <a:rPr lang="zh-CN" altLang="en-US" sz="2800" dirty="0" smtClean="0">
                <a:solidFill>
                  <a:schemeClr val="bg1"/>
                </a:solidFill>
                <a:latin typeface="微软雅黑" panose="020B0503020204020204" pitchFamily="34" charset="-122"/>
                <a:ea typeface="微软雅黑" panose="020B0503020204020204" pitchFamily="34" charset="-122"/>
              </a:rPr>
              <a:t>控系统</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14465009" y="4597400"/>
            <a:ext cx="0" cy="1050036"/>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2" idx="2"/>
            <a:endCxn id="43" idx="0"/>
          </p:cNvCxnSpPr>
          <p:nvPr/>
        </p:nvCxnSpPr>
        <p:spPr>
          <a:xfrm>
            <a:off x="14465009" y="6551450"/>
            <a:ext cx="0" cy="620522"/>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089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3.3 </a:t>
            </a:r>
            <a:r>
              <a:rPr lang="zh-CN" altLang="en-US" dirty="0" smtClean="0"/>
              <a:t>支付路由</a:t>
            </a:r>
            <a:endParaRPr lang="zh-CN" altLang="en-US" dirty="0"/>
          </a:p>
        </p:txBody>
      </p:sp>
      <p:sp>
        <p:nvSpPr>
          <p:cNvPr id="6" name="矩形 5"/>
          <p:cNvSpPr/>
          <p:nvPr/>
        </p:nvSpPr>
        <p:spPr>
          <a:xfrm>
            <a:off x="1650500"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费率</a:t>
            </a:r>
          </a:p>
        </p:txBody>
      </p:sp>
      <p:sp>
        <p:nvSpPr>
          <p:cNvPr id="7" name="矩形 6"/>
          <p:cNvSpPr/>
          <p:nvPr/>
        </p:nvSpPr>
        <p:spPr>
          <a:xfrm>
            <a:off x="5112023"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营销策略</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8573546"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交易限额</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12035070" y="39497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QOS</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6902450" y="79502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资金头寸</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10790488" y="79502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到</a:t>
            </a:r>
            <a:r>
              <a:rPr lang="zh-CN" altLang="en-US" sz="2800" dirty="0" smtClean="0">
                <a:latin typeface="微软雅黑" panose="020B0503020204020204" pitchFamily="34" charset="-122"/>
                <a:ea typeface="微软雅黑" panose="020B0503020204020204" pitchFamily="34" charset="-122"/>
              </a:rPr>
              <a:t>账时效</a:t>
            </a:r>
            <a:endParaRPr lang="zh-CN" altLang="en-US" sz="2800" dirty="0">
              <a:latin typeface="微软雅黑" panose="020B0503020204020204" pitchFamily="34" charset="-122"/>
              <a:ea typeface="微软雅黑" panose="020B0503020204020204" pitchFamily="34" charset="-122"/>
            </a:endParaRPr>
          </a:p>
        </p:txBody>
      </p:sp>
      <p:sp>
        <p:nvSpPr>
          <p:cNvPr id="12" name="矩形 11"/>
          <p:cNvSpPr/>
          <p:nvPr/>
        </p:nvSpPr>
        <p:spPr>
          <a:xfrm>
            <a:off x="3014413" y="7950200"/>
            <a:ext cx="2160000" cy="720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商户类型</a:t>
            </a:r>
            <a:endParaRPr lang="zh-CN" altLang="en-US" sz="2800" dirty="0">
              <a:latin typeface="微软雅黑" panose="020B0503020204020204" pitchFamily="34" charset="-122"/>
              <a:ea typeface="微软雅黑" panose="020B0503020204020204" pitchFamily="34" charset="-122"/>
            </a:endParaRPr>
          </a:p>
        </p:txBody>
      </p:sp>
      <p:sp>
        <p:nvSpPr>
          <p:cNvPr id="14" name="椭圆 13"/>
          <p:cNvSpPr/>
          <p:nvPr/>
        </p:nvSpPr>
        <p:spPr>
          <a:xfrm>
            <a:off x="6534650" y="5630500"/>
            <a:ext cx="2895600" cy="13589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路由策略</a:t>
            </a:r>
            <a:endParaRPr lang="zh-CN" altLang="en-US" dirty="0">
              <a:latin typeface="微软雅黑" panose="020B0503020204020204" pitchFamily="34" charset="-122"/>
              <a:ea typeface="微软雅黑" panose="020B0503020204020204" pitchFamily="34" charset="-122"/>
            </a:endParaRPr>
          </a:p>
        </p:txBody>
      </p:sp>
      <p:cxnSp>
        <p:nvCxnSpPr>
          <p:cNvPr id="16" name="直接箭头连接符 15"/>
          <p:cNvCxnSpPr>
            <a:stCxn id="14" idx="1"/>
            <a:endCxn id="6" idx="2"/>
          </p:cNvCxnSpPr>
          <p:nvPr/>
        </p:nvCxnSpPr>
        <p:spPr>
          <a:xfrm flipH="1" flipV="1">
            <a:off x="2730500" y="4669700"/>
            <a:ext cx="4228201"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0"/>
            <a:endCxn id="7" idx="2"/>
          </p:cNvCxnSpPr>
          <p:nvPr/>
        </p:nvCxnSpPr>
        <p:spPr>
          <a:xfrm flipH="1" flipV="1">
            <a:off x="6192023" y="4669700"/>
            <a:ext cx="1790427" cy="96080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0"/>
            <a:endCxn id="8" idx="2"/>
          </p:cNvCxnSpPr>
          <p:nvPr/>
        </p:nvCxnSpPr>
        <p:spPr>
          <a:xfrm flipV="1">
            <a:off x="7982450" y="4669700"/>
            <a:ext cx="1671096" cy="96080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7"/>
            <a:endCxn id="9" idx="2"/>
          </p:cNvCxnSpPr>
          <p:nvPr/>
        </p:nvCxnSpPr>
        <p:spPr>
          <a:xfrm flipV="1">
            <a:off x="9006199" y="4669700"/>
            <a:ext cx="4108871"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3"/>
            <a:endCxn id="12" idx="0"/>
          </p:cNvCxnSpPr>
          <p:nvPr/>
        </p:nvCxnSpPr>
        <p:spPr>
          <a:xfrm flipH="1">
            <a:off x="4094413" y="6790394"/>
            <a:ext cx="2864288"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4" idx="4"/>
            <a:endCxn id="10" idx="0"/>
          </p:cNvCxnSpPr>
          <p:nvPr/>
        </p:nvCxnSpPr>
        <p:spPr>
          <a:xfrm>
            <a:off x="7982450" y="6989400"/>
            <a:ext cx="0" cy="96080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5"/>
            <a:endCxn id="11" idx="0"/>
          </p:cNvCxnSpPr>
          <p:nvPr/>
        </p:nvCxnSpPr>
        <p:spPr>
          <a:xfrm>
            <a:off x="9006199" y="6790394"/>
            <a:ext cx="2864289" cy="1159806"/>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014413" y="1440446"/>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笔费率</a:t>
            </a:r>
            <a:endParaRPr lang="zh-CN" altLang="en-US" sz="2000" dirty="0">
              <a:latin typeface="微软雅黑" panose="020B0503020204020204" pitchFamily="34" charset="-122"/>
              <a:ea typeface="微软雅黑" panose="020B0503020204020204" pitchFamily="34" charset="-122"/>
            </a:endParaRPr>
          </a:p>
        </p:txBody>
      </p:sp>
      <p:sp>
        <p:nvSpPr>
          <p:cNvPr id="33" name="矩形 32"/>
          <p:cNvSpPr/>
          <p:nvPr/>
        </p:nvSpPr>
        <p:spPr>
          <a:xfrm>
            <a:off x="3014413" y="2088446"/>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总</a:t>
            </a:r>
            <a:r>
              <a:rPr lang="zh-CN" altLang="en-US" sz="2000" dirty="0" smtClean="0">
                <a:latin typeface="微软雅黑" panose="020B0503020204020204" pitchFamily="34" charset="-122"/>
                <a:ea typeface="微软雅黑" panose="020B0503020204020204" pitchFamily="34" charset="-122"/>
              </a:rPr>
              <a:t>费率</a:t>
            </a:r>
            <a:endParaRPr lang="zh-CN" altLang="en-US" sz="2000" dirty="0">
              <a:latin typeface="微软雅黑" panose="020B0503020204020204" pitchFamily="34" charset="-122"/>
              <a:ea typeface="微软雅黑" panose="020B0503020204020204" pitchFamily="34" charset="-122"/>
            </a:endParaRPr>
          </a:p>
        </p:txBody>
      </p:sp>
      <p:sp>
        <p:nvSpPr>
          <p:cNvPr id="34" name="矩形 33"/>
          <p:cNvSpPr/>
          <p:nvPr/>
        </p:nvSpPr>
        <p:spPr>
          <a:xfrm>
            <a:off x="3019426" y="2788793"/>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阶梯</a:t>
            </a:r>
            <a:r>
              <a:rPr lang="zh-CN" altLang="en-US" sz="2000" dirty="0" smtClean="0">
                <a:latin typeface="微软雅黑" panose="020B0503020204020204" pitchFamily="34" charset="-122"/>
                <a:ea typeface="微软雅黑" panose="020B0503020204020204" pitchFamily="34" charset="-122"/>
              </a:rPr>
              <a:t>费率</a:t>
            </a:r>
            <a:endParaRPr lang="zh-CN" altLang="en-US" sz="2000" dirty="0">
              <a:latin typeface="微软雅黑" panose="020B0503020204020204" pitchFamily="34" charset="-122"/>
              <a:ea typeface="微软雅黑" panose="020B0503020204020204" pitchFamily="34" charset="-122"/>
            </a:endParaRPr>
          </a:p>
        </p:txBody>
      </p:sp>
      <p:cxnSp>
        <p:nvCxnSpPr>
          <p:cNvPr id="36" name="肘形连接符 35"/>
          <p:cNvCxnSpPr>
            <a:stCxn id="6" idx="0"/>
            <a:endCxn id="32" idx="1"/>
          </p:cNvCxnSpPr>
          <p:nvPr/>
        </p:nvCxnSpPr>
        <p:spPr>
          <a:xfrm rot="5400000" flipH="1" flipV="1">
            <a:off x="1761829" y="2697117"/>
            <a:ext cx="2221254" cy="28391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6" idx="0"/>
            <a:endCxn id="33" idx="1"/>
          </p:cNvCxnSpPr>
          <p:nvPr/>
        </p:nvCxnSpPr>
        <p:spPr>
          <a:xfrm rot="5400000" flipH="1" flipV="1">
            <a:off x="2085829" y="3021117"/>
            <a:ext cx="1573254" cy="28391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6" idx="0"/>
            <a:endCxn id="34" idx="1"/>
          </p:cNvCxnSpPr>
          <p:nvPr/>
        </p:nvCxnSpPr>
        <p:spPr>
          <a:xfrm rot="5400000" flipH="1" flipV="1">
            <a:off x="2438510" y="3368784"/>
            <a:ext cx="872907" cy="28892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534650" y="1352582"/>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笔优惠</a:t>
            </a:r>
            <a:endParaRPr lang="zh-CN" altLang="en-US" sz="2000" dirty="0">
              <a:latin typeface="微软雅黑" panose="020B0503020204020204" pitchFamily="34" charset="-122"/>
              <a:ea typeface="微软雅黑" panose="020B0503020204020204" pitchFamily="34" charset="-122"/>
            </a:endParaRPr>
          </a:p>
        </p:txBody>
      </p:sp>
      <p:sp>
        <p:nvSpPr>
          <p:cNvPr id="48" name="矩形 47"/>
          <p:cNvSpPr/>
          <p:nvPr/>
        </p:nvSpPr>
        <p:spPr>
          <a:xfrm>
            <a:off x="6534650" y="2000582"/>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笔折扣</a:t>
            </a:r>
            <a:endParaRPr lang="zh-CN" altLang="en-US" sz="2000" dirty="0">
              <a:latin typeface="微软雅黑" panose="020B0503020204020204" pitchFamily="34" charset="-122"/>
              <a:ea typeface="微软雅黑" panose="020B0503020204020204" pitchFamily="34" charset="-122"/>
            </a:endParaRPr>
          </a:p>
        </p:txBody>
      </p:sp>
      <p:sp>
        <p:nvSpPr>
          <p:cNvPr id="49" name="矩形 48"/>
          <p:cNvSpPr/>
          <p:nvPr/>
        </p:nvSpPr>
        <p:spPr>
          <a:xfrm>
            <a:off x="6539663" y="2700929"/>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补贴额度</a:t>
            </a:r>
            <a:endParaRPr lang="zh-CN" altLang="en-US" sz="2000" dirty="0">
              <a:latin typeface="微软雅黑" panose="020B0503020204020204" pitchFamily="34" charset="-122"/>
              <a:ea typeface="微软雅黑" panose="020B0503020204020204" pitchFamily="34" charset="-122"/>
            </a:endParaRPr>
          </a:p>
        </p:txBody>
      </p:sp>
      <p:cxnSp>
        <p:nvCxnSpPr>
          <p:cNvPr id="51" name="肘形连接符 50"/>
          <p:cNvCxnSpPr>
            <a:stCxn id="7" idx="0"/>
            <a:endCxn id="47" idx="1"/>
          </p:cNvCxnSpPr>
          <p:nvPr/>
        </p:nvCxnSpPr>
        <p:spPr>
          <a:xfrm rot="5400000" flipH="1" flipV="1">
            <a:off x="5208777" y="2623828"/>
            <a:ext cx="2309118" cy="34262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7" idx="0"/>
            <a:endCxn id="48" idx="1"/>
          </p:cNvCxnSpPr>
          <p:nvPr/>
        </p:nvCxnSpPr>
        <p:spPr>
          <a:xfrm rot="5400000" flipH="1" flipV="1">
            <a:off x="5532777" y="2947828"/>
            <a:ext cx="1661118" cy="34262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7" idx="0"/>
            <a:endCxn id="49" idx="1"/>
          </p:cNvCxnSpPr>
          <p:nvPr/>
        </p:nvCxnSpPr>
        <p:spPr>
          <a:xfrm rot="5400000" flipH="1" flipV="1">
            <a:off x="5885458" y="3295495"/>
            <a:ext cx="960771" cy="347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0054887" y="1423141"/>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总限额</a:t>
            </a:r>
            <a:endParaRPr lang="zh-CN" altLang="en-US" sz="2000" dirty="0">
              <a:latin typeface="微软雅黑" panose="020B0503020204020204" pitchFamily="34" charset="-122"/>
              <a:ea typeface="微软雅黑" panose="020B0503020204020204" pitchFamily="34" charset="-122"/>
            </a:endParaRPr>
          </a:p>
        </p:txBody>
      </p:sp>
      <p:sp>
        <p:nvSpPr>
          <p:cNvPr id="60" name="矩形 59"/>
          <p:cNvSpPr/>
          <p:nvPr/>
        </p:nvSpPr>
        <p:spPr>
          <a:xfrm>
            <a:off x="10054887" y="2326421"/>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单</a:t>
            </a:r>
            <a:r>
              <a:rPr lang="zh-CN" altLang="en-US" sz="2000" dirty="0" smtClean="0">
                <a:latin typeface="微软雅黑" panose="020B0503020204020204" pitchFamily="34" charset="-122"/>
                <a:ea typeface="微软雅黑" panose="020B0503020204020204" pitchFamily="34" charset="-122"/>
              </a:rPr>
              <a:t>笔限额</a:t>
            </a:r>
            <a:endParaRPr lang="zh-CN" altLang="en-US" sz="2000" dirty="0">
              <a:latin typeface="微软雅黑" panose="020B0503020204020204" pitchFamily="34" charset="-122"/>
              <a:ea typeface="微软雅黑" panose="020B0503020204020204" pitchFamily="34" charset="-122"/>
            </a:endParaRPr>
          </a:p>
        </p:txBody>
      </p:sp>
      <p:cxnSp>
        <p:nvCxnSpPr>
          <p:cNvPr id="63" name="肘形连接符 62"/>
          <p:cNvCxnSpPr>
            <a:stCxn id="8" idx="0"/>
            <a:endCxn id="59" idx="1"/>
          </p:cNvCxnSpPr>
          <p:nvPr/>
        </p:nvCxnSpPr>
        <p:spPr>
          <a:xfrm rot="5400000" flipH="1" flipV="1">
            <a:off x="8734937" y="2629751"/>
            <a:ext cx="2238559" cy="4013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8" idx="0"/>
            <a:endCxn id="60" idx="1"/>
          </p:cNvCxnSpPr>
          <p:nvPr/>
        </p:nvCxnSpPr>
        <p:spPr>
          <a:xfrm rot="5400000" flipH="1" flipV="1">
            <a:off x="9186577" y="3081391"/>
            <a:ext cx="1335279" cy="4013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3575124" y="1423141"/>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掉单率</a:t>
            </a:r>
          </a:p>
        </p:txBody>
      </p:sp>
      <p:sp>
        <p:nvSpPr>
          <p:cNvPr id="69" name="矩形 68"/>
          <p:cNvSpPr/>
          <p:nvPr/>
        </p:nvSpPr>
        <p:spPr>
          <a:xfrm>
            <a:off x="13575124" y="2088446"/>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接口延迟</a:t>
            </a:r>
            <a:endParaRPr lang="zh-CN" altLang="en-US" sz="2000" dirty="0">
              <a:latin typeface="微软雅黑" panose="020B0503020204020204" pitchFamily="34" charset="-122"/>
              <a:ea typeface="微软雅黑" panose="020B0503020204020204" pitchFamily="34" charset="-122"/>
            </a:endParaRPr>
          </a:p>
        </p:txBody>
      </p:sp>
      <p:sp>
        <p:nvSpPr>
          <p:cNvPr id="70" name="矩形 69"/>
          <p:cNvSpPr/>
          <p:nvPr/>
        </p:nvSpPr>
        <p:spPr>
          <a:xfrm>
            <a:off x="13575124" y="2758420"/>
            <a:ext cx="1800000" cy="57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TPS</a:t>
            </a:r>
            <a:endParaRPr lang="zh-CN" altLang="en-US" sz="2000" dirty="0">
              <a:latin typeface="微软雅黑" panose="020B0503020204020204" pitchFamily="34" charset="-122"/>
              <a:ea typeface="微软雅黑" panose="020B0503020204020204" pitchFamily="34" charset="-122"/>
            </a:endParaRPr>
          </a:p>
        </p:txBody>
      </p:sp>
      <p:cxnSp>
        <p:nvCxnSpPr>
          <p:cNvPr id="72" name="肘形连接符 71"/>
          <p:cNvCxnSpPr>
            <a:endCxn id="70" idx="1"/>
          </p:cNvCxnSpPr>
          <p:nvPr/>
        </p:nvCxnSpPr>
        <p:spPr>
          <a:xfrm rot="5400000" flipH="1" flipV="1">
            <a:off x="12970612" y="3338615"/>
            <a:ext cx="896707" cy="31231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endCxn id="69" idx="1"/>
          </p:cNvCxnSpPr>
          <p:nvPr/>
        </p:nvCxnSpPr>
        <p:spPr>
          <a:xfrm rot="5400000" flipH="1" flipV="1">
            <a:off x="12632338" y="3006914"/>
            <a:ext cx="1573254" cy="31231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endCxn id="68" idx="1"/>
          </p:cNvCxnSpPr>
          <p:nvPr/>
        </p:nvCxnSpPr>
        <p:spPr>
          <a:xfrm rot="5400000" flipH="1" flipV="1">
            <a:off x="12299686" y="2674262"/>
            <a:ext cx="2238559" cy="31231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51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3.4 </a:t>
            </a:r>
            <a:r>
              <a:rPr lang="zh-CN" altLang="en-US" dirty="0" smtClean="0"/>
              <a:t>支付渠道对接</a:t>
            </a:r>
            <a:endParaRPr lang="zh-CN" altLang="en-US" dirty="0"/>
          </a:p>
        </p:txBody>
      </p:sp>
      <p:sp>
        <p:nvSpPr>
          <p:cNvPr id="3" name="矩形 2"/>
          <p:cNvSpPr/>
          <p:nvPr/>
        </p:nvSpPr>
        <p:spPr>
          <a:xfrm>
            <a:off x="360186"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快捷支付</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2564207"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网银</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4768228"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外卡</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6972249"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平台</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9176270"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协议</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9" name="矩形 8"/>
          <p:cNvSpPr/>
          <p:nvPr/>
        </p:nvSpPr>
        <p:spPr>
          <a:xfrm>
            <a:off x="11380291"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应用内支付</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13584315" y="502259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账户支付</a:t>
            </a:r>
            <a:endParaRPr lang="zh-CN" altLang="en-US"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642717" y="2690666"/>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虚币</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sp>
        <p:nvSpPr>
          <p:cNvPr id="12" name="矩形 11"/>
          <p:cNvSpPr/>
          <p:nvPr/>
        </p:nvSpPr>
        <p:spPr>
          <a:xfrm>
            <a:off x="13642717" y="3934982"/>
            <a:ext cx="1800000" cy="648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信用</a:t>
            </a:r>
            <a:r>
              <a:rPr lang="zh-CN" altLang="en-US" sz="2400" dirty="0" smtClean="0">
                <a:latin typeface="微软雅黑" panose="020B0503020204020204" pitchFamily="34" charset="-122"/>
                <a:ea typeface="微软雅黑" panose="020B0503020204020204" pitchFamily="34" charset="-122"/>
              </a:rPr>
              <a:t>支付</a:t>
            </a:r>
            <a:endParaRPr lang="zh-CN" altLang="en-US" sz="2400" dirty="0">
              <a:latin typeface="微软雅黑" panose="020B0503020204020204" pitchFamily="34" charset="-122"/>
              <a:ea typeface="微软雅黑" panose="020B0503020204020204" pitchFamily="34" charset="-122"/>
            </a:endParaRPr>
          </a:p>
        </p:txBody>
      </p:sp>
      <p:cxnSp>
        <p:nvCxnSpPr>
          <p:cNvPr id="15" name="直接箭头连接符 14"/>
          <p:cNvCxnSpPr>
            <a:stCxn id="3" idx="3"/>
            <a:endCxn id="5" idx="1"/>
          </p:cNvCxnSpPr>
          <p:nvPr/>
        </p:nvCxnSpPr>
        <p:spPr>
          <a:xfrm>
            <a:off x="2160186" y="5346596"/>
            <a:ext cx="404021"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6" idx="1"/>
          </p:cNvCxnSpPr>
          <p:nvPr/>
        </p:nvCxnSpPr>
        <p:spPr>
          <a:xfrm>
            <a:off x="4364207" y="5346596"/>
            <a:ext cx="404021"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568228" y="5346596"/>
            <a:ext cx="404021"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8772249" y="5346596"/>
            <a:ext cx="404021"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976270" y="5346596"/>
            <a:ext cx="404021"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3180294" y="5313472"/>
            <a:ext cx="404021"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2"/>
            <a:endCxn id="12" idx="2"/>
          </p:cNvCxnSpPr>
          <p:nvPr/>
        </p:nvCxnSpPr>
        <p:spPr>
          <a:xfrm flipV="1">
            <a:off x="14484315" y="4582982"/>
            <a:ext cx="58402" cy="1087614"/>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rot="900000">
            <a:off x="1644562" y="1294639"/>
            <a:ext cx="252000" cy="3843945"/>
            <a:chOff x="1134186" y="1178651"/>
            <a:chExt cx="252000" cy="3843945"/>
          </a:xfrm>
        </p:grpSpPr>
        <p:sp>
          <p:nvSpPr>
            <p:cNvPr id="30" name="椭圆 29"/>
            <p:cNvSpPr/>
            <p:nvPr/>
          </p:nvSpPr>
          <p:spPr>
            <a:xfrm>
              <a:off x="1134186" y="1178651"/>
              <a:ext cx="252000" cy="252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3" idx="0"/>
              <a:endCxn id="30" idx="4"/>
            </p:cNvCxnSpPr>
            <p:nvPr/>
          </p:nvCxnSpPr>
          <p:spPr>
            <a:xfrm flipV="1">
              <a:off x="1260186" y="1430651"/>
              <a:ext cx="0" cy="359194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1170186" y="2070313"/>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170186" y="2597712"/>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170186" y="3095364"/>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70186" y="3633146"/>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170186" y="415450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rot="20700000" flipV="1">
            <a:off x="8147622" y="5541045"/>
            <a:ext cx="252000" cy="3843945"/>
            <a:chOff x="1599212" y="1178651"/>
            <a:chExt cx="252000" cy="3843945"/>
          </a:xfrm>
        </p:grpSpPr>
        <p:sp>
          <p:nvSpPr>
            <p:cNvPr id="56" name="椭圆 55"/>
            <p:cNvSpPr/>
            <p:nvPr/>
          </p:nvSpPr>
          <p:spPr>
            <a:xfrm>
              <a:off x="1599212" y="1178651"/>
              <a:ext cx="252000" cy="252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a:endCxn id="56" idx="4"/>
            </p:cNvCxnSpPr>
            <p:nvPr/>
          </p:nvCxnSpPr>
          <p:spPr>
            <a:xfrm flipV="1">
              <a:off x="1725212" y="1430651"/>
              <a:ext cx="0" cy="359194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635212" y="2070313"/>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635212" y="2765042"/>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635212" y="345977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635212" y="415450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rot="20700000" flipV="1">
            <a:off x="3789163" y="5617621"/>
            <a:ext cx="252000" cy="3843945"/>
            <a:chOff x="12843644" y="1050589"/>
            <a:chExt cx="252000" cy="3843945"/>
          </a:xfrm>
        </p:grpSpPr>
        <p:sp>
          <p:nvSpPr>
            <p:cNvPr id="64" name="椭圆 63"/>
            <p:cNvSpPr/>
            <p:nvPr/>
          </p:nvSpPr>
          <p:spPr>
            <a:xfrm>
              <a:off x="12843644" y="1050589"/>
              <a:ext cx="252000" cy="252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a:endCxn id="64" idx="4"/>
            </p:cNvCxnSpPr>
            <p:nvPr/>
          </p:nvCxnSpPr>
          <p:spPr>
            <a:xfrm flipV="1">
              <a:off x="12969644" y="1302589"/>
              <a:ext cx="0" cy="359194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12879644" y="194225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2879644" y="2984345"/>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2879644" y="4026439"/>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2145103" y="2141788"/>
            <a:ext cx="1903085"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X</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行借</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记</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卡快捷</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2034393" y="2647917"/>
            <a:ext cx="1903085"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X</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行信用卡快捷</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1901014" y="3152903"/>
            <a:ext cx="1980029" cy="400110"/>
          </a:xfrm>
          <a:prstGeom prst="rect">
            <a:avLst/>
          </a:prstGeom>
          <a:noFill/>
        </p:spPr>
        <p:txBody>
          <a:bodyPr wrap="none" rtlCol="0">
            <a:spAutoFit/>
          </a:bodyPr>
          <a:lstStyle/>
          <a:p>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银联商户侧开通</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1676124" y="3631888"/>
            <a:ext cx="1980029"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百付</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宝快捷接口</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1561942" y="4126593"/>
            <a:ext cx="1646605"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X</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宝快捷接口</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3792151" y="6201530"/>
            <a:ext cx="1133644"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X</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行网银</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3997242" y="7156321"/>
            <a:ext cx="121058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银联</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网银</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4244435" y="8165261"/>
            <a:ext cx="146706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支付宝</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网银</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rot="900000">
            <a:off x="6091615" y="1262028"/>
            <a:ext cx="252000" cy="3843945"/>
            <a:chOff x="12843644" y="1050589"/>
            <a:chExt cx="252000" cy="3843945"/>
          </a:xfrm>
        </p:grpSpPr>
        <p:sp>
          <p:nvSpPr>
            <p:cNvPr id="82" name="椭圆 81"/>
            <p:cNvSpPr/>
            <p:nvPr/>
          </p:nvSpPr>
          <p:spPr>
            <a:xfrm>
              <a:off x="12843644" y="1050589"/>
              <a:ext cx="252000" cy="252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a:endCxn id="82" idx="4"/>
            </p:cNvCxnSpPr>
            <p:nvPr/>
          </p:nvCxnSpPr>
          <p:spPr>
            <a:xfrm flipV="1">
              <a:off x="12969644" y="1302589"/>
              <a:ext cx="0" cy="359194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12879644" y="194225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12879644" y="2984345"/>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2879644" y="4026439"/>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6583146" y="2075675"/>
            <a:ext cx="1210588" cy="400110"/>
          </a:xfrm>
          <a:prstGeom prst="rect">
            <a:avLst/>
          </a:prstGeom>
          <a:noFill/>
        </p:spPr>
        <p:txBody>
          <a:bodyPr wrap="none" rtlCol="0">
            <a:spAutoFit/>
          </a:bodyPr>
          <a:lstStyle/>
          <a:p>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国内代理</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6350757" y="3106237"/>
            <a:ext cx="1210588" cy="400110"/>
          </a:xfrm>
          <a:prstGeom prst="rect">
            <a:avLst/>
          </a:prstGeom>
          <a:noFill/>
        </p:spPr>
        <p:txBody>
          <a:bodyPr wrap="none" rtlCol="0">
            <a:spAutoFit/>
          </a:bodyPr>
          <a:lstStyle/>
          <a:p>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全球支付</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6098333" y="4090324"/>
            <a:ext cx="121058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区域</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支付</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8120471" y="6062814"/>
            <a:ext cx="954107"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支付宝</a:t>
            </a:r>
          </a:p>
        </p:txBody>
      </p:sp>
      <p:sp>
        <p:nvSpPr>
          <p:cNvPr id="100" name="文本框 99"/>
          <p:cNvSpPr txBox="1"/>
          <p:nvPr/>
        </p:nvSpPr>
        <p:spPr>
          <a:xfrm>
            <a:off x="8339831" y="6713470"/>
            <a:ext cx="121058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微</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信支付</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8519640" y="7408842"/>
            <a:ext cx="1210588" cy="400110"/>
          </a:xfrm>
          <a:prstGeom prst="rect">
            <a:avLst/>
          </a:prstGeom>
          <a:noFill/>
        </p:spPr>
        <p:txBody>
          <a:bodyPr wrap="none" rtlCol="0">
            <a:spAutoFit/>
          </a:bodyPr>
          <a:lstStyle/>
          <a:p>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易宝支付</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8733782" y="8080343"/>
            <a:ext cx="121058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快</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钱支付</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552642" y="6062878"/>
            <a:ext cx="121058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联通</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支付</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6804416" y="6801740"/>
            <a:ext cx="1210588" cy="400110"/>
          </a:xfrm>
          <a:prstGeom prst="rect">
            <a:avLst/>
          </a:prstGeom>
          <a:noFill/>
        </p:spPr>
        <p:txBody>
          <a:bodyPr wrap="none" rtlCol="0">
            <a:spAutoFit/>
          </a:bodyPr>
          <a:lstStyle/>
          <a:p>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百度钱包</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7055141" y="7471502"/>
            <a:ext cx="954107"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翼支付</a:t>
            </a:r>
          </a:p>
        </p:txBody>
      </p:sp>
      <p:sp>
        <p:nvSpPr>
          <p:cNvPr id="106" name="文本框 105"/>
          <p:cNvSpPr txBox="1"/>
          <p:nvPr/>
        </p:nvSpPr>
        <p:spPr>
          <a:xfrm>
            <a:off x="7402930" y="8138585"/>
            <a:ext cx="954107"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财付通</a:t>
            </a:r>
          </a:p>
        </p:txBody>
      </p:sp>
      <p:grpSp>
        <p:nvGrpSpPr>
          <p:cNvPr id="113" name="组合 112"/>
          <p:cNvGrpSpPr/>
          <p:nvPr/>
        </p:nvGrpSpPr>
        <p:grpSpPr>
          <a:xfrm rot="20700000" flipV="1">
            <a:off x="12500336" y="5419337"/>
            <a:ext cx="252000" cy="3843945"/>
            <a:chOff x="1134186" y="1178651"/>
            <a:chExt cx="252000" cy="3843945"/>
          </a:xfrm>
        </p:grpSpPr>
        <p:sp>
          <p:nvSpPr>
            <p:cNvPr id="114" name="椭圆 113"/>
            <p:cNvSpPr/>
            <p:nvPr/>
          </p:nvSpPr>
          <p:spPr>
            <a:xfrm>
              <a:off x="1134186" y="1178651"/>
              <a:ext cx="252000" cy="252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p:cNvCxnSpPr>
              <a:endCxn id="114" idx="4"/>
            </p:cNvCxnSpPr>
            <p:nvPr/>
          </p:nvCxnSpPr>
          <p:spPr>
            <a:xfrm flipV="1">
              <a:off x="1260186" y="1430651"/>
              <a:ext cx="0" cy="359194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a:off x="1170186" y="2070313"/>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170186" y="2597712"/>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1170186" y="3095364"/>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1170186" y="3633146"/>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170186" y="415450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1" name="文本框 120"/>
          <p:cNvSpPr txBox="1"/>
          <p:nvPr/>
        </p:nvSpPr>
        <p:spPr>
          <a:xfrm>
            <a:off x="10894110" y="2141788"/>
            <a:ext cx="1133644"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X</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行代扣</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10615580" y="2764512"/>
            <a:ext cx="146706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支付宝</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代扣</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10475745" y="3377038"/>
            <a:ext cx="1723549"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微信支付</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代扣</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10332008" y="4058927"/>
            <a:ext cx="1210588" cy="400110"/>
          </a:xfrm>
          <a:prstGeom prst="rect">
            <a:avLst/>
          </a:prstGeom>
          <a:noFill/>
        </p:spPr>
        <p:txBody>
          <a:bodyPr wrap="none" rtlCol="0">
            <a:spAutoFit/>
          </a:bodyPr>
          <a:lstStyle/>
          <a:p>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银联</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代扣</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grpSp>
        <p:nvGrpSpPr>
          <p:cNvPr id="125" name="组合 124"/>
          <p:cNvGrpSpPr/>
          <p:nvPr/>
        </p:nvGrpSpPr>
        <p:grpSpPr>
          <a:xfrm rot="900000">
            <a:off x="10391837" y="1250115"/>
            <a:ext cx="252000" cy="3843945"/>
            <a:chOff x="1599212" y="1178651"/>
            <a:chExt cx="252000" cy="3843945"/>
          </a:xfrm>
        </p:grpSpPr>
        <p:sp>
          <p:nvSpPr>
            <p:cNvPr id="126" name="椭圆 125"/>
            <p:cNvSpPr/>
            <p:nvPr/>
          </p:nvSpPr>
          <p:spPr>
            <a:xfrm>
              <a:off x="1599212" y="1178651"/>
              <a:ext cx="252000" cy="252000"/>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endCxn id="126" idx="4"/>
            </p:cNvCxnSpPr>
            <p:nvPr/>
          </p:nvCxnSpPr>
          <p:spPr>
            <a:xfrm flipV="1">
              <a:off x="1725212" y="1430651"/>
              <a:ext cx="0" cy="359194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635212" y="2070313"/>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635212" y="2765042"/>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1635212" y="345977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635212" y="4154501"/>
              <a:ext cx="180000" cy="180000"/>
            </a:xfrm>
            <a:prstGeom prst="ellipse">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29" name="直接箭头连接符 1028"/>
          <p:cNvCxnSpPr>
            <a:stCxn id="12" idx="0"/>
            <a:endCxn id="11" idx="2"/>
          </p:cNvCxnSpPr>
          <p:nvPr/>
        </p:nvCxnSpPr>
        <p:spPr>
          <a:xfrm flipV="1">
            <a:off x="14542717" y="3338666"/>
            <a:ext cx="0" cy="596316"/>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文本框 137"/>
          <p:cNvSpPr txBox="1"/>
          <p:nvPr/>
        </p:nvSpPr>
        <p:spPr>
          <a:xfrm>
            <a:off x="12575443" y="6021257"/>
            <a:ext cx="1477584"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Apple Pay</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9" name="文本框 138"/>
          <p:cNvSpPr txBox="1"/>
          <p:nvPr/>
        </p:nvSpPr>
        <p:spPr>
          <a:xfrm>
            <a:off x="12699406" y="6513415"/>
            <a:ext cx="1726755" cy="400110"/>
          </a:xfrm>
          <a:prstGeom prst="rect">
            <a:avLst/>
          </a:prstGeom>
          <a:noFill/>
        </p:spPr>
        <p:txBody>
          <a:bodyPr wrap="none" rtlCol="0">
            <a:spAutoFit/>
          </a:bodyPr>
          <a:lstStyle/>
          <a:p>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Google Play</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40" name="文本框 139"/>
          <p:cNvSpPr txBox="1"/>
          <p:nvPr/>
        </p:nvSpPr>
        <p:spPr>
          <a:xfrm>
            <a:off x="12815962" y="7007256"/>
            <a:ext cx="1683089" cy="400110"/>
          </a:xfrm>
          <a:prstGeom prst="rect">
            <a:avLst/>
          </a:prstGeom>
          <a:noFill/>
        </p:spPr>
        <p:txBody>
          <a:bodyPr wrap="none" rtlCol="0">
            <a:spAutoFit/>
          </a:bodyPr>
          <a:lstStyle/>
          <a:p>
            <a:r>
              <a:rPr lang="en-US" altLang="zh-CN" sz="2000" b="1" dirty="0">
                <a:solidFill>
                  <a:schemeClr val="accent5">
                    <a:lumMod val="75000"/>
                  </a:schemeClr>
                </a:solidFill>
                <a:latin typeface="微软雅黑" panose="020B0503020204020204" pitchFamily="34" charset="-122"/>
                <a:ea typeface="微软雅黑" panose="020B0503020204020204" pitchFamily="34" charset="-122"/>
              </a:rPr>
              <a:t>Huawei</a:t>
            </a:r>
            <a:r>
              <a:rPr lang="en-US" altLang="zh-CN" sz="2000" b="1" dirty="0" smtClean="0">
                <a:solidFill>
                  <a:schemeClr val="accent5">
                    <a:lumMod val="75000"/>
                  </a:schemeClr>
                </a:solidFill>
                <a:latin typeface="微软雅黑" panose="020B0503020204020204" pitchFamily="34" charset="-122"/>
                <a:ea typeface="微软雅黑" panose="020B0503020204020204" pitchFamily="34" charset="-122"/>
              </a:rPr>
              <a:t> Pay</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41" name="文本框 140"/>
          <p:cNvSpPr txBox="1"/>
          <p:nvPr/>
        </p:nvSpPr>
        <p:spPr>
          <a:xfrm>
            <a:off x="13058557" y="7527267"/>
            <a:ext cx="980653" cy="400110"/>
          </a:xfrm>
          <a:prstGeom prst="rect">
            <a:avLst/>
          </a:prstGeom>
          <a:noFill/>
        </p:spPr>
        <p:txBody>
          <a:bodyPr wrap="none" rtlCol="0">
            <a:spAutoFit/>
          </a:bodyPr>
          <a:lstStyle/>
          <a:p>
            <a:r>
              <a:rPr lang="en-US" altLang="zh-CN" sz="2000" b="1" dirty="0" err="1" smtClean="0">
                <a:solidFill>
                  <a:schemeClr val="accent5">
                    <a:lumMod val="75000"/>
                  </a:schemeClr>
                </a:solidFill>
                <a:latin typeface="微软雅黑" panose="020B0503020204020204" pitchFamily="34" charset="-122"/>
                <a:ea typeface="微软雅黑" panose="020B0503020204020204" pitchFamily="34" charset="-122"/>
              </a:rPr>
              <a:t>MiPay</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42" name="文本框 141"/>
          <p:cNvSpPr txBox="1"/>
          <p:nvPr/>
        </p:nvSpPr>
        <p:spPr>
          <a:xfrm>
            <a:off x="13152390" y="8024462"/>
            <a:ext cx="1823833" cy="400110"/>
          </a:xfrm>
          <a:prstGeom prst="rect">
            <a:avLst/>
          </a:prstGeom>
          <a:noFill/>
        </p:spPr>
        <p:txBody>
          <a:bodyPr wrap="none" rtlCol="0">
            <a:spAutoFit/>
          </a:bodyPr>
          <a:lstStyle/>
          <a:p>
            <a:r>
              <a:rPr lang="en-US" altLang="zh-CN" sz="2000" b="1" dirty="0" err="1">
                <a:solidFill>
                  <a:schemeClr val="accent5">
                    <a:lumMod val="75000"/>
                  </a:schemeClr>
                </a:solidFill>
                <a:latin typeface="微软雅黑" panose="020B0503020204020204" pitchFamily="34" charset="-122"/>
                <a:ea typeface="微软雅黑" panose="020B0503020204020204" pitchFamily="34" charset="-122"/>
              </a:rPr>
              <a:t>Samsung</a:t>
            </a:r>
            <a:r>
              <a:rPr lang="en-US" altLang="zh-CN" sz="2000" b="1" dirty="0" err="1" smtClean="0">
                <a:solidFill>
                  <a:schemeClr val="accent5">
                    <a:lumMod val="75000"/>
                  </a:schemeClr>
                </a:solidFill>
                <a:latin typeface="微软雅黑" panose="020B0503020204020204" pitchFamily="34" charset="-122"/>
                <a:ea typeface="微软雅黑" panose="020B0503020204020204" pitchFamily="34" charset="-122"/>
              </a:rPr>
              <a:t>Pay</a:t>
            </a:r>
            <a:endParaRPr lang="zh-CN" altLang="en-US" sz="2000" b="1" dirty="0">
              <a:solidFill>
                <a:schemeClr val="accent5">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2876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3001</TotalTime>
  <Words>1405</Words>
  <Application>Microsoft Office PowerPoint</Application>
  <PresentationFormat>自定义</PresentationFormat>
  <Paragraphs>378</Paragraphs>
  <Slides>26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GungsuhChe</vt:lpstr>
      <vt:lpstr>黑体</vt:lpstr>
      <vt:lpstr>华文楷体</vt:lpstr>
      <vt:lpstr>宋体</vt:lpstr>
      <vt:lpstr>微软雅黑</vt:lpstr>
      <vt:lpstr>Arial</vt:lpstr>
      <vt:lpstr>Calibri</vt:lpstr>
      <vt:lpstr>Calibri Light</vt:lpstr>
      <vt:lpstr>Office 主题</vt:lpstr>
      <vt:lpstr>支付系统设计</vt:lpstr>
      <vt:lpstr>目录</vt:lpstr>
      <vt:lpstr>一、 支付流程分析</vt:lpstr>
      <vt:lpstr>二、 支付系统架构</vt:lpstr>
      <vt:lpstr>三、支付核心系统</vt:lpstr>
      <vt:lpstr>3.1 支付网关</vt:lpstr>
      <vt:lpstr>3.2 支付产品</vt:lpstr>
      <vt:lpstr>3.3 支付路由</vt:lpstr>
      <vt:lpstr>3.4 支付渠道对接</vt:lpstr>
      <vt:lpstr>四、账户会计系统</vt:lpstr>
      <vt:lpstr>4.1、三户模型</vt:lpstr>
      <vt:lpstr>4.2 账户分类</vt:lpstr>
      <vt:lpstr>4.2 账户分类</vt:lpstr>
      <vt:lpstr>4.3 账户体系</vt:lpstr>
      <vt:lpstr>4.4 记账流程</vt:lpstr>
      <vt:lpstr>4.5 对账</vt:lpstr>
      <vt:lpstr>五、支付风控</vt:lpstr>
      <vt:lpstr>5.1 风控场景分析</vt:lpstr>
      <vt:lpstr>5.1 风控场景分析</vt:lpstr>
      <vt:lpstr>5.2 风控数据仓库</vt:lpstr>
      <vt:lpstr>5.3 风控模型</vt:lpstr>
      <vt:lpstr>5.4 规则模型</vt:lpstr>
      <vt:lpstr>5.5 决策树模型</vt:lpstr>
      <vt:lpstr>5.6 评分卡模型</vt:lpstr>
      <vt:lpstr>5.7 支付风控系统架构</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李雄峰</cp:lastModifiedBy>
  <cp:revision>303</cp:revision>
  <dcterms:created xsi:type="dcterms:W3CDTF">2016-03-01T05:36:03Z</dcterms:created>
  <dcterms:modified xsi:type="dcterms:W3CDTF">2017-07-27T05:34:41Z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