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8" r:id="rId3"/>
    <p:sldId id="292" r:id="rId4"/>
    <p:sldId id="289" r:id="rId5"/>
    <p:sldId id="306" r:id="rId6"/>
    <p:sldId id="286" r:id="rId7"/>
    <p:sldId id="281" r:id="rId8"/>
  </p:sldIdLst>
  <p:sldSz cx="16259175" cy="9753600"/>
  <p:notesSz cx="6858000" cy="9144000"/>
  <p:defaultTextStyle>
    <a:defPPr>
      <a:defRPr lang="zh-CN"/>
    </a:defPPr>
    <a:lvl1pPr marL="0" algn="l" defTabSz="1600749" rtl="0" eaLnBrk="1" latinLnBrk="0" hangingPunct="1">
      <a:defRPr sz="3200" kern="1200">
        <a:solidFill>
          <a:schemeClr val="tx1"/>
        </a:solidFill>
        <a:latin typeface="+mn-lt"/>
        <a:ea typeface="+mn-ea"/>
        <a:cs typeface="+mn-cs"/>
      </a:defRPr>
    </a:lvl1pPr>
    <a:lvl2pPr marL="800374" algn="l" defTabSz="1600749" rtl="0" eaLnBrk="1" latinLnBrk="0" hangingPunct="1">
      <a:defRPr sz="3200" kern="1200">
        <a:solidFill>
          <a:schemeClr val="tx1"/>
        </a:solidFill>
        <a:latin typeface="+mn-lt"/>
        <a:ea typeface="+mn-ea"/>
        <a:cs typeface="+mn-cs"/>
      </a:defRPr>
    </a:lvl2pPr>
    <a:lvl3pPr marL="1600749" algn="l" defTabSz="1600749" rtl="0" eaLnBrk="1" latinLnBrk="0" hangingPunct="1">
      <a:defRPr sz="3200" kern="1200">
        <a:solidFill>
          <a:schemeClr val="tx1"/>
        </a:solidFill>
        <a:latin typeface="+mn-lt"/>
        <a:ea typeface="+mn-ea"/>
        <a:cs typeface="+mn-cs"/>
      </a:defRPr>
    </a:lvl3pPr>
    <a:lvl4pPr marL="2401123" algn="l" defTabSz="1600749" rtl="0" eaLnBrk="1" latinLnBrk="0" hangingPunct="1">
      <a:defRPr sz="3200" kern="1200">
        <a:solidFill>
          <a:schemeClr val="tx1"/>
        </a:solidFill>
        <a:latin typeface="+mn-lt"/>
        <a:ea typeface="+mn-ea"/>
        <a:cs typeface="+mn-cs"/>
      </a:defRPr>
    </a:lvl4pPr>
    <a:lvl5pPr marL="3201497" algn="l" defTabSz="1600749" rtl="0" eaLnBrk="1" latinLnBrk="0" hangingPunct="1">
      <a:defRPr sz="3200" kern="1200">
        <a:solidFill>
          <a:schemeClr val="tx1"/>
        </a:solidFill>
        <a:latin typeface="+mn-lt"/>
        <a:ea typeface="+mn-ea"/>
        <a:cs typeface="+mn-cs"/>
      </a:defRPr>
    </a:lvl5pPr>
    <a:lvl6pPr marL="4001872" algn="l" defTabSz="1600749" rtl="0" eaLnBrk="1" latinLnBrk="0" hangingPunct="1">
      <a:defRPr sz="3200" kern="1200">
        <a:solidFill>
          <a:schemeClr val="tx1"/>
        </a:solidFill>
        <a:latin typeface="+mn-lt"/>
        <a:ea typeface="+mn-ea"/>
        <a:cs typeface="+mn-cs"/>
      </a:defRPr>
    </a:lvl6pPr>
    <a:lvl7pPr marL="4802246" algn="l" defTabSz="1600749" rtl="0" eaLnBrk="1" latinLnBrk="0" hangingPunct="1">
      <a:defRPr sz="3200" kern="1200">
        <a:solidFill>
          <a:schemeClr val="tx1"/>
        </a:solidFill>
        <a:latin typeface="+mn-lt"/>
        <a:ea typeface="+mn-ea"/>
        <a:cs typeface="+mn-cs"/>
      </a:defRPr>
    </a:lvl7pPr>
    <a:lvl8pPr marL="5602620" algn="l" defTabSz="1600749" rtl="0" eaLnBrk="1" latinLnBrk="0" hangingPunct="1">
      <a:defRPr sz="3200" kern="1200">
        <a:solidFill>
          <a:schemeClr val="tx1"/>
        </a:solidFill>
        <a:latin typeface="+mn-lt"/>
        <a:ea typeface="+mn-ea"/>
        <a:cs typeface="+mn-cs"/>
      </a:defRPr>
    </a:lvl8pPr>
    <a:lvl9pPr marL="6402995" algn="l" defTabSz="1600749"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69" autoAdjust="0"/>
  </p:normalViewPr>
  <p:slideViewPr>
    <p:cSldViewPr snapToGrid="0">
      <p:cViewPr varScale="1">
        <p:scale>
          <a:sx n="79" d="100"/>
          <a:sy n="79" d="100"/>
        </p:scale>
        <p:origin x="690" y="114"/>
      </p:cViewPr>
      <p:guideLst>
        <p:guide orient="horz" pos="3072"/>
        <p:guide pos="5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6D687-AC12-404F-976C-86EEBEC51F52}" type="datetimeFigureOut">
              <a:rPr lang="zh-CN" altLang="en-US" smtClean="0"/>
              <a:t>2017/7/24</a:t>
            </a:fld>
            <a:endParaRPr lang="zh-CN" altLang="en-US"/>
          </a:p>
        </p:txBody>
      </p:sp>
      <p:sp>
        <p:nvSpPr>
          <p:cNvPr id="4" name="幻灯片图像占位符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26B27-FB17-4F09-AE89-B0AD4B672BD9}" type="slidenum">
              <a:rPr lang="zh-CN" altLang="en-US" smtClean="0"/>
              <a:t>‹#›</a:t>
            </a:fld>
            <a:endParaRPr lang="zh-CN" altLang="en-US"/>
          </a:p>
        </p:txBody>
      </p:sp>
    </p:spTree>
    <p:extLst>
      <p:ext uri="{BB962C8B-B14F-4D97-AF65-F5344CB8AC3E}">
        <p14:creationId xmlns:p14="http://schemas.microsoft.com/office/powerpoint/2010/main" val="1387168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item/%E6%9C%AC%E6%9C%9F%E5%8F%91%E7%94%9F%E9%A2%9D" TargetMode="External"/><Relationship Id="rId3" Type="http://schemas.openxmlformats.org/officeDocument/2006/relationships/hyperlink" Target="http://baike.baidu.com/item/%E6%80%BB%E5%88%86%E7%B1%BB%E8%B4%A6" TargetMode="External"/><Relationship Id="rId7" Type="http://schemas.openxmlformats.org/officeDocument/2006/relationships/hyperlink" Target="http://baike.baidu.com/item/%E8%B4%B7%E6%96%B9"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baike.baidu.com/item/%E6%9C%9F%E6%9C%AB%E4%BD%99%E9%A2%9D" TargetMode="External"/><Relationship Id="rId11" Type="http://schemas.openxmlformats.org/officeDocument/2006/relationships/hyperlink" Target="http://baike.baidu.com/item/%E6%97%A5%E8%AE%B0%E8%B4%A6" TargetMode="External"/><Relationship Id="rId5" Type="http://schemas.openxmlformats.org/officeDocument/2006/relationships/hyperlink" Target="http://baike.baidu.com/item/%E5%80%9F%E6%96%B9" TargetMode="External"/><Relationship Id="rId10" Type="http://schemas.openxmlformats.org/officeDocument/2006/relationships/hyperlink" Target="http://baike.baidu.com/item/%E6%98%8E%E7%BB%86%E5%88%86%E7%B1%BB%E8%B4%A6%E6%88%B7" TargetMode="External"/><Relationship Id="rId4" Type="http://schemas.openxmlformats.org/officeDocument/2006/relationships/hyperlink" Target="http://baike.baidu.com/item/%E8%B4%A6%E6%88%B7" TargetMode="External"/><Relationship Id="rId9" Type="http://schemas.openxmlformats.org/officeDocument/2006/relationships/hyperlink" Target="http://baike.baidu.com/item/%E6%98%8E%E7%BB%86%E5%88%86%E7%B1%BB%E8%B4%A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3"/>
              </a:rPr>
              <a:t>总分类账</a:t>
            </a:r>
            <a:r>
              <a:rPr lang="zh-CN" altLang="en-US" sz="1200" b="0" i="0" kern="1200" dirty="0" smtClean="0">
                <a:solidFill>
                  <a:schemeClr val="tx1"/>
                </a:solidFill>
                <a:effectLst/>
                <a:latin typeface="+mn-lt"/>
                <a:ea typeface="+mn-ea"/>
                <a:cs typeface="+mn-cs"/>
              </a:rPr>
              <a:t>有关</a:t>
            </a:r>
            <a:r>
              <a:rPr lang="zh-CN" altLang="en-US" sz="1200" b="0" i="0" u="none" strike="noStrike" kern="1200" dirty="0" smtClean="0">
                <a:solidFill>
                  <a:schemeClr val="tx1"/>
                </a:solidFill>
                <a:effectLst/>
                <a:latin typeface="+mn-lt"/>
                <a:ea typeface="+mn-ea"/>
                <a:cs typeface="+mn-cs"/>
                <a:hlinkClick r:id="rId4"/>
              </a:rPr>
              <a:t>账户</a:t>
            </a:r>
            <a:r>
              <a:rPr lang="zh-CN" altLang="en-US" sz="1200" b="0" i="0" kern="1200" dirty="0" smtClean="0">
                <a:solidFill>
                  <a:schemeClr val="tx1"/>
                </a:solidFill>
                <a:effectLst/>
                <a:latin typeface="+mn-lt"/>
                <a:ea typeface="+mn-ea"/>
                <a:cs typeface="+mn-cs"/>
              </a:rPr>
              <a:t>核对。</a:t>
            </a:r>
          </a:p>
          <a:p>
            <a:r>
              <a:rPr lang="zh-CN" altLang="en-US" sz="1200" b="0" i="0" kern="1200" dirty="0" smtClean="0">
                <a:solidFill>
                  <a:schemeClr val="tx1"/>
                </a:solidFill>
                <a:effectLst/>
                <a:latin typeface="+mn-lt"/>
                <a:ea typeface="+mn-ea"/>
                <a:cs typeface="+mn-cs"/>
              </a:rPr>
              <a:t>主要核对总分类账各账户</a:t>
            </a:r>
            <a:r>
              <a:rPr lang="zh-CN" altLang="en-US" sz="1200" b="0" i="0" u="none" strike="noStrike" kern="1200" dirty="0" smtClean="0">
                <a:solidFill>
                  <a:schemeClr val="tx1"/>
                </a:solidFill>
                <a:effectLst/>
                <a:latin typeface="+mn-lt"/>
                <a:ea typeface="+mn-ea"/>
                <a:cs typeface="+mn-cs"/>
                <a:hlinkClick r:id="rId5"/>
              </a:rPr>
              <a:t>借方</a:t>
            </a:r>
            <a:r>
              <a:rPr lang="zh-CN" altLang="en-US" sz="1200" b="0" i="0" u="none" strike="noStrike" kern="1200" dirty="0" smtClean="0">
                <a:solidFill>
                  <a:schemeClr val="tx1"/>
                </a:solidFill>
                <a:effectLst/>
                <a:latin typeface="+mn-lt"/>
                <a:ea typeface="+mn-ea"/>
                <a:cs typeface="+mn-cs"/>
                <a:hlinkClick r:id="rId6"/>
              </a:rPr>
              <a:t>期末余额</a:t>
            </a:r>
            <a:r>
              <a:rPr lang="zh-CN" altLang="en-US" sz="1200" b="0" i="0" kern="1200" dirty="0" smtClean="0">
                <a:solidFill>
                  <a:schemeClr val="tx1"/>
                </a:solidFill>
                <a:effectLst/>
                <a:latin typeface="+mn-lt"/>
                <a:ea typeface="+mn-ea"/>
                <a:cs typeface="+mn-cs"/>
              </a:rPr>
              <a:t>合计数与</a:t>
            </a:r>
            <a:r>
              <a:rPr lang="zh-CN" altLang="en-US" sz="1200" b="0" i="0" u="none" strike="noStrike" kern="1200" dirty="0" smtClean="0">
                <a:solidFill>
                  <a:schemeClr val="tx1"/>
                </a:solidFill>
                <a:effectLst/>
                <a:latin typeface="+mn-lt"/>
                <a:ea typeface="+mn-ea"/>
                <a:cs typeface="+mn-cs"/>
                <a:hlinkClick r:id="rId7"/>
              </a:rPr>
              <a:t>贷方</a:t>
            </a:r>
            <a:r>
              <a:rPr lang="zh-CN" altLang="en-US" sz="1200" b="0" i="0" kern="1200" dirty="0" smtClean="0">
                <a:solidFill>
                  <a:schemeClr val="tx1"/>
                </a:solidFill>
                <a:effectLst/>
                <a:latin typeface="+mn-lt"/>
                <a:ea typeface="+mn-ea"/>
                <a:cs typeface="+mn-cs"/>
              </a:rPr>
              <a:t>期末余额合计数是否相等。借方</a:t>
            </a:r>
            <a:r>
              <a:rPr lang="zh-CN" altLang="en-US" sz="1200" b="0" i="0" u="none" strike="noStrike" kern="1200" dirty="0" smtClean="0">
                <a:solidFill>
                  <a:schemeClr val="tx1"/>
                </a:solidFill>
                <a:effectLst/>
                <a:latin typeface="+mn-lt"/>
                <a:ea typeface="+mn-ea"/>
                <a:cs typeface="+mn-cs"/>
                <a:hlinkClick r:id="rId8"/>
              </a:rPr>
              <a:t>本期发生额</a:t>
            </a:r>
            <a:r>
              <a:rPr lang="zh-CN" altLang="en-US" sz="1200" b="0" i="0" kern="1200" dirty="0" smtClean="0">
                <a:solidFill>
                  <a:schemeClr val="tx1"/>
                </a:solidFill>
                <a:effectLst/>
                <a:latin typeface="+mn-lt"/>
                <a:ea typeface="+mn-ea"/>
                <a:cs typeface="+mn-cs"/>
              </a:rPr>
              <a:t>合计数与贷方本期发生额合计数是否相等。</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）总分类账与其</a:t>
            </a:r>
            <a:r>
              <a:rPr lang="zh-CN" altLang="en-US" sz="1200" b="0" i="0" u="none" strike="noStrike" kern="1200" dirty="0" smtClean="0">
                <a:solidFill>
                  <a:schemeClr val="tx1"/>
                </a:solidFill>
                <a:effectLst/>
                <a:latin typeface="+mn-lt"/>
                <a:ea typeface="+mn-ea"/>
                <a:cs typeface="+mn-cs"/>
                <a:hlinkClick r:id="rId9"/>
              </a:rPr>
              <a:t>明细分类账</a:t>
            </a:r>
            <a:r>
              <a:rPr lang="zh-CN" altLang="en-US" sz="1200" b="0" i="0" kern="1200" dirty="0" smtClean="0">
                <a:solidFill>
                  <a:schemeClr val="tx1"/>
                </a:solidFill>
                <a:effectLst/>
                <a:latin typeface="+mn-lt"/>
                <a:ea typeface="+mn-ea"/>
                <a:cs typeface="+mn-cs"/>
              </a:rPr>
              <a:t>核对。</a:t>
            </a:r>
          </a:p>
          <a:p>
            <a:r>
              <a:rPr lang="zh-CN" altLang="en-US" sz="1200" b="0" i="0" kern="1200" dirty="0" smtClean="0">
                <a:solidFill>
                  <a:schemeClr val="tx1"/>
                </a:solidFill>
                <a:effectLst/>
                <a:latin typeface="+mn-lt"/>
                <a:ea typeface="+mn-ea"/>
                <a:cs typeface="+mn-cs"/>
              </a:rPr>
              <a:t>主要核对总分类账各账户的期末余额与所属各</a:t>
            </a:r>
            <a:r>
              <a:rPr lang="zh-CN" altLang="en-US" sz="1200" b="0" i="0" u="none" strike="noStrike" kern="1200" dirty="0" smtClean="0">
                <a:solidFill>
                  <a:schemeClr val="tx1"/>
                </a:solidFill>
                <a:effectLst/>
                <a:latin typeface="+mn-lt"/>
                <a:ea typeface="+mn-ea"/>
                <a:cs typeface="+mn-cs"/>
                <a:hlinkClick r:id="rId10"/>
              </a:rPr>
              <a:t>明细分类账户</a:t>
            </a:r>
            <a:r>
              <a:rPr lang="zh-CN" altLang="en-US" sz="1200" b="0" i="0" kern="1200" dirty="0" smtClean="0">
                <a:solidFill>
                  <a:schemeClr val="tx1"/>
                </a:solidFill>
                <a:effectLst/>
                <a:latin typeface="+mn-lt"/>
                <a:ea typeface="+mn-ea"/>
                <a:cs typeface="+mn-cs"/>
              </a:rPr>
              <a:t>的期末余额之和是否相等，总分类账各账户的本期发生额与所属各明细分类账户的本期发生额之和是否相等。</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）总分类账与</a:t>
            </a:r>
            <a:r>
              <a:rPr lang="zh-CN" altLang="en-US" sz="1200" b="0" i="0" u="none" strike="noStrike" kern="1200" dirty="0" smtClean="0">
                <a:solidFill>
                  <a:schemeClr val="tx1"/>
                </a:solidFill>
                <a:effectLst/>
                <a:latin typeface="+mn-lt"/>
                <a:ea typeface="+mn-ea"/>
                <a:cs typeface="+mn-cs"/>
                <a:hlinkClick r:id="rId11"/>
              </a:rPr>
              <a:t>日记账</a:t>
            </a:r>
            <a:r>
              <a:rPr lang="zh-CN" altLang="en-US" sz="1200" b="0" i="0" kern="1200" dirty="0" smtClean="0">
                <a:solidFill>
                  <a:schemeClr val="tx1"/>
                </a:solidFill>
                <a:effectLst/>
                <a:latin typeface="+mn-lt"/>
                <a:ea typeface="+mn-ea"/>
                <a:cs typeface="+mn-cs"/>
              </a:rPr>
              <a:t>核对。</a:t>
            </a:r>
          </a:p>
          <a:p>
            <a:r>
              <a:rPr lang="zh-CN" altLang="en-US" sz="1200" b="0" i="0" kern="1200" dirty="0" smtClean="0">
                <a:solidFill>
                  <a:schemeClr val="tx1"/>
                </a:solidFill>
                <a:effectLst/>
                <a:latin typeface="+mn-lt"/>
                <a:ea typeface="+mn-ea"/>
                <a:cs typeface="+mn-cs"/>
              </a:rPr>
              <a:t>主要核对库存现金日记账和银行存款日记账期末余额与相对应的总分类账户的期末余额是否相等。</a:t>
            </a:r>
          </a:p>
          <a:p>
            <a:endParaRPr lang="zh-CN" altLang="en-US" dirty="0"/>
          </a:p>
        </p:txBody>
      </p:sp>
      <p:sp>
        <p:nvSpPr>
          <p:cNvPr id="4" name="灯片编号占位符 3"/>
          <p:cNvSpPr>
            <a:spLocks noGrp="1"/>
          </p:cNvSpPr>
          <p:nvPr>
            <p:ph type="sldNum" sz="quarter" idx="10"/>
          </p:nvPr>
        </p:nvSpPr>
        <p:spPr/>
        <p:txBody>
          <a:bodyPr/>
          <a:lstStyle/>
          <a:p>
            <a:fld id="{D4D26B27-FB17-4F09-AE89-B0AD4B672BD9}" type="slidenum">
              <a:rPr lang="zh-CN" altLang="en-US" smtClean="0"/>
              <a:t>6</a:t>
            </a:fld>
            <a:endParaRPr lang="zh-CN" altLang="en-US"/>
          </a:p>
        </p:txBody>
      </p:sp>
    </p:spTree>
    <p:extLst>
      <p:ext uri="{BB962C8B-B14F-4D97-AF65-F5344CB8AC3E}">
        <p14:creationId xmlns:p14="http://schemas.microsoft.com/office/powerpoint/2010/main" val="420432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75355" y="3998672"/>
            <a:ext cx="10982045" cy="875090"/>
          </a:xfrm>
        </p:spPr>
        <p:txBody>
          <a:bodyPr anchor="b">
            <a:normAutofit/>
          </a:bodyPr>
          <a:lstStyle>
            <a:lvl1pPr algn="l" rtl="0" eaLnBrk="1" latinLnBrk="0" hangingPunct="1">
              <a:defRPr sz="5600" b="0" u="none" strike="noStrike" kern="1200" cap="none" spc="0" normalizeH="0">
                <a:solidFill>
                  <a:schemeClr val="bg1"/>
                </a:solidFill>
                <a:uFillTx/>
                <a:ea typeface="黑体" charset="0"/>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07" y="1591736"/>
            <a:ext cx="14023560" cy="622052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二、支付核心系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20" y="2564499"/>
            <a:ext cx="14023560" cy="62205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1109115" y="1591736"/>
            <a:ext cx="14085639" cy="801510"/>
          </a:xfrm>
        </p:spPr>
        <p:txBody>
          <a:bodyPr/>
          <a:lstStyle>
            <a:lvl1pPr marL="0" indent="0">
              <a:buFontTx/>
              <a:buNone/>
              <a:defRPr/>
            </a:lvl1pPr>
          </a:lstStyle>
          <a:p>
            <a:pPr lvl="0"/>
            <a:r>
              <a:rPr lang="zh-CN" altLang="en-US" dirty="0" smtClean="0"/>
              <a:t>单击此处编辑母版文本样式</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flipH="1">
            <a:off x="12470129" y="285750"/>
            <a:ext cx="3646171" cy="400110"/>
          </a:xfrm>
          <a:prstGeom prst="rect">
            <a:avLst/>
          </a:prstGeom>
          <a:noFill/>
        </p:spPr>
        <p:txBody>
          <a:bodyPr wrap="square" rtlCol="0">
            <a:sp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三、支付核心系统</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4132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三、账户和会计系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20" y="2564499"/>
            <a:ext cx="14023560" cy="62205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1109115" y="1591736"/>
            <a:ext cx="14085639" cy="801510"/>
          </a:xfrm>
        </p:spPr>
        <p:txBody>
          <a:bodyPr/>
          <a:lstStyle>
            <a:lvl1pPr marL="0" indent="0">
              <a:buFontTx/>
              <a:buNone/>
              <a:defRPr/>
            </a:lvl1pPr>
          </a:lstStyle>
          <a:p>
            <a:pPr lvl="0"/>
            <a:r>
              <a:rPr lang="zh-CN" altLang="en-US" dirty="0" smtClean="0"/>
              <a:t>单击此处编辑母版文本样式</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flipH="1">
            <a:off x="12470129" y="285750"/>
            <a:ext cx="3646171" cy="400110"/>
          </a:xfrm>
          <a:prstGeom prst="rect">
            <a:avLst/>
          </a:prstGeom>
          <a:noFill/>
        </p:spPr>
        <p:txBody>
          <a:bodyPr wrap="square" rtlCol="0">
            <a:sp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四、账户和会计系统</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72730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五、支付风控">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20" y="2564499"/>
            <a:ext cx="14023560" cy="62205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1109115" y="1591736"/>
            <a:ext cx="14085639" cy="801510"/>
          </a:xfrm>
        </p:spPr>
        <p:txBody>
          <a:bodyPr/>
          <a:lstStyle>
            <a:lvl1pPr marL="0" indent="0">
              <a:buFontTx/>
              <a:buNone/>
              <a:defRPr/>
            </a:lvl1pPr>
          </a:lstStyle>
          <a:p>
            <a:pPr lvl="0"/>
            <a:r>
              <a:rPr lang="zh-CN" altLang="en-US" dirty="0" smtClean="0"/>
              <a:t>单击此处编辑母版文本样式</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flipH="1">
            <a:off x="12470129" y="285750"/>
            <a:ext cx="3646171" cy="400110"/>
          </a:xfrm>
          <a:prstGeom prst="rect">
            <a:avLst/>
          </a:prstGeom>
          <a:noFill/>
        </p:spPr>
        <p:txBody>
          <a:bodyPr wrap="square" rtlCol="0">
            <a:sp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五、支付风控</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67754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结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17820" y="519291"/>
            <a:ext cx="14023560" cy="1885249"/>
          </a:xfrm>
          <a:prstGeom prst="rect">
            <a:avLst/>
          </a:prstGeom>
        </p:spPr>
        <p:txBody>
          <a:bodyPr vert="horz" lIns="160075" tIns="80037" rIns="160075" bIns="80037"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117820" y="2596449"/>
            <a:ext cx="14023560" cy="6188578"/>
          </a:xfrm>
          <a:prstGeom prst="rect">
            <a:avLst/>
          </a:prstGeom>
        </p:spPr>
        <p:txBody>
          <a:bodyPr vert="horz" lIns="160075" tIns="80037" rIns="160075" bIns="80037"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1117823" y="9040155"/>
            <a:ext cx="3658320" cy="519291"/>
          </a:xfrm>
          <a:prstGeom prst="rect">
            <a:avLst/>
          </a:prstGeom>
        </p:spPr>
        <p:txBody>
          <a:bodyPr vert="horz" lIns="160075" tIns="80037" rIns="160075" bIns="80037" rtlCol="0" anchor="ctr"/>
          <a:lstStyle>
            <a:lvl1pPr algn="l">
              <a:defRPr sz="2100">
                <a:solidFill>
                  <a:schemeClr val="tx1">
                    <a:tint val="75000"/>
                  </a:schemeClr>
                </a:solidFill>
              </a:defRPr>
            </a:lvl1pPr>
          </a:lstStyle>
          <a:p>
            <a:fld id="{82F288E0-7875-42C4-84C8-98DBBD3BF4D2}" type="datetimeFigureOut">
              <a:rPr lang="zh-CN" altLang="en-US" smtClean="0"/>
              <a:t>2017/7/24</a:t>
            </a:fld>
            <a:endParaRPr lang="zh-CN" altLang="en-US"/>
          </a:p>
        </p:txBody>
      </p:sp>
      <p:sp>
        <p:nvSpPr>
          <p:cNvPr id="5" name="页脚占位符 4"/>
          <p:cNvSpPr>
            <a:spLocks noGrp="1"/>
          </p:cNvSpPr>
          <p:nvPr>
            <p:ph type="ftr" sz="quarter" idx="3"/>
          </p:nvPr>
        </p:nvSpPr>
        <p:spPr>
          <a:xfrm>
            <a:off x="5385864" y="9040155"/>
            <a:ext cx="5487480" cy="519291"/>
          </a:xfrm>
          <a:prstGeom prst="rect">
            <a:avLst/>
          </a:prstGeom>
        </p:spPr>
        <p:txBody>
          <a:bodyPr vert="horz" lIns="160075" tIns="80037" rIns="160075" bIns="80037" rtlCol="0" anchor="ctr"/>
          <a:lstStyle>
            <a:lvl1pPr algn="ctr">
              <a:defRPr sz="2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483063" y="9040155"/>
            <a:ext cx="3658320" cy="519291"/>
          </a:xfrm>
          <a:prstGeom prst="rect">
            <a:avLst/>
          </a:prstGeom>
        </p:spPr>
        <p:txBody>
          <a:bodyPr vert="horz" lIns="160075" tIns="80037" rIns="160075" bIns="80037" rtlCol="0" anchor="ctr"/>
          <a:lstStyle>
            <a:lvl1pPr algn="r">
              <a:defRPr sz="21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4" r:id="rId5"/>
    <p:sldLayoutId id="2147483651" r:id="rId6"/>
  </p:sldLayoutIdLst>
  <p:timing>
    <p:tnLst>
      <p:par>
        <p:cTn id="1" dur="indefinite" restart="never" nodeType="tmRoot"/>
      </p:par>
    </p:tnLst>
  </p:timing>
  <p:txStyles>
    <p:titleStyle>
      <a:lvl1pPr algn="l" defTabSz="1600749" rtl="0" eaLnBrk="1" latinLnBrk="0" hangingPunct="1">
        <a:lnSpc>
          <a:spcPct val="90000"/>
        </a:lnSpc>
        <a:spcBef>
          <a:spcPct val="0"/>
        </a:spcBef>
        <a:buNone/>
        <a:defRPr sz="7700" kern="1200">
          <a:solidFill>
            <a:schemeClr val="tx1"/>
          </a:solidFill>
          <a:latin typeface="+mj-lt"/>
          <a:ea typeface="+mj-ea"/>
          <a:cs typeface="+mj-cs"/>
        </a:defRPr>
      </a:lvl1pPr>
    </p:titleStyle>
    <p:bodyStyle>
      <a:lvl1pPr marL="400187" indent="-400187" algn="l" defTabSz="1600749" rtl="0" eaLnBrk="1" latinLnBrk="0" hangingPunct="1">
        <a:lnSpc>
          <a:spcPct val="90000"/>
        </a:lnSpc>
        <a:spcBef>
          <a:spcPts val="1751"/>
        </a:spcBef>
        <a:buFont typeface="Arial" pitchFamily="34" charset="0"/>
        <a:buChar char="•"/>
        <a:defRPr sz="4900" kern="1200">
          <a:solidFill>
            <a:schemeClr val="tx1"/>
          </a:solidFill>
          <a:latin typeface="+mn-lt"/>
          <a:ea typeface="+mn-ea"/>
          <a:cs typeface="+mn-cs"/>
        </a:defRPr>
      </a:lvl1pPr>
      <a:lvl2pPr marL="1200561" indent="-400187" algn="l" defTabSz="1600749" rtl="0" eaLnBrk="1" latinLnBrk="0" hangingPunct="1">
        <a:lnSpc>
          <a:spcPct val="90000"/>
        </a:lnSpc>
        <a:spcBef>
          <a:spcPts val="875"/>
        </a:spcBef>
        <a:buFont typeface="Arial" pitchFamily="34" charset="0"/>
        <a:buChar char="•"/>
        <a:defRPr sz="4200" kern="1200">
          <a:solidFill>
            <a:schemeClr val="tx1"/>
          </a:solidFill>
          <a:latin typeface="+mn-lt"/>
          <a:ea typeface="+mn-ea"/>
          <a:cs typeface="+mn-cs"/>
        </a:defRPr>
      </a:lvl2pPr>
      <a:lvl3pPr marL="2000936" indent="-400187" algn="l" defTabSz="1600749" rtl="0" eaLnBrk="1" latinLnBrk="0" hangingPunct="1">
        <a:lnSpc>
          <a:spcPct val="90000"/>
        </a:lnSpc>
        <a:spcBef>
          <a:spcPts val="875"/>
        </a:spcBef>
        <a:buFont typeface="Arial" pitchFamily="34" charset="0"/>
        <a:buChar char="•"/>
        <a:defRPr sz="3500" kern="1200">
          <a:solidFill>
            <a:schemeClr val="tx1"/>
          </a:solidFill>
          <a:latin typeface="+mn-lt"/>
          <a:ea typeface="+mn-ea"/>
          <a:cs typeface="+mn-cs"/>
        </a:defRPr>
      </a:lvl3pPr>
      <a:lvl4pPr marL="2801310"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4pPr>
      <a:lvl5pPr marL="3601684"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5pPr>
      <a:lvl6pPr marL="4402059"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6pPr>
      <a:lvl7pPr marL="5202433"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7pPr>
      <a:lvl8pPr marL="6002807"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8pPr>
      <a:lvl9pPr marL="6803182"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9pPr>
    </p:bodyStyle>
    <p:otherStyle>
      <a:defPPr>
        <a:defRPr lang="zh-CN"/>
      </a:defPPr>
      <a:lvl1pPr marL="0" algn="l" defTabSz="1600749" rtl="0" eaLnBrk="1" latinLnBrk="0" hangingPunct="1">
        <a:defRPr sz="3200" kern="1200">
          <a:solidFill>
            <a:schemeClr val="tx1"/>
          </a:solidFill>
          <a:latin typeface="+mn-lt"/>
          <a:ea typeface="+mn-ea"/>
          <a:cs typeface="+mn-cs"/>
        </a:defRPr>
      </a:lvl1pPr>
      <a:lvl2pPr marL="800374" algn="l" defTabSz="1600749" rtl="0" eaLnBrk="1" latinLnBrk="0" hangingPunct="1">
        <a:defRPr sz="3200" kern="1200">
          <a:solidFill>
            <a:schemeClr val="tx1"/>
          </a:solidFill>
          <a:latin typeface="+mn-lt"/>
          <a:ea typeface="+mn-ea"/>
          <a:cs typeface="+mn-cs"/>
        </a:defRPr>
      </a:lvl2pPr>
      <a:lvl3pPr marL="1600749" algn="l" defTabSz="1600749" rtl="0" eaLnBrk="1" latinLnBrk="0" hangingPunct="1">
        <a:defRPr sz="3200" kern="1200">
          <a:solidFill>
            <a:schemeClr val="tx1"/>
          </a:solidFill>
          <a:latin typeface="+mn-lt"/>
          <a:ea typeface="+mn-ea"/>
          <a:cs typeface="+mn-cs"/>
        </a:defRPr>
      </a:lvl3pPr>
      <a:lvl4pPr marL="2401123" algn="l" defTabSz="1600749" rtl="0" eaLnBrk="1" latinLnBrk="0" hangingPunct="1">
        <a:defRPr sz="3200" kern="1200">
          <a:solidFill>
            <a:schemeClr val="tx1"/>
          </a:solidFill>
          <a:latin typeface="+mn-lt"/>
          <a:ea typeface="+mn-ea"/>
          <a:cs typeface="+mn-cs"/>
        </a:defRPr>
      </a:lvl4pPr>
      <a:lvl5pPr marL="3201497" algn="l" defTabSz="1600749" rtl="0" eaLnBrk="1" latinLnBrk="0" hangingPunct="1">
        <a:defRPr sz="3200" kern="1200">
          <a:solidFill>
            <a:schemeClr val="tx1"/>
          </a:solidFill>
          <a:latin typeface="+mn-lt"/>
          <a:ea typeface="+mn-ea"/>
          <a:cs typeface="+mn-cs"/>
        </a:defRPr>
      </a:lvl5pPr>
      <a:lvl6pPr marL="4001872" algn="l" defTabSz="1600749" rtl="0" eaLnBrk="1" latinLnBrk="0" hangingPunct="1">
        <a:defRPr sz="3200" kern="1200">
          <a:solidFill>
            <a:schemeClr val="tx1"/>
          </a:solidFill>
          <a:latin typeface="+mn-lt"/>
          <a:ea typeface="+mn-ea"/>
          <a:cs typeface="+mn-cs"/>
        </a:defRPr>
      </a:lvl6pPr>
      <a:lvl7pPr marL="4802246" algn="l" defTabSz="1600749" rtl="0" eaLnBrk="1" latinLnBrk="0" hangingPunct="1">
        <a:defRPr sz="3200" kern="1200">
          <a:solidFill>
            <a:schemeClr val="tx1"/>
          </a:solidFill>
          <a:latin typeface="+mn-lt"/>
          <a:ea typeface="+mn-ea"/>
          <a:cs typeface="+mn-cs"/>
        </a:defRPr>
      </a:lvl7pPr>
      <a:lvl8pPr marL="5602620" algn="l" defTabSz="1600749" rtl="0" eaLnBrk="1" latinLnBrk="0" hangingPunct="1">
        <a:defRPr sz="3200" kern="1200">
          <a:solidFill>
            <a:schemeClr val="tx1"/>
          </a:solidFill>
          <a:latin typeface="+mn-lt"/>
          <a:ea typeface="+mn-ea"/>
          <a:cs typeface="+mn-cs"/>
        </a:defRPr>
      </a:lvl8pPr>
      <a:lvl9pPr marL="6402995" algn="l" defTabSz="160074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账户账务系统设计</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4.1</a:t>
            </a:r>
            <a:r>
              <a:rPr lang="zh-CN" altLang="en-US" dirty="0" smtClean="0"/>
              <a:t>、三户模型</a:t>
            </a:r>
            <a:endParaRPr lang="zh-CN" altLang="en-US" dirty="0"/>
          </a:p>
        </p:txBody>
      </p:sp>
      <p:sp>
        <p:nvSpPr>
          <p:cNvPr id="5" name="椭圆 4"/>
          <p:cNvSpPr/>
          <p:nvPr/>
        </p:nvSpPr>
        <p:spPr>
          <a:xfrm>
            <a:off x="2048719" y="1643605"/>
            <a:ext cx="2835797" cy="1828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个人客户</a:t>
            </a:r>
            <a:endParaRPr lang="zh-CN" altLang="en-US" sz="2800" dirty="0">
              <a:latin typeface="微软雅黑" panose="020B0503020204020204" pitchFamily="34" charset="-122"/>
              <a:ea typeface="微软雅黑" panose="020B0503020204020204" pitchFamily="34" charset="-122"/>
            </a:endParaRPr>
          </a:p>
        </p:txBody>
      </p:sp>
      <p:sp>
        <p:nvSpPr>
          <p:cNvPr id="6" name="椭圆 5"/>
          <p:cNvSpPr/>
          <p:nvPr/>
        </p:nvSpPr>
        <p:spPr>
          <a:xfrm>
            <a:off x="6597570" y="1643605"/>
            <a:ext cx="2835797" cy="18288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用户</a:t>
            </a:r>
            <a:endParaRPr lang="zh-CN" altLang="en-US" sz="2800" dirty="0">
              <a:latin typeface="微软雅黑" panose="020B0503020204020204" pitchFamily="34" charset="-122"/>
              <a:ea typeface="微软雅黑" panose="020B0503020204020204" pitchFamily="34" charset="-122"/>
            </a:endParaRPr>
          </a:p>
        </p:txBody>
      </p:sp>
      <p:sp>
        <p:nvSpPr>
          <p:cNvPr id="7" name="椭圆 6"/>
          <p:cNvSpPr/>
          <p:nvPr/>
        </p:nvSpPr>
        <p:spPr>
          <a:xfrm>
            <a:off x="10868627" y="3472405"/>
            <a:ext cx="2835797" cy="1828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账户</a:t>
            </a:r>
            <a:endParaRPr lang="zh-CN" altLang="en-US" sz="2800" dirty="0">
              <a:latin typeface="微软雅黑" panose="020B0503020204020204" pitchFamily="34" charset="-122"/>
              <a:ea typeface="微软雅黑" panose="020B0503020204020204" pitchFamily="34" charset="-122"/>
            </a:endParaRPr>
          </a:p>
        </p:txBody>
      </p:sp>
      <p:sp>
        <p:nvSpPr>
          <p:cNvPr id="8" name="椭圆 7"/>
          <p:cNvSpPr/>
          <p:nvPr/>
        </p:nvSpPr>
        <p:spPr>
          <a:xfrm>
            <a:off x="2048719" y="4884517"/>
            <a:ext cx="2835797" cy="1828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企业</a:t>
            </a:r>
            <a:r>
              <a:rPr lang="zh-CN" altLang="en-US" sz="2800" dirty="0" smtClean="0">
                <a:latin typeface="微软雅黑" panose="020B0503020204020204" pitchFamily="34" charset="-122"/>
                <a:ea typeface="微软雅黑" panose="020B0503020204020204" pitchFamily="34" charset="-122"/>
              </a:rPr>
              <a:t>客户</a:t>
            </a:r>
            <a:endParaRPr lang="zh-CN" altLang="en-US" sz="2800" dirty="0">
              <a:latin typeface="微软雅黑" panose="020B0503020204020204" pitchFamily="34" charset="-122"/>
              <a:ea typeface="微软雅黑" panose="020B0503020204020204" pitchFamily="34" charset="-122"/>
            </a:endParaRPr>
          </a:p>
        </p:txBody>
      </p:sp>
      <p:sp>
        <p:nvSpPr>
          <p:cNvPr id="9" name="椭圆 8"/>
          <p:cNvSpPr/>
          <p:nvPr/>
        </p:nvSpPr>
        <p:spPr>
          <a:xfrm>
            <a:off x="6597570" y="4884517"/>
            <a:ext cx="2835797" cy="18288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商</a:t>
            </a:r>
            <a:r>
              <a:rPr lang="zh-CN" altLang="en-US" sz="2800" dirty="0" smtClean="0">
                <a:latin typeface="微软雅黑" panose="020B0503020204020204" pitchFamily="34" charset="-122"/>
                <a:ea typeface="微软雅黑" panose="020B0503020204020204" pitchFamily="34" charset="-122"/>
              </a:rPr>
              <a:t>户</a:t>
            </a:r>
            <a:endParaRPr lang="zh-CN" altLang="en-US" sz="2800" dirty="0">
              <a:latin typeface="微软雅黑" panose="020B0503020204020204" pitchFamily="34" charset="-122"/>
              <a:ea typeface="微软雅黑" panose="020B0503020204020204" pitchFamily="34" charset="-122"/>
            </a:endParaRPr>
          </a:p>
        </p:txBody>
      </p:sp>
      <p:cxnSp>
        <p:nvCxnSpPr>
          <p:cNvPr id="11" name="直接箭头连接符 10"/>
          <p:cNvCxnSpPr>
            <a:stCxn id="5" idx="6"/>
            <a:endCxn id="6" idx="2"/>
          </p:cNvCxnSpPr>
          <p:nvPr/>
        </p:nvCxnSpPr>
        <p:spPr>
          <a:xfrm>
            <a:off x="4884516" y="2558005"/>
            <a:ext cx="1713054" cy="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7" idx="1"/>
          </p:cNvCxnSpPr>
          <p:nvPr/>
        </p:nvCxnSpPr>
        <p:spPr>
          <a:xfrm>
            <a:off x="9433367" y="2558005"/>
            <a:ext cx="1850553" cy="1182222"/>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6"/>
            <a:endCxn id="9" idx="2"/>
          </p:cNvCxnSpPr>
          <p:nvPr/>
        </p:nvCxnSpPr>
        <p:spPr>
          <a:xfrm>
            <a:off x="4884516" y="5798917"/>
            <a:ext cx="1713054" cy="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6"/>
            <a:endCxn id="7" idx="3"/>
          </p:cNvCxnSpPr>
          <p:nvPr/>
        </p:nvCxnSpPr>
        <p:spPr>
          <a:xfrm flipV="1">
            <a:off x="9433367" y="5033383"/>
            <a:ext cx="1850553" cy="765534"/>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884516" y="1940653"/>
            <a:ext cx="393056" cy="584775"/>
          </a:xfrm>
          <a:prstGeom prst="rect">
            <a:avLst/>
          </a:prstGeom>
          <a:noFill/>
        </p:spPr>
        <p:txBody>
          <a:bodyPr wrap="none" rtlCol="0">
            <a:spAutoFit/>
          </a:bodyPr>
          <a:lstStyle/>
          <a:p>
            <a:r>
              <a:rPr lang="en-US" altLang="zh-CN" dirty="0" smtClean="0"/>
              <a:t>1</a:t>
            </a:r>
            <a:endParaRPr lang="zh-CN" altLang="en-US" dirty="0"/>
          </a:p>
        </p:txBody>
      </p:sp>
      <p:sp>
        <p:nvSpPr>
          <p:cNvPr id="16" name="文本框 15"/>
          <p:cNvSpPr txBox="1"/>
          <p:nvPr/>
        </p:nvSpPr>
        <p:spPr>
          <a:xfrm>
            <a:off x="4884516" y="5181564"/>
            <a:ext cx="393056" cy="584775"/>
          </a:xfrm>
          <a:prstGeom prst="rect">
            <a:avLst/>
          </a:prstGeom>
          <a:noFill/>
        </p:spPr>
        <p:txBody>
          <a:bodyPr wrap="none" rtlCol="0">
            <a:spAutoFit/>
          </a:bodyPr>
          <a:lstStyle/>
          <a:p>
            <a:r>
              <a:rPr lang="en-US" altLang="zh-CN" dirty="0" smtClean="0"/>
              <a:t>1</a:t>
            </a:r>
            <a:endParaRPr lang="zh-CN" altLang="en-US" dirty="0"/>
          </a:p>
        </p:txBody>
      </p:sp>
      <p:sp>
        <p:nvSpPr>
          <p:cNvPr id="18" name="文本框 17"/>
          <p:cNvSpPr txBox="1"/>
          <p:nvPr/>
        </p:nvSpPr>
        <p:spPr>
          <a:xfrm>
            <a:off x="9433367" y="1898797"/>
            <a:ext cx="393056" cy="584775"/>
          </a:xfrm>
          <a:prstGeom prst="rect">
            <a:avLst/>
          </a:prstGeom>
          <a:noFill/>
        </p:spPr>
        <p:txBody>
          <a:bodyPr wrap="none" rtlCol="0">
            <a:spAutoFit/>
          </a:bodyPr>
          <a:lstStyle/>
          <a:p>
            <a:r>
              <a:rPr lang="en-US" altLang="zh-CN" dirty="0" smtClean="0"/>
              <a:t>1</a:t>
            </a:r>
            <a:endParaRPr lang="zh-CN" altLang="en-US" dirty="0"/>
          </a:p>
        </p:txBody>
      </p:sp>
      <p:sp>
        <p:nvSpPr>
          <p:cNvPr id="19" name="文本框 18"/>
          <p:cNvSpPr txBox="1"/>
          <p:nvPr/>
        </p:nvSpPr>
        <p:spPr>
          <a:xfrm>
            <a:off x="9318414" y="5154464"/>
            <a:ext cx="393056" cy="584775"/>
          </a:xfrm>
          <a:prstGeom prst="rect">
            <a:avLst/>
          </a:prstGeom>
          <a:noFill/>
        </p:spPr>
        <p:txBody>
          <a:bodyPr wrap="none" rtlCol="0">
            <a:spAutoFit/>
          </a:bodyPr>
          <a:lstStyle/>
          <a:p>
            <a:r>
              <a:rPr lang="en-US" altLang="zh-CN" dirty="0" smtClean="0"/>
              <a:t>1</a:t>
            </a:r>
            <a:endParaRPr lang="zh-CN" altLang="en-US" dirty="0"/>
          </a:p>
        </p:txBody>
      </p:sp>
      <p:sp>
        <p:nvSpPr>
          <p:cNvPr id="20" name="文本框 19"/>
          <p:cNvSpPr txBox="1"/>
          <p:nvPr/>
        </p:nvSpPr>
        <p:spPr>
          <a:xfrm>
            <a:off x="6148408" y="1940652"/>
            <a:ext cx="449162" cy="584775"/>
          </a:xfrm>
          <a:prstGeom prst="rect">
            <a:avLst/>
          </a:prstGeom>
          <a:noFill/>
        </p:spPr>
        <p:txBody>
          <a:bodyPr wrap="none" rtlCol="0">
            <a:spAutoFit/>
          </a:bodyPr>
          <a:lstStyle/>
          <a:p>
            <a:r>
              <a:rPr lang="en-US" altLang="zh-CN" dirty="0" smtClean="0"/>
              <a:t>N</a:t>
            </a:r>
            <a:endParaRPr lang="zh-CN" altLang="en-US" dirty="0"/>
          </a:p>
        </p:txBody>
      </p:sp>
      <p:sp>
        <p:nvSpPr>
          <p:cNvPr id="21" name="文本框 20"/>
          <p:cNvSpPr txBox="1"/>
          <p:nvPr/>
        </p:nvSpPr>
        <p:spPr>
          <a:xfrm>
            <a:off x="6148408" y="5163939"/>
            <a:ext cx="449162" cy="584775"/>
          </a:xfrm>
          <a:prstGeom prst="rect">
            <a:avLst/>
          </a:prstGeom>
          <a:noFill/>
        </p:spPr>
        <p:txBody>
          <a:bodyPr wrap="none" rtlCol="0">
            <a:spAutoFit/>
          </a:bodyPr>
          <a:lstStyle/>
          <a:p>
            <a:r>
              <a:rPr lang="en-US" altLang="zh-CN" dirty="0" smtClean="0"/>
              <a:t>N</a:t>
            </a:r>
            <a:endParaRPr lang="zh-CN" altLang="en-US" dirty="0"/>
          </a:p>
        </p:txBody>
      </p:sp>
      <p:sp>
        <p:nvSpPr>
          <p:cNvPr id="22" name="文本框 21"/>
          <p:cNvSpPr txBox="1"/>
          <p:nvPr/>
        </p:nvSpPr>
        <p:spPr>
          <a:xfrm>
            <a:off x="11133040" y="3111921"/>
            <a:ext cx="449162" cy="584775"/>
          </a:xfrm>
          <a:prstGeom prst="rect">
            <a:avLst/>
          </a:prstGeom>
          <a:noFill/>
        </p:spPr>
        <p:txBody>
          <a:bodyPr wrap="none" rtlCol="0">
            <a:spAutoFit/>
          </a:bodyPr>
          <a:lstStyle/>
          <a:p>
            <a:r>
              <a:rPr lang="en-US" altLang="zh-CN" dirty="0" smtClean="0"/>
              <a:t>N</a:t>
            </a:r>
            <a:endParaRPr lang="zh-CN" altLang="en-US" dirty="0"/>
          </a:p>
        </p:txBody>
      </p:sp>
      <p:sp>
        <p:nvSpPr>
          <p:cNvPr id="23" name="文本框 22"/>
          <p:cNvSpPr txBox="1"/>
          <p:nvPr/>
        </p:nvSpPr>
        <p:spPr>
          <a:xfrm>
            <a:off x="10528784" y="4596789"/>
            <a:ext cx="449162" cy="584775"/>
          </a:xfrm>
          <a:prstGeom prst="rect">
            <a:avLst/>
          </a:prstGeom>
          <a:noFill/>
        </p:spPr>
        <p:txBody>
          <a:bodyPr wrap="none" rtlCol="0">
            <a:spAutoFit/>
          </a:bodyPr>
          <a:lstStyle/>
          <a:p>
            <a:r>
              <a:rPr lang="en-US" altLang="zh-CN" dirty="0" smtClean="0"/>
              <a:t>N</a:t>
            </a:r>
            <a:endParaRPr lang="zh-CN" altLang="en-US" dirty="0"/>
          </a:p>
        </p:txBody>
      </p:sp>
    </p:spTree>
    <p:extLst>
      <p:ext uri="{BB962C8B-B14F-4D97-AF65-F5344CB8AC3E}">
        <p14:creationId xmlns:p14="http://schemas.microsoft.com/office/powerpoint/2010/main" val="54771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4.3 </a:t>
            </a:r>
            <a:r>
              <a:rPr lang="zh-CN" altLang="en-US" dirty="0" smtClean="0"/>
              <a:t>账户体系</a:t>
            </a:r>
            <a:endParaRPr lang="zh-CN" altLang="en-US" dirty="0"/>
          </a:p>
        </p:txBody>
      </p:sp>
      <p:sp>
        <p:nvSpPr>
          <p:cNvPr id="6" name="文本框 5"/>
          <p:cNvSpPr txBox="1"/>
          <p:nvPr/>
        </p:nvSpPr>
        <p:spPr>
          <a:xfrm>
            <a:off x="14627033" y="1989235"/>
            <a:ext cx="1415772" cy="584775"/>
          </a:xfrm>
          <a:prstGeom prst="rect">
            <a:avLst/>
          </a:prstGeom>
          <a:noFill/>
        </p:spPr>
        <p:txBody>
          <a:bodyPr wrap="none" rtlCol="0">
            <a:spAutoFit/>
          </a:bodyPr>
          <a:lstStyle/>
          <a:p>
            <a:r>
              <a:rPr lang="zh-CN" altLang="en-US" b="1" i="1" dirty="0" smtClean="0">
                <a:solidFill>
                  <a:schemeClr val="tx1">
                    <a:lumMod val="50000"/>
                    <a:lumOff val="50000"/>
                  </a:schemeClr>
                </a:solidFill>
                <a:latin typeface="微软雅黑" panose="020B0503020204020204" pitchFamily="34" charset="-122"/>
                <a:ea typeface="微软雅黑" panose="020B0503020204020204" pitchFamily="34" charset="-122"/>
              </a:rPr>
              <a:t>大类别</a:t>
            </a:r>
            <a:endPar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216664" y="3341343"/>
            <a:ext cx="1826141" cy="584775"/>
          </a:xfrm>
          <a:prstGeom prst="rect">
            <a:avLst/>
          </a:prstGeom>
          <a:noFill/>
        </p:spPr>
        <p:txBody>
          <a:bodyPr wrap="none" rtlCol="0">
            <a:spAutoFit/>
          </a:bodyPr>
          <a:lstStyle/>
          <a:p>
            <a:r>
              <a:rPr lang="zh-CN" altLang="en-US" b="1" i="1" dirty="0" smtClean="0">
                <a:solidFill>
                  <a:schemeClr val="tx1">
                    <a:lumMod val="50000"/>
                    <a:lumOff val="50000"/>
                  </a:schemeClr>
                </a:solidFill>
                <a:latin typeface="微软雅黑" panose="020B0503020204020204" pitchFamily="34" charset="-122"/>
                <a:ea typeface="微软雅黑" panose="020B0503020204020204" pitchFamily="34" charset="-122"/>
              </a:rPr>
              <a:t>总账账户</a:t>
            </a:r>
            <a:endPar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4216664" y="4736402"/>
            <a:ext cx="1826141" cy="584775"/>
          </a:xfrm>
          <a:prstGeom prst="rect">
            <a:avLst/>
          </a:prstGeom>
          <a:noFill/>
        </p:spPr>
        <p:txBody>
          <a:bodyPr wrap="none" rtlCol="0">
            <a:spAutoFit/>
          </a:bodyPr>
          <a:lstStyle/>
          <a:p>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rPr>
              <a:t>明细</a:t>
            </a:r>
            <a:r>
              <a:rPr lang="zh-CN" altLang="en-US" b="1" i="1" dirty="0" smtClean="0">
                <a:solidFill>
                  <a:schemeClr val="tx1">
                    <a:lumMod val="50000"/>
                    <a:lumOff val="50000"/>
                  </a:schemeClr>
                </a:solidFill>
                <a:latin typeface="微软雅黑" panose="020B0503020204020204" pitchFamily="34" charset="-122"/>
                <a:ea typeface="微软雅黑" panose="020B0503020204020204" pitchFamily="34" charset="-122"/>
              </a:rPr>
              <a:t>账户</a:t>
            </a:r>
            <a:endPar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440186" y="1854011"/>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资产类</a:t>
            </a:r>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a:xfrm>
            <a:off x="2817118" y="1854011"/>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负债类</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5194050" y="1854011"/>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所权类</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7570982" y="1854011"/>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成本类</a:t>
            </a:r>
          </a:p>
        </p:txBody>
      </p:sp>
      <p:sp>
        <p:nvSpPr>
          <p:cNvPr id="23" name="矩形 22"/>
          <p:cNvSpPr/>
          <p:nvPr/>
        </p:nvSpPr>
        <p:spPr>
          <a:xfrm>
            <a:off x="9947914" y="1854011"/>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共同类</a:t>
            </a:r>
          </a:p>
        </p:txBody>
      </p:sp>
      <p:sp>
        <p:nvSpPr>
          <p:cNvPr id="24" name="矩形 23"/>
          <p:cNvSpPr/>
          <p:nvPr/>
        </p:nvSpPr>
        <p:spPr>
          <a:xfrm>
            <a:off x="12324846" y="1854011"/>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损益类</a:t>
            </a:r>
          </a:p>
        </p:txBody>
      </p:sp>
      <p:sp>
        <p:nvSpPr>
          <p:cNvPr id="25" name="矩形 24"/>
          <p:cNvSpPr/>
          <p:nvPr/>
        </p:nvSpPr>
        <p:spPr>
          <a:xfrm>
            <a:off x="440186" y="3199267"/>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银行存款</a:t>
            </a:r>
            <a:endParaRPr lang="zh-CN" altLang="en-US" sz="2400" dirty="0">
              <a:latin typeface="微软雅黑" panose="020B0503020204020204" pitchFamily="34" charset="-122"/>
              <a:ea typeface="微软雅黑" panose="020B0503020204020204" pitchFamily="34" charset="-122"/>
            </a:endParaRPr>
          </a:p>
        </p:txBody>
      </p:sp>
      <p:sp>
        <p:nvSpPr>
          <p:cNvPr id="26" name="矩形 25"/>
          <p:cNvSpPr/>
          <p:nvPr/>
        </p:nvSpPr>
        <p:spPr>
          <a:xfrm>
            <a:off x="2750263" y="3199267"/>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应收账款</a:t>
            </a:r>
            <a:endParaRPr lang="zh-CN" altLang="en-US" sz="2400" dirty="0">
              <a:latin typeface="微软雅黑" panose="020B0503020204020204" pitchFamily="34" charset="-122"/>
              <a:ea typeface="微软雅黑" panose="020B0503020204020204" pitchFamily="34" charset="-122"/>
            </a:endParaRPr>
          </a:p>
        </p:txBody>
      </p:sp>
      <p:sp>
        <p:nvSpPr>
          <p:cNvPr id="27" name="矩形 26"/>
          <p:cNvSpPr/>
          <p:nvPr/>
        </p:nvSpPr>
        <p:spPr>
          <a:xfrm>
            <a:off x="4930504" y="3206118"/>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库存商品</a:t>
            </a:r>
            <a:endParaRPr lang="zh-CN" altLang="en-US" sz="2400" dirty="0">
              <a:latin typeface="微软雅黑" panose="020B0503020204020204" pitchFamily="34" charset="-122"/>
              <a:ea typeface="微软雅黑" panose="020B0503020204020204" pitchFamily="34" charset="-122"/>
            </a:endParaRPr>
          </a:p>
        </p:txBody>
      </p:sp>
      <p:sp>
        <p:nvSpPr>
          <p:cNvPr id="28" name="矩形 27"/>
          <p:cNvSpPr/>
          <p:nvPr/>
        </p:nvSpPr>
        <p:spPr>
          <a:xfrm>
            <a:off x="8023254" y="3230102"/>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a:t>
            </a:r>
            <a:r>
              <a:rPr lang="zh-CN" altLang="en-US" sz="2000" dirty="0" smtClean="0">
                <a:latin typeface="微软雅黑" panose="020B0503020204020204" pitchFamily="34" charset="-122"/>
                <a:ea typeface="微软雅黑" panose="020B0503020204020204" pitchFamily="34" charset="-122"/>
              </a:rPr>
              <a:t>清算充值款</a:t>
            </a:r>
            <a:endParaRPr lang="zh-CN" altLang="en-US" sz="2000" dirty="0">
              <a:latin typeface="微软雅黑" panose="020B0503020204020204" pitchFamily="34" charset="-122"/>
              <a:ea typeface="微软雅黑" panose="020B0503020204020204" pitchFamily="34" charset="-122"/>
            </a:endParaRPr>
          </a:p>
        </p:txBody>
      </p:sp>
      <p:sp>
        <p:nvSpPr>
          <p:cNvPr id="29" name="矩形 28"/>
          <p:cNvSpPr/>
          <p:nvPr/>
        </p:nvSpPr>
        <p:spPr>
          <a:xfrm>
            <a:off x="10159136" y="3222837"/>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a:t>
            </a:r>
            <a:r>
              <a:rPr lang="zh-CN" altLang="en-US" sz="2000" dirty="0" smtClean="0">
                <a:latin typeface="微软雅黑" panose="020B0503020204020204" pitchFamily="34" charset="-122"/>
                <a:ea typeface="微软雅黑" panose="020B0503020204020204" pitchFamily="34" charset="-122"/>
              </a:rPr>
              <a:t>清算转账款</a:t>
            </a:r>
            <a:endParaRPr lang="zh-CN" altLang="en-US" sz="2000" dirty="0">
              <a:latin typeface="微软雅黑" panose="020B0503020204020204" pitchFamily="34" charset="-122"/>
              <a:ea typeface="微软雅黑" panose="020B0503020204020204" pitchFamily="34" charset="-122"/>
            </a:endParaRPr>
          </a:p>
        </p:txBody>
      </p:sp>
      <p:sp>
        <p:nvSpPr>
          <p:cNvPr id="30" name="矩形 29"/>
          <p:cNvSpPr/>
          <p:nvPr/>
        </p:nvSpPr>
        <p:spPr>
          <a:xfrm>
            <a:off x="360186" y="4668790"/>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工行</a:t>
            </a:r>
            <a:r>
              <a:rPr lang="zh-CN" altLang="en-US" sz="2000" dirty="0" smtClean="0">
                <a:latin typeface="微软雅黑" panose="020B0503020204020204" pitchFamily="34" charset="-122"/>
                <a:ea typeface="微软雅黑" panose="020B0503020204020204" pitchFamily="34" charset="-122"/>
              </a:rPr>
              <a:t>存款</a:t>
            </a:r>
            <a:endParaRPr lang="zh-CN" altLang="en-US" sz="2000" dirty="0">
              <a:latin typeface="微软雅黑" panose="020B0503020204020204" pitchFamily="34" charset="-122"/>
              <a:ea typeface="微软雅黑" panose="020B0503020204020204" pitchFamily="34" charset="-122"/>
            </a:endParaRPr>
          </a:p>
        </p:txBody>
      </p:sp>
      <p:sp>
        <p:nvSpPr>
          <p:cNvPr id="31" name="矩形 30"/>
          <p:cNvSpPr/>
          <p:nvPr/>
        </p:nvSpPr>
        <p:spPr>
          <a:xfrm>
            <a:off x="2753118" y="4668790"/>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农行</a:t>
            </a:r>
            <a:r>
              <a:rPr lang="zh-CN" altLang="en-US" sz="2000" dirty="0" smtClean="0">
                <a:latin typeface="微软雅黑" panose="020B0503020204020204" pitchFamily="34" charset="-122"/>
                <a:ea typeface="微软雅黑" panose="020B0503020204020204" pitchFamily="34" charset="-122"/>
              </a:rPr>
              <a:t>存款</a:t>
            </a:r>
            <a:endParaRPr lang="zh-CN" altLang="en-US" sz="2000" dirty="0">
              <a:latin typeface="微软雅黑" panose="020B0503020204020204" pitchFamily="34" charset="-122"/>
              <a:ea typeface="微软雅黑" panose="020B0503020204020204" pitchFamily="34" charset="-122"/>
            </a:endParaRPr>
          </a:p>
        </p:txBody>
      </p:sp>
      <p:sp>
        <p:nvSpPr>
          <p:cNvPr id="32" name="矩形 31"/>
          <p:cNvSpPr/>
          <p:nvPr/>
        </p:nvSpPr>
        <p:spPr>
          <a:xfrm>
            <a:off x="5146050" y="4668790"/>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XXX</a:t>
            </a:r>
            <a:r>
              <a:rPr lang="zh-CN" altLang="en-US" sz="2000" dirty="0" smtClean="0">
                <a:latin typeface="微软雅黑" panose="020B0503020204020204" pitchFamily="34" charset="-122"/>
                <a:ea typeface="微软雅黑" panose="020B0503020204020204" pitchFamily="34" charset="-122"/>
              </a:rPr>
              <a:t>存款</a:t>
            </a:r>
            <a:endParaRPr lang="zh-CN" altLang="en-US" sz="2000" dirty="0">
              <a:latin typeface="微软雅黑" panose="020B0503020204020204" pitchFamily="34" charset="-122"/>
              <a:ea typeface="微软雅黑" panose="020B0503020204020204" pitchFamily="34" charset="-122"/>
            </a:endParaRPr>
          </a:p>
        </p:txBody>
      </p:sp>
      <p:sp>
        <p:nvSpPr>
          <p:cNvPr id="33" name="矩形 32"/>
          <p:cNvSpPr/>
          <p:nvPr/>
        </p:nvSpPr>
        <p:spPr>
          <a:xfrm>
            <a:off x="7538982" y="4668790"/>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待清算充值</a:t>
            </a:r>
            <a:r>
              <a:rPr lang="zh-CN" altLang="en-US" sz="2000" dirty="0" smtClean="0">
                <a:latin typeface="微软雅黑" panose="020B0503020204020204" pitchFamily="34" charset="-122"/>
                <a:ea typeface="微软雅黑" panose="020B0503020204020204" pitchFamily="34" charset="-122"/>
              </a:rPr>
              <a:t>款</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工行</a:t>
            </a:r>
            <a:endParaRPr lang="zh-CN" altLang="en-US" sz="2000" dirty="0">
              <a:latin typeface="微软雅黑" panose="020B0503020204020204" pitchFamily="34" charset="-122"/>
              <a:ea typeface="微软雅黑" panose="020B0503020204020204" pitchFamily="34" charset="-122"/>
            </a:endParaRPr>
          </a:p>
        </p:txBody>
      </p:sp>
      <p:sp>
        <p:nvSpPr>
          <p:cNvPr id="34" name="矩形 33"/>
          <p:cNvSpPr/>
          <p:nvPr/>
        </p:nvSpPr>
        <p:spPr>
          <a:xfrm>
            <a:off x="9931914" y="4668790"/>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待清算充值</a:t>
            </a:r>
            <a:r>
              <a:rPr lang="zh-CN" altLang="en-US" sz="2000" dirty="0" smtClean="0">
                <a:latin typeface="微软雅黑" panose="020B0503020204020204" pitchFamily="34" charset="-122"/>
                <a:ea typeface="微软雅黑" panose="020B0503020204020204" pitchFamily="34" charset="-122"/>
              </a:rPr>
              <a:t>款</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农行</a:t>
            </a:r>
            <a:endParaRPr lang="zh-CN" altLang="en-US" sz="2000" dirty="0">
              <a:latin typeface="微软雅黑" panose="020B0503020204020204" pitchFamily="34" charset="-122"/>
              <a:ea typeface="微软雅黑" panose="020B0503020204020204" pitchFamily="34" charset="-122"/>
            </a:endParaRPr>
          </a:p>
        </p:txBody>
      </p:sp>
      <p:sp>
        <p:nvSpPr>
          <p:cNvPr id="35" name="矩形 34"/>
          <p:cNvSpPr/>
          <p:nvPr/>
        </p:nvSpPr>
        <p:spPr>
          <a:xfrm>
            <a:off x="12324846" y="4668790"/>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待清算充值</a:t>
            </a:r>
            <a:r>
              <a:rPr lang="zh-CN" altLang="en-US" sz="2000" dirty="0" smtClean="0">
                <a:latin typeface="微软雅黑" panose="020B0503020204020204" pitchFamily="34" charset="-122"/>
                <a:ea typeface="微软雅黑" panose="020B0503020204020204" pitchFamily="34" charset="-122"/>
              </a:rPr>
              <a:t>款</a:t>
            </a: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XX</a:t>
            </a:r>
            <a:r>
              <a:rPr lang="zh-CN" altLang="en-US" sz="2000" dirty="0" smtClean="0">
                <a:latin typeface="微软雅黑" panose="020B0503020204020204" pitchFamily="34" charset="-122"/>
                <a:ea typeface="微软雅黑" panose="020B0503020204020204" pitchFamily="34" charset="-122"/>
              </a:rPr>
              <a:t>行</a:t>
            </a:r>
            <a:endParaRPr lang="zh-CN" altLang="en-US" sz="2000" dirty="0">
              <a:latin typeface="微软雅黑" panose="020B0503020204020204" pitchFamily="34" charset="-122"/>
              <a:ea typeface="微软雅黑" panose="020B0503020204020204" pitchFamily="34" charset="-122"/>
            </a:endParaRPr>
          </a:p>
        </p:txBody>
      </p:sp>
      <p:cxnSp>
        <p:nvCxnSpPr>
          <p:cNvPr id="37" name="肘形连接符 36"/>
          <p:cNvCxnSpPr>
            <a:stCxn id="19" idx="2"/>
            <a:endCxn id="25" idx="0"/>
          </p:cNvCxnSpPr>
          <p:nvPr/>
        </p:nvCxnSpPr>
        <p:spPr>
          <a:xfrm rot="5400000">
            <a:off x="1137258" y="2880339"/>
            <a:ext cx="557856" cy="80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肘形连接符 3"/>
          <p:cNvCxnSpPr>
            <a:stCxn id="19" idx="2"/>
            <a:endCxn id="26" idx="0"/>
          </p:cNvCxnSpPr>
          <p:nvPr/>
        </p:nvCxnSpPr>
        <p:spPr>
          <a:xfrm rot="16200000" flipH="1">
            <a:off x="2292296" y="1805300"/>
            <a:ext cx="557856" cy="2230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19" idx="2"/>
            <a:endCxn id="27" idx="0"/>
          </p:cNvCxnSpPr>
          <p:nvPr/>
        </p:nvCxnSpPr>
        <p:spPr>
          <a:xfrm rot="16200000" flipH="1">
            <a:off x="3378992" y="718605"/>
            <a:ext cx="564707" cy="4410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23" idx="2"/>
            <a:endCxn id="28" idx="0"/>
          </p:cNvCxnSpPr>
          <p:nvPr/>
        </p:nvCxnSpPr>
        <p:spPr>
          <a:xfrm rot="5400000">
            <a:off x="9667239" y="1933426"/>
            <a:ext cx="588691" cy="2004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3" idx="2"/>
            <a:endCxn id="29" idx="0"/>
          </p:cNvCxnSpPr>
          <p:nvPr/>
        </p:nvCxnSpPr>
        <p:spPr>
          <a:xfrm rot="16200000" flipH="1">
            <a:off x="10738812" y="2866513"/>
            <a:ext cx="581426" cy="1312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5" idx="2"/>
            <a:endCxn id="30" idx="0"/>
          </p:cNvCxnSpPr>
          <p:nvPr/>
        </p:nvCxnSpPr>
        <p:spPr>
          <a:xfrm rot="5400000">
            <a:off x="961425" y="4254028"/>
            <a:ext cx="749523" cy="80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5" idx="2"/>
            <a:endCxn id="31" idx="0"/>
          </p:cNvCxnSpPr>
          <p:nvPr/>
        </p:nvCxnSpPr>
        <p:spPr>
          <a:xfrm rot="16200000" flipH="1">
            <a:off x="2157891" y="3137562"/>
            <a:ext cx="749523" cy="2312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5" idx="2"/>
            <a:endCxn id="32" idx="0"/>
          </p:cNvCxnSpPr>
          <p:nvPr/>
        </p:nvCxnSpPr>
        <p:spPr>
          <a:xfrm rot="16200000" flipH="1">
            <a:off x="3354357" y="1941096"/>
            <a:ext cx="749523" cy="47058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28" idx="2"/>
            <a:endCxn id="33" idx="0"/>
          </p:cNvCxnSpPr>
          <p:nvPr/>
        </p:nvCxnSpPr>
        <p:spPr>
          <a:xfrm rot="5400000">
            <a:off x="8357774" y="4067310"/>
            <a:ext cx="718688" cy="484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28" idx="2"/>
            <a:endCxn id="34" idx="0"/>
          </p:cNvCxnSpPr>
          <p:nvPr/>
        </p:nvCxnSpPr>
        <p:spPr>
          <a:xfrm rot="16200000" flipH="1">
            <a:off x="9554240" y="3355116"/>
            <a:ext cx="718688" cy="1908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28" idx="2"/>
            <a:endCxn id="35" idx="0"/>
          </p:cNvCxnSpPr>
          <p:nvPr/>
        </p:nvCxnSpPr>
        <p:spPr>
          <a:xfrm rot="16200000" flipH="1">
            <a:off x="10750706" y="2158650"/>
            <a:ext cx="718688" cy="43015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27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4527059" y="6096324"/>
            <a:ext cx="2875246" cy="3096768"/>
          </a:xfrm>
          <a:prstGeom prst="roundRect">
            <a:avLst>
              <a:gd name="adj" fmla="val 741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800" dirty="0">
                <a:latin typeface="微软雅黑" panose="020B0503020204020204" pitchFamily="34" charset="-122"/>
                <a:ea typeface="微软雅黑" panose="020B0503020204020204" pitchFamily="34" charset="-122"/>
              </a:rPr>
              <a:t>会计</a:t>
            </a:r>
            <a:r>
              <a:rPr lang="zh-CN" altLang="en-US" sz="2800" dirty="0" smtClean="0">
                <a:latin typeface="微软雅黑" panose="020B0503020204020204" pitchFamily="34" charset="-122"/>
                <a:ea typeface="微软雅黑" panose="020B0503020204020204" pitchFamily="34" charset="-122"/>
              </a:rPr>
              <a:t>系统</a:t>
            </a:r>
            <a:endParaRPr lang="zh-CN" altLang="en-US" sz="2800" dirty="0">
              <a:latin typeface="微软雅黑" panose="020B0503020204020204" pitchFamily="34" charset="-122"/>
              <a:ea typeface="微软雅黑" panose="020B0503020204020204" pitchFamily="34" charset="-122"/>
            </a:endParaRPr>
          </a:p>
        </p:txBody>
      </p:sp>
      <p:sp>
        <p:nvSpPr>
          <p:cNvPr id="80" name="圆角矩形 79"/>
          <p:cNvSpPr/>
          <p:nvPr/>
        </p:nvSpPr>
        <p:spPr>
          <a:xfrm>
            <a:off x="4682362" y="2566445"/>
            <a:ext cx="2552700" cy="3056131"/>
          </a:xfrm>
          <a:prstGeom prst="roundRect">
            <a:avLst>
              <a:gd name="adj" fmla="val 741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800" dirty="0" smtClean="0">
                <a:latin typeface="微软雅黑" panose="020B0503020204020204" pitchFamily="34" charset="-122"/>
                <a:ea typeface="微软雅黑" panose="020B0503020204020204" pitchFamily="34" charset="-122"/>
              </a:rPr>
              <a:t>账务系统</a:t>
            </a:r>
            <a:endParaRPr lang="zh-CN" altLang="en-US" sz="2800" dirty="0">
              <a:latin typeface="微软雅黑" panose="020B0503020204020204" pitchFamily="34" charset="-122"/>
              <a:ea typeface="微软雅黑" panose="020B0503020204020204" pitchFamily="34" charset="-122"/>
            </a:endParaRPr>
          </a:p>
        </p:txBody>
      </p:sp>
      <p:sp>
        <p:nvSpPr>
          <p:cNvPr id="74" name="圆角矩形 73"/>
          <p:cNvSpPr/>
          <p:nvPr/>
        </p:nvSpPr>
        <p:spPr>
          <a:xfrm>
            <a:off x="1128437" y="1297012"/>
            <a:ext cx="2016000" cy="900000"/>
          </a:xfrm>
          <a:prstGeom prst="roundRect">
            <a:avLst>
              <a:gd name="adj" fmla="val 10400"/>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收银台</a:t>
            </a:r>
            <a:endParaRPr lang="zh-CN" altLang="en-US" sz="2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fontScale="90000"/>
          </a:bodyPr>
          <a:lstStyle/>
          <a:p>
            <a:r>
              <a:rPr lang="en-US" altLang="zh-CN" dirty="0" smtClean="0"/>
              <a:t>4.4 </a:t>
            </a:r>
            <a:r>
              <a:rPr lang="zh-CN" altLang="en-US" dirty="0" smtClean="0"/>
              <a:t>记账流程</a:t>
            </a:r>
            <a:endParaRPr lang="zh-CN" altLang="en-US" dirty="0"/>
          </a:p>
        </p:txBody>
      </p:sp>
      <p:sp>
        <p:nvSpPr>
          <p:cNvPr id="8" name="圆角矩形 7"/>
          <p:cNvSpPr/>
          <p:nvPr/>
        </p:nvSpPr>
        <p:spPr>
          <a:xfrm>
            <a:off x="12345521" y="1155700"/>
            <a:ext cx="2450592" cy="1146048"/>
          </a:xfrm>
          <a:prstGeom prst="roundRect">
            <a:avLst>
              <a:gd name="adj" fmla="val 13476"/>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银  行</a:t>
            </a:r>
            <a:endParaRPr lang="zh-CN" altLang="en-US" dirty="0">
              <a:latin typeface="微软雅黑" panose="020B0503020204020204" pitchFamily="34" charset="-122"/>
              <a:ea typeface="微软雅黑" panose="020B0503020204020204" pitchFamily="34" charset="-122"/>
            </a:endParaRPr>
          </a:p>
        </p:txBody>
      </p:sp>
      <p:cxnSp>
        <p:nvCxnSpPr>
          <p:cNvPr id="16" name="直接箭头连接符 15"/>
          <p:cNvCxnSpPr/>
          <p:nvPr/>
        </p:nvCxnSpPr>
        <p:spPr>
          <a:xfrm>
            <a:off x="3145806" y="1570228"/>
            <a:ext cx="1812288"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279633" y="1190490"/>
            <a:ext cx="1569660"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实时支付请求</a:t>
            </a:r>
            <a:endParaRPr lang="zh-CN" altLang="en-US" sz="1800" dirty="0">
              <a:latin typeface="微软雅黑" panose="020B0503020204020204" pitchFamily="34" charset="-122"/>
              <a:ea typeface="微软雅黑" panose="020B0503020204020204" pitchFamily="34" charset="-122"/>
            </a:endParaRPr>
          </a:p>
        </p:txBody>
      </p:sp>
      <p:cxnSp>
        <p:nvCxnSpPr>
          <p:cNvPr id="46" name="直接箭头连接符 45"/>
          <p:cNvCxnSpPr/>
          <p:nvPr/>
        </p:nvCxnSpPr>
        <p:spPr>
          <a:xfrm>
            <a:off x="6974094" y="1559822"/>
            <a:ext cx="1812288"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109290" y="1155700"/>
            <a:ext cx="1569660"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生成支付流水</a:t>
            </a:r>
            <a:endParaRPr lang="zh-CN" altLang="en-US" sz="1800" dirty="0">
              <a:latin typeface="微软雅黑" panose="020B0503020204020204" pitchFamily="34" charset="-122"/>
              <a:ea typeface="微软雅黑" panose="020B0503020204020204" pitchFamily="34" charset="-122"/>
            </a:endParaRPr>
          </a:p>
        </p:txBody>
      </p:sp>
      <p:cxnSp>
        <p:nvCxnSpPr>
          <p:cNvPr id="48" name="直接箭头连接符 47"/>
          <p:cNvCxnSpPr/>
          <p:nvPr/>
        </p:nvCxnSpPr>
        <p:spPr>
          <a:xfrm>
            <a:off x="10802382" y="1559822"/>
            <a:ext cx="1516618"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0775861" y="1144928"/>
            <a:ext cx="1569660"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提交支付请求</a:t>
            </a:r>
            <a:endParaRPr lang="zh-CN" altLang="en-US" sz="1800" dirty="0">
              <a:latin typeface="微软雅黑" panose="020B0503020204020204" pitchFamily="34" charset="-122"/>
              <a:ea typeface="微软雅黑" panose="020B0503020204020204" pitchFamily="34" charset="-122"/>
            </a:endParaRPr>
          </a:p>
        </p:txBody>
      </p:sp>
      <p:cxnSp>
        <p:nvCxnSpPr>
          <p:cNvPr id="26" name="直接箭头连接符 25"/>
          <p:cNvCxnSpPr/>
          <p:nvPr/>
        </p:nvCxnSpPr>
        <p:spPr>
          <a:xfrm flipH="1">
            <a:off x="10802382" y="1875028"/>
            <a:ext cx="1543139" cy="0"/>
          </a:xfrm>
          <a:prstGeom prst="straightConnector1">
            <a:avLst/>
          </a:prstGeom>
          <a:ln w="3810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802382" y="1963602"/>
            <a:ext cx="1569660"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返回支付结果</a:t>
            </a:r>
            <a:endParaRPr lang="zh-CN" altLang="en-US" sz="1800" dirty="0">
              <a:latin typeface="微软雅黑" panose="020B0503020204020204" pitchFamily="34" charset="-122"/>
              <a:ea typeface="微软雅黑" panose="020B0503020204020204" pitchFamily="34" charset="-122"/>
            </a:endParaRPr>
          </a:p>
        </p:txBody>
      </p:sp>
      <p:cxnSp>
        <p:nvCxnSpPr>
          <p:cNvPr id="55" name="直接箭头连接符 54"/>
          <p:cNvCxnSpPr/>
          <p:nvPr/>
        </p:nvCxnSpPr>
        <p:spPr>
          <a:xfrm flipH="1">
            <a:off x="6974094" y="1884384"/>
            <a:ext cx="1812288" cy="0"/>
          </a:xfrm>
          <a:prstGeom prst="straightConnector1">
            <a:avLst/>
          </a:prstGeom>
          <a:ln w="3810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7109290" y="1941348"/>
            <a:ext cx="1569660" cy="369332"/>
          </a:xfrm>
          <a:prstGeom prst="rect">
            <a:avLst/>
          </a:prstGeom>
          <a:noFill/>
        </p:spPr>
        <p:txBody>
          <a:bodyPr wrap="none" rtlCol="0">
            <a:spAutoFit/>
          </a:bodyPr>
          <a:lstStyle/>
          <a:p>
            <a:r>
              <a:rPr lang="zh-CN" altLang="en-US" sz="1800" dirty="0">
                <a:latin typeface="微软雅黑" panose="020B0503020204020204" pitchFamily="34" charset="-122"/>
                <a:ea typeface="微软雅黑" panose="020B0503020204020204" pitchFamily="34" charset="-122"/>
              </a:rPr>
              <a:t>通知</a:t>
            </a:r>
            <a:r>
              <a:rPr lang="zh-CN" altLang="en-US" sz="1800" dirty="0" smtClean="0">
                <a:latin typeface="微软雅黑" panose="020B0503020204020204" pitchFamily="34" charset="-122"/>
                <a:ea typeface="微软雅黑" panose="020B0503020204020204" pitchFamily="34" charset="-122"/>
              </a:rPr>
              <a:t>支付结果</a:t>
            </a:r>
            <a:endParaRPr lang="zh-CN" altLang="en-US" sz="1800" dirty="0">
              <a:latin typeface="微软雅黑" panose="020B0503020204020204" pitchFamily="34" charset="-122"/>
              <a:ea typeface="微软雅黑" panose="020B0503020204020204" pitchFamily="34" charset="-122"/>
            </a:endParaRPr>
          </a:p>
        </p:txBody>
      </p:sp>
      <p:cxnSp>
        <p:nvCxnSpPr>
          <p:cNvPr id="57" name="直接箭头连接符 56"/>
          <p:cNvCxnSpPr/>
          <p:nvPr/>
        </p:nvCxnSpPr>
        <p:spPr>
          <a:xfrm flipH="1">
            <a:off x="3145806" y="1941348"/>
            <a:ext cx="1812288" cy="0"/>
          </a:xfrm>
          <a:prstGeom prst="straightConnector1">
            <a:avLst/>
          </a:prstGeom>
          <a:ln w="3810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3279633" y="2005146"/>
            <a:ext cx="1569660" cy="369332"/>
          </a:xfrm>
          <a:prstGeom prst="rect">
            <a:avLst/>
          </a:prstGeom>
          <a:noFill/>
        </p:spPr>
        <p:txBody>
          <a:bodyPr wrap="none" rtlCol="0">
            <a:spAutoFit/>
          </a:bodyPr>
          <a:lstStyle/>
          <a:p>
            <a:r>
              <a:rPr lang="zh-CN" altLang="en-US" sz="1800" dirty="0">
                <a:latin typeface="微软雅黑" panose="020B0503020204020204" pitchFamily="34" charset="-122"/>
                <a:ea typeface="微软雅黑" panose="020B0503020204020204" pitchFamily="34" charset="-122"/>
              </a:rPr>
              <a:t>展示</a:t>
            </a:r>
            <a:r>
              <a:rPr lang="zh-CN" altLang="en-US" sz="1800" dirty="0" smtClean="0">
                <a:latin typeface="微软雅黑" panose="020B0503020204020204" pitchFamily="34" charset="-122"/>
                <a:ea typeface="微软雅黑" panose="020B0503020204020204" pitchFamily="34" charset="-122"/>
              </a:rPr>
              <a:t>支付结果</a:t>
            </a:r>
            <a:endParaRPr lang="zh-CN" altLang="en-US" sz="1800" dirty="0">
              <a:latin typeface="微软雅黑" panose="020B0503020204020204" pitchFamily="34" charset="-122"/>
              <a:ea typeface="微软雅黑" panose="020B0503020204020204" pitchFamily="34" charset="-122"/>
            </a:endParaRPr>
          </a:p>
        </p:txBody>
      </p:sp>
      <p:sp>
        <p:nvSpPr>
          <p:cNvPr id="64" name="矩形 63"/>
          <p:cNvSpPr/>
          <p:nvPr/>
        </p:nvSpPr>
        <p:spPr>
          <a:xfrm>
            <a:off x="4950712" y="3178445"/>
            <a:ext cx="201600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记录账务流水</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cxnSp>
        <p:nvCxnSpPr>
          <p:cNvPr id="37" name="直接箭头连接符 36"/>
          <p:cNvCxnSpPr>
            <a:stCxn id="76" idx="2"/>
            <a:endCxn id="80" idx="0"/>
          </p:cNvCxnSpPr>
          <p:nvPr/>
        </p:nvCxnSpPr>
        <p:spPr>
          <a:xfrm flipH="1">
            <a:off x="5958712" y="2197012"/>
            <a:ext cx="2175" cy="369433"/>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4942315" y="4005583"/>
            <a:ext cx="201600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记录记账凭证</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2" name="矩形 71"/>
          <p:cNvSpPr/>
          <p:nvPr/>
        </p:nvSpPr>
        <p:spPr>
          <a:xfrm>
            <a:off x="4950712" y="4832721"/>
            <a:ext cx="201600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更新分户账余额</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6" name="圆角矩形 75"/>
          <p:cNvSpPr/>
          <p:nvPr/>
        </p:nvSpPr>
        <p:spPr>
          <a:xfrm>
            <a:off x="4952887" y="1297012"/>
            <a:ext cx="2016000" cy="900000"/>
          </a:xfrm>
          <a:prstGeom prst="roundRect">
            <a:avLst>
              <a:gd name="adj" fmla="val 10400"/>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支付网关</a:t>
            </a:r>
            <a:endParaRPr lang="zh-CN" altLang="en-US" sz="2800" dirty="0">
              <a:latin typeface="微软雅黑" panose="020B0503020204020204" pitchFamily="34" charset="-122"/>
              <a:ea typeface="微软雅黑" panose="020B0503020204020204" pitchFamily="34" charset="-122"/>
            </a:endParaRPr>
          </a:p>
        </p:txBody>
      </p:sp>
      <p:sp>
        <p:nvSpPr>
          <p:cNvPr id="79" name="圆角矩形 78"/>
          <p:cNvSpPr/>
          <p:nvPr/>
        </p:nvSpPr>
        <p:spPr>
          <a:xfrm>
            <a:off x="8786382" y="1297012"/>
            <a:ext cx="2016000" cy="900000"/>
          </a:xfrm>
          <a:prstGeom prst="roundRect">
            <a:avLst>
              <a:gd name="adj" fmla="val 10400"/>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支付渠道</a:t>
            </a:r>
            <a:endParaRPr lang="zh-CN" altLang="en-US" sz="2800" dirty="0">
              <a:latin typeface="微软雅黑" panose="020B0503020204020204" pitchFamily="34" charset="-122"/>
              <a:ea typeface="微软雅黑" panose="020B0503020204020204" pitchFamily="34" charset="-122"/>
            </a:endParaRPr>
          </a:p>
        </p:txBody>
      </p:sp>
      <p:cxnSp>
        <p:nvCxnSpPr>
          <p:cNvPr id="61" name="直接箭头连接符 60"/>
          <p:cNvCxnSpPr>
            <a:stCxn id="64" idx="2"/>
            <a:endCxn id="70" idx="0"/>
          </p:cNvCxnSpPr>
          <p:nvPr/>
        </p:nvCxnSpPr>
        <p:spPr>
          <a:xfrm flipH="1">
            <a:off x="5950315" y="3754445"/>
            <a:ext cx="8397" cy="251138"/>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70" idx="2"/>
            <a:endCxn id="72" idx="0"/>
          </p:cNvCxnSpPr>
          <p:nvPr/>
        </p:nvCxnSpPr>
        <p:spPr>
          <a:xfrm>
            <a:off x="5950315" y="4581583"/>
            <a:ext cx="8397" cy="251138"/>
          </a:xfrm>
          <a:prstGeom prst="straightConnector1">
            <a:avLst/>
          </a:prstGeom>
          <a:ln w="5715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832111" y="8448205"/>
            <a:ext cx="230197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accent1">
                    <a:lumMod val="50000"/>
                  </a:schemeClr>
                </a:solidFill>
                <a:latin typeface="微软雅黑" panose="020B0503020204020204" pitchFamily="34" charset="-122"/>
                <a:ea typeface="微软雅黑" panose="020B0503020204020204" pitchFamily="34" charset="-122"/>
              </a:rPr>
              <a:t>更新分户账日余额</a:t>
            </a:r>
            <a:endParaRPr lang="zh-CN" altLang="en-US" sz="18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4832111" y="7600800"/>
            <a:ext cx="230197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更新内分户账余额</a:t>
            </a:r>
            <a:endParaRPr lang="en-US" altLang="zh-CN" sz="2000" dirty="0" smtClean="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4832111" y="6778871"/>
            <a:ext cx="230197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accent1">
                    <a:lumMod val="50000"/>
                  </a:schemeClr>
                </a:solidFill>
                <a:latin typeface="微软雅黑" panose="020B0503020204020204" pitchFamily="34" charset="-122"/>
                <a:ea typeface="微软雅黑" panose="020B0503020204020204" pitchFamily="34" charset="-122"/>
              </a:rPr>
              <a:t>登记会计分录流水</a:t>
            </a:r>
            <a:endParaRPr lang="zh-CN" altLang="en-US" sz="1800" dirty="0">
              <a:solidFill>
                <a:schemeClr val="accent1">
                  <a:lumMod val="50000"/>
                </a:schemeClr>
              </a:solidFill>
              <a:latin typeface="微软雅黑" panose="020B0503020204020204" pitchFamily="34" charset="-122"/>
              <a:ea typeface="微软雅黑" panose="020B0503020204020204" pitchFamily="34" charset="-122"/>
            </a:endParaRPr>
          </a:p>
        </p:txBody>
      </p:sp>
      <p:cxnSp>
        <p:nvCxnSpPr>
          <p:cNvPr id="15" name="直接箭头连接符 14"/>
          <p:cNvCxnSpPr>
            <a:stCxn id="29" idx="2"/>
            <a:endCxn id="28" idx="0"/>
          </p:cNvCxnSpPr>
          <p:nvPr/>
        </p:nvCxnSpPr>
        <p:spPr>
          <a:xfrm>
            <a:off x="5983096" y="7354871"/>
            <a:ext cx="0" cy="24592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27" idx="0"/>
          </p:cNvCxnSpPr>
          <p:nvPr/>
        </p:nvCxnSpPr>
        <p:spPr>
          <a:xfrm>
            <a:off x="5983096" y="7889022"/>
            <a:ext cx="0" cy="55918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0" idx="2"/>
            <a:endCxn id="32" idx="0"/>
          </p:cNvCxnSpPr>
          <p:nvPr/>
        </p:nvCxnSpPr>
        <p:spPr>
          <a:xfrm>
            <a:off x="5958712" y="5622576"/>
            <a:ext cx="5970" cy="473748"/>
          </a:xfrm>
          <a:prstGeom prst="straightConnector1">
            <a:avLst/>
          </a:prstGeom>
          <a:ln w="38100">
            <a:solidFill>
              <a:schemeClr val="accent1">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6045064" y="5646232"/>
            <a:ext cx="1107996"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异步记账</a:t>
            </a:r>
            <a:endParaRPr lang="zh-CN" altLang="en-US" sz="1800" dirty="0">
              <a:latin typeface="微软雅黑" panose="020B0503020204020204" pitchFamily="34" charset="-122"/>
              <a:ea typeface="微软雅黑" panose="020B0503020204020204" pitchFamily="34" charset="-122"/>
            </a:endParaRPr>
          </a:p>
        </p:txBody>
      </p:sp>
      <p:sp>
        <p:nvSpPr>
          <p:cNvPr id="60" name="文本框 59"/>
          <p:cNvSpPr txBox="1"/>
          <p:nvPr/>
        </p:nvSpPr>
        <p:spPr>
          <a:xfrm>
            <a:off x="6045064" y="2234450"/>
            <a:ext cx="1107996" cy="369332"/>
          </a:xfrm>
          <a:prstGeom prst="rect">
            <a:avLst/>
          </a:prstGeom>
          <a:noFill/>
        </p:spPr>
        <p:txBody>
          <a:bodyPr wrap="none" rtlCol="0">
            <a:spAutoFit/>
          </a:bodyPr>
          <a:lstStyle/>
          <a:p>
            <a:r>
              <a:rPr lang="zh-CN" altLang="en-US" sz="1800" dirty="0">
                <a:latin typeface="微软雅黑" panose="020B0503020204020204" pitchFamily="34" charset="-122"/>
                <a:ea typeface="微软雅黑" panose="020B0503020204020204" pitchFamily="34" charset="-122"/>
              </a:rPr>
              <a:t>同</a:t>
            </a:r>
            <a:r>
              <a:rPr lang="zh-CN" altLang="en-US" sz="1800" dirty="0" smtClean="0">
                <a:latin typeface="微软雅黑" panose="020B0503020204020204" pitchFamily="34" charset="-122"/>
                <a:ea typeface="微软雅黑" panose="020B0503020204020204" pitchFamily="34" charset="-122"/>
              </a:rPr>
              <a:t>步记账</a:t>
            </a:r>
            <a:endParaRPr lang="zh-CN" altLang="en-US" sz="1800" dirty="0">
              <a:latin typeface="微软雅黑" panose="020B0503020204020204" pitchFamily="34" charset="-122"/>
              <a:ea typeface="微软雅黑" panose="020B0503020204020204" pitchFamily="34" charset="-122"/>
            </a:endParaRPr>
          </a:p>
        </p:txBody>
      </p:sp>
      <p:sp>
        <p:nvSpPr>
          <p:cNvPr id="67" name="圆角矩形 66"/>
          <p:cNvSpPr/>
          <p:nvPr/>
        </p:nvSpPr>
        <p:spPr>
          <a:xfrm>
            <a:off x="1007886" y="2895092"/>
            <a:ext cx="2875246" cy="3965047"/>
          </a:xfrm>
          <a:prstGeom prst="roundRect">
            <a:avLst>
              <a:gd name="adj" fmla="val 741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800" dirty="0" smtClean="0">
                <a:latin typeface="微软雅黑" panose="020B0503020204020204" pitchFamily="34" charset="-122"/>
                <a:ea typeface="微软雅黑" panose="020B0503020204020204" pitchFamily="34" charset="-122"/>
              </a:rPr>
              <a:t>清算系统</a:t>
            </a:r>
            <a:endParaRPr lang="zh-CN" altLang="en-US" sz="2800" dirty="0">
              <a:latin typeface="微软雅黑" panose="020B0503020204020204" pitchFamily="34" charset="-122"/>
              <a:ea typeface="微软雅黑" panose="020B0503020204020204" pitchFamily="34" charset="-122"/>
            </a:endParaRPr>
          </a:p>
        </p:txBody>
      </p:sp>
      <p:sp>
        <p:nvSpPr>
          <p:cNvPr id="69" name="矩形 68"/>
          <p:cNvSpPr/>
          <p:nvPr/>
        </p:nvSpPr>
        <p:spPr>
          <a:xfrm>
            <a:off x="1437509" y="3730503"/>
            <a:ext cx="201600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清算场次</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1" name="矩形 70"/>
          <p:cNvSpPr/>
          <p:nvPr/>
        </p:nvSpPr>
        <p:spPr>
          <a:xfrm>
            <a:off x="1437509" y="4496259"/>
            <a:ext cx="201600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清算规则</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3" name="矩形 72"/>
          <p:cNvSpPr/>
          <p:nvPr/>
        </p:nvSpPr>
        <p:spPr>
          <a:xfrm>
            <a:off x="1437509" y="5262015"/>
            <a:ext cx="201600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清算指令</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5" name="矩形 74"/>
          <p:cNvSpPr/>
          <p:nvPr/>
        </p:nvSpPr>
        <p:spPr>
          <a:xfrm>
            <a:off x="1437509" y="6027770"/>
            <a:ext cx="2016000"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5">
                    <a:lumMod val="40000"/>
                    <a:lumOff val="60000"/>
                  </a:schemeClr>
                </a:solidFill>
                <a:latin typeface="微软雅黑" panose="020B0503020204020204" pitchFamily="34" charset="-122"/>
                <a:ea typeface="微软雅黑" panose="020B0503020204020204" pitchFamily="34" charset="-122"/>
              </a:rPr>
              <a:t>结算指令</a:t>
            </a:r>
            <a:endParaRPr lang="zh-CN" altLang="en-US" sz="2000" dirty="0">
              <a:solidFill>
                <a:schemeClr val="accent5">
                  <a:lumMod val="40000"/>
                  <a:lumOff val="60000"/>
                </a:schemeClr>
              </a:solidFill>
              <a:latin typeface="微软雅黑" panose="020B0503020204020204" pitchFamily="34" charset="-122"/>
              <a:ea typeface="微软雅黑" panose="020B0503020204020204" pitchFamily="34" charset="-122"/>
            </a:endParaRPr>
          </a:p>
        </p:txBody>
      </p:sp>
      <p:sp>
        <p:nvSpPr>
          <p:cNvPr id="45" name="右箭头 44"/>
          <p:cNvSpPr/>
          <p:nvPr/>
        </p:nvSpPr>
        <p:spPr>
          <a:xfrm>
            <a:off x="3865949" y="4672136"/>
            <a:ext cx="793956" cy="390144"/>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2800">
              <a:latin typeface="微软雅黑" panose="020B0503020204020204" pitchFamily="34" charset="-122"/>
              <a:ea typeface="微软雅黑" panose="020B0503020204020204" pitchFamily="34" charset="-122"/>
            </a:endParaRPr>
          </a:p>
        </p:txBody>
      </p:sp>
      <p:sp>
        <p:nvSpPr>
          <p:cNvPr id="53" name="文本框 52"/>
          <p:cNvSpPr txBox="1"/>
          <p:nvPr/>
        </p:nvSpPr>
        <p:spPr>
          <a:xfrm>
            <a:off x="3881262" y="3885064"/>
            <a:ext cx="697627" cy="707886"/>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执行</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清算</a:t>
            </a:r>
            <a:endParaRPr lang="zh-CN" altLang="en-US" sz="2000" dirty="0">
              <a:latin typeface="微软雅黑" panose="020B0503020204020204" pitchFamily="34" charset="-122"/>
              <a:ea typeface="微软雅黑" panose="020B0503020204020204" pitchFamily="34" charset="-122"/>
            </a:endParaRPr>
          </a:p>
        </p:txBody>
      </p:sp>
      <p:sp>
        <p:nvSpPr>
          <p:cNvPr id="93" name="圆角矩形 92"/>
          <p:cNvSpPr/>
          <p:nvPr/>
        </p:nvSpPr>
        <p:spPr>
          <a:xfrm>
            <a:off x="8243062" y="2790840"/>
            <a:ext cx="2875246" cy="4809960"/>
          </a:xfrm>
          <a:prstGeom prst="roundRect">
            <a:avLst>
              <a:gd name="adj" fmla="val 741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800" dirty="0">
                <a:latin typeface="微软雅黑" panose="020B0503020204020204" pitchFamily="34" charset="-122"/>
                <a:ea typeface="微软雅黑" panose="020B0503020204020204" pitchFamily="34" charset="-122"/>
              </a:rPr>
              <a:t>对</a:t>
            </a:r>
            <a:r>
              <a:rPr lang="zh-CN" altLang="en-US" sz="2800" dirty="0" smtClean="0">
                <a:latin typeface="微软雅黑" panose="020B0503020204020204" pitchFamily="34" charset="-122"/>
                <a:ea typeface="微软雅黑" panose="020B0503020204020204" pitchFamily="34" charset="-122"/>
              </a:rPr>
              <a:t>账中心</a:t>
            </a:r>
            <a:endParaRPr lang="zh-CN" altLang="en-US" sz="2800" dirty="0">
              <a:latin typeface="微软雅黑" panose="020B0503020204020204" pitchFamily="34" charset="-122"/>
              <a:ea typeface="微软雅黑" panose="020B0503020204020204" pitchFamily="34" charset="-122"/>
            </a:endParaRPr>
          </a:p>
        </p:txBody>
      </p:sp>
      <p:sp>
        <p:nvSpPr>
          <p:cNvPr id="94" name="矩形 93"/>
          <p:cNvSpPr/>
          <p:nvPr/>
        </p:nvSpPr>
        <p:spPr>
          <a:xfrm>
            <a:off x="8494682" y="5226601"/>
            <a:ext cx="2377144"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流水核算处理</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5" name="矩形 94"/>
          <p:cNvSpPr/>
          <p:nvPr/>
        </p:nvSpPr>
        <p:spPr>
          <a:xfrm>
            <a:off x="9860073" y="6108787"/>
            <a:ext cx="1011753" cy="1063708"/>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银行流水登记</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6" name="矩形 95"/>
          <p:cNvSpPr/>
          <p:nvPr/>
        </p:nvSpPr>
        <p:spPr>
          <a:xfrm>
            <a:off x="8511412" y="6101763"/>
            <a:ext cx="1104385" cy="107073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入账</a:t>
            </a: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流水登记</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8" name="矩形 97"/>
          <p:cNvSpPr/>
          <p:nvPr/>
        </p:nvSpPr>
        <p:spPr>
          <a:xfrm>
            <a:off x="8511412" y="4424253"/>
            <a:ext cx="2360414"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流水归档处理</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9" name="矩形 98"/>
          <p:cNvSpPr/>
          <p:nvPr/>
        </p:nvSpPr>
        <p:spPr>
          <a:xfrm>
            <a:off x="8511412" y="3597064"/>
            <a:ext cx="2360414" cy="57600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银存待结转统计</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cxnSp>
        <p:nvCxnSpPr>
          <p:cNvPr id="101" name="肘形连接符 100"/>
          <p:cNvCxnSpPr>
            <a:endCxn id="96" idx="2"/>
          </p:cNvCxnSpPr>
          <p:nvPr/>
        </p:nvCxnSpPr>
        <p:spPr>
          <a:xfrm flipV="1">
            <a:off x="7402305" y="7172495"/>
            <a:ext cx="1661300" cy="1344116"/>
          </a:xfrm>
          <a:prstGeom prst="bentConnector2">
            <a:avLst/>
          </a:prstGeom>
          <a:ln w="38100">
            <a:solidFill>
              <a:schemeClr val="accent1">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 idx="2"/>
            <a:endCxn id="95" idx="2"/>
          </p:cNvCxnSpPr>
          <p:nvPr/>
        </p:nvCxnSpPr>
        <p:spPr>
          <a:xfrm rot="5400000">
            <a:off x="9533011" y="3134688"/>
            <a:ext cx="4870747" cy="3204867"/>
          </a:xfrm>
          <a:prstGeom prst="bentConnector3">
            <a:avLst>
              <a:gd name="adj1" fmla="val 128160"/>
            </a:avLst>
          </a:prstGeom>
          <a:ln w="38100">
            <a:solidFill>
              <a:schemeClr val="accent1">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98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4.4 </a:t>
            </a:r>
            <a:r>
              <a:rPr lang="zh-CN" altLang="en-US" smtClean="0"/>
              <a:t>清</a:t>
            </a:r>
            <a:r>
              <a:rPr lang="zh-CN" altLang="en-US" dirty="0" smtClean="0"/>
              <a:t>结算规则</a:t>
            </a:r>
            <a:endParaRPr lang="zh-CN" altLang="en-US" dirty="0"/>
          </a:p>
        </p:txBody>
      </p:sp>
      <p:pic>
        <p:nvPicPr>
          <p:cNvPr id="1026"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66" y="1554162"/>
            <a:ext cx="15308545" cy="723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34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63538" y="5325792"/>
            <a:ext cx="7920214" cy="39801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39323" y="5299417"/>
            <a:ext cx="7410277" cy="39801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439323" y="1231900"/>
            <a:ext cx="7410277" cy="398018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75426" y="1231900"/>
            <a:ext cx="7920214" cy="39801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p:txBody>
          <a:bodyPr>
            <a:normAutofit fontScale="90000"/>
          </a:bodyPr>
          <a:lstStyle/>
          <a:p>
            <a:r>
              <a:rPr lang="en-US" altLang="zh-CN" dirty="0" smtClean="0"/>
              <a:t>4.5 </a:t>
            </a:r>
            <a:r>
              <a:rPr lang="zh-CN" altLang="en-US" dirty="0" smtClean="0"/>
              <a:t>对账</a:t>
            </a:r>
            <a:endParaRPr lang="zh-CN" altLang="en-US" dirty="0"/>
          </a:p>
        </p:txBody>
      </p:sp>
      <p:cxnSp>
        <p:nvCxnSpPr>
          <p:cNvPr id="19" name="直接连接符 18"/>
          <p:cNvCxnSpPr/>
          <p:nvPr/>
        </p:nvCxnSpPr>
        <p:spPr>
          <a:xfrm>
            <a:off x="0" y="2740658"/>
            <a:ext cx="0" cy="540000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饼形 21"/>
          <p:cNvSpPr/>
          <p:nvPr/>
        </p:nvSpPr>
        <p:spPr>
          <a:xfrm rot="16200000">
            <a:off x="5603336" y="2626993"/>
            <a:ext cx="5400000" cy="5400000"/>
          </a:xfrm>
          <a:prstGeom prst="pie">
            <a:avLst>
              <a:gd name="adj1" fmla="val 10803879"/>
              <a:gd name="adj2" fmla="val 1620182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饼形 22"/>
          <p:cNvSpPr/>
          <p:nvPr/>
        </p:nvSpPr>
        <p:spPr>
          <a:xfrm rot="5400000" flipV="1">
            <a:off x="5598647" y="2513280"/>
            <a:ext cx="5400000" cy="5400000"/>
          </a:xfrm>
          <a:prstGeom prst="pie">
            <a:avLst>
              <a:gd name="adj1" fmla="val 10803879"/>
              <a:gd name="adj2" fmla="val 1620182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饼形 23"/>
          <p:cNvSpPr/>
          <p:nvPr/>
        </p:nvSpPr>
        <p:spPr>
          <a:xfrm rot="16200000" flipH="1" flipV="1">
            <a:off x="5739323" y="2513279"/>
            <a:ext cx="5400000" cy="5400000"/>
          </a:xfrm>
          <a:prstGeom prst="pie">
            <a:avLst>
              <a:gd name="adj1" fmla="val 10803879"/>
              <a:gd name="adj2" fmla="val 1620182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饼形 24"/>
          <p:cNvSpPr/>
          <p:nvPr/>
        </p:nvSpPr>
        <p:spPr>
          <a:xfrm rot="5400000" flipH="1">
            <a:off x="5744012" y="2600617"/>
            <a:ext cx="5400000" cy="5400000"/>
          </a:xfrm>
          <a:prstGeom prst="pie">
            <a:avLst>
              <a:gd name="adj1" fmla="val 10803879"/>
              <a:gd name="adj2" fmla="val 1620182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7501223" y="4407943"/>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accent2">
                    <a:lumMod val="50000"/>
                  </a:schemeClr>
                </a:solidFill>
                <a:latin typeface="微软雅黑" panose="020B0503020204020204" pitchFamily="34" charset="-122"/>
                <a:ea typeface="微软雅黑" panose="020B0503020204020204" pitchFamily="34" charset="-122"/>
              </a:rPr>
              <a:t>对账</a:t>
            </a:r>
            <a:endParaRPr lang="zh-CN" altLang="en-US" sz="4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493475" y="3568700"/>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账账</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437210" y="3568700"/>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账证</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493475" y="5983393"/>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账实</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437210" y="6040960"/>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账表</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07583" y="2084619"/>
            <a:ext cx="4294765" cy="1599733"/>
          </a:xfrm>
          <a:prstGeom prst="rect">
            <a:avLst/>
          </a:prstGeom>
          <a:noFill/>
        </p:spPr>
        <p:txBody>
          <a:bodyPr wrap="none" rtlCol="0">
            <a:spAutoFit/>
          </a:bodyPr>
          <a:lstStyle/>
          <a:p>
            <a:pPr marL="514350" indent="-514350">
              <a:lnSpc>
                <a:spcPct val="120000"/>
              </a:lnSpc>
              <a:buAutoNum type="arabicPeriod"/>
            </a:pPr>
            <a:r>
              <a:rPr lang="zh-CN" altLang="en-US" sz="2800" dirty="0" smtClean="0">
                <a:latin typeface="微软雅黑" panose="020B0503020204020204" pitchFamily="34" charset="-122"/>
                <a:ea typeface="微软雅黑" panose="020B0503020204020204" pitchFamily="34" charset="-122"/>
              </a:rPr>
              <a:t>借贷核对</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AutoNum type="arabicPeriod"/>
            </a:pPr>
            <a:r>
              <a:rPr lang="zh-CN" altLang="en-US" sz="2800" dirty="0" smtClean="0">
                <a:latin typeface="微软雅黑" panose="020B0503020204020204" pitchFamily="34" charset="-122"/>
                <a:ea typeface="微软雅黑" panose="020B0503020204020204" pitchFamily="34" charset="-122"/>
              </a:rPr>
              <a:t>总分类账和明细账核对</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AutoNum type="arabicPeriod"/>
            </a:pPr>
            <a:r>
              <a:rPr lang="zh-CN" altLang="en-US" sz="2800" dirty="0" smtClean="0">
                <a:latin typeface="微软雅黑" panose="020B0503020204020204" pitchFamily="34" charset="-122"/>
                <a:ea typeface="微软雅黑" panose="020B0503020204020204" pitchFamily="34" charset="-122"/>
              </a:rPr>
              <a:t>总分类账和日记账核对</a:t>
            </a:r>
            <a:endParaRPr lang="zh-CN" altLang="en-US" sz="28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1380987" y="3099577"/>
            <a:ext cx="1826141" cy="58477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业务对账</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443215" y="5716173"/>
            <a:ext cx="3833101" cy="1772793"/>
          </a:xfrm>
          <a:prstGeom prst="rect">
            <a:avLst/>
          </a:prstGeom>
          <a:noFill/>
        </p:spPr>
        <p:txBody>
          <a:bodyPr wrap="none" rtlCol="0">
            <a:spAutoFit/>
          </a:bodyPr>
          <a:lstStyle/>
          <a:p>
            <a:pPr>
              <a:lnSpc>
                <a:spcPct val="130000"/>
              </a:lnSpc>
            </a:pPr>
            <a:r>
              <a:rPr lang="zh-CN" altLang="en-US" sz="2800" dirty="0" smtClean="0">
                <a:latin typeface="微软雅黑" panose="020B0503020204020204" pitchFamily="34" charset="-122"/>
                <a:ea typeface="微软雅黑" panose="020B0503020204020204" pitchFamily="34" charset="-122"/>
              </a:rPr>
              <a:t>内部流水</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外部流水</a:t>
            </a:r>
            <a:endParaRPr lang="en-US" altLang="zh-CN" sz="2800" dirty="0" smtClean="0">
              <a:latin typeface="微软雅黑" panose="020B0503020204020204" pitchFamily="34" charset="-122"/>
              <a:ea typeface="微软雅黑" panose="020B0503020204020204" pitchFamily="34" charset="-122"/>
            </a:endParaRPr>
          </a:p>
          <a:p>
            <a:pPr>
              <a:lnSpc>
                <a:spcPct val="130000"/>
              </a:lnSpc>
            </a:pPr>
            <a:r>
              <a:rPr lang="zh-CN" altLang="en-US" sz="2800" dirty="0" smtClean="0">
                <a:latin typeface="微软雅黑" panose="020B0503020204020204" pitchFamily="34" charset="-122"/>
                <a:ea typeface="微软雅黑" panose="020B0503020204020204" pitchFamily="34" charset="-122"/>
              </a:rPr>
              <a:t>内部账单</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银行账单</a:t>
            </a:r>
            <a:endParaRPr lang="en-US" altLang="zh-CN" sz="2800" dirty="0" smtClean="0">
              <a:latin typeface="微软雅黑" panose="020B0503020204020204" pitchFamily="34" charset="-122"/>
              <a:ea typeface="微软雅黑" panose="020B0503020204020204" pitchFamily="34" charset="-122"/>
            </a:endParaRPr>
          </a:p>
          <a:p>
            <a:pPr>
              <a:lnSpc>
                <a:spcPct val="130000"/>
              </a:lnSpc>
            </a:pPr>
            <a:r>
              <a:rPr lang="zh-CN" altLang="en-US" sz="2800" dirty="0" smtClean="0">
                <a:latin typeface="微软雅黑" panose="020B0503020204020204" pitchFamily="34" charset="-122"/>
                <a:ea typeface="微软雅黑" panose="020B0503020204020204" pitchFamily="34" charset="-122"/>
              </a:rPr>
              <a:t>头寸余额</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银行余额</a:t>
            </a:r>
            <a:endParaRPr lang="zh-CN" altLang="en-US" sz="28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1380987" y="5716173"/>
            <a:ext cx="2140330" cy="2160591"/>
          </a:xfrm>
          <a:prstGeom prst="rect">
            <a:avLst/>
          </a:prstGeom>
          <a:noFill/>
        </p:spPr>
        <p:txBody>
          <a:bodyPr wrap="none" rtlCol="0">
            <a:spAutoFit/>
          </a:bodyPr>
          <a:lstStyle/>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会计报表</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会计科目</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核算要素</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会计分录</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040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4" name="文本占位符 3"/>
          <p:cNvSpPr>
            <a:spLocks noGrp="1"/>
          </p:cNvSpPr>
          <p:nvPr>
            <p:ph type="body" sz="quarter" idx="4294967295"/>
          </p:nvPr>
        </p:nvSpPr>
        <p:spPr>
          <a:xfrm>
            <a:off x="360186" y="3084870"/>
            <a:ext cx="14085639" cy="801510"/>
          </a:xfrm>
        </p:spPr>
        <p:txBody>
          <a:bodyPr>
            <a:noAutofit/>
          </a:bodyPr>
          <a:lstStyle/>
          <a:p>
            <a:r>
              <a:rPr lang="zh-CN" altLang="en-US" sz="19900" dirty="0" smtClean="0">
                <a:latin typeface="华文楷体" panose="02010600040101010101" pitchFamily="2" charset="-122"/>
                <a:ea typeface="华文楷体" panose="02010600040101010101" pitchFamily="2" charset="-122"/>
              </a:rPr>
              <a:t>谢谢！</a:t>
            </a:r>
            <a:endParaRPr lang="zh-CN" altLang="en-US" sz="19900"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2"/>
          <a:stretch>
            <a:fillRect/>
          </a:stretch>
        </p:blipFill>
        <p:spPr>
          <a:xfrm>
            <a:off x="7922087" y="1296366"/>
            <a:ext cx="7368070" cy="7368070"/>
          </a:xfrm>
          <a:prstGeom prst="rect">
            <a:avLst/>
          </a:prstGeom>
        </p:spPr>
      </p:pic>
      <p:cxnSp>
        <p:nvCxnSpPr>
          <p:cNvPr id="8" name="直接连接符 7"/>
          <p:cNvCxnSpPr/>
          <p:nvPr/>
        </p:nvCxnSpPr>
        <p:spPr>
          <a:xfrm>
            <a:off x="6956384" y="1388963"/>
            <a:ext cx="0" cy="7650865"/>
          </a:xfrm>
          <a:prstGeom prst="line">
            <a:avLst/>
          </a:prstGeom>
          <a:ln w="571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882786" y="8393497"/>
            <a:ext cx="5862502" cy="646331"/>
          </a:xfrm>
          <a:prstGeom prst="rect">
            <a:avLst/>
          </a:prstGeom>
          <a:noFill/>
        </p:spPr>
        <p:txBody>
          <a:bodyPr wrap="none" rtlCol="0">
            <a:spAutoFit/>
          </a:bodyPr>
          <a:lstStyle/>
          <a:p>
            <a:r>
              <a:rPr lang="zh-CN" altLang="en-US" sz="3600" b="1" spc="300" dirty="0" smtClean="0">
                <a:latin typeface="微软雅黑" panose="020B0503020204020204" pitchFamily="34" charset="-122"/>
                <a:ea typeface="微软雅黑" panose="020B0503020204020204" pitchFamily="34" charset="-122"/>
              </a:rPr>
              <a:t>微信公众号： 凤凰牌老熊</a:t>
            </a:r>
            <a:endParaRPr lang="zh-CN" altLang="en-US" sz="3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98759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3683</TotalTime>
  <Words>392</Words>
  <Application>Microsoft Office PowerPoint</Application>
  <PresentationFormat>自定义</PresentationFormat>
  <Paragraphs>101</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黑体</vt:lpstr>
      <vt:lpstr>华文楷体</vt:lpstr>
      <vt:lpstr>宋体</vt:lpstr>
      <vt:lpstr>微软雅黑</vt:lpstr>
      <vt:lpstr>Arial</vt:lpstr>
      <vt:lpstr>Calibri</vt:lpstr>
      <vt:lpstr>Calibri Light</vt:lpstr>
      <vt:lpstr>Office 主题</vt:lpstr>
      <vt:lpstr>账户账务系统设计</vt:lpstr>
      <vt:lpstr>4.1、三户模型</vt:lpstr>
      <vt:lpstr>4.3 账户体系</vt:lpstr>
      <vt:lpstr>4.4 记账流程</vt:lpstr>
      <vt:lpstr>4.4 清结算规则</vt:lpstr>
      <vt:lpstr>4.5 对账</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李雄峰</cp:lastModifiedBy>
  <cp:revision>336</cp:revision>
  <dcterms:created xsi:type="dcterms:W3CDTF">2016-03-01T05:36:03Z</dcterms:created>
  <dcterms:modified xsi:type="dcterms:W3CDTF">2017-07-24T02:23:16Z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