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310" r:id="rId10"/>
    <p:sldId id="293" r:id="rId11"/>
    <p:sldId id="355" r:id="rId12"/>
    <p:sldId id="298" r:id="rId13"/>
    <p:sldId id="332" r:id="rId14"/>
    <p:sldId id="305" r:id="rId15"/>
    <p:sldId id="306" r:id="rId16"/>
    <p:sldId id="307" r:id="rId17"/>
    <p:sldId id="309" r:id="rId18"/>
    <p:sldId id="341" r:id="rId19"/>
    <p:sldId id="340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25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0"/>
      </p:cViewPr>
      <p:guideLst>
        <p:guide orient="horz" pos="2159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1942" y="2060848"/>
            <a:ext cx="416011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基础班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9635" y="2989542"/>
            <a:ext cx="18473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73459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标签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&lt;h1&gt;&lt;/h1&gt;  </a:t>
            </a:r>
            <a:r>
              <a:rPr lang="zh-CN" altLang="en-US" sz="2400"/>
              <a:t>它是标题标签 可以将一段文字定义成标题，占据一行。它有</a:t>
            </a:r>
            <a:r>
              <a:rPr lang="en-US" altLang="zh-CN" sz="2400"/>
              <a:t>6</a:t>
            </a:r>
            <a:r>
              <a:rPr lang="zh-CN" altLang="en-US" sz="2400"/>
              <a:t>个兄弟 </a:t>
            </a:r>
            <a:r>
              <a:rPr lang="en-US" altLang="zh-CN" sz="2400"/>
              <a:t>h1--h6 </a:t>
            </a:r>
            <a:r>
              <a:rPr lang="zh-CN" altLang="en-US" sz="2400"/>
              <a:t>级别由高到底，字体大小也是由大到小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&lt;p&gt;&lt;/p&gt;      </a:t>
            </a:r>
            <a:r>
              <a:rPr lang="zh-CN" altLang="en-US" sz="2400"/>
              <a:t>它是段落标签 可以将一段文字定义成段落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语义级别：</a:t>
            </a:r>
            <a:r>
              <a:rPr lang="en-US" altLang="zh-CN" sz="2400"/>
              <a:t>html</a:t>
            </a:r>
            <a:r>
              <a:rPr lang="zh-CN" altLang="en-US" sz="2400"/>
              <a:t>的</a:t>
            </a:r>
            <a:r>
              <a:rPr lang="en-US" altLang="zh-CN" sz="2400"/>
              <a:t>h</a:t>
            </a:r>
            <a:r>
              <a:rPr lang="zh-CN" altLang="en-US" sz="2400"/>
              <a:t>标签的语义是有级别的，（语义可以理解为说话的强调程度）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例：我靠 </a:t>
            </a:r>
            <a:r>
              <a:rPr lang="en-US" altLang="zh-CN" sz="2400"/>
              <a:t>kao</a:t>
            </a:r>
            <a:r>
              <a:rPr lang="zh-CN" altLang="en-US" sz="2400"/>
              <a:t>语调的不一样，表示不同的语义）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注意：在所有的超文本标签中</a:t>
            </a:r>
            <a:r>
              <a:rPr lang="en-US" altLang="zh-CN" sz="2400"/>
              <a:t>h1</a:t>
            </a:r>
            <a:r>
              <a:rPr lang="zh-CN" altLang="en-US" sz="2400"/>
              <a:t>的语义化是最强的，优先级最高。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30" y="5013176"/>
            <a:ext cx="4789170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49275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bui</a:t>
            </a:r>
            <a:r>
              <a:rPr lang="zh-CN" altLang="en-US" dirty="0"/>
              <a:t>标签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&lt;b&gt; &lt;/b&gt;</a:t>
            </a:r>
            <a:r>
              <a:rPr lang="zh-CN" altLang="en-US" dirty="0"/>
              <a:t>粗体     </a:t>
            </a:r>
            <a:r>
              <a:rPr lang="en-US" altLang="zh-CN" dirty="0">
                <a:sym typeface="+mn-ea"/>
              </a:rPr>
              <a:t>&lt;strong&gt;&lt;/strong&gt;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&lt;u&gt; &lt;u&gt; </a:t>
            </a:r>
            <a:r>
              <a:rPr lang="zh-CN" altLang="en-US" dirty="0"/>
              <a:t>下划线 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&gt; &lt;/</a:t>
            </a:r>
            <a:r>
              <a:rPr lang="en-US" altLang="zh-CN" dirty="0" err="1"/>
              <a:t>i</a:t>
            </a:r>
            <a:r>
              <a:rPr lang="en-US" altLang="zh-CN" dirty="0"/>
              <a:t>&gt;  </a:t>
            </a:r>
            <a:r>
              <a:rPr lang="zh-CN" altLang="en-US" dirty="0"/>
              <a:t>斜体      </a:t>
            </a:r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&lt;s&gt;&lt;/s&gt;  </a:t>
            </a:r>
            <a:r>
              <a:rPr lang="zh-CN" altLang="en-US" dirty="0"/>
              <a:t>删除线  </a:t>
            </a:r>
            <a:r>
              <a:rPr lang="en-US" altLang="zh-CN" dirty="0"/>
              <a:t>&lt;del&gt;&lt;del&gt;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b="1" i="1" u="sng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82919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549275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的单标签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需要选中的一定是双标签，不需要选中的就用单标签；</a:t>
            </a:r>
            <a:endParaRPr lang="en-US" altLang="zh-CN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 sz="3200"/>
              <a:t>&lt;br /&gt; </a:t>
            </a:r>
            <a:r>
              <a:rPr lang="zh-CN" altLang="en-US" sz="3200"/>
              <a:t>代表换行符</a:t>
            </a:r>
            <a:endParaRPr lang="en-US" altLang="zh-CN" sz="3200"/>
          </a:p>
          <a:p>
            <a:r>
              <a:rPr lang="zh-CN" altLang="en-US"/>
              <a:t>注意：</a:t>
            </a:r>
            <a:r>
              <a:rPr lang="zh-CN" altLang="en-US">
                <a:solidFill>
                  <a:srgbClr val="FF0000"/>
                </a:solidFill>
              </a:rPr>
              <a:t>单标签只有一个结束的标签，并且结束的斜杠放在最后位置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5786" y="692696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属性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zh-CN" sz="2700"/>
          </a:p>
          <a:p>
            <a:r>
              <a:rPr lang="zh-CN" altLang="en-US" sz="2700"/>
              <a:t>html当中的属性是以一种叫做</a:t>
            </a:r>
            <a:r>
              <a:rPr lang="zh-CN" altLang="en-US" sz="2700" b="1">
                <a:solidFill>
                  <a:srgbClr val="FF0000"/>
                </a:solidFill>
              </a:rPr>
              <a:t>键值对</a:t>
            </a:r>
            <a:r>
              <a:rPr lang="zh-CN" altLang="en-US" sz="2700"/>
              <a:t>的形式出现的，它有自己的书写格式</a:t>
            </a:r>
            <a:r>
              <a:rPr lang="en-US" altLang="zh-CN" sz="2700"/>
              <a:t>:</a:t>
            </a:r>
            <a:endParaRPr lang="zh-CN" altLang="en-US" sz="2700"/>
          </a:p>
          <a:p>
            <a:r>
              <a:rPr lang="zh-CN" altLang="en-US" sz="2700"/>
              <a:t>属性名称=“值”     值必需写在双引号内，名称和值之间用等号连接，它的意思就是给属性设置相应的值</a:t>
            </a:r>
          </a:p>
          <a:p>
            <a:r>
              <a:rPr lang="en-US" altLang="zh-CN" sz="2700" b="1">
                <a:solidFill>
                  <a:srgbClr val="FF0000"/>
                </a:solidFill>
              </a:rPr>
              <a:t>k=“v”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193" y="692696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Img</a:t>
            </a:r>
            <a:r>
              <a:rPr lang="zh-CN" altLang="en-US" dirty="0"/>
              <a:t>标签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zh-CN" altLang="en-US" dirty="0"/>
              <a:t>插入图片，图像占位符，它像文字一样会占有自己的空间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重要：插入图片就是特殊的文字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例：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=“</a:t>
            </a:r>
            <a:r>
              <a:rPr lang="zh-CN" altLang="en-US" dirty="0"/>
              <a:t>图片地址</a:t>
            </a:r>
            <a:r>
              <a:rPr lang="en-US" altLang="zh-CN" dirty="0"/>
              <a:t>” width=“271” height=“271” alt=“</a:t>
            </a:r>
            <a:r>
              <a:rPr lang="zh-CN" altLang="en-US" dirty="0"/>
              <a:t>替换文本</a:t>
            </a:r>
            <a:r>
              <a:rPr lang="en-US" altLang="zh-CN" dirty="0"/>
              <a:t>” title=“</a:t>
            </a:r>
            <a:r>
              <a:rPr lang="zh-CN" altLang="en-US" dirty="0"/>
              <a:t>提示文本</a:t>
            </a:r>
            <a:r>
              <a:rPr lang="en-US" altLang="zh-CN" dirty="0"/>
              <a:t>” /&gt;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023" y="549275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Img</a:t>
            </a:r>
            <a:r>
              <a:rPr lang="zh-CN" altLang="en-US" dirty="0"/>
              <a:t>标签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/>
              <a:t>Src</a:t>
            </a:r>
            <a:r>
              <a:rPr lang="zh-CN" altLang="en-US" sz="2800"/>
              <a:t>是必须要指定的属性，是图片的位置</a:t>
            </a:r>
            <a:endParaRPr lang="en-US" altLang="zh-CN" sz="2800"/>
          </a:p>
          <a:p>
            <a:r>
              <a:rPr lang="zh-CN" altLang="en-US" sz="2800"/>
              <a:t>等比例缩放：只写宽或者高，会自动帮我们执行等比例缩放，不用自己去计算了</a:t>
            </a:r>
            <a:endParaRPr lang="en-US" altLang="zh-CN" sz="2800"/>
          </a:p>
          <a:p>
            <a:r>
              <a:rPr lang="en-US" altLang="zh-CN" sz="2800"/>
              <a:t>Title</a:t>
            </a:r>
            <a:r>
              <a:rPr lang="zh-CN" altLang="en-US" sz="2800"/>
              <a:t>：鼠标移上时候的提示文本</a:t>
            </a:r>
            <a:endParaRPr lang="en-US" altLang="zh-CN" sz="2800"/>
          </a:p>
          <a:p>
            <a:r>
              <a:rPr lang="en-US" altLang="zh-CN" sz="2800"/>
              <a:t>Alt</a:t>
            </a:r>
            <a:r>
              <a:rPr lang="zh-CN" altLang="en-US" sz="2800"/>
              <a:t>：  如果图片丢失或者其它原因导致图片看不到的情况下的提示文本</a:t>
            </a:r>
            <a:endParaRPr lang="en-US" altLang="zh-CN" sz="2800"/>
          </a:p>
          <a:p>
            <a:r>
              <a:rPr lang="zh-CN" altLang="en-US" sz="2800"/>
              <a:t>注意：最好给</a:t>
            </a:r>
            <a:r>
              <a:rPr lang="en-US" altLang="zh-CN" sz="2800"/>
              <a:t>img</a:t>
            </a:r>
            <a:r>
              <a:rPr lang="zh-CN" altLang="en-US" sz="2800"/>
              <a:t>标签加上宽和高，为了加载速度变快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92696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相对路径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/>
              <a:t>定义：</a:t>
            </a:r>
            <a:r>
              <a:rPr lang="zh-CN" altLang="en-US" sz="2400">
                <a:solidFill>
                  <a:srgbClr val="FF0000"/>
                </a:solidFill>
              </a:rPr>
              <a:t>从自身出发去寻找文件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三种情况：</a:t>
            </a:r>
            <a:endParaRPr lang="en-US" altLang="zh-CN" sz="2400"/>
          </a:p>
          <a:p>
            <a:pPr lvl="1"/>
            <a:r>
              <a:rPr lang="en-US" altLang="zh-CN" sz="2400"/>
              <a:t>1.</a:t>
            </a:r>
            <a:r>
              <a:rPr lang="zh-CN" altLang="en-US" sz="2400"/>
              <a:t>同级查找直接写文件名字</a:t>
            </a:r>
            <a:endParaRPr lang="en-US" altLang="zh-CN" sz="2400"/>
          </a:p>
          <a:p>
            <a:pPr lvl="1"/>
            <a:r>
              <a:rPr lang="en-US" altLang="zh-CN" sz="2400"/>
              <a:t>2.</a:t>
            </a:r>
            <a:r>
              <a:rPr lang="zh-CN" altLang="en-US" sz="2400"/>
              <a:t>下级查找，写文件夹名字加</a:t>
            </a:r>
            <a:r>
              <a:rPr lang="en-US" altLang="zh-CN" sz="2400"/>
              <a:t> /</a:t>
            </a:r>
          </a:p>
          <a:p>
            <a:pPr lvl="2"/>
            <a:r>
              <a:rPr lang="zh-CN" altLang="en-US" sz="2400"/>
              <a:t>例：</a:t>
            </a:r>
            <a:r>
              <a:rPr lang="en-US" altLang="zh-CN" sz="2400"/>
              <a:t>img/01.jpg</a:t>
            </a:r>
          </a:p>
          <a:p>
            <a:pPr lvl="1"/>
            <a:r>
              <a:rPr lang="en-US" altLang="zh-CN" sz="2400"/>
              <a:t>3.</a:t>
            </a:r>
            <a:r>
              <a:rPr lang="zh-CN" altLang="en-US" sz="2400"/>
              <a:t>上级查找 加一个特殊的符号 </a:t>
            </a:r>
            <a:r>
              <a:rPr lang="en-US" altLang="zh-CN" sz="2400"/>
              <a:t>../  </a:t>
            </a:r>
            <a:r>
              <a:rPr lang="zh-CN" altLang="en-US" sz="2400"/>
              <a:t>代表网上一级去找</a:t>
            </a:r>
            <a:endParaRPr lang="en-US" altLang="zh-CN" sz="2400"/>
          </a:p>
          <a:p>
            <a:pPr lvl="2"/>
            <a:r>
              <a:rPr lang="zh-CN" altLang="en-US" sz="2400"/>
              <a:t>例：</a:t>
            </a:r>
            <a:r>
              <a:rPr lang="en-US" altLang="zh-CN" sz="2400"/>
              <a:t>../01.jpg </a:t>
            </a:r>
          </a:p>
          <a:p>
            <a:r>
              <a:rPr lang="zh-CN" altLang="en-US" sz="2400"/>
              <a:t>注意：相对路径不能跨越盘符（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e</a:t>
            </a:r>
            <a:r>
              <a:rPr lang="zh-CN" altLang="en-US" sz="2400"/>
              <a:t>）。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100" y="551425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小知识点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/>
              <a:t>关于注释： </a:t>
            </a:r>
            <a:r>
              <a:rPr lang="en-US" altLang="zh-CN" sz="2400"/>
              <a:t>&lt;!—</a:t>
            </a:r>
            <a:r>
              <a:rPr lang="zh-CN" altLang="en-US" sz="2400"/>
              <a:t>这里的</a:t>
            </a:r>
            <a:r>
              <a:rPr lang="en-US" altLang="zh-CN" sz="2400"/>
              <a:t>html</a:t>
            </a:r>
            <a:r>
              <a:rPr lang="zh-CN" altLang="en-US" sz="2400"/>
              <a:t>代码都不会被显示</a:t>
            </a:r>
            <a:r>
              <a:rPr lang="en-US" altLang="zh-CN" sz="2400"/>
              <a:t>--&gt;</a:t>
            </a:r>
          </a:p>
          <a:p>
            <a:r>
              <a:rPr lang="en-US" altLang="zh-CN" sz="2400"/>
              <a:t>Img</a:t>
            </a:r>
            <a:r>
              <a:rPr lang="zh-CN" altLang="en-US" sz="2400"/>
              <a:t>标签很重要，所以一定要学会手写，不过</a:t>
            </a:r>
            <a:r>
              <a:rPr lang="en-US" altLang="zh-CN" sz="2400"/>
              <a:t>dw</a:t>
            </a:r>
            <a:r>
              <a:rPr lang="zh-CN" altLang="en-US" sz="2400"/>
              <a:t>也给我们提供了快捷键：</a:t>
            </a:r>
            <a:r>
              <a:rPr lang="en-US" altLang="zh-CN" sz="2400"/>
              <a:t>*** </a:t>
            </a:r>
            <a:r>
              <a:rPr lang="zh-CN" altLang="en-US" sz="2400"/>
              <a:t>可以生成</a:t>
            </a:r>
            <a:r>
              <a:rPr lang="en-US" altLang="zh-CN" sz="2400"/>
              <a:t>img</a:t>
            </a:r>
            <a:r>
              <a:rPr lang="zh-CN" altLang="en-US" sz="2400"/>
              <a:t>标签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 txBox="1"/>
          <p:nvPr/>
        </p:nvSpPr>
        <p:spPr bwMode="auto">
          <a:xfrm>
            <a:off x="611560" y="417513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超链接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19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300"/>
              <a:t>作为网页重要的组成部分超链接；实际上用的就是一个标签完成的</a:t>
            </a:r>
          </a:p>
          <a:p>
            <a:pPr eaLnBrk="1" hangingPunct="1"/>
            <a:r>
              <a:rPr lang="zh-CN" altLang="en-US" sz="2300"/>
              <a:t>&lt;a&gt;&lt;/a&gt;超链接的文字颜色默认是蓝的有下划线。它有一个原则性属性</a:t>
            </a:r>
            <a:r>
              <a:rPr lang="en-US" altLang="zh-CN" sz="2300"/>
              <a:t>----</a:t>
            </a:r>
            <a:r>
              <a:rPr lang="zh-CN" altLang="en-US" sz="2300"/>
              <a:t>链接地址 href，这个属性如果不指定超链接毫无意义。如下：</a:t>
            </a:r>
          </a:p>
          <a:p>
            <a:pPr eaLnBrk="1" hangingPunct="1"/>
            <a:r>
              <a:rPr lang="zh-CN" altLang="en-US" sz="2300"/>
              <a:t>&lt;a href="网址或文件"&gt;&lt;/a&gt;</a:t>
            </a:r>
          </a:p>
          <a:p>
            <a:pPr lvl="1" eaLnBrk="1" hangingPunct="1"/>
            <a:r>
              <a:rPr lang="zh-CN" altLang="en-US" sz="1800"/>
              <a:t>属性的值可以是网址，例如百度；也可以是本地的一些文件例如打开一些自己的网页；</a:t>
            </a:r>
          </a:p>
          <a:p>
            <a:pPr eaLnBrk="1" hangingPunct="1"/>
            <a:r>
              <a:rPr lang="zh-CN" altLang="en-US" sz="2300"/>
              <a:t>知识点；有的时候超链接在最后才知道要连接到哪个位置，所以一开始的时候会用一个假连接或者空链接地址代替；那么方法是在href的值中填写一个#号；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 txBox="1"/>
          <p:nvPr/>
        </p:nvSpPr>
        <p:spPr bwMode="auto">
          <a:xfrm>
            <a:off x="611560" y="417513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锚点链接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19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sz="2300"/>
              <a:t>作用：跳转到当前页面的某个位置</a:t>
            </a:r>
          </a:p>
          <a:p>
            <a:pPr eaLnBrk="1" hangingPunct="1"/>
            <a:endParaRPr lang="zh-CN" sz="2300"/>
          </a:p>
          <a:p>
            <a:pPr eaLnBrk="1" hangingPunct="1"/>
            <a:r>
              <a:rPr lang="en-US" altLang="zh-CN" sz="2300"/>
              <a:t>&lt;a href=”#id”&gt;&lt;/a&gt;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web</a:t>
            </a:r>
            <a:r>
              <a:rPr lang="zh-CN" altLang="en-US" dirty="0"/>
              <a:t>前端技术指的不是某一项技术，而是一系列技术的集合，主要包括：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html -- </a:t>
            </a:r>
            <a:r>
              <a:rPr lang="zh-CN" altLang="en-US" dirty="0"/>
              <a:t>结构标准：负责网页结构的搭建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css -- </a:t>
            </a:r>
            <a:r>
              <a:rPr lang="zh-CN" altLang="en-US" dirty="0"/>
              <a:t>样式标准</a:t>
            </a:r>
            <a:r>
              <a:rPr lang="en-US" altLang="zh-CN" dirty="0"/>
              <a:t>/</a:t>
            </a:r>
            <a:r>
              <a:rPr lang="zh-CN" altLang="en-US" dirty="0"/>
              <a:t>表现标准：负责网页的美化工作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js -- </a:t>
            </a:r>
            <a:r>
              <a:rPr lang="zh-CN" altLang="en-US" dirty="0"/>
              <a:t>行为标准：负责网页的行为动作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337" y="620688"/>
            <a:ext cx="7696200" cy="15843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前端标准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 txBox="1"/>
          <p:nvPr/>
        </p:nvSpPr>
        <p:spPr bwMode="auto">
          <a:xfrm>
            <a:off x="-108520" y="417513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11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100"/>
              <a:t>表单和表格是完全不同的两种元素，表单是专门处理跟后台有关系的一些工作的一个标签；</a:t>
            </a:r>
          </a:p>
          <a:p>
            <a:pPr eaLnBrk="1" hangingPunct="1"/>
            <a:r>
              <a:rPr lang="zh-CN" altLang="en-US" sz="2100"/>
              <a:t>表单的作用：</a:t>
            </a:r>
          </a:p>
          <a:p>
            <a:pPr lvl="1" eaLnBrk="1" hangingPunct="1"/>
            <a:r>
              <a:rPr lang="zh-CN" altLang="en-US" sz="1800"/>
              <a:t>因为前台往往会跟后台发生一些数据的交换和传输，比如传递用户名和密码；所以现在就需要有一个标签能完成传递数据的功能，它就是表单； &lt;form&gt;&lt;/form&gt; 注意：这个东西是一个容器，它表示它内部的所有东西都会被提交给服务器；</a:t>
            </a:r>
          </a:p>
          <a:p>
            <a:pPr eaLnBrk="1" hangingPunct="1"/>
            <a:r>
              <a:rPr lang="zh-CN" altLang="en-US" sz="2100"/>
              <a:t>表单元素是一个大的章节，他包含一系列的东西；其中form只是一个开始的代表；除此之外最重要的input***</a:t>
            </a:r>
          </a:p>
          <a:p>
            <a:pPr eaLnBrk="1" hangingPunct="1"/>
            <a:r>
              <a:rPr lang="zh-CN" altLang="en-US" sz="2100"/>
              <a:t>input---它好比一个变色龙，根据环境的不同可以变化出不同的颜色； 而</a:t>
            </a:r>
            <a:r>
              <a:rPr lang="en-US" altLang="zh-CN" sz="2100"/>
              <a:t>input</a:t>
            </a:r>
            <a:r>
              <a:rPr lang="zh-CN" altLang="en-US" sz="2100"/>
              <a:t>标签是可以根据type属性值的不同可以变化不同的外观和功能；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/>
          <p:nvPr/>
        </p:nvSpPr>
        <p:spPr bwMode="auto">
          <a:xfrm>
            <a:off x="611560" y="424773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input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1900" dirty="0"/>
              <a:t>在</a:t>
            </a:r>
            <a:r>
              <a:rPr lang="en-US" altLang="zh-CN" sz="1900" dirty="0"/>
              <a:t>&lt;input&gt;</a:t>
            </a:r>
            <a:r>
              <a:rPr lang="zh-CN" altLang="en-US" sz="1900" dirty="0"/>
              <a:t>标签中type是原则性属性必须加；name和value属性是后台人员用的时候必须加的；</a:t>
            </a:r>
          </a:p>
          <a:p>
            <a:pPr eaLnBrk="1" hangingPunct="1">
              <a:defRPr/>
            </a:pPr>
            <a:r>
              <a:rPr lang="en-US" altLang="zh-CN" sz="1900" dirty="0"/>
              <a:t>&lt;input type=“” name=“” value=“”&gt;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其中：</a:t>
            </a:r>
            <a:r>
              <a:rPr lang="en-US" altLang="zh-CN" sz="2000" dirty="0"/>
              <a:t>name</a:t>
            </a:r>
            <a:r>
              <a:rPr lang="zh-CN" altLang="en-US" sz="2000" dirty="0"/>
              <a:t>用来标识</a:t>
            </a:r>
            <a:r>
              <a:rPr lang="en-US" altLang="zh-CN" sz="2000" dirty="0"/>
              <a:t>&lt;input&gt;</a:t>
            </a:r>
            <a:r>
              <a:rPr lang="zh-CN" altLang="en-US" sz="2000" dirty="0"/>
              <a:t>标签名称 因为很多input之间需要有所区别；</a:t>
            </a:r>
            <a:endParaRPr lang="en-US" altLang="zh-CN" sz="2000" dirty="0"/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altLang="zh-CN" sz="2000" dirty="0"/>
              <a:t>value</a:t>
            </a:r>
            <a:r>
              <a:rPr lang="zh-CN" altLang="en-US" sz="2000" dirty="0"/>
              <a:t>则是此</a:t>
            </a:r>
            <a:r>
              <a:rPr lang="en-US" altLang="zh-CN" sz="2000" dirty="0"/>
              <a:t>&lt;input&gt;</a:t>
            </a:r>
            <a:r>
              <a:rPr lang="zh-CN" altLang="en-US" sz="2000" dirty="0"/>
              <a:t>提交到服务器上的值（后台人员）；</a:t>
            </a:r>
            <a:endParaRPr lang="en-US" altLang="zh-CN" sz="2000" dirty="0"/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设置默认值（前台人员）</a:t>
            </a:r>
            <a:endParaRPr lang="en-US" altLang="zh-CN" sz="2000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zh-CN" altLang="en-US" sz="2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 txBox="1"/>
          <p:nvPr/>
        </p:nvSpPr>
        <p:spPr bwMode="auto">
          <a:xfrm>
            <a:off x="488465" y="417513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59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/>
              <a:t>文本域标记</a:t>
            </a:r>
            <a:r>
              <a:rPr lang="en-US" altLang="zh-CN" sz="2400"/>
              <a:t>------</a:t>
            </a:r>
            <a:r>
              <a:rPr lang="zh-CN" altLang="en-US" sz="2500"/>
              <a:t>多行文本框</a:t>
            </a:r>
            <a:endParaRPr lang="en-US" altLang="zh-CN" sz="250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5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&lt;textarea name=“</a:t>
            </a:r>
            <a:r>
              <a:rPr lang="zh-CN" altLang="en-US" sz="2000"/>
              <a:t>多行文本框名称” </a:t>
            </a:r>
            <a:r>
              <a:rPr lang="en-US" altLang="zh-CN" sz="2000"/>
              <a:t>cols=“</a:t>
            </a:r>
            <a:r>
              <a:rPr lang="zh-CN" altLang="en-US" sz="2000"/>
              <a:t>文本区内的可见宽度” </a:t>
            </a:r>
            <a:r>
              <a:rPr lang="en-US" altLang="zh-CN" sz="2000"/>
              <a:t>rows=“</a:t>
            </a:r>
            <a:r>
              <a:rPr lang="zh-CN" altLang="en-US" sz="2000"/>
              <a:t>显示的行数”</a:t>
            </a:r>
            <a:r>
              <a:rPr lang="en-US" altLang="zh-CN" sz="200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 </a:t>
            </a:r>
            <a:r>
              <a:rPr lang="zh-CN" altLang="en-US" sz="2000"/>
              <a:t>初始内容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&lt;/textarea&gt;</a:t>
            </a:r>
            <a:r>
              <a:rPr lang="zh-CN" altLang="en-US" sz="2000"/>
              <a:t>文本区内的可见宽度</a:t>
            </a: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 txBox="1"/>
          <p:nvPr/>
        </p:nvSpPr>
        <p:spPr bwMode="auto">
          <a:xfrm>
            <a:off x="323528" y="477837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83" name="内容占位符 2"/>
          <p:cNvSpPr txBox="1"/>
          <p:nvPr/>
        </p:nvSpPr>
        <p:spPr bwMode="auto">
          <a:xfrm>
            <a:off x="457200" y="11969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500"/>
              <a:t>表单下拉菜单元素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&lt;select&gt;&lt;/select&gt;选择标签，它极其的类似于无序列表；它内部的每个选项用的是&lt;option&gt;&lt;/option&gt;就类似与li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        这个标签可以算是一个无属性的标签，所以比较好记； 他的属性至多需要指定一个name用于传到后台以后加以区分；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         option标签有一个属性，可以将自己设置为当前项；这个属性就是selected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</a:t>
            </a:r>
            <a:r>
              <a:rPr lang="zh-CN" altLang="en-US" sz="2400"/>
              <a:t>分组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</a:t>
            </a:r>
            <a:r>
              <a:rPr lang="en-US" altLang="zh-CN" sz="1600"/>
              <a:t>&lt;select&gt;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    </a:t>
            </a:r>
            <a:r>
              <a:rPr lang="en-US" altLang="zh-CN" sz="1600"/>
              <a:t>&lt;optgroup label="</a:t>
            </a:r>
            <a:r>
              <a:rPr lang="zh-CN" altLang="en-US" sz="1600"/>
              <a:t>北京</a:t>
            </a:r>
            <a:r>
              <a:rPr lang="en-US" altLang="zh-CN" sz="1600"/>
              <a:t>"&gt;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             &lt;option&gt;</a:t>
            </a:r>
            <a:r>
              <a:rPr lang="zh-CN" altLang="en-US" sz="1600"/>
              <a:t>东城区</a:t>
            </a:r>
            <a:r>
              <a:rPr lang="en-US" altLang="zh-CN" sz="1600"/>
              <a:t>&lt;/option&gt;&lt;option&gt;</a:t>
            </a:r>
            <a:r>
              <a:rPr lang="zh-CN" altLang="en-US" sz="1600"/>
              <a:t>西城区</a:t>
            </a:r>
            <a:r>
              <a:rPr lang="en-US" altLang="zh-CN" sz="1600"/>
              <a:t>&lt;/option&gt;&lt;option&gt;</a:t>
            </a:r>
            <a:r>
              <a:rPr lang="zh-CN" altLang="en-US" sz="1600"/>
              <a:t>朝阳区</a:t>
            </a:r>
            <a:r>
              <a:rPr lang="en-US" altLang="zh-CN" sz="1600"/>
              <a:t>&lt;/option&gt;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       &lt;/optgroup&gt;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   &lt;optgroup label="</a:t>
            </a:r>
            <a:r>
              <a:rPr lang="zh-CN" altLang="en-US" sz="1600"/>
              <a:t>上海</a:t>
            </a:r>
            <a:r>
              <a:rPr lang="en-US" altLang="zh-CN" sz="1600"/>
              <a:t>"&gt;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       &lt;option&gt;</a:t>
            </a:r>
            <a:r>
              <a:rPr lang="zh-CN" altLang="en-US" sz="1600"/>
              <a:t>浦东区</a:t>
            </a:r>
            <a:r>
              <a:rPr lang="en-US" altLang="zh-CN" sz="1600"/>
              <a:t>&lt;/option&gt;&lt;option&gt;</a:t>
            </a:r>
            <a:r>
              <a:rPr lang="zh-CN" altLang="en-US" sz="1600"/>
              <a:t>闵行区</a:t>
            </a:r>
            <a:r>
              <a:rPr lang="en-US" altLang="zh-CN" sz="1600"/>
              <a:t>&lt;/option&gt; &lt;option&gt;</a:t>
            </a:r>
            <a:r>
              <a:rPr lang="zh-CN" altLang="en-US" sz="1600"/>
              <a:t>虹口区</a:t>
            </a:r>
            <a:r>
              <a:rPr lang="en-US" altLang="zh-CN" sz="1600"/>
              <a:t>&lt;/option&gt;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   &lt;/optgroup&gt;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&lt;/select&gt;</a:t>
            </a:r>
            <a:endParaRPr lang="zh-CN" altLang="en-US" sz="16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075238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 txBox="1"/>
          <p:nvPr/>
        </p:nvSpPr>
        <p:spPr bwMode="auto">
          <a:xfrm>
            <a:off x="457200" y="476672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7" name="内容占位符 2"/>
          <p:cNvSpPr txBox="1"/>
          <p:nvPr/>
        </p:nvSpPr>
        <p:spPr bwMode="auto">
          <a:xfrm>
            <a:off x="457200" y="11969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500"/>
              <a:t>单选框和复选框</a:t>
            </a:r>
            <a:endParaRPr lang="en-US" altLang="zh-CN" sz="25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5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/>
              <a:t>单选和复选标记很相近所以可以放到一起去记；用法也是一致的；</a:t>
            </a:r>
          </a:p>
          <a:p>
            <a:pPr eaLnBrk="1" hangingPunct="1"/>
            <a:r>
              <a:rPr lang="zh-CN" altLang="en-US" sz="1800"/>
              <a:t>他们使用的都是input标签只是一个格式设置为radio单选，另外一个设置为checkbox复选；</a:t>
            </a:r>
          </a:p>
          <a:p>
            <a:pPr eaLnBrk="1" hangingPunct="1"/>
            <a:r>
              <a:rPr lang="zh-CN" altLang="en-US" sz="1800"/>
              <a:t>如果设置默认情况为已选状态的话都是使用的同一个键值对，即 checked=“checked”</a:t>
            </a:r>
            <a:endParaRPr lang="en-US" altLang="zh-CN" sz="1800"/>
          </a:p>
          <a:p>
            <a:pPr eaLnBrk="1" hangingPunct="1"/>
            <a:endParaRPr lang="en-US" altLang="zh-CN" sz="1800"/>
          </a:p>
          <a:p>
            <a:pPr eaLnBrk="1" hangingPunct="1"/>
            <a:endParaRPr lang="en-US" altLang="zh-CN" sz="1800"/>
          </a:p>
          <a:p>
            <a:pPr eaLnBrk="1" hangingPunct="1"/>
            <a:r>
              <a:rPr lang="zh-CN" altLang="en-US" sz="1800"/>
              <a:t>单选框：</a:t>
            </a:r>
            <a:endParaRPr lang="en-US" altLang="zh-CN" sz="1800"/>
          </a:p>
          <a:p>
            <a:pPr eaLnBrk="1" hangingPunct="1"/>
            <a:r>
              <a:rPr lang="en-US" altLang="zh-CN" sz="1800"/>
              <a:t>&lt;input type=“radio” name=“sex” value=“nan” /&gt;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 txBox="1"/>
          <p:nvPr/>
        </p:nvSpPr>
        <p:spPr bwMode="auto">
          <a:xfrm>
            <a:off x="683568" y="548680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" y="11969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500" dirty="0"/>
              <a:t>input</a:t>
            </a:r>
            <a:r>
              <a:rPr lang="zh-CN" altLang="en-US" sz="2500" dirty="0"/>
              <a:t>重要属性</a:t>
            </a:r>
            <a:endParaRPr lang="en-US" altLang="zh-CN" sz="25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5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/>
              <a:t>type必填属性；有多重值；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/>
              <a:t>name 使标记之间有所区分！并且他的值将扮演表单提交给后台时候的键值对中的键部分；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/>
              <a:t>value 值属性可以设置默认值，这个值也可以是用户添加的；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/>
              <a:t>maxlength 能填写字符的最大长度；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/>
              <a:t>size  定义文本框或者密码框的宽度尺寸；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 txBox="1"/>
          <p:nvPr/>
        </p:nvSpPr>
        <p:spPr bwMode="auto">
          <a:xfrm>
            <a:off x="457200" y="400050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" y="11969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3866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500" dirty="0"/>
              <a:t>按钮</a:t>
            </a:r>
            <a:endParaRPr lang="en-US" altLang="zh-CN" sz="25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5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/>
              <a:t>&lt;input type=“</a:t>
            </a:r>
            <a:r>
              <a:rPr lang="zh-CN" altLang="en-US" sz="1800" dirty="0"/>
              <a:t>按钮类型</a:t>
            </a:r>
            <a:r>
              <a:rPr lang="en-US" altLang="zh-CN" sz="1800" dirty="0"/>
              <a:t>(reset[</a:t>
            </a:r>
            <a:r>
              <a:rPr lang="zh-CN" altLang="en-US" sz="1800" dirty="0"/>
              <a:t>重置表单</a:t>
            </a:r>
            <a:r>
              <a:rPr lang="en-US" altLang="zh-CN" sz="1800" dirty="0"/>
              <a:t>]</a:t>
            </a:r>
            <a:r>
              <a:rPr lang="zh-CN" altLang="en-US" sz="1800" dirty="0"/>
              <a:t>、</a:t>
            </a:r>
            <a:r>
              <a:rPr lang="en-US" altLang="zh-CN" sz="1800" dirty="0"/>
              <a:t>submit[</a:t>
            </a:r>
            <a:r>
              <a:rPr lang="zh-CN" altLang="en-US" sz="1800" dirty="0"/>
              <a:t>提交表单</a:t>
            </a:r>
            <a:r>
              <a:rPr lang="en-US" altLang="zh-CN" sz="1800" dirty="0"/>
              <a:t>]</a:t>
            </a:r>
            <a:r>
              <a:rPr lang="zh-CN" altLang="en-US" sz="1800" dirty="0"/>
              <a:t>、</a:t>
            </a:r>
            <a:r>
              <a:rPr lang="en-US" altLang="zh-CN" sz="1800" dirty="0"/>
              <a:t>button[</a:t>
            </a:r>
            <a:r>
              <a:rPr lang="zh-CN" altLang="en-US" sz="1800" dirty="0"/>
              <a:t>普通按钮</a:t>
            </a:r>
            <a:r>
              <a:rPr lang="en-US" altLang="zh-CN" sz="1800" dirty="0"/>
              <a:t>])” name=“</a:t>
            </a:r>
            <a:r>
              <a:rPr lang="zh-CN" altLang="en-US" sz="1800" dirty="0"/>
              <a:t>按钮名称” </a:t>
            </a:r>
            <a:r>
              <a:rPr lang="en-US" altLang="zh-CN" sz="1800" dirty="0"/>
              <a:t>value=“</a:t>
            </a:r>
            <a:r>
              <a:rPr lang="zh-CN" altLang="en-US" sz="1800" dirty="0"/>
              <a:t>按钮显示文本”</a:t>
            </a:r>
            <a:r>
              <a:rPr lang="en-US" altLang="zh-CN" sz="1800" dirty="0"/>
              <a:t>/&gt;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1800" dirty="0"/>
              <a:t>图片按钮</a:t>
            </a:r>
            <a:endParaRPr lang="en-US" altLang="zh-CN" sz="1800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dirty="0"/>
              <a:t>      &lt;input name="</a:t>
            </a:r>
            <a:r>
              <a:rPr lang="zh-CN" altLang="en-US" sz="1800" dirty="0"/>
              <a:t>图片按钮名称</a:t>
            </a:r>
            <a:r>
              <a:rPr lang="en-US" altLang="zh-CN" sz="1800" dirty="0"/>
              <a:t>" type="image"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</a:t>
            </a:r>
            <a:r>
              <a:rPr lang="zh-CN" altLang="en-US" sz="1800" dirty="0"/>
              <a:t>图片路径</a:t>
            </a:r>
            <a:r>
              <a:rPr lang="en-US" altLang="zh-CN" sz="1800" dirty="0"/>
              <a:t>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注意：提交表单和重置表单都是控制的整个form元素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 txBox="1"/>
          <p:nvPr/>
        </p:nvSpPr>
        <p:spPr bwMode="auto">
          <a:xfrm>
            <a:off x="457200" y="417513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3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input</a:t>
            </a:r>
            <a:r>
              <a:rPr lang="zh-CN" altLang="en-US" sz="2400" dirty="0"/>
              <a:t>标签</a:t>
            </a:r>
            <a:r>
              <a:rPr lang="en-US" altLang="zh-CN" sz="2400" dirty="0"/>
              <a:t>type</a:t>
            </a:r>
            <a:r>
              <a:rPr lang="zh-CN" altLang="en-US" sz="2400" dirty="0"/>
              <a:t>属性值总结：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type的属性值有以下（注意这些都是值不是属性！）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/>
              <a:t>text文本框，默认就是这个值；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/>
              <a:t>password，密码框；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/>
              <a:t>radio，单选框，单选按钮；（当name值为相同的时候才能保证只能选其一）；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/>
              <a:t>checkbox，多选框；复选可多选；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/>
              <a:t>button</a:t>
            </a:r>
            <a:r>
              <a:rPr lang="zh-CN" altLang="en-US" sz="1800" dirty="0"/>
              <a:t>;按钮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/>
              <a:t>submit 功能为提交的按钮</a:t>
            </a:r>
            <a:r>
              <a:rPr lang="en-US" altLang="zh-CN" sz="1800" dirty="0">
                <a:solidFill>
                  <a:srgbClr val="FF0000"/>
                </a:solidFill>
              </a:rPr>
              <a:t>*</a:t>
            </a:r>
            <a:r>
              <a:rPr lang="zh-CN" altLang="en-US" sz="1800" dirty="0">
                <a:solidFill>
                  <a:srgbClr val="FF0000"/>
                </a:solidFill>
              </a:rPr>
              <a:t>提交功能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1800" dirty="0"/>
              <a:t>reset 功能为重置的按钮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endParaRPr lang="zh-CN" altLang="en-US" sz="1800" dirty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zh-CN" altLang="en-US" sz="180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 txBox="1"/>
          <p:nvPr/>
        </p:nvSpPr>
        <p:spPr bwMode="auto">
          <a:xfrm>
            <a:off x="755576" y="548680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3" name="内容占位符 2"/>
          <p:cNvSpPr txBox="1"/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form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100"/>
              <a:t>是一个容器，内部可以存放大量的表单元素，同时可以和按钮配合提交表单给服务器。</a:t>
            </a: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&lt;form&gt;&lt;/form&gt;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form</a:t>
            </a:r>
            <a:r>
              <a:rPr lang="zh-CN" altLang="en-US" sz="2100"/>
              <a:t>有一个必须要设置的属性：</a:t>
            </a:r>
            <a:r>
              <a:rPr lang="en-US" altLang="zh-CN" sz="2100"/>
              <a:t>action</a:t>
            </a:r>
            <a:r>
              <a:rPr lang="zh-CN" altLang="en-US" sz="2100"/>
              <a:t>：服务器地址</a:t>
            </a: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method</a:t>
            </a:r>
            <a:r>
              <a:rPr lang="zh-CN" altLang="en-US" sz="2100"/>
              <a:t>：发送方式</a:t>
            </a: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get</a:t>
            </a:r>
            <a:r>
              <a:rPr lang="zh-CN" altLang="en-US" sz="2100"/>
              <a:t>：明文发送；</a:t>
            </a: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100"/>
              <a:t>	post</a:t>
            </a:r>
            <a:r>
              <a:rPr lang="zh-CN" altLang="en-US" sz="2100"/>
              <a:t>：密文发送</a:t>
            </a: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100"/>
              <a:t>所有的表单元素收集上来的数据都是以键值对的形式发送的：</a:t>
            </a:r>
            <a:r>
              <a:rPr lang="en-US" altLang="zh-CN" sz="2100"/>
              <a:t>k=v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 txBox="1"/>
          <p:nvPr/>
        </p:nvSpPr>
        <p:spPr bwMode="auto">
          <a:xfrm>
            <a:off x="683568" y="418327"/>
            <a:ext cx="56864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HTML-</a:t>
            </a:r>
            <a:r>
              <a:rPr lang="zh-CN" altLang="en-US" sz="3600" b="1" dirty="0">
                <a:latin typeface="Franklin Gothic Medium" panose="020B0603020102020204" pitchFamily="34" charset="0"/>
                <a:ea typeface="微软雅黑" panose="020B0503020204020204" pitchFamily="34" charset="-122"/>
              </a:rPr>
              <a:t>表单</a:t>
            </a:r>
            <a:endParaRPr lang="zh-CN" altLang="zh-CN" sz="3600" b="1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 txBox="1"/>
          <p:nvPr/>
        </p:nvSpPr>
        <p:spPr bwMode="auto">
          <a:xfrm>
            <a:off x="457200" y="11969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label</a:t>
            </a:r>
            <a:r>
              <a:rPr lang="zh-CN" altLang="en-US" sz="2400"/>
              <a:t>标签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扩大选择范围；可以包含其他表单元素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例：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&lt;input type="radio" checked="checked“  id=“nan” /&gt;&lt;label for=“nan”&gt;</a:t>
            </a:r>
            <a:r>
              <a:rPr lang="zh-CN" altLang="en-US" sz="1800"/>
              <a:t>男</a:t>
            </a:r>
            <a:r>
              <a:rPr lang="en-US" altLang="zh-CN" sz="1800"/>
              <a:t>&lt;/label&gt;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545518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行业词条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1. internet ---&gt;  </a:t>
            </a:r>
            <a:r>
              <a:rPr lang="zh-CN" altLang="en-US" sz="2000" dirty="0"/>
              <a:t>互联网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2. WWW ---&gt; </a:t>
            </a:r>
            <a:r>
              <a:rPr lang="zh-CN" altLang="en-US" sz="2000" dirty="0"/>
              <a:t>万维网（资料空间）</a:t>
            </a:r>
            <a:r>
              <a:rPr lang="en-US" altLang="zh-CN" sz="2000" dirty="0"/>
              <a:t>World Wide Web </a:t>
            </a:r>
            <a:r>
              <a:rPr lang="zh-CN" altLang="en-US" sz="2000" dirty="0"/>
              <a:t>万维网</a:t>
            </a:r>
            <a:r>
              <a:rPr lang="en-US" altLang="zh-CN" sz="2000" dirty="0"/>
              <a:t>, </a:t>
            </a:r>
            <a:r>
              <a:rPr lang="zh-CN" altLang="en-US" sz="2000" dirty="0"/>
              <a:t>简称</a:t>
            </a:r>
            <a:r>
              <a:rPr lang="en-US" altLang="zh-CN" sz="2000" dirty="0"/>
              <a:t>WWW</a:t>
            </a:r>
            <a:r>
              <a:rPr lang="zh-CN" altLang="en-US" sz="2000" dirty="0"/>
              <a:t>或</a:t>
            </a:r>
            <a:r>
              <a:rPr lang="en-US" altLang="zh-CN" sz="2000" dirty="0"/>
              <a:t>3W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3. URL ---&gt; </a:t>
            </a:r>
            <a:r>
              <a:rPr lang="zh-CN" altLang="en-US" sz="2000" dirty="0"/>
              <a:t>统一资源定位器（网络地址）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4. HTTP ---&gt; </a:t>
            </a:r>
            <a:r>
              <a:rPr lang="zh-CN" altLang="en-US" sz="2000" dirty="0"/>
              <a:t>超文本传输协议 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5. W3C ---&gt; </a:t>
            </a:r>
            <a:r>
              <a:rPr lang="zh-CN" altLang="en-US" sz="2000" dirty="0"/>
              <a:t>万维网联盟（它是一个组织不是某一个公司）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6. </a:t>
            </a:r>
            <a:r>
              <a:rPr lang="zh-CN" altLang="en-US" sz="2000" dirty="0"/>
              <a:t>网站 </a:t>
            </a:r>
            <a:r>
              <a:rPr lang="en-US" altLang="zh-CN" sz="2000" dirty="0"/>
              <a:t>---&gt; </a:t>
            </a:r>
            <a:r>
              <a:rPr lang="zh-CN" altLang="en-US" sz="2000" dirty="0"/>
              <a:t>多个页面的集合（首页，内容页，列表页）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7. </a:t>
            </a:r>
            <a:r>
              <a:rPr lang="zh-CN" altLang="en-US" sz="2000" dirty="0"/>
              <a:t>网页 </a:t>
            </a:r>
            <a:r>
              <a:rPr lang="en-US" altLang="zh-CN" sz="2000" dirty="0"/>
              <a:t>---&gt; </a:t>
            </a:r>
            <a:r>
              <a:rPr lang="zh-CN" altLang="en-US" sz="2000" dirty="0"/>
              <a:t>网页文件就是后缀名以</a:t>
            </a:r>
            <a:r>
              <a:rPr lang="en-US" altLang="zh-CN" sz="2000" dirty="0"/>
              <a:t>.html</a:t>
            </a:r>
            <a:r>
              <a:rPr lang="zh-CN" altLang="en-US" sz="2000" dirty="0"/>
              <a:t>或者</a:t>
            </a:r>
            <a:r>
              <a:rPr lang="en-US" altLang="zh-CN" sz="2000" dirty="0"/>
              <a:t>.</a:t>
            </a:r>
            <a:r>
              <a:rPr lang="en-US" altLang="zh-CN" sz="2000" dirty="0" err="1"/>
              <a:t>htm</a:t>
            </a:r>
            <a:r>
              <a:rPr lang="zh-CN" altLang="en-US" sz="2000" dirty="0"/>
              <a:t>结尾的文件。 文字，图片，超链接；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8.</a:t>
            </a:r>
            <a:r>
              <a:rPr lang="zh-CN" altLang="en-US" sz="2000" dirty="0"/>
              <a:t>浏览器；观看网页最终效果的平台；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512762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五大浏览器厂商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/>
              <a:t>ie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谷歌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火狐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苹果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欧朋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我们需要安装的浏览器：</a:t>
            </a:r>
            <a:endParaRPr lang="en-US" altLang="zh-CN" sz="1500" dirty="0"/>
          </a:p>
          <a:p>
            <a:pPr lvl="1">
              <a:lnSpc>
                <a:spcPct val="90000"/>
              </a:lnSpc>
            </a:pPr>
            <a:r>
              <a:rPr lang="zh-CN" altLang="en-US" sz="1500" dirty="0"/>
              <a:t>谷歌</a:t>
            </a:r>
            <a:endParaRPr lang="en-US" altLang="zh-CN" sz="1500" dirty="0"/>
          </a:p>
          <a:p>
            <a:pPr lvl="1">
              <a:lnSpc>
                <a:spcPct val="90000"/>
              </a:lnSpc>
            </a:pPr>
            <a:r>
              <a:rPr lang="zh-CN" altLang="en-US" sz="1500" dirty="0"/>
              <a:t>火狐</a:t>
            </a:r>
            <a:endParaRPr lang="en-US" altLang="zh-CN" sz="1500" dirty="0"/>
          </a:p>
          <a:p>
            <a:pPr lvl="1">
              <a:lnSpc>
                <a:spcPct val="90000"/>
              </a:lnSpc>
            </a:pPr>
            <a:r>
              <a:rPr lang="zh-CN" altLang="en-US" sz="1500" dirty="0"/>
              <a:t>因为谷歌和苹果的内核一样；（</a:t>
            </a:r>
            <a:r>
              <a:rPr lang="en-US" altLang="zh-CN" sz="1500" dirty="0" err="1"/>
              <a:t>cpu</a:t>
            </a:r>
            <a:r>
              <a:rPr lang="zh-CN" altLang="en-US" sz="1500" dirty="0"/>
              <a:t>：</a:t>
            </a:r>
            <a:r>
              <a:rPr lang="en-US" altLang="zh-CN" sz="1500" dirty="0" err="1"/>
              <a:t>i</a:t>
            </a:r>
            <a:r>
              <a:rPr lang="zh-CN" altLang="en-US" sz="1500" dirty="0"/>
              <a:t>、</a:t>
            </a:r>
            <a:r>
              <a:rPr lang="en-US" altLang="zh-CN" sz="1500" dirty="0"/>
              <a:t>a</a:t>
            </a:r>
            <a:r>
              <a:rPr lang="zh-CN" altLang="en-US" sz="1500" dirty="0"/>
              <a:t>、龙心）</a:t>
            </a:r>
            <a:endParaRPr lang="en-US" altLang="zh-CN" sz="1500" dirty="0"/>
          </a:p>
        </p:txBody>
      </p:sp>
      <p:pic>
        <p:nvPicPr>
          <p:cNvPr id="8196" name="Picture 2" descr="D:\老韩html-css基础视频\html\01\01\浏览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638618"/>
            <a:ext cx="4286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990" y="549275"/>
            <a:ext cx="7696200" cy="7194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html历史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定义：超文本标记语言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html的发展历史有这样的4个阶段；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1. HTML2.0  ---&gt;1995年由 RFC组织发布；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2. HTML3.0  ---&gt; W3C(官方的组织) 制定一系列规范。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3. HTML4.0.1 ---&gt; </a:t>
            </a:r>
            <a:r>
              <a:rPr lang="zh-CN" altLang="en-US" sz="2000" dirty="0">
                <a:solidFill>
                  <a:srgbClr val="FF0000"/>
                </a:solidFill>
              </a:rPr>
              <a:t>XHTML1.0（目前常用版本）</a:t>
            </a:r>
            <a:r>
              <a:rPr lang="zh-CN" altLang="en-US" sz="2000" dirty="0"/>
              <a:t> ---&gt; XHTML相当于HTML的严谨版。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4. HTML5.0  ---&gt; 发展趋势 2008年起稿，2012年推广；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html1.0只是一个草案，制定的时候也只是拟定了一个草案没有被实际使用，所以html在正式确立的时候就已经是2.0版本了；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49275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语法规定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标签、标记符号------------  &lt;&gt;又称尖括号；</a:t>
            </a:r>
            <a:endParaRPr lang="en-US" altLang="zh-CN" dirty="0"/>
          </a:p>
          <a:p>
            <a:r>
              <a:rPr lang="zh-CN" altLang="en-US" dirty="0"/>
              <a:t>html语言必须写在标签符号里面；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tml中的标签大多数都是成对出现；</a:t>
            </a:r>
          </a:p>
          <a:p>
            <a:r>
              <a:rPr lang="zh-CN" altLang="en-US" dirty="0"/>
              <a:t>关闭符号------------  /  </a:t>
            </a:r>
            <a:r>
              <a:rPr lang="zh-CN" altLang="en-US"/>
              <a:t>又称斜</a:t>
            </a:r>
            <a:r>
              <a:rPr lang="zh-CN" altLang="en-US" dirty="0"/>
              <a:t>杠；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67552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第一个html页面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900"/>
              <a:t>后缀名改成</a:t>
            </a:r>
            <a:r>
              <a:rPr lang="en-US" altLang="zh-CN" sz="1900"/>
              <a:t>html</a:t>
            </a:r>
          </a:p>
          <a:p>
            <a:r>
              <a:rPr lang="en-US" altLang="zh-CN" sz="1900"/>
              <a:t>&lt;html&gt;&lt;/html&gt;       </a:t>
            </a:r>
            <a:r>
              <a:rPr lang="zh-CN" altLang="en-US" sz="1900"/>
              <a:t>代表是整个页面</a:t>
            </a:r>
          </a:p>
          <a:p>
            <a:r>
              <a:rPr lang="en-US" altLang="zh-CN" sz="1900"/>
              <a:t>&lt;head&gt;&lt;/head&gt;    </a:t>
            </a:r>
            <a:r>
              <a:rPr lang="zh-CN" altLang="en-US" sz="1900"/>
              <a:t>代表网页的头部</a:t>
            </a:r>
          </a:p>
          <a:p>
            <a:r>
              <a:rPr lang="en-US" altLang="zh-CN" sz="1900"/>
              <a:t>&lt;title&gt;&lt;/title&gt;         </a:t>
            </a:r>
            <a:r>
              <a:rPr lang="zh-CN" altLang="en-US" sz="1900"/>
              <a:t>代表网页的标题名称。注意：</a:t>
            </a:r>
            <a:r>
              <a:rPr lang="en-US" altLang="zh-CN" sz="1900"/>
              <a:t>title</a:t>
            </a:r>
            <a:r>
              <a:rPr lang="zh-CN" altLang="en-US" sz="1900"/>
              <a:t>必须放在</a:t>
            </a:r>
            <a:r>
              <a:rPr lang="en-US" altLang="zh-CN" sz="1900"/>
              <a:t>head</a:t>
            </a:r>
            <a:r>
              <a:rPr lang="zh-CN" altLang="en-US" sz="1900"/>
              <a:t>标签中</a:t>
            </a:r>
          </a:p>
          <a:p>
            <a:r>
              <a:rPr lang="en-US" altLang="zh-CN" sz="1900"/>
              <a:t>&lt;body&gt;&lt;/body&gt;     </a:t>
            </a:r>
            <a:r>
              <a:rPr lang="zh-CN" altLang="en-US" sz="1900"/>
              <a:t>代表网页的内容，这个是很重要的一个标签 这里包括用户看到所有内容</a:t>
            </a:r>
          </a:p>
          <a:p>
            <a:r>
              <a:rPr lang="zh-CN" altLang="en-US" sz="1900"/>
              <a:t>以上就是一个网页的基本结构，</a:t>
            </a:r>
            <a:r>
              <a:rPr lang="en-US" altLang="zh-CN" sz="1900"/>
              <a:t>html</a:t>
            </a:r>
            <a:r>
              <a:rPr lang="zh-CN" altLang="en-US" sz="1900"/>
              <a:t>在最外面，里面是</a:t>
            </a:r>
            <a:r>
              <a:rPr lang="en-US" altLang="zh-CN" sz="1900"/>
              <a:t>head</a:t>
            </a:r>
            <a:r>
              <a:rPr lang="zh-CN" altLang="en-US" sz="1900"/>
              <a:t>嵌套</a:t>
            </a:r>
            <a:r>
              <a:rPr lang="en-US" altLang="zh-CN" sz="1900"/>
              <a:t>title </a:t>
            </a:r>
            <a:r>
              <a:rPr lang="zh-CN" altLang="en-US" sz="1900"/>
              <a:t>下面写</a:t>
            </a:r>
            <a:r>
              <a:rPr lang="en-US" altLang="zh-CN" sz="1900"/>
              <a:t>body</a:t>
            </a:r>
          </a:p>
          <a:p>
            <a:r>
              <a:rPr lang="zh-CN" altLang="en-US" sz="1900" b="1">
                <a:solidFill>
                  <a:srgbClr val="FF0000"/>
                </a:solidFill>
              </a:rPr>
              <a:t>注意：在</a:t>
            </a:r>
            <a:r>
              <a:rPr lang="en-US" altLang="zh-CN" sz="1900" b="1">
                <a:solidFill>
                  <a:srgbClr val="FF0000"/>
                </a:solidFill>
              </a:rPr>
              <a:t>body</a:t>
            </a:r>
            <a:r>
              <a:rPr lang="zh-CN" altLang="en-US" sz="1900" b="1">
                <a:solidFill>
                  <a:srgbClr val="FF0000"/>
                </a:solidFill>
              </a:rPr>
              <a:t>中写了回车和空格，但是浏览器并没有按照我们的意愿正常显示。</a:t>
            </a:r>
          </a:p>
          <a:p>
            <a:r>
              <a:rPr lang="zh-CN" altLang="en-US" sz="1900" b="1">
                <a:solidFill>
                  <a:srgbClr val="FF0000"/>
                </a:solidFill>
              </a:rPr>
              <a:t>结论：浏览器只认识</a:t>
            </a:r>
            <a:r>
              <a:rPr lang="en-US" altLang="zh-CN" sz="1900" b="1">
                <a:solidFill>
                  <a:srgbClr val="FF0000"/>
                </a:solidFill>
              </a:rPr>
              <a:t>html</a:t>
            </a:r>
            <a:r>
              <a:rPr lang="zh-CN" altLang="en-US" sz="1900" b="1">
                <a:solidFill>
                  <a:srgbClr val="FF0000"/>
                </a:solidFill>
              </a:rPr>
              <a:t>语言，不能正常的识别回车和空格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9879" y="549275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标签基础语法概括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html号称标记语言， 标签，标记，元素，节点；这些词语全部都指html标签，都是同一个意思！标签大多数是成对出现的，结束标签要加一个反斜杠。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例：</a:t>
            </a:r>
            <a:r>
              <a:rPr lang="en-US" altLang="zh-CN" sz="2800" dirty="0"/>
              <a:t>&lt;html&gt;&lt;/html&gt;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一句话：做事情要有头有尾，写代码也一样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92696"/>
            <a:ext cx="769620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编码工具的重要性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人类的进步离不开工具的使用，写网站也一样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代码工具推荐：</a:t>
            </a:r>
            <a:r>
              <a:rPr lang="en-US" altLang="zh-CN" sz="2800" dirty="0" err="1"/>
              <a:t>dw</a:t>
            </a:r>
            <a:r>
              <a:rPr lang="zh-CN" altLang="en-US" sz="2800" dirty="0"/>
              <a:t>、</a:t>
            </a:r>
            <a:r>
              <a:rPr lang="en-US" altLang="zh-CN" sz="2800" dirty="0"/>
              <a:t>sublime</a:t>
            </a:r>
            <a:r>
              <a:rPr lang="zh-CN" altLang="en-US" sz="2800" dirty="0"/>
              <a:t>、HBuilder、WebStorm、</a:t>
            </a:r>
            <a:r>
              <a:rPr lang="en-US" altLang="zh-CN" sz="2800" dirty="0"/>
              <a:t>notepad++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editplus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工具只是帮助提高书写速度，不能决定一个人的能力，所以学好代码更重要。</a:t>
            </a: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Microsoft Office PowerPoint</Application>
  <PresentationFormat>全屏显示(4:3)</PresentationFormat>
  <Paragraphs>201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</vt:lpstr>
      <vt:lpstr>Office 主题</vt:lpstr>
      <vt:lpstr>PowerPoint 演示文稿</vt:lpstr>
      <vt:lpstr>Web前端标准</vt:lpstr>
      <vt:lpstr>行业词条</vt:lpstr>
      <vt:lpstr>浏览器</vt:lpstr>
      <vt:lpstr>html历史</vt:lpstr>
      <vt:lpstr>html语法规定</vt:lpstr>
      <vt:lpstr>第一个html页面</vt:lpstr>
      <vt:lpstr>标签基础语法概括</vt:lpstr>
      <vt:lpstr>编码工具的重要性</vt:lpstr>
      <vt:lpstr>h和p标签</vt:lpstr>
      <vt:lpstr>bui标签</vt:lpstr>
      <vt:lpstr>Html的单标签</vt:lpstr>
      <vt:lpstr>html属性</vt:lpstr>
      <vt:lpstr>Img标签</vt:lpstr>
      <vt:lpstr>Img标签</vt:lpstr>
      <vt:lpstr>相对路径</vt:lpstr>
      <vt:lpstr>小知识点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恩意</cp:lastModifiedBy>
  <cp:revision>108</cp:revision>
  <dcterms:created xsi:type="dcterms:W3CDTF">2015-06-29T07:19:00Z</dcterms:created>
  <dcterms:modified xsi:type="dcterms:W3CDTF">2018-03-11T03:34:48Z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