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304"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258"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Sheet1!$B$1</c:f>
              <c:strCache>
                <c:ptCount val="1"/>
                <c:pt idx="0">
                  <c:v>软件缺陷的来源</c:v>
                </c:pt>
              </c:strCache>
            </c:strRef>
          </c:tx>
          <c:dPt>
            <c:idx val="0"/>
            <c:bubble3D val="0"/>
            <c:extLst>
              <c:ext xmlns:c16="http://schemas.microsoft.com/office/drawing/2014/chart" uri="{C3380CC4-5D6E-409C-BE32-E72D297353CC}">
                <c16:uniqueId val="{00000000-18BF-4C36-B29F-2A9717F2340D}"/>
              </c:ext>
            </c:extLst>
          </c:dPt>
          <c:dPt>
            <c:idx val="1"/>
            <c:bubble3D val="0"/>
            <c:extLst>
              <c:ext xmlns:c16="http://schemas.microsoft.com/office/drawing/2014/chart" uri="{C3380CC4-5D6E-409C-BE32-E72D297353CC}">
                <c16:uniqueId val="{00000001-18BF-4C36-B29F-2A9717F2340D}"/>
              </c:ext>
            </c:extLst>
          </c:dPt>
          <c:dPt>
            <c:idx val="2"/>
            <c:bubble3D val="0"/>
            <c:extLst>
              <c:ext xmlns:c16="http://schemas.microsoft.com/office/drawing/2014/chart" uri="{C3380CC4-5D6E-409C-BE32-E72D297353CC}">
                <c16:uniqueId val="{00000002-18BF-4C36-B29F-2A9717F2340D}"/>
              </c:ext>
            </c:extLst>
          </c:dPt>
          <c:dPt>
            <c:idx val="3"/>
            <c:bubble3D val="0"/>
            <c:extLst>
              <c:ext xmlns:c16="http://schemas.microsoft.com/office/drawing/2014/chart" uri="{C3380CC4-5D6E-409C-BE32-E72D297353CC}">
                <c16:uniqueId val="{00000003-18BF-4C36-B29F-2A9717F2340D}"/>
              </c:ext>
            </c:extLst>
          </c:dPt>
          <c:dLbls>
            <c:dLbl>
              <c:idx val="0"/>
              <c:layout>
                <c:manualLayout>
                  <c:x val="-0.25317138308253301"/>
                  <c:y val="-0.105126829333362"/>
                </c:manualLayout>
              </c:layout>
              <c:tx>
                <c:rich>
                  <a:bodyPr/>
                  <a:lstStyle/>
                  <a:p>
                    <a:r>
                      <a:rPr lang="zh-CN" altLang="en-US"/>
                      <a:t>需求规格说明书</a:t>
                    </a:r>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BF-4C36-B29F-2A9717F2340D}"/>
                </c:ext>
              </c:extLst>
            </c:dLbl>
            <c:dLbl>
              <c:idx val="1"/>
              <c:tx>
                <c:rich>
                  <a:bodyPr/>
                  <a:lstStyle/>
                  <a:p>
                    <a:r>
                      <a:rPr lang="zh-CN" altLang="en-US"/>
                      <a:t>设计文档</a:t>
                    </a:r>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BF-4C36-B29F-2A9717F2340D}"/>
                </c:ext>
              </c:extLst>
            </c:dLbl>
            <c:dLbl>
              <c:idx val="2"/>
              <c:tx>
                <c:rich>
                  <a:bodyPr/>
                  <a:lstStyle/>
                  <a:p>
                    <a:r>
                      <a:rPr lang="zh-CN" altLang="en-US" b="1">
                        <a:solidFill>
                          <a:sysClr val="windowText" lastClr="000000"/>
                        </a:solidFill>
                      </a:rPr>
                      <a:t>编码</a:t>
                    </a:r>
                    <a:endParaRPr lang="zh-CN" altLang="en-US" dirty="0"/>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8BF-4C36-B29F-2A9717F2340D}"/>
                </c:ext>
              </c:extLst>
            </c:dLbl>
            <c:dLbl>
              <c:idx val="3"/>
              <c:tx>
                <c:rich>
                  <a:bodyPr/>
                  <a:lstStyle/>
                  <a:p>
                    <a:r>
                      <a:rPr lang="zh-CN" altLang="en-US" b="1">
                        <a:solidFill>
                          <a:sysClr val="windowText" lastClr="000000"/>
                        </a:solidFill>
                      </a:rPr>
                      <a:t>其他</a:t>
                    </a:r>
                    <a:endParaRPr lang="zh-CN" altLang="en-US" dirty="0"/>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BF-4C36-B29F-2A9717F2340D}"/>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1"/>
            <c:showCatName val="1"/>
            <c:showSerName val="0"/>
            <c:showPercent val="0"/>
            <c:showBubbleSize val="0"/>
            <c:showLeaderLines val="1"/>
            <c:extLst>
              <c:ext xmlns:c15="http://schemas.microsoft.com/office/drawing/2012/chart" uri="{CE6537A1-D6FC-4f65-9D91-7224C49458BB}"/>
            </c:extLst>
          </c:dLbls>
          <c:cat>
            <c:strRef>
              <c:f>Sheet1!$A$2:$A$5</c:f>
              <c:strCache>
                <c:ptCount val="4"/>
                <c:pt idx="0">
                  <c:v>需求规格说明书</c:v>
                </c:pt>
                <c:pt idx="1">
                  <c:v>设计文档</c:v>
                </c:pt>
                <c:pt idx="2">
                  <c:v>编码</c:v>
                </c:pt>
                <c:pt idx="3">
                  <c:v>其他</c:v>
                </c:pt>
              </c:strCache>
            </c:strRef>
          </c:cat>
          <c:val>
            <c:numRef>
              <c:f>Sheet1!$B$2:$B$5</c:f>
              <c:numCache>
                <c:formatCode>0%</c:formatCode>
                <c:ptCount val="4"/>
                <c:pt idx="0">
                  <c:v>0.6</c:v>
                </c:pt>
                <c:pt idx="1">
                  <c:v>0.28000000000000003</c:v>
                </c:pt>
                <c:pt idx="2">
                  <c:v>7.0000000000000007E-2</c:v>
                </c:pt>
                <c:pt idx="3">
                  <c:v>0.05</c:v>
                </c:pt>
              </c:numCache>
            </c:numRef>
          </c:val>
          <c:extLst>
            <c:ext xmlns:c16="http://schemas.microsoft.com/office/drawing/2014/chart" uri="{C3380CC4-5D6E-409C-BE32-E72D297353CC}">
              <c16:uniqueId val="{00000004-18BF-4C36-B29F-2A9717F2340D}"/>
            </c:ext>
          </c:extLst>
        </c:ser>
        <c:dLbls>
          <c:showLegendKey val="0"/>
          <c:showVal val="1"/>
          <c:showCatName val="1"/>
          <c:showSerName val="0"/>
          <c:showPercent val="0"/>
          <c:showBubbleSize val="0"/>
          <c:showLeaderLines val="1"/>
        </c:dLbls>
        <c:firstSliceAng val="15"/>
      </c:pieChart>
      <c:spPr>
        <a:noFill/>
        <a:ln>
          <a:noFill/>
        </a:ln>
        <a:effectLst/>
      </c:spPr>
    </c:plotArea>
    <c:plotVisOnly val="1"/>
    <c:dispBlanksAs val="zero"/>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rot="0" spcFirstLastPara="0" vertOverflow="ellipsis" vert="horz" wrap="square" anchor="ctr" anchorCtr="1"/>
          <a:lstStyle/>
          <a:p>
            <a:pPr>
              <a:defRPr lang="zh-CN" sz="2160" b="1" i="0" u="none" strike="noStrike" kern="1200" baseline="0">
                <a:solidFill>
                  <a:schemeClr val="dk1"/>
                </a:solidFill>
                <a:latin typeface="+mn-lt"/>
                <a:ea typeface="+mn-ea"/>
                <a:cs typeface="+mn-cs"/>
              </a:defRPr>
            </a:pPr>
            <a:r>
              <a:rPr lang="zh-CN"/>
              <a:t>软件缺陷在不同阶段发现是修复的费用</a:t>
            </a:r>
          </a:p>
        </c:rich>
      </c:tx>
      <c:overlay val="0"/>
    </c:title>
    <c:autoTitleDeleted val="0"/>
    <c:plotArea>
      <c:layout/>
      <c:barChart>
        <c:barDir val="col"/>
        <c:grouping val="stacked"/>
        <c:varyColors val="0"/>
        <c:ser>
          <c:idx val="0"/>
          <c:order val="0"/>
          <c:tx>
            <c:strRef>
              <c:f>Sheet1!$B$1</c:f>
              <c:strCache>
                <c:ptCount val="1"/>
                <c:pt idx="0">
                  <c:v>修复费用</c:v>
                </c:pt>
              </c:strCache>
            </c:strRef>
          </c:tx>
          <c:invertIfNegative val="0"/>
          <c:cat>
            <c:strRef>
              <c:f>Sheet1!$A$2:$A$6</c:f>
              <c:strCache>
                <c:ptCount val="5"/>
                <c:pt idx="0">
                  <c:v>需求规格
说明书</c:v>
                </c:pt>
                <c:pt idx="1">
                  <c:v>设计</c:v>
                </c:pt>
                <c:pt idx="2">
                  <c:v>编码</c:v>
                </c:pt>
                <c:pt idx="3">
                  <c:v>测试</c:v>
                </c:pt>
                <c:pt idx="4">
                  <c:v>发布</c:v>
                </c:pt>
              </c:strCache>
            </c:strRef>
          </c:cat>
          <c:val>
            <c:numRef>
              <c:f>Sheet1!$B$2:$B$6</c:f>
              <c:numCache>
                <c:formatCode>General</c:formatCode>
                <c:ptCount val="5"/>
                <c:pt idx="0">
                  <c:v>2</c:v>
                </c:pt>
                <c:pt idx="1">
                  <c:v>4</c:v>
                </c:pt>
                <c:pt idx="2">
                  <c:v>10</c:v>
                </c:pt>
                <c:pt idx="3">
                  <c:v>36</c:v>
                </c:pt>
                <c:pt idx="4">
                  <c:v>100</c:v>
                </c:pt>
              </c:numCache>
            </c:numRef>
          </c:val>
          <c:extLst>
            <c:ext xmlns:c16="http://schemas.microsoft.com/office/drawing/2014/chart" uri="{C3380CC4-5D6E-409C-BE32-E72D297353CC}">
              <c16:uniqueId val="{00000000-F334-4829-A29A-B5290FF639FE}"/>
            </c:ext>
          </c:extLst>
        </c:ser>
        <c:dLbls>
          <c:showLegendKey val="0"/>
          <c:showVal val="0"/>
          <c:showCatName val="0"/>
          <c:showSerName val="0"/>
          <c:showPercent val="0"/>
          <c:showBubbleSize val="0"/>
        </c:dLbls>
        <c:gapWidth val="150"/>
        <c:overlap val="100"/>
        <c:axId val="172387712"/>
        <c:axId val="172405888"/>
      </c:barChart>
      <c:catAx>
        <c:axId val="172387712"/>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crossAx val="172405888"/>
        <c:crosses val="autoZero"/>
        <c:auto val="1"/>
        <c:lblAlgn val="ctr"/>
        <c:lblOffset val="100"/>
        <c:noMultiLvlLbl val="0"/>
      </c:catAx>
      <c:valAx>
        <c:axId val="172405888"/>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crossAx val="172387712"/>
        <c:crosses val="autoZero"/>
        <c:crossBetween val="between"/>
        <c:majorUnit val="20"/>
      </c:valAx>
      <c:spPr>
        <a:solidFill>
          <a:schemeClr val="dk1">
            <a:tint val="20000"/>
          </a:schemeClr>
        </a:solidFill>
        <a:ln>
          <a:noFill/>
        </a:ln>
        <a:effectLst/>
      </c:spPr>
    </c:plotArea>
    <c:legend>
      <c:legendPos val="r"/>
      <c:overlay val="0"/>
      <c:txPr>
        <a:bodyPr rot="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2018/4/3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24</a:t>
            </a:fld>
            <a:endParaRPr lang="zh-CN" altLang="en-US"/>
          </a:p>
        </p:txBody>
      </p:sp>
    </p:spTree>
    <p:extLst>
      <p:ext uri="{BB962C8B-B14F-4D97-AF65-F5344CB8AC3E}">
        <p14:creationId xmlns:p14="http://schemas.microsoft.com/office/powerpoint/2010/main" val="3399195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effectLst/>
              </a:rPr>
              <a:t>软件在从需求、设计、编码、测试一直到交付用户公开使用后的过程中，都有可能产生和发现缺陷。随着整个开发过程的时间推移，更正缺陷或修复问题的费用呈几 何级数增长。</a:t>
            </a:r>
            <a:endParaRPr lang="en-US" altLang="zh-CN" dirty="0">
              <a:effectLst/>
            </a:endParaRPr>
          </a:p>
          <a:p>
            <a:r>
              <a:rPr lang="zh-CN" altLang="en-US" dirty="0">
                <a:effectLst/>
              </a:rPr>
              <a:t>　　某写缺陷检测方法的成本比其他方法要高。最经济的方法应该是找出缺陷的成本最低，而在其他方面同别的方法并无二致。后一个条件很重要，因为查找缺陷的成本受到了很多因素的影响，例如特点的缺陷检测技术所能找到的缺陷总量，缺陷被发现时所处的开发阶段，以及经历因素之外的其他因素。</a:t>
            </a:r>
            <a:endParaRPr lang="en-US" altLang="zh-CN" dirty="0">
              <a:effectLst/>
            </a:endParaRPr>
          </a:p>
          <a:p>
            <a:r>
              <a:rPr lang="zh-CN" altLang="en-US" dirty="0">
                <a:effectLst/>
              </a:rPr>
              <a:t>　　大部分研究都发现，检查比测试的成本更小。</a:t>
            </a:r>
            <a:r>
              <a:rPr lang="en-US" altLang="zh-CN" dirty="0">
                <a:effectLst/>
              </a:rPr>
              <a:t>NASA</a:t>
            </a:r>
            <a:r>
              <a:rPr lang="zh-CN" altLang="en-US" dirty="0">
                <a:effectLst/>
              </a:rPr>
              <a:t>软件工程实验室的一项研究发现，阅读代码每小时能够检测出的缺陷要比测试高出</a:t>
            </a:r>
            <a:r>
              <a:rPr lang="en-US" altLang="zh-CN" dirty="0">
                <a:effectLst/>
              </a:rPr>
              <a:t>80%</a:t>
            </a:r>
            <a:r>
              <a:rPr lang="zh-CN" altLang="en-US" dirty="0">
                <a:effectLst/>
              </a:rPr>
              <a:t>左右（</a:t>
            </a:r>
            <a:r>
              <a:rPr lang="en-US" altLang="zh-CN" dirty="0" err="1">
                <a:effectLst/>
              </a:rPr>
              <a:t>Basili</a:t>
            </a:r>
            <a:r>
              <a:rPr lang="en-US" altLang="zh-CN" dirty="0">
                <a:effectLst/>
              </a:rPr>
              <a:t> and Selby 1987</a:t>
            </a:r>
            <a:r>
              <a:rPr lang="zh-CN" altLang="en-US" dirty="0">
                <a:effectLst/>
              </a:rPr>
              <a:t>），另一个组织则发现使用测试来检测缺陷的成本是检查的</a:t>
            </a:r>
            <a:r>
              <a:rPr lang="en-US" altLang="zh-CN" dirty="0">
                <a:effectLst/>
              </a:rPr>
              <a:t>6</a:t>
            </a:r>
            <a:r>
              <a:rPr lang="zh-CN" altLang="en-US" dirty="0">
                <a:effectLst/>
              </a:rPr>
              <a:t>倍（</a:t>
            </a:r>
            <a:r>
              <a:rPr lang="en-US" altLang="zh-CN" dirty="0">
                <a:effectLst/>
              </a:rPr>
              <a:t>Ackerman</a:t>
            </a:r>
            <a:r>
              <a:rPr lang="zh-CN" altLang="en-US" dirty="0">
                <a:effectLst/>
              </a:rPr>
              <a:t>，</a:t>
            </a:r>
            <a:r>
              <a:rPr lang="en-US" altLang="zh-CN" dirty="0">
                <a:effectLst/>
              </a:rPr>
              <a:t>Buchwald and </a:t>
            </a:r>
            <a:r>
              <a:rPr lang="en-US" altLang="zh-CN" dirty="0" err="1">
                <a:effectLst/>
              </a:rPr>
              <a:t>Lewski</a:t>
            </a:r>
            <a:r>
              <a:rPr lang="en-US" altLang="zh-CN" dirty="0">
                <a:effectLst/>
              </a:rPr>
              <a:t> 1989</a:t>
            </a:r>
            <a:r>
              <a:rPr lang="zh-CN" altLang="en-US" dirty="0">
                <a:effectLst/>
              </a:rPr>
              <a:t>）。后来，</a:t>
            </a:r>
            <a:r>
              <a:rPr lang="en-US" altLang="zh-CN" dirty="0">
                <a:effectLst/>
              </a:rPr>
              <a:t>IBM</a:t>
            </a:r>
            <a:r>
              <a:rPr lang="zh-CN" altLang="en-US" dirty="0">
                <a:effectLst/>
              </a:rPr>
              <a:t>的一项研究又发现，检查发现一个错误只需要</a:t>
            </a:r>
            <a:r>
              <a:rPr lang="en-US" altLang="zh-CN" dirty="0">
                <a:effectLst/>
              </a:rPr>
              <a:t>3.5</a:t>
            </a:r>
            <a:r>
              <a:rPr lang="zh-CN" altLang="en-US" dirty="0">
                <a:effectLst/>
              </a:rPr>
              <a:t>个工作时，而测试则需要花费</a:t>
            </a:r>
            <a:r>
              <a:rPr lang="en-US" altLang="zh-CN" dirty="0">
                <a:effectLst/>
              </a:rPr>
              <a:t>15~25</a:t>
            </a:r>
            <a:r>
              <a:rPr lang="zh-CN" altLang="en-US" dirty="0">
                <a:effectLst/>
              </a:rPr>
              <a:t>个工作时（</a:t>
            </a:r>
            <a:r>
              <a:rPr lang="en-US" altLang="zh-CN" dirty="0">
                <a:effectLst/>
              </a:rPr>
              <a:t>Kaplan 1995</a:t>
            </a:r>
            <a:r>
              <a:rPr lang="zh-CN" altLang="en-US" dirty="0">
                <a:effectLst/>
              </a:rPr>
              <a:t>）。</a:t>
            </a:r>
            <a:endParaRPr lang="en-US" altLang="zh-CN" dirty="0">
              <a:effectLst/>
            </a:endParaRPr>
          </a:p>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35</a:t>
            </a:fld>
            <a:endParaRPr lang="zh-CN" altLang="en-US"/>
          </a:p>
        </p:txBody>
      </p:sp>
    </p:spTree>
    <p:extLst>
      <p:ext uri="{BB962C8B-B14F-4D97-AF65-F5344CB8AC3E}">
        <p14:creationId xmlns:p14="http://schemas.microsoft.com/office/powerpoint/2010/main" val="105533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36</a:t>
            </a:fld>
            <a:endParaRPr lang="zh-CN" altLang="en-US"/>
          </a:p>
        </p:txBody>
      </p:sp>
    </p:spTree>
    <p:extLst>
      <p:ext uri="{BB962C8B-B14F-4D97-AF65-F5344CB8AC3E}">
        <p14:creationId xmlns:p14="http://schemas.microsoft.com/office/powerpoint/2010/main" val="346734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为了便于缺陷的定位、跟踪和修改，要对所发现的缺陷，按照缺陷的严重程度、优先级、发现阶段、修复阶段、缺陷的性质、所属功能模块、系统环境等方面进行分类和统计。</a:t>
            </a:r>
          </a:p>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38</a:t>
            </a:fld>
            <a:endParaRPr lang="zh-CN" altLang="en-US"/>
          </a:p>
        </p:txBody>
      </p:sp>
    </p:spTree>
    <p:extLst>
      <p:ext uri="{BB962C8B-B14F-4D97-AF65-F5344CB8AC3E}">
        <p14:creationId xmlns:p14="http://schemas.microsoft.com/office/powerpoint/2010/main" val="183398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25</a:t>
            </a:fld>
            <a:endParaRPr lang="zh-CN" altLang="en-US"/>
          </a:p>
        </p:txBody>
      </p:sp>
    </p:spTree>
    <p:extLst>
      <p:ext uri="{BB962C8B-B14F-4D97-AF65-F5344CB8AC3E}">
        <p14:creationId xmlns:p14="http://schemas.microsoft.com/office/powerpoint/2010/main" val="243856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如何把握好粒度是测试用例设计的关键，也将影响测试用例设计的效率和效果。应该根据项目的实际情况、测试资源情况来决定设计出怎样粒度的测试用例。</a:t>
            </a:r>
            <a:endParaRPr lang="en-US" altLang="zh-CN" dirty="0"/>
          </a:p>
          <a:p>
            <a:endParaRPr lang="en-US" altLang="zh-CN" dirty="0"/>
          </a:p>
          <a:p>
            <a:r>
              <a:rPr lang="zh-CN" altLang="en-US" dirty="0"/>
              <a:t>软件是开发人员需要去努力实现敏捷化的现象，而测试用例则是测试人员需要去努力实现敏捷化的对象。</a:t>
            </a:r>
            <a:endParaRPr lang="en-US" altLang="zh-CN" dirty="0"/>
          </a:p>
          <a:p>
            <a:r>
              <a:rPr lang="zh-CN" altLang="en-US" dirty="0"/>
              <a:t>要想在测试用例设计方面应用“能工作的软件比全面的文档更有价值”这一敏捷原则，则关键是考虑怎样使设计出来的测试用例是能最有效工作的。</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26</a:t>
            </a:fld>
            <a:endParaRPr lang="zh-CN" altLang="en-US"/>
          </a:p>
        </p:txBody>
      </p:sp>
    </p:spTree>
    <p:extLst>
      <p:ext uri="{BB962C8B-B14F-4D97-AF65-F5344CB8AC3E}">
        <p14:creationId xmlns:p14="http://schemas.microsoft.com/office/powerpoint/2010/main" val="488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dirty="0"/>
              <a:t>同行评审的重要性：测试用例的目的要求尽可能全面覆盖需求，而测试人员个人的思维总会有局限，因此需要一起来设计测试用例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28</a:t>
            </a:fld>
            <a:endParaRPr lang="zh-CN" altLang="en-US"/>
          </a:p>
        </p:txBody>
      </p:sp>
    </p:spTree>
    <p:extLst>
      <p:ext uri="{BB962C8B-B14F-4D97-AF65-F5344CB8AC3E}">
        <p14:creationId xmlns:p14="http://schemas.microsoft.com/office/powerpoint/2010/main" val="339573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29</a:t>
            </a:fld>
            <a:endParaRPr lang="zh-CN" altLang="en-US"/>
          </a:p>
        </p:txBody>
      </p:sp>
    </p:spTree>
    <p:extLst>
      <p:ext uri="{BB962C8B-B14F-4D97-AF65-F5344CB8AC3E}">
        <p14:creationId xmlns:p14="http://schemas.microsoft.com/office/powerpoint/2010/main" val="153034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30</a:t>
            </a:fld>
            <a:endParaRPr lang="zh-CN" altLang="en-US"/>
          </a:p>
        </p:txBody>
      </p:sp>
    </p:spTree>
    <p:extLst>
      <p:ext uri="{BB962C8B-B14F-4D97-AF65-F5344CB8AC3E}">
        <p14:creationId xmlns:p14="http://schemas.microsoft.com/office/powerpoint/2010/main" val="168816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0"/>
            <a:r>
              <a:rPr lang="zh-CN" altLang="en-US" dirty="0"/>
              <a:t>软件未达到产品说明书表明的功能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软件的功能超出了产品说明书指明的范围</a:t>
            </a:r>
            <a:endParaRPr lang="en-US" altLang="zh-CN" dirty="0"/>
          </a:p>
          <a:p>
            <a:pPr lvl="0"/>
            <a:r>
              <a:rPr lang="zh-CN" altLang="en-US" dirty="0"/>
              <a:t>软件出现了产品说明书指明不会出现的错误</a:t>
            </a:r>
            <a:endParaRPr lang="en-US" altLang="zh-CN" dirty="0"/>
          </a:p>
          <a:p>
            <a:pPr lvl="0"/>
            <a:r>
              <a:rPr lang="zh-CN" altLang="en-US" dirty="0"/>
              <a:t>软件未达到产品说明书虽未指明而应该达到的目标</a:t>
            </a:r>
            <a:endParaRPr lang="en-US" altLang="zh-CN" dirty="0"/>
          </a:p>
          <a:p>
            <a:pPr lvl="0"/>
            <a:r>
              <a:rPr lang="zh-CN" altLang="en-US" dirty="0"/>
              <a:t>软件测试人员认为软件难以理解、不易使用、运行速度慢、或者最终用户认为不好</a:t>
            </a:r>
            <a:endParaRPr lang="en-US" altLang="zh-CN"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31</a:t>
            </a:fld>
            <a:endParaRPr lang="zh-CN" altLang="en-US"/>
          </a:p>
        </p:txBody>
      </p:sp>
    </p:spTree>
    <p:extLst>
      <p:ext uri="{BB962C8B-B14F-4D97-AF65-F5344CB8AC3E}">
        <p14:creationId xmlns:p14="http://schemas.microsoft.com/office/powerpoint/2010/main" val="138672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dirty="0"/>
              <a:t>需求说明书</a:t>
            </a:r>
            <a:r>
              <a:rPr lang="zh-CN" altLang="en-US" dirty="0"/>
              <a:t>：</a:t>
            </a:r>
            <a:r>
              <a:rPr lang="zh-CN" altLang="zh-CN" b="0" dirty="0"/>
              <a:t>需求说明书的错误或不清楚引起的错误，是缺陷第一大的来源。</a:t>
            </a:r>
            <a:endParaRPr lang="en-US" altLang="zh-CN" b="0" dirty="0"/>
          </a:p>
          <a:p>
            <a:r>
              <a:rPr lang="zh-CN" altLang="zh-CN" dirty="0"/>
              <a:t>设计文档</a:t>
            </a:r>
            <a:r>
              <a:rPr lang="zh-CN" altLang="en-US" dirty="0"/>
              <a:t>：</a:t>
            </a:r>
            <a:r>
              <a:rPr lang="zh-CN" altLang="zh-CN" b="0" dirty="0"/>
              <a:t>设计文档描述不准确、以及与需求说明书不一致，是缺陷的第二大来源。</a:t>
            </a:r>
            <a:endParaRPr lang="en-US" altLang="zh-CN" b="0" dirty="0"/>
          </a:p>
          <a:p>
            <a:r>
              <a:rPr lang="zh-CN" altLang="en-US" dirty="0"/>
              <a:t>编码：</a:t>
            </a:r>
            <a:r>
              <a:rPr lang="zh-CN" altLang="en-US" b="0" dirty="0"/>
              <a:t>纯粹是由编码的问题引起</a:t>
            </a:r>
            <a:endParaRPr lang="en-US" altLang="zh-CN" b="0" dirty="0"/>
          </a:p>
          <a:p>
            <a:r>
              <a:rPr lang="zh-CN" altLang="en-US" dirty="0"/>
              <a:t>其他：</a:t>
            </a:r>
            <a:r>
              <a:rPr lang="zh-CN" altLang="en-US" b="0" dirty="0"/>
              <a:t>系统集成、测试等引起</a:t>
            </a:r>
            <a:endParaRPr lang="zh-CN" altLang="zh-CN" b="0"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33</a:t>
            </a:fld>
            <a:endParaRPr lang="zh-CN" altLang="en-US"/>
          </a:p>
        </p:txBody>
      </p:sp>
    </p:spTree>
    <p:extLst>
      <p:ext uri="{BB962C8B-B14F-4D97-AF65-F5344CB8AC3E}">
        <p14:creationId xmlns:p14="http://schemas.microsoft.com/office/powerpoint/2010/main" val="119962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fontAlgn="auto">
              <a:lnSpc>
                <a:spcPts val="1900"/>
              </a:lnSpc>
              <a:spcBef>
                <a:spcPts val="0"/>
              </a:spcBef>
              <a:spcAft>
                <a:spcPts val="0"/>
              </a:spcAft>
              <a:defRPr/>
            </a:pPr>
            <a:r>
              <a:rPr lang="en-US" altLang="zh-CN" sz="1200" dirty="0" err="1">
                <a:solidFill>
                  <a:srgbClr val="000000"/>
                </a:solidFill>
                <a:latin typeface="Times New Roman" panose="02020603050405020304" pitchFamily="18" charset="0"/>
                <a:ea typeface="+mn-ea"/>
                <a:cs typeface="Times New Roman" panose="02020603050405020304" pitchFamily="18" charset="0"/>
              </a:rPr>
              <a:t>缺陷根源：指造成缺陷的根本因素，以寻求软件开发流程的改进、管理水平的提高，软件缺陷根源如</a:t>
            </a:r>
            <a:r>
              <a:rPr lang="zh-CN" altLang="en-US" sz="1200" dirty="0">
                <a:solidFill>
                  <a:srgbClr val="000000"/>
                </a:solidFill>
                <a:latin typeface="Times New Roman" panose="02020603050405020304" pitchFamily="18" charset="0"/>
                <a:ea typeface="+mn-ea"/>
                <a:cs typeface="Times New Roman" panose="02020603050405020304" pitchFamily="18" charset="0"/>
              </a:rPr>
              <a:t>上。</a:t>
            </a:r>
            <a:endParaRPr lang="en-US" altLang="zh-CN" sz="1200" dirty="0">
              <a:solidFill>
                <a:srgbClr val="000000"/>
              </a:solidFill>
              <a:latin typeface="Times New Roman" panose="02020603050405020304" pitchFamily="18" charset="0"/>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34</a:t>
            </a:fld>
            <a:endParaRPr lang="zh-CN" altLang="en-US"/>
          </a:p>
        </p:txBody>
      </p:sp>
    </p:spTree>
    <p:extLst>
      <p:ext uri="{BB962C8B-B14F-4D97-AF65-F5344CB8AC3E}">
        <p14:creationId xmlns:p14="http://schemas.microsoft.com/office/powerpoint/2010/main" val="323476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pport.sas.com/techsup/technote/ts723_Designs.tx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测试理论第三天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20090"/>
            <a:ext cx="8229600" cy="56705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p>
        </p:txBody>
      </p:sp>
      <p:sp>
        <p:nvSpPr>
          <p:cNvPr id="2" name="内容占位符 1"/>
          <p:cNvSpPr>
            <a:spLocks noGrp="1"/>
          </p:cNvSpPr>
          <p:nvPr>
            <p:ph idx="1"/>
          </p:nvPr>
        </p:nvSpPr>
        <p:spPr>
          <a:xfrm>
            <a:off x="212725" y="1451610"/>
            <a:ext cx="8229600" cy="496887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案例：字符属性设置程序</a:t>
            </a:r>
          </a:p>
          <a:p>
            <a:pPr lvl="1"/>
            <a:r>
              <a:rPr lang="zh-CN" altLang="en-US" sz="2000" dirty="0">
                <a:solidFill>
                  <a:srgbClr val="386698"/>
                </a:solidFill>
                <a:latin typeface="黑体" panose="02010609060101010101" pitchFamily="49" charset="-122"/>
                <a:ea typeface="黑体" panose="02010609060101010101" pitchFamily="49" charset="-122"/>
              </a:rPr>
              <a:t>窗体中有多个控件（字体、字符样式、颜色、字号），每个控件有多个取值</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字体：仿宋、楷体、华文彩云</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字符样式：粗体、斜体、下划线</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颜色：红色、绿色、蓝色</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字号：20号、30号、40号</a:t>
            </a: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r>
              <a:rPr lang="zh-CN" altLang="en-US" sz="2400" dirty="0">
                <a:solidFill>
                  <a:srgbClr val="386698"/>
                </a:solidFill>
                <a:latin typeface="黑体" panose="02010609060101010101" pitchFamily="49" charset="-122"/>
                <a:ea typeface="黑体" panose="02010609060101010101" pitchFamily="49" charset="-122"/>
              </a:rPr>
              <a:t>由于组合量非常大（3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=81种组合情况），因此考虑使用正交法，选择L9（3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）正交排列表</a:t>
            </a: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5230" y="3173730"/>
            <a:ext cx="469709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44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94385"/>
            <a:ext cx="8229600" cy="52387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48971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步骤一：根据所测程序中控件的个数以及每个控件的取值个数，选取一个合适的正交排列表</a:t>
            </a:r>
          </a:p>
          <a:p>
            <a:pPr lvl="1"/>
            <a:r>
              <a:rPr lang="zh-CN" altLang="en-US" sz="2000" dirty="0">
                <a:solidFill>
                  <a:srgbClr val="386698"/>
                </a:solidFill>
                <a:latin typeface="黑体" panose="02010609060101010101" pitchFamily="49" charset="-122"/>
                <a:ea typeface="黑体" panose="02010609060101010101" pitchFamily="49" charset="-122"/>
              </a:rPr>
              <a:t>4个控件（因素）：字体、字符样式、颜色、字号</a:t>
            </a:r>
          </a:p>
          <a:p>
            <a:pPr lvl="1"/>
            <a:r>
              <a:rPr lang="zh-CN" altLang="en-US" sz="2000" dirty="0">
                <a:solidFill>
                  <a:srgbClr val="386698"/>
                </a:solidFill>
                <a:latin typeface="黑体" panose="02010609060101010101" pitchFamily="49" charset="-122"/>
                <a:ea typeface="黑体" panose="02010609060101010101" pitchFamily="49" charset="-122"/>
              </a:rPr>
              <a:t>每个控件有3个取值（水平）</a:t>
            </a:r>
          </a:p>
          <a:p>
            <a:pPr lvl="1"/>
            <a:r>
              <a:rPr lang="zh-CN" altLang="en-US" sz="2000" dirty="0">
                <a:solidFill>
                  <a:srgbClr val="386698"/>
                </a:solidFill>
                <a:latin typeface="黑体" panose="02010609060101010101" pitchFamily="49" charset="-122"/>
                <a:ea typeface="黑体" panose="02010609060101010101" pitchFamily="49" charset="-122"/>
              </a:rPr>
              <a:t>选择L9（3</a:t>
            </a:r>
            <a:r>
              <a:rPr lang="zh-CN" altLang="en-US"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）正交排列表</a:t>
            </a: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步骤二：把控件及其取值列举出来，并对取值进行编号</a:t>
            </a:r>
          </a:p>
          <a:p>
            <a:pPr lvl="1"/>
            <a:endParaRPr lang="zh-CN" altLang="en-US" dirty="0"/>
          </a:p>
        </p:txBody>
      </p:sp>
      <p:graphicFrame>
        <p:nvGraphicFramePr>
          <p:cNvPr id="4" name="表格 3"/>
          <p:cNvGraphicFramePr>
            <a:graphicFrameLocks noGrp="1"/>
          </p:cNvGraphicFramePr>
          <p:nvPr/>
        </p:nvGraphicFramePr>
        <p:xfrm>
          <a:off x="982980" y="3740785"/>
          <a:ext cx="6175375" cy="1610995"/>
        </p:xfrm>
        <a:graphic>
          <a:graphicData uri="http://schemas.openxmlformats.org/drawingml/2006/table">
            <a:tbl>
              <a:tblPr firstRow="1" bandRow="1">
                <a:tableStyleId>{F5AB1C69-6EDB-4FF4-983F-18BD219EF322}</a:tableStyleId>
              </a:tblPr>
              <a:tblGrid>
                <a:gridCol w="12350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235075">
                  <a:extLst>
                    <a:ext uri="{9D8B030D-6E8A-4147-A177-3AD203B41FA5}">
                      <a16:colId xmlns:a16="http://schemas.microsoft.com/office/drawing/2014/main" val="20003"/>
                    </a:ext>
                  </a:extLst>
                </a:gridCol>
                <a:gridCol w="1235075">
                  <a:extLst>
                    <a:ext uri="{9D8B030D-6E8A-4147-A177-3AD203B41FA5}">
                      <a16:colId xmlns:a16="http://schemas.microsoft.com/office/drawing/2014/main" val="20004"/>
                    </a:ext>
                  </a:extLst>
                </a:gridCol>
              </a:tblGrid>
              <a:tr h="332740">
                <a:tc>
                  <a:txBody>
                    <a:bodyPr/>
                    <a:lstStyle/>
                    <a:p>
                      <a:pPr algn="ctr"/>
                      <a:r>
                        <a:rPr lang="zh-CN" altLang="en-US" sz="1385" dirty="0"/>
                        <a:t>编号</a:t>
                      </a:r>
                    </a:p>
                  </a:txBody>
                  <a:tcPr marT="35188" marB="35188" anchor="ctr"/>
                </a:tc>
                <a:tc>
                  <a:txBody>
                    <a:bodyPr/>
                    <a:lstStyle/>
                    <a:p>
                      <a:pPr algn="ctr"/>
                      <a:r>
                        <a:rPr lang="zh-CN" altLang="en-US" sz="1385" dirty="0"/>
                        <a:t>字体</a:t>
                      </a:r>
                    </a:p>
                  </a:txBody>
                  <a:tcPr marT="35188" marB="35188" anchor="ctr"/>
                </a:tc>
                <a:tc>
                  <a:txBody>
                    <a:bodyPr/>
                    <a:lstStyle/>
                    <a:p>
                      <a:pPr algn="ctr"/>
                      <a:r>
                        <a:rPr lang="zh-CN" altLang="en-US" sz="1385" dirty="0"/>
                        <a:t>字符样式</a:t>
                      </a:r>
                    </a:p>
                  </a:txBody>
                  <a:tcPr marT="35188" marB="35188" anchor="ctr"/>
                </a:tc>
                <a:tc>
                  <a:txBody>
                    <a:bodyPr/>
                    <a:lstStyle/>
                    <a:p>
                      <a:pPr algn="ctr"/>
                      <a:r>
                        <a:rPr lang="zh-CN" altLang="en-US" sz="1385" dirty="0"/>
                        <a:t>颜色</a:t>
                      </a:r>
                    </a:p>
                  </a:txBody>
                  <a:tcPr marT="35188" marB="35188" anchor="ctr"/>
                </a:tc>
                <a:tc>
                  <a:txBody>
                    <a:bodyPr/>
                    <a:lstStyle/>
                    <a:p>
                      <a:pPr algn="ctr"/>
                      <a:r>
                        <a:rPr lang="zh-CN" altLang="en-US" sz="1385" dirty="0"/>
                        <a:t>字号</a:t>
                      </a:r>
                    </a:p>
                  </a:txBody>
                  <a:tcPr marT="35188" marB="35188" anchor="ctr"/>
                </a:tc>
                <a:extLst>
                  <a:ext uri="{0D108BD9-81ED-4DB2-BD59-A6C34878D82A}">
                    <a16:rowId xmlns:a16="http://schemas.microsoft.com/office/drawing/2014/main" val="10000"/>
                  </a:ext>
                </a:extLst>
              </a:tr>
              <a:tr h="426085">
                <a:tc>
                  <a:txBody>
                    <a:bodyPr/>
                    <a:lstStyle/>
                    <a:p>
                      <a:pPr algn="ctr"/>
                      <a:r>
                        <a:rPr lang="en-US" altLang="zh-CN" sz="1385" dirty="0"/>
                        <a:t>1</a:t>
                      </a:r>
                      <a:endParaRPr lang="zh-CN" altLang="en-US" sz="1385" dirty="0"/>
                    </a:p>
                  </a:txBody>
                  <a:tcPr marT="35188" marB="35188" anchor="ctr"/>
                </a:tc>
                <a:tc>
                  <a:txBody>
                    <a:bodyPr/>
                    <a:lstStyle/>
                    <a:p>
                      <a:pPr algn="ctr"/>
                      <a:r>
                        <a:rPr lang="zh-CN" altLang="en-US" sz="1385" dirty="0"/>
                        <a:t>仿宋</a:t>
                      </a:r>
                    </a:p>
                  </a:txBody>
                  <a:tcPr marT="35188" marB="35188" anchor="ctr"/>
                </a:tc>
                <a:tc>
                  <a:txBody>
                    <a:bodyPr/>
                    <a:lstStyle/>
                    <a:p>
                      <a:pPr algn="ctr"/>
                      <a:r>
                        <a:rPr lang="zh-CN" altLang="en-US" sz="1385" dirty="0"/>
                        <a:t>粗体</a:t>
                      </a:r>
                    </a:p>
                  </a:txBody>
                  <a:tcPr marT="35188" marB="35188" anchor="ctr"/>
                </a:tc>
                <a:tc>
                  <a:txBody>
                    <a:bodyPr/>
                    <a:lstStyle/>
                    <a:p>
                      <a:pPr algn="ctr"/>
                      <a:r>
                        <a:rPr lang="zh-CN" altLang="en-US" sz="1385" dirty="0"/>
                        <a:t>红色</a:t>
                      </a:r>
                    </a:p>
                  </a:txBody>
                  <a:tcPr marT="35188" marB="35188" anchor="ctr"/>
                </a:tc>
                <a:tc>
                  <a:txBody>
                    <a:bodyPr/>
                    <a:lstStyle/>
                    <a:p>
                      <a:pPr algn="ctr"/>
                      <a:r>
                        <a:rPr lang="en-US" altLang="zh-CN" sz="1385" dirty="0"/>
                        <a:t>20</a:t>
                      </a:r>
                      <a:r>
                        <a:rPr lang="zh-CN" altLang="en-US" sz="1385" dirty="0"/>
                        <a:t>号</a:t>
                      </a:r>
                    </a:p>
                  </a:txBody>
                  <a:tcPr marT="35188" marB="35188" anchor="ctr"/>
                </a:tc>
                <a:extLst>
                  <a:ext uri="{0D108BD9-81ED-4DB2-BD59-A6C34878D82A}">
                    <a16:rowId xmlns:a16="http://schemas.microsoft.com/office/drawing/2014/main" val="10001"/>
                  </a:ext>
                </a:extLst>
              </a:tr>
              <a:tr h="426085">
                <a:tc>
                  <a:txBody>
                    <a:bodyPr/>
                    <a:lstStyle/>
                    <a:p>
                      <a:pPr algn="ctr"/>
                      <a:r>
                        <a:rPr lang="en-US" altLang="zh-CN" sz="1385" dirty="0"/>
                        <a:t>2</a:t>
                      </a:r>
                      <a:endParaRPr lang="zh-CN" altLang="en-US" sz="1385" dirty="0"/>
                    </a:p>
                  </a:txBody>
                  <a:tcPr marT="35188" marB="35188" anchor="ctr"/>
                </a:tc>
                <a:tc>
                  <a:txBody>
                    <a:bodyPr/>
                    <a:lstStyle/>
                    <a:p>
                      <a:pPr algn="ctr"/>
                      <a:r>
                        <a:rPr lang="zh-CN" altLang="en-US" sz="1385" dirty="0"/>
                        <a:t>楷体</a:t>
                      </a:r>
                    </a:p>
                  </a:txBody>
                  <a:tcPr marT="35188" marB="35188" anchor="ctr"/>
                </a:tc>
                <a:tc>
                  <a:txBody>
                    <a:bodyPr/>
                    <a:lstStyle/>
                    <a:p>
                      <a:pPr algn="ctr"/>
                      <a:r>
                        <a:rPr lang="zh-CN" altLang="en-US" sz="1385" dirty="0"/>
                        <a:t>斜体</a:t>
                      </a:r>
                    </a:p>
                  </a:txBody>
                  <a:tcPr marT="35188" marB="35188" anchor="ctr"/>
                </a:tc>
                <a:tc>
                  <a:txBody>
                    <a:bodyPr/>
                    <a:lstStyle/>
                    <a:p>
                      <a:pPr algn="ctr"/>
                      <a:r>
                        <a:rPr lang="zh-CN" altLang="en-US" sz="1385" dirty="0"/>
                        <a:t>绿色</a:t>
                      </a:r>
                    </a:p>
                  </a:txBody>
                  <a:tcPr marT="35188" marB="35188" anchor="ctr"/>
                </a:tc>
                <a:tc>
                  <a:txBody>
                    <a:bodyPr/>
                    <a:lstStyle/>
                    <a:p>
                      <a:pPr algn="ctr"/>
                      <a:r>
                        <a:rPr lang="en-US" altLang="zh-CN" sz="1385" dirty="0"/>
                        <a:t>30</a:t>
                      </a:r>
                      <a:r>
                        <a:rPr lang="zh-CN" altLang="en-US" sz="1385" dirty="0"/>
                        <a:t>号</a:t>
                      </a:r>
                    </a:p>
                  </a:txBody>
                  <a:tcPr marT="35188" marB="35188" anchor="ctr"/>
                </a:tc>
                <a:extLst>
                  <a:ext uri="{0D108BD9-81ED-4DB2-BD59-A6C34878D82A}">
                    <a16:rowId xmlns:a16="http://schemas.microsoft.com/office/drawing/2014/main" val="10002"/>
                  </a:ext>
                </a:extLst>
              </a:tr>
              <a:tr h="426085">
                <a:tc>
                  <a:txBody>
                    <a:bodyPr/>
                    <a:lstStyle/>
                    <a:p>
                      <a:pPr algn="ctr"/>
                      <a:r>
                        <a:rPr lang="en-US" altLang="zh-CN" sz="1385" dirty="0"/>
                        <a:t>3</a:t>
                      </a:r>
                      <a:endParaRPr lang="zh-CN" altLang="en-US" sz="1385" dirty="0"/>
                    </a:p>
                  </a:txBody>
                  <a:tcPr marT="35188" marB="35188" anchor="ctr"/>
                </a:tc>
                <a:tc>
                  <a:txBody>
                    <a:bodyPr/>
                    <a:lstStyle/>
                    <a:p>
                      <a:pPr algn="ctr"/>
                      <a:r>
                        <a:rPr lang="zh-CN" altLang="en-US" sz="1385" dirty="0"/>
                        <a:t>华文彩云</a:t>
                      </a:r>
                    </a:p>
                  </a:txBody>
                  <a:tcPr marT="35188" marB="35188" anchor="ctr"/>
                </a:tc>
                <a:tc>
                  <a:txBody>
                    <a:bodyPr/>
                    <a:lstStyle/>
                    <a:p>
                      <a:pPr algn="ctr"/>
                      <a:r>
                        <a:rPr lang="zh-CN" altLang="en-US" sz="1385" dirty="0"/>
                        <a:t>下划线</a:t>
                      </a:r>
                    </a:p>
                  </a:txBody>
                  <a:tcPr marT="35188" marB="35188" anchor="ctr"/>
                </a:tc>
                <a:tc>
                  <a:txBody>
                    <a:bodyPr/>
                    <a:lstStyle/>
                    <a:p>
                      <a:pPr algn="ctr"/>
                      <a:r>
                        <a:rPr lang="zh-CN" altLang="en-US" sz="1385" dirty="0"/>
                        <a:t>蓝色</a:t>
                      </a:r>
                    </a:p>
                  </a:txBody>
                  <a:tcPr marT="35188" marB="35188" anchor="ctr"/>
                </a:tc>
                <a:tc>
                  <a:txBody>
                    <a:bodyPr/>
                    <a:lstStyle/>
                    <a:p>
                      <a:pPr algn="ctr"/>
                      <a:r>
                        <a:rPr lang="en-US" altLang="zh-CN" sz="1385" dirty="0"/>
                        <a:t>40</a:t>
                      </a:r>
                      <a:r>
                        <a:rPr lang="zh-CN" altLang="en-US" sz="1385" dirty="0"/>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2444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78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pPr>
              <a:lnSpc>
                <a:spcPct val="140000"/>
              </a:lnSpc>
            </a:pPr>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p>
          <a:p>
            <a:pPr lvl="1"/>
            <a:r>
              <a:rPr lang="zh-CN" altLang="en-US" sz="2000" dirty="0">
                <a:solidFill>
                  <a:srgbClr val="386698"/>
                </a:solidFill>
                <a:latin typeface="黑体" panose="02010609060101010101" pitchFamily="49" charset="-122"/>
                <a:ea typeface="黑体" panose="02010609060101010101" pitchFamily="49" charset="-122"/>
              </a:rPr>
              <a:t>1、把正交排列表中的A、B、C、D（因子）分别替换成4个控件</a:t>
            </a:r>
          </a:p>
        </p:txBody>
      </p:sp>
      <p:graphicFrame>
        <p:nvGraphicFramePr>
          <p:cNvPr id="4" name="表格 3"/>
          <p:cNvGraphicFramePr>
            <a:graphicFrameLocks noGrp="1"/>
          </p:cNvGraphicFramePr>
          <p:nvPr/>
        </p:nvGraphicFramePr>
        <p:xfrm>
          <a:off x="628832" y="3173113"/>
          <a:ext cx="4432935" cy="2584450"/>
        </p:xfrm>
        <a:graphic>
          <a:graphicData uri="http://schemas.openxmlformats.org/drawingml/2006/table">
            <a:tbl>
              <a:tblPr firstRow="1" bandRow="1">
                <a:tableStyleId>{F5AB1C69-6EDB-4FF4-983F-18BD219EF322}</a:tableStyleId>
              </a:tblPr>
              <a:tblGrid>
                <a:gridCol w="554355">
                  <a:extLst>
                    <a:ext uri="{9D8B030D-6E8A-4147-A177-3AD203B41FA5}">
                      <a16:colId xmlns:a16="http://schemas.microsoft.com/office/drawing/2014/main" val="20000"/>
                    </a:ext>
                  </a:extLst>
                </a:gridCol>
                <a:gridCol w="969645">
                  <a:extLst>
                    <a:ext uri="{9D8B030D-6E8A-4147-A177-3AD203B41FA5}">
                      <a16:colId xmlns:a16="http://schemas.microsoft.com/office/drawing/2014/main" val="20001"/>
                    </a:ext>
                  </a:extLst>
                </a:gridCol>
                <a:gridCol w="969010">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969645">
                  <a:extLst>
                    <a:ext uri="{9D8B030D-6E8A-4147-A177-3AD203B41FA5}">
                      <a16:colId xmlns:a16="http://schemas.microsoft.com/office/drawing/2014/main" val="20004"/>
                    </a:ext>
                  </a:extLst>
                </a:gridCol>
              </a:tblGrid>
              <a:tr h="258445">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2"/>
                  </a:ext>
                </a:extLst>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3"/>
                  </a:ext>
                </a:extLst>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5"/>
                  </a:ext>
                </a:extLst>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8"/>
                  </a:ext>
                </a:extLst>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5676223" y="3363613"/>
          <a:ext cx="2770505" cy="1971040"/>
        </p:xfrm>
        <a:graphic>
          <a:graphicData uri="http://schemas.openxmlformats.org/drawingml/2006/table">
            <a:tbl>
              <a:tblPr firstRow="1" bandRow="1">
                <a:tableStyleId>{F5AB1C69-6EDB-4FF4-983F-18BD219EF322}</a:tableStyleId>
              </a:tblPr>
              <a:tblGrid>
                <a:gridCol w="499110">
                  <a:extLst>
                    <a:ext uri="{9D8B030D-6E8A-4147-A177-3AD203B41FA5}">
                      <a16:colId xmlns:a16="http://schemas.microsoft.com/office/drawing/2014/main" val="20000"/>
                    </a:ext>
                  </a:extLst>
                </a:gridCol>
                <a:gridCol w="56769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gridCol w="568325">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tblGrid>
              <a:tr h="492760">
                <a:tc>
                  <a:txBody>
                    <a:bodyPr/>
                    <a:lstStyle/>
                    <a:p>
                      <a:pPr algn="ctr"/>
                      <a:r>
                        <a:rPr lang="zh-CN" altLang="en-US" sz="1230" baseline="0" dirty="0">
                          <a:latin typeface="Times New Roman" panose="02020603050405020304" pitchFamily="18" charset="0"/>
                        </a:rPr>
                        <a:t>编号</a:t>
                      </a:r>
                    </a:p>
                  </a:txBody>
                  <a:tcPr marT="35188" marB="35188" anchor="ctr"/>
                </a:tc>
                <a:tc>
                  <a:txBody>
                    <a:bodyPr/>
                    <a:lstStyle/>
                    <a:p>
                      <a:pPr algn="ctr"/>
                      <a:r>
                        <a:rPr lang="zh-CN" altLang="en-US" sz="1230" baseline="0" dirty="0">
                          <a:latin typeface="Times New Roman" panose="02020603050405020304" pitchFamily="18" charset="0"/>
                        </a:rPr>
                        <a:t>字体</a:t>
                      </a:r>
                    </a:p>
                  </a:txBody>
                  <a:tcPr marT="35188" marB="35188" anchor="ctr"/>
                </a:tc>
                <a:tc>
                  <a:txBody>
                    <a:bodyPr/>
                    <a:lstStyle/>
                    <a:p>
                      <a:pPr algn="ctr"/>
                      <a:r>
                        <a:rPr lang="zh-CN" altLang="en-US" sz="1230" baseline="0" dirty="0">
                          <a:latin typeface="Times New Roman" panose="02020603050405020304" pitchFamily="18" charset="0"/>
                        </a:rPr>
                        <a:t>字符样式</a:t>
                      </a:r>
                    </a:p>
                  </a:txBody>
                  <a:tcPr marT="35188" marB="35188" anchor="ctr"/>
                </a:tc>
                <a:tc>
                  <a:txBody>
                    <a:bodyPr/>
                    <a:lstStyle/>
                    <a:p>
                      <a:pPr algn="ctr"/>
                      <a:r>
                        <a:rPr lang="zh-CN" altLang="en-US" sz="1230" baseline="0" dirty="0">
                          <a:latin typeface="Times New Roman" panose="02020603050405020304" pitchFamily="18" charset="0"/>
                        </a:rPr>
                        <a:t>颜色</a:t>
                      </a:r>
                    </a:p>
                  </a:txBody>
                  <a:tcPr marT="35188" marB="35188" anchor="ctr"/>
                </a:tc>
                <a:tc>
                  <a:txBody>
                    <a:bodyPr/>
                    <a:lstStyle/>
                    <a:p>
                      <a:pPr algn="ct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p>
                  </a:txBody>
                  <a:tcPr marT="35188" marB="35188" anchor="ctr"/>
                </a:tc>
                <a:tc>
                  <a:txBody>
                    <a:bodyPr/>
                    <a:lstStyle/>
                    <a:p>
                      <a:pPr algn="ctr"/>
                      <a:r>
                        <a:rPr lang="zh-CN" altLang="en-US" sz="1230" baseline="0" dirty="0">
                          <a:latin typeface="Times New Roman" panose="02020603050405020304" pitchFamily="18" charset="0"/>
                        </a:rPr>
                        <a:t>粗体</a:t>
                      </a:r>
                    </a:p>
                  </a:txBody>
                  <a:tcPr marT="35188" marB="35188" anchor="ctr"/>
                </a:tc>
                <a:tc>
                  <a:txBody>
                    <a:bodyPr/>
                    <a:lstStyle/>
                    <a:p>
                      <a:pPr algn="ct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p>
                  </a:txBody>
                  <a:tcPr marT="35188" marB="35188" anchor="ctr"/>
                </a:tc>
                <a:tc>
                  <a:txBody>
                    <a:bodyPr/>
                    <a:lstStyle/>
                    <a:p>
                      <a:pPr algn="ctr"/>
                      <a:r>
                        <a:rPr lang="zh-CN" altLang="en-US" sz="1230" baseline="0" dirty="0">
                          <a:latin typeface="Times New Roman" panose="02020603050405020304" pitchFamily="18" charset="0"/>
                        </a:rPr>
                        <a:t>斜体</a:t>
                      </a:r>
                    </a:p>
                  </a:txBody>
                  <a:tcPr marT="35188" marB="35188" anchor="ctr"/>
                </a:tc>
                <a:tc>
                  <a:txBody>
                    <a:bodyPr/>
                    <a:lstStyle/>
                    <a:p>
                      <a:pPr algn="ct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p>
                  </a:txBody>
                  <a:tcPr marT="35188" marB="35188" anchor="ctr"/>
                </a:tc>
                <a:tc>
                  <a:txBody>
                    <a:bodyPr/>
                    <a:lstStyle/>
                    <a:p>
                      <a:pPr algn="ctr"/>
                      <a:r>
                        <a:rPr lang="zh-CN" altLang="en-US" sz="1230" baseline="0" dirty="0">
                          <a:latin typeface="Times New Roman" panose="02020603050405020304" pitchFamily="18" charset="0"/>
                        </a:rPr>
                        <a:t>下划线</a:t>
                      </a:r>
                    </a:p>
                  </a:txBody>
                  <a:tcPr marT="35188" marB="35188" anchor="ctr"/>
                </a:tc>
                <a:tc>
                  <a:txBody>
                    <a:bodyPr/>
                    <a:lstStyle/>
                    <a:p>
                      <a:pPr algn="ct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8051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0240"/>
            <a:ext cx="8229600" cy="5988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p>
          <a:p>
            <a:pPr lvl="1"/>
            <a:r>
              <a:rPr lang="zh-CN" altLang="en-US" sz="2000" dirty="0">
                <a:solidFill>
                  <a:srgbClr val="386698"/>
                </a:solidFill>
                <a:latin typeface="黑体" panose="02010609060101010101" pitchFamily="49" charset="-122"/>
                <a:ea typeface="黑体" panose="02010609060101010101" pitchFamily="49" charset="-122"/>
              </a:rPr>
              <a:t>2、把每列中的1,2,3（状态）分别换成这个控件的3个取值，排列顺序要按照表中给出的顺序</a:t>
            </a:r>
          </a:p>
        </p:txBody>
      </p:sp>
      <p:graphicFrame>
        <p:nvGraphicFramePr>
          <p:cNvPr id="4" name="表格 3"/>
          <p:cNvGraphicFramePr>
            <a:graphicFrameLocks noGrp="1"/>
          </p:cNvGraphicFramePr>
          <p:nvPr/>
        </p:nvGraphicFramePr>
        <p:xfrm>
          <a:off x="573412" y="3006634"/>
          <a:ext cx="4432935" cy="2937020"/>
        </p:xfrm>
        <a:graphic>
          <a:graphicData uri="http://schemas.openxmlformats.org/drawingml/2006/table">
            <a:tbl>
              <a:tblPr firstRow="1" bandRow="1">
                <a:tableStyleId>{F5AB1C69-6EDB-4FF4-983F-18BD219EF322}</a:tableStyleId>
              </a:tblPr>
              <a:tblGrid>
                <a:gridCol w="445135">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6950">
                  <a:extLst>
                    <a:ext uri="{9D8B030D-6E8A-4147-A177-3AD203B41FA5}">
                      <a16:colId xmlns:a16="http://schemas.microsoft.com/office/drawing/2014/main" val="20004"/>
                    </a:ext>
                  </a:extLst>
                </a:gridCol>
              </a:tblGrid>
              <a:tr h="444500">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768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2768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2768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r h="276860">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4"/>
                  </a:ext>
                </a:extLst>
              </a:tr>
              <a:tr h="276860">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5"/>
                  </a:ext>
                </a:extLst>
              </a:tr>
              <a:tr h="276860">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6"/>
                  </a:ext>
                </a:extLst>
              </a:tr>
              <a:tr h="276860">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7"/>
                  </a:ext>
                </a:extLst>
              </a:tr>
              <a:tr h="276860">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8"/>
                  </a:ext>
                </a:extLst>
              </a:tr>
              <a:tr h="276860">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5496802" y="3807369"/>
          <a:ext cx="2770505" cy="1971040"/>
        </p:xfrm>
        <a:graphic>
          <a:graphicData uri="http://schemas.openxmlformats.org/drawingml/2006/table">
            <a:tbl>
              <a:tblPr firstRow="1" bandRow="1">
                <a:tableStyleId>{F5AB1C69-6EDB-4FF4-983F-18BD219EF322}</a:tableStyleId>
              </a:tblPr>
              <a:tblGrid>
                <a:gridCol w="499110">
                  <a:extLst>
                    <a:ext uri="{9D8B030D-6E8A-4147-A177-3AD203B41FA5}">
                      <a16:colId xmlns:a16="http://schemas.microsoft.com/office/drawing/2014/main" val="20000"/>
                    </a:ext>
                  </a:extLst>
                </a:gridCol>
                <a:gridCol w="56769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gridCol w="568325">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tblGrid>
              <a:tr h="492760">
                <a:tc>
                  <a:txBody>
                    <a:bodyPr/>
                    <a:lstStyle/>
                    <a:p>
                      <a:pPr algn="ctr"/>
                      <a:r>
                        <a:rPr lang="zh-CN" altLang="en-US" sz="1230" baseline="0" dirty="0">
                          <a:latin typeface="Times New Roman" panose="02020603050405020304" pitchFamily="18" charset="0"/>
                        </a:rPr>
                        <a:t>编号</a:t>
                      </a:r>
                    </a:p>
                  </a:txBody>
                  <a:tcPr marT="35188" marB="35188" anchor="ctr"/>
                </a:tc>
                <a:tc>
                  <a:txBody>
                    <a:bodyPr/>
                    <a:lstStyle/>
                    <a:p>
                      <a:pPr algn="ctr"/>
                      <a:r>
                        <a:rPr lang="zh-CN" altLang="en-US" sz="1230" baseline="0" dirty="0">
                          <a:latin typeface="Times New Roman" panose="02020603050405020304" pitchFamily="18" charset="0"/>
                        </a:rPr>
                        <a:t>字体</a:t>
                      </a:r>
                    </a:p>
                  </a:txBody>
                  <a:tcPr marT="35188" marB="35188" anchor="ctr"/>
                </a:tc>
                <a:tc>
                  <a:txBody>
                    <a:bodyPr/>
                    <a:lstStyle/>
                    <a:p>
                      <a:pPr algn="ctr"/>
                      <a:r>
                        <a:rPr lang="zh-CN" altLang="en-US" sz="1230" baseline="0" dirty="0">
                          <a:latin typeface="Times New Roman" panose="02020603050405020304" pitchFamily="18" charset="0"/>
                        </a:rPr>
                        <a:t>字符样式</a:t>
                      </a:r>
                    </a:p>
                  </a:txBody>
                  <a:tcPr marT="35188" marB="35188" anchor="ctr"/>
                </a:tc>
                <a:tc>
                  <a:txBody>
                    <a:bodyPr/>
                    <a:lstStyle/>
                    <a:p>
                      <a:pPr algn="ctr"/>
                      <a:r>
                        <a:rPr lang="zh-CN" altLang="en-US" sz="1230" baseline="0" dirty="0">
                          <a:latin typeface="Times New Roman" panose="02020603050405020304" pitchFamily="18" charset="0"/>
                        </a:rPr>
                        <a:t>颜色</a:t>
                      </a:r>
                    </a:p>
                  </a:txBody>
                  <a:tcPr marT="35188" marB="35188" anchor="ctr"/>
                </a:tc>
                <a:tc>
                  <a:txBody>
                    <a:bodyPr/>
                    <a:lstStyle/>
                    <a:p>
                      <a:pPr algn="ct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p>
                  </a:txBody>
                  <a:tcPr marT="35188" marB="35188" anchor="ctr"/>
                </a:tc>
                <a:tc>
                  <a:txBody>
                    <a:bodyPr/>
                    <a:lstStyle/>
                    <a:p>
                      <a:pPr algn="ctr"/>
                      <a:r>
                        <a:rPr lang="zh-CN" altLang="en-US" sz="1230" baseline="0" dirty="0">
                          <a:latin typeface="Times New Roman" panose="02020603050405020304" pitchFamily="18" charset="0"/>
                        </a:rPr>
                        <a:t>粗体</a:t>
                      </a:r>
                    </a:p>
                  </a:txBody>
                  <a:tcPr marT="35188" marB="35188" anchor="ctr"/>
                </a:tc>
                <a:tc>
                  <a:txBody>
                    <a:bodyPr/>
                    <a:lstStyle/>
                    <a:p>
                      <a:pPr algn="ct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p>
                  </a:txBody>
                  <a:tcPr marT="35188" marB="35188" anchor="ctr"/>
                </a:tc>
                <a:tc>
                  <a:txBody>
                    <a:bodyPr/>
                    <a:lstStyle/>
                    <a:p>
                      <a:pPr algn="ctr"/>
                      <a:r>
                        <a:rPr lang="zh-CN" altLang="en-US" sz="1230" baseline="0" dirty="0">
                          <a:latin typeface="Times New Roman" panose="02020603050405020304" pitchFamily="18" charset="0"/>
                        </a:rPr>
                        <a:t>斜体</a:t>
                      </a:r>
                    </a:p>
                  </a:txBody>
                  <a:tcPr marT="35188" marB="35188" anchor="ctr"/>
                </a:tc>
                <a:tc>
                  <a:txBody>
                    <a:bodyPr/>
                    <a:lstStyle/>
                    <a:p>
                      <a:pPr algn="ct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p>
                  </a:txBody>
                  <a:tcPr marT="35188" marB="35188" anchor="ctr"/>
                </a:tc>
                <a:tc>
                  <a:txBody>
                    <a:bodyPr/>
                    <a:lstStyle/>
                    <a:p>
                      <a:pPr algn="ctr"/>
                      <a:r>
                        <a:rPr lang="zh-CN" altLang="en-US" sz="1230" baseline="0" dirty="0">
                          <a:latin typeface="Times New Roman" panose="02020603050405020304" pitchFamily="18" charset="0"/>
                        </a:rPr>
                        <a:t>下划线</a:t>
                      </a:r>
                    </a:p>
                  </a:txBody>
                  <a:tcPr marT="35188" marB="35188" anchor="ctr"/>
                </a:tc>
                <a:tc>
                  <a:txBody>
                    <a:bodyPr/>
                    <a:lstStyle/>
                    <a:p>
                      <a:pPr algn="ct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030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6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步骤四：根据映射好的正交排列表编写测试用例</a:t>
            </a:r>
          </a:p>
          <a:p>
            <a:pPr lvl="1"/>
            <a:r>
              <a:rPr lang="zh-CN" altLang="en-US" sz="2000" dirty="0">
                <a:solidFill>
                  <a:srgbClr val="386698"/>
                </a:solidFill>
                <a:latin typeface="黑体" panose="02010609060101010101" pitchFamily="49" charset="-122"/>
                <a:ea typeface="黑体" panose="02010609060101010101" pitchFamily="49" charset="-122"/>
              </a:rPr>
              <a:t>正交表的每一行表示一种组合，对应编写一条测试用例</a:t>
            </a:r>
          </a:p>
        </p:txBody>
      </p:sp>
      <p:graphicFrame>
        <p:nvGraphicFramePr>
          <p:cNvPr id="4" name="表格 3"/>
          <p:cNvGraphicFramePr>
            <a:graphicFrameLocks noGrp="1"/>
          </p:cNvGraphicFramePr>
          <p:nvPr/>
        </p:nvGraphicFramePr>
        <p:xfrm>
          <a:off x="617402" y="3140803"/>
          <a:ext cx="4968240" cy="2583833"/>
        </p:xfrm>
        <a:graphic>
          <a:graphicData uri="http://schemas.openxmlformats.org/drawingml/2006/table">
            <a:tbl>
              <a:tblPr firstRow="1" bandRow="1">
                <a:tableStyleId>{F5AB1C69-6EDB-4FF4-983F-18BD219EF322}</a:tableStyleId>
              </a:tblPr>
              <a:tblGrid>
                <a:gridCol w="720090">
                  <a:extLst>
                    <a:ext uri="{9D8B030D-6E8A-4147-A177-3AD203B41FA5}">
                      <a16:colId xmlns:a16="http://schemas.microsoft.com/office/drawing/2014/main" val="20000"/>
                    </a:ext>
                  </a:extLst>
                </a:gridCol>
                <a:gridCol w="1267460">
                  <a:extLst>
                    <a:ext uri="{9D8B030D-6E8A-4147-A177-3AD203B41FA5}">
                      <a16:colId xmlns:a16="http://schemas.microsoft.com/office/drawing/2014/main" val="20001"/>
                    </a:ext>
                  </a:extLst>
                </a:gridCol>
                <a:gridCol w="993775">
                  <a:extLst>
                    <a:ext uri="{9D8B030D-6E8A-4147-A177-3AD203B41FA5}">
                      <a16:colId xmlns:a16="http://schemas.microsoft.com/office/drawing/2014/main" val="20002"/>
                    </a:ext>
                  </a:extLst>
                </a:gridCol>
                <a:gridCol w="993140">
                  <a:extLst>
                    <a:ext uri="{9D8B030D-6E8A-4147-A177-3AD203B41FA5}">
                      <a16:colId xmlns:a16="http://schemas.microsoft.com/office/drawing/2014/main" val="20003"/>
                    </a:ext>
                  </a:extLst>
                </a:gridCol>
                <a:gridCol w="993775">
                  <a:extLst>
                    <a:ext uri="{9D8B030D-6E8A-4147-A177-3AD203B41FA5}">
                      <a16:colId xmlns:a16="http://schemas.microsoft.com/office/drawing/2014/main" val="20004"/>
                    </a:ext>
                  </a:extLst>
                </a:gridCol>
              </a:tblGrid>
              <a:tr h="0">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仿宋</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粗体</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红色</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1-20</a:t>
                      </a:r>
                      <a:r>
                        <a:rPr lang="zh-CN" altLang="en-US" sz="1230" b="1" baseline="0" dirty="0">
                          <a:solidFill>
                            <a:srgbClr val="C00000"/>
                          </a:solidFill>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4"/>
                  </a:ext>
                </a:extLst>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5"/>
                  </a:ext>
                </a:extLst>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6"/>
                  </a:ext>
                </a:extLst>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7"/>
                  </a:ext>
                </a:extLst>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8"/>
                  </a:ext>
                </a:extLst>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9"/>
                  </a:ext>
                </a:extLst>
              </a:tr>
            </a:tbl>
          </a:graphicData>
        </a:graphic>
      </p:graphicFrame>
      <p:sp>
        <p:nvSpPr>
          <p:cNvPr id="5" name="TextBox 4"/>
          <p:cNvSpPr txBox="1"/>
          <p:nvPr/>
        </p:nvSpPr>
        <p:spPr>
          <a:xfrm>
            <a:off x="6163709" y="3497834"/>
            <a:ext cx="2407706" cy="731520"/>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385" dirty="0"/>
              <a:t>测试用例</a:t>
            </a:r>
            <a:r>
              <a:rPr lang="en-US" altLang="zh-CN" sz="1385" dirty="0"/>
              <a:t>1</a:t>
            </a:r>
            <a:r>
              <a:rPr lang="zh-CN" altLang="en-US" sz="1385" dirty="0"/>
              <a:t>：在对应文本框中输入</a:t>
            </a:r>
            <a:r>
              <a:rPr lang="en-US" altLang="zh-CN" sz="1385" dirty="0"/>
              <a:t>”</a:t>
            </a:r>
            <a:r>
              <a:rPr lang="zh-CN" altLang="en-US" sz="1385" dirty="0"/>
              <a:t>仿宋</a:t>
            </a:r>
            <a:r>
              <a:rPr lang="en-US" altLang="zh-CN" sz="1385" dirty="0"/>
              <a:t>””</a:t>
            </a:r>
            <a:r>
              <a:rPr lang="zh-CN" altLang="en-US" sz="1385" dirty="0"/>
              <a:t>粗体</a:t>
            </a:r>
            <a:r>
              <a:rPr lang="en-US" altLang="zh-CN" sz="1385" dirty="0"/>
              <a:t>””</a:t>
            </a:r>
            <a:r>
              <a:rPr lang="zh-CN" altLang="en-US" sz="1385" dirty="0"/>
              <a:t>红色</a:t>
            </a:r>
            <a:r>
              <a:rPr lang="en-US" altLang="zh-CN" sz="1385" dirty="0"/>
              <a:t>””20</a:t>
            </a:r>
            <a:r>
              <a:rPr lang="zh-CN" altLang="en-US" sz="1385" dirty="0"/>
              <a:t>号</a:t>
            </a:r>
            <a:r>
              <a:rPr lang="en-US" altLang="zh-CN" sz="1385" dirty="0"/>
              <a:t>”</a:t>
            </a:r>
            <a:r>
              <a:rPr lang="zh-CN" altLang="en-US" sz="1385" dirty="0"/>
              <a:t>，预期字体正确设置</a:t>
            </a:r>
          </a:p>
        </p:txBody>
      </p:sp>
      <p:cxnSp>
        <p:nvCxnSpPr>
          <p:cNvPr id="7" name="直接箭头连接符 6"/>
          <p:cNvCxnSpPr>
            <a:endCxn id="5" idx="1"/>
          </p:cNvCxnSpPr>
          <p:nvPr/>
        </p:nvCxnSpPr>
        <p:spPr>
          <a:xfrm>
            <a:off x="5681804" y="3674413"/>
            <a:ext cx="554204" cy="18905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47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011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887220"/>
            <a:ext cx="8229600" cy="4525963"/>
          </a:xfrm>
        </p:spPr>
        <p:txBody>
          <a:bodyPr>
            <a:normAutofit/>
          </a:bodyPr>
          <a:lstStyle/>
          <a:p>
            <a:pPr algn="l">
              <a:lnSpc>
                <a:spcPct val="130000"/>
              </a:lnSpc>
            </a:pPr>
            <a:r>
              <a:rPr lang="en-US" altLang="zh-CN" sz="2400" dirty="0">
                <a:solidFill>
                  <a:srgbClr val="386698"/>
                </a:solidFill>
                <a:latin typeface="黑体" panose="02010609060101010101" pitchFamily="49" charset="-122"/>
                <a:ea typeface="黑体" panose="02010609060101010101" pitchFamily="49" charset="-122"/>
              </a:rPr>
              <a:t>    </a:t>
            </a:r>
            <a:r>
              <a:rPr lang="zh-CN" altLang="en-US" sz="2400" dirty="0">
                <a:solidFill>
                  <a:srgbClr val="386698"/>
                </a:solidFill>
                <a:latin typeface="黑体" panose="02010609060101010101" pitchFamily="49" charset="-122"/>
                <a:ea typeface="黑体" panose="02010609060101010101" pitchFamily="49" charset="-122"/>
              </a:rPr>
              <a:t>依次类推，把映射好的正交排列表中的每一行，转换成一条测试用例。</a:t>
            </a:r>
          </a:p>
          <a:p>
            <a:pPr algn="l">
              <a:lnSpc>
                <a:spcPct val="130000"/>
              </a:lnSpc>
            </a:pPr>
            <a:endParaRPr lang="zh-CN" altLang="en-US" sz="2400" dirty="0">
              <a:solidFill>
                <a:srgbClr val="386698"/>
              </a:solidFill>
              <a:latin typeface="黑体" panose="02010609060101010101" pitchFamily="49" charset="-122"/>
              <a:ea typeface="黑体" panose="02010609060101010101" pitchFamily="49" charset="-122"/>
            </a:endParaRPr>
          </a:p>
          <a:p>
            <a:pPr algn="l">
              <a:lnSpc>
                <a:spcPct val="130000"/>
              </a:lnSpc>
            </a:pPr>
            <a:r>
              <a:rPr lang="zh-CN" altLang="en-US" sz="2400" dirty="0">
                <a:solidFill>
                  <a:srgbClr val="386698"/>
                </a:solidFill>
                <a:latin typeface="黑体" panose="02010609060101010101" pitchFamily="49" charset="-122"/>
                <a:ea typeface="黑体" panose="02010609060101010101" pitchFamily="49" charset="-122"/>
              </a:rPr>
              <a:t>　　这是进行测试的最少组合数量，但是，在测试中有72种（81-9）组合没有测试到。当然，如果时间允许，应该再补充一些用例。因为遗漏的组合越多，存在缺陷的可能性就越大。</a:t>
            </a:r>
            <a:r>
              <a:rPr lang="en-US" altLang="zh-CN" sz="2400" dirty="0">
                <a:solidFill>
                  <a:srgbClr val="386698"/>
                </a:solidFill>
                <a:latin typeface="黑体" panose="02010609060101010101" pitchFamily="49" charset="-122"/>
                <a:ea typeface="黑体" panose="02010609060101010101" pitchFamily="49" charset="-122"/>
              </a:rPr>
              <a:t>(</a:t>
            </a:r>
            <a:r>
              <a:rPr lang="zh-CN" altLang="en-US" sz="2400" dirty="0">
                <a:solidFill>
                  <a:srgbClr val="386698"/>
                </a:solidFill>
                <a:latin typeface="黑体" panose="02010609060101010101" pitchFamily="49" charset="-122"/>
                <a:ea typeface="黑体" panose="02010609060101010101" pitchFamily="49" charset="-122"/>
              </a:rPr>
              <a:t>时间问题！内测、公测</a:t>
            </a:r>
            <a:r>
              <a:rPr lang="en-US" altLang="zh-CN" sz="2400" dirty="0">
                <a:solidFill>
                  <a:srgbClr val="386698"/>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0174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24255"/>
            <a:ext cx="8229600" cy="57975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endParaRPr lang="zh-CN" altLang="en-US" dirty="0"/>
          </a:p>
        </p:txBody>
      </p:sp>
      <p:sp>
        <p:nvSpPr>
          <p:cNvPr id="2" name="内容占位符 1"/>
          <p:cNvSpPr>
            <a:spLocks noGrp="1"/>
          </p:cNvSpPr>
          <p:nvPr>
            <p:ph idx="1"/>
          </p:nvPr>
        </p:nvSpPr>
        <p:spPr>
          <a:xfrm>
            <a:off x="457200" y="1974850"/>
            <a:ext cx="8229600" cy="285686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案例：114系统查询企业单位</a:t>
            </a: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完全测试需设计用例数：2</a:t>
            </a:r>
            <a:r>
              <a:rPr lang="zh-CN" altLang="en-US" sz="2000" baseline="30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=32</a:t>
            </a:r>
          </a:p>
          <a:p>
            <a:pPr lvl="1"/>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 y="2554605"/>
            <a:ext cx="880491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79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930"/>
            <a:ext cx="8229600" cy="5632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有五个因素：</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音形码、拼音码、路名码、行业类别和特征码</a:t>
            </a:r>
          </a:p>
          <a:p>
            <a:endParaRPr lang="en-US" altLang="zh-CN" dirty="0"/>
          </a:p>
          <a:p>
            <a:r>
              <a:rPr lang="zh-CN" altLang="en-US" sz="2400" dirty="0">
                <a:solidFill>
                  <a:srgbClr val="386698"/>
                </a:solidFill>
                <a:latin typeface="黑体" panose="02010609060101010101" pitchFamily="49" charset="-122"/>
                <a:ea typeface="黑体" panose="02010609060101010101" pitchFamily="49" charset="-122"/>
              </a:rPr>
              <a:t>每个因素有两个水平5</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拼音码：填、不填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路名码：填、不填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行业类别：填、不填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特征码：填、不填</a:t>
            </a:r>
          </a:p>
        </p:txBody>
      </p:sp>
      <p:sp>
        <p:nvSpPr>
          <p:cNvPr id="4" name="内容占位符 1"/>
          <p:cNvSpPr txBox="1"/>
          <p:nvPr/>
        </p:nvSpPr>
        <p:spPr>
          <a:xfrm>
            <a:off x="4699018" y="3247573"/>
            <a:ext cx="3934847" cy="2389787"/>
          </a:xfrm>
          <a:prstGeom prst="rect">
            <a:avLst/>
          </a:prstGeom>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选择正交表</a:t>
            </a:r>
            <a:endParaRPr lang="en-US" altLang="zh-CN" sz="1845" dirty="0"/>
          </a:p>
          <a:p>
            <a:pPr lvl="1"/>
            <a:r>
              <a:rPr lang="zh-CN" altLang="en-US" sz="1540" dirty="0"/>
              <a:t>表中的因素数＞＝ </a:t>
            </a:r>
            <a:r>
              <a:rPr lang="en-US" altLang="zh-CN" sz="1540" dirty="0"/>
              <a:t>5</a:t>
            </a:r>
          </a:p>
          <a:p>
            <a:pPr lvl="1"/>
            <a:r>
              <a:rPr lang="zh-CN" altLang="en-US" sz="1540" dirty="0"/>
              <a:t>表中至少有五个因素的水平数＞＝ </a:t>
            </a:r>
            <a:r>
              <a:rPr lang="en-US" altLang="zh-CN" sz="1540" dirty="0"/>
              <a:t>2</a:t>
            </a:r>
          </a:p>
          <a:p>
            <a:pPr lvl="1"/>
            <a:r>
              <a:rPr lang="zh-CN" altLang="en-US" sz="1540" b="1" dirty="0">
                <a:solidFill>
                  <a:srgbClr val="C00000"/>
                </a:solidFill>
              </a:rPr>
              <a:t>行数取最少的一个</a:t>
            </a:r>
          </a:p>
          <a:p>
            <a:pPr lvl="1"/>
            <a:r>
              <a:rPr lang="zh-CN" altLang="en-US" sz="1540" dirty="0"/>
              <a:t>结果： </a:t>
            </a:r>
            <a:r>
              <a:rPr lang="en-US" altLang="zh-CN" sz="1540" dirty="0"/>
              <a:t>L</a:t>
            </a:r>
            <a:r>
              <a:rPr lang="en-US" altLang="zh-CN" sz="1540" baseline="-25000" dirty="0"/>
              <a:t>8</a:t>
            </a:r>
            <a:r>
              <a:rPr lang="zh-CN" altLang="en-US" sz="1540" dirty="0"/>
              <a:t>（</a:t>
            </a:r>
            <a:r>
              <a:rPr lang="en-US" altLang="zh-CN" sz="1540" dirty="0"/>
              <a:t>2</a:t>
            </a:r>
            <a:r>
              <a:rPr lang="en-US" altLang="zh-CN" sz="1540" baseline="30000" dirty="0"/>
              <a:t>7</a:t>
            </a:r>
            <a:r>
              <a:rPr lang="zh-CN" altLang="en-US" sz="1540" dirty="0"/>
              <a:t>）</a:t>
            </a:r>
          </a:p>
        </p:txBody>
      </p:sp>
      <p:sp>
        <p:nvSpPr>
          <p:cNvPr id="5" name="矩形 4"/>
          <p:cNvSpPr/>
          <p:nvPr/>
        </p:nvSpPr>
        <p:spPr>
          <a:xfrm>
            <a:off x="4726305" y="3217545"/>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7150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mph" presetSubtype="0" fill="hold" nodeType="clickEffect">
                                  <p:stCondLst>
                                    <p:cond delay="0"/>
                                  </p:stCondLst>
                                  <p:childTnLst>
                                    <p:animClr clrSpc="hsl" dir="cw">
                                      <p:cBhvr override="childStyle">
                                        <p:cTn id="45" dur="500" fill="hold"/>
                                        <p:tgtEl>
                                          <p:spTgt spid="4">
                                            <p:txEl>
                                              <p:pRg st="3" end="3"/>
                                            </p:txEl>
                                          </p:spTgt>
                                        </p:tgtEl>
                                        <p:attrNameLst>
                                          <p:attrName>style.color</p:attrName>
                                        </p:attrNameLst>
                                      </p:cBhvr>
                                      <p:by>
                                        <p:hsl h="10842353" s="0" l="0"/>
                                      </p:by>
                                    </p:animClr>
                                    <p:animClr clrSpc="hsl" dir="cw">
                                      <p:cBhvr>
                                        <p:cTn id="46" dur="500" fill="hold"/>
                                        <p:tgtEl>
                                          <p:spTgt spid="4">
                                            <p:txEl>
                                              <p:pRg st="3" end="3"/>
                                            </p:txEl>
                                          </p:spTgt>
                                        </p:tgtEl>
                                        <p:attrNameLst>
                                          <p:attrName>fillcolor</p:attrName>
                                        </p:attrNameLst>
                                      </p:cBhvr>
                                      <p:by>
                                        <p:hsl h="10842353" s="0" l="0"/>
                                      </p:by>
                                    </p:animClr>
                                    <p:animClr clrSpc="hsl" dir="cw">
                                      <p:cBhvr>
                                        <p:cTn id="47" dur="500" fill="hold"/>
                                        <p:tgtEl>
                                          <p:spTgt spid="4">
                                            <p:txEl>
                                              <p:pRg st="3" end="3"/>
                                            </p:txEl>
                                          </p:spTgt>
                                        </p:tgtEl>
                                        <p:attrNameLst>
                                          <p:attrName>stroke.color</p:attrName>
                                        </p:attrNameLst>
                                      </p:cBhvr>
                                      <p:by>
                                        <p:hsl h="10842353" s="0" l="0"/>
                                      </p:by>
                                    </p:animClr>
                                    <p:set>
                                      <p:cBhvr>
                                        <p:cTn id="48"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77825" y="692785"/>
            <a:ext cx="8229600" cy="6750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p>
        </p:txBody>
      </p:sp>
      <p:sp>
        <p:nvSpPr>
          <p:cNvPr id="2" name="内容占位符 1"/>
          <p:cNvSpPr>
            <a:spLocks noGrp="1"/>
          </p:cNvSpPr>
          <p:nvPr>
            <p:ph idx="1"/>
          </p:nvPr>
        </p:nvSpPr>
        <p:spPr>
          <a:xfrm>
            <a:off x="377825" y="1367790"/>
            <a:ext cx="4523740" cy="2371090"/>
          </a:xfrm>
        </p:spPr>
        <p:txBody>
          <a:bodyPr/>
          <a:lstStyle/>
          <a:p>
            <a:r>
              <a:rPr lang="zh-CN" altLang="en-US" sz="2000" dirty="0">
                <a:solidFill>
                  <a:srgbClr val="386698"/>
                </a:solidFill>
                <a:latin typeface="黑体" panose="02010609060101010101" pitchFamily="49" charset="-122"/>
                <a:ea typeface="黑体" panose="02010609060101010101" pitchFamily="49" charset="-122"/>
              </a:rPr>
              <a:t>变量映射</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音形码：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拼音码：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路名码：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行业类别：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特征码：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p:txBody>
      </p:sp>
      <p:graphicFrame>
        <p:nvGraphicFramePr>
          <p:cNvPr id="4" name="表格 3"/>
          <p:cNvGraphicFramePr>
            <a:graphicFrameLocks noGrp="1"/>
          </p:cNvGraphicFramePr>
          <p:nvPr/>
        </p:nvGraphicFramePr>
        <p:xfrm>
          <a:off x="4721467" y="1527605"/>
          <a:ext cx="4155440" cy="2060575"/>
        </p:xfrm>
        <a:graphic>
          <a:graphicData uri="http://schemas.openxmlformats.org/drawingml/2006/table">
            <a:tbl>
              <a:tblPr firstRow="1" bandRow="1">
                <a:tableStyleId>{F5AB1C69-6EDB-4FF4-983F-18BD219EF322}</a:tableStyleId>
              </a:tblPr>
              <a:tblGrid>
                <a:gridCol w="519430">
                  <a:extLst>
                    <a:ext uri="{9D8B030D-6E8A-4147-A177-3AD203B41FA5}">
                      <a16:colId xmlns:a16="http://schemas.microsoft.com/office/drawing/2014/main" val="20000"/>
                    </a:ext>
                  </a:extLst>
                </a:gridCol>
                <a:gridCol w="519430">
                  <a:extLst>
                    <a:ext uri="{9D8B030D-6E8A-4147-A177-3AD203B41FA5}">
                      <a16:colId xmlns:a16="http://schemas.microsoft.com/office/drawing/2014/main" val="20001"/>
                    </a:ext>
                  </a:extLst>
                </a:gridCol>
                <a:gridCol w="519430">
                  <a:extLst>
                    <a:ext uri="{9D8B030D-6E8A-4147-A177-3AD203B41FA5}">
                      <a16:colId xmlns:a16="http://schemas.microsoft.com/office/drawing/2014/main" val="20002"/>
                    </a:ext>
                  </a:extLst>
                </a:gridCol>
                <a:gridCol w="519430">
                  <a:extLst>
                    <a:ext uri="{9D8B030D-6E8A-4147-A177-3AD203B41FA5}">
                      <a16:colId xmlns:a16="http://schemas.microsoft.com/office/drawing/2014/main" val="20003"/>
                    </a:ext>
                  </a:extLst>
                </a:gridCol>
                <a:gridCol w="519430">
                  <a:extLst>
                    <a:ext uri="{9D8B030D-6E8A-4147-A177-3AD203B41FA5}">
                      <a16:colId xmlns:a16="http://schemas.microsoft.com/office/drawing/2014/main" val="20004"/>
                    </a:ext>
                  </a:extLst>
                </a:gridCol>
                <a:gridCol w="519430">
                  <a:extLst>
                    <a:ext uri="{9D8B030D-6E8A-4147-A177-3AD203B41FA5}">
                      <a16:colId xmlns:a16="http://schemas.microsoft.com/office/drawing/2014/main" val="20005"/>
                    </a:ext>
                  </a:extLst>
                </a:gridCol>
                <a:gridCol w="519430">
                  <a:extLst>
                    <a:ext uri="{9D8B030D-6E8A-4147-A177-3AD203B41FA5}">
                      <a16:colId xmlns:a16="http://schemas.microsoft.com/office/drawing/2014/main" val="20006"/>
                    </a:ext>
                  </a:extLst>
                </a:gridCol>
                <a:gridCol w="519430">
                  <a:extLst>
                    <a:ext uri="{9D8B030D-6E8A-4147-A177-3AD203B41FA5}">
                      <a16:colId xmlns:a16="http://schemas.microsoft.com/office/drawing/2014/main" val="20007"/>
                    </a:ext>
                  </a:extLst>
                </a:gridCol>
              </a:tblGrid>
              <a:tr h="227965">
                <a:tc>
                  <a:txBody>
                    <a:bodyPr/>
                    <a:lstStyle/>
                    <a:p>
                      <a:pPr algn="ctr"/>
                      <a:r>
                        <a:rPr lang="zh-CN" altLang="en-US" sz="925" baseline="0" dirty="0">
                          <a:latin typeface="Times New Roman" panose="02020603050405020304" pitchFamily="18" charset="0"/>
                        </a:rPr>
                        <a:t>序号</a:t>
                      </a:r>
                    </a:p>
                  </a:txBody>
                  <a:tcPr marT="35188" marB="35188" anchor="ctr"/>
                </a:tc>
                <a:tc>
                  <a:txBody>
                    <a:bodyPr/>
                    <a:lstStyle/>
                    <a:p>
                      <a:pPr algn="ctr"/>
                      <a:r>
                        <a:rPr lang="en-US" altLang="zh-CN" sz="925" baseline="0" dirty="0">
                          <a:latin typeface="Times New Roman" panose="02020603050405020304" pitchFamily="18" charset="0"/>
                        </a:rPr>
                        <a:t>A</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B</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C</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D</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E</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F</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G</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0"/>
                  </a:ext>
                </a:extLst>
              </a:tr>
              <a:tr h="227965">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36855">
                <a:tc>
                  <a:txBody>
                    <a:bodyPr/>
                    <a:lstStyle/>
                    <a:p>
                      <a:pPr algn="ctr"/>
                      <a:r>
                        <a:rPr lang="en-US" altLang="zh-CN" sz="925" baseline="0" dirty="0">
                          <a:latin typeface="Times New Roman" panose="02020603050405020304" pitchFamily="18" charset="0"/>
                        </a:rPr>
                        <a:t>2</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2"/>
                  </a:ext>
                </a:extLst>
              </a:tr>
              <a:tr h="227965">
                <a:tc>
                  <a:txBody>
                    <a:bodyPr/>
                    <a:lstStyle/>
                    <a:p>
                      <a:pPr algn="ctr"/>
                      <a:r>
                        <a:rPr lang="en-US" altLang="zh-CN" sz="925" baseline="0" dirty="0">
                          <a:latin typeface="Times New Roman" panose="02020603050405020304" pitchFamily="18" charset="0"/>
                        </a:rPr>
                        <a:t>3</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3"/>
                  </a:ext>
                </a:extLst>
              </a:tr>
              <a:tr h="227965">
                <a:tc>
                  <a:txBody>
                    <a:bodyPr/>
                    <a:lstStyle/>
                    <a:p>
                      <a:pPr algn="ctr"/>
                      <a:r>
                        <a:rPr lang="en-US" altLang="zh-CN" sz="925" baseline="0" dirty="0">
                          <a:latin typeface="Times New Roman" panose="02020603050405020304" pitchFamily="18" charset="0"/>
                        </a:rPr>
                        <a:t>4</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27965">
                <a:tc>
                  <a:txBody>
                    <a:bodyPr/>
                    <a:lstStyle/>
                    <a:p>
                      <a:pPr algn="ctr"/>
                      <a:r>
                        <a:rPr lang="en-US" altLang="zh-CN" sz="925" baseline="0" dirty="0">
                          <a:latin typeface="Times New Roman" panose="02020603050405020304" pitchFamily="18" charset="0"/>
                        </a:rPr>
                        <a:t>5</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5"/>
                  </a:ext>
                </a:extLst>
              </a:tr>
              <a:tr h="227965">
                <a:tc>
                  <a:txBody>
                    <a:bodyPr/>
                    <a:lstStyle/>
                    <a:p>
                      <a:pPr algn="ctr"/>
                      <a:r>
                        <a:rPr lang="en-US" altLang="zh-CN" sz="925" baseline="0" dirty="0">
                          <a:latin typeface="Times New Roman" panose="02020603050405020304" pitchFamily="18" charset="0"/>
                        </a:rPr>
                        <a:t>6</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27965">
                <a:tc>
                  <a:txBody>
                    <a:bodyPr/>
                    <a:lstStyle/>
                    <a:p>
                      <a:pPr algn="ctr"/>
                      <a:r>
                        <a:rPr lang="en-US" altLang="zh-CN" sz="925" baseline="0" dirty="0">
                          <a:latin typeface="Times New Roman" panose="02020603050405020304" pitchFamily="18" charset="0"/>
                        </a:rPr>
                        <a:t>7</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27965">
                <a:tc>
                  <a:txBody>
                    <a:bodyPr/>
                    <a:lstStyle/>
                    <a:p>
                      <a:pPr algn="ctr"/>
                      <a:r>
                        <a:rPr lang="en-US" altLang="zh-CN" sz="925" baseline="0" dirty="0">
                          <a:latin typeface="Times New Roman" panose="02020603050405020304" pitchFamily="18" charset="0"/>
                        </a:rPr>
                        <a:t>8</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0</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8"/>
                  </a:ext>
                </a:extLst>
              </a:tr>
            </a:tbl>
          </a:graphicData>
        </a:graphic>
      </p:graphicFrame>
      <p:graphicFrame>
        <p:nvGraphicFramePr>
          <p:cNvPr id="5" name="表格 4"/>
          <p:cNvGraphicFramePr>
            <a:graphicFrameLocks noGrp="1"/>
          </p:cNvGraphicFramePr>
          <p:nvPr/>
        </p:nvGraphicFramePr>
        <p:xfrm>
          <a:off x="829273" y="4004135"/>
          <a:ext cx="6654800" cy="2199640"/>
        </p:xfrm>
        <a:graphic>
          <a:graphicData uri="http://schemas.openxmlformats.org/drawingml/2006/table">
            <a:tbl>
              <a:tblPr firstRow="1" bandRow="1">
                <a:tableStyleId>{F5AB1C69-6EDB-4FF4-983F-18BD219EF322}</a:tableStyleId>
              </a:tblPr>
              <a:tblGrid>
                <a:gridCol w="8318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831850">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gridCol w="831850">
                  <a:extLst>
                    <a:ext uri="{9D8B030D-6E8A-4147-A177-3AD203B41FA5}">
                      <a16:colId xmlns:a16="http://schemas.microsoft.com/office/drawing/2014/main" val="20006"/>
                    </a:ext>
                  </a:extLst>
                </a:gridCol>
                <a:gridCol w="831850">
                  <a:extLst>
                    <a:ext uri="{9D8B030D-6E8A-4147-A177-3AD203B41FA5}">
                      <a16:colId xmlns:a16="http://schemas.microsoft.com/office/drawing/2014/main" val="20007"/>
                    </a:ext>
                  </a:extLst>
                </a:gridCol>
              </a:tblGrid>
              <a:tr h="320040">
                <a:tc>
                  <a:txBody>
                    <a:bodyPr/>
                    <a:lstStyle/>
                    <a:p>
                      <a:pPr algn="ctr"/>
                      <a:r>
                        <a:rPr lang="zh-CN" altLang="en-US" sz="1075" baseline="0" dirty="0">
                          <a:latin typeface="Times New Roman" panose="02020603050405020304" pitchFamily="18" charset="0"/>
                        </a:rPr>
                        <a:t>序号</a:t>
                      </a:r>
                    </a:p>
                  </a:txBody>
                  <a:tcPr marT="35188" marB="35188" anchor="ctr"/>
                </a:tc>
                <a:tc>
                  <a:txBody>
                    <a:bodyPr/>
                    <a:lstStyle/>
                    <a:p>
                      <a:pPr algn="ctr"/>
                      <a:r>
                        <a:rPr lang="zh-CN" altLang="en-US" sz="1075" baseline="0" dirty="0">
                          <a:latin typeface="Times New Roman" panose="02020603050405020304" pitchFamily="18" charset="0"/>
                        </a:rPr>
                        <a:t>音形码</a:t>
                      </a:r>
                    </a:p>
                  </a:txBody>
                  <a:tcPr marT="35188" marB="35188" anchor="ctr"/>
                </a:tc>
                <a:tc>
                  <a:txBody>
                    <a:bodyPr/>
                    <a:lstStyle/>
                    <a:p>
                      <a:pPr algn="ctr"/>
                      <a:r>
                        <a:rPr lang="zh-CN" altLang="en-US" sz="1075" baseline="0" dirty="0">
                          <a:latin typeface="Times New Roman" panose="02020603050405020304" pitchFamily="18" charset="0"/>
                        </a:rPr>
                        <a:t>拼音码</a:t>
                      </a:r>
                    </a:p>
                  </a:txBody>
                  <a:tcPr marT="35188" marB="35188" anchor="ctr"/>
                </a:tc>
                <a:tc>
                  <a:txBody>
                    <a:bodyPr/>
                    <a:lstStyle/>
                    <a:p>
                      <a:pPr algn="ctr"/>
                      <a:r>
                        <a:rPr lang="zh-CN" altLang="en-US" sz="1075" baseline="0" dirty="0">
                          <a:latin typeface="Times New Roman" panose="02020603050405020304" pitchFamily="18" charset="0"/>
                        </a:rPr>
                        <a:t>路名码</a:t>
                      </a:r>
                    </a:p>
                  </a:txBody>
                  <a:tcPr marT="35188" marB="35188" anchor="ctr"/>
                </a:tc>
                <a:tc>
                  <a:txBody>
                    <a:bodyPr/>
                    <a:lstStyle/>
                    <a:p>
                      <a:pPr algn="ctr"/>
                      <a:r>
                        <a:rPr lang="zh-CN" altLang="en-US" sz="1075" baseline="0" dirty="0">
                          <a:latin typeface="Times New Roman" panose="02020603050405020304" pitchFamily="18" charset="0"/>
                        </a:rPr>
                        <a:t>行业类型</a:t>
                      </a:r>
                    </a:p>
                  </a:txBody>
                  <a:tcPr marT="35188" marB="35188" anchor="ctr"/>
                </a:tc>
                <a:tc>
                  <a:txBody>
                    <a:bodyPr/>
                    <a:lstStyle/>
                    <a:p>
                      <a:pPr algn="ctr"/>
                      <a:r>
                        <a:rPr lang="zh-CN" altLang="en-US" sz="1075" baseline="0" dirty="0">
                          <a:latin typeface="Times New Roman" panose="02020603050405020304" pitchFamily="18" charset="0"/>
                        </a:rPr>
                        <a:t>特征码</a:t>
                      </a:r>
                    </a:p>
                  </a:txBody>
                  <a:tcPr marT="35188" marB="35188" anchor="ctr"/>
                </a:tc>
                <a:tc>
                  <a:txBody>
                    <a:bodyPr/>
                    <a:lstStyle/>
                    <a:p>
                      <a:pPr algn="ctr"/>
                      <a:r>
                        <a:rPr lang="en-US" altLang="zh-CN" sz="1075" baseline="0" dirty="0">
                          <a:latin typeface="Times New Roman" panose="02020603050405020304" pitchFamily="18" charset="0"/>
                        </a:rPr>
                        <a:t>F</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G</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0"/>
                  </a:ext>
                </a:extLst>
              </a:tr>
              <a:tr h="234950">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34950">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2"/>
                  </a:ext>
                </a:extLst>
              </a:tr>
              <a:tr h="234950">
                <a:tc>
                  <a:txBody>
                    <a:bodyPr/>
                    <a:lstStyle/>
                    <a:p>
                      <a:pPr algn="ctr"/>
                      <a:r>
                        <a:rPr lang="en-US" altLang="zh-CN" sz="1075" baseline="0" dirty="0">
                          <a:latin typeface="Times New Roman" panose="02020603050405020304" pitchFamily="18" charset="0"/>
                        </a:rPr>
                        <a:t>3</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3"/>
                  </a:ext>
                </a:extLst>
              </a:tr>
              <a:tr h="234950">
                <a:tc>
                  <a:txBody>
                    <a:bodyPr/>
                    <a:lstStyle/>
                    <a:p>
                      <a:pPr algn="ctr"/>
                      <a:r>
                        <a:rPr lang="en-US" altLang="zh-CN" sz="1075" baseline="0" dirty="0">
                          <a:latin typeface="Times New Roman" panose="02020603050405020304" pitchFamily="18" charset="0"/>
                        </a:rPr>
                        <a:t>4</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34950">
                <a:tc>
                  <a:txBody>
                    <a:bodyPr/>
                    <a:lstStyle/>
                    <a:p>
                      <a:pPr algn="ctr"/>
                      <a:r>
                        <a:rPr lang="en-US" altLang="zh-CN" sz="1075" baseline="0" dirty="0">
                          <a:latin typeface="Times New Roman" panose="02020603050405020304" pitchFamily="18" charset="0"/>
                        </a:rPr>
                        <a:t>5</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5"/>
                  </a:ext>
                </a:extLst>
              </a:tr>
              <a:tr h="234950">
                <a:tc>
                  <a:txBody>
                    <a:bodyPr/>
                    <a:lstStyle/>
                    <a:p>
                      <a:pPr algn="ctr"/>
                      <a:r>
                        <a:rPr lang="en-US" altLang="zh-CN" sz="1075" baseline="0" dirty="0">
                          <a:latin typeface="Times New Roman" panose="02020603050405020304" pitchFamily="18" charset="0"/>
                        </a:rPr>
                        <a:t>6</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34950">
                <a:tc>
                  <a:txBody>
                    <a:bodyPr/>
                    <a:lstStyle/>
                    <a:p>
                      <a:pPr algn="ctr"/>
                      <a:r>
                        <a:rPr lang="en-US" altLang="zh-CN" sz="1075" baseline="0" dirty="0">
                          <a:latin typeface="Times New Roman" panose="02020603050405020304" pitchFamily="18" charset="0"/>
                        </a:rPr>
                        <a:t>7</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34950">
                <a:tc>
                  <a:txBody>
                    <a:bodyPr/>
                    <a:lstStyle/>
                    <a:p>
                      <a:pPr algn="ctr"/>
                      <a:r>
                        <a:rPr lang="en-US" altLang="zh-CN" sz="1075" baseline="0" dirty="0">
                          <a:latin typeface="Times New Roman" panose="02020603050405020304" pitchFamily="18" charset="0"/>
                        </a:rPr>
                        <a:t>8</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8"/>
                  </a:ext>
                </a:extLst>
              </a:tr>
            </a:tbl>
          </a:graphicData>
        </a:graphic>
      </p:graphicFrame>
      <p:sp>
        <p:nvSpPr>
          <p:cNvPr id="6" name="圆角矩形 5"/>
          <p:cNvSpPr/>
          <p:nvPr/>
        </p:nvSpPr>
        <p:spPr>
          <a:xfrm>
            <a:off x="5952910" y="4053081"/>
            <a:ext cx="1385355" cy="2102748"/>
          </a:xfrm>
          <a:prstGeom prst="roundRect">
            <a:avLst/>
          </a:prstGeom>
          <a:noFill/>
          <a:ln w="158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385"/>
          </a:p>
        </p:txBody>
      </p:sp>
      <p:sp>
        <p:nvSpPr>
          <p:cNvPr id="7" name="矩形 6"/>
          <p:cNvSpPr/>
          <p:nvPr/>
        </p:nvSpPr>
        <p:spPr>
          <a:xfrm>
            <a:off x="377825" y="1367790"/>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85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65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案例：114系统查询企业单位</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fontScale="60000" lnSpcReduction="20000"/>
          </a:bodyPr>
          <a:lstStyle/>
          <a:p>
            <a:pPr algn="l"/>
            <a:r>
              <a:rPr lang="zh-CN" altLang="en-US" sz="3600" dirty="0">
                <a:solidFill>
                  <a:srgbClr val="386698"/>
                </a:solidFill>
                <a:latin typeface="黑体" panose="02010609060101010101" pitchFamily="49" charset="-122"/>
                <a:ea typeface="黑体" panose="02010609060101010101" pitchFamily="49" charset="-122"/>
              </a:rPr>
              <a:t>把映射好的正交排列表中的每一行，转换成一条测试用例，写8条测试用例就可以了，正交排列表是经过严格的数学推理得来的，也就是说这8条用例是最优的。这是进行测试的最少组合数量，但是，在测试中有24种（32-8）组合没有测试到。当然，如果时间允许，应该再补充一些用例。因为遗漏的组合越多，存在缺陷的可能性就越大。</a:t>
            </a:r>
          </a:p>
          <a:p>
            <a:pPr algn="l"/>
            <a:r>
              <a:rPr lang="zh-CN" altLang="en-US" sz="3600" dirty="0">
                <a:solidFill>
                  <a:srgbClr val="386698"/>
                </a:solidFill>
                <a:latin typeface="黑体" panose="02010609060101010101" pitchFamily="49" charset="-122"/>
                <a:ea typeface="黑体" panose="02010609060101010101" pitchFamily="49" charset="-122"/>
              </a:rPr>
              <a:t>测试用例设计如下：</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音形码填写、拼音码填写、路名码填写、行业类别填写、特征码填写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音形码填写、拼音码填写、路名码填写、行业类别不填、特征码不填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音形码填写、拼音码不填、路名码不填、行业类别填写、特征码填写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音形码填写、拼音码不填、路名码不填、行业类别不填、特征码不填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音形码不填、拼音码填写、路名码不填、行业类别填写、特征码不填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音形码不填、拼音码填写、路名码不填、行业类别不填、特征码填写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音形码不填、拼音码不填、路名码填写、行业类别填写、特征码不填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音形码不填、拼音码不填、路名码填写、行业类别不填、特征码填写</a:t>
            </a:r>
          </a:p>
        </p:txBody>
      </p:sp>
    </p:spTree>
    <p:extLst>
      <p:ext uri="{BB962C8B-B14F-4D97-AF65-F5344CB8AC3E}">
        <p14:creationId xmlns:p14="http://schemas.microsoft.com/office/powerpoint/2010/main" val="419423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1000"/>
                                        <p:tgtEl>
                                          <p:spTgt spid="2">
                                            <p:txEl>
                                              <p:pRg st="2" end="2"/>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1000"/>
                                        <p:tgtEl>
                                          <p:spTgt spid="2">
                                            <p:txEl>
                                              <p:pRg st="6" end="6"/>
                                            </p:txEl>
                                          </p:spTgt>
                                        </p:tgtEl>
                                      </p:cBhvr>
                                    </p:animEffect>
                                  </p:childTnLst>
                                </p:cTn>
                              </p:par>
                            </p:childTnLst>
                          </p:cTn>
                        </p:par>
                        <p:par>
                          <p:cTn id="33" fill="hold">
                            <p:stCondLst>
                              <p:cond delay="6000"/>
                            </p:stCondLst>
                            <p:childTnLst>
                              <p:par>
                                <p:cTn id="34" presetID="10" presetClass="entr" presetSubtype="0" fill="hold"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1000"/>
                                        <p:tgtEl>
                                          <p:spTgt spid="2">
                                            <p:txEl>
                                              <p:pRg st="7" end="7"/>
                                            </p:txEl>
                                          </p:spTgt>
                                        </p:tgtEl>
                                      </p:cBhvr>
                                    </p:animEffect>
                                  </p:childTnLst>
                                </p:cTn>
                              </p:par>
                            </p:childTnLst>
                          </p:cTn>
                        </p:par>
                        <p:par>
                          <p:cTn id="37" fill="hold">
                            <p:stCondLst>
                              <p:cond delay="7000"/>
                            </p:stCondLst>
                            <p:childTnLst>
                              <p:par>
                                <p:cTn id="38" presetID="10" presetClass="entr" presetSubtype="0" fill="hold" nodeType="after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1000"/>
                                        <p:tgtEl>
                                          <p:spTgt spid="2">
                                            <p:txEl>
                                              <p:pRg st="8" end="8"/>
                                            </p:txEl>
                                          </p:spTgt>
                                        </p:tgtEl>
                                      </p:cBhvr>
                                    </p:animEffect>
                                  </p:childTnLst>
                                </p:cTn>
                              </p:par>
                            </p:childTnLst>
                          </p:cTn>
                        </p:par>
                        <p:par>
                          <p:cTn id="41" fill="hold">
                            <p:stCondLst>
                              <p:cond delay="8000"/>
                            </p:stCondLst>
                            <p:childTnLst>
                              <p:par>
                                <p:cTn id="42" presetID="10" presetClass="entr" presetSubtype="0" fill="hold" nodeType="after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fade">
                                      <p:cBhvr>
                                        <p:cTn id="44" dur="1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2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一个有名的案例研究</a:t>
            </a:r>
          </a:p>
        </p:txBody>
      </p:sp>
      <p:sp>
        <p:nvSpPr>
          <p:cNvPr id="2" name="内容占位符 1"/>
          <p:cNvSpPr>
            <a:spLocks noGrp="1"/>
          </p:cNvSpPr>
          <p:nvPr>
            <p:ph idx="1"/>
          </p:nvPr>
        </p:nvSpPr>
        <p:spPr/>
        <p:txBody>
          <a:bodyPr>
            <a:normAutofit fontScale="70000" lnSpcReduction="20000"/>
          </a:bodyPr>
          <a:lstStyle/>
          <a:p>
            <a:pPr algn="just"/>
            <a:r>
              <a:rPr lang="en-US" altLang="zh-CN" dirty="0">
                <a:solidFill>
                  <a:srgbClr val="386698"/>
                </a:solidFill>
                <a:latin typeface="黑体" panose="02010609060101010101" pitchFamily="49" charset="-122"/>
                <a:ea typeface="黑体" panose="02010609060101010101" pitchFamily="49" charset="-122"/>
              </a:rPr>
              <a:t>1992 </a:t>
            </a:r>
            <a:r>
              <a:rPr lang="zh-CN" altLang="en-US" dirty="0">
                <a:solidFill>
                  <a:srgbClr val="386698"/>
                </a:solidFill>
                <a:latin typeface="黑体" panose="02010609060101010101" pitchFamily="49" charset="-122"/>
                <a:ea typeface="黑体" panose="02010609060101010101" pitchFamily="49" charset="-122"/>
              </a:rPr>
              <a:t>年</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发表了一篇讲述在测试过程中使用正交表一个案例研究。</a:t>
            </a:r>
          </a:p>
          <a:p>
            <a:pPr lvl="1" algn="just"/>
            <a:r>
              <a:rPr lang="zh-CN" altLang="en-US" dirty="0">
                <a:solidFill>
                  <a:srgbClr val="386698"/>
                </a:solidFill>
                <a:latin typeface="黑体" panose="02010609060101010101" pitchFamily="49" charset="-122"/>
                <a:ea typeface="黑体" panose="02010609060101010101" pitchFamily="49" charset="-122"/>
              </a:rPr>
              <a:t>它描述了对</a:t>
            </a:r>
            <a:r>
              <a:rPr lang="en-US" altLang="zh-CN" dirty="0">
                <a:solidFill>
                  <a:srgbClr val="386698"/>
                </a:solidFill>
                <a:latin typeface="黑体" panose="02010609060101010101" pitchFamily="49" charset="-122"/>
                <a:ea typeface="黑体" panose="02010609060101010101" pitchFamily="49" charset="-122"/>
              </a:rPr>
              <a:t>PC(IBM</a:t>
            </a:r>
            <a:r>
              <a:rPr lang="zh-CN" altLang="en-US" dirty="0">
                <a:solidFill>
                  <a:srgbClr val="386698"/>
                </a:solidFill>
                <a:latin typeface="黑体" panose="02010609060101010101" pitchFamily="49" charset="-122"/>
                <a:ea typeface="黑体" panose="02010609060101010101" pitchFamily="49" charset="-122"/>
              </a:rPr>
              <a:t>格式</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和</a:t>
            </a:r>
            <a:r>
              <a:rPr lang="en-US" altLang="zh-CN" dirty="0" err="1">
                <a:solidFill>
                  <a:srgbClr val="386698"/>
                </a:solidFill>
                <a:latin typeface="黑体" panose="02010609060101010101" pitchFamily="49" charset="-122"/>
                <a:ea typeface="黑体" panose="02010609060101010101" pitchFamily="49" charset="-122"/>
              </a:rPr>
              <a:t>StarMail</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基于局域网的电子邮件软件</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做回归测试：</a:t>
            </a:r>
          </a:p>
          <a:p>
            <a:pPr lvl="2" algn="just"/>
            <a:r>
              <a:rPr lang="zh-CN" altLang="en-US" dirty="0">
                <a:solidFill>
                  <a:srgbClr val="386698"/>
                </a:solidFill>
                <a:latin typeface="黑体" panose="02010609060101010101" pitchFamily="49" charset="-122"/>
                <a:ea typeface="黑体" panose="02010609060101010101" pitchFamily="49" charset="-122"/>
              </a:rPr>
              <a:t>最初制定的测试计划是用</a:t>
            </a:r>
            <a:r>
              <a:rPr lang="en-US" altLang="zh-CN" dirty="0">
                <a:solidFill>
                  <a:srgbClr val="386698"/>
                </a:solidFill>
                <a:latin typeface="黑体" panose="02010609060101010101" pitchFamily="49" charset="-122"/>
                <a:ea typeface="黑体" panose="02010609060101010101" pitchFamily="49" charset="-122"/>
              </a:rPr>
              <a:t>18</a:t>
            </a:r>
            <a:r>
              <a:rPr lang="zh-CN" altLang="en-US" dirty="0">
                <a:solidFill>
                  <a:srgbClr val="386698"/>
                </a:solidFill>
                <a:latin typeface="黑体" panose="02010609060101010101" pitchFamily="49" charset="-122"/>
                <a:ea typeface="黑体" panose="02010609060101010101" pitchFamily="49" charset="-122"/>
              </a:rPr>
              <a:t>周的的时间执行</a:t>
            </a:r>
            <a:r>
              <a:rPr lang="en-US" altLang="zh-CN" dirty="0">
                <a:solidFill>
                  <a:srgbClr val="386698"/>
                </a:solidFill>
                <a:latin typeface="黑体" panose="02010609060101010101" pitchFamily="49" charset="-122"/>
                <a:ea typeface="黑体" panose="02010609060101010101" pitchFamily="49" charset="-122"/>
              </a:rPr>
              <a:t>1500</a:t>
            </a:r>
            <a:r>
              <a:rPr lang="zh-CN" altLang="en-US" dirty="0">
                <a:solidFill>
                  <a:srgbClr val="386698"/>
                </a:solidFill>
                <a:latin typeface="黑体" panose="02010609060101010101" pitchFamily="49" charset="-122"/>
                <a:ea typeface="黑体" panose="02010609060101010101" pitchFamily="49" charset="-122"/>
              </a:rPr>
              <a:t>个测试用例。但是，开发推迟了，测试时间被压缩到仅仅</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周时间。</a:t>
            </a:r>
          </a:p>
          <a:p>
            <a:pPr lvl="2" algn="just"/>
            <a:r>
              <a:rPr lang="zh-CN" altLang="en-US" dirty="0">
                <a:solidFill>
                  <a:srgbClr val="386698"/>
                </a:solidFill>
                <a:latin typeface="黑体" panose="02010609060101010101" pitchFamily="49" charset="-122"/>
                <a:ea typeface="黑体" panose="02010609060101010101" pitchFamily="49" charset="-122"/>
              </a:rPr>
              <a:t>测试负责人采取另外一个测试方案和计划，即</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个人</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周的时间测试</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个测试用例，但是他不敢保证测试的质量，对这些用例检测缺陷的能力不放心。</a:t>
            </a:r>
          </a:p>
          <a:p>
            <a:pPr lvl="2" algn="just"/>
            <a:r>
              <a:rPr lang="zh-CN" altLang="en-US" dirty="0">
                <a:solidFill>
                  <a:srgbClr val="386698"/>
                </a:solidFill>
                <a:latin typeface="黑体" panose="02010609060101010101" pitchFamily="49" charset="-122"/>
                <a:ea typeface="黑体" panose="02010609060101010101" pitchFamily="49" charset="-122"/>
              </a:rPr>
              <a:t>为了减轻这种不确定性的问题，他用正交表法重新设计了测试用例，此时测试用例只有</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个。用这</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个测试用例去测试发现了</a:t>
            </a:r>
            <a:r>
              <a:rPr lang="en-US" altLang="zh-CN" dirty="0">
                <a:solidFill>
                  <a:srgbClr val="386698"/>
                </a:solidFill>
                <a:latin typeface="黑体" panose="02010609060101010101" pitchFamily="49" charset="-122"/>
                <a:ea typeface="黑体" panose="02010609060101010101" pitchFamily="49" charset="-122"/>
              </a:rPr>
              <a:t>41</a:t>
            </a:r>
            <a:r>
              <a:rPr lang="zh-CN" altLang="en-US" dirty="0">
                <a:solidFill>
                  <a:srgbClr val="386698"/>
                </a:solidFill>
                <a:latin typeface="黑体" panose="02010609060101010101" pitchFamily="49" charset="-122"/>
                <a:ea typeface="黑体" panose="02010609060101010101" pitchFamily="49" charset="-122"/>
              </a:rPr>
              <a:t>个缺陷，开发人员修复缺陷，然后软件就发布了。</a:t>
            </a:r>
          </a:p>
          <a:p>
            <a:pPr lvl="2" algn="just"/>
            <a:r>
              <a:rPr lang="zh-CN" altLang="en-US" dirty="0">
                <a:solidFill>
                  <a:srgbClr val="386698"/>
                </a:solidFill>
                <a:latin typeface="黑体" panose="02010609060101010101" pitchFamily="49" charset="-122"/>
                <a:ea typeface="黑体" panose="02010609060101010101" pitchFamily="49" charset="-122"/>
              </a:rPr>
              <a:t>在使用的两年时间内，凡被测试到的领域都没有再发现缺陷，因此在发现缺陷这方面，此测试计划是</a:t>
            </a:r>
            <a:r>
              <a:rPr lang="en-US" altLang="zh-CN" dirty="0">
                <a:solidFill>
                  <a:srgbClr val="386698"/>
                </a:solidFill>
                <a:latin typeface="黑体" panose="02010609060101010101" pitchFamily="49" charset="-122"/>
                <a:ea typeface="黑体" panose="02010609060101010101" pitchFamily="49" charset="-122"/>
              </a:rPr>
              <a:t>100%</a:t>
            </a:r>
            <a:r>
              <a:rPr lang="zh-CN" altLang="en-US" dirty="0">
                <a:solidFill>
                  <a:srgbClr val="386698"/>
                </a:solidFill>
                <a:latin typeface="黑体" panose="02010609060101010101" pitchFamily="49" charset="-122"/>
                <a:ea typeface="黑体" panose="02010609060101010101" pitchFamily="49" charset="-122"/>
              </a:rPr>
              <a:t>有效。</a:t>
            </a:r>
          </a:p>
          <a:p>
            <a:pPr lvl="2" algn="just"/>
            <a:r>
              <a:rPr lang="zh-CN" altLang="en-US" dirty="0">
                <a:solidFill>
                  <a:srgbClr val="386698"/>
                </a:solidFill>
                <a:latin typeface="黑体" panose="02010609060101010101" pitchFamily="49" charset="-122"/>
                <a:ea typeface="黑体" panose="02010609060101010101" pitchFamily="49" charset="-122"/>
              </a:rPr>
              <a:t>据测试负责人估计，如果</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采用</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个测试用例的测试计划，可能仅仅只发现这些缺陷中的</a:t>
            </a:r>
            <a:r>
              <a:rPr lang="en-US" altLang="zh-CN" dirty="0">
                <a:solidFill>
                  <a:srgbClr val="386698"/>
                </a:solidFill>
                <a:latin typeface="黑体" panose="02010609060101010101" pitchFamily="49" charset="-122"/>
                <a:ea typeface="黑体" panose="02010609060101010101" pitchFamily="49" charset="-122"/>
              </a:rPr>
              <a:t>32</a:t>
            </a:r>
            <a:r>
              <a:rPr lang="zh-CN" altLang="en-US" dirty="0">
                <a:solidFill>
                  <a:srgbClr val="386698"/>
                </a:solidFill>
                <a:latin typeface="黑体" panose="02010609060101010101" pitchFamily="49" charset="-122"/>
                <a:ea typeface="黑体" panose="02010609060101010101" pitchFamily="49" charset="-122"/>
              </a:rPr>
              <a:t>个。</a:t>
            </a:r>
          </a:p>
          <a:p>
            <a:pPr lvl="1" algn="just"/>
            <a:r>
              <a:rPr lang="zh-CN" altLang="en-US" dirty="0">
                <a:solidFill>
                  <a:srgbClr val="386698"/>
                </a:solidFill>
                <a:latin typeface="黑体" panose="02010609060101010101" pitchFamily="49" charset="-122"/>
                <a:ea typeface="黑体" panose="02010609060101010101" pitchFamily="49" charset="-122"/>
              </a:rPr>
              <a:t>与最初的计划相比，用正交表设计测试用例执行工作量不到</a:t>
            </a:r>
            <a:r>
              <a:rPr lang="en-US" altLang="zh-CN" dirty="0">
                <a:solidFill>
                  <a:srgbClr val="386698"/>
                </a:solidFill>
                <a:latin typeface="黑体" panose="02010609060101010101" pitchFamily="49" charset="-122"/>
                <a:ea typeface="黑体" panose="02010609060101010101" pitchFamily="49" charset="-122"/>
              </a:rPr>
              <a:t>50%</a:t>
            </a:r>
            <a:r>
              <a:rPr lang="zh-CN" altLang="en-US" dirty="0">
                <a:solidFill>
                  <a:srgbClr val="386698"/>
                </a:solidFill>
                <a:latin typeface="黑体" panose="02010609060101010101" pitchFamily="49" charset="-122"/>
                <a:ea typeface="黑体" panose="02010609060101010101" pitchFamily="49" charset="-122"/>
              </a:rPr>
              <a:t>，但却多发现</a:t>
            </a:r>
            <a:r>
              <a:rPr lang="en-US" altLang="zh-CN" dirty="0">
                <a:solidFill>
                  <a:srgbClr val="386698"/>
                </a:solidFill>
                <a:latin typeface="黑体" panose="02010609060101010101" pitchFamily="49" charset="-122"/>
                <a:ea typeface="黑体" panose="02010609060101010101" pitchFamily="49" charset="-122"/>
              </a:rPr>
              <a:t>28%</a:t>
            </a:r>
            <a:r>
              <a:rPr lang="zh-CN" altLang="en-US" dirty="0">
                <a:solidFill>
                  <a:srgbClr val="386698"/>
                </a:solidFill>
                <a:latin typeface="黑体" panose="02010609060101010101" pitchFamily="49" charset="-122"/>
                <a:ea typeface="黑体" panose="02010609060101010101" pitchFamily="49" charset="-122"/>
              </a:rPr>
              <a:t>的缺陷，而且测试人员个人的效率也增加了。</a:t>
            </a:r>
          </a:p>
        </p:txBody>
      </p:sp>
    </p:spTree>
    <p:extLst>
      <p:ext uri="{BB962C8B-B14F-4D97-AF65-F5344CB8AC3E}">
        <p14:creationId xmlns:p14="http://schemas.microsoft.com/office/powerpoint/2010/main" val="35978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8495"/>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使用正交排列法的局限性</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使用正交排列法的局限性</a:t>
            </a: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目前常见的正交排列表只有前面附录文件中给出的几种</a:t>
            </a: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即使是已有的正交排列表，基本都要求每个控件中取值的个数要相等，这在实际软件中很少遇到。</a:t>
            </a:r>
          </a:p>
          <a:p>
            <a:r>
              <a:rPr lang="en-US" altLang="zh-CN" sz="2400" dirty="0">
                <a:solidFill>
                  <a:srgbClr val="386698"/>
                </a:solidFill>
                <a:latin typeface="黑体" panose="02010609060101010101" pitchFamily="49" charset="-122"/>
                <a:ea typeface="黑体" panose="02010609060101010101" pitchFamily="49" charset="-122"/>
              </a:rPr>
              <a:t>没有现成的正交排列表怎么办？</a:t>
            </a:r>
          </a:p>
          <a:p>
            <a:pPr lvl="1" algn="l">
              <a:lnSpc>
                <a:spcPct val="160000"/>
              </a:lnSpc>
            </a:pPr>
            <a:r>
              <a:rPr lang="zh-CN" altLang="en-US" sz="2000" dirty="0">
                <a:solidFill>
                  <a:srgbClr val="386698"/>
                </a:solidFill>
                <a:latin typeface="黑体" panose="02010609060101010101" pitchFamily="49" charset="-122"/>
                <a:ea typeface="黑体" panose="02010609060101010101" pitchFamily="49" charset="-122"/>
              </a:rPr>
              <a:t>通过正交排列法的学习，我们更多的应该学习到一种测试思想，也就是在从所有组合集合中选取测试数据时，应该均匀的选取其中的组合作为测试用例，而不要只在某个局部选取数据。</a:t>
            </a:r>
          </a:p>
          <a:p>
            <a:pPr lvl="1" algn="l">
              <a:lnSpc>
                <a:spcPct val="160000"/>
              </a:lnSpc>
              <a:buChar char="•"/>
            </a:pPr>
            <a:endParaRPr lang="zh-CN" altLang="en-US" sz="20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3323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p:cTn id="20"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p:cTn id="36"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060"/>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混合正交表</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水平数不同</a:t>
            </a:r>
          </a:p>
          <a:p>
            <a:pPr lvl="1"/>
            <a:r>
              <a:rPr lang="en-US" altLang="zh-CN" sz="2000" dirty="0">
                <a:solidFill>
                  <a:srgbClr val="386698"/>
                </a:solidFill>
                <a:latin typeface="黑体" panose="02010609060101010101" pitchFamily="49" charset="-122"/>
                <a:ea typeface="黑体" panose="02010609060101010101" pitchFamily="49" charset="-122"/>
              </a:rPr>
              <a:t>因素（变量）的水平数（变量的取值）不相同</a:t>
            </a:r>
          </a:p>
          <a:p>
            <a:pPr lvl="1"/>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例：</a:t>
            </a:r>
          </a:p>
          <a:p>
            <a:r>
              <a:rPr lang="zh-CN" altLang="en-US" sz="2400" dirty="0">
                <a:solidFill>
                  <a:srgbClr val="386698"/>
                </a:solidFill>
                <a:latin typeface="黑体" panose="02010609060101010101" pitchFamily="49" charset="-122"/>
                <a:ea typeface="黑体" panose="02010609060101010101" pitchFamily="49" charset="-122"/>
              </a:rPr>
              <a:t>体型	年龄段	性别</a:t>
            </a:r>
          </a:p>
          <a:p>
            <a:r>
              <a:rPr lang="zh-CN" altLang="en-US" sz="2400" dirty="0">
                <a:solidFill>
                  <a:srgbClr val="386698"/>
                </a:solidFill>
                <a:latin typeface="黑体" panose="02010609060101010101" pitchFamily="49" charset="-122"/>
                <a:ea typeface="黑体" panose="02010609060101010101" pitchFamily="49" charset="-122"/>
              </a:rPr>
              <a:t>胖	       老人	       男</a:t>
            </a:r>
          </a:p>
          <a:p>
            <a:r>
              <a:rPr lang="zh-CN" altLang="en-US" sz="2400" dirty="0">
                <a:solidFill>
                  <a:srgbClr val="386698"/>
                </a:solidFill>
                <a:latin typeface="黑体" panose="02010609060101010101" pitchFamily="49" charset="-122"/>
                <a:ea typeface="黑体" panose="02010609060101010101" pitchFamily="49" charset="-122"/>
              </a:rPr>
              <a:t>适中	 青年	       女</a:t>
            </a:r>
          </a:p>
          <a:p>
            <a:r>
              <a:rPr lang="zh-CN" altLang="en-US" sz="2400" dirty="0">
                <a:solidFill>
                  <a:srgbClr val="386698"/>
                </a:solidFill>
                <a:latin typeface="黑体" panose="02010609060101010101" pitchFamily="49" charset="-122"/>
                <a:ea typeface="黑体" panose="02010609060101010101" pitchFamily="49" charset="-122"/>
              </a:rPr>
              <a:t>瘦	       儿童</a:t>
            </a:r>
            <a:endParaRPr lang="en-US" altLang="zh-CN" sz="2400" dirty="0">
              <a:solidFill>
                <a:srgbClr val="386698"/>
              </a:solidFill>
              <a:latin typeface="黑体" panose="02010609060101010101" pitchFamily="49" charset="-122"/>
              <a:ea typeface="黑体" panose="02010609060101010101" pitchFamily="49" charset="-122"/>
            </a:endParaRPr>
          </a:p>
          <a:p>
            <a:pPr lvl="2"/>
            <a:r>
              <a:rPr lang="en-US" altLang="zh-CN" sz="1200" dirty="0">
                <a:solidFill>
                  <a:srgbClr val="386698"/>
                </a:solidFill>
                <a:latin typeface="黑体" panose="02010609060101010101" pitchFamily="49" charset="-122"/>
                <a:ea typeface="黑体" panose="02010609060101010101" pitchFamily="49" charset="-122"/>
              </a:rPr>
              <a:t>           </a:t>
            </a:r>
            <a:r>
              <a:rPr lang="zh-CN" altLang="en-US" sz="1200" dirty="0">
                <a:solidFill>
                  <a:srgbClr val="386698"/>
                </a:solidFill>
                <a:latin typeface="黑体" panose="02010609060101010101" pitchFamily="49" charset="-122"/>
                <a:ea typeface="黑体" panose="02010609060101010101" pitchFamily="49" charset="-122"/>
              </a:rPr>
              <a:t>中年                    保密</a:t>
            </a:r>
            <a:endParaRPr lang="en-US" altLang="zh-CN" sz="12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找不到现成的正交表，就只能使用工具来生成！</a:t>
            </a:r>
            <a:endParaRPr lang="en-US" altLang="zh-CN" sz="2400" dirty="0">
              <a:solidFill>
                <a:srgbClr val="386698"/>
              </a:solidFill>
              <a:latin typeface="黑体" panose="02010609060101010101" pitchFamily="49" charset="-122"/>
              <a:ea typeface="黑体" panose="02010609060101010101" pitchFamily="49" charset="-122"/>
            </a:endParaRPr>
          </a:p>
          <a:p>
            <a:endParaRPr lang="en-US" altLang="zh-CN"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8635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solidFill>
                  <a:srgbClr val="386698"/>
                </a:solidFill>
                <a:latin typeface="黑体" panose="02010609060101010101" pitchFamily="49" charset="-122"/>
                <a:ea typeface="黑体" panose="02010609060101010101" pitchFamily="49" charset="-122"/>
              </a:rPr>
              <a:t>很对情况下无法找到合适的正交表，就要使用正交表生成工具</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000" dirty="0">
                <a:solidFill>
                  <a:srgbClr val="386698"/>
                </a:solidFill>
                <a:latin typeface="黑体" panose="02010609060101010101" pitchFamily="49" charset="-122"/>
                <a:ea typeface="黑体" panose="02010609060101010101" pitchFamily="49" charset="-122"/>
              </a:rPr>
              <a:t>使用步骤：</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1</a:t>
            </a:r>
            <a:r>
              <a:rPr lang="zh-CN" altLang="en-US" sz="2000" dirty="0">
                <a:solidFill>
                  <a:srgbClr val="386698"/>
                </a:solidFill>
                <a:latin typeface="黑体" panose="02010609060101010101" pitchFamily="49" charset="-122"/>
                <a:ea typeface="黑体" panose="02010609060101010101" pitchFamily="49" charset="-122"/>
              </a:rPr>
              <a:t>、制作对照表（只列出数据即可，不用编号）</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2</a:t>
            </a:r>
            <a:r>
              <a:rPr lang="zh-CN" altLang="en-US" sz="2000" dirty="0">
                <a:solidFill>
                  <a:srgbClr val="386698"/>
                </a:solidFill>
                <a:latin typeface="黑体" panose="02010609060101010101" pitchFamily="49" charset="-122"/>
                <a:ea typeface="黑体" panose="02010609060101010101" pitchFamily="49" charset="-122"/>
              </a:rPr>
              <a:t>、复制取值表的数据，放到文本文档中保存（注意不要更改任何格式，例如文件叫</a:t>
            </a:r>
            <a:r>
              <a:rPr lang="en-US" altLang="zh-CN" sz="2000" dirty="0">
                <a:solidFill>
                  <a:srgbClr val="386698"/>
                </a:solidFill>
                <a:latin typeface="黑体" panose="02010609060101010101" pitchFamily="49" charset="-122"/>
                <a:ea typeface="黑体" panose="02010609060101010101" pitchFamily="49" charset="-122"/>
              </a:rPr>
              <a:t>Test2.txt </a:t>
            </a:r>
            <a:r>
              <a:rPr lang="zh-CN" altLang="en-US"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3</a:t>
            </a:r>
            <a:r>
              <a:rPr lang="zh-CN" altLang="en-US" sz="2000" dirty="0">
                <a:solidFill>
                  <a:srgbClr val="386698"/>
                </a:solidFill>
                <a:latin typeface="黑体" panose="02010609060101010101" pitchFamily="49" charset="-122"/>
                <a:ea typeface="黑体" panose="02010609060101010101" pitchFamily="49" charset="-122"/>
              </a:rPr>
              <a:t>、把文本文档放在</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文件夹中</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err="1">
                <a:solidFill>
                  <a:srgbClr val="386698"/>
                </a:solidFill>
                <a:latin typeface="黑体" panose="02010609060101010101" pitchFamily="49" charset="-122"/>
                <a:ea typeface="黑体" panose="02010609060101010101" pitchFamily="49" charset="-122"/>
              </a:rPr>
              <a:t>win+r</a:t>
            </a:r>
            <a:r>
              <a:rPr lang="zh-CN" altLang="en-US" sz="2000" dirty="0">
                <a:solidFill>
                  <a:srgbClr val="386698"/>
                </a:solidFill>
                <a:latin typeface="黑体" panose="02010609060101010101" pitchFamily="49" charset="-122"/>
                <a:ea typeface="黑体" panose="02010609060101010101" pitchFamily="49" charset="-122"/>
              </a:rPr>
              <a:t>后输入</a:t>
            </a:r>
            <a:r>
              <a:rPr lang="en-US" altLang="zh-CN" sz="2000" dirty="0" err="1">
                <a:solidFill>
                  <a:srgbClr val="386698"/>
                </a:solidFill>
                <a:latin typeface="黑体" panose="02010609060101010101" pitchFamily="49" charset="-122"/>
                <a:ea typeface="黑体" panose="02010609060101010101" pitchFamily="49" charset="-122"/>
              </a:rPr>
              <a:t>cmd</a:t>
            </a:r>
            <a:r>
              <a:rPr lang="zh-CN" altLang="en-US" sz="2000" dirty="0">
                <a:solidFill>
                  <a:srgbClr val="386698"/>
                </a:solidFill>
                <a:latin typeface="黑体" panose="02010609060101010101" pitchFamily="49" charset="-122"/>
                <a:ea typeface="黑体" panose="02010609060101010101" pitchFamily="49" charset="-122"/>
              </a:rPr>
              <a:t>进入控制台</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、使用控制台代码进入</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a:t>
            </a:r>
            <a:r>
              <a:rPr lang="en-US" altLang="zh-CN" sz="2000" dirty="0">
                <a:solidFill>
                  <a:srgbClr val="386698"/>
                </a:solidFill>
                <a:latin typeface="黑体" panose="02010609060101010101" pitchFamily="49" charset="-122"/>
                <a:ea typeface="黑体" panose="02010609060101010101" pitchFamily="49" charset="-122"/>
              </a:rPr>
              <a:t>cd </a:t>
            </a:r>
            <a:r>
              <a:rPr lang="zh-CN" altLang="en-US" sz="2000" dirty="0">
                <a:solidFill>
                  <a:srgbClr val="386698"/>
                </a:solidFill>
                <a:latin typeface="黑体" panose="02010609060101010101" pitchFamily="49" charset="-122"/>
                <a:ea typeface="黑体" panose="02010609060101010101" pitchFamily="49" charset="-122"/>
              </a:rPr>
              <a:t>目录名字）</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6</a:t>
            </a:r>
            <a:r>
              <a:rPr lang="zh-CN" altLang="en-US" sz="2000" dirty="0">
                <a:solidFill>
                  <a:srgbClr val="386698"/>
                </a:solidFill>
                <a:latin typeface="黑体" panose="02010609060101010101" pitchFamily="49" charset="-122"/>
                <a:ea typeface="黑体" panose="02010609060101010101" pitchFamily="49" charset="-122"/>
              </a:rPr>
              <a:t>、在控制台中输入</a:t>
            </a:r>
            <a:r>
              <a:rPr lang="en-US" altLang="zh-CN" sz="2000" dirty="0">
                <a:solidFill>
                  <a:srgbClr val="386698"/>
                </a:solidFill>
                <a:latin typeface="黑体" panose="02010609060101010101" pitchFamily="49" charset="-122"/>
                <a:ea typeface="黑体" panose="02010609060101010101" pitchFamily="49" charset="-122"/>
              </a:rPr>
              <a:t>allpairs.exe Test2.txt&gt;chenggong.txt  </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 </a:t>
            </a:r>
            <a:r>
              <a:rPr lang="en-US" altLang="zh-CN" sz="2000" dirty="0" err="1">
                <a:solidFill>
                  <a:srgbClr val="386698"/>
                </a:solidFill>
                <a:latin typeface="黑体" panose="02010609060101010101" pitchFamily="49" charset="-122"/>
                <a:ea typeface="黑体" panose="02010609060101010101" pitchFamily="49" charset="-122"/>
              </a:rPr>
              <a:t>chenggong</a:t>
            </a:r>
            <a:r>
              <a:rPr lang="zh-CN" altLang="en-US" sz="2000" dirty="0">
                <a:solidFill>
                  <a:srgbClr val="386698"/>
                </a:solidFill>
                <a:latin typeface="黑体" panose="02010609060101010101" pitchFamily="49" charset="-122"/>
                <a:ea typeface="黑体" panose="02010609060101010101" pitchFamily="49" charset="-122"/>
              </a:rPr>
              <a:t>是自己起的名字，用来存放生成的组合用例，可以自动生成，不必提前建好）</a:t>
            </a:r>
            <a:endParaRPr lang="en-US" altLang="zh-CN" sz="2000" dirty="0">
              <a:solidFill>
                <a:srgbClr val="386698"/>
              </a:solidFill>
              <a:latin typeface="黑体" panose="02010609060101010101" pitchFamily="49" charset="-122"/>
              <a:ea typeface="黑体" panose="02010609060101010101" pitchFamily="49" charset="-122"/>
            </a:endParaRPr>
          </a:p>
          <a:p>
            <a:endParaRPr lang="en-US" altLang="zh-CN" sz="2000" dirty="0">
              <a:solidFill>
                <a:srgbClr val="386698"/>
              </a:solidFill>
              <a:latin typeface="黑体" panose="02010609060101010101" pitchFamily="49" charset="-122"/>
              <a:ea typeface="黑体" panose="02010609060101010101" pitchFamily="49" charset="-122"/>
            </a:endParaRPr>
          </a:p>
        </p:txBody>
      </p:sp>
      <p:sp>
        <p:nvSpPr>
          <p:cNvPr id="3" name="标题 2">
            <a:extLst>
              <a:ext uri="{FF2B5EF4-FFF2-40B4-BE49-F238E27FC236}">
                <a16:creationId xmlns:a16="http://schemas.microsoft.com/office/drawing/2014/main" id="{9D2F8638-659B-47F8-8B2F-8635E59A3E81}"/>
              </a:ext>
            </a:extLst>
          </p:cNvPr>
          <p:cNvSpPr>
            <a:spLocks noGrp="1"/>
          </p:cNvSpPr>
          <p:nvPr>
            <p:ph type="title"/>
          </p:nvPr>
        </p:nvSpPr>
        <p:spPr>
          <a:xfrm>
            <a:off x="457200" y="73406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正交表生成工具</a:t>
            </a:r>
            <a:r>
              <a:rPr lang="en-US" altLang="zh-CN" sz="2800" dirty="0" err="1">
                <a:solidFill>
                  <a:srgbClr val="386698"/>
                </a:solidFill>
                <a:latin typeface="黑体" panose="02010609060101010101" pitchFamily="49" charset="-122"/>
                <a:ea typeface="黑体" panose="02010609060101010101" pitchFamily="49" charset="-122"/>
              </a:rPr>
              <a:t>allpairs</a:t>
            </a:r>
            <a:br>
              <a:rPr lang="en-US" altLang="zh-CN" sz="2800" dirty="0">
                <a:solidFill>
                  <a:srgbClr val="386698"/>
                </a:solidFill>
                <a:latin typeface="黑体" panose="02010609060101010101" pitchFamily="49" charset="-122"/>
                <a:ea typeface="黑体" panose="02010609060101010101" pitchFamily="49" charset="-122"/>
              </a:rPr>
            </a:b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039972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4358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通常，在确定测试方法时，应遵循以下原则：</a:t>
            </a: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根据程序的重要性和一旦发生故障将造成的损失来确定测试等级和测试重点。</a:t>
            </a:r>
          </a:p>
          <a:p>
            <a:pPr lvl="1" algn="l">
              <a:lnSpc>
                <a:spcPct val="140000"/>
              </a:lnSpc>
            </a:pP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认真选择测试策略，以便能尽可能少的使用测试用例，发现尽可能多的程序错误。因为一次完整的软件测试过后，如果程序中遗留的错误过多并且严重，则表明该次测试是不足的，而测试不足则意味着让用户承担隐藏错误带来的危险，但测试过度又会带来资源的浪费。因此测试需要找到一个平衡点。</a:t>
            </a:r>
          </a:p>
        </p:txBody>
      </p:sp>
    </p:spTree>
    <p:extLst>
      <p:ext uri="{BB962C8B-B14F-4D97-AF65-F5344CB8AC3E}">
        <p14:creationId xmlns:p14="http://schemas.microsoft.com/office/powerpoint/2010/main" val="51657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150"/>
            <a:ext cx="8229600" cy="682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normAutofit/>
          </a:bodyPr>
          <a:lstStyle/>
          <a:p>
            <a:pPr algn="l"/>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通常在确定测试方法时，有以下几条参考原则（1/2）：</a:t>
            </a:r>
          </a:p>
          <a:p>
            <a:pPr lvl="1"/>
            <a:endParaRPr lang="en-US" altLang="zh-CN" dirty="0"/>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（1）拿到一个测试任务时，先关注它的主要功能和业务流程、业务逻辑是否正确实现，考虑使用场景法。</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（2）需要输入数据的地方，考虑采用等价类划分法，包括输入条件和输出条件的等价划分，将无限测试变成有限测试。</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（3）在任何情况下都必须采用边界值分析法。这种方法设计出的测试用例发现程序错误的能力最强。</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（4）如果程序的功能说明中含有输入条件的组合情况，则一开始就应考虑选用因果图和判定表法。</a:t>
            </a:r>
          </a:p>
          <a:p>
            <a:pPr lvl="1"/>
            <a:endParaRPr lang="zh-CN" altLang="en-US" dirty="0"/>
          </a:p>
          <a:p>
            <a:endParaRPr lang="zh-CN" altLang="en-US" dirty="0"/>
          </a:p>
          <a:p>
            <a:endParaRPr lang="zh-CN" altLang="en-US" dirty="0"/>
          </a:p>
        </p:txBody>
      </p:sp>
    </p:spTree>
    <p:extLst>
      <p:ext uri="{BB962C8B-B14F-4D97-AF65-F5344CB8AC3E}">
        <p14:creationId xmlns:p14="http://schemas.microsoft.com/office/powerpoint/2010/main" val="276647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通常在确定测试方法时，有以下几条参考原则（2/2）：</a:t>
            </a: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（5）对于参数配置类的软件，需要考虑参数之间的组合情况，考虑使用正交排列法选择较少的组合方式（最少的测试用例获得最大的的测试覆盖率）。</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（6）对照程序逻辑，检查已设计出的测试用例的逻辑覆盖程度。如果没有达到要求的覆盖标准，则应当再补充更多的测试用例。</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（7）采用错误推断法再追加测试用例——依靠测试工程师的经验和智慧。</a:t>
            </a:r>
          </a:p>
          <a:p>
            <a:endParaRPr lang="zh-CN" altLang="en-US" dirty="0"/>
          </a:p>
          <a:p>
            <a:endParaRPr lang="zh-CN" altLang="en-US" dirty="0"/>
          </a:p>
        </p:txBody>
      </p:sp>
    </p:spTree>
    <p:extLst>
      <p:ext uri="{BB962C8B-B14F-4D97-AF65-F5344CB8AC3E}">
        <p14:creationId xmlns:p14="http://schemas.microsoft.com/office/powerpoint/2010/main" val="38318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640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测试用例的力度</a:t>
            </a:r>
          </a:p>
        </p:txBody>
      </p:sp>
      <p:sp>
        <p:nvSpPr>
          <p:cNvPr id="2" name="内容占位符 1"/>
          <p:cNvSpPr>
            <a:spLocks noGrp="1"/>
          </p:cNvSpPr>
          <p:nvPr>
            <p:ph idx="1"/>
          </p:nvPr>
        </p:nvSpPr>
        <p:spPr>
          <a:xfrm>
            <a:off x="457200" y="1412240"/>
            <a:ext cx="8229600" cy="4525963"/>
          </a:xfrm>
        </p:spPr>
        <p:txBody>
          <a:bodyPr>
            <a:normAutofit fontScale="97500" lnSpcReduction="10000"/>
          </a:bodyPr>
          <a:lstStyle/>
          <a:p>
            <a:r>
              <a:rPr lang="en-US" altLang="zh-CN" sz="2400" dirty="0">
                <a:solidFill>
                  <a:srgbClr val="386698"/>
                </a:solidFill>
                <a:latin typeface="黑体" panose="02010609060101010101" pitchFamily="49" charset="-122"/>
                <a:ea typeface="黑体" panose="02010609060101010101" pitchFamily="49" charset="-122"/>
              </a:rPr>
              <a:t>测试用例可以写的很简单，也可以写的很复杂。</a:t>
            </a:r>
            <a:endParaRPr lang="en-US" altLang="zh-CN" dirty="0"/>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最简单的测试用例是测试的纲要，仅仅指出要测试的内容。</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测试用例写的过于简单，则可能失去了测试用例的意义。过于简单的测试用例设计其实并没有进行“设计”，只是需要把测试的功能模块记录下来而已，它的作用仅仅是在测试过程中作为一个简单的测试计划，提醒测试人员测试的主要功能包括哪些而已。</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最复杂的测试用例则会指定输入的每项数据，期待的结果即检验方法，具体到界面元素的操作步骤，指定测试的方法和工具等。</a:t>
            </a:r>
          </a:p>
          <a:p>
            <a:pPr lvl="2"/>
            <a:r>
              <a:rPr lang="en-US" altLang="zh-CN" sz="2000" dirty="0">
                <a:solidFill>
                  <a:srgbClr val="386698"/>
                </a:solidFill>
                <a:latin typeface="黑体" panose="02010609060101010101" pitchFamily="49" charset="-122"/>
                <a:ea typeface="黑体" panose="02010609060101010101" pitchFamily="49" charset="-122"/>
              </a:rPr>
              <a:t>测试用例写得过于复杂或详细，会带来两个问题：一个是效率问题，另一个是维护成本问题。另外，测试用例设计的过于详细，留给测试执行人员的思考空间就比较少，容易限制测试人员的思维。</a:t>
            </a:r>
          </a:p>
        </p:txBody>
      </p:sp>
      <p:sp>
        <p:nvSpPr>
          <p:cNvPr id="4" name="矩形 3"/>
          <p:cNvSpPr/>
          <p:nvPr/>
        </p:nvSpPr>
        <p:spPr>
          <a:xfrm>
            <a:off x="1239059" y="5647279"/>
            <a:ext cx="6768752" cy="4710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385" b="1" dirty="0"/>
              <a:t>大多数的测试团队编写的测试用例的力度介于两者之间。</a:t>
            </a:r>
            <a:endParaRPr lang="en-US" altLang="zh-CN" sz="1385" b="1" dirty="0"/>
          </a:p>
        </p:txBody>
      </p:sp>
    </p:spTree>
    <p:extLst>
      <p:ext uri="{BB962C8B-B14F-4D97-AF65-F5344CB8AC3E}">
        <p14:creationId xmlns:p14="http://schemas.microsoft.com/office/powerpoint/2010/main" val="354782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1531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测试用例的本质</a:t>
            </a: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测试用例的设计本质应该是在设计的过程中理解需求，检验需求，并把对软件系统的测试方法的思路记录下来，以便指导将来的测试。</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基于需求的测试用例设计</a:t>
            </a: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基于需求的用例场景来设计测试用例是最直接有效的方法，因为它直接覆盖了需求，而需求是软件的根本，验证对需求的覆盖是软件测试的根本目的。</a:t>
            </a: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要把测试用例当成活的文档，因为需求是活的，善变的。因此在设计测试用例方面应该要把敏捷方法的“及时响应变更比遵循计划更有价值”这一原则体现出来。</a:t>
            </a:r>
          </a:p>
        </p:txBody>
      </p:sp>
      <p:sp>
        <p:nvSpPr>
          <p:cNvPr id="4" name="矩形 3"/>
          <p:cNvSpPr/>
          <p:nvPr/>
        </p:nvSpPr>
        <p:spPr>
          <a:xfrm>
            <a:off x="1115616" y="5482126"/>
            <a:ext cx="7200000" cy="7757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zh-CN" altLang="en-US" sz="1385" b="1" dirty="0">
                <a:solidFill>
                  <a:srgbClr val="C00000"/>
                </a:solidFill>
              </a:rPr>
              <a:t>　　不要认为测试用例设计是一个阶段，测试用例的设计也需要迭代，在软件开发的不同阶段都要回来重新评审和完善测试用例。</a:t>
            </a:r>
          </a:p>
        </p:txBody>
      </p:sp>
    </p:spTree>
    <p:extLst>
      <p:ext uri="{BB962C8B-B14F-4D97-AF65-F5344CB8AC3E}">
        <p14:creationId xmlns:p14="http://schemas.microsoft.com/office/powerpoint/2010/main" val="39594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64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测试用例评审</a:t>
            </a:r>
          </a:p>
        </p:txBody>
      </p:sp>
      <p:sp>
        <p:nvSpPr>
          <p:cNvPr id="2" name="内容占位符 1"/>
          <p:cNvSpPr>
            <a:spLocks noGrp="1"/>
          </p:cNvSpPr>
          <p:nvPr>
            <p:ph idx="1"/>
          </p:nvPr>
        </p:nvSpPr>
        <p:spPr>
          <a:xfrm>
            <a:off x="457200" y="1600200"/>
            <a:ext cx="8229600" cy="3257550"/>
          </a:xfrm>
        </p:spPr>
        <p:txBody>
          <a:bodyPr/>
          <a:lstStyle/>
          <a:p>
            <a:r>
              <a:rPr lang="en-US" altLang="zh-CN" sz="2400" dirty="0">
                <a:solidFill>
                  <a:srgbClr val="386698"/>
                </a:solidFill>
                <a:latin typeface="黑体" panose="02010609060101010101" pitchFamily="49" charset="-122"/>
                <a:ea typeface="黑体" panose="02010609060101010101" pitchFamily="49" charset="-122"/>
              </a:rPr>
              <a:t>1、同行评审</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测试用例的检查方式有很多，同行评审是其中最敏捷的一种。</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“个体和交互比过程和工具更有价值”，这强调了测试用例设计者之间的思想碰撞，通过探讨、协作来完成测试用例的设计。</a:t>
            </a:r>
          </a:p>
          <a:p>
            <a:pPr lvl="1" algn="l">
              <a:lnSpc>
                <a:spcPct val="130000"/>
              </a:lnSpc>
            </a:pPr>
            <a:endParaRPr lang="en-US" altLang="zh-CN" sz="2000" dirty="0">
              <a:solidFill>
                <a:srgbClr val="386698"/>
              </a:solidFill>
              <a:latin typeface="黑体" panose="02010609060101010101" pitchFamily="49" charset="-122"/>
              <a:ea typeface="黑体" panose="02010609060101010101" pitchFamily="49" charset="-122"/>
            </a:endParaRPr>
          </a:p>
          <a:p>
            <a:pPr algn="l"/>
            <a:r>
              <a:rPr lang="en-US" altLang="zh-CN" sz="2400" dirty="0">
                <a:solidFill>
                  <a:srgbClr val="386698"/>
                </a:solidFill>
                <a:latin typeface="黑体" panose="02010609060101010101" pitchFamily="49" charset="-122"/>
                <a:ea typeface="黑体" panose="02010609060101010101" pitchFamily="49" charset="-122"/>
              </a:rPr>
              <a:t>2、用户评审</a:t>
            </a:r>
          </a:p>
          <a:p>
            <a:pPr lvl="1"/>
            <a:r>
              <a:rPr lang="en-US" altLang="zh-CN" sz="2000" dirty="0">
                <a:solidFill>
                  <a:srgbClr val="386698"/>
                </a:solidFill>
                <a:latin typeface="黑体" panose="02010609060101010101" pitchFamily="49" charset="-122"/>
                <a:ea typeface="黑体" panose="02010609060101010101" pitchFamily="49" charset="-122"/>
              </a:rPr>
              <a:t>“顾客的协作比合同谈判更有价值”。</a:t>
            </a:r>
          </a:p>
        </p:txBody>
      </p:sp>
      <p:sp>
        <p:nvSpPr>
          <p:cNvPr id="4" name="矩形 3"/>
          <p:cNvSpPr/>
          <p:nvPr/>
        </p:nvSpPr>
        <p:spPr>
          <a:xfrm>
            <a:off x="943090" y="5031020"/>
            <a:ext cx="7560000" cy="9974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spcBef>
                <a:spcPts val="600"/>
              </a:spcBef>
              <a:spcAft>
                <a:spcPts val="600"/>
              </a:spcAft>
            </a:pPr>
            <a:r>
              <a:rPr lang="zh-CN" altLang="en-US" sz="1385" dirty="0"/>
              <a:t>　　如果测试是对产品的批判，则顾客应该指最终用户或顾客代表（在内部可以是市场调查人员或相关领域专家）；</a:t>
            </a:r>
            <a:endParaRPr lang="en-US" altLang="zh-CN" sz="1385" dirty="0"/>
          </a:p>
          <a:p>
            <a:pPr algn="just">
              <a:spcBef>
                <a:spcPts val="600"/>
              </a:spcBef>
              <a:spcAft>
                <a:spcPts val="600"/>
              </a:spcAft>
            </a:pPr>
            <a:r>
              <a:rPr lang="zh-CN" altLang="en-US" sz="1385" dirty="0"/>
              <a:t>　　如果测试被定义为对开发提供帮助和支持，那么顾客就是程序员。</a:t>
            </a:r>
            <a:endParaRPr lang="en-US" altLang="zh-CN" sz="1385" dirty="0"/>
          </a:p>
        </p:txBody>
      </p:sp>
    </p:spTree>
    <p:extLst>
      <p:ext uri="{BB962C8B-B14F-4D97-AF65-F5344CB8AC3E}">
        <p14:creationId xmlns:p14="http://schemas.microsoft.com/office/powerpoint/2010/main" val="154237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135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软件缺陷的定义</a:t>
            </a:r>
          </a:p>
        </p:txBody>
      </p:sp>
      <p:sp>
        <p:nvSpPr>
          <p:cNvPr id="3" name="内容占位符 2"/>
          <p:cNvSpPr>
            <a:spLocks noGrp="1"/>
          </p:cNvSpPr>
          <p:nvPr>
            <p:ph idx="1"/>
          </p:nvPr>
        </p:nvSpPr>
        <p:spPr/>
        <p:txBody>
          <a:bodyPr>
            <a:normAutofit/>
          </a:bodyPr>
          <a:lstStyle/>
          <a:p>
            <a:pPr>
              <a:lnSpc>
                <a:spcPct val="120000"/>
              </a:lnSpc>
            </a:pPr>
            <a:r>
              <a:rPr lang="en-US" altLang="zh-CN" sz="2400" dirty="0">
                <a:solidFill>
                  <a:srgbClr val="386698"/>
                </a:solidFill>
                <a:latin typeface="黑体" panose="02010609060101010101" pitchFamily="49" charset="-122"/>
                <a:ea typeface="黑体" panose="02010609060101010101" pitchFamily="49" charset="-122"/>
              </a:rPr>
              <a:t>IEEE 1983 of IEEE Standard 729中对软件缺陷作了一个标准的定义：</a:t>
            </a:r>
          </a:p>
          <a:p>
            <a:pPr>
              <a:lnSpc>
                <a:spcPct val="120000"/>
              </a:lnSpc>
            </a:pPr>
            <a:endParaRPr lang="en-US" altLang="zh-CN" sz="2400" dirty="0">
              <a:solidFill>
                <a:srgbClr val="386698"/>
              </a:solidFill>
              <a:latin typeface="黑体" panose="02010609060101010101" pitchFamily="49" charset="-122"/>
              <a:ea typeface="黑体" panose="02010609060101010101" pitchFamily="49" charset="-122"/>
            </a:endParaRPr>
          </a:p>
          <a:p>
            <a:pPr lvl="1">
              <a:lnSpc>
                <a:spcPct val="120000"/>
              </a:lnSpc>
            </a:pPr>
            <a:r>
              <a:rPr lang="en-US" altLang="zh-CN" sz="2000" dirty="0">
                <a:solidFill>
                  <a:srgbClr val="386698"/>
                </a:solidFill>
                <a:latin typeface="黑体" panose="02010609060101010101" pitchFamily="49" charset="-122"/>
                <a:ea typeface="黑体" panose="02010609060101010101" pitchFamily="49" charset="-122"/>
              </a:rPr>
              <a:t>从产品内部看，软件缺陷是软件产品开发或维护过程中所存在的错误、毛病等各种问题；从外部看，软件缺陷是系统所需要实现的某种功能的失效或违背。</a:t>
            </a:r>
          </a:p>
          <a:p>
            <a:pPr>
              <a:lnSpc>
                <a:spcPct val="120000"/>
              </a:lnSpc>
            </a:pPr>
            <a:endParaRPr lang="en-US" altLang="zh-CN" sz="2000" dirty="0">
              <a:solidFill>
                <a:srgbClr val="386698"/>
              </a:solidFill>
              <a:latin typeface="黑体" panose="02010609060101010101" pitchFamily="49" charset="-122"/>
              <a:ea typeface="黑体" panose="02010609060101010101" pitchFamily="49" charset="-122"/>
            </a:endParaRPr>
          </a:p>
          <a:p>
            <a:pPr>
              <a:lnSpc>
                <a:spcPct val="120000"/>
              </a:lnSpc>
            </a:pPr>
            <a:r>
              <a:rPr lang="en-US" altLang="zh-CN" sz="2400" dirty="0">
                <a:solidFill>
                  <a:srgbClr val="386698"/>
                </a:solidFill>
                <a:latin typeface="黑体" panose="02010609060101010101" pitchFamily="49" charset="-122"/>
                <a:ea typeface="黑体" panose="02010609060101010101" pitchFamily="49" charset="-122"/>
              </a:rPr>
              <a:t>因此软件缺陷就是软件产品中所存在的问题，最终表现为用户所需要的功能没有完全实现，没有满足用户的需求。</a:t>
            </a:r>
          </a:p>
          <a:p>
            <a:pPr>
              <a:lnSpc>
                <a:spcPct val="120000"/>
              </a:lnSpc>
            </a:pPr>
            <a:endParaRPr lang="en-US" altLang="zh-CN" sz="2400" dirty="0">
              <a:solidFill>
                <a:srgbClr val="386698"/>
              </a:solidFill>
              <a:latin typeface="黑体" panose="02010609060101010101" pitchFamily="49" charset="-122"/>
              <a:ea typeface="黑体" panose="02010609060101010101" pitchFamily="49" charset="-122"/>
            </a:endParaRPr>
          </a:p>
        </p:txBody>
      </p:sp>
      <p:sp>
        <p:nvSpPr>
          <p:cNvPr id="4" name="TextBox 3"/>
          <p:cNvSpPr txBox="1"/>
          <p:nvPr/>
        </p:nvSpPr>
        <p:spPr>
          <a:xfrm>
            <a:off x="3384218" y="5402453"/>
            <a:ext cx="2376263" cy="80137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rPr>
              <a:t>！</a:t>
            </a:r>
            <a:r>
              <a:rPr lang="en-US" altLang="zh-CN"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rPr>
              <a:t> Bug</a:t>
            </a:r>
            <a:endParaRPr lang="zh-CN" altLang="en-US"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endParaRPr>
          </a:p>
        </p:txBody>
      </p:sp>
    </p:spTree>
    <p:extLst>
      <p:ext uri="{BB962C8B-B14F-4D97-AF65-F5344CB8AC3E}">
        <p14:creationId xmlns:p14="http://schemas.microsoft.com/office/powerpoint/2010/main" val="83505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remove"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2945"/>
            <a:ext cx="8229600" cy="5588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a:t>
            </a:r>
          </a:p>
        </p:txBody>
      </p:sp>
      <p:sp>
        <p:nvSpPr>
          <p:cNvPr id="2" name="内容占位符 1"/>
          <p:cNvSpPr>
            <a:spLocks noGrp="1"/>
          </p:cNvSpPr>
          <p:nvPr>
            <p:ph idx="1"/>
          </p:nvPr>
        </p:nvSpPr>
        <p:spPr>
          <a:xfrm>
            <a:off x="81915" y="1146810"/>
            <a:ext cx="8824595" cy="4351655"/>
          </a:xfrm>
        </p:spPr>
        <p:txBody>
          <a:bodyPr/>
          <a:lstStyle/>
          <a:p>
            <a:pPr marL="457200" lvl="1" algn="l">
              <a:buChar char="•"/>
            </a:pPr>
            <a:r>
              <a:rPr lang="zh-CN" altLang="en-US" sz="2400" dirty="0">
                <a:solidFill>
                  <a:srgbClr val="386698"/>
                </a:solidFill>
                <a:latin typeface="Franklin Gothic Book" panose="020B0503020102020204" pitchFamily="34" charset="0"/>
                <a:ea typeface="黑体" panose="02010609060101010101" pitchFamily="49" charset="-122"/>
              </a:rPr>
              <a:t>正交排列法概述</a:t>
            </a:r>
          </a:p>
          <a:p>
            <a:pPr marL="457200" lvl="1" algn="l"/>
            <a:r>
              <a:rPr lang="zh-CN" altLang="en-US" sz="2000" dirty="0">
                <a:solidFill>
                  <a:srgbClr val="386698"/>
                </a:solidFill>
                <a:latin typeface="Franklin Gothic Book" panose="020B0503020102020204" pitchFamily="34" charset="0"/>
                <a:ea typeface="黑体" panose="02010609060101010101" pitchFamily="49" charset="-122"/>
              </a:rPr>
              <a:t>正交排列法能够使用最小的测试过程集合获得最大的测试覆盖率。当可能的输入数据或者输入数据的组合数量很大时，由于不可能为每个输入组合都创建测试用例，可以采用这种方法。</a:t>
            </a:r>
          </a:p>
          <a:p>
            <a:pPr marL="457200" lvl="1" algn="l"/>
            <a:endParaRPr lang="zh-CN" altLang="en-US" sz="2000" dirty="0">
              <a:solidFill>
                <a:srgbClr val="386698"/>
              </a:solidFill>
              <a:latin typeface="Franklin Gothic Book" panose="020B0503020102020204" pitchFamily="34" charset="0"/>
              <a:ea typeface="黑体" panose="02010609060101010101" pitchFamily="49" charset="-122"/>
            </a:endParaRPr>
          </a:p>
          <a:p>
            <a:pPr marL="457200" lvl="1" algn="l">
              <a:buChar char="•"/>
            </a:pPr>
            <a:r>
              <a:rPr lang="zh-CN" altLang="en-US" sz="2400" dirty="0">
                <a:solidFill>
                  <a:srgbClr val="386698"/>
                </a:solidFill>
                <a:latin typeface="Franklin Gothic Book" panose="020B0503020102020204" pitchFamily="34" charset="0"/>
                <a:ea typeface="黑体" panose="02010609060101010101" pitchFamily="49" charset="-122"/>
              </a:rPr>
              <a:t>案例：字符属性设置程序</a:t>
            </a:r>
          </a:p>
          <a:p>
            <a:pPr marL="457200" lvl="1" algn="l"/>
            <a:r>
              <a:rPr lang="zh-CN" altLang="en-US" sz="2000" dirty="0">
                <a:solidFill>
                  <a:srgbClr val="386698"/>
                </a:solidFill>
                <a:latin typeface="Franklin Gothic Book" panose="020B0503020102020204" pitchFamily="34" charset="0"/>
                <a:ea typeface="黑体" panose="02010609060101010101" pitchFamily="49" charset="-122"/>
              </a:rPr>
              <a:t>窗体中有多个控件（字体、字符样式、颜色、字号），每个控件有多个取值</a:t>
            </a:r>
          </a:p>
          <a:p>
            <a:pPr marL="457200" lvl="1" algn="l">
              <a:buChar char="•"/>
            </a:pPr>
            <a:r>
              <a:rPr lang="zh-CN" altLang="en-US" sz="1800" dirty="0">
                <a:solidFill>
                  <a:srgbClr val="386698"/>
                </a:solidFill>
                <a:latin typeface="Franklin Gothic Book" panose="020B0503020102020204" pitchFamily="34" charset="0"/>
                <a:ea typeface="黑体" panose="02010609060101010101" pitchFamily="49" charset="-122"/>
              </a:rPr>
              <a:t>字体：仿宋、楷体、华文彩云</a:t>
            </a:r>
          </a:p>
          <a:p>
            <a:pPr marL="457200" lvl="1" algn="l">
              <a:buChar char="•"/>
            </a:pPr>
            <a:r>
              <a:rPr lang="zh-CN" altLang="en-US" sz="1800" dirty="0">
                <a:solidFill>
                  <a:srgbClr val="386698"/>
                </a:solidFill>
                <a:latin typeface="Franklin Gothic Book" panose="020B0503020102020204" pitchFamily="34" charset="0"/>
                <a:ea typeface="黑体" panose="02010609060101010101" pitchFamily="49" charset="-122"/>
              </a:rPr>
              <a:t>字符样式：粗体、斜体、下划线</a:t>
            </a:r>
          </a:p>
          <a:p>
            <a:pPr lvl="2"/>
            <a:r>
              <a:rPr lang="zh-CN" altLang="en-US" sz="1800" dirty="0">
                <a:solidFill>
                  <a:srgbClr val="386698"/>
                </a:solidFill>
                <a:latin typeface="Franklin Gothic Book" panose="020B0503020102020204" pitchFamily="34" charset="0"/>
                <a:ea typeface="黑体" panose="02010609060101010101" pitchFamily="49" charset="-122"/>
              </a:rPr>
              <a:t>颜色：红色、绿色、蓝色</a:t>
            </a:r>
          </a:p>
          <a:p>
            <a:pPr lvl="2"/>
            <a:r>
              <a:rPr lang="zh-CN" altLang="en-US" sz="1800" dirty="0">
                <a:solidFill>
                  <a:srgbClr val="386698"/>
                </a:solidFill>
                <a:latin typeface="Franklin Gothic Book" panose="020B0503020102020204" pitchFamily="34" charset="0"/>
                <a:ea typeface="黑体" panose="02010609060101010101" pitchFamily="49" charset="-122"/>
              </a:rPr>
              <a:t>字号：20号、30号、40号</a:t>
            </a:r>
            <a:endParaRPr lang="en-US" altLang="zh-CN" sz="1800" dirty="0"/>
          </a:p>
          <a:p>
            <a:pPr marL="457200" lvl="1" indent="0">
              <a:buNone/>
            </a:pPr>
            <a:endParaRPr lang="zh-CN" altLang="en-US" sz="1800" dirty="0">
              <a:solidFill>
                <a:srgbClr val="386698"/>
              </a:solidFill>
              <a:latin typeface="Franklin Gothic Book" panose="020B0503020102020204" pitchFamily="34" charset="0"/>
              <a:ea typeface="黑体" panose="02010609060101010101" pitchFamily="49" charset="-122"/>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2523" y="4116612"/>
            <a:ext cx="4433630" cy="207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4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9605"/>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软件缺陷的定义</a:t>
            </a:r>
          </a:p>
        </p:txBody>
      </p:sp>
      <p:sp>
        <p:nvSpPr>
          <p:cNvPr id="3" name="内容占位符 2"/>
          <p:cNvSpPr>
            <a:spLocks noGrp="1"/>
          </p:cNvSpPr>
          <p:nvPr>
            <p:ph idx="1"/>
          </p:nvPr>
        </p:nvSpPr>
        <p:spPr/>
        <p:txBody>
          <a:bodyPr/>
          <a:lstStyle/>
          <a:p>
            <a:pPr algn="l">
              <a:lnSpc>
                <a:spcPct val="120000"/>
              </a:lnSpc>
            </a:pPr>
            <a:r>
              <a:rPr lang="en-US" altLang="zh-CN" sz="2400" dirty="0">
                <a:solidFill>
                  <a:srgbClr val="386698"/>
                </a:solidFill>
                <a:latin typeface="黑体" panose="02010609060101010101" pitchFamily="49" charset="-122"/>
                <a:ea typeface="黑体" panose="02010609060101010101" pitchFamily="49" charset="-122"/>
              </a:rPr>
              <a:t>软件缺陷是指存在于软件（程序、数据、文档）中的那些不符合用户需求的问题。</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软件未达到需求规格说明书表明的功能</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软件出现了需求规格说明书指明不会出现的错误</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软件的功能超出了需求规格说明书指明的范围</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软件未达到需求规格说明书虽未指明而应该达到的目标</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软件测试人员认为软件难以理解、不易使用、运行速度慢、或者最终用户认为不好</a:t>
            </a:r>
          </a:p>
        </p:txBody>
      </p:sp>
    </p:spTree>
    <p:extLst>
      <p:ext uri="{BB962C8B-B14F-4D97-AF65-F5344CB8AC3E}">
        <p14:creationId xmlns:p14="http://schemas.microsoft.com/office/powerpoint/2010/main" val="309485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2460"/>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软件缺陷示例</a:t>
            </a:r>
          </a:p>
        </p:txBody>
      </p:sp>
      <p:sp>
        <p:nvSpPr>
          <p:cNvPr id="3" name="内容占位符 2"/>
          <p:cNvSpPr>
            <a:spLocks noGrp="1"/>
          </p:cNvSpPr>
          <p:nvPr>
            <p:ph idx="1"/>
          </p:nvPr>
        </p:nvSpPr>
        <p:spPr>
          <a:xfrm>
            <a:off x="235585" y="1056005"/>
            <a:ext cx="8672195" cy="4526280"/>
          </a:xfrm>
        </p:spPr>
        <p:txBody>
          <a:bodyPr>
            <a:noAutofit/>
          </a:bodyPr>
          <a:lstStyle/>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计算器说明书一般声称该计算器将准确无误地进行加、减、乘、除运算。如果测试人员或用户选定了两个数值后，随意按下了“+”号键，结果没有任何反应。</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若在进行测试时，发现除了规定的加、减、乘、除功能之外，还能够进行求平方根的运算，而这一功能并没有在说明书的功能中规定。</a:t>
            </a:r>
          </a:p>
          <a:p>
            <a:pPr marL="0" lvl="1" indent="0" algn="l" fontAlgn="auto">
              <a:lnSpc>
                <a:spcPct val="150000"/>
              </a:lnSpc>
              <a:spcBef>
                <a:spcPts val="0"/>
              </a:spcBef>
              <a:buNone/>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若在测试过程中发现，因为电池没电而导致了计算不正确，但软件需求规格说明书未能指出在此情况下应如何进行处理。</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假如计算器说明书指明计算器不会出现崩溃、死锁或者停止反应，而在用户随意按、敲键盘后，计算器停止接受输入或没有了反应。</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测试人员或最终用户发现计算器某些地方不好用，比如，按键太小、显示屏在亮光下无法看清等。</a:t>
            </a:r>
          </a:p>
        </p:txBody>
      </p:sp>
      <p:sp>
        <p:nvSpPr>
          <p:cNvPr id="4" name="TextBox 3"/>
          <p:cNvSpPr txBox="1"/>
          <p:nvPr/>
        </p:nvSpPr>
        <p:spPr>
          <a:xfrm>
            <a:off x="579755" y="1879945"/>
            <a:ext cx="3561080" cy="306705"/>
          </a:xfrm>
          <a:prstGeom prst="rect">
            <a:avLst/>
          </a:prstGeom>
          <a:noFill/>
        </p:spPr>
        <p:txBody>
          <a:bodyPr wrap="none" rtlCol="0">
            <a:spAutoFit/>
          </a:bodyPr>
          <a:lstStyle/>
          <a:p>
            <a:pPr lvl="0" algn="l"/>
            <a:r>
              <a:rPr lang="zh-CN" altLang="en-US" sz="1400" dirty="0">
                <a:solidFill>
                  <a:srgbClr val="C00000"/>
                </a:solidFill>
                <a:latin typeface="黑体" panose="02010609060101010101" pitchFamily="49" charset="-122"/>
                <a:ea typeface="黑体" panose="02010609060101010101" pitchFamily="49" charset="-122"/>
              </a:rPr>
              <a:t>软件未达到软件需求规格说明书表明的功能</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5" name="TextBox 4"/>
          <p:cNvSpPr txBox="1"/>
          <p:nvPr/>
        </p:nvSpPr>
        <p:spPr>
          <a:xfrm>
            <a:off x="579755" y="3033020"/>
            <a:ext cx="40944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软件的功能超出了软件需求规格说明书指明的范围</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6" name="TextBox 5"/>
          <p:cNvSpPr txBox="1"/>
          <p:nvPr/>
        </p:nvSpPr>
        <p:spPr>
          <a:xfrm>
            <a:off x="579755" y="4073057"/>
            <a:ext cx="46278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软件未达到软件需求规格说明书未指明而应该达到的目标</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7" name="TextBox 6"/>
          <p:cNvSpPr txBox="1"/>
          <p:nvPr/>
        </p:nvSpPr>
        <p:spPr>
          <a:xfrm>
            <a:off x="579755" y="5160092"/>
            <a:ext cx="42722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软件出现了软件需求规格说明书指明不会出现的错误</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8" name="TextBox 7"/>
          <p:cNvSpPr txBox="1"/>
          <p:nvPr/>
        </p:nvSpPr>
        <p:spPr>
          <a:xfrm>
            <a:off x="579755" y="6162037"/>
            <a:ext cx="7632847" cy="306705"/>
          </a:xfrm>
          <a:prstGeom prst="rect">
            <a:avLst/>
          </a:prstGeom>
          <a:noFill/>
        </p:spPr>
        <p:txBody>
          <a:bodyPr wrap="squar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软件测试人员认为软件难以理解、不易使用、运行速度慢，或者最终用户认为不好</a:t>
            </a:r>
          </a:p>
        </p:txBody>
      </p:sp>
    </p:spTree>
    <p:extLst>
      <p:ext uri="{BB962C8B-B14F-4D97-AF65-F5344CB8AC3E}">
        <p14:creationId xmlns:p14="http://schemas.microsoft.com/office/powerpoint/2010/main" val="26287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1350"/>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软件缺陷的表现形式</a:t>
            </a:r>
          </a:p>
        </p:txBody>
      </p:sp>
      <p:sp>
        <p:nvSpPr>
          <p:cNvPr id="5" name="内容占位符 4"/>
          <p:cNvSpPr>
            <a:spLocks noGrp="1"/>
          </p:cNvSpPr>
          <p:nvPr>
            <p:ph idx="1"/>
          </p:nvPr>
        </p:nvSpPr>
        <p:spPr>
          <a:xfrm>
            <a:off x="372110" y="1574165"/>
            <a:ext cx="8229600" cy="4525963"/>
          </a:xfrm>
        </p:spPr>
        <p:txBody>
          <a:bodyPr/>
          <a:lstStyle/>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功能、特性没有实现或部分实现。</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设计不合理，功能特性不明确，逻辑不清楚或存在矛盾。</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产品实际结果和所期望的结果不一致。</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没有达到需求规格说明书所规定的性能指标等。</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运行出错，包括运行中断、系统崩溃、界面混乱等。</a:t>
            </a: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数据不正确、精度不够、不完整或格式不统一</a:t>
            </a:r>
            <a:r>
              <a:rPr lang="en-US" altLang="zh-CN" sz="2000" dirty="0">
                <a:solidFill>
                  <a:srgbClr val="386698"/>
                </a:solidFill>
                <a:latin typeface="黑体" panose="02010609060101010101" pitchFamily="49" charset="-122"/>
                <a:ea typeface="黑体" panose="02010609060101010101" pitchFamily="49" charset="-122"/>
              </a:rPr>
              <a:t>。</a:t>
            </a: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用户不能接受的其他问题，如存取时间过长、界面不美观</a:t>
            </a:r>
            <a:r>
              <a:rPr lang="en-US" altLang="zh-CN" sz="2000" dirty="0">
                <a:solidFill>
                  <a:srgbClr val="386698"/>
                </a:solidFill>
                <a:latin typeface="黑体" panose="02010609060101010101" pitchFamily="49" charset="-122"/>
                <a:ea typeface="黑体" panose="02010609060101010101" pitchFamily="49" charset="-122"/>
              </a:rPr>
              <a:t>。</a:t>
            </a: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硬件或系统软件上存在的其他问题</a:t>
            </a:r>
            <a:endParaRPr lang="zh-CN" altLang="en-US" dirty="0"/>
          </a:p>
        </p:txBody>
      </p:sp>
    </p:spTree>
    <p:extLst>
      <p:ext uri="{BB962C8B-B14F-4D97-AF65-F5344CB8AC3E}">
        <p14:creationId xmlns:p14="http://schemas.microsoft.com/office/powerpoint/2010/main" val="213015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52145"/>
            <a:ext cx="8229600" cy="6153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软件缺陷的产生的原因</a:t>
            </a:r>
          </a:p>
        </p:txBody>
      </p:sp>
      <p:sp>
        <p:nvSpPr>
          <p:cNvPr id="5" name="内容占位符 4"/>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软件缺陷产生是不可避免的，造成软件缺陷产生的原因主要归纳如下：</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需求解释或者记录错误</a:t>
            </a:r>
            <a:endParaRPr lang="en-US" altLang="zh-CN" sz="2000" b="0" dirty="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用户需求定义错误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设计说明存在错误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编码说明、程序代码有误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硬件或者软件系统上存在错误</a:t>
            </a:r>
          </a:p>
          <a:p>
            <a:pPr marL="215900" lvl="1" algn="l" fontAlgn="auto">
              <a:lnSpc>
                <a:spcPct val="150000"/>
              </a:lnSpc>
              <a:spcBef>
                <a:spcPts val="0"/>
              </a:spcBef>
            </a:pPr>
            <a:r>
              <a:rPr lang="en-US" altLang="zh-CN" sz="2000" dirty="0" err="1">
                <a:solidFill>
                  <a:srgbClr val="386698"/>
                </a:solidFill>
                <a:latin typeface="黑体" panose="02010609060101010101" pitchFamily="49" charset="-122"/>
                <a:ea typeface="黑体" panose="02010609060101010101" pitchFamily="49" charset="-122"/>
              </a:rPr>
              <a:t>其他，如文档错误、内容不正确或拼写错误</a:t>
            </a:r>
            <a:endParaRPr lang="en-US" altLang="zh-CN" sz="2000" dirty="0">
              <a:solidFill>
                <a:srgbClr val="386698"/>
              </a:solidFill>
              <a:latin typeface="黑体" panose="02010609060101010101" pitchFamily="49" charset="-122"/>
              <a:ea typeface="黑体" panose="02010609060101010101" pitchFamily="49" charset="-122"/>
            </a:endParaRPr>
          </a:p>
        </p:txBody>
      </p:sp>
      <p:graphicFrame>
        <p:nvGraphicFramePr>
          <p:cNvPr id="6" name="内容占位符 3"/>
          <p:cNvGraphicFramePr/>
          <p:nvPr/>
        </p:nvGraphicFramePr>
        <p:xfrm>
          <a:off x="4975225" y="2102485"/>
          <a:ext cx="3916680" cy="36633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986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6440"/>
            <a:ext cx="8229600" cy="57340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软件缺陷的根源</a:t>
            </a:r>
          </a:p>
        </p:txBody>
      </p:sp>
      <p:sp>
        <p:nvSpPr>
          <p:cNvPr id="3" name="内容占位符 2"/>
          <p:cNvSpPr>
            <a:spLocks noGrp="1"/>
          </p:cNvSpPr>
          <p:nvPr>
            <p:ph idx="1"/>
          </p:nvPr>
        </p:nvSpPr>
        <p:spPr/>
        <p:txBody>
          <a:bodyPr/>
          <a:lstStyle/>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交流不充分</a:t>
            </a:r>
          </a:p>
          <a:p>
            <a:pPr marL="741680" lvl="1" algn="l" fontAlgn="auto">
              <a:lnSpc>
                <a:spcPct val="11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客户与开发人员、开发人员与测试人员等</a:t>
            </a:r>
            <a:endParaRPr lang="zh-CN" altLang="en-US" sz="20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软件的复杂性</a:t>
            </a:r>
          </a:p>
          <a:p>
            <a:pPr lvl="1" fontAlgn="auto">
              <a:lnSpc>
                <a:spcPct val="11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功能复杂、开发复杂、测试复杂</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开发人员的错误</a:t>
            </a:r>
          </a:p>
          <a:p>
            <a:pPr lvl="1">
              <a:lnSpc>
                <a:spcPct val="110000"/>
              </a:lnSpc>
            </a:pPr>
            <a:r>
              <a:rPr lang="en-US" altLang="zh-CN" sz="2000" dirty="0">
                <a:solidFill>
                  <a:srgbClr val="386698"/>
                </a:solidFill>
                <a:latin typeface="黑体" panose="02010609060101010101" pitchFamily="49" charset="-122"/>
                <a:ea typeface="黑体" panose="02010609060101010101" pitchFamily="49" charset="-122"/>
              </a:rPr>
              <a:t>对需求的理解、开发压力、能力与经验</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需求的变化</a:t>
            </a:r>
          </a:p>
          <a:p>
            <a:pPr lvl="1">
              <a:lnSpc>
                <a:spcPct val="110000"/>
              </a:lnSpc>
            </a:pPr>
            <a:r>
              <a:rPr lang="en-US" altLang="zh-CN" sz="2000" dirty="0">
                <a:solidFill>
                  <a:srgbClr val="386698"/>
                </a:solidFill>
                <a:latin typeface="黑体" panose="02010609060101010101" pitchFamily="49" charset="-122"/>
                <a:ea typeface="黑体" panose="02010609060101010101" pitchFamily="49" charset="-122"/>
              </a:rPr>
              <a:t>需求说明书、设计文档、程序的变更</a:t>
            </a: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进度压力</a:t>
            </a:r>
          </a:p>
          <a:p>
            <a:pPr lvl="1" algn="l">
              <a:lnSpc>
                <a:spcPct val="110000"/>
              </a:lnSpc>
            </a:pPr>
            <a:r>
              <a:rPr lang="en-US" altLang="zh-CN" sz="2000">
                <a:solidFill>
                  <a:srgbClr val="386698"/>
                </a:solidFill>
                <a:latin typeface="黑体" panose="02010609060101010101" pitchFamily="49" charset="-122"/>
                <a:ea typeface="黑体" panose="02010609060101010101" pitchFamily="49" charset="-122"/>
              </a:rPr>
              <a:t>项目周期比较紧</a:t>
            </a:r>
            <a:endParaRPr lang="en-US" altLang="zh-CN"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9283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500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软件缺陷修复的费用</a:t>
            </a:r>
            <a:endParaRPr lang="zh-CN" altLang="en-US" dirty="0"/>
          </a:p>
        </p:txBody>
      </p:sp>
      <p:graphicFrame>
        <p:nvGraphicFramePr>
          <p:cNvPr id="4" name="内容占位符 3"/>
          <p:cNvGraphicFramePr>
            <a:graphicFrameLocks noGrp="1"/>
          </p:cNvGraphicFramePr>
          <p:nvPr>
            <p:ph idx="1"/>
          </p:nvPr>
        </p:nvGraphicFramePr>
        <p:xfrm>
          <a:off x="970512" y="1704278"/>
          <a:ext cx="7203771" cy="38792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3710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34695"/>
            <a:ext cx="8229600" cy="6064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软件缺陷的信息</a:t>
            </a:r>
            <a:endParaRPr lang="zh-CN" altLang="en-US" dirty="0"/>
          </a:p>
        </p:txBody>
      </p:sp>
      <p:sp>
        <p:nvSpPr>
          <p:cNvPr id="5" name="内容占位符 4"/>
          <p:cNvSpPr>
            <a:spLocks noGrp="1"/>
          </p:cNvSpPr>
          <p:nvPr>
            <p:ph idx="1"/>
          </p:nvPr>
        </p:nvSpPr>
        <p:spPr/>
        <p:txBody>
          <a:bodyPr/>
          <a:lstStyle/>
          <a:p>
            <a:pPr algn="l">
              <a:lnSpc>
                <a:spcPct val="150000"/>
              </a:lnSpc>
            </a:pPr>
            <a:r>
              <a:rPr lang="en-US" altLang="zh-CN" sz="2400" dirty="0">
                <a:solidFill>
                  <a:srgbClr val="386698"/>
                </a:solidFill>
                <a:latin typeface="黑体" panose="02010609060101010101" pitchFamily="49" charset="-122"/>
                <a:ea typeface="黑体" panose="02010609060101010101" pitchFamily="49" charset="-122"/>
              </a:rPr>
              <a:t>为了便于缺陷的定位、跟踪和修改，要对所发现的缺陷，按照缺陷的严重程度、优先级、发现阶段、修复阶段、缺陷的性质、所属功能模块、系统环境等方面进行分类和统计。</a:t>
            </a:r>
          </a:p>
        </p:txBody>
      </p:sp>
    </p:spTree>
    <p:extLst>
      <p:ext uri="{BB962C8B-B14F-4D97-AF65-F5344CB8AC3E}">
        <p14:creationId xmlns:p14="http://schemas.microsoft.com/office/powerpoint/2010/main" val="3777480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08380"/>
            <a:ext cx="8229600" cy="52197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软件缺陷分类——缺陷状态</a:t>
            </a:r>
          </a:p>
        </p:txBody>
      </p:sp>
      <p:graphicFrame>
        <p:nvGraphicFramePr>
          <p:cNvPr id="4" name="Group 47"/>
          <p:cNvGraphicFramePr>
            <a:graphicFrameLocks noGrp="1"/>
          </p:cNvGraphicFramePr>
          <p:nvPr/>
        </p:nvGraphicFramePr>
        <p:xfrm>
          <a:off x="1247458" y="1848062"/>
          <a:ext cx="6649085" cy="3472815"/>
        </p:xfrm>
        <a:graphic>
          <a:graphicData uri="http://schemas.openxmlformats.org/drawingml/2006/table">
            <a:tbl>
              <a:tblPr>
                <a:tableStyleId>{BDBED569-4797-4DF1-A0F4-6AAB3CD982D8}</a:tableStyleId>
              </a:tblPr>
              <a:tblGrid>
                <a:gridCol w="712470">
                  <a:extLst>
                    <a:ext uri="{9D8B030D-6E8A-4147-A177-3AD203B41FA5}">
                      <a16:colId xmlns:a16="http://schemas.microsoft.com/office/drawing/2014/main" val="20000"/>
                    </a:ext>
                  </a:extLst>
                </a:gridCol>
                <a:gridCol w="1920875">
                  <a:extLst>
                    <a:ext uri="{9D8B030D-6E8A-4147-A177-3AD203B41FA5}">
                      <a16:colId xmlns:a16="http://schemas.microsoft.com/office/drawing/2014/main" val="20001"/>
                    </a:ext>
                  </a:extLst>
                </a:gridCol>
                <a:gridCol w="4015740">
                  <a:extLst>
                    <a:ext uri="{9D8B030D-6E8A-4147-A177-3AD203B41FA5}">
                      <a16:colId xmlns:a16="http://schemas.microsoft.com/office/drawing/2014/main" val="20002"/>
                    </a:ext>
                  </a:extLst>
                </a:gridCol>
              </a:tblGrid>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编号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缺陷状态</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描述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1</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提交（Submited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已提交的缺陷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2</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打开（Open</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确认“</a:t>
                      </a:r>
                      <a:r>
                        <a:rPr kumimoji="0" lang="en-US" altLang="zh-CN" sz="1385" u="none" strike="noStrike" cap="none" normalizeH="0" baseline="0" dirty="0" err="1">
                          <a:ln>
                            <a:noFill/>
                          </a:ln>
                          <a:effectLst/>
                        </a:rPr>
                        <a:t>提交的缺陷</a:t>
                      </a:r>
                      <a:r>
                        <a:rPr kumimoji="0" lang="en-US" altLang="zh-CN" sz="1385" u="none" strike="noStrike" cap="none" normalizeH="0" baseline="0" dirty="0">
                          <a:ln>
                            <a:noFill/>
                          </a:ln>
                          <a:effectLst/>
                        </a:rPr>
                        <a:t>”，</a:t>
                      </a:r>
                      <a:r>
                        <a:rPr kumimoji="0" lang="en-US" altLang="zh-CN" sz="1385" u="none" strike="noStrike" cap="none" normalizeH="0" baseline="0" dirty="0" err="1">
                          <a:ln>
                            <a:noFill/>
                          </a:ln>
                          <a:effectLst/>
                        </a:rPr>
                        <a:t>等待处理</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3</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拒绝（Rejected）</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拒绝“</a:t>
                      </a:r>
                      <a:r>
                        <a:rPr kumimoji="0" lang="en-US" altLang="zh-CN" sz="1385" u="none" strike="noStrike" cap="none" normalizeH="0" baseline="0" dirty="0" err="1">
                          <a:ln>
                            <a:noFill/>
                          </a:ln>
                          <a:effectLst/>
                        </a:rPr>
                        <a:t>提交的缺陷</a:t>
                      </a:r>
                      <a:r>
                        <a:rPr kumimoji="0" lang="en-US" altLang="zh-CN" sz="1385" u="none" strike="noStrike" cap="none" normalizeH="0" baseline="0" dirty="0">
                          <a:ln>
                            <a:noFill/>
                          </a:ln>
                          <a:effectLst/>
                        </a:rPr>
                        <a:t>”，</a:t>
                      </a:r>
                      <a:r>
                        <a:rPr kumimoji="0" lang="en-US" altLang="zh-CN" sz="1385" u="none" strike="noStrike" cap="none" normalizeH="0" baseline="0" dirty="0" err="1">
                          <a:ln>
                            <a:noFill/>
                          </a:ln>
                          <a:effectLst/>
                        </a:rPr>
                        <a:t>不需要修复或不是缺陷、重复缺陷、无法重现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4</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修复（Resolved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缺陷被修复</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5</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关闭（Closed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确认修复的缺陷，将其关闭</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6</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推迟（Later</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可在以后解决，但要确定修复日期或版本</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2100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1313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软件缺陷的信息</a:t>
            </a:r>
          </a:p>
        </p:txBody>
      </p:sp>
      <p:graphicFrame>
        <p:nvGraphicFramePr>
          <p:cNvPr id="6" name="Group 86"/>
          <p:cNvGraphicFramePr>
            <a:graphicFrameLocks noGrp="1"/>
          </p:cNvGraphicFramePr>
          <p:nvPr>
            <p:extLst>
              <p:ext uri="{D42A27DB-BD31-4B8C-83A1-F6EECF244321}">
                <p14:modId xmlns:p14="http://schemas.microsoft.com/office/powerpoint/2010/main" val="309417946"/>
              </p:ext>
            </p:extLst>
          </p:nvPr>
        </p:nvGraphicFramePr>
        <p:xfrm>
          <a:off x="1247458" y="1494155"/>
          <a:ext cx="6924941" cy="4364223"/>
        </p:xfrm>
        <a:graphic>
          <a:graphicData uri="http://schemas.openxmlformats.org/drawingml/2006/table">
            <a:tbl>
              <a:tblPr>
                <a:tableStyleId>{BDBED569-4797-4DF1-A0F4-6AAB3CD982D8}</a:tableStyleId>
              </a:tblPr>
              <a:tblGrid>
                <a:gridCol w="691105">
                  <a:extLst>
                    <a:ext uri="{9D8B030D-6E8A-4147-A177-3AD203B41FA5}">
                      <a16:colId xmlns:a16="http://schemas.microsoft.com/office/drawing/2014/main" val="20000"/>
                    </a:ext>
                  </a:extLst>
                </a:gridCol>
                <a:gridCol w="1523077">
                  <a:extLst>
                    <a:ext uri="{9D8B030D-6E8A-4147-A177-3AD203B41FA5}">
                      <a16:colId xmlns:a16="http://schemas.microsoft.com/office/drawing/2014/main" val="20001"/>
                    </a:ext>
                  </a:extLst>
                </a:gridCol>
                <a:gridCol w="4710759">
                  <a:extLst>
                    <a:ext uri="{9D8B030D-6E8A-4147-A177-3AD203B41FA5}">
                      <a16:colId xmlns:a16="http://schemas.microsoft.com/office/drawing/2014/main" val="20002"/>
                    </a:ext>
                  </a:extLst>
                </a:gridCol>
              </a:tblGrid>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编号</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属性名称</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描述</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0"/>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缺陷ID</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唯一的缺陷ID，可以根据该ID追踪缺陷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8" marB="35188" horzOverflow="overflow"/>
                </a:tc>
                <a:extLst>
                  <a:ext uri="{0D108BD9-81ED-4DB2-BD59-A6C34878D82A}">
                    <a16:rowId xmlns:a16="http://schemas.microsoft.com/office/drawing/2014/main" val="10001"/>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2</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cap="none" normalizeH="0" baseline="0" dirty="0" err="1">
                          <a:ln>
                            <a:noFill/>
                          </a:ln>
                          <a:solidFill>
                            <a:srgbClr val="C00000"/>
                          </a:solidFill>
                          <a:effectLst/>
                        </a:rPr>
                        <a:t>缺陷状态</a:t>
                      </a:r>
                      <a:endParaRPr kumimoji="0" lang="zh-CN" altLang="en-US" sz="1075"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缺陷状态指缺陷通过一个跟踪修复过程的进展情况</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2"/>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3</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缺陷标题</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描述缺陷的标题</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3"/>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4</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缺陷的严重程度</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对软件产品的影响程度，分致命、较严重、严重、一般、低</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4"/>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5</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缺陷的优先级</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缺陷修复的先后顺序，即哪些缺陷优先修正，哪些稍后修正</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5"/>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6</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缺陷所属模块</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缺陷所属的项目和模块，要能较精确的定位至模块</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6"/>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7</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缺陷记录者</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提交缺陷的人员姓名</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7"/>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8</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缺陷提交时间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缺陷提交的时间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8"/>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9</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处理缺陷的处理人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9"/>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10</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处理结果描述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对处理结果的描述，描述处理情况和代码修改说明</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0"/>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11</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缺陷处理的时间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1"/>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12</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缺陷验证人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对被处理缺陷验证的验证人（回测者</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2"/>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13</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验证结果描述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对验证结果的描述（通过、不通过</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3"/>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14</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缺陷详细描述</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缺陷的重现步骤</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4"/>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u="none" strike="noStrike" cap="none" normalizeH="0" baseline="0">
                          <a:ln>
                            <a:noFill/>
                          </a:ln>
                          <a:solidFill>
                            <a:schemeClr val="tx1"/>
                          </a:solidFill>
                          <a:effectLst/>
                        </a:rPr>
                        <a:t>15</a:t>
                      </a:r>
                      <a:endParaRPr kumimoji="0" lang="zh-CN" altLang="en-US" sz="1075"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0" u="none" strike="noStrike" kern="1200" cap="none" normalizeH="0" baseline="0" dirty="0" err="1">
                          <a:ln>
                            <a:noFill/>
                          </a:ln>
                          <a:solidFill>
                            <a:schemeClr val="tx1"/>
                          </a:solidFill>
                          <a:effectLst/>
                          <a:latin typeface="+mn-lt"/>
                          <a:ea typeface="+mn-ea"/>
                          <a:cs typeface="+mn-cs"/>
                        </a:rPr>
                        <a:t>缺陷环境说明</a:t>
                      </a:r>
                      <a:endParaRPr kumimoji="0" lang="zh-CN" altLang="en-US" sz="1075" b="0" u="none" strike="noStrike" kern="1200" cap="none" normalizeH="0" baseline="0" dirty="0">
                        <a:ln>
                          <a:noFill/>
                        </a:ln>
                        <a:solidFill>
                          <a:schemeClr val="tx1"/>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对测试环境的描述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5"/>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16</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必要的附件</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如涉及到附件的或错误现象的图片等</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369313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14070"/>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软件缺陷分类——BUG类型</a:t>
            </a:r>
          </a:p>
        </p:txBody>
      </p:sp>
      <p:graphicFrame>
        <p:nvGraphicFramePr>
          <p:cNvPr id="6" name="Group 42"/>
          <p:cNvGraphicFramePr>
            <a:graphicFrameLocks noGrp="1"/>
          </p:cNvGraphicFramePr>
          <p:nvPr/>
        </p:nvGraphicFramePr>
        <p:xfrm>
          <a:off x="1247458" y="1704552"/>
          <a:ext cx="6649085" cy="3930183"/>
        </p:xfrm>
        <a:graphic>
          <a:graphicData uri="http://schemas.openxmlformats.org/drawingml/2006/table">
            <a:tbl>
              <a:tblPr>
                <a:tableStyleId>{BDBED569-4797-4DF1-A0F4-6AAB3CD982D8}</a:tableStyleId>
              </a:tblPr>
              <a:tblGrid>
                <a:gridCol w="1027430">
                  <a:extLst>
                    <a:ext uri="{9D8B030D-6E8A-4147-A177-3AD203B41FA5}">
                      <a16:colId xmlns:a16="http://schemas.microsoft.com/office/drawing/2014/main" val="20000"/>
                    </a:ext>
                  </a:extLst>
                </a:gridCol>
                <a:gridCol w="2850515">
                  <a:extLst>
                    <a:ext uri="{9D8B030D-6E8A-4147-A177-3AD203B41FA5}">
                      <a16:colId xmlns:a16="http://schemas.microsoft.com/office/drawing/2014/main" val="20001"/>
                    </a:ext>
                  </a:extLst>
                </a:gridCol>
                <a:gridCol w="2771140">
                  <a:extLst>
                    <a:ext uri="{9D8B030D-6E8A-4147-A177-3AD203B41FA5}">
                      <a16:colId xmlns:a16="http://schemas.microsoft.com/office/drawing/2014/main" val="20002"/>
                    </a:ext>
                  </a:extLst>
                </a:gridCol>
              </a:tblGrid>
              <a:tr h="27940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缺陷类型</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a:ln>
                            <a:noFill/>
                          </a:ln>
                          <a:effectLst/>
                        </a:rPr>
                        <a:t>内容说明</a:t>
                      </a: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备注</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extLst>
                  <a:ext uri="{0D108BD9-81ED-4DB2-BD59-A6C34878D82A}">
                    <a16:rowId xmlns:a16="http://schemas.microsoft.com/office/drawing/2014/main" val="10000"/>
                  </a:ext>
                </a:extLst>
              </a:tr>
              <a:tr h="89281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系统缺陷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1.由于程序所引起的死机，异常退出</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2.程序死循环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3.程序错误，不能执行正常工作或重</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要功能，使系统崩溃或资源不足</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不能执行正常工作或重要功能，使系统崩溃或资源不足</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1"/>
                  </a:ext>
                </a:extLst>
              </a:tr>
              <a:tr h="68707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数据缺陷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1.数据计算错误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2.数据约束错误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3.数据输入、输出错误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严重地影响系统要求或基本功能的实现，且没有办法更正（重新安装或重新启不属更正方法</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2"/>
                  </a:ext>
                </a:extLst>
              </a:tr>
              <a:tr h="89281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数据库缺陷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1.数据库发生死锁</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2.数据库的表、缺省值未加约束条件</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3.数据库连接错误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4.数据库中的表有过多的空字段</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3" marB="35183" horzOverflow="overflow"/>
                </a:tc>
                <a:extLst>
                  <a:ext uri="{0D108BD9-81ED-4DB2-BD59-A6C34878D82A}">
                    <a16:rowId xmlns:a16="http://schemas.microsoft.com/office/drawing/2014/main" val="10003"/>
                  </a:ext>
                </a:extLst>
              </a:tr>
              <a:tr h="48260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接口缺陷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1.数据通信错误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2.程序接口错误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3" marB="35183" horzOverflow="overflow"/>
                </a:tc>
                <a:extLst>
                  <a:ext uri="{0D108BD9-81ED-4DB2-BD59-A6C34878D82A}">
                    <a16:rowId xmlns:a16="http://schemas.microsoft.com/office/drawing/2014/main" val="10004"/>
                  </a:ext>
                </a:extLst>
              </a:tr>
              <a:tr h="68707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功能缺陷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1.功能无法实现</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2.功能实现错误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严重地影响系统要求或基本功能的实现，但有合理的办法更正（重新安装或重新启</a:t>
                      </a:r>
                      <a:r>
                        <a:rPr kumimoji="0" lang="zh-CN" altLang="en-US" sz="1230" u="none" strike="noStrike" cap="none" normalizeH="0" baseline="0" dirty="0">
                          <a:ln>
                            <a:noFill/>
                          </a:ln>
                          <a:effectLst/>
                        </a:rPr>
                        <a:t>动</a:t>
                      </a:r>
                      <a:r>
                        <a:rPr kumimoji="0" lang="en-US" altLang="zh-CN" sz="1230" u="none" strike="noStrike" cap="none" normalizeH="0" baseline="0" dirty="0" err="1">
                          <a:ln>
                            <a:noFill/>
                          </a:ln>
                          <a:effectLst/>
                        </a:rPr>
                        <a:t>不属更正方法</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866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24205"/>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案例：字符属性设置程序</a:t>
            </a:r>
          </a:p>
        </p:txBody>
      </p:sp>
      <p:sp>
        <p:nvSpPr>
          <p:cNvPr id="2" name="内容占位符 1"/>
          <p:cNvSpPr>
            <a:spLocks noGrp="1"/>
          </p:cNvSpPr>
          <p:nvPr>
            <p:ph idx="1"/>
          </p:nvPr>
        </p:nvSpPr>
        <p:spPr>
          <a:xfrm>
            <a:off x="304165" y="1710690"/>
            <a:ext cx="8382635" cy="1110615"/>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在测试时，要考虑这些控件的组合情况，组合量非常大（有3</a:t>
            </a:r>
            <a:r>
              <a:rPr lang="zh-CN" altLang="en-US" sz="2400" baseline="30000">
                <a:solidFill>
                  <a:srgbClr val="386698"/>
                </a:solidFill>
                <a:latin typeface="Franklin Gothic Book" panose="020B0503020102020204" pitchFamily="34" charset="0"/>
                <a:ea typeface="黑体" panose="02010609060101010101" pitchFamily="49" charset="-122"/>
              </a:rPr>
              <a:t>4</a:t>
            </a:r>
            <a:r>
              <a:rPr lang="zh-CN" altLang="en-US" sz="2400">
                <a:solidFill>
                  <a:srgbClr val="386698"/>
                </a:solidFill>
                <a:latin typeface="Franklin Gothic Book" panose="020B0503020102020204" pitchFamily="34" charset="0"/>
                <a:ea typeface="黑体" panose="02010609060101010101" pitchFamily="49" charset="-122"/>
              </a:rPr>
              <a:t> =81种组合情况）</a:t>
            </a:r>
          </a:p>
        </p:txBody>
      </p:sp>
      <p:sp>
        <p:nvSpPr>
          <p:cNvPr id="4" name="内容占位符 1"/>
          <p:cNvSpPr txBox="1"/>
          <p:nvPr/>
        </p:nvSpPr>
        <p:spPr>
          <a:xfrm>
            <a:off x="457200" y="3211195"/>
            <a:ext cx="8107045" cy="155194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Wingdings" panose="05000000000000000000" pitchFamily="2" charset="2"/>
              <a:buNone/>
            </a:pPr>
            <a:r>
              <a:rPr lang="zh-CN" altLang="en-US" sz="2155" dirty="0"/>
              <a:t>　　由于组合量太大，不可能为每一种组合都创建测试用例。如何采用最少的测试用例集合获得最大的测试覆盖率</a:t>
            </a:r>
            <a:r>
              <a:rPr lang="en-US" altLang="zh-CN" sz="2155" dirty="0"/>
              <a:t>——</a:t>
            </a:r>
            <a:r>
              <a:rPr lang="zh-CN" altLang="en-US" sz="2155" dirty="0"/>
              <a:t>采用</a:t>
            </a:r>
            <a:r>
              <a:rPr lang="zh-CN" altLang="en-US" sz="2155" b="1" dirty="0"/>
              <a:t>正交排列法</a:t>
            </a:r>
          </a:p>
        </p:txBody>
      </p:sp>
    </p:spTree>
    <p:extLst>
      <p:ext uri="{BB962C8B-B14F-4D97-AF65-F5344CB8AC3E}">
        <p14:creationId xmlns:p14="http://schemas.microsoft.com/office/powerpoint/2010/main" val="178088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43"/>
          <p:cNvGraphicFramePr>
            <a:graphicFrameLocks noGrp="1"/>
          </p:cNvGraphicFramePr>
          <p:nvPr/>
        </p:nvGraphicFramePr>
        <p:xfrm>
          <a:off x="1247458" y="1704552"/>
          <a:ext cx="6649085" cy="3799864"/>
        </p:xfrm>
        <a:graphic>
          <a:graphicData uri="http://schemas.openxmlformats.org/drawingml/2006/table">
            <a:tbl>
              <a:tblPr>
                <a:tableStyleId>{BDBED569-4797-4DF1-A0F4-6AAB3CD982D8}</a:tableStyleId>
              </a:tblPr>
              <a:tblGrid>
                <a:gridCol w="1027430">
                  <a:extLst>
                    <a:ext uri="{9D8B030D-6E8A-4147-A177-3AD203B41FA5}">
                      <a16:colId xmlns:a16="http://schemas.microsoft.com/office/drawing/2014/main" val="20000"/>
                    </a:ext>
                  </a:extLst>
                </a:gridCol>
                <a:gridCol w="3385185">
                  <a:extLst>
                    <a:ext uri="{9D8B030D-6E8A-4147-A177-3AD203B41FA5}">
                      <a16:colId xmlns:a16="http://schemas.microsoft.com/office/drawing/2014/main" val="20001"/>
                    </a:ext>
                  </a:extLst>
                </a:gridCol>
                <a:gridCol w="2236470">
                  <a:extLst>
                    <a:ext uri="{9D8B030D-6E8A-4147-A177-3AD203B41FA5}">
                      <a16:colId xmlns:a16="http://schemas.microsoft.com/office/drawing/2014/main" val="20002"/>
                    </a:ext>
                  </a:extLst>
                </a:gridCol>
              </a:tblGrid>
              <a:tr h="295275">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缺陷类型</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内容说明</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a:ln>
                            <a:noFill/>
                          </a:ln>
                          <a:effectLst/>
                        </a:rPr>
                        <a:t>备注</a:t>
                      </a: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0"/>
                  </a:ext>
                </a:extLst>
              </a:tr>
              <a:tr h="97155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安全性缺陷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1.用户权限无法实现</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2.超时限制错误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3.访问控制错误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4.加密错误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5" marB="35185" anchor="ctr" horzOverflow="overflow"/>
                </a:tc>
                <a:extLst>
                  <a:ext uri="{0D108BD9-81ED-4DB2-BD59-A6C34878D82A}">
                    <a16:rowId xmlns:a16="http://schemas.microsoft.com/office/drawing/2014/main" val="10001"/>
                  </a:ext>
                </a:extLst>
              </a:tr>
              <a:tr h="295275">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兼容性缺陷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与需求规定配置兼容性不符合</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2"/>
                  </a:ext>
                </a:extLst>
              </a:tr>
              <a:tr h="52070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性能缺陷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1.未达到预期的</a:t>
                      </a:r>
                      <a:r>
                        <a:rPr kumimoji="0" lang="zh-CN" altLang="en-US" sz="1230" u="none" strike="noStrike" cap="none" normalizeH="0" baseline="0" dirty="0">
                          <a:ln>
                            <a:noFill/>
                          </a:ln>
                          <a:effectLst/>
                        </a:rPr>
                        <a:t>性能目标</a:t>
                      </a: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2.性能测试中出错</a:t>
                      </a:r>
                      <a:r>
                        <a:rPr kumimoji="0" lang="zh-CN" altLang="en-US" sz="1230" u="none" strike="noStrike" cap="none" normalizeH="0" baseline="0" dirty="0">
                          <a:ln>
                            <a:noFill/>
                          </a:ln>
                          <a:effectLst/>
                        </a:rPr>
                        <a:t>，导致无法继续进行测试</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385"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35185" marB="35185" anchor="ctr" horzOverflow="overflow"/>
                </a:tc>
                <a:extLst>
                  <a:ext uri="{0D108BD9-81ED-4DB2-BD59-A6C34878D82A}">
                    <a16:rowId xmlns:a16="http://schemas.microsoft.com/office/drawing/2014/main" val="10003"/>
                  </a:ext>
                </a:extLst>
              </a:tr>
              <a:tr h="119634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界面缺陷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1.操作界面错误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2.打印内容、格式错误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solidFill>
                            <a:srgbClr val="FF0000"/>
                          </a:solidFill>
                          <a:effectLst/>
                        </a:rPr>
                        <a:t>3.删除操作未给出提示</a:t>
                      </a: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4.长时间操作未给出提示</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5.界面不规范</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zh-CN" altLang="en-US" sz="1230" u="none" strike="noStrike" cap="none" normalizeH="0" baseline="0" dirty="0">
                          <a:ln>
                            <a:noFill/>
                          </a:ln>
                          <a:effectLst/>
                        </a:rPr>
                        <a:t>操作者不方便或遇到麻烦，</a:t>
                      </a:r>
                      <a:r>
                        <a:rPr kumimoji="0" lang="en-US" altLang="zh-CN" sz="1230" u="none" strike="noStrike" cap="none" normalizeH="0" baseline="0" dirty="0" err="1">
                          <a:ln>
                            <a:noFill/>
                          </a:ln>
                          <a:effectLst/>
                        </a:rPr>
                        <a:t>但不影响执行工作功能的实现</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4"/>
                  </a:ext>
                </a:extLst>
              </a:tr>
              <a:tr h="52070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建议</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1.功能建议</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2.操作建议</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建议性的改进要求</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5"/>
                  </a:ext>
                </a:extLst>
              </a:tr>
            </a:tbl>
          </a:graphicData>
        </a:graphic>
      </p:graphicFrame>
      <p:sp>
        <p:nvSpPr>
          <p:cNvPr id="6" name="标题 5"/>
          <p:cNvSpPr>
            <a:spLocks noGrp="1"/>
          </p:cNvSpPr>
          <p:nvPr>
            <p:ph type="title"/>
          </p:nvPr>
        </p:nvSpPr>
        <p:spPr>
          <a:xfrm>
            <a:off x="457200" y="814070"/>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软件缺陷分类——BUG类型</a:t>
            </a:r>
          </a:p>
        </p:txBody>
      </p:sp>
    </p:spTree>
    <p:extLst>
      <p:ext uri="{BB962C8B-B14F-4D97-AF65-F5344CB8AC3E}">
        <p14:creationId xmlns:p14="http://schemas.microsoft.com/office/powerpoint/2010/main" val="3940392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41705"/>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软件缺陷分类——严重程度</a:t>
            </a:r>
          </a:p>
        </p:txBody>
      </p:sp>
      <p:graphicFrame>
        <p:nvGraphicFramePr>
          <p:cNvPr id="6" name="Group 35"/>
          <p:cNvGraphicFramePr>
            <a:graphicFrameLocks noGrp="1"/>
          </p:cNvGraphicFramePr>
          <p:nvPr/>
        </p:nvGraphicFramePr>
        <p:xfrm>
          <a:off x="1247458" y="1704552"/>
          <a:ext cx="6649085" cy="3799477"/>
        </p:xfrm>
        <a:graphic>
          <a:graphicData uri="http://schemas.openxmlformats.org/drawingml/2006/table">
            <a:tbl>
              <a:tblPr>
                <a:tableStyleId>{BDBED569-4797-4DF1-A0F4-6AAB3CD982D8}</a:tableStyleId>
              </a:tblPr>
              <a:tblGrid>
                <a:gridCol w="1459865">
                  <a:extLst>
                    <a:ext uri="{9D8B030D-6E8A-4147-A177-3AD203B41FA5}">
                      <a16:colId xmlns:a16="http://schemas.microsoft.com/office/drawing/2014/main" val="20000"/>
                    </a:ext>
                  </a:extLst>
                </a:gridCol>
                <a:gridCol w="5189220">
                  <a:extLst>
                    <a:ext uri="{9D8B030D-6E8A-4147-A177-3AD203B41FA5}">
                      <a16:colId xmlns:a16="http://schemas.microsoft.com/office/drawing/2014/main" val="20001"/>
                    </a:ext>
                  </a:extLst>
                </a:gridCol>
              </a:tblGrid>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严重等级</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描述</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63373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5-Critical</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系统瘫痪、异常退出、死循环、严重的计算错误等</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4-VeryHigh</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频繁的死机，系统大部分功能不可用</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63373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3-High</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a.功能点没有实现，或不符合用户需求</a:t>
                      </a:r>
                      <a:endParaRPr kumimoji="0" lang="zh-CN" altLang="en-US" sz="123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b.数据丢失</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63119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a:ln>
                            <a:noFill/>
                          </a:ln>
                          <a:effectLst/>
                        </a:rPr>
                        <a:t>2-Medium</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a.影响一个相对独立的功能</a:t>
                      </a:r>
                      <a:r>
                        <a:rPr kumimoji="0" lang="zh-CN" altLang="en-US" sz="1230" u="none" strike="noStrike" cap="none" normalizeH="0" baseline="0" dirty="0">
                          <a:ln>
                            <a:noFill/>
                          </a:ln>
                          <a:effectLst/>
                        </a:rPr>
                        <a:t>　　</a:t>
                      </a:r>
                      <a:r>
                        <a:rPr kumimoji="0" lang="en-US" altLang="zh-CN" sz="1230" u="none" strike="noStrike" cap="none" normalizeH="0" baseline="0" dirty="0" err="1">
                          <a:ln>
                            <a:noFill/>
                          </a:ln>
                          <a:effectLst/>
                        </a:rPr>
                        <a:t>b.仅仅在特定条件上发生</a:t>
                      </a:r>
                      <a:endParaRPr kumimoji="0" lang="zh-CN" altLang="en-US" sz="123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c.与产品需求定义不一致</a:t>
                      </a:r>
                      <a:r>
                        <a:rPr kumimoji="0" lang="zh-CN" altLang="en-US" sz="1230" u="none" strike="noStrike" cap="none" normalizeH="0" baseline="0" dirty="0">
                          <a:ln>
                            <a:noFill/>
                          </a:ln>
                          <a:effectLst/>
                        </a:rPr>
                        <a:t>　　　</a:t>
                      </a:r>
                      <a:r>
                        <a:rPr kumimoji="0" lang="en-US" altLang="zh-CN" sz="1230" u="none" strike="noStrike" cap="none" normalizeH="0" baseline="0" dirty="0" err="1">
                          <a:ln>
                            <a:noFill/>
                          </a:ln>
                          <a:effectLst/>
                        </a:rPr>
                        <a:t>d.断断续续的出现问题</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a:ln>
                            <a:noFill/>
                          </a:ln>
                          <a:effectLst/>
                        </a:rPr>
                        <a:t>1-Low</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表面性错误（如错别字</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77912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6550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软件缺陷分类——优先级</a:t>
            </a:r>
          </a:p>
        </p:txBody>
      </p:sp>
      <p:graphicFrame>
        <p:nvGraphicFramePr>
          <p:cNvPr id="6" name="Group 36"/>
          <p:cNvGraphicFramePr>
            <a:graphicFrameLocks noGrp="1"/>
          </p:cNvGraphicFramePr>
          <p:nvPr/>
        </p:nvGraphicFramePr>
        <p:xfrm>
          <a:off x="1247458" y="2092495"/>
          <a:ext cx="6649085" cy="3053715"/>
        </p:xfrm>
        <a:graphic>
          <a:graphicData uri="http://schemas.openxmlformats.org/drawingml/2006/table">
            <a:tbl>
              <a:tblPr>
                <a:tableStyleId>{BDBED569-4797-4DF1-A0F4-6AAB3CD982D8}</a:tableStyleId>
              </a:tblPr>
              <a:tblGrid>
                <a:gridCol w="1571625">
                  <a:extLst>
                    <a:ext uri="{9D8B030D-6E8A-4147-A177-3AD203B41FA5}">
                      <a16:colId xmlns:a16="http://schemas.microsoft.com/office/drawing/2014/main" val="20000"/>
                    </a:ext>
                  </a:extLst>
                </a:gridCol>
                <a:gridCol w="5077460">
                  <a:extLst>
                    <a:ext uri="{9D8B030D-6E8A-4147-A177-3AD203B41FA5}">
                      <a16:colId xmlns:a16="http://schemas.microsoft.com/office/drawing/2014/main" val="20001"/>
                    </a:ext>
                  </a:extLst>
                </a:gridCol>
              </a:tblGrid>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优先级别</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描述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5-Urgent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385" dirty="0" err="1"/>
                        <a:t>最高优先级。在这个错误影响下，系统几乎不可用</a:t>
                      </a:r>
                      <a:r>
                        <a:rPr lang="en-US" altLang="zh-CN" sz="1385" dirty="0"/>
                        <a:t>。</a:t>
                      </a:r>
                      <a:endParaRPr lang="en-US" altLang="zh-CN" sz="1385" dirty="0">
                        <a:solidFill>
                          <a:srgbClr val="000000"/>
                        </a:solidFill>
                        <a:latin typeface="Times New Roman" panose="02020603050405020304" pitchFamily="18" charset="0"/>
                        <a:ea typeface="+mn-ea"/>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4-VeryHigh</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385" dirty="0" err="1"/>
                        <a:t>高优先级。错误对这套系统的能力产生严重的影响</a:t>
                      </a:r>
                      <a:r>
                        <a:rPr lang="en-US" altLang="zh-CN" sz="1385" dirty="0"/>
                        <a:t>。</a:t>
                      </a:r>
                      <a:endParaRPr lang="en-US" altLang="zh-CN" sz="1385" dirty="0">
                        <a:solidFill>
                          <a:srgbClr val="000000"/>
                        </a:solidFill>
                        <a:latin typeface="Times New Roman" panose="02020603050405020304" pitchFamily="18" charset="0"/>
                        <a:ea typeface="+mn-ea"/>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90233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3-High</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中优先级。如果这个错误存在与系统中，会制约开发和测试的活动的进行，如果先前没有修复它，那么</a:t>
                      </a:r>
                      <a:r>
                        <a:rPr kumimoji="0" lang="zh-CN" altLang="en-US" sz="1385" u="none" strike="noStrike" cap="none" normalizeH="0" baseline="0" dirty="0">
                          <a:ln>
                            <a:noFill/>
                          </a:ln>
                          <a:effectLst/>
                        </a:rPr>
                        <a:t>需要在发布前修复它。</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60198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a:ln>
                            <a:noFill/>
                          </a:ln>
                          <a:effectLst/>
                        </a:rPr>
                        <a:t>2-Medium</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低优先级。不会延迟发布，但是会在以后修正这个错误</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1-Low</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最低优先级。时间和资源允许时修正</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51948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391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开发人员拒绝修改的缺陷</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程序员无法重现或者现象难以捕捉</a:t>
            </a:r>
          </a:p>
          <a:p>
            <a:r>
              <a:rPr lang="en-US" altLang="zh-CN" sz="2400" dirty="0">
                <a:solidFill>
                  <a:srgbClr val="386698"/>
                </a:solidFill>
                <a:latin typeface="黑体" panose="02010609060101010101" pitchFamily="49" charset="-122"/>
                <a:ea typeface="黑体" panose="02010609060101010101" pitchFamily="49" charset="-122"/>
              </a:rPr>
              <a:t>没有明确的报告以说明重现缺陷的步骤</a:t>
            </a:r>
          </a:p>
          <a:p>
            <a:r>
              <a:rPr lang="en-US" altLang="zh-CN" sz="2400" dirty="0">
                <a:solidFill>
                  <a:srgbClr val="386698"/>
                </a:solidFill>
                <a:latin typeface="黑体" panose="02010609060101010101" pitchFamily="49" charset="-122"/>
                <a:ea typeface="黑体" panose="02010609060101010101" pitchFamily="49" charset="-122"/>
              </a:rPr>
              <a:t>程序员无法读懂的缺陷报告</a:t>
            </a:r>
          </a:p>
          <a:p>
            <a:r>
              <a:rPr lang="en-US" altLang="zh-CN" sz="2400" dirty="0">
                <a:solidFill>
                  <a:srgbClr val="386698"/>
                </a:solidFill>
                <a:latin typeface="黑体" panose="02010609060101010101" pitchFamily="49" charset="-122"/>
                <a:ea typeface="黑体" panose="02010609060101010101" pitchFamily="49" charset="-122"/>
              </a:rPr>
              <a:t>用户很少使用或者不符合用户使用习惯的操作出错</a:t>
            </a:r>
          </a:p>
          <a:p>
            <a:r>
              <a:rPr lang="en-US" altLang="zh-CN" sz="2400" dirty="0">
                <a:solidFill>
                  <a:srgbClr val="386698"/>
                </a:solidFill>
                <a:latin typeface="黑体" panose="02010609060101010101" pitchFamily="49" charset="-122"/>
                <a:ea typeface="黑体" panose="02010609060101010101" pitchFamily="49" charset="-122"/>
              </a:rPr>
              <a:t>由不受信任的测试人员提出</a:t>
            </a:r>
          </a:p>
        </p:txBody>
      </p:sp>
    </p:spTree>
    <p:extLst>
      <p:ext uri="{BB962C8B-B14F-4D97-AF65-F5344CB8AC3E}">
        <p14:creationId xmlns:p14="http://schemas.microsoft.com/office/powerpoint/2010/main" val="976954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4870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缺陷修改说明</a:t>
            </a:r>
          </a:p>
        </p:txBody>
      </p:sp>
      <p:sp>
        <p:nvSpPr>
          <p:cNvPr id="2" name="内容占位符 1"/>
          <p:cNvSpPr>
            <a:spLocks noGrp="1"/>
          </p:cNvSpPr>
          <p:nvPr>
            <p:ph idx="1"/>
          </p:nvPr>
        </p:nvSpPr>
        <p:spPr/>
        <p:txBody>
          <a:bodyPr/>
          <a:lstStyle/>
          <a:p>
            <a:pPr algn="l"/>
            <a:r>
              <a:rPr lang="en-US" altLang="zh-CN" sz="2400" dirty="0">
                <a:solidFill>
                  <a:srgbClr val="386698"/>
                </a:solidFill>
                <a:latin typeface="黑体" panose="02010609060101010101" pitchFamily="49" charset="-122"/>
                <a:ea typeface="黑体" panose="02010609060101010101" pitchFamily="49" charset="-122"/>
              </a:rPr>
              <a:t>不是所有缺陷都会修改</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市场的压力使得产品最终发行有时间限制</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测试人员错误理解或者不正确操作引出的缺陷(FAQ)</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错误的修改影响的模块较多，带来的风险较大(遗留)</a:t>
            </a:r>
          </a:p>
          <a:p>
            <a:pPr lvl="1" algn="l">
              <a:lnSpc>
                <a:spcPct val="150000"/>
              </a:lnSpc>
            </a:pPr>
            <a:r>
              <a:rPr lang="en-US" altLang="zh-CN" sz="2000" dirty="0">
                <a:solidFill>
                  <a:srgbClr val="FF0000"/>
                </a:solidFill>
                <a:latin typeface="黑体" panose="02010609060101010101" pitchFamily="49" charset="-122"/>
                <a:ea typeface="黑体" panose="02010609060101010101" pitchFamily="49" charset="-122"/>
              </a:rPr>
              <a:t>修改性价比太低</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缺陷报告中提出的问题很难重现</a:t>
            </a:r>
          </a:p>
        </p:txBody>
      </p:sp>
    </p:spTree>
    <p:extLst>
      <p:ext uri="{BB962C8B-B14F-4D97-AF65-F5344CB8AC3E}">
        <p14:creationId xmlns:p14="http://schemas.microsoft.com/office/powerpoint/2010/main" val="1406228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1221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正交排列表重要概念</a:t>
            </a:r>
          </a:p>
        </p:txBody>
      </p:sp>
      <p:sp>
        <p:nvSpPr>
          <p:cNvPr id="2" name="内容占位符 1"/>
          <p:cNvSpPr>
            <a:spLocks noGrp="1"/>
          </p:cNvSpPr>
          <p:nvPr>
            <p:ph idx="1"/>
          </p:nvPr>
        </p:nvSpPr>
        <p:spPr>
          <a:xfrm>
            <a:off x="457200" y="2400935"/>
            <a:ext cx="8229600" cy="2600960"/>
          </a:xfrm>
        </p:spPr>
        <p:txBody>
          <a:bodyPr>
            <a:normAutofit/>
          </a:bodyPr>
          <a:lstStyle/>
          <a:p>
            <a:pPr algn="just"/>
            <a:r>
              <a:rPr lang="zh-CN" altLang="en-US" sz="2400" dirty="0">
                <a:solidFill>
                  <a:srgbClr val="386698"/>
                </a:solidFill>
                <a:latin typeface="Franklin Gothic Book" panose="020B0503020102020204" pitchFamily="34" charset="0"/>
                <a:ea typeface="黑体" panose="02010609060101010101" pitchFamily="49" charset="-122"/>
              </a:rPr>
              <a:t>正交试验设计</a:t>
            </a:r>
          </a:p>
          <a:p>
            <a:pPr lvl="1" algn="just">
              <a:lnSpc>
                <a:spcPct val="150000"/>
              </a:lnSpc>
            </a:pPr>
            <a:r>
              <a:rPr lang="zh-CN" altLang="en-US" sz="2000" dirty="0">
                <a:solidFill>
                  <a:srgbClr val="386698"/>
                </a:solidFill>
                <a:latin typeface="Franklin Gothic Book" panose="020B0503020102020204" pitchFamily="34" charset="0"/>
                <a:ea typeface="黑体" panose="02010609060101010101" pitchFamily="49" charset="-122"/>
              </a:rPr>
              <a:t>是研究多因素多水平的一种设计方法，它是根据正交性从全面试验中挑选出部分有代表性的点进行试验，这些有代表性的点具备了“均匀分散，齐整可比”的特点，正交试验设计是一种基于正交表的、高效率、快速、经济的试验设计方法。</a:t>
            </a:r>
          </a:p>
        </p:txBody>
      </p:sp>
    </p:spTree>
    <p:extLst>
      <p:ext uri="{BB962C8B-B14F-4D97-AF65-F5344CB8AC3E}">
        <p14:creationId xmlns:p14="http://schemas.microsoft.com/office/powerpoint/2010/main" val="267547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正交表的概念</a:t>
            </a:r>
          </a:p>
        </p:txBody>
      </p:sp>
      <p:sp>
        <p:nvSpPr>
          <p:cNvPr id="2" name="内容占位符 1"/>
          <p:cNvSpPr>
            <a:spLocks noGrp="1"/>
          </p:cNvSpPr>
          <p:nvPr>
            <p:ph idx="1"/>
          </p:nvPr>
        </p:nvSpPr>
        <p:spPr>
          <a:xfrm>
            <a:off x="457200" y="1471930"/>
            <a:ext cx="8229600" cy="4987290"/>
          </a:xfrm>
        </p:spPr>
        <p:txBody>
          <a:bodyPr>
            <a:noAutofit/>
          </a:bodyPr>
          <a:lstStyle/>
          <a:p>
            <a:r>
              <a:rPr lang="zh-CN" altLang="en-US" sz="2400" dirty="0">
                <a:solidFill>
                  <a:srgbClr val="386698"/>
                </a:solidFill>
                <a:latin typeface="黑体" panose="02010609060101010101" pitchFamily="49" charset="-122"/>
                <a:ea typeface="黑体" panose="02010609060101010101" pitchFamily="49" charset="-122"/>
              </a:rPr>
              <a:t>正交表：一种特制的表，一般的正交表记为：</a:t>
            </a:r>
            <a:r>
              <a:rPr lang="en-US" altLang="zh-CN" sz="2400" i="1" dirty="0">
                <a:solidFill>
                  <a:srgbClr val="386698"/>
                </a:solidFill>
                <a:latin typeface="黑体" panose="02010609060101010101" pitchFamily="49" charset="-122"/>
                <a:ea typeface="黑体" panose="02010609060101010101" pitchFamily="49" charset="-122"/>
              </a:rPr>
              <a:t>L</a:t>
            </a:r>
            <a:r>
              <a:rPr lang="en-US" altLang="zh-CN" sz="2400" i="1" baseline="-25000" dirty="0">
                <a:solidFill>
                  <a:srgbClr val="386698"/>
                </a:solidFill>
                <a:latin typeface="黑体" panose="02010609060101010101" pitchFamily="49" charset="-122"/>
                <a:ea typeface="黑体" panose="02010609060101010101" pitchFamily="49" charset="-122"/>
              </a:rPr>
              <a:t>n</a:t>
            </a:r>
            <a:r>
              <a:rPr lang="zh-CN" altLang="en-US" sz="2400" i="1" dirty="0">
                <a:solidFill>
                  <a:srgbClr val="386698"/>
                </a:solidFill>
                <a:latin typeface="黑体" panose="02010609060101010101" pitchFamily="49" charset="-122"/>
                <a:ea typeface="黑体" panose="02010609060101010101" pitchFamily="49" charset="-122"/>
              </a:rPr>
              <a:t>（</a:t>
            </a:r>
            <a:r>
              <a:rPr lang="en-US" altLang="zh-CN" sz="2400" i="1" dirty="0" err="1">
                <a:solidFill>
                  <a:srgbClr val="386698"/>
                </a:solidFill>
                <a:latin typeface="黑体" panose="02010609060101010101" pitchFamily="49" charset="-122"/>
                <a:ea typeface="黑体" panose="02010609060101010101" pitchFamily="49" charset="-122"/>
              </a:rPr>
              <a:t>m</a:t>
            </a:r>
            <a:r>
              <a:rPr lang="en-US" altLang="zh-CN" sz="2400" i="1" baseline="30000" dirty="0" err="1">
                <a:solidFill>
                  <a:srgbClr val="386698"/>
                </a:solidFill>
                <a:latin typeface="黑体" panose="02010609060101010101" pitchFamily="49" charset="-122"/>
                <a:ea typeface="黑体" panose="02010609060101010101" pitchFamily="49" charset="-122"/>
              </a:rPr>
              <a:t>k</a:t>
            </a:r>
            <a:r>
              <a:rPr lang="zh-CN" altLang="en-US" sz="2400" i="1" dirty="0">
                <a:solidFill>
                  <a:srgbClr val="386698"/>
                </a:solidFill>
                <a:latin typeface="黑体" panose="02010609060101010101" pitchFamily="49" charset="-122"/>
                <a:ea typeface="黑体" panose="02010609060101010101" pitchFamily="49" charset="-122"/>
              </a:rPr>
              <a:t>）</a:t>
            </a:r>
          </a:p>
          <a:p>
            <a:pPr lvl="1"/>
            <a:r>
              <a:rPr lang="en-US" altLang="zh-CN" sz="2000" dirty="0">
                <a:solidFill>
                  <a:srgbClr val="386698"/>
                </a:solidFill>
                <a:latin typeface="黑体" panose="02010609060101010101" pitchFamily="49" charset="-122"/>
                <a:ea typeface="黑体" panose="02010609060101010101" pitchFamily="49" charset="-122"/>
              </a:rPr>
              <a:t>n</a:t>
            </a:r>
            <a:r>
              <a:rPr lang="zh-CN" altLang="en-US" sz="2000" dirty="0">
                <a:solidFill>
                  <a:srgbClr val="386698"/>
                </a:solidFill>
                <a:latin typeface="黑体" panose="02010609060101010101" pitchFamily="49" charset="-122"/>
                <a:ea typeface="黑体" panose="02010609060101010101" pitchFamily="49" charset="-122"/>
              </a:rPr>
              <a:t>是表的行数，也就是需要测试组合的次数</a:t>
            </a:r>
          </a:p>
          <a:p>
            <a:pPr lvl="1"/>
            <a:r>
              <a:rPr lang="en-US" altLang="zh-CN" sz="2000" dirty="0">
                <a:solidFill>
                  <a:srgbClr val="386698"/>
                </a:solidFill>
                <a:latin typeface="黑体" panose="02010609060101010101" pitchFamily="49" charset="-122"/>
                <a:ea typeface="黑体" panose="02010609060101010101" pitchFamily="49" charset="-122"/>
              </a:rPr>
              <a:t>K</a:t>
            </a:r>
            <a:r>
              <a:rPr lang="zh-CN" altLang="en-US" sz="2000" dirty="0">
                <a:solidFill>
                  <a:srgbClr val="386698"/>
                </a:solidFill>
                <a:latin typeface="黑体" panose="02010609060101010101" pitchFamily="49" charset="-122"/>
                <a:ea typeface="黑体" panose="02010609060101010101" pitchFamily="49" charset="-122"/>
              </a:rPr>
              <a:t>是表的列数，表示控件的个数（因素的个数，或因子个数）</a:t>
            </a:r>
          </a:p>
          <a:p>
            <a:pPr lvl="1"/>
            <a:r>
              <a:rPr lang="en-US" altLang="zh-CN" sz="2000" dirty="0">
                <a:solidFill>
                  <a:srgbClr val="386698"/>
                </a:solidFill>
                <a:latin typeface="黑体" panose="02010609060101010101" pitchFamily="49" charset="-122"/>
                <a:ea typeface="黑体" panose="02010609060101010101" pitchFamily="49" charset="-122"/>
              </a:rPr>
              <a:t>m</a:t>
            </a:r>
            <a:r>
              <a:rPr lang="zh-CN" altLang="en-US" sz="2000" dirty="0">
                <a:solidFill>
                  <a:srgbClr val="386698"/>
                </a:solidFill>
                <a:latin typeface="黑体" panose="02010609060101010101" pitchFamily="49" charset="-122"/>
                <a:ea typeface="黑体" panose="02010609060101010101" pitchFamily="49" charset="-122"/>
              </a:rPr>
              <a:t>是每个控件包含的取值个数（各因素的水平数，即各因素的状态数）</a:t>
            </a:r>
          </a:p>
          <a:p>
            <a:pPr lvl="1"/>
            <a:r>
              <a:rPr lang="zh-CN" altLang="en-US" sz="2000" dirty="0">
                <a:solidFill>
                  <a:srgbClr val="386698"/>
                </a:solidFill>
                <a:latin typeface="黑体" panose="02010609060101010101" pitchFamily="49" charset="-122"/>
                <a:ea typeface="黑体" panose="02010609060101010101" pitchFamily="49" charset="-122"/>
              </a:rPr>
              <a:t>如： </a:t>
            </a:r>
            <a:r>
              <a:rPr lang="en-US" altLang="zh-CN" sz="2000" dirty="0">
                <a:solidFill>
                  <a:srgbClr val="386698"/>
                </a:solidFill>
                <a:latin typeface="黑体" panose="02010609060101010101" pitchFamily="49" charset="-122"/>
                <a:ea typeface="黑体" panose="02010609060101010101" pitchFamily="49" charset="-122"/>
              </a:rPr>
              <a:t>L</a:t>
            </a:r>
            <a:r>
              <a:rPr lang="en-US" altLang="zh-CN" sz="2000" baseline="-25000" dirty="0">
                <a:solidFill>
                  <a:srgbClr val="386698"/>
                </a:solidFill>
                <a:latin typeface="黑体" panose="02010609060101010101" pitchFamily="49" charset="-122"/>
                <a:ea typeface="黑体" panose="02010609060101010101" pitchFamily="49" charset="-122"/>
              </a:rPr>
              <a:t>9</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3</a:t>
            </a:r>
            <a:r>
              <a:rPr lang="en-US" altLang="zh-CN"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p>
          <a:p>
            <a:pPr lvl="2"/>
            <a:r>
              <a:rPr lang="zh-CN" altLang="en-US" sz="1800" dirty="0">
                <a:solidFill>
                  <a:srgbClr val="386698"/>
                </a:solidFill>
                <a:latin typeface="黑体" panose="02010609060101010101" pitchFamily="49" charset="-122"/>
                <a:ea typeface="黑体" panose="02010609060101010101" pitchFamily="49" charset="-122"/>
              </a:rPr>
              <a:t>有</a:t>
            </a:r>
            <a:r>
              <a:rPr lang="en-US" altLang="zh-CN" sz="1800" dirty="0">
                <a:solidFill>
                  <a:srgbClr val="386698"/>
                </a:solidFill>
                <a:latin typeface="黑体" panose="02010609060101010101" pitchFamily="49" charset="-122"/>
                <a:ea typeface="黑体" panose="02010609060101010101" pitchFamily="49" charset="-122"/>
              </a:rPr>
              <a:t>4</a:t>
            </a:r>
            <a:r>
              <a:rPr lang="zh-CN" altLang="en-US" sz="1800" dirty="0">
                <a:solidFill>
                  <a:srgbClr val="386698"/>
                </a:solidFill>
                <a:latin typeface="黑体" panose="02010609060101010101" pitchFamily="49" charset="-122"/>
                <a:ea typeface="黑体" panose="02010609060101010101" pitchFamily="49" charset="-122"/>
              </a:rPr>
              <a:t>个控件</a:t>
            </a:r>
          </a:p>
          <a:p>
            <a:pPr lvl="2"/>
            <a:r>
              <a:rPr lang="zh-CN" altLang="en-US" sz="1800" dirty="0">
                <a:solidFill>
                  <a:srgbClr val="386698"/>
                </a:solidFill>
                <a:latin typeface="黑体" panose="02010609060101010101" pitchFamily="49" charset="-122"/>
                <a:ea typeface="黑体" panose="02010609060101010101" pitchFamily="49" charset="-122"/>
              </a:rPr>
              <a:t>每个控件有</a:t>
            </a:r>
            <a:r>
              <a:rPr lang="en-US" altLang="zh-CN" sz="1800" dirty="0">
                <a:solidFill>
                  <a:srgbClr val="386698"/>
                </a:solidFill>
                <a:latin typeface="黑体" panose="02010609060101010101" pitchFamily="49" charset="-122"/>
                <a:ea typeface="黑体" panose="02010609060101010101" pitchFamily="49" charset="-122"/>
              </a:rPr>
              <a:t>3</a:t>
            </a:r>
            <a:r>
              <a:rPr lang="zh-CN" altLang="en-US" sz="1800" dirty="0">
                <a:solidFill>
                  <a:srgbClr val="386698"/>
                </a:solidFill>
                <a:latin typeface="黑体" panose="02010609060101010101" pitchFamily="49" charset="-122"/>
                <a:ea typeface="黑体" panose="02010609060101010101" pitchFamily="49" charset="-122"/>
              </a:rPr>
              <a:t>个取值</a:t>
            </a:r>
          </a:p>
          <a:p>
            <a:pPr lvl="2"/>
            <a:r>
              <a:rPr lang="en-US" altLang="zh-CN" sz="1800" dirty="0">
                <a:solidFill>
                  <a:srgbClr val="386698"/>
                </a:solidFill>
                <a:latin typeface="黑体" panose="02010609060101010101" pitchFamily="49" charset="-122"/>
                <a:ea typeface="黑体" panose="02010609060101010101" pitchFamily="49" charset="-122"/>
              </a:rPr>
              <a:t>9</a:t>
            </a:r>
            <a:r>
              <a:rPr lang="zh-CN" altLang="en-US" sz="1800" dirty="0">
                <a:solidFill>
                  <a:srgbClr val="386698"/>
                </a:solidFill>
                <a:latin typeface="黑体" panose="02010609060101010101" pitchFamily="49" charset="-122"/>
                <a:ea typeface="黑体" panose="02010609060101010101" pitchFamily="49" charset="-122"/>
              </a:rPr>
              <a:t>为需要测试的组合个数</a:t>
            </a:r>
          </a:p>
          <a:p>
            <a:pPr lvl="2"/>
            <a:r>
              <a:rPr lang="zh-CN" altLang="en-US" sz="1800" dirty="0">
                <a:solidFill>
                  <a:srgbClr val="FF0000"/>
                </a:solidFill>
                <a:latin typeface="黑体" panose="02010609060101010101" pitchFamily="49" charset="-122"/>
                <a:ea typeface="黑体" panose="02010609060101010101" pitchFamily="49" charset="-122"/>
              </a:rPr>
              <a:t>叫</a:t>
            </a:r>
            <a:r>
              <a:rPr lang="en-US" altLang="zh-CN" sz="1800" dirty="0">
                <a:solidFill>
                  <a:srgbClr val="FF0000"/>
                </a:solidFill>
                <a:latin typeface="黑体" panose="02010609060101010101" pitchFamily="49" charset="-122"/>
                <a:ea typeface="黑体" panose="02010609060101010101" pitchFamily="49" charset="-122"/>
              </a:rPr>
              <a:t>4</a:t>
            </a:r>
            <a:r>
              <a:rPr lang="zh-CN" altLang="en-US" sz="1800" dirty="0">
                <a:solidFill>
                  <a:srgbClr val="FF0000"/>
                </a:solidFill>
                <a:latin typeface="黑体" panose="02010609060101010101" pitchFamily="49" charset="-122"/>
                <a:ea typeface="黑体" panose="02010609060101010101" pitchFamily="49" charset="-122"/>
              </a:rPr>
              <a:t>因素</a:t>
            </a:r>
            <a:r>
              <a:rPr lang="en-US" altLang="zh-CN" sz="1800" dirty="0">
                <a:solidFill>
                  <a:srgbClr val="FF0000"/>
                </a:solidFill>
                <a:latin typeface="黑体" panose="02010609060101010101" pitchFamily="49" charset="-122"/>
                <a:ea typeface="黑体" panose="02010609060101010101" pitchFamily="49" charset="-122"/>
              </a:rPr>
              <a:t>3</a:t>
            </a:r>
            <a:r>
              <a:rPr lang="zh-CN" altLang="en-US" sz="1800" dirty="0">
                <a:solidFill>
                  <a:srgbClr val="FF0000"/>
                </a:solidFill>
                <a:latin typeface="黑体" panose="02010609060101010101" pitchFamily="49" charset="-122"/>
                <a:ea typeface="黑体" panose="02010609060101010101" pitchFamily="49" charset="-122"/>
              </a:rPr>
              <a:t>水平</a:t>
            </a:r>
          </a:p>
          <a:p>
            <a:endParaRPr lang="zh-CN" altLang="en-US"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91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631513" y="2250305"/>
          <a:ext cx="5543550" cy="3048000"/>
        </p:xfrm>
        <a:graphic>
          <a:graphicData uri="http://schemas.openxmlformats.org/drawingml/2006/table">
            <a:tbl>
              <a:tblPr firstRow="1" bandRow="1">
                <a:tableStyleId>{F5AB1C69-6EDB-4FF4-983F-18BD219EF322}</a:tableStyleId>
              </a:tblPr>
              <a:tblGrid>
                <a:gridCol w="1108710">
                  <a:extLst>
                    <a:ext uri="{9D8B030D-6E8A-4147-A177-3AD203B41FA5}">
                      <a16:colId xmlns:a16="http://schemas.microsoft.com/office/drawing/2014/main" val="20000"/>
                    </a:ext>
                  </a:extLst>
                </a:gridCol>
                <a:gridCol w="1108710">
                  <a:extLst>
                    <a:ext uri="{9D8B030D-6E8A-4147-A177-3AD203B41FA5}">
                      <a16:colId xmlns:a16="http://schemas.microsoft.com/office/drawing/2014/main" val="20001"/>
                    </a:ext>
                  </a:extLst>
                </a:gridCol>
                <a:gridCol w="1108710">
                  <a:extLst>
                    <a:ext uri="{9D8B030D-6E8A-4147-A177-3AD203B41FA5}">
                      <a16:colId xmlns:a16="http://schemas.microsoft.com/office/drawing/2014/main" val="20002"/>
                    </a:ext>
                  </a:extLst>
                </a:gridCol>
                <a:gridCol w="1108710">
                  <a:extLst>
                    <a:ext uri="{9D8B030D-6E8A-4147-A177-3AD203B41FA5}">
                      <a16:colId xmlns:a16="http://schemas.microsoft.com/office/drawing/2014/main" val="20003"/>
                    </a:ext>
                  </a:extLst>
                </a:gridCol>
                <a:gridCol w="1108710">
                  <a:extLst>
                    <a:ext uri="{9D8B030D-6E8A-4147-A177-3AD203B41FA5}">
                      <a16:colId xmlns:a16="http://schemas.microsoft.com/office/drawing/2014/main" val="20004"/>
                    </a:ext>
                  </a:extLst>
                </a:gridCol>
              </a:tblGrid>
              <a:tr h="304800">
                <a:tc>
                  <a:txBody>
                    <a:bodyPr/>
                    <a:lstStyle/>
                    <a:p>
                      <a:pPr algn="ctr"/>
                      <a:r>
                        <a:rPr lang="zh-CN" altLang="en-US" sz="1385" dirty="0"/>
                        <a:t>序号</a:t>
                      </a:r>
                    </a:p>
                  </a:txBody>
                  <a:tcPr marT="35188" marB="35188" anchor="ctr"/>
                </a:tc>
                <a:tc>
                  <a:txBody>
                    <a:bodyPr/>
                    <a:lstStyle/>
                    <a:p>
                      <a:pPr algn="ctr"/>
                      <a:r>
                        <a:rPr lang="en-US" altLang="zh-CN" sz="1385" dirty="0"/>
                        <a:t>A</a:t>
                      </a:r>
                      <a:endParaRPr lang="zh-CN" altLang="en-US" sz="1385" dirty="0"/>
                    </a:p>
                  </a:txBody>
                  <a:tcPr marT="35188" marB="35188" anchor="ctr"/>
                </a:tc>
                <a:tc>
                  <a:txBody>
                    <a:bodyPr/>
                    <a:lstStyle/>
                    <a:p>
                      <a:pPr algn="ctr"/>
                      <a:r>
                        <a:rPr lang="en-US" altLang="zh-CN" sz="1385" dirty="0"/>
                        <a:t>B</a:t>
                      </a:r>
                      <a:endParaRPr lang="zh-CN" altLang="en-US" sz="1385" dirty="0"/>
                    </a:p>
                  </a:txBody>
                  <a:tcPr marT="35188" marB="35188" anchor="ctr"/>
                </a:tc>
                <a:tc>
                  <a:txBody>
                    <a:bodyPr/>
                    <a:lstStyle/>
                    <a:p>
                      <a:pPr algn="ctr"/>
                      <a:r>
                        <a:rPr lang="en-US" altLang="zh-CN" sz="1385" dirty="0"/>
                        <a:t>C</a:t>
                      </a:r>
                      <a:endParaRPr lang="zh-CN" altLang="en-US" sz="1385" dirty="0"/>
                    </a:p>
                  </a:txBody>
                  <a:tcPr marT="35188" marB="35188" anchor="ctr"/>
                </a:tc>
                <a:tc>
                  <a:txBody>
                    <a:bodyPr/>
                    <a:lstStyle/>
                    <a:p>
                      <a:pPr algn="ctr"/>
                      <a:r>
                        <a:rPr lang="en-US" altLang="zh-CN" sz="1385" dirty="0"/>
                        <a:t>D</a:t>
                      </a:r>
                      <a:endParaRPr lang="zh-CN" altLang="en-US" sz="1385" dirty="0"/>
                    </a:p>
                  </a:txBody>
                  <a:tcPr marT="35188" marB="35188" anchor="ctr"/>
                </a:tc>
                <a:extLst>
                  <a:ext uri="{0D108BD9-81ED-4DB2-BD59-A6C34878D82A}">
                    <a16:rowId xmlns:a16="http://schemas.microsoft.com/office/drawing/2014/main" val="10000"/>
                  </a:ext>
                </a:extLst>
              </a:tr>
              <a:tr h="304800">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1"/>
                  </a:ext>
                </a:extLst>
              </a:tr>
              <a:tr h="304800">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2"/>
                  </a:ext>
                </a:extLst>
              </a:tr>
              <a:tr h="304800">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3"/>
                  </a:ext>
                </a:extLst>
              </a:tr>
              <a:tr h="304800">
                <a:tc>
                  <a:txBody>
                    <a:bodyPr/>
                    <a:lstStyle/>
                    <a:p>
                      <a:pPr algn="ctr"/>
                      <a:r>
                        <a:rPr lang="en-US" altLang="zh-CN" sz="1385" dirty="0"/>
                        <a:t>4</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4"/>
                  </a:ext>
                </a:extLst>
              </a:tr>
              <a:tr h="304800">
                <a:tc>
                  <a:txBody>
                    <a:bodyPr/>
                    <a:lstStyle/>
                    <a:p>
                      <a:pPr algn="ctr"/>
                      <a:r>
                        <a:rPr lang="en-US" altLang="zh-CN" sz="1385" dirty="0"/>
                        <a:t>5</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5"/>
                  </a:ext>
                </a:extLst>
              </a:tr>
              <a:tr h="304800">
                <a:tc>
                  <a:txBody>
                    <a:bodyPr/>
                    <a:lstStyle/>
                    <a:p>
                      <a:pPr algn="ctr"/>
                      <a:r>
                        <a:rPr lang="en-US" altLang="zh-CN" sz="1385" dirty="0"/>
                        <a:t>6</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6"/>
                  </a:ext>
                </a:extLst>
              </a:tr>
              <a:tr h="304800">
                <a:tc>
                  <a:txBody>
                    <a:bodyPr/>
                    <a:lstStyle/>
                    <a:p>
                      <a:pPr algn="ctr"/>
                      <a:r>
                        <a:rPr lang="en-US" altLang="zh-CN" sz="1385" dirty="0"/>
                        <a:t>7</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7"/>
                  </a:ext>
                </a:extLst>
              </a:tr>
              <a:tr h="304800">
                <a:tc>
                  <a:txBody>
                    <a:bodyPr/>
                    <a:lstStyle/>
                    <a:p>
                      <a:pPr algn="ctr"/>
                      <a:r>
                        <a:rPr lang="en-US" altLang="zh-CN" sz="1385" dirty="0"/>
                        <a:t>8</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8"/>
                  </a:ext>
                </a:extLst>
              </a:tr>
              <a:tr h="304800">
                <a:tc>
                  <a:txBody>
                    <a:bodyPr/>
                    <a:lstStyle/>
                    <a:p>
                      <a:pPr algn="ctr"/>
                      <a:r>
                        <a:rPr lang="en-US" altLang="zh-CN" sz="1385" dirty="0"/>
                        <a:t>9</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9"/>
                  </a:ext>
                </a:extLst>
              </a:tr>
            </a:tbl>
          </a:graphicData>
        </a:graphic>
      </p:graphicFrame>
      <p:sp>
        <p:nvSpPr>
          <p:cNvPr id="6" name="椭圆 5"/>
          <p:cNvSpPr/>
          <p:nvPr/>
        </p:nvSpPr>
        <p:spPr>
          <a:xfrm>
            <a:off x="2564423" y="2190032"/>
            <a:ext cx="4658816" cy="38794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7" name="椭圆 6"/>
          <p:cNvSpPr/>
          <p:nvPr/>
        </p:nvSpPr>
        <p:spPr>
          <a:xfrm>
            <a:off x="1881251" y="2577974"/>
            <a:ext cx="576064" cy="266017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8" name="矩形 7"/>
          <p:cNvSpPr/>
          <p:nvPr/>
        </p:nvSpPr>
        <p:spPr>
          <a:xfrm>
            <a:off x="1051739" y="2959820"/>
            <a:ext cx="554142" cy="110840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组</a:t>
            </a:r>
            <a:endParaRPr lang="en-US" altLang="zh-CN" sz="1230" b="1" dirty="0">
              <a:solidFill>
                <a:schemeClr val="tx1"/>
              </a:solidFill>
            </a:endParaRPr>
          </a:p>
          <a:p>
            <a:pPr algn="ctr"/>
            <a:r>
              <a:rPr lang="zh-CN" altLang="en-US" sz="1230" b="1" dirty="0">
                <a:solidFill>
                  <a:schemeClr val="tx1"/>
                </a:solidFill>
              </a:rPr>
              <a:t>合</a:t>
            </a:r>
            <a:endParaRPr lang="en-US" altLang="zh-CN" sz="1230" b="1" dirty="0">
              <a:solidFill>
                <a:schemeClr val="tx1"/>
              </a:solidFill>
            </a:endParaRPr>
          </a:p>
          <a:p>
            <a:pPr algn="ctr"/>
            <a:r>
              <a:rPr lang="zh-CN" altLang="en-US" sz="1230" b="1" dirty="0">
                <a:solidFill>
                  <a:schemeClr val="tx1"/>
                </a:solidFill>
              </a:rPr>
              <a:t>的</a:t>
            </a:r>
            <a:endParaRPr lang="en-US" altLang="zh-CN" sz="1230" b="1" dirty="0">
              <a:solidFill>
                <a:schemeClr val="tx1"/>
              </a:solidFill>
            </a:endParaRPr>
          </a:p>
          <a:p>
            <a:pPr algn="ctr"/>
            <a:r>
              <a:rPr lang="zh-CN" altLang="en-US" sz="1230" b="1" dirty="0">
                <a:solidFill>
                  <a:schemeClr val="tx1"/>
                </a:solidFill>
              </a:rPr>
              <a:t>个</a:t>
            </a:r>
            <a:endParaRPr lang="en-US" altLang="zh-CN" sz="1230" b="1" dirty="0">
              <a:solidFill>
                <a:schemeClr val="tx1"/>
              </a:solidFill>
            </a:endParaRPr>
          </a:p>
          <a:p>
            <a:pPr algn="ctr"/>
            <a:r>
              <a:rPr lang="zh-CN" altLang="en-US" sz="1230" b="1" dirty="0">
                <a:solidFill>
                  <a:schemeClr val="tx1"/>
                </a:solidFill>
              </a:rPr>
              <a:t>数</a:t>
            </a:r>
          </a:p>
        </p:txBody>
      </p:sp>
      <p:sp>
        <p:nvSpPr>
          <p:cNvPr id="9" name="矩形 8"/>
          <p:cNvSpPr/>
          <p:nvPr/>
        </p:nvSpPr>
        <p:spPr>
          <a:xfrm>
            <a:off x="7367868" y="2959820"/>
            <a:ext cx="1108284" cy="83130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30" b="1" dirty="0">
                <a:solidFill>
                  <a:schemeClr val="tx1"/>
                </a:solidFill>
              </a:rPr>
              <a:t>4</a:t>
            </a:r>
            <a:r>
              <a:rPr lang="zh-CN" altLang="en-US" sz="1230" b="1" dirty="0">
                <a:solidFill>
                  <a:schemeClr val="tx1"/>
                </a:solidFill>
              </a:rPr>
              <a:t>个控件</a:t>
            </a:r>
            <a:endParaRPr lang="en-US" altLang="zh-CN" sz="1230" b="1" dirty="0">
              <a:solidFill>
                <a:schemeClr val="tx1"/>
              </a:solidFill>
            </a:endParaRPr>
          </a:p>
          <a:p>
            <a:pPr algn="ctr"/>
            <a:r>
              <a:rPr lang="zh-CN" altLang="en-US" sz="1230" b="1" dirty="0">
                <a:solidFill>
                  <a:schemeClr val="tx1"/>
                </a:solidFill>
              </a:rPr>
              <a:t>（因子）</a:t>
            </a:r>
          </a:p>
        </p:txBody>
      </p:sp>
      <p:sp>
        <p:nvSpPr>
          <p:cNvPr id="10" name="矩形 9"/>
          <p:cNvSpPr/>
          <p:nvPr/>
        </p:nvSpPr>
        <p:spPr>
          <a:xfrm>
            <a:off x="2989659" y="5320849"/>
            <a:ext cx="2520000" cy="38794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每个因子各有三个状态</a:t>
            </a:r>
          </a:p>
        </p:txBody>
      </p:sp>
      <p:sp>
        <p:nvSpPr>
          <p:cNvPr id="11" name="矩形 10"/>
          <p:cNvSpPr/>
          <p:nvPr/>
        </p:nvSpPr>
        <p:spPr>
          <a:xfrm>
            <a:off x="7367868" y="2203887"/>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因素</a:t>
            </a:r>
            <a:endParaRPr lang="en-US" altLang="zh-CN" sz="1845" b="1" dirty="0">
              <a:solidFill>
                <a:srgbClr val="C00000"/>
              </a:solidFill>
            </a:endParaRPr>
          </a:p>
        </p:txBody>
      </p:sp>
      <p:sp>
        <p:nvSpPr>
          <p:cNvPr id="12" name="矩形 11"/>
          <p:cNvSpPr/>
          <p:nvPr/>
        </p:nvSpPr>
        <p:spPr>
          <a:xfrm>
            <a:off x="6143120" y="5348559"/>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水平</a:t>
            </a:r>
            <a:endParaRPr lang="en-US" altLang="zh-CN" sz="1845" b="1" dirty="0">
              <a:solidFill>
                <a:srgbClr val="C00000"/>
              </a:solidFill>
            </a:endParaRPr>
          </a:p>
        </p:txBody>
      </p:sp>
      <p:sp>
        <p:nvSpPr>
          <p:cNvPr id="4" name="标题 3"/>
          <p:cNvSpPr>
            <a:spLocks noGrp="1"/>
          </p:cNvSpPr>
          <p:nvPr>
            <p:ph type="title"/>
          </p:nvPr>
        </p:nvSpPr>
        <p:spPr>
          <a:xfrm>
            <a:off x="457200" y="1135380"/>
            <a:ext cx="4012565" cy="547370"/>
          </a:xfrm>
        </p:spPr>
        <p:txBody>
          <a:bodyPr>
            <a:normAutofit/>
          </a:bodyPr>
          <a:lstStyle/>
          <a:p>
            <a:pPr lvl="1" algn="l" rtl="0">
              <a:lnSpc>
                <a:spcPct val="90000"/>
              </a:lnSpc>
              <a:spcBef>
                <a:spcPct val="0"/>
              </a:spcBef>
            </a:pPr>
            <a:r>
              <a:rPr kumimoji="0" lang="zh-CN" altLang="en-US" sz="2400" b="0" i="0" u="none" strike="noStrike" kern="1200" cap="none" spc="0" normalizeH="0" baseline="0" noProof="1">
                <a:solidFill>
                  <a:srgbClr val="386698"/>
                </a:solidFill>
                <a:latin typeface="黑体" panose="02010609060101010101" pitchFamily="49" charset="-122"/>
                <a:ea typeface="黑体" panose="02010609060101010101" pitchFamily="49" charset="-122"/>
                <a:cs typeface="+mn-cs"/>
              </a:rPr>
              <a:t>L9（34）正交排列表</a:t>
            </a:r>
          </a:p>
        </p:txBody>
      </p:sp>
    </p:spTree>
    <p:extLst>
      <p:ext uri="{BB962C8B-B14F-4D97-AF65-F5344CB8AC3E}">
        <p14:creationId xmlns:p14="http://schemas.microsoft.com/office/powerpoint/2010/main" val="32343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42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正交排列表&amp;附录</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查找正交表</a:t>
            </a:r>
          </a:p>
          <a:p>
            <a:pPr lvl="1">
              <a:lnSpc>
                <a:spcPct val="120000"/>
              </a:lnSpc>
            </a:pPr>
            <a:r>
              <a:rPr lang="en-US" altLang="zh-CN" sz="2000" dirty="0">
                <a:solidFill>
                  <a:srgbClr val="386698"/>
                </a:solidFill>
                <a:latin typeface="黑体" panose="02010609060101010101" pitchFamily="49" charset="-122"/>
                <a:ea typeface="黑体" panose="02010609060101010101" pitchFamily="49" charset="-122"/>
                <a:hlinkClick r:id="rId3"/>
              </a:rPr>
              <a:t>http://support.sas.com/techsup/technote/ts723_Designs.txt</a:t>
            </a:r>
          </a:p>
          <a:p>
            <a:pPr lvl="1">
              <a:lnSpc>
                <a:spcPct val="120000"/>
              </a:lnSpc>
            </a:pPr>
            <a:r>
              <a:rPr lang="zh-CN" altLang="en-US" sz="2000" dirty="0">
                <a:solidFill>
                  <a:srgbClr val="386698"/>
                </a:solidFill>
                <a:latin typeface="黑体" panose="02010609060101010101" pitchFamily="49" charset="-122"/>
                <a:ea typeface="黑体" panose="02010609060101010101" pitchFamily="49" charset="-122"/>
              </a:rPr>
              <a:t>数理统计、试验设计等方面的书及附录中 </a:t>
            </a:r>
          </a:p>
          <a:p>
            <a:r>
              <a:rPr lang="zh-CN" altLang="en-US" sz="2400" dirty="0">
                <a:solidFill>
                  <a:srgbClr val="386698"/>
                </a:solidFill>
                <a:latin typeface="黑体" panose="02010609060101010101" pitchFamily="49" charset="-122"/>
                <a:ea typeface="黑体" panose="02010609060101010101" pitchFamily="49" charset="-122"/>
              </a:rPr>
              <a:t>常见的正交排列表附录</a:t>
            </a:r>
          </a:p>
          <a:p>
            <a:endParaRPr lang="zh-CN" altLang="en-US" sz="2400" dirty="0">
              <a:solidFill>
                <a:srgbClr val="386698"/>
              </a:solidFill>
              <a:latin typeface="黑体" panose="02010609060101010101" pitchFamily="49" charset="-122"/>
              <a:ea typeface="黑体" panose="02010609060101010101" pitchFamily="49" charset="-122"/>
            </a:endParaRPr>
          </a:p>
          <a:p>
            <a:endParaRPr lang="en-US" altLang="zh-CN" dirty="0"/>
          </a:p>
          <a:p>
            <a:endParaRPr lang="en-US" altLang="zh-CN" dirty="0">
              <a:solidFill>
                <a:srgbClr val="C00000"/>
              </a:solidFill>
            </a:endParaRPr>
          </a:p>
          <a:p>
            <a:pPr marL="0" indent="0" algn="ctr">
              <a:buNone/>
            </a:pPr>
            <a:r>
              <a:rPr lang="zh-CN" altLang="en-US" sz="2400" dirty="0">
                <a:solidFill>
                  <a:srgbClr val="C0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正交排列表是经过严格的数学推理得来的。</a:t>
            </a:r>
          </a:p>
          <a:p>
            <a:endParaRPr lang="zh-CN" altLang="en-US" sz="2400" dirty="0">
              <a:solidFill>
                <a:srgbClr val="C0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214234694"/>
              </p:ext>
            </p:extLst>
          </p:nvPr>
        </p:nvGraphicFramePr>
        <p:xfrm>
          <a:off x="4154122" y="3326850"/>
          <a:ext cx="1906970" cy="1330089"/>
        </p:xfrm>
        <a:graphic>
          <a:graphicData uri="http://schemas.openxmlformats.org/presentationml/2006/ole">
            <mc:AlternateContent xmlns:mc="http://schemas.openxmlformats.org/markup-compatibility/2006">
              <mc:Choice xmlns:v="urn:schemas-microsoft-com:vml" Requires="v">
                <p:oleObj spid="_x0000_s1086" name="Document" showAsIcon="1" r:id="rId4" imgW="914400" imgH="828720" progId="Word.Document.8">
                  <p:embed/>
                </p:oleObj>
              </mc:Choice>
              <mc:Fallback>
                <p:oleObj name="Document" showAsIcon="1" r:id="rId4" imgW="914400" imgH="828720" progId="Word.Document.8">
                  <p:embed/>
                  <p:pic>
                    <p:nvPicPr>
                      <p:cNvPr id="6" name="对象 5"/>
                      <p:cNvPicPr>
                        <a:picLocks noChangeAspect="1"/>
                      </p:cNvPicPr>
                      <p:nvPr/>
                    </p:nvPicPr>
                    <p:blipFill>
                      <a:blip r:embed="rId5"/>
                      <a:stretch>
                        <a:fillRect/>
                      </a:stretch>
                    </p:blipFill>
                    <p:spPr>
                      <a:xfrm>
                        <a:off x="4154122" y="3326850"/>
                        <a:ext cx="1906970" cy="1330089"/>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4164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down)">
                                      <p:cBhvr>
                                        <p:cTn id="7" dur="580">
                                          <p:stCondLst>
                                            <p:cond delay="0"/>
                                          </p:stCondLst>
                                        </p:cTn>
                                        <p:tgtEl>
                                          <p:spTgt spid="2">
                                            <p:txEl>
                                              <p:pRg st="7" end="7"/>
                                            </p:txEl>
                                          </p:spTgt>
                                        </p:tgtEl>
                                      </p:cBhvr>
                                    </p:animEffect>
                                    <p:anim calcmode="lin" valueType="num">
                                      <p:cBhvr>
                                        <p:cTn id="8"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7" end="7"/>
                                            </p:txEl>
                                          </p:spTgt>
                                        </p:tgtEl>
                                      </p:cBhvr>
                                      <p:to x="100000" y="60000"/>
                                    </p:animScale>
                                    <p:animScale>
                                      <p:cBhvr>
                                        <p:cTn id="14" dur="166" decel="50000">
                                          <p:stCondLst>
                                            <p:cond delay="676"/>
                                          </p:stCondLst>
                                        </p:cTn>
                                        <p:tgtEl>
                                          <p:spTgt spid="2">
                                            <p:txEl>
                                              <p:pRg st="7" end="7"/>
                                            </p:txEl>
                                          </p:spTgt>
                                        </p:tgtEl>
                                      </p:cBhvr>
                                      <p:to x="100000" y="100000"/>
                                    </p:animScale>
                                    <p:animScale>
                                      <p:cBhvr>
                                        <p:cTn id="15" dur="26">
                                          <p:stCondLst>
                                            <p:cond delay="1312"/>
                                          </p:stCondLst>
                                        </p:cTn>
                                        <p:tgtEl>
                                          <p:spTgt spid="2">
                                            <p:txEl>
                                              <p:pRg st="7" end="7"/>
                                            </p:txEl>
                                          </p:spTgt>
                                        </p:tgtEl>
                                      </p:cBhvr>
                                      <p:to x="100000" y="80000"/>
                                    </p:animScale>
                                    <p:animScale>
                                      <p:cBhvr>
                                        <p:cTn id="16" dur="166" decel="50000">
                                          <p:stCondLst>
                                            <p:cond delay="1338"/>
                                          </p:stCondLst>
                                        </p:cTn>
                                        <p:tgtEl>
                                          <p:spTgt spid="2">
                                            <p:txEl>
                                              <p:pRg st="7" end="7"/>
                                            </p:txEl>
                                          </p:spTgt>
                                        </p:tgtEl>
                                      </p:cBhvr>
                                      <p:to x="100000" y="100000"/>
                                    </p:animScale>
                                    <p:animScale>
                                      <p:cBhvr>
                                        <p:cTn id="17" dur="26">
                                          <p:stCondLst>
                                            <p:cond delay="1642"/>
                                          </p:stCondLst>
                                        </p:cTn>
                                        <p:tgtEl>
                                          <p:spTgt spid="2">
                                            <p:txEl>
                                              <p:pRg st="7" end="7"/>
                                            </p:txEl>
                                          </p:spTgt>
                                        </p:tgtEl>
                                      </p:cBhvr>
                                      <p:to x="100000" y="90000"/>
                                    </p:animScale>
                                    <p:animScale>
                                      <p:cBhvr>
                                        <p:cTn id="18" dur="166" decel="50000">
                                          <p:stCondLst>
                                            <p:cond delay="1668"/>
                                          </p:stCondLst>
                                        </p:cTn>
                                        <p:tgtEl>
                                          <p:spTgt spid="2">
                                            <p:txEl>
                                              <p:pRg st="7" end="7"/>
                                            </p:txEl>
                                          </p:spTgt>
                                        </p:tgtEl>
                                      </p:cBhvr>
                                      <p:to x="100000" y="100000"/>
                                    </p:animScale>
                                    <p:animScale>
                                      <p:cBhvr>
                                        <p:cTn id="19" dur="26">
                                          <p:stCondLst>
                                            <p:cond delay="1808"/>
                                          </p:stCondLst>
                                        </p:cTn>
                                        <p:tgtEl>
                                          <p:spTgt spid="2">
                                            <p:txEl>
                                              <p:pRg st="7" end="7"/>
                                            </p:txEl>
                                          </p:spTgt>
                                        </p:tgtEl>
                                      </p:cBhvr>
                                      <p:to x="100000" y="95000"/>
                                    </p:animScale>
                                    <p:animScale>
                                      <p:cBhvr>
                                        <p:cTn id="20" dur="166" decel="50000">
                                          <p:stCondLst>
                                            <p:cond delay="1834"/>
                                          </p:stCondLst>
                                        </p:cTn>
                                        <p:tgtEl>
                                          <p:spTgt spid="2">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020"/>
            <a:ext cx="8229600" cy="5975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正交排列法的使用步骤</a:t>
            </a:r>
          </a:p>
        </p:txBody>
      </p:sp>
      <p:sp>
        <p:nvSpPr>
          <p:cNvPr id="2" name="内容占位符 1"/>
          <p:cNvSpPr>
            <a:spLocks noGrp="1"/>
          </p:cNvSpPr>
          <p:nvPr>
            <p:ph idx="1"/>
          </p:nvPr>
        </p:nvSpPr>
        <p:spPr>
          <a:xfrm>
            <a:off x="457200" y="171958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正交排列法的使用步骤</a:t>
            </a:r>
            <a:endParaRPr lang="en-US" altLang="zh-CN" dirty="0"/>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1、根据所测程序中控件的个数（因素）以及每个控件的取值个数（水平），选取一个合适的正交排列表</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2、把控件及其取值列举出来，并对其进行编号</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3、把控件及其取值映射到正交排列表中</a:t>
            </a:r>
          </a:p>
          <a:p>
            <a:pPr lvl="2">
              <a:lnSpc>
                <a:spcPct val="140000"/>
              </a:lnSpc>
            </a:pPr>
            <a:r>
              <a:rPr lang="zh-CN" altLang="en-US" sz="2000" dirty="0">
                <a:solidFill>
                  <a:srgbClr val="386698"/>
                </a:solidFill>
                <a:latin typeface="黑体" panose="02010609060101010101" pitchFamily="49" charset="-122"/>
                <a:ea typeface="黑体" panose="02010609060101010101" pitchFamily="49" charset="-122"/>
              </a:rPr>
              <a:t>把正交排列表中的ABCD（因子）分别替换成4个控件</a:t>
            </a:r>
          </a:p>
          <a:p>
            <a:pPr lvl="2">
              <a:lnSpc>
                <a:spcPct val="140000"/>
              </a:lnSpc>
            </a:pPr>
            <a:r>
              <a:rPr lang="zh-CN" altLang="en-US" sz="2000" dirty="0">
                <a:solidFill>
                  <a:srgbClr val="386698"/>
                </a:solidFill>
                <a:latin typeface="黑体" panose="02010609060101010101" pitchFamily="49" charset="-122"/>
                <a:ea typeface="黑体" panose="02010609060101010101" pitchFamily="49" charset="-122"/>
              </a:rPr>
              <a:t>把每列中的1,2,3（状态）分别换成这个控件的3个取值（水平），排列顺序要按照表中给出的顺序</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4、根据映射好的正交排列表编写测试用例</a:t>
            </a:r>
          </a:p>
        </p:txBody>
      </p:sp>
    </p:spTree>
    <p:extLst>
      <p:ext uri="{BB962C8B-B14F-4D97-AF65-F5344CB8AC3E}">
        <p14:creationId xmlns:p14="http://schemas.microsoft.com/office/powerpoint/2010/main" val="423526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4071</Words>
  <Application>Microsoft Office PowerPoint</Application>
  <PresentationFormat>全屏显示(4:3)</PresentationFormat>
  <Paragraphs>892</Paragraphs>
  <Slides>45</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Franklin Gothic Book</vt:lpstr>
      <vt:lpstr>Franklin Gothic Medium</vt:lpstr>
      <vt:lpstr>Times New Roman</vt:lpstr>
      <vt:lpstr>Wingdings</vt:lpstr>
      <vt:lpstr>Office 主题</vt:lpstr>
      <vt:lpstr>Microsoft Word 97 - 2003 Document</vt:lpstr>
      <vt:lpstr>PowerPoint 演示文稿</vt:lpstr>
      <vt:lpstr>一个有名的案例研究</vt:lpstr>
      <vt:lpstr>正交排列法</vt:lpstr>
      <vt:lpstr>案例：字符属性设置程序</vt:lpstr>
      <vt:lpstr>正交排列表重要概念</vt:lpstr>
      <vt:lpstr>正交表的概念</vt:lpstr>
      <vt:lpstr>L9（34）正交排列表</vt:lpstr>
      <vt:lpstr>正交排列表&amp;附录</vt:lpstr>
      <vt:lpstr>正交排列法的使用步骤</vt:lpstr>
      <vt:lpstr>练习：字符属性设置程序</vt:lpstr>
      <vt:lpstr>练习：字符属性设置程序</vt:lpstr>
      <vt:lpstr>练习：字符属性设置程序</vt:lpstr>
      <vt:lpstr>练习：字符属性设置程序</vt:lpstr>
      <vt:lpstr>练习：字符属性设置程序</vt:lpstr>
      <vt:lpstr>练习：字符属性设置程序</vt:lpstr>
      <vt:lpstr>案例：114系统查询企业单位</vt:lpstr>
      <vt:lpstr>案例：114系统查询企业单位</vt:lpstr>
      <vt:lpstr>案例：114系统查询企业单位</vt:lpstr>
      <vt:lpstr>案例：114系统查询企业单位</vt:lpstr>
      <vt:lpstr>使用正交排列法的局限性</vt:lpstr>
      <vt:lpstr>混合正交表</vt:lpstr>
      <vt:lpstr>正交表生成工具allpairs </vt:lpstr>
      <vt:lpstr>测试方法的选择</vt:lpstr>
      <vt:lpstr>测试方法的选择</vt:lpstr>
      <vt:lpstr>测试方法的选择</vt:lpstr>
      <vt:lpstr>测试用例的力度</vt:lpstr>
      <vt:lpstr>测试用例的本质</vt:lpstr>
      <vt:lpstr>测试用例评审</vt:lpstr>
      <vt:lpstr>软件缺陷的定义</vt:lpstr>
      <vt:lpstr>软件缺陷的定义</vt:lpstr>
      <vt:lpstr>软件缺陷示例</vt:lpstr>
      <vt:lpstr>软件缺陷的表现形式</vt:lpstr>
      <vt:lpstr>软件缺陷的产生的原因</vt:lpstr>
      <vt:lpstr>软件缺陷的根源</vt:lpstr>
      <vt:lpstr>软件缺陷修复的费用</vt:lpstr>
      <vt:lpstr>软件缺陷的信息</vt:lpstr>
      <vt:lpstr>软件缺陷分类——缺陷状态</vt:lpstr>
      <vt:lpstr>软件缺陷的信息</vt:lpstr>
      <vt:lpstr>软件缺陷分类——BUG类型</vt:lpstr>
      <vt:lpstr>软件缺陷分类——BUG类型</vt:lpstr>
      <vt:lpstr>软件缺陷分类——严重程度</vt:lpstr>
      <vt:lpstr>软件缺陷分类——优先级</vt:lpstr>
      <vt:lpstr>开发人员拒绝修改的缺陷</vt:lpstr>
      <vt:lpstr>缺陷修改说明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451</cp:revision>
  <dcterms:created xsi:type="dcterms:W3CDTF">2015-06-29T07:19:00Z</dcterms:created>
  <dcterms:modified xsi:type="dcterms:W3CDTF">2018-04-03T08:22:18Z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