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2.xml" ContentType="application/vnd.openxmlformats-officedocument.drawingml.chart+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7"/>
  </p:notesMasterIdLst>
  <p:handoutMasterIdLst>
    <p:handoutMasterId r:id="rId48"/>
  </p:handoutMasterIdLst>
  <p:sldIdLst>
    <p:sldId id="256"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304" r:id="rId23"/>
    <p:sldId id="282" r:id="rId24"/>
    <p:sldId id="283" r:id="rId25"/>
    <p:sldId id="284" r:id="rId26"/>
    <p:sldId id="285" r:id="rId27"/>
    <p:sldId id="286" r:id="rId28"/>
    <p:sldId id="287" r:id="rId29"/>
    <p:sldId id="288" r:id="rId30"/>
    <p:sldId id="289" r:id="rId31"/>
    <p:sldId id="290" r:id="rId32"/>
    <p:sldId id="291" r:id="rId33"/>
    <p:sldId id="292" r:id="rId34"/>
    <p:sldId id="293" r:id="rId35"/>
    <p:sldId id="294" r:id="rId36"/>
    <p:sldId id="295" r:id="rId37"/>
    <p:sldId id="296" r:id="rId38"/>
    <p:sldId id="297" r:id="rId39"/>
    <p:sldId id="298" r:id="rId40"/>
    <p:sldId id="299" r:id="rId41"/>
    <p:sldId id="300" r:id="rId42"/>
    <p:sldId id="301" r:id="rId43"/>
    <p:sldId id="302" r:id="rId44"/>
    <p:sldId id="303" r:id="rId45"/>
    <p:sldId id="258" r:id="rId4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90">
          <p15:clr>
            <a:srgbClr val="A4A3A4"/>
          </p15:clr>
        </p15:guide>
        <p15:guide id="2" pos="282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D5488"/>
    <a:srgbClr val="F79646"/>
    <a:srgbClr val="BE4A47"/>
    <a:srgbClr val="FFE2E2"/>
    <a:srgbClr val="4BAC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9" d="100"/>
          <a:sy n="79" d="100"/>
        </p:scale>
        <p:origin x="1146" y="90"/>
      </p:cViewPr>
      <p:guideLst>
        <p:guide orient="horz" pos="2290"/>
        <p:guide pos="2827"/>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10"/>
    </mc:Choice>
    <mc:Fallback>
      <c:style val="10"/>
    </mc:Fallback>
  </mc:AlternateContent>
  <c:chart>
    <c:autoTitleDeleted val="1"/>
    <c:plotArea>
      <c:layout/>
      <c:pieChart>
        <c:varyColors val="1"/>
        <c:ser>
          <c:idx val="0"/>
          <c:order val="0"/>
          <c:tx>
            <c:strRef>
              <c:f>Sheet1!$B$1</c:f>
              <c:strCache>
                <c:ptCount val="1"/>
                <c:pt idx="0">
                  <c:v>软件缺陷的来源</c:v>
                </c:pt>
              </c:strCache>
            </c:strRef>
          </c:tx>
          <c:dPt>
            <c:idx val="0"/>
            <c:bubble3D val="0"/>
            <c:extLst>
              <c:ext xmlns:c16="http://schemas.microsoft.com/office/drawing/2014/chart" uri="{C3380CC4-5D6E-409C-BE32-E72D297353CC}">
                <c16:uniqueId val="{00000000-18BF-4C36-B29F-2A9717F2340D}"/>
              </c:ext>
            </c:extLst>
          </c:dPt>
          <c:dPt>
            <c:idx val="1"/>
            <c:bubble3D val="0"/>
            <c:extLst>
              <c:ext xmlns:c16="http://schemas.microsoft.com/office/drawing/2014/chart" uri="{C3380CC4-5D6E-409C-BE32-E72D297353CC}">
                <c16:uniqueId val="{00000001-18BF-4C36-B29F-2A9717F2340D}"/>
              </c:ext>
            </c:extLst>
          </c:dPt>
          <c:dPt>
            <c:idx val="2"/>
            <c:bubble3D val="0"/>
            <c:extLst>
              <c:ext xmlns:c16="http://schemas.microsoft.com/office/drawing/2014/chart" uri="{C3380CC4-5D6E-409C-BE32-E72D297353CC}">
                <c16:uniqueId val="{00000002-18BF-4C36-B29F-2A9717F2340D}"/>
              </c:ext>
            </c:extLst>
          </c:dPt>
          <c:dPt>
            <c:idx val="3"/>
            <c:bubble3D val="0"/>
            <c:extLst>
              <c:ext xmlns:c16="http://schemas.microsoft.com/office/drawing/2014/chart" uri="{C3380CC4-5D6E-409C-BE32-E72D297353CC}">
                <c16:uniqueId val="{00000003-18BF-4C36-B29F-2A9717F2340D}"/>
              </c:ext>
            </c:extLst>
          </c:dPt>
          <c:dLbls>
            <c:dLbl>
              <c:idx val="0"/>
              <c:layout>
                <c:manualLayout>
                  <c:x val="-0.25317138308253301"/>
                  <c:y val="-0.105126829333362"/>
                </c:manualLayout>
              </c:layout>
              <c:tx>
                <c:rich>
                  <a:bodyPr/>
                  <a:lstStyle/>
                  <a:p>
                    <a:r>
                      <a:rPr lang="zh-CN" altLang="en-US"/>
                      <a:t>需求规格说明书</a:t>
                    </a:r>
                  </a:p>
                </c:rich>
              </c:tx>
              <c:dLblPos val="bestFi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8BF-4C36-B29F-2A9717F2340D}"/>
                </c:ext>
              </c:extLst>
            </c:dLbl>
            <c:dLbl>
              <c:idx val="1"/>
              <c:tx>
                <c:rich>
                  <a:bodyPr/>
                  <a:lstStyle/>
                  <a:p>
                    <a:r>
                      <a:rPr lang="zh-CN" altLang="en-US"/>
                      <a:t>设计文档</a:t>
                    </a:r>
                  </a:p>
                </c:rich>
              </c:tx>
              <c:dLblPos val="bestFi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18BF-4C36-B29F-2A9717F2340D}"/>
                </c:ext>
              </c:extLst>
            </c:dLbl>
            <c:dLbl>
              <c:idx val="2"/>
              <c:tx>
                <c:rich>
                  <a:bodyPr/>
                  <a:lstStyle/>
                  <a:p>
                    <a:r>
                      <a:rPr lang="zh-CN" altLang="en-US" b="1">
                        <a:solidFill>
                          <a:sysClr val="windowText" lastClr="000000"/>
                        </a:solidFill>
                      </a:rPr>
                      <a:t>编码</a:t>
                    </a:r>
                    <a:endParaRPr lang="zh-CN" altLang="en-US" dirty="0"/>
                  </a:p>
                </c:rich>
              </c:tx>
              <c:dLblPos val="bestFi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2-18BF-4C36-B29F-2A9717F2340D}"/>
                </c:ext>
              </c:extLst>
            </c:dLbl>
            <c:dLbl>
              <c:idx val="3"/>
              <c:tx>
                <c:rich>
                  <a:bodyPr/>
                  <a:lstStyle/>
                  <a:p>
                    <a:r>
                      <a:rPr lang="zh-CN" altLang="en-US" b="1">
                        <a:solidFill>
                          <a:sysClr val="windowText" lastClr="000000"/>
                        </a:solidFill>
                      </a:rPr>
                      <a:t>其他</a:t>
                    </a:r>
                    <a:endParaRPr lang="zh-CN" altLang="en-US" dirty="0"/>
                  </a:p>
                </c:rich>
              </c:tx>
              <c:dLblPos val="bestFi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8BF-4C36-B29F-2A9717F2340D}"/>
                </c:ext>
              </c:extLst>
            </c:dLbl>
            <c:spPr>
              <a:noFill/>
              <a:ln>
                <a:noFill/>
              </a:ln>
              <a:effectLst/>
            </c:spPr>
            <c:txPr>
              <a:bodyPr rot="0" spcFirstLastPara="0" vertOverflow="ellipsis" vert="horz" wrap="square" lIns="38100" tIns="19050" rIns="38100" bIns="19050" anchor="ctr" anchorCtr="1"/>
              <a:lstStyle/>
              <a:p>
                <a:pPr>
                  <a:defRPr lang="zh-CN" sz="1800" b="0" i="0" u="none" strike="noStrike" kern="1200" baseline="0">
                    <a:solidFill>
                      <a:schemeClr val="tx1"/>
                    </a:solidFill>
                    <a:latin typeface="+mn-lt"/>
                    <a:ea typeface="+mn-ea"/>
                    <a:cs typeface="+mn-cs"/>
                  </a:defRPr>
                </a:pPr>
                <a:endParaRPr lang="zh-CN"/>
              </a:p>
            </c:txPr>
            <c:dLblPos val="bestFit"/>
            <c:showLegendKey val="0"/>
            <c:showVal val="1"/>
            <c:showCatName val="1"/>
            <c:showSerName val="0"/>
            <c:showPercent val="0"/>
            <c:showBubbleSize val="0"/>
            <c:showLeaderLines val="1"/>
            <c:extLst>
              <c:ext xmlns:c15="http://schemas.microsoft.com/office/drawing/2012/chart" uri="{CE6537A1-D6FC-4f65-9D91-7224C49458BB}"/>
            </c:extLst>
          </c:dLbls>
          <c:cat>
            <c:strRef>
              <c:f>Sheet1!$A$2:$A$5</c:f>
              <c:strCache>
                <c:ptCount val="4"/>
                <c:pt idx="0">
                  <c:v>需求规格说明书</c:v>
                </c:pt>
                <c:pt idx="1">
                  <c:v>设计文档</c:v>
                </c:pt>
                <c:pt idx="2">
                  <c:v>编码</c:v>
                </c:pt>
                <c:pt idx="3">
                  <c:v>其他</c:v>
                </c:pt>
              </c:strCache>
            </c:strRef>
          </c:cat>
          <c:val>
            <c:numRef>
              <c:f>Sheet1!$B$2:$B$5</c:f>
              <c:numCache>
                <c:formatCode>0%</c:formatCode>
                <c:ptCount val="4"/>
                <c:pt idx="0">
                  <c:v>0.6</c:v>
                </c:pt>
                <c:pt idx="1">
                  <c:v>0.28000000000000003</c:v>
                </c:pt>
                <c:pt idx="2">
                  <c:v>7.0000000000000007E-2</c:v>
                </c:pt>
                <c:pt idx="3">
                  <c:v>0.05</c:v>
                </c:pt>
              </c:numCache>
            </c:numRef>
          </c:val>
          <c:extLst>
            <c:ext xmlns:c16="http://schemas.microsoft.com/office/drawing/2014/chart" uri="{C3380CC4-5D6E-409C-BE32-E72D297353CC}">
              <c16:uniqueId val="{00000004-18BF-4C36-B29F-2A9717F2340D}"/>
            </c:ext>
          </c:extLst>
        </c:ser>
        <c:dLbls>
          <c:showLegendKey val="0"/>
          <c:showVal val="1"/>
          <c:showCatName val="1"/>
          <c:showSerName val="0"/>
          <c:showPercent val="0"/>
          <c:showBubbleSize val="0"/>
          <c:showLeaderLines val="1"/>
        </c:dLbls>
        <c:firstSliceAng val="15"/>
      </c:pieChart>
      <c:spPr>
        <a:noFill/>
        <a:ln>
          <a:noFill/>
        </a:ln>
        <a:effectLst/>
      </c:spPr>
    </c:plotArea>
    <c:plotVisOnly val="1"/>
    <c:dispBlanksAs val="zero"/>
    <c:showDLblsOverMax val="0"/>
  </c:chart>
  <c:txPr>
    <a:bodyPr/>
    <a:lstStyle/>
    <a:p>
      <a:pPr>
        <a:defRPr lang="zh-CN" sz="1800"/>
      </a:pPr>
      <a:endParaRPr lang="zh-CN"/>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34"/>
    </mc:Choice>
    <mc:Fallback>
      <c:style val="34"/>
    </mc:Fallback>
  </mc:AlternateContent>
  <c:chart>
    <c:title>
      <c:tx>
        <c:rich>
          <a:bodyPr rot="0" spcFirstLastPara="0" vertOverflow="ellipsis" vert="horz" wrap="square" anchor="ctr" anchorCtr="1"/>
          <a:lstStyle/>
          <a:p>
            <a:pPr>
              <a:defRPr lang="zh-CN" sz="2160" b="1" i="0" u="none" strike="noStrike" kern="1200" baseline="0">
                <a:solidFill>
                  <a:schemeClr val="dk1"/>
                </a:solidFill>
                <a:latin typeface="+mn-lt"/>
                <a:ea typeface="+mn-ea"/>
                <a:cs typeface="+mn-cs"/>
              </a:defRPr>
            </a:pPr>
            <a:r>
              <a:rPr lang="zh-CN"/>
              <a:t>软件缺陷在不同阶段发现是修复的费用</a:t>
            </a:r>
          </a:p>
        </c:rich>
      </c:tx>
      <c:overlay val="0"/>
    </c:title>
    <c:autoTitleDeleted val="0"/>
    <c:plotArea>
      <c:layout/>
      <c:barChart>
        <c:barDir val="col"/>
        <c:grouping val="stacked"/>
        <c:varyColors val="0"/>
        <c:ser>
          <c:idx val="0"/>
          <c:order val="0"/>
          <c:tx>
            <c:strRef>
              <c:f>Sheet1!$B$1</c:f>
              <c:strCache>
                <c:ptCount val="1"/>
                <c:pt idx="0">
                  <c:v>修复费用</c:v>
                </c:pt>
              </c:strCache>
            </c:strRef>
          </c:tx>
          <c:invertIfNegative val="0"/>
          <c:cat>
            <c:strRef>
              <c:f>Sheet1!$A$2:$A$6</c:f>
              <c:strCache>
                <c:ptCount val="5"/>
                <c:pt idx="0">
                  <c:v>需求规格
说明书</c:v>
                </c:pt>
                <c:pt idx="1">
                  <c:v>设计</c:v>
                </c:pt>
                <c:pt idx="2">
                  <c:v>编码</c:v>
                </c:pt>
                <c:pt idx="3">
                  <c:v>测试</c:v>
                </c:pt>
                <c:pt idx="4">
                  <c:v>发布</c:v>
                </c:pt>
              </c:strCache>
            </c:strRef>
          </c:cat>
          <c:val>
            <c:numRef>
              <c:f>Sheet1!$B$2:$B$6</c:f>
              <c:numCache>
                <c:formatCode>General</c:formatCode>
                <c:ptCount val="5"/>
                <c:pt idx="0">
                  <c:v>2</c:v>
                </c:pt>
                <c:pt idx="1">
                  <c:v>4</c:v>
                </c:pt>
                <c:pt idx="2">
                  <c:v>10</c:v>
                </c:pt>
                <c:pt idx="3">
                  <c:v>36</c:v>
                </c:pt>
                <c:pt idx="4">
                  <c:v>100</c:v>
                </c:pt>
              </c:numCache>
            </c:numRef>
          </c:val>
          <c:extLst>
            <c:ext xmlns:c16="http://schemas.microsoft.com/office/drawing/2014/chart" uri="{C3380CC4-5D6E-409C-BE32-E72D297353CC}">
              <c16:uniqueId val="{00000000-F334-4829-A29A-B5290FF639FE}"/>
            </c:ext>
          </c:extLst>
        </c:ser>
        <c:dLbls>
          <c:showLegendKey val="0"/>
          <c:showVal val="0"/>
          <c:showCatName val="0"/>
          <c:showSerName val="0"/>
          <c:showPercent val="0"/>
          <c:showBubbleSize val="0"/>
        </c:dLbls>
        <c:gapWidth val="150"/>
        <c:overlap val="100"/>
        <c:axId val="172387712"/>
        <c:axId val="172405888"/>
      </c:barChart>
      <c:catAx>
        <c:axId val="172387712"/>
        <c:scaling>
          <c:orientation val="minMax"/>
        </c:scaling>
        <c:delete val="0"/>
        <c:axPos val="b"/>
        <c:numFmt formatCode="General" sourceLinked="0"/>
        <c:majorTickMark val="out"/>
        <c:minorTickMark val="none"/>
        <c:tickLblPos val="nextTo"/>
        <c:txPr>
          <a:bodyPr rot="-60000000" spcFirstLastPara="0" vertOverflow="ellipsis" vert="horz" wrap="square" anchor="ctr" anchorCtr="1"/>
          <a:lstStyle/>
          <a:p>
            <a:pPr>
              <a:defRPr lang="zh-CN" sz="1800" b="0" i="0" u="none" strike="noStrike" kern="1200" baseline="0">
                <a:solidFill>
                  <a:schemeClr val="dk1"/>
                </a:solidFill>
                <a:latin typeface="+mn-lt"/>
                <a:ea typeface="+mn-ea"/>
                <a:cs typeface="+mn-cs"/>
              </a:defRPr>
            </a:pPr>
            <a:endParaRPr lang="zh-CN"/>
          </a:p>
        </c:txPr>
        <c:crossAx val="172405888"/>
        <c:crosses val="autoZero"/>
        <c:auto val="1"/>
        <c:lblAlgn val="ctr"/>
        <c:lblOffset val="100"/>
        <c:noMultiLvlLbl val="0"/>
      </c:catAx>
      <c:valAx>
        <c:axId val="172405888"/>
        <c:scaling>
          <c:orientation val="minMax"/>
        </c:scaling>
        <c:delete val="0"/>
        <c:axPos val="l"/>
        <c:numFmt formatCode="General" sourceLinked="1"/>
        <c:majorTickMark val="out"/>
        <c:minorTickMark val="none"/>
        <c:tickLblPos val="nextTo"/>
        <c:txPr>
          <a:bodyPr rot="-60000000" spcFirstLastPara="0" vertOverflow="ellipsis" vert="horz" wrap="square" anchor="ctr" anchorCtr="1"/>
          <a:lstStyle/>
          <a:p>
            <a:pPr>
              <a:defRPr lang="zh-CN" sz="1800" b="0" i="0" u="none" strike="noStrike" kern="1200" baseline="0">
                <a:solidFill>
                  <a:schemeClr val="dk1"/>
                </a:solidFill>
                <a:latin typeface="+mn-lt"/>
                <a:ea typeface="+mn-ea"/>
                <a:cs typeface="+mn-cs"/>
              </a:defRPr>
            </a:pPr>
            <a:endParaRPr lang="zh-CN"/>
          </a:p>
        </c:txPr>
        <c:crossAx val="172387712"/>
        <c:crosses val="autoZero"/>
        <c:crossBetween val="between"/>
        <c:majorUnit val="20"/>
      </c:valAx>
      <c:spPr>
        <a:solidFill>
          <a:schemeClr val="dk1">
            <a:tint val="20000"/>
          </a:schemeClr>
        </a:solidFill>
        <a:ln>
          <a:noFill/>
        </a:ln>
        <a:effectLst/>
      </c:spPr>
    </c:plotArea>
    <c:legend>
      <c:legendPos val="r"/>
      <c:overlay val="0"/>
      <c:txPr>
        <a:bodyPr rot="0" spcFirstLastPara="0" vertOverflow="ellipsis" vert="horz" wrap="square" anchor="ctr" anchorCtr="1"/>
        <a:lstStyle/>
        <a:p>
          <a:pPr>
            <a:defRPr lang="zh-CN" sz="1800" b="0" i="0" u="none" strike="noStrike" kern="1200" baseline="0">
              <a:solidFill>
                <a:schemeClr val="dk1"/>
              </a:solidFill>
              <a:latin typeface="+mn-lt"/>
              <a:ea typeface="+mn-ea"/>
              <a:cs typeface="+mn-cs"/>
            </a:defRPr>
          </a:pPr>
          <a:endParaRPr lang="zh-CN"/>
        </a:p>
      </c:txPr>
    </c:legend>
    <c:plotVisOnly val="1"/>
    <c:dispBlanksAs val="gap"/>
    <c:showDLblsOverMax val="0"/>
  </c:chart>
  <c:txPr>
    <a:bodyPr/>
    <a:lstStyle/>
    <a:p>
      <a:pPr>
        <a:defRPr lang="zh-CN" sz="1800"/>
      </a:pPr>
      <a:endParaRPr lang="zh-CN"/>
    </a:p>
  </c:txPr>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2018/3/23</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2018/3/23</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8788" y="685800"/>
            <a:ext cx="5940425" cy="3429000"/>
          </a:xfrm>
        </p:spPr>
      </p:sp>
      <p:sp>
        <p:nvSpPr>
          <p:cNvPr id="3" name="备注占位符 2"/>
          <p:cNvSpPr>
            <a:spLocks noGrp="1"/>
          </p:cNvSpPr>
          <p:nvPr>
            <p:ph type="body" idx="1"/>
          </p:nvPr>
        </p:nvSpPr>
        <p:spPr/>
        <p:txBody>
          <a:bodyPr/>
          <a:lstStyle/>
          <a:p>
            <a:r>
              <a:rPr lang="en-US" altLang="zh-CN" dirty="0"/>
              <a:t>1</a:t>
            </a:r>
            <a:r>
              <a:rPr lang="zh-CN" altLang="en-US" dirty="0"/>
              <a:t>）首先进行</a:t>
            </a:r>
            <a:r>
              <a:rPr lang="zh-CN" altLang="en-US" b="1" dirty="0"/>
              <a:t>等价类划分</a:t>
            </a:r>
            <a:r>
              <a:rPr lang="zh-CN" altLang="en-US" dirty="0"/>
              <a:t>，包括输入条件和输出条件的等价划分，将无限测试变成有限测试，这是减少工作量和提高测试效率最有效的方法。等价类划分也常是边界值方法的基础。</a:t>
            </a:r>
            <a:endParaRPr lang="en-US" altLang="zh-CN" dirty="0"/>
          </a:p>
          <a:p>
            <a:r>
              <a:rPr lang="en-US" altLang="zh-CN" dirty="0"/>
              <a:t>2</a:t>
            </a:r>
            <a:r>
              <a:rPr lang="zh-CN" altLang="en-US" dirty="0"/>
              <a:t>）在任何情况下都必须使用</a:t>
            </a:r>
            <a:r>
              <a:rPr lang="zh-CN" altLang="en-US" b="1" dirty="0"/>
              <a:t>边界值分析</a:t>
            </a:r>
            <a:r>
              <a:rPr lang="zh-CN" altLang="en-US" dirty="0"/>
              <a:t>方法。经验表明，用这种方法设计出的测试用例发现程序错误的能力最强。</a:t>
            </a:r>
            <a:endParaRPr lang="en-US" altLang="zh-CN" dirty="0"/>
          </a:p>
          <a:p>
            <a:r>
              <a:rPr lang="en-US" altLang="zh-CN" dirty="0"/>
              <a:t>3</a:t>
            </a:r>
            <a:r>
              <a:rPr lang="zh-CN" altLang="en-US" dirty="0"/>
              <a:t>）测试人员可以根据经验用</a:t>
            </a:r>
            <a:r>
              <a:rPr lang="zh-CN" altLang="en-US" b="1" dirty="0"/>
              <a:t>错误推测法</a:t>
            </a:r>
            <a:r>
              <a:rPr lang="zh-CN" altLang="en-US" dirty="0"/>
              <a:t>追加一些测试用例。</a:t>
            </a:r>
            <a:endParaRPr lang="en-US" altLang="zh-CN" dirty="0"/>
          </a:p>
          <a:p>
            <a:r>
              <a:rPr lang="en-US" altLang="zh-CN" dirty="0"/>
              <a:t>4</a:t>
            </a:r>
            <a:r>
              <a:rPr lang="zh-CN" altLang="en-US" dirty="0"/>
              <a:t>）如果程序的功能说明中含有输入条件的组合情况，则一开始就可选用</a:t>
            </a:r>
            <a:r>
              <a:rPr lang="zh-CN" altLang="en-US" b="1" dirty="0"/>
              <a:t>因果图法</a:t>
            </a:r>
            <a:r>
              <a:rPr lang="zh-CN" altLang="en-US" dirty="0"/>
              <a:t>和</a:t>
            </a:r>
            <a:r>
              <a:rPr lang="zh-CN" altLang="en-US" b="1" dirty="0"/>
              <a:t>判定表法</a:t>
            </a:r>
            <a:r>
              <a:rPr lang="zh-CN" altLang="en-US" dirty="0"/>
              <a:t>。</a:t>
            </a:r>
            <a:endParaRPr lang="en-US" altLang="zh-CN" dirty="0"/>
          </a:p>
          <a:p>
            <a:r>
              <a:rPr lang="en-US" altLang="zh-CN" dirty="0"/>
              <a:t>5</a:t>
            </a:r>
            <a:r>
              <a:rPr lang="zh-CN" altLang="en-US" dirty="0"/>
              <a:t>）对于参数配置类软件，应用</a:t>
            </a:r>
            <a:r>
              <a:rPr lang="zh-CN" altLang="en-US" b="1" dirty="0"/>
              <a:t>正交试验法</a:t>
            </a:r>
            <a:r>
              <a:rPr lang="zh-CN" altLang="en-US" dirty="0"/>
              <a:t>选择较少的组合方式以达到最佳效果，并减少测试用例的数目。</a:t>
            </a:r>
            <a:endParaRPr lang="en-US" altLang="zh-CN" dirty="0"/>
          </a:p>
          <a:p>
            <a:r>
              <a:rPr lang="en-US" altLang="zh-CN" dirty="0"/>
              <a:t>6</a:t>
            </a:r>
            <a:r>
              <a:rPr lang="zh-CN" altLang="en-US" dirty="0"/>
              <a:t>）对于业务流清晰的系统可以利用</a:t>
            </a:r>
            <a:r>
              <a:rPr lang="zh-CN" altLang="en-US" b="1" dirty="0"/>
              <a:t>场景法</a:t>
            </a:r>
            <a:r>
              <a:rPr lang="zh-CN" altLang="en-US" dirty="0"/>
              <a:t>，即可先综合使用各种方法生成用例，再通过场景法由用例生成用例。</a:t>
            </a:r>
            <a:endParaRPr lang="en-US" altLang="zh-CN" dirty="0"/>
          </a:p>
          <a:p>
            <a:r>
              <a:rPr lang="en-US" altLang="zh-CN" dirty="0"/>
              <a:t>7</a:t>
            </a:r>
            <a:r>
              <a:rPr lang="zh-CN" altLang="en-US" dirty="0"/>
              <a:t>）当程序的功能较复杂、存在大量组合情况时，可以考虑使用</a:t>
            </a:r>
            <a:r>
              <a:rPr lang="zh-CN" altLang="en-US" b="1" dirty="0"/>
              <a:t>功能分解法</a:t>
            </a:r>
            <a:r>
              <a:rPr lang="zh-CN" altLang="en-US" dirty="0"/>
              <a:t>。</a:t>
            </a:r>
          </a:p>
        </p:txBody>
      </p:sp>
      <p:sp>
        <p:nvSpPr>
          <p:cNvPr id="4" name="灯片编号占位符 3"/>
          <p:cNvSpPr>
            <a:spLocks noGrp="1"/>
          </p:cNvSpPr>
          <p:nvPr>
            <p:ph type="sldNum" sz="quarter" idx="10"/>
          </p:nvPr>
        </p:nvSpPr>
        <p:spPr/>
        <p:txBody>
          <a:bodyPr/>
          <a:lstStyle/>
          <a:p>
            <a:fld id="{9B975D80-FEA9-4551-9CA0-C9073D5D315D}" type="slidenum">
              <a:rPr lang="zh-CN" altLang="en-US" smtClean="0"/>
              <a:t>24</a:t>
            </a:fld>
            <a:endParaRPr lang="zh-CN" altLang="en-US"/>
          </a:p>
        </p:txBody>
      </p:sp>
    </p:spTree>
    <p:extLst>
      <p:ext uri="{BB962C8B-B14F-4D97-AF65-F5344CB8AC3E}">
        <p14:creationId xmlns:p14="http://schemas.microsoft.com/office/powerpoint/2010/main" val="33991958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zh-CN" altLang="en-US" dirty="0">
                <a:effectLst/>
              </a:rPr>
              <a:t>软件在从需求、设计、编码、测试一直到交付用户公开使用后的过程中，都有可能产生和发现缺陷。随着整个开发过程的时间推移，更正缺陷或修复问题的费用呈几 何级数增长。</a:t>
            </a:r>
            <a:endParaRPr lang="en-US" altLang="zh-CN" dirty="0">
              <a:effectLst/>
            </a:endParaRPr>
          </a:p>
          <a:p>
            <a:r>
              <a:rPr lang="zh-CN" altLang="en-US" dirty="0">
                <a:effectLst/>
              </a:rPr>
              <a:t>　　某写缺陷检测方法的成本比其他方法要高。最经济的方法应该是找出缺陷的成本最低，而在其他方面同别的方法并无二致。后一个条件很重要，因为查找缺陷的成本受到了很多因素的影响，例如特点的缺陷检测技术所能找到的缺陷总量，缺陷被发现时所处的开发阶段，以及经历因素之外的其他因素。</a:t>
            </a:r>
            <a:endParaRPr lang="en-US" altLang="zh-CN" dirty="0">
              <a:effectLst/>
            </a:endParaRPr>
          </a:p>
          <a:p>
            <a:r>
              <a:rPr lang="zh-CN" altLang="en-US" dirty="0">
                <a:effectLst/>
              </a:rPr>
              <a:t>　　大部分研究都发现，检查比测试的成本更小。</a:t>
            </a:r>
            <a:r>
              <a:rPr lang="en-US" altLang="zh-CN" dirty="0">
                <a:effectLst/>
              </a:rPr>
              <a:t>NASA</a:t>
            </a:r>
            <a:r>
              <a:rPr lang="zh-CN" altLang="en-US" dirty="0">
                <a:effectLst/>
              </a:rPr>
              <a:t>软件工程实验室的一项研究发现，阅读代码每小时能够检测出的缺陷要比测试高出</a:t>
            </a:r>
            <a:r>
              <a:rPr lang="en-US" altLang="zh-CN" dirty="0">
                <a:effectLst/>
              </a:rPr>
              <a:t>80%</a:t>
            </a:r>
            <a:r>
              <a:rPr lang="zh-CN" altLang="en-US" dirty="0">
                <a:effectLst/>
              </a:rPr>
              <a:t>左右（</a:t>
            </a:r>
            <a:r>
              <a:rPr lang="en-US" altLang="zh-CN" dirty="0" err="1">
                <a:effectLst/>
              </a:rPr>
              <a:t>Basili</a:t>
            </a:r>
            <a:r>
              <a:rPr lang="en-US" altLang="zh-CN" dirty="0">
                <a:effectLst/>
              </a:rPr>
              <a:t> and Selby 1987</a:t>
            </a:r>
            <a:r>
              <a:rPr lang="zh-CN" altLang="en-US" dirty="0">
                <a:effectLst/>
              </a:rPr>
              <a:t>），另一个组织则发现使用测试来检测缺陷的成本是检查的</a:t>
            </a:r>
            <a:r>
              <a:rPr lang="en-US" altLang="zh-CN" dirty="0">
                <a:effectLst/>
              </a:rPr>
              <a:t>6</a:t>
            </a:r>
            <a:r>
              <a:rPr lang="zh-CN" altLang="en-US" dirty="0">
                <a:effectLst/>
              </a:rPr>
              <a:t>倍（</a:t>
            </a:r>
            <a:r>
              <a:rPr lang="en-US" altLang="zh-CN" dirty="0">
                <a:effectLst/>
              </a:rPr>
              <a:t>Ackerman</a:t>
            </a:r>
            <a:r>
              <a:rPr lang="zh-CN" altLang="en-US" dirty="0">
                <a:effectLst/>
              </a:rPr>
              <a:t>，</a:t>
            </a:r>
            <a:r>
              <a:rPr lang="en-US" altLang="zh-CN" dirty="0">
                <a:effectLst/>
              </a:rPr>
              <a:t>Buchwald and </a:t>
            </a:r>
            <a:r>
              <a:rPr lang="en-US" altLang="zh-CN" dirty="0" err="1">
                <a:effectLst/>
              </a:rPr>
              <a:t>Lewski</a:t>
            </a:r>
            <a:r>
              <a:rPr lang="en-US" altLang="zh-CN" dirty="0">
                <a:effectLst/>
              </a:rPr>
              <a:t> 1989</a:t>
            </a:r>
            <a:r>
              <a:rPr lang="zh-CN" altLang="en-US" dirty="0">
                <a:effectLst/>
              </a:rPr>
              <a:t>）。后来，</a:t>
            </a:r>
            <a:r>
              <a:rPr lang="en-US" altLang="zh-CN" dirty="0">
                <a:effectLst/>
              </a:rPr>
              <a:t>IBM</a:t>
            </a:r>
            <a:r>
              <a:rPr lang="zh-CN" altLang="en-US" dirty="0">
                <a:effectLst/>
              </a:rPr>
              <a:t>的一项研究又发现，检查发现一个错误只需要</a:t>
            </a:r>
            <a:r>
              <a:rPr lang="en-US" altLang="zh-CN" dirty="0">
                <a:effectLst/>
              </a:rPr>
              <a:t>3.5</a:t>
            </a:r>
            <a:r>
              <a:rPr lang="zh-CN" altLang="en-US" dirty="0">
                <a:effectLst/>
              </a:rPr>
              <a:t>个工作时，而测试则需要花费</a:t>
            </a:r>
            <a:r>
              <a:rPr lang="en-US" altLang="zh-CN" dirty="0">
                <a:effectLst/>
              </a:rPr>
              <a:t>15~25</a:t>
            </a:r>
            <a:r>
              <a:rPr lang="zh-CN" altLang="en-US" dirty="0">
                <a:effectLst/>
              </a:rPr>
              <a:t>个工作时（</a:t>
            </a:r>
            <a:r>
              <a:rPr lang="en-US" altLang="zh-CN" dirty="0">
                <a:effectLst/>
              </a:rPr>
              <a:t>Kaplan 1995</a:t>
            </a:r>
            <a:r>
              <a:rPr lang="zh-CN" altLang="en-US" dirty="0">
                <a:effectLst/>
              </a:rPr>
              <a:t>）。</a:t>
            </a:r>
            <a:endParaRPr lang="en-US" altLang="zh-CN" dirty="0">
              <a:effectLst/>
            </a:endParaRPr>
          </a:p>
          <a:p>
            <a:endParaRPr lang="zh-CN" altLang="en-US" dirty="0"/>
          </a:p>
        </p:txBody>
      </p:sp>
      <p:sp>
        <p:nvSpPr>
          <p:cNvPr id="4" name="灯片编号占位符 3"/>
          <p:cNvSpPr>
            <a:spLocks noGrp="1"/>
          </p:cNvSpPr>
          <p:nvPr>
            <p:ph type="sldNum" sz="quarter" idx="10"/>
          </p:nvPr>
        </p:nvSpPr>
        <p:spPr/>
        <p:txBody>
          <a:bodyPr/>
          <a:lstStyle/>
          <a:p>
            <a:fld id="{43E1966E-CAA8-420F-9CB6-23B16147CB90}" type="slidenum">
              <a:rPr lang="zh-CN" altLang="en-US" smtClean="0"/>
              <a:t>35</a:t>
            </a:fld>
            <a:endParaRPr lang="zh-CN" altLang="en-US"/>
          </a:p>
        </p:txBody>
      </p:sp>
    </p:spTree>
    <p:extLst>
      <p:ext uri="{BB962C8B-B14F-4D97-AF65-F5344CB8AC3E}">
        <p14:creationId xmlns:p14="http://schemas.microsoft.com/office/powerpoint/2010/main" val="10553300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8788" y="685800"/>
            <a:ext cx="5940425"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65ECEE6-8F8C-4449-953F-0765469ED670}" type="slidenum">
              <a:rPr lang="zh-CN" altLang="en-US" smtClean="0"/>
              <a:t>36</a:t>
            </a:fld>
            <a:endParaRPr lang="zh-CN" altLang="en-US"/>
          </a:p>
        </p:txBody>
      </p:sp>
    </p:spTree>
    <p:extLst>
      <p:ext uri="{BB962C8B-B14F-4D97-AF65-F5344CB8AC3E}">
        <p14:creationId xmlns:p14="http://schemas.microsoft.com/office/powerpoint/2010/main" val="34673460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dirty="0"/>
              <a:t>为了便于缺陷的定位、跟踪和修改，要对所发现的缺陷，按照缺陷的严重程度、优先级、发现阶段、修复阶段、缺陷的性质、所属功能模块、系统环境等方面进行分类和统计。</a:t>
            </a:r>
          </a:p>
          <a:p>
            <a:endParaRPr lang="zh-CN" altLang="en-US" dirty="0"/>
          </a:p>
        </p:txBody>
      </p:sp>
      <p:sp>
        <p:nvSpPr>
          <p:cNvPr id="4" name="灯片编号占位符 3"/>
          <p:cNvSpPr>
            <a:spLocks noGrp="1"/>
          </p:cNvSpPr>
          <p:nvPr>
            <p:ph type="sldNum" sz="quarter" idx="10"/>
          </p:nvPr>
        </p:nvSpPr>
        <p:spPr/>
        <p:txBody>
          <a:bodyPr/>
          <a:lstStyle/>
          <a:p>
            <a:fld id="{665ECEE6-8F8C-4449-953F-0765469ED670}" type="slidenum">
              <a:rPr lang="zh-CN" altLang="en-US" smtClean="0"/>
              <a:t>38</a:t>
            </a:fld>
            <a:endParaRPr lang="zh-CN" altLang="en-US"/>
          </a:p>
        </p:txBody>
      </p:sp>
    </p:spTree>
    <p:extLst>
      <p:ext uri="{BB962C8B-B14F-4D97-AF65-F5344CB8AC3E}">
        <p14:creationId xmlns:p14="http://schemas.microsoft.com/office/powerpoint/2010/main" val="18339886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8788" y="685800"/>
            <a:ext cx="5940425" cy="3429000"/>
          </a:xfrm>
        </p:spPr>
      </p:sp>
      <p:sp>
        <p:nvSpPr>
          <p:cNvPr id="3" name="备注占位符 2"/>
          <p:cNvSpPr>
            <a:spLocks noGrp="1"/>
          </p:cNvSpPr>
          <p:nvPr>
            <p:ph type="body" idx="1"/>
          </p:nvPr>
        </p:nvSpPr>
        <p:spPr/>
        <p:txBody>
          <a:bodyPr/>
          <a:lstStyle/>
          <a:p>
            <a:r>
              <a:rPr lang="en-US" altLang="zh-CN" dirty="0"/>
              <a:t>1</a:t>
            </a:r>
            <a:r>
              <a:rPr lang="zh-CN" altLang="en-US" dirty="0"/>
              <a:t>）首先进行</a:t>
            </a:r>
            <a:r>
              <a:rPr lang="zh-CN" altLang="en-US" b="1" dirty="0"/>
              <a:t>等价类划分</a:t>
            </a:r>
            <a:r>
              <a:rPr lang="zh-CN" altLang="en-US" dirty="0"/>
              <a:t>，包括输入条件和输出条件的等价划分，将无限测试变成有限测试，这是减少工作量和提高测试效率最有效的方法。等价类划分也常是边界值方法的基础。</a:t>
            </a:r>
            <a:endParaRPr lang="en-US" altLang="zh-CN" dirty="0"/>
          </a:p>
          <a:p>
            <a:r>
              <a:rPr lang="en-US" altLang="zh-CN" dirty="0"/>
              <a:t>2</a:t>
            </a:r>
            <a:r>
              <a:rPr lang="zh-CN" altLang="en-US" dirty="0"/>
              <a:t>）在任何情况下都必须使用</a:t>
            </a:r>
            <a:r>
              <a:rPr lang="zh-CN" altLang="en-US" b="1" dirty="0"/>
              <a:t>边界值分析</a:t>
            </a:r>
            <a:r>
              <a:rPr lang="zh-CN" altLang="en-US" dirty="0"/>
              <a:t>方法。经验表明，用这种方法设计出的测试用例发现程序错误的能力最强。</a:t>
            </a:r>
            <a:endParaRPr lang="en-US" altLang="zh-CN" dirty="0"/>
          </a:p>
          <a:p>
            <a:r>
              <a:rPr lang="en-US" altLang="zh-CN" dirty="0"/>
              <a:t>3</a:t>
            </a:r>
            <a:r>
              <a:rPr lang="zh-CN" altLang="en-US" dirty="0"/>
              <a:t>）测试人员可以根据经验用</a:t>
            </a:r>
            <a:r>
              <a:rPr lang="zh-CN" altLang="en-US" b="1" dirty="0"/>
              <a:t>错误推测法</a:t>
            </a:r>
            <a:r>
              <a:rPr lang="zh-CN" altLang="en-US" dirty="0"/>
              <a:t>追加一些测试用例。</a:t>
            </a:r>
            <a:endParaRPr lang="en-US" altLang="zh-CN" dirty="0"/>
          </a:p>
          <a:p>
            <a:r>
              <a:rPr lang="en-US" altLang="zh-CN" dirty="0"/>
              <a:t>4</a:t>
            </a:r>
            <a:r>
              <a:rPr lang="zh-CN" altLang="en-US" dirty="0"/>
              <a:t>）如果程序的功能说明中含有输入条件的组合情况，则一开始就可选用</a:t>
            </a:r>
            <a:r>
              <a:rPr lang="zh-CN" altLang="en-US" b="1" dirty="0"/>
              <a:t>因果图法</a:t>
            </a:r>
            <a:r>
              <a:rPr lang="zh-CN" altLang="en-US" dirty="0"/>
              <a:t>和</a:t>
            </a:r>
            <a:r>
              <a:rPr lang="zh-CN" altLang="en-US" b="1" dirty="0"/>
              <a:t>判定表法</a:t>
            </a:r>
            <a:r>
              <a:rPr lang="zh-CN" altLang="en-US" dirty="0"/>
              <a:t>。</a:t>
            </a:r>
            <a:endParaRPr lang="en-US" altLang="zh-CN" dirty="0"/>
          </a:p>
          <a:p>
            <a:r>
              <a:rPr lang="en-US" altLang="zh-CN" dirty="0"/>
              <a:t>5</a:t>
            </a:r>
            <a:r>
              <a:rPr lang="zh-CN" altLang="en-US" dirty="0"/>
              <a:t>）对于参数配置类软件，应用</a:t>
            </a:r>
            <a:r>
              <a:rPr lang="zh-CN" altLang="en-US" b="1" dirty="0"/>
              <a:t>正交试验法</a:t>
            </a:r>
            <a:r>
              <a:rPr lang="zh-CN" altLang="en-US" dirty="0"/>
              <a:t>选择较少的组合方式以达到最佳效果，并减少测试用例的数目。</a:t>
            </a:r>
            <a:endParaRPr lang="en-US" altLang="zh-CN" dirty="0"/>
          </a:p>
          <a:p>
            <a:r>
              <a:rPr lang="en-US" altLang="zh-CN" dirty="0"/>
              <a:t>6</a:t>
            </a:r>
            <a:r>
              <a:rPr lang="zh-CN" altLang="en-US" dirty="0"/>
              <a:t>）对于业务流清晰的系统可以利用</a:t>
            </a:r>
            <a:r>
              <a:rPr lang="zh-CN" altLang="en-US" b="1" dirty="0"/>
              <a:t>场景法</a:t>
            </a:r>
            <a:r>
              <a:rPr lang="zh-CN" altLang="en-US" dirty="0"/>
              <a:t>，即可先综合使用各种方法生成用例，再通过场景法由用例生成用例。</a:t>
            </a:r>
            <a:endParaRPr lang="en-US" altLang="zh-CN" dirty="0"/>
          </a:p>
          <a:p>
            <a:r>
              <a:rPr lang="en-US" altLang="zh-CN" dirty="0"/>
              <a:t>7</a:t>
            </a:r>
            <a:r>
              <a:rPr lang="zh-CN" altLang="en-US" dirty="0"/>
              <a:t>）当程序的功能较复杂、存在大量组合情况时，可以考虑使用</a:t>
            </a:r>
            <a:r>
              <a:rPr lang="zh-CN" altLang="en-US" b="1" dirty="0"/>
              <a:t>功能分解法</a:t>
            </a:r>
            <a:r>
              <a:rPr lang="zh-CN" altLang="en-US" dirty="0"/>
              <a:t>。</a:t>
            </a:r>
          </a:p>
        </p:txBody>
      </p:sp>
      <p:sp>
        <p:nvSpPr>
          <p:cNvPr id="4" name="灯片编号占位符 3"/>
          <p:cNvSpPr>
            <a:spLocks noGrp="1"/>
          </p:cNvSpPr>
          <p:nvPr>
            <p:ph type="sldNum" sz="quarter" idx="10"/>
          </p:nvPr>
        </p:nvSpPr>
        <p:spPr/>
        <p:txBody>
          <a:bodyPr/>
          <a:lstStyle/>
          <a:p>
            <a:fld id="{9B975D80-FEA9-4551-9CA0-C9073D5D315D}" type="slidenum">
              <a:rPr lang="zh-CN" altLang="en-US" smtClean="0"/>
              <a:t>25</a:t>
            </a:fld>
            <a:endParaRPr lang="zh-CN" altLang="en-US"/>
          </a:p>
        </p:txBody>
      </p:sp>
    </p:spTree>
    <p:extLst>
      <p:ext uri="{BB962C8B-B14F-4D97-AF65-F5344CB8AC3E}">
        <p14:creationId xmlns:p14="http://schemas.microsoft.com/office/powerpoint/2010/main" val="24385608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zh-CN" altLang="en-US" dirty="0"/>
              <a:t>如何把握好粒度是测试用例设计的关键，也将影响测试用例设计的效率和效果。应该根据项目的实际情况、测试资源情况来决定设计出怎样粒度的测试用例。</a:t>
            </a:r>
            <a:endParaRPr lang="en-US" altLang="zh-CN" dirty="0"/>
          </a:p>
          <a:p>
            <a:endParaRPr lang="en-US" altLang="zh-CN" dirty="0"/>
          </a:p>
          <a:p>
            <a:r>
              <a:rPr lang="zh-CN" altLang="en-US" dirty="0"/>
              <a:t>软件是开发人员需要去努力实现敏捷化的现象，而测试用例则是测试人员需要去努力实现敏捷化的对象。</a:t>
            </a:r>
            <a:endParaRPr lang="en-US" altLang="zh-CN" dirty="0"/>
          </a:p>
          <a:p>
            <a:r>
              <a:rPr lang="zh-CN" altLang="en-US" dirty="0"/>
              <a:t>要想在测试用例设计方面应用“能工作的软件比全面的文档更有价值”这一敏捷原则，则关键是考虑怎样使设计出来的测试用例是能最有效工作的。</a:t>
            </a:r>
          </a:p>
        </p:txBody>
      </p:sp>
      <p:sp>
        <p:nvSpPr>
          <p:cNvPr id="4" name="灯片编号占位符 3"/>
          <p:cNvSpPr>
            <a:spLocks noGrp="1"/>
          </p:cNvSpPr>
          <p:nvPr>
            <p:ph type="sldNum" sz="quarter" idx="10"/>
          </p:nvPr>
        </p:nvSpPr>
        <p:spPr/>
        <p:txBody>
          <a:bodyPr/>
          <a:lstStyle/>
          <a:p>
            <a:fld id="{9B975D80-FEA9-4551-9CA0-C9073D5D315D}" type="slidenum">
              <a:rPr lang="zh-CN" altLang="en-US" smtClean="0"/>
              <a:t>26</a:t>
            </a:fld>
            <a:endParaRPr lang="zh-CN" altLang="en-US"/>
          </a:p>
        </p:txBody>
      </p:sp>
    </p:spTree>
    <p:extLst>
      <p:ext uri="{BB962C8B-B14F-4D97-AF65-F5344CB8AC3E}">
        <p14:creationId xmlns:p14="http://schemas.microsoft.com/office/powerpoint/2010/main" val="488220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8788" y="685800"/>
            <a:ext cx="5940425" cy="3429000"/>
          </a:xfrm>
        </p:spPr>
      </p:sp>
      <p:sp>
        <p:nvSpPr>
          <p:cNvPr id="3" name="备注占位符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defRPr/>
            </a:pPr>
            <a:r>
              <a:rPr lang="zh-CN" altLang="en-US" dirty="0"/>
              <a:t>同行评审的重要性：测试用例的目的要求尽可能全面覆盖需求，而测试人员个人的思维总会有局限，因此需要一起来设计测试用例</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9B975D80-FEA9-4551-9CA0-C9073D5D315D}" type="slidenum">
              <a:rPr lang="zh-CN" altLang="en-US" smtClean="0"/>
              <a:t>28</a:t>
            </a:fld>
            <a:endParaRPr lang="zh-CN" altLang="en-US"/>
          </a:p>
        </p:txBody>
      </p:sp>
    </p:spTree>
    <p:extLst>
      <p:ext uri="{BB962C8B-B14F-4D97-AF65-F5344CB8AC3E}">
        <p14:creationId xmlns:p14="http://schemas.microsoft.com/office/powerpoint/2010/main" val="33957372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3E1966E-CAA8-420F-9CB6-23B16147CB90}" type="slidenum">
              <a:rPr lang="zh-CN" altLang="en-US" smtClean="0"/>
              <a:t>29</a:t>
            </a:fld>
            <a:endParaRPr lang="zh-CN" altLang="en-US"/>
          </a:p>
        </p:txBody>
      </p:sp>
    </p:spTree>
    <p:extLst>
      <p:ext uri="{BB962C8B-B14F-4D97-AF65-F5344CB8AC3E}">
        <p14:creationId xmlns:p14="http://schemas.microsoft.com/office/powerpoint/2010/main" val="15303483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8788" y="685800"/>
            <a:ext cx="5940425"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3E1966E-CAA8-420F-9CB6-23B16147CB90}" type="slidenum">
              <a:rPr lang="zh-CN" altLang="en-US" smtClean="0"/>
              <a:t>30</a:t>
            </a:fld>
            <a:endParaRPr lang="zh-CN" altLang="en-US"/>
          </a:p>
        </p:txBody>
      </p:sp>
    </p:spTree>
    <p:extLst>
      <p:ext uri="{BB962C8B-B14F-4D97-AF65-F5344CB8AC3E}">
        <p14:creationId xmlns:p14="http://schemas.microsoft.com/office/powerpoint/2010/main" val="16881647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8788" y="685800"/>
            <a:ext cx="5940425" cy="3429000"/>
          </a:xfrm>
        </p:spPr>
      </p:sp>
      <p:sp>
        <p:nvSpPr>
          <p:cNvPr id="3" name="备注占位符 2"/>
          <p:cNvSpPr>
            <a:spLocks noGrp="1"/>
          </p:cNvSpPr>
          <p:nvPr>
            <p:ph type="body" idx="1"/>
          </p:nvPr>
        </p:nvSpPr>
        <p:spPr/>
        <p:txBody>
          <a:bodyPr/>
          <a:lstStyle/>
          <a:p>
            <a:pPr lvl="0"/>
            <a:r>
              <a:rPr lang="zh-CN" altLang="en-US" dirty="0"/>
              <a:t>软件未达到产品说明书表明的功能</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软件的功能超出了产品说明书指明的范围</a:t>
            </a:r>
            <a:endParaRPr lang="en-US" altLang="zh-CN" dirty="0"/>
          </a:p>
          <a:p>
            <a:pPr lvl="0"/>
            <a:r>
              <a:rPr lang="zh-CN" altLang="en-US" dirty="0"/>
              <a:t>软件出现了产品说明书指明不会出现的错误</a:t>
            </a:r>
            <a:endParaRPr lang="en-US" altLang="zh-CN" dirty="0"/>
          </a:p>
          <a:p>
            <a:pPr lvl="0"/>
            <a:r>
              <a:rPr lang="zh-CN" altLang="en-US" dirty="0"/>
              <a:t>软件未达到产品说明书虽未指明而应该达到的目标</a:t>
            </a:r>
            <a:endParaRPr lang="en-US" altLang="zh-CN" dirty="0"/>
          </a:p>
          <a:p>
            <a:pPr lvl="0"/>
            <a:r>
              <a:rPr lang="zh-CN" altLang="en-US" dirty="0"/>
              <a:t>软件测试人员认为软件难以理解、不易使用、运行速度慢、或者最终用户认为不好</a:t>
            </a:r>
            <a:endParaRPr lang="en-US" altLang="zh-CN" dirty="0"/>
          </a:p>
        </p:txBody>
      </p:sp>
      <p:sp>
        <p:nvSpPr>
          <p:cNvPr id="4" name="灯片编号占位符 3"/>
          <p:cNvSpPr>
            <a:spLocks noGrp="1"/>
          </p:cNvSpPr>
          <p:nvPr>
            <p:ph type="sldNum" sz="quarter" idx="10"/>
          </p:nvPr>
        </p:nvSpPr>
        <p:spPr/>
        <p:txBody>
          <a:bodyPr/>
          <a:lstStyle/>
          <a:p>
            <a:fld id="{43E1966E-CAA8-420F-9CB6-23B16147CB90}" type="slidenum">
              <a:rPr lang="zh-CN" altLang="en-US" smtClean="0"/>
              <a:t>31</a:t>
            </a:fld>
            <a:endParaRPr lang="zh-CN" altLang="en-US"/>
          </a:p>
        </p:txBody>
      </p:sp>
    </p:spTree>
    <p:extLst>
      <p:ext uri="{BB962C8B-B14F-4D97-AF65-F5344CB8AC3E}">
        <p14:creationId xmlns:p14="http://schemas.microsoft.com/office/powerpoint/2010/main" val="13867271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zh-CN" altLang="zh-CN" dirty="0"/>
              <a:t>需求说明书</a:t>
            </a:r>
            <a:r>
              <a:rPr lang="zh-CN" altLang="en-US" dirty="0"/>
              <a:t>：</a:t>
            </a:r>
            <a:r>
              <a:rPr lang="zh-CN" altLang="zh-CN" b="0" dirty="0"/>
              <a:t>需求说明书的错误或不清楚引起的错误，是缺陷第一大的来源。</a:t>
            </a:r>
            <a:endParaRPr lang="en-US" altLang="zh-CN" b="0" dirty="0"/>
          </a:p>
          <a:p>
            <a:r>
              <a:rPr lang="zh-CN" altLang="zh-CN" dirty="0"/>
              <a:t>设计文档</a:t>
            </a:r>
            <a:r>
              <a:rPr lang="zh-CN" altLang="en-US" dirty="0"/>
              <a:t>：</a:t>
            </a:r>
            <a:r>
              <a:rPr lang="zh-CN" altLang="zh-CN" b="0" dirty="0"/>
              <a:t>设计文档描述不准确、以及与需求说明书不一致，是缺陷的第二大来源。</a:t>
            </a:r>
            <a:endParaRPr lang="en-US" altLang="zh-CN" b="0" dirty="0"/>
          </a:p>
          <a:p>
            <a:r>
              <a:rPr lang="zh-CN" altLang="en-US" dirty="0"/>
              <a:t>编码：</a:t>
            </a:r>
            <a:r>
              <a:rPr lang="zh-CN" altLang="en-US" b="0" dirty="0"/>
              <a:t>纯粹是由编码的问题引起</a:t>
            </a:r>
            <a:endParaRPr lang="en-US" altLang="zh-CN" b="0" dirty="0"/>
          </a:p>
          <a:p>
            <a:r>
              <a:rPr lang="zh-CN" altLang="en-US" dirty="0"/>
              <a:t>其他：</a:t>
            </a:r>
            <a:r>
              <a:rPr lang="zh-CN" altLang="en-US" b="0" dirty="0"/>
              <a:t>系统集成、测试等引起</a:t>
            </a:r>
            <a:endParaRPr lang="zh-CN" altLang="zh-CN" b="0" dirty="0"/>
          </a:p>
        </p:txBody>
      </p:sp>
      <p:sp>
        <p:nvSpPr>
          <p:cNvPr id="4" name="灯片编号占位符 3"/>
          <p:cNvSpPr>
            <a:spLocks noGrp="1"/>
          </p:cNvSpPr>
          <p:nvPr>
            <p:ph type="sldNum" sz="quarter" idx="10"/>
          </p:nvPr>
        </p:nvSpPr>
        <p:spPr/>
        <p:txBody>
          <a:bodyPr/>
          <a:lstStyle/>
          <a:p>
            <a:fld id="{43E1966E-CAA8-420F-9CB6-23B16147CB90}" type="slidenum">
              <a:rPr lang="zh-CN" altLang="en-US" smtClean="0"/>
              <a:t>33</a:t>
            </a:fld>
            <a:endParaRPr lang="zh-CN" altLang="en-US"/>
          </a:p>
        </p:txBody>
      </p:sp>
    </p:spTree>
    <p:extLst>
      <p:ext uri="{BB962C8B-B14F-4D97-AF65-F5344CB8AC3E}">
        <p14:creationId xmlns:p14="http://schemas.microsoft.com/office/powerpoint/2010/main" val="11996241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8788" y="685800"/>
            <a:ext cx="5940425" cy="3429000"/>
          </a:xfrm>
        </p:spPr>
      </p:sp>
      <p:sp>
        <p:nvSpPr>
          <p:cNvPr id="3" name="备注占位符 2"/>
          <p:cNvSpPr>
            <a:spLocks noGrp="1"/>
          </p:cNvSpPr>
          <p:nvPr>
            <p:ph type="body" idx="1"/>
          </p:nvPr>
        </p:nvSpPr>
        <p:spPr/>
        <p:txBody>
          <a:bodyPr/>
          <a:lstStyle/>
          <a:p>
            <a:pPr fontAlgn="auto">
              <a:lnSpc>
                <a:spcPts val="1900"/>
              </a:lnSpc>
              <a:spcBef>
                <a:spcPts val="0"/>
              </a:spcBef>
              <a:spcAft>
                <a:spcPts val="0"/>
              </a:spcAft>
              <a:defRPr/>
            </a:pPr>
            <a:r>
              <a:rPr lang="en-US" altLang="zh-CN" sz="1200" dirty="0" err="1">
                <a:solidFill>
                  <a:srgbClr val="000000"/>
                </a:solidFill>
                <a:latin typeface="Times New Roman" panose="02020603050405020304" pitchFamily="18" charset="0"/>
                <a:ea typeface="+mn-ea"/>
                <a:cs typeface="Times New Roman" panose="02020603050405020304" pitchFamily="18" charset="0"/>
              </a:rPr>
              <a:t>缺陷根源：指造成缺陷的根本因素，以寻求软件开发流程的改进、管理水平的提高，软件缺陷根源如</a:t>
            </a:r>
            <a:r>
              <a:rPr lang="zh-CN" altLang="en-US" sz="1200" dirty="0">
                <a:solidFill>
                  <a:srgbClr val="000000"/>
                </a:solidFill>
                <a:latin typeface="Times New Roman" panose="02020603050405020304" pitchFamily="18" charset="0"/>
                <a:ea typeface="+mn-ea"/>
                <a:cs typeface="Times New Roman" panose="02020603050405020304" pitchFamily="18" charset="0"/>
              </a:rPr>
              <a:t>上。</a:t>
            </a:r>
            <a:endParaRPr lang="en-US" altLang="zh-CN" sz="1200" dirty="0">
              <a:solidFill>
                <a:srgbClr val="000000"/>
              </a:solidFill>
              <a:latin typeface="Times New Roman" panose="02020603050405020304" pitchFamily="18" charset="0"/>
              <a:ea typeface="+mn-ea"/>
              <a:cs typeface="Times New Roman" panose="02020603050405020304" pitchFamily="18" charset="0"/>
            </a:endParaRPr>
          </a:p>
          <a:p>
            <a:endParaRPr lang="zh-CN" altLang="en-US" dirty="0"/>
          </a:p>
        </p:txBody>
      </p:sp>
      <p:sp>
        <p:nvSpPr>
          <p:cNvPr id="4" name="灯片编号占位符 3"/>
          <p:cNvSpPr>
            <a:spLocks noGrp="1"/>
          </p:cNvSpPr>
          <p:nvPr>
            <p:ph type="sldNum" sz="quarter" idx="10"/>
          </p:nvPr>
        </p:nvSpPr>
        <p:spPr/>
        <p:txBody>
          <a:bodyPr/>
          <a:lstStyle/>
          <a:p>
            <a:fld id="{665ECEE6-8F8C-4449-953F-0765469ED670}" type="slidenum">
              <a:rPr lang="zh-CN" altLang="en-US" smtClean="0"/>
              <a:t>34</a:t>
            </a:fld>
            <a:endParaRPr lang="zh-CN" altLang="en-US"/>
          </a:p>
        </p:txBody>
      </p:sp>
    </p:spTree>
    <p:extLst>
      <p:ext uri="{BB962C8B-B14F-4D97-AF65-F5344CB8AC3E}">
        <p14:creationId xmlns:p14="http://schemas.microsoft.com/office/powerpoint/2010/main" val="32347611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EABE6C31-EE7A-4411-A45C-DDF7D2352E4A}" type="datetimeFigureOut">
              <a:rPr lang="zh-CN" altLang="en-US" smtClean="0"/>
              <a:t>2018/3/23</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AD678030-9616-401B-859B-C9A7A46604E7}"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EABE6C31-EE7A-4411-A45C-DDF7D2352E4A}" type="datetimeFigureOut">
              <a:rPr lang="zh-CN" altLang="en-US" smtClean="0"/>
              <a:t>2018/3/23</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AD678030-9616-401B-859B-C9A7A46604E7}"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EABE6C31-EE7A-4411-A45C-DDF7D2352E4A}" type="datetimeFigureOut">
              <a:rPr lang="zh-CN" altLang="en-US" smtClean="0"/>
              <a:t>2018/3/23</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AD678030-9616-401B-859B-C9A7A46604E7}"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EABE6C31-EE7A-4411-A45C-DDF7D2352E4A}" type="datetimeFigureOut">
              <a:rPr lang="zh-CN" altLang="en-US" smtClean="0"/>
              <a:t>2018/3/23</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AD678030-9616-401B-859B-C9A7A46604E7}"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EABE6C31-EE7A-4411-A45C-DDF7D2352E4A}" type="datetimeFigureOut">
              <a:rPr lang="zh-CN" altLang="en-US" smtClean="0"/>
              <a:t>2018/3/23</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AD678030-9616-401B-859B-C9A7A46604E7}"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457200" y="6356350"/>
            <a:ext cx="2133600" cy="365125"/>
          </a:xfrm>
          <a:prstGeom prst="rect">
            <a:avLst/>
          </a:prstGeom>
        </p:spPr>
        <p:txBody>
          <a:bodyPr/>
          <a:lstStyle/>
          <a:p>
            <a:fld id="{EABE6C31-EE7A-4411-A45C-DDF7D2352E4A}" type="datetimeFigureOut">
              <a:rPr lang="zh-CN" altLang="en-US" smtClean="0"/>
              <a:t>2018/3/23</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p>
            <a:fld id="{AD678030-9616-401B-859B-C9A7A46604E7}"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457200" y="6356350"/>
            <a:ext cx="2133600" cy="365125"/>
          </a:xfrm>
          <a:prstGeom prst="rect">
            <a:avLst/>
          </a:prstGeom>
        </p:spPr>
        <p:txBody>
          <a:bodyPr/>
          <a:lstStyle/>
          <a:p>
            <a:fld id="{EABE6C31-EE7A-4411-A45C-DDF7D2352E4A}" type="datetimeFigureOut">
              <a:rPr lang="zh-CN" altLang="en-US" smtClean="0"/>
              <a:t>2018/3/23</a:t>
            </a:fld>
            <a:endParaRPr lang="zh-CN" altLang="en-US"/>
          </a:p>
        </p:txBody>
      </p:sp>
      <p:sp>
        <p:nvSpPr>
          <p:cNvPr id="8" name="页脚占位符 7"/>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6553200" y="6356350"/>
            <a:ext cx="2133600" cy="365125"/>
          </a:xfrm>
          <a:prstGeom prst="rect">
            <a:avLst/>
          </a:prstGeom>
        </p:spPr>
        <p:txBody>
          <a:bodyPr/>
          <a:lstStyle/>
          <a:p>
            <a:fld id="{AD678030-9616-401B-859B-C9A7A46604E7}"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457200" y="6356350"/>
            <a:ext cx="2133600" cy="365125"/>
          </a:xfrm>
          <a:prstGeom prst="rect">
            <a:avLst/>
          </a:prstGeom>
        </p:spPr>
        <p:txBody>
          <a:bodyPr/>
          <a:lstStyle/>
          <a:p>
            <a:fld id="{EABE6C31-EE7A-4411-A45C-DDF7D2352E4A}" type="datetimeFigureOut">
              <a:rPr lang="zh-CN" altLang="en-US" smtClean="0"/>
              <a:t>2018/3/23</a:t>
            </a:fld>
            <a:endParaRPr lang="zh-CN" altLang="en-US"/>
          </a:p>
        </p:txBody>
      </p:sp>
      <p:sp>
        <p:nvSpPr>
          <p:cNvPr id="4" name="页脚占位符 3"/>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6553200" y="6356350"/>
            <a:ext cx="2133600" cy="365125"/>
          </a:xfrm>
          <a:prstGeom prst="rect">
            <a:avLst/>
          </a:prstGeom>
        </p:spPr>
        <p:txBody>
          <a:bodyPr/>
          <a:lstStyle/>
          <a:p>
            <a:fld id="{AD678030-9616-401B-859B-C9A7A46604E7}"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356350"/>
            <a:ext cx="2133600" cy="365125"/>
          </a:xfrm>
          <a:prstGeom prst="rect">
            <a:avLst/>
          </a:prstGeom>
        </p:spPr>
        <p:txBody>
          <a:bodyPr/>
          <a:lstStyle/>
          <a:p>
            <a:fld id="{EABE6C31-EE7A-4411-A45C-DDF7D2352E4A}" type="datetimeFigureOut">
              <a:rPr lang="zh-CN" altLang="en-US" smtClean="0"/>
              <a:t>2018/3/23</a:t>
            </a:fld>
            <a:endParaRPr lang="zh-CN" altLang="en-US"/>
          </a:p>
        </p:txBody>
      </p:sp>
      <p:sp>
        <p:nvSpPr>
          <p:cNvPr id="3" name="页脚占位符 2"/>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6553200" y="6356350"/>
            <a:ext cx="2133600" cy="365125"/>
          </a:xfrm>
          <a:prstGeom prst="rect">
            <a:avLst/>
          </a:prstGeom>
        </p:spPr>
        <p:txBody>
          <a:bodyPr/>
          <a:lstStyle/>
          <a:p>
            <a:fld id="{AD678030-9616-401B-859B-C9A7A46604E7}"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a:xfrm>
            <a:off x="457200" y="6356350"/>
            <a:ext cx="2133600" cy="365125"/>
          </a:xfrm>
          <a:prstGeom prst="rect">
            <a:avLst/>
          </a:prstGeom>
        </p:spPr>
        <p:txBody>
          <a:bodyPr/>
          <a:lstStyle/>
          <a:p>
            <a:fld id="{EABE6C31-EE7A-4411-A45C-DDF7D2352E4A}" type="datetimeFigureOut">
              <a:rPr lang="zh-CN" altLang="en-US" smtClean="0"/>
              <a:t>2018/3/23</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p>
            <a:fld id="{AD678030-9616-401B-859B-C9A7A46604E7}"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a:xfrm>
            <a:off x="457200" y="6356350"/>
            <a:ext cx="2133600" cy="365125"/>
          </a:xfrm>
          <a:prstGeom prst="rect">
            <a:avLst/>
          </a:prstGeom>
        </p:spPr>
        <p:txBody>
          <a:bodyPr/>
          <a:lstStyle/>
          <a:p>
            <a:fld id="{EABE6C31-EE7A-4411-A45C-DDF7D2352E4A}" type="datetimeFigureOut">
              <a:rPr lang="zh-CN" altLang="en-US" smtClean="0"/>
              <a:t>2018/3/23</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p>
            <a:fld id="{AD678030-9616-401B-859B-C9A7A46604E7}"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upport.sas.com/techsup/technote/ts723_Designs.txt" TargetMode="Externa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4.wmf"/><Relationship Id="rId4"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2325229" y="2060848"/>
            <a:ext cx="4493538" cy="830997"/>
          </a:xfrm>
          <a:prstGeom prst="rect">
            <a:avLst/>
          </a:prstGeom>
          <a:noFill/>
        </p:spPr>
        <p:txBody>
          <a:bodyPr wrap="none" rtlCol="0" anchor="ctr">
            <a:spAutoFit/>
          </a:bodyPr>
          <a:lstStyle/>
          <a:p>
            <a:pPr algn="ctr"/>
            <a:r>
              <a:rPr lang="zh-CN" altLang="en-US" sz="4800" b="1">
                <a:solidFill>
                  <a:schemeClr val="bg1"/>
                </a:solidFill>
                <a:latin typeface="微软雅黑" panose="020B0503020204020204" pitchFamily="34" charset="-122"/>
                <a:ea typeface="微软雅黑" panose="020B0503020204020204" pitchFamily="34" charset="-122"/>
              </a:rPr>
              <a:t>测试理论第三天</a:t>
            </a:r>
            <a:endParaRPr lang="zh-CN" altLang="en-US" sz="4800" b="1" dirty="0">
              <a:solidFill>
                <a:schemeClr val="bg1"/>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4479635" y="2989542"/>
            <a:ext cx="184730" cy="553998"/>
          </a:xfrm>
          <a:prstGeom prst="rect">
            <a:avLst/>
          </a:prstGeom>
          <a:noFill/>
        </p:spPr>
        <p:txBody>
          <a:bodyPr wrap="none" rtlCol="0" anchor="ctr">
            <a:spAutoFit/>
          </a:bodyPr>
          <a:lstStyle/>
          <a:p>
            <a:pPr algn="ctr"/>
            <a:endParaRPr lang="zh-CN" altLang="en-US" sz="3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720090"/>
            <a:ext cx="8229600" cy="567055"/>
          </a:xfrm>
        </p:spPr>
        <p:txBody>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练习：字符属性设置程序</a:t>
            </a:r>
          </a:p>
        </p:txBody>
      </p:sp>
      <p:sp>
        <p:nvSpPr>
          <p:cNvPr id="2" name="内容占位符 1"/>
          <p:cNvSpPr>
            <a:spLocks noGrp="1"/>
          </p:cNvSpPr>
          <p:nvPr>
            <p:ph idx="1"/>
          </p:nvPr>
        </p:nvSpPr>
        <p:spPr>
          <a:xfrm>
            <a:off x="212725" y="1451610"/>
            <a:ext cx="8229600" cy="4968875"/>
          </a:xfrm>
        </p:spPr>
        <p:txBody>
          <a:bodyPr/>
          <a:lstStyle/>
          <a:p>
            <a:r>
              <a:rPr lang="zh-CN" altLang="en-US" sz="2400" dirty="0">
                <a:solidFill>
                  <a:srgbClr val="386698"/>
                </a:solidFill>
                <a:latin typeface="黑体" panose="02010609060101010101" pitchFamily="49" charset="-122"/>
                <a:ea typeface="黑体" panose="02010609060101010101" pitchFamily="49" charset="-122"/>
              </a:rPr>
              <a:t>案例：字符属性设置程序</a:t>
            </a:r>
          </a:p>
          <a:p>
            <a:pPr lvl="1"/>
            <a:r>
              <a:rPr lang="zh-CN" altLang="en-US" sz="2000" dirty="0">
                <a:solidFill>
                  <a:srgbClr val="386698"/>
                </a:solidFill>
                <a:latin typeface="黑体" panose="02010609060101010101" pitchFamily="49" charset="-122"/>
                <a:ea typeface="黑体" panose="02010609060101010101" pitchFamily="49" charset="-122"/>
              </a:rPr>
              <a:t>窗体中有多个控件（字体、字符样式、颜色、字号），每个控件有多个取值</a:t>
            </a:r>
          </a:p>
          <a:p>
            <a:pPr marL="720090" lvl="2" fontAlgn="auto">
              <a:spcBef>
                <a:spcPts val="0"/>
              </a:spcBef>
            </a:pPr>
            <a:r>
              <a:rPr lang="zh-CN" altLang="en-US" sz="1800" dirty="0">
                <a:solidFill>
                  <a:srgbClr val="386698"/>
                </a:solidFill>
                <a:latin typeface="黑体" panose="02010609060101010101" pitchFamily="49" charset="-122"/>
                <a:ea typeface="黑体" panose="02010609060101010101" pitchFamily="49" charset="-122"/>
              </a:rPr>
              <a:t>字体：仿宋、楷体、华文彩云</a:t>
            </a:r>
          </a:p>
          <a:p>
            <a:pPr marL="720090" lvl="2" fontAlgn="auto">
              <a:spcBef>
                <a:spcPts val="0"/>
              </a:spcBef>
            </a:pPr>
            <a:r>
              <a:rPr lang="zh-CN" altLang="en-US" sz="1800" dirty="0">
                <a:solidFill>
                  <a:srgbClr val="386698"/>
                </a:solidFill>
                <a:latin typeface="黑体" panose="02010609060101010101" pitchFamily="49" charset="-122"/>
                <a:ea typeface="黑体" panose="02010609060101010101" pitchFamily="49" charset="-122"/>
              </a:rPr>
              <a:t>字符样式：粗体、斜体、下划线</a:t>
            </a:r>
          </a:p>
          <a:p>
            <a:pPr marL="720090" lvl="2" fontAlgn="auto">
              <a:spcBef>
                <a:spcPts val="0"/>
              </a:spcBef>
            </a:pPr>
            <a:r>
              <a:rPr lang="zh-CN" altLang="en-US" sz="1800" dirty="0">
                <a:solidFill>
                  <a:srgbClr val="386698"/>
                </a:solidFill>
                <a:latin typeface="黑体" panose="02010609060101010101" pitchFamily="49" charset="-122"/>
                <a:ea typeface="黑体" panose="02010609060101010101" pitchFamily="49" charset="-122"/>
              </a:rPr>
              <a:t>颜色：红色、绿色、蓝色</a:t>
            </a:r>
          </a:p>
          <a:p>
            <a:pPr marL="720090" lvl="2" fontAlgn="auto">
              <a:spcBef>
                <a:spcPts val="0"/>
              </a:spcBef>
            </a:pPr>
            <a:r>
              <a:rPr lang="zh-CN" altLang="en-US" sz="1800" dirty="0">
                <a:solidFill>
                  <a:srgbClr val="386698"/>
                </a:solidFill>
                <a:latin typeface="黑体" panose="02010609060101010101" pitchFamily="49" charset="-122"/>
                <a:ea typeface="黑体" panose="02010609060101010101" pitchFamily="49" charset="-122"/>
              </a:rPr>
              <a:t>字号：20号、30号、40号</a:t>
            </a:r>
          </a:p>
          <a:p>
            <a:endParaRPr lang="zh-CN" altLang="en-US" sz="1800" dirty="0">
              <a:solidFill>
                <a:srgbClr val="386698"/>
              </a:solidFill>
              <a:latin typeface="黑体" panose="02010609060101010101" pitchFamily="49" charset="-122"/>
              <a:ea typeface="黑体" panose="02010609060101010101" pitchFamily="49" charset="-122"/>
            </a:endParaRPr>
          </a:p>
          <a:p>
            <a:endParaRPr lang="zh-CN" altLang="en-US" sz="1800" dirty="0">
              <a:solidFill>
                <a:srgbClr val="386698"/>
              </a:solidFill>
              <a:latin typeface="黑体" panose="02010609060101010101" pitchFamily="49" charset="-122"/>
              <a:ea typeface="黑体" panose="02010609060101010101" pitchFamily="49" charset="-122"/>
            </a:endParaRPr>
          </a:p>
          <a:p>
            <a:endParaRPr lang="zh-CN" altLang="en-US" sz="1800" dirty="0">
              <a:solidFill>
                <a:srgbClr val="386698"/>
              </a:solidFill>
              <a:latin typeface="黑体" panose="02010609060101010101" pitchFamily="49" charset="-122"/>
              <a:ea typeface="黑体" panose="02010609060101010101" pitchFamily="49" charset="-122"/>
            </a:endParaRPr>
          </a:p>
          <a:p>
            <a:pPr marL="228600" lvl="1" indent="-431800">
              <a:lnSpc>
                <a:spcPct val="100000"/>
              </a:lnSpc>
              <a:spcAft>
                <a:spcPts val="600"/>
              </a:spcAft>
              <a:buFont typeface="Wingdings" panose="05000000000000000000" pitchFamily="2" charset="2"/>
              <a:buChar char="u"/>
            </a:pPr>
            <a:endParaRPr lang="zh-CN" altLang="en-US" sz="1800" dirty="0">
              <a:solidFill>
                <a:srgbClr val="386698"/>
              </a:solidFill>
              <a:latin typeface="黑体" panose="02010609060101010101" pitchFamily="49" charset="-122"/>
              <a:ea typeface="黑体" panose="02010609060101010101" pitchFamily="49" charset="-122"/>
            </a:endParaRPr>
          </a:p>
          <a:p>
            <a:pPr marL="228600" lvl="1" indent="-431800">
              <a:lnSpc>
                <a:spcPct val="100000"/>
              </a:lnSpc>
              <a:spcAft>
                <a:spcPts val="600"/>
              </a:spcAft>
              <a:buFont typeface="Wingdings" panose="05000000000000000000" pitchFamily="2" charset="2"/>
              <a:buChar char="u"/>
            </a:pPr>
            <a:endParaRPr lang="zh-CN" altLang="en-US" sz="1800" dirty="0">
              <a:solidFill>
                <a:srgbClr val="386698"/>
              </a:solidFill>
              <a:latin typeface="黑体" panose="02010609060101010101" pitchFamily="49" charset="-122"/>
              <a:ea typeface="黑体" panose="02010609060101010101" pitchFamily="49" charset="-122"/>
            </a:endParaRPr>
          </a:p>
          <a:p>
            <a:pPr marL="228600" lvl="1" indent="-431800">
              <a:lnSpc>
                <a:spcPct val="100000"/>
              </a:lnSpc>
              <a:spcAft>
                <a:spcPts val="600"/>
              </a:spcAft>
              <a:buFont typeface="Wingdings" panose="05000000000000000000" pitchFamily="2" charset="2"/>
              <a:buChar char="u"/>
            </a:pPr>
            <a:r>
              <a:rPr lang="zh-CN" altLang="en-US" sz="2400" dirty="0">
                <a:solidFill>
                  <a:srgbClr val="386698"/>
                </a:solidFill>
                <a:latin typeface="黑体" panose="02010609060101010101" pitchFamily="49" charset="-122"/>
                <a:ea typeface="黑体" panose="02010609060101010101" pitchFamily="49" charset="-122"/>
              </a:rPr>
              <a:t>由于组合量非常大（3</a:t>
            </a:r>
            <a:r>
              <a:rPr lang="zh-CN" altLang="en-US" sz="2400" baseline="30000" dirty="0">
                <a:solidFill>
                  <a:srgbClr val="386698"/>
                </a:solidFill>
                <a:latin typeface="黑体" panose="02010609060101010101" pitchFamily="49" charset="-122"/>
                <a:ea typeface="黑体" panose="02010609060101010101" pitchFamily="49" charset="-122"/>
              </a:rPr>
              <a:t>4</a:t>
            </a:r>
            <a:r>
              <a:rPr lang="zh-CN" altLang="en-US" sz="2400" dirty="0">
                <a:solidFill>
                  <a:srgbClr val="386698"/>
                </a:solidFill>
                <a:latin typeface="黑体" panose="02010609060101010101" pitchFamily="49" charset="-122"/>
                <a:ea typeface="黑体" panose="02010609060101010101" pitchFamily="49" charset="-122"/>
              </a:rPr>
              <a:t>=81种组合情况），因此考虑使用正交法，选择L9（3</a:t>
            </a:r>
            <a:r>
              <a:rPr lang="zh-CN" altLang="en-US" sz="2400" baseline="30000" dirty="0">
                <a:solidFill>
                  <a:srgbClr val="386698"/>
                </a:solidFill>
                <a:latin typeface="黑体" panose="02010609060101010101" pitchFamily="49" charset="-122"/>
                <a:ea typeface="黑体" panose="02010609060101010101" pitchFamily="49" charset="-122"/>
              </a:rPr>
              <a:t>4</a:t>
            </a:r>
            <a:r>
              <a:rPr lang="zh-CN" altLang="en-US" sz="2400" dirty="0">
                <a:solidFill>
                  <a:srgbClr val="386698"/>
                </a:solidFill>
                <a:latin typeface="黑体" panose="02010609060101010101" pitchFamily="49" charset="-122"/>
                <a:ea typeface="黑体" panose="02010609060101010101" pitchFamily="49" charset="-122"/>
              </a:rPr>
              <a:t>）正交排列表</a:t>
            </a:r>
          </a:p>
          <a:p>
            <a:endParaRPr lang="zh-CN" altLang="en-US" sz="2400" dirty="0">
              <a:solidFill>
                <a:srgbClr val="386698"/>
              </a:solidFill>
              <a:latin typeface="黑体" panose="02010609060101010101" pitchFamily="49" charset="-122"/>
              <a:ea typeface="黑体" panose="02010609060101010101" pitchFamily="49" charset="-122"/>
            </a:endParaRPr>
          </a:p>
          <a:p>
            <a:endParaRPr lang="zh-CN" altLang="en-US" sz="2400" dirty="0">
              <a:solidFill>
                <a:srgbClr val="386698"/>
              </a:solidFill>
              <a:latin typeface="黑体" panose="02010609060101010101" pitchFamily="49" charset="-122"/>
              <a:ea typeface="黑体" panose="02010609060101010101" pitchFamily="49" charset="-122"/>
            </a:endParaRPr>
          </a:p>
        </p:txBody>
      </p:sp>
      <p:pic>
        <p:nvPicPr>
          <p:cNvPr id="5"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45230" y="3173730"/>
            <a:ext cx="4697095" cy="219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46447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animEffect transition="in" filter="fade">
                                      <p:cBhvr>
                                        <p:cTn id="17" dur="500"/>
                                        <p:tgtEl>
                                          <p:spTgt spid="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2" end="2"/>
                                            </p:txEl>
                                          </p:spTgt>
                                        </p:tgtEl>
                                        <p:attrNameLst>
                                          <p:attrName>style.visibility</p:attrName>
                                        </p:attrNameLst>
                                      </p:cBhvr>
                                      <p:to>
                                        <p:strVal val="visible"/>
                                      </p:to>
                                    </p:set>
                                    <p:animEffect transition="in" filter="fade">
                                      <p:cBhvr>
                                        <p:cTn id="22" dur="500"/>
                                        <p:tgtEl>
                                          <p:spTgt spid="2">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3" end="3"/>
                                            </p:txEl>
                                          </p:spTgt>
                                        </p:tgtEl>
                                        <p:attrNameLst>
                                          <p:attrName>style.visibility</p:attrName>
                                        </p:attrNameLst>
                                      </p:cBhvr>
                                      <p:to>
                                        <p:strVal val="visible"/>
                                      </p:to>
                                    </p:set>
                                    <p:animEffect transition="in" filter="fade">
                                      <p:cBhvr>
                                        <p:cTn id="27" dur="500"/>
                                        <p:tgtEl>
                                          <p:spTgt spid="2">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
                                            <p:txEl>
                                              <p:pRg st="4" end="4"/>
                                            </p:txEl>
                                          </p:spTgt>
                                        </p:tgtEl>
                                        <p:attrNameLst>
                                          <p:attrName>style.visibility</p:attrName>
                                        </p:attrNameLst>
                                      </p:cBhvr>
                                      <p:to>
                                        <p:strVal val="visible"/>
                                      </p:to>
                                    </p:set>
                                    <p:animEffect transition="in" filter="fade">
                                      <p:cBhvr>
                                        <p:cTn id="32" dur="500"/>
                                        <p:tgtEl>
                                          <p:spTgt spid="2">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
                                            <p:txEl>
                                              <p:pRg st="5" end="5"/>
                                            </p:txEl>
                                          </p:spTgt>
                                        </p:tgtEl>
                                        <p:attrNameLst>
                                          <p:attrName>style.visibility</p:attrName>
                                        </p:attrNameLst>
                                      </p:cBhvr>
                                      <p:to>
                                        <p:strVal val="visible"/>
                                      </p:to>
                                    </p:set>
                                    <p:animEffect transition="in" filter="fade">
                                      <p:cBhvr>
                                        <p:cTn id="37" dur="500"/>
                                        <p:tgtEl>
                                          <p:spTgt spid="2">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
                                            <p:txEl>
                                              <p:pRg st="11" end="11"/>
                                            </p:txEl>
                                          </p:spTgt>
                                        </p:tgtEl>
                                        <p:attrNameLst>
                                          <p:attrName>style.visibility</p:attrName>
                                        </p:attrNameLst>
                                      </p:cBhvr>
                                      <p:to>
                                        <p:strVal val="visible"/>
                                      </p:to>
                                    </p:set>
                                    <p:animEffect transition="in" filter="fade">
                                      <p:cBhvr>
                                        <p:cTn id="42" dur="500"/>
                                        <p:tgtEl>
                                          <p:spTgt spid="2">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794385"/>
            <a:ext cx="8229600" cy="523875"/>
          </a:xfrm>
        </p:spPr>
        <p:txBody>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练习：字符属性设置程序</a:t>
            </a:r>
            <a:endParaRPr lang="zh-CN" altLang="en-US" dirty="0"/>
          </a:p>
        </p:txBody>
      </p:sp>
      <p:sp>
        <p:nvSpPr>
          <p:cNvPr id="2" name="内容占位符 1"/>
          <p:cNvSpPr>
            <a:spLocks noGrp="1"/>
          </p:cNvSpPr>
          <p:nvPr>
            <p:ph idx="1"/>
          </p:nvPr>
        </p:nvSpPr>
        <p:spPr>
          <a:xfrm>
            <a:off x="457200" y="1489710"/>
            <a:ext cx="8229600" cy="4525963"/>
          </a:xfrm>
        </p:spPr>
        <p:txBody>
          <a:bodyPr/>
          <a:lstStyle/>
          <a:p>
            <a:r>
              <a:rPr lang="zh-CN" altLang="en-US" sz="2400" dirty="0">
                <a:solidFill>
                  <a:srgbClr val="386698"/>
                </a:solidFill>
                <a:latin typeface="黑体" panose="02010609060101010101" pitchFamily="49" charset="-122"/>
                <a:ea typeface="黑体" panose="02010609060101010101" pitchFamily="49" charset="-122"/>
              </a:rPr>
              <a:t>步骤一：根据所测程序中控件的个数以及每个控件的取值个数，选取一个合适的正交排列表</a:t>
            </a:r>
          </a:p>
          <a:p>
            <a:pPr lvl="1"/>
            <a:r>
              <a:rPr lang="zh-CN" altLang="en-US" sz="2000" dirty="0">
                <a:solidFill>
                  <a:srgbClr val="386698"/>
                </a:solidFill>
                <a:latin typeface="黑体" panose="02010609060101010101" pitchFamily="49" charset="-122"/>
                <a:ea typeface="黑体" panose="02010609060101010101" pitchFamily="49" charset="-122"/>
              </a:rPr>
              <a:t>4个控件（因素）：字体、字符样式、颜色、字号</a:t>
            </a:r>
          </a:p>
          <a:p>
            <a:pPr lvl="1"/>
            <a:r>
              <a:rPr lang="zh-CN" altLang="en-US" sz="2000" dirty="0">
                <a:solidFill>
                  <a:srgbClr val="386698"/>
                </a:solidFill>
                <a:latin typeface="黑体" panose="02010609060101010101" pitchFamily="49" charset="-122"/>
                <a:ea typeface="黑体" panose="02010609060101010101" pitchFamily="49" charset="-122"/>
              </a:rPr>
              <a:t>每个控件有3个取值（水平）</a:t>
            </a:r>
          </a:p>
          <a:p>
            <a:pPr lvl="1"/>
            <a:r>
              <a:rPr lang="zh-CN" altLang="en-US" sz="2000" dirty="0">
                <a:solidFill>
                  <a:srgbClr val="386698"/>
                </a:solidFill>
                <a:latin typeface="黑体" panose="02010609060101010101" pitchFamily="49" charset="-122"/>
                <a:ea typeface="黑体" panose="02010609060101010101" pitchFamily="49" charset="-122"/>
              </a:rPr>
              <a:t>选择L9（3</a:t>
            </a:r>
            <a:r>
              <a:rPr lang="zh-CN" altLang="en-US" sz="2000" baseline="30000" dirty="0">
                <a:solidFill>
                  <a:srgbClr val="386698"/>
                </a:solidFill>
                <a:latin typeface="黑体" panose="02010609060101010101" pitchFamily="49" charset="-122"/>
                <a:ea typeface="黑体" panose="02010609060101010101" pitchFamily="49" charset="-122"/>
              </a:rPr>
              <a:t>4</a:t>
            </a:r>
            <a:r>
              <a:rPr lang="zh-CN" altLang="en-US" sz="2000" dirty="0">
                <a:solidFill>
                  <a:srgbClr val="386698"/>
                </a:solidFill>
                <a:latin typeface="黑体" panose="02010609060101010101" pitchFamily="49" charset="-122"/>
                <a:ea typeface="黑体" panose="02010609060101010101" pitchFamily="49" charset="-122"/>
              </a:rPr>
              <a:t>）正交排列表</a:t>
            </a:r>
          </a:p>
          <a:p>
            <a:pPr lvl="1"/>
            <a:endParaRPr lang="zh-CN" altLang="en-US" sz="2000" dirty="0">
              <a:solidFill>
                <a:srgbClr val="386698"/>
              </a:solidFill>
              <a:latin typeface="黑体" panose="02010609060101010101" pitchFamily="49" charset="-122"/>
              <a:ea typeface="黑体" panose="02010609060101010101" pitchFamily="49" charset="-122"/>
            </a:endParaRPr>
          </a:p>
          <a:p>
            <a:pPr lvl="1"/>
            <a:endParaRPr lang="zh-CN" altLang="en-US" sz="2000" dirty="0">
              <a:solidFill>
                <a:srgbClr val="386698"/>
              </a:solidFill>
              <a:latin typeface="黑体" panose="02010609060101010101" pitchFamily="49" charset="-122"/>
              <a:ea typeface="黑体" panose="02010609060101010101" pitchFamily="49" charset="-122"/>
            </a:endParaRPr>
          </a:p>
          <a:p>
            <a:pPr lvl="1"/>
            <a:endParaRPr lang="zh-CN" altLang="en-US" sz="2000" dirty="0">
              <a:solidFill>
                <a:srgbClr val="386698"/>
              </a:solidFill>
              <a:latin typeface="黑体" panose="02010609060101010101" pitchFamily="49" charset="-122"/>
              <a:ea typeface="黑体" panose="02010609060101010101" pitchFamily="49" charset="-122"/>
            </a:endParaRPr>
          </a:p>
          <a:p>
            <a:pPr lvl="1"/>
            <a:endParaRPr lang="zh-CN" altLang="en-US" sz="2000" dirty="0">
              <a:solidFill>
                <a:srgbClr val="386698"/>
              </a:solidFill>
              <a:latin typeface="黑体" panose="02010609060101010101" pitchFamily="49" charset="-122"/>
              <a:ea typeface="黑体" panose="02010609060101010101" pitchFamily="49" charset="-122"/>
            </a:endParaRPr>
          </a:p>
          <a:p>
            <a:pPr lvl="1"/>
            <a:endParaRPr lang="zh-CN" altLang="en-US" sz="2000" dirty="0">
              <a:solidFill>
                <a:srgbClr val="386698"/>
              </a:solidFill>
              <a:latin typeface="黑体" panose="02010609060101010101" pitchFamily="49" charset="-122"/>
              <a:ea typeface="黑体" panose="02010609060101010101" pitchFamily="49" charset="-122"/>
            </a:endParaRPr>
          </a:p>
          <a:p>
            <a:pPr lvl="1"/>
            <a:endParaRPr lang="zh-CN" altLang="en-US" sz="2400" dirty="0">
              <a:solidFill>
                <a:srgbClr val="386698"/>
              </a:solidFill>
              <a:latin typeface="黑体" panose="02010609060101010101" pitchFamily="49" charset="-122"/>
              <a:ea typeface="黑体" panose="02010609060101010101" pitchFamily="49" charset="-122"/>
            </a:endParaRPr>
          </a:p>
          <a:p>
            <a:r>
              <a:rPr lang="zh-CN" altLang="en-US" sz="2400" dirty="0">
                <a:solidFill>
                  <a:srgbClr val="386698"/>
                </a:solidFill>
                <a:latin typeface="黑体" panose="02010609060101010101" pitchFamily="49" charset="-122"/>
                <a:ea typeface="黑体" panose="02010609060101010101" pitchFamily="49" charset="-122"/>
              </a:rPr>
              <a:t>步骤二：把控件及其取值列举出来，并对取值进行编号</a:t>
            </a:r>
          </a:p>
          <a:p>
            <a:pPr lvl="1"/>
            <a:endParaRPr lang="zh-CN" altLang="en-US" dirty="0"/>
          </a:p>
        </p:txBody>
      </p:sp>
      <p:graphicFrame>
        <p:nvGraphicFramePr>
          <p:cNvPr id="4" name="表格 3"/>
          <p:cNvGraphicFramePr>
            <a:graphicFrameLocks noGrp="1"/>
          </p:cNvGraphicFramePr>
          <p:nvPr/>
        </p:nvGraphicFramePr>
        <p:xfrm>
          <a:off x="982980" y="3740785"/>
          <a:ext cx="6175375" cy="1610995"/>
        </p:xfrm>
        <a:graphic>
          <a:graphicData uri="http://schemas.openxmlformats.org/drawingml/2006/table">
            <a:tbl>
              <a:tblPr firstRow="1" bandRow="1">
                <a:tableStyleId>{F5AB1C69-6EDB-4FF4-983F-18BD219EF322}</a:tableStyleId>
              </a:tblPr>
              <a:tblGrid>
                <a:gridCol w="1235075">
                  <a:extLst>
                    <a:ext uri="{9D8B030D-6E8A-4147-A177-3AD203B41FA5}">
                      <a16:colId xmlns:a16="http://schemas.microsoft.com/office/drawing/2014/main" val="20000"/>
                    </a:ext>
                  </a:extLst>
                </a:gridCol>
                <a:gridCol w="1235075">
                  <a:extLst>
                    <a:ext uri="{9D8B030D-6E8A-4147-A177-3AD203B41FA5}">
                      <a16:colId xmlns:a16="http://schemas.microsoft.com/office/drawing/2014/main" val="20001"/>
                    </a:ext>
                  </a:extLst>
                </a:gridCol>
                <a:gridCol w="1235075">
                  <a:extLst>
                    <a:ext uri="{9D8B030D-6E8A-4147-A177-3AD203B41FA5}">
                      <a16:colId xmlns:a16="http://schemas.microsoft.com/office/drawing/2014/main" val="20002"/>
                    </a:ext>
                  </a:extLst>
                </a:gridCol>
                <a:gridCol w="1235075">
                  <a:extLst>
                    <a:ext uri="{9D8B030D-6E8A-4147-A177-3AD203B41FA5}">
                      <a16:colId xmlns:a16="http://schemas.microsoft.com/office/drawing/2014/main" val="20003"/>
                    </a:ext>
                  </a:extLst>
                </a:gridCol>
                <a:gridCol w="1235075">
                  <a:extLst>
                    <a:ext uri="{9D8B030D-6E8A-4147-A177-3AD203B41FA5}">
                      <a16:colId xmlns:a16="http://schemas.microsoft.com/office/drawing/2014/main" val="20004"/>
                    </a:ext>
                  </a:extLst>
                </a:gridCol>
              </a:tblGrid>
              <a:tr h="332740">
                <a:tc>
                  <a:txBody>
                    <a:bodyPr/>
                    <a:lstStyle/>
                    <a:p>
                      <a:pPr algn="ctr"/>
                      <a:r>
                        <a:rPr lang="zh-CN" altLang="en-US" sz="1385" dirty="0"/>
                        <a:t>编号</a:t>
                      </a:r>
                    </a:p>
                  </a:txBody>
                  <a:tcPr marT="35188" marB="35188" anchor="ctr"/>
                </a:tc>
                <a:tc>
                  <a:txBody>
                    <a:bodyPr/>
                    <a:lstStyle/>
                    <a:p>
                      <a:pPr algn="ctr"/>
                      <a:r>
                        <a:rPr lang="zh-CN" altLang="en-US" sz="1385" dirty="0"/>
                        <a:t>字体</a:t>
                      </a:r>
                    </a:p>
                  </a:txBody>
                  <a:tcPr marT="35188" marB="35188" anchor="ctr"/>
                </a:tc>
                <a:tc>
                  <a:txBody>
                    <a:bodyPr/>
                    <a:lstStyle/>
                    <a:p>
                      <a:pPr algn="ctr"/>
                      <a:r>
                        <a:rPr lang="zh-CN" altLang="en-US" sz="1385" dirty="0"/>
                        <a:t>字符样式</a:t>
                      </a:r>
                    </a:p>
                  </a:txBody>
                  <a:tcPr marT="35188" marB="35188" anchor="ctr"/>
                </a:tc>
                <a:tc>
                  <a:txBody>
                    <a:bodyPr/>
                    <a:lstStyle/>
                    <a:p>
                      <a:pPr algn="ctr"/>
                      <a:r>
                        <a:rPr lang="zh-CN" altLang="en-US" sz="1385" dirty="0"/>
                        <a:t>颜色</a:t>
                      </a:r>
                    </a:p>
                  </a:txBody>
                  <a:tcPr marT="35188" marB="35188" anchor="ctr"/>
                </a:tc>
                <a:tc>
                  <a:txBody>
                    <a:bodyPr/>
                    <a:lstStyle/>
                    <a:p>
                      <a:pPr algn="ctr"/>
                      <a:r>
                        <a:rPr lang="zh-CN" altLang="en-US" sz="1385" dirty="0"/>
                        <a:t>字号</a:t>
                      </a:r>
                    </a:p>
                  </a:txBody>
                  <a:tcPr marT="35188" marB="35188" anchor="ctr"/>
                </a:tc>
                <a:extLst>
                  <a:ext uri="{0D108BD9-81ED-4DB2-BD59-A6C34878D82A}">
                    <a16:rowId xmlns:a16="http://schemas.microsoft.com/office/drawing/2014/main" val="10000"/>
                  </a:ext>
                </a:extLst>
              </a:tr>
              <a:tr h="426085">
                <a:tc>
                  <a:txBody>
                    <a:bodyPr/>
                    <a:lstStyle/>
                    <a:p>
                      <a:pPr algn="ctr"/>
                      <a:r>
                        <a:rPr lang="en-US" altLang="zh-CN" sz="1385" dirty="0"/>
                        <a:t>1</a:t>
                      </a:r>
                      <a:endParaRPr lang="zh-CN" altLang="en-US" sz="1385" dirty="0"/>
                    </a:p>
                  </a:txBody>
                  <a:tcPr marT="35188" marB="35188" anchor="ctr"/>
                </a:tc>
                <a:tc>
                  <a:txBody>
                    <a:bodyPr/>
                    <a:lstStyle/>
                    <a:p>
                      <a:pPr algn="ctr"/>
                      <a:r>
                        <a:rPr lang="zh-CN" altLang="en-US" sz="1385" dirty="0"/>
                        <a:t>仿宋</a:t>
                      </a:r>
                    </a:p>
                  </a:txBody>
                  <a:tcPr marT="35188" marB="35188" anchor="ctr"/>
                </a:tc>
                <a:tc>
                  <a:txBody>
                    <a:bodyPr/>
                    <a:lstStyle/>
                    <a:p>
                      <a:pPr algn="ctr"/>
                      <a:r>
                        <a:rPr lang="zh-CN" altLang="en-US" sz="1385" dirty="0"/>
                        <a:t>粗体</a:t>
                      </a:r>
                    </a:p>
                  </a:txBody>
                  <a:tcPr marT="35188" marB="35188" anchor="ctr"/>
                </a:tc>
                <a:tc>
                  <a:txBody>
                    <a:bodyPr/>
                    <a:lstStyle/>
                    <a:p>
                      <a:pPr algn="ctr"/>
                      <a:r>
                        <a:rPr lang="zh-CN" altLang="en-US" sz="1385" dirty="0"/>
                        <a:t>红色</a:t>
                      </a:r>
                    </a:p>
                  </a:txBody>
                  <a:tcPr marT="35188" marB="35188" anchor="ctr"/>
                </a:tc>
                <a:tc>
                  <a:txBody>
                    <a:bodyPr/>
                    <a:lstStyle/>
                    <a:p>
                      <a:pPr algn="ctr"/>
                      <a:r>
                        <a:rPr lang="en-US" altLang="zh-CN" sz="1385" dirty="0"/>
                        <a:t>20</a:t>
                      </a:r>
                      <a:r>
                        <a:rPr lang="zh-CN" altLang="en-US" sz="1385" dirty="0"/>
                        <a:t>号</a:t>
                      </a:r>
                    </a:p>
                  </a:txBody>
                  <a:tcPr marT="35188" marB="35188" anchor="ctr"/>
                </a:tc>
                <a:extLst>
                  <a:ext uri="{0D108BD9-81ED-4DB2-BD59-A6C34878D82A}">
                    <a16:rowId xmlns:a16="http://schemas.microsoft.com/office/drawing/2014/main" val="10001"/>
                  </a:ext>
                </a:extLst>
              </a:tr>
              <a:tr h="426085">
                <a:tc>
                  <a:txBody>
                    <a:bodyPr/>
                    <a:lstStyle/>
                    <a:p>
                      <a:pPr algn="ctr"/>
                      <a:r>
                        <a:rPr lang="en-US" altLang="zh-CN" sz="1385" dirty="0"/>
                        <a:t>2</a:t>
                      </a:r>
                      <a:endParaRPr lang="zh-CN" altLang="en-US" sz="1385" dirty="0"/>
                    </a:p>
                  </a:txBody>
                  <a:tcPr marT="35188" marB="35188" anchor="ctr"/>
                </a:tc>
                <a:tc>
                  <a:txBody>
                    <a:bodyPr/>
                    <a:lstStyle/>
                    <a:p>
                      <a:pPr algn="ctr"/>
                      <a:r>
                        <a:rPr lang="zh-CN" altLang="en-US" sz="1385" dirty="0"/>
                        <a:t>楷体</a:t>
                      </a:r>
                    </a:p>
                  </a:txBody>
                  <a:tcPr marT="35188" marB="35188" anchor="ctr"/>
                </a:tc>
                <a:tc>
                  <a:txBody>
                    <a:bodyPr/>
                    <a:lstStyle/>
                    <a:p>
                      <a:pPr algn="ctr"/>
                      <a:r>
                        <a:rPr lang="zh-CN" altLang="en-US" sz="1385" dirty="0"/>
                        <a:t>斜体</a:t>
                      </a:r>
                    </a:p>
                  </a:txBody>
                  <a:tcPr marT="35188" marB="35188" anchor="ctr"/>
                </a:tc>
                <a:tc>
                  <a:txBody>
                    <a:bodyPr/>
                    <a:lstStyle/>
                    <a:p>
                      <a:pPr algn="ctr"/>
                      <a:r>
                        <a:rPr lang="zh-CN" altLang="en-US" sz="1385" dirty="0"/>
                        <a:t>绿色</a:t>
                      </a:r>
                    </a:p>
                  </a:txBody>
                  <a:tcPr marT="35188" marB="35188" anchor="ctr"/>
                </a:tc>
                <a:tc>
                  <a:txBody>
                    <a:bodyPr/>
                    <a:lstStyle/>
                    <a:p>
                      <a:pPr algn="ctr"/>
                      <a:r>
                        <a:rPr lang="en-US" altLang="zh-CN" sz="1385" dirty="0"/>
                        <a:t>30</a:t>
                      </a:r>
                      <a:r>
                        <a:rPr lang="zh-CN" altLang="en-US" sz="1385" dirty="0"/>
                        <a:t>号</a:t>
                      </a:r>
                    </a:p>
                  </a:txBody>
                  <a:tcPr marT="35188" marB="35188" anchor="ctr"/>
                </a:tc>
                <a:extLst>
                  <a:ext uri="{0D108BD9-81ED-4DB2-BD59-A6C34878D82A}">
                    <a16:rowId xmlns:a16="http://schemas.microsoft.com/office/drawing/2014/main" val="10002"/>
                  </a:ext>
                </a:extLst>
              </a:tr>
              <a:tr h="426085">
                <a:tc>
                  <a:txBody>
                    <a:bodyPr/>
                    <a:lstStyle/>
                    <a:p>
                      <a:pPr algn="ctr"/>
                      <a:r>
                        <a:rPr lang="en-US" altLang="zh-CN" sz="1385" dirty="0"/>
                        <a:t>3</a:t>
                      </a:r>
                      <a:endParaRPr lang="zh-CN" altLang="en-US" sz="1385" dirty="0"/>
                    </a:p>
                  </a:txBody>
                  <a:tcPr marT="35188" marB="35188" anchor="ctr"/>
                </a:tc>
                <a:tc>
                  <a:txBody>
                    <a:bodyPr/>
                    <a:lstStyle/>
                    <a:p>
                      <a:pPr algn="ctr"/>
                      <a:r>
                        <a:rPr lang="zh-CN" altLang="en-US" sz="1385" dirty="0"/>
                        <a:t>华文彩云</a:t>
                      </a:r>
                    </a:p>
                  </a:txBody>
                  <a:tcPr marT="35188" marB="35188" anchor="ctr"/>
                </a:tc>
                <a:tc>
                  <a:txBody>
                    <a:bodyPr/>
                    <a:lstStyle/>
                    <a:p>
                      <a:pPr algn="ctr"/>
                      <a:r>
                        <a:rPr lang="zh-CN" altLang="en-US" sz="1385" dirty="0"/>
                        <a:t>下划线</a:t>
                      </a:r>
                    </a:p>
                  </a:txBody>
                  <a:tcPr marT="35188" marB="35188" anchor="ctr"/>
                </a:tc>
                <a:tc>
                  <a:txBody>
                    <a:bodyPr/>
                    <a:lstStyle/>
                    <a:p>
                      <a:pPr algn="ctr"/>
                      <a:r>
                        <a:rPr lang="zh-CN" altLang="en-US" sz="1385" dirty="0"/>
                        <a:t>蓝色</a:t>
                      </a:r>
                    </a:p>
                  </a:txBody>
                  <a:tcPr marT="35188" marB="35188" anchor="ctr"/>
                </a:tc>
                <a:tc>
                  <a:txBody>
                    <a:bodyPr/>
                    <a:lstStyle/>
                    <a:p>
                      <a:pPr algn="ctr"/>
                      <a:r>
                        <a:rPr lang="en-US" altLang="zh-CN" sz="1385" dirty="0"/>
                        <a:t>40</a:t>
                      </a:r>
                      <a:r>
                        <a:rPr lang="zh-CN" altLang="en-US" sz="1385" dirty="0"/>
                        <a:t>号</a:t>
                      </a:r>
                    </a:p>
                  </a:txBody>
                  <a:tcPr marT="35188" marB="35188"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424447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fade">
                                      <p:cBhvr>
                                        <p:cTn id="15" dur="500"/>
                                        <p:tgtEl>
                                          <p:spTgt spid="2">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fade">
                                      <p:cBhvr>
                                        <p:cTn id="18" dur="500"/>
                                        <p:tgtEl>
                                          <p:spTgt spid="2">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
                                            <p:txEl>
                                              <p:pRg st="10" end="10"/>
                                            </p:txEl>
                                          </p:spTgt>
                                        </p:tgtEl>
                                        <p:attrNameLst>
                                          <p:attrName>style.visibility</p:attrName>
                                        </p:attrNameLst>
                                      </p:cBhvr>
                                      <p:to>
                                        <p:strVal val="visible"/>
                                      </p:to>
                                    </p:set>
                                    <p:animEffect transition="in" filter="fade">
                                      <p:cBhvr>
                                        <p:cTn id="23" dur="500"/>
                                        <p:tgtEl>
                                          <p:spTgt spid="2">
                                            <p:txEl>
                                              <p:pRg st="10" end="1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692785"/>
            <a:ext cx="8229600" cy="495935"/>
          </a:xfrm>
        </p:spPr>
        <p:txBody>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练习：字符属性设置程序</a:t>
            </a:r>
            <a:endParaRPr lang="zh-CN" altLang="en-US" dirty="0"/>
          </a:p>
        </p:txBody>
      </p:sp>
      <p:sp>
        <p:nvSpPr>
          <p:cNvPr id="2" name="内容占位符 1"/>
          <p:cNvSpPr>
            <a:spLocks noGrp="1"/>
          </p:cNvSpPr>
          <p:nvPr>
            <p:ph idx="1"/>
          </p:nvPr>
        </p:nvSpPr>
        <p:spPr/>
        <p:txBody>
          <a:bodyPr/>
          <a:lstStyle/>
          <a:p>
            <a:pPr>
              <a:lnSpc>
                <a:spcPct val="140000"/>
              </a:lnSpc>
            </a:pPr>
            <a:r>
              <a:rPr lang="zh-CN" altLang="en-US" sz="2400" dirty="0">
                <a:solidFill>
                  <a:srgbClr val="386698"/>
                </a:solidFill>
                <a:latin typeface="黑体" panose="02010609060101010101" pitchFamily="49" charset="-122"/>
                <a:ea typeface="黑体" panose="02010609060101010101" pitchFamily="49" charset="-122"/>
              </a:rPr>
              <a:t>步骤三：把控件及其取值映射到正交排列表中</a:t>
            </a:r>
          </a:p>
          <a:p>
            <a:pPr lvl="1"/>
            <a:r>
              <a:rPr lang="zh-CN" altLang="en-US" sz="2000" dirty="0">
                <a:solidFill>
                  <a:srgbClr val="386698"/>
                </a:solidFill>
                <a:latin typeface="黑体" panose="02010609060101010101" pitchFamily="49" charset="-122"/>
                <a:ea typeface="黑体" panose="02010609060101010101" pitchFamily="49" charset="-122"/>
              </a:rPr>
              <a:t>1、把正交排列表中的A、B、C、D（因子）分别替换成4个控件</a:t>
            </a:r>
          </a:p>
        </p:txBody>
      </p:sp>
      <p:graphicFrame>
        <p:nvGraphicFramePr>
          <p:cNvPr id="4" name="表格 3"/>
          <p:cNvGraphicFramePr>
            <a:graphicFrameLocks noGrp="1"/>
          </p:cNvGraphicFramePr>
          <p:nvPr/>
        </p:nvGraphicFramePr>
        <p:xfrm>
          <a:off x="628832" y="3173113"/>
          <a:ext cx="4432935" cy="2584450"/>
        </p:xfrm>
        <a:graphic>
          <a:graphicData uri="http://schemas.openxmlformats.org/drawingml/2006/table">
            <a:tbl>
              <a:tblPr firstRow="1" bandRow="1">
                <a:tableStyleId>{F5AB1C69-6EDB-4FF4-983F-18BD219EF322}</a:tableStyleId>
              </a:tblPr>
              <a:tblGrid>
                <a:gridCol w="554355">
                  <a:extLst>
                    <a:ext uri="{9D8B030D-6E8A-4147-A177-3AD203B41FA5}">
                      <a16:colId xmlns:a16="http://schemas.microsoft.com/office/drawing/2014/main" val="20000"/>
                    </a:ext>
                  </a:extLst>
                </a:gridCol>
                <a:gridCol w="969645">
                  <a:extLst>
                    <a:ext uri="{9D8B030D-6E8A-4147-A177-3AD203B41FA5}">
                      <a16:colId xmlns:a16="http://schemas.microsoft.com/office/drawing/2014/main" val="20001"/>
                    </a:ext>
                  </a:extLst>
                </a:gridCol>
                <a:gridCol w="969010">
                  <a:extLst>
                    <a:ext uri="{9D8B030D-6E8A-4147-A177-3AD203B41FA5}">
                      <a16:colId xmlns:a16="http://schemas.microsoft.com/office/drawing/2014/main" val="20002"/>
                    </a:ext>
                  </a:extLst>
                </a:gridCol>
                <a:gridCol w="970280">
                  <a:extLst>
                    <a:ext uri="{9D8B030D-6E8A-4147-A177-3AD203B41FA5}">
                      <a16:colId xmlns:a16="http://schemas.microsoft.com/office/drawing/2014/main" val="20003"/>
                    </a:ext>
                  </a:extLst>
                </a:gridCol>
                <a:gridCol w="969645">
                  <a:extLst>
                    <a:ext uri="{9D8B030D-6E8A-4147-A177-3AD203B41FA5}">
                      <a16:colId xmlns:a16="http://schemas.microsoft.com/office/drawing/2014/main" val="20004"/>
                    </a:ext>
                  </a:extLst>
                </a:gridCol>
              </a:tblGrid>
              <a:tr h="258445">
                <a:tc>
                  <a:txBody>
                    <a:bodyPr/>
                    <a:lstStyle/>
                    <a:p>
                      <a:pPr algn="ctr"/>
                      <a:r>
                        <a:rPr lang="zh-CN" altLang="en-US" sz="1230" baseline="0" dirty="0">
                          <a:latin typeface="Times New Roman" panose="02020603050405020304" pitchFamily="18" charset="0"/>
                        </a:rPr>
                        <a:t>序号</a:t>
                      </a:r>
                    </a:p>
                  </a:txBody>
                  <a:tcPr marT="35188" marB="35188" anchor="ctr"/>
                </a:tc>
                <a:tc>
                  <a:txBody>
                    <a:bodyPr/>
                    <a:lstStyle/>
                    <a:p>
                      <a:pPr algn="ctr"/>
                      <a:r>
                        <a:rPr lang="en-US" altLang="zh-CN" sz="1230" baseline="0" dirty="0">
                          <a:latin typeface="Times New Roman" panose="02020603050405020304" pitchFamily="18" charset="0"/>
                        </a:rPr>
                        <a:t>A-</a:t>
                      </a:r>
                      <a:r>
                        <a:rPr lang="zh-CN" altLang="en-US" sz="1230" baseline="0" dirty="0">
                          <a:latin typeface="Times New Roman" panose="02020603050405020304" pitchFamily="18" charset="0"/>
                        </a:rPr>
                        <a:t>字体</a:t>
                      </a:r>
                    </a:p>
                  </a:txBody>
                  <a:tcPr marT="35188" marB="35188" anchor="ctr"/>
                </a:tc>
                <a:tc>
                  <a:txBody>
                    <a:bodyPr/>
                    <a:lstStyle/>
                    <a:p>
                      <a:pPr algn="ctr"/>
                      <a:r>
                        <a:rPr lang="en-US" altLang="zh-CN" sz="1230" baseline="0" dirty="0">
                          <a:latin typeface="Times New Roman" panose="02020603050405020304" pitchFamily="18" charset="0"/>
                        </a:rPr>
                        <a:t>B-</a:t>
                      </a:r>
                      <a:r>
                        <a:rPr lang="zh-CN" altLang="en-US" sz="1230" baseline="0" dirty="0">
                          <a:latin typeface="Times New Roman" panose="02020603050405020304" pitchFamily="18" charset="0"/>
                        </a:rPr>
                        <a:t>字符样式</a:t>
                      </a:r>
                    </a:p>
                  </a:txBody>
                  <a:tcPr marT="35188" marB="35188" anchor="ctr"/>
                </a:tc>
                <a:tc>
                  <a:txBody>
                    <a:bodyPr/>
                    <a:lstStyle/>
                    <a:p>
                      <a:pPr algn="ctr"/>
                      <a:r>
                        <a:rPr lang="en-US" altLang="zh-CN" sz="1230" baseline="0" dirty="0">
                          <a:latin typeface="Times New Roman" panose="02020603050405020304" pitchFamily="18" charset="0"/>
                        </a:rPr>
                        <a:t>C-</a:t>
                      </a:r>
                      <a:r>
                        <a:rPr lang="zh-CN" altLang="en-US" sz="1230" baseline="0" dirty="0">
                          <a:latin typeface="Times New Roman" panose="02020603050405020304" pitchFamily="18" charset="0"/>
                        </a:rPr>
                        <a:t>颜色</a:t>
                      </a:r>
                    </a:p>
                  </a:txBody>
                  <a:tcPr marT="35188" marB="35188" anchor="ctr"/>
                </a:tc>
                <a:tc>
                  <a:txBody>
                    <a:bodyPr/>
                    <a:lstStyle/>
                    <a:p>
                      <a:pPr algn="ctr"/>
                      <a:r>
                        <a:rPr lang="en-US" altLang="zh-CN" sz="1230" baseline="0" dirty="0">
                          <a:latin typeface="Times New Roman" panose="02020603050405020304" pitchFamily="18" charset="0"/>
                        </a:rPr>
                        <a:t>D-</a:t>
                      </a:r>
                      <a:r>
                        <a:rPr lang="zh-CN" altLang="en-US" sz="1230" baseline="0" dirty="0">
                          <a:latin typeface="Times New Roman" panose="02020603050405020304" pitchFamily="18" charset="0"/>
                        </a:rPr>
                        <a:t>字号</a:t>
                      </a:r>
                    </a:p>
                  </a:txBody>
                  <a:tcPr marT="35188" marB="35188" anchor="ctr"/>
                </a:tc>
                <a:extLst>
                  <a:ext uri="{0D108BD9-81ED-4DB2-BD59-A6C34878D82A}">
                    <a16:rowId xmlns:a16="http://schemas.microsoft.com/office/drawing/2014/main" val="10000"/>
                  </a:ext>
                </a:extLst>
              </a:tr>
              <a:tr h="258445">
                <a:tc>
                  <a:txBody>
                    <a:bodyPr/>
                    <a:lstStyle/>
                    <a:p>
                      <a:pPr algn="ctr"/>
                      <a:r>
                        <a:rPr lang="en-US" altLang="zh-CN" sz="1230" baseline="0" dirty="0">
                          <a:latin typeface="Times New Roman" panose="02020603050405020304" pitchFamily="18" charset="0"/>
                        </a:rPr>
                        <a:t>1</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1</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1</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1</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1</a:t>
                      </a:r>
                      <a:endParaRPr lang="zh-CN" altLang="en-US" sz="1230" baseline="0" dirty="0">
                        <a:latin typeface="Times New Roman" panose="02020603050405020304" pitchFamily="18" charset="0"/>
                      </a:endParaRPr>
                    </a:p>
                  </a:txBody>
                  <a:tcPr marT="35188" marB="35188" anchor="ctr"/>
                </a:tc>
                <a:extLst>
                  <a:ext uri="{0D108BD9-81ED-4DB2-BD59-A6C34878D82A}">
                    <a16:rowId xmlns:a16="http://schemas.microsoft.com/office/drawing/2014/main" val="10001"/>
                  </a:ext>
                </a:extLst>
              </a:tr>
              <a:tr h="258445">
                <a:tc>
                  <a:txBody>
                    <a:bodyPr/>
                    <a:lstStyle/>
                    <a:p>
                      <a:pPr algn="ctr"/>
                      <a:r>
                        <a:rPr lang="en-US" altLang="zh-CN" sz="1230" baseline="0" dirty="0">
                          <a:latin typeface="Times New Roman" panose="02020603050405020304" pitchFamily="18" charset="0"/>
                        </a:rPr>
                        <a:t>2</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1</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2</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2</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2</a:t>
                      </a:r>
                      <a:endParaRPr lang="zh-CN" altLang="en-US" sz="1230" baseline="0" dirty="0">
                        <a:latin typeface="Times New Roman" panose="02020603050405020304" pitchFamily="18" charset="0"/>
                      </a:endParaRPr>
                    </a:p>
                  </a:txBody>
                  <a:tcPr marT="35188" marB="35188" anchor="ctr"/>
                </a:tc>
                <a:extLst>
                  <a:ext uri="{0D108BD9-81ED-4DB2-BD59-A6C34878D82A}">
                    <a16:rowId xmlns:a16="http://schemas.microsoft.com/office/drawing/2014/main" val="10002"/>
                  </a:ext>
                </a:extLst>
              </a:tr>
              <a:tr h="258445">
                <a:tc>
                  <a:txBody>
                    <a:bodyPr/>
                    <a:lstStyle/>
                    <a:p>
                      <a:pPr algn="ctr"/>
                      <a:r>
                        <a:rPr lang="en-US" altLang="zh-CN" sz="1230" baseline="0" dirty="0">
                          <a:latin typeface="Times New Roman" panose="02020603050405020304" pitchFamily="18" charset="0"/>
                        </a:rPr>
                        <a:t>3</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1</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3</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3</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3</a:t>
                      </a:r>
                      <a:endParaRPr lang="zh-CN" altLang="en-US" sz="1230" baseline="0" dirty="0">
                        <a:latin typeface="Times New Roman" panose="02020603050405020304" pitchFamily="18" charset="0"/>
                      </a:endParaRPr>
                    </a:p>
                  </a:txBody>
                  <a:tcPr marT="35188" marB="35188" anchor="ctr"/>
                </a:tc>
                <a:extLst>
                  <a:ext uri="{0D108BD9-81ED-4DB2-BD59-A6C34878D82A}">
                    <a16:rowId xmlns:a16="http://schemas.microsoft.com/office/drawing/2014/main" val="10003"/>
                  </a:ext>
                </a:extLst>
              </a:tr>
              <a:tr h="258445">
                <a:tc>
                  <a:txBody>
                    <a:bodyPr/>
                    <a:lstStyle/>
                    <a:p>
                      <a:pPr algn="ctr"/>
                      <a:r>
                        <a:rPr lang="en-US" altLang="zh-CN" sz="1230" baseline="0" dirty="0">
                          <a:latin typeface="Times New Roman" panose="02020603050405020304" pitchFamily="18" charset="0"/>
                        </a:rPr>
                        <a:t>4</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2</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1</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2</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3</a:t>
                      </a:r>
                      <a:endParaRPr lang="zh-CN" altLang="en-US" sz="1230" baseline="0" dirty="0">
                        <a:latin typeface="Times New Roman" panose="02020603050405020304" pitchFamily="18" charset="0"/>
                      </a:endParaRPr>
                    </a:p>
                  </a:txBody>
                  <a:tcPr marT="35188" marB="35188" anchor="ctr"/>
                </a:tc>
                <a:extLst>
                  <a:ext uri="{0D108BD9-81ED-4DB2-BD59-A6C34878D82A}">
                    <a16:rowId xmlns:a16="http://schemas.microsoft.com/office/drawing/2014/main" val="10004"/>
                  </a:ext>
                </a:extLst>
              </a:tr>
              <a:tr h="258445">
                <a:tc>
                  <a:txBody>
                    <a:bodyPr/>
                    <a:lstStyle/>
                    <a:p>
                      <a:pPr algn="ctr"/>
                      <a:r>
                        <a:rPr lang="en-US" altLang="zh-CN" sz="1230" baseline="0" dirty="0">
                          <a:latin typeface="Times New Roman" panose="02020603050405020304" pitchFamily="18" charset="0"/>
                        </a:rPr>
                        <a:t>5</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2</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2</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3</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1</a:t>
                      </a:r>
                      <a:endParaRPr lang="zh-CN" altLang="en-US" sz="1230" baseline="0" dirty="0">
                        <a:latin typeface="Times New Roman" panose="02020603050405020304" pitchFamily="18" charset="0"/>
                      </a:endParaRPr>
                    </a:p>
                  </a:txBody>
                  <a:tcPr marT="35188" marB="35188" anchor="ctr"/>
                </a:tc>
                <a:extLst>
                  <a:ext uri="{0D108BD9-81ED-4DB2-BD59-A6C34878D82A}">
                    <a16:rowId xmlns:a16="http://schemas.microsoft.com/office/drawing/2014/main" val="10005"/>
                  </a:ext>
                </a:extLst>
              </a:tr>
              <a:tr h="258445">
                <a:tc>
                  <a:txBody>
                    <a:bodyPr/>
                    <a:lstStyle/>
                    <a:p>
                      <a:pPr algn="ctr"/>
                      <a:r>
                        <a:rPr lang="en-US" altLang="zh-CN" sz="1230" baseline="0" dirty="0">
                          <a:latin typeface="Times New Roman" panose="02020603050405020304" pitchFamily="18" charset="0"/>
                        </a:rPr>
                        <a:t>6</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2</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3</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1</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2</a:t>
                      </a:r>
                      <a:endParaRPr lang="zh-CN" altLang="en-US" sz="1230" baseline="0" dirty="0">
                        <a:latin typeface="Times New Roman" panose="02020603050405020304" pitchFamily="18" charset="0"/>
                      </a:endParaRPr>
                    </a:p>
                  </a:txBody>
                  <a:tcPr marT="35188" marB="35188" anchor="ctr"/>
                </a:tc>
                <a:extLst>
                  <a:ext uri="{0D108BD9-81ED-4DB2-BD59-A6C34878D82A}">
                    <a16:rowId xmlns:a16="http://schemas.microsoft.com/office/drawing/2014/main" val="10006"/>
                  </a:ext>
                </a:extLst>
              </a:tr>
              <a:tr h="258445">
                <a:tc>
                  <a:txBody>
                    <a:bodyPr/>
                    <a:lstStyle/>
                    <a:p>
                      <a:pPr algn="ctr"/>
                      <a:r>
                        <a:rPr lang="en-US" altLang="zh-CN" sz="1230" baseline="0" dirty="0">
                          <a:latin typeface="Times New Roman" panose="02020603050405020304" pitchFamily="18" charset="0"/>
                        </a:rPr>
                        <a:t>7</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3</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1</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3</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2</a:t>
                      </a:r>
                      <a:endParaRPr lang="zh-CN" altLang="en-US" sz="1230" baseline="0" dirty="0">
                        <a:latin typeface="Times New Roman" panose="02020603050405020304" pitchFamily="18" charset="0"/>
                      </a:endParaRPr>
                    </a:p>
                  </a:txBody>
                  <a:tcPr marT="35188" marB="35188" anchor="ctr"/>
                </a:tc>
                <a:extLst>
                  <a:ext uri="{0D108BD9-81ED-4DB2-BD59-A6C34878D82A}">
                    <a16:rowId xmlns:a16="http://schemas.microsoft.com/office/drawing/2014/main" val="10007"/>
                  </a:ext>
                </a:extLst>
              </a:tr>
              <a:tr h="258445">
                <a:tc>
                  <a:txBody>
                    <a:bodyPr/>
                    <a:lstStyle/>
                    <a:p>
                      <a:pPr algn="ctr"/>
                      <a:r>
                        <a:rPr lang="en-US" altLang="zh-CN" sz="1230" baseline="0" dirty="0">
                          <a:latin typeface="Times New Roman" panose="02020603050405020304" pitchFamily="18" charset="0"/>
                        </a:rPr>
                        <a:t>8</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3</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2</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1</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3</a:t>
                      </a:r>
                      <a:endParaRPr lang="zh-CN" altLang="en-US" sz="1230" baseline="0" dirty="0">
                        <a:latin typeface="Times New Roman" panose="02020603050405020304" pitchFamily="18" charset="0"/>
                      </a:endParaRPr>
                    </a:p>
                  </a:txBody>
                  <a:tcPr marT="35188" marB="35188" anchor="ctr"/>
                </a:tc>
                <a:extLst>
                  <a:ext uri="{0D108BD9-81ED-4DB2-BD59-A6C34878D82A}">
                    <a16:rowId xmlns:a16="http://schemas.microsoft.com/office/drawing/2014/main" val="10008"/>
                  </a:ext>
                </a:extLst>
              </a:tr>
              <a:tr h="258445">
                <a:tc>
                  <a:txBody>
                    <a:bodyPr/>
                    <a:lstStyle/>
                    <a:p>
                      <a:pPr algn="ctr"/>
                      <a:r>
                        <a:rPr lang="en-US" altLang="zh-CN" sz="1230" baseline="0" dirty="0">
                          <a:latin typeface="Times New Roman" panose="02020603050405020304" pitchFamily="18" charset="0"/>
                        </a:rPr>
                        <a:t>9</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3</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3</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2</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1</a:t>
                      </a:r>
                      <a:endParaRPr lang="zh-CN" altLang="en-US" sz="1230" baseline="0" dirty="0">
                        <a:latin typeface="Times New Roman" panose="02020603050405020304" pitchFamily="18" charset="0"/>
                      </a:endParaRPr>
                    </a:p>
                  </a:txBody>
                  <a:tcPr marT="35188" marB="35188" anchor="ctr"/>
                </a:tc>
                <a:extLst>
                  <a:ext uri="{0D108BD9-81ED-4DB2-BD59-A6C34878D82A}">
                    <a16:rowId xmlns:a16="http://schemas.microsoft.com/office/drawing/2014/main" val="10009"/>
                  </a:ext>
                </a:extLst>
              </a:tr>
            </a:tbl>
          </a:graphicData>
        </a:graphic>
      </p:graphicFrame>
      <p:graphicFrame>
        <p:nvGraphicFramePr>
          <p:cNvPr id="5" name="表格 4"/>
          <p:cNvGraphicFramePr>
            <a:graphicFrameLocks noGrp="1"/>
          </p:cNvGraphicFramePr>
          <p:nvPr/>
        </p:nvGraphicFramePr>
        <p:xfrm>
          <a:off x="5676223" y="3363613"/>
          <a:ext cx="2770505" cy="1971040"/>
        </p:xfrm>
        <a:graphic>
          <a:graphicData uri="http://schemas.openxmlformats.org/drawingml/2006/table">
            <a:tbl>
              <a:tblPr firstRow="1" bandRow="1">
                <a:tableStyleId>{F5AB1C69-6EDB-4FF4-983F-18BD219EF322}</a:tableStyleId>
              </a:tblPr>
              <a:tblGrid>
                <a:gridCol w="499110">
                  <a:extLst>
                    <a:ext uri="{9D8B030D-6E8A-4147-A177-3AD203B41FA5}">
                      <a16:colId xmlns:a16="http://schemas.microsoft.com/office/drawing/2014/main" val="20000"/>
                    </a:ext>
                  </a:extLst>
                </a:gridCol>
                <a:gridCol w="567690">
                  <a:extLst>
                    <a:ext uri="{9D8B030D-6E8A-4147-A177-3AD203B41FA5}">
                      <a16:colId xmlns:a16="http://schemas.microsoft.com/office/drawing/2014/main" val="20001"/>
                    </a:ext>
                  </a:extLst>
                </a:gridCol>
                <a:gridCol w="567690">
                  <a:extLst>
                    <a:ext uri="{9D8B030D-6E8A-4147-A177-3AD203B41FA5}">
                      <a16:colId xmlns:a16="http://schemas.microsoft.com/office/drawing/2014/main" val="20002"/>
                    </a:ext>
                  </a:extLst>
                </a:gridCol>
                <a:gridCol w="568325">
                  <a:extLst>
                    <a:ext uri="{9D8B030D-6E8A-4147-A177-3AD203B41FA5}">
                      <a16:colId xmlns:a16="http://schemas.microsoft.com/office/drawing/2014/main" val="20003"/>
                    </a:ext>
                  </a:extLst>
                </a:gridCol>
                <a:gridCol w="567690">
                  <a:extLst>
                    <a:ext uri="{9D8B030D-6E8A-4147-A177-3AD203B41FA5}">
                      <a16:colId xmlns:a16="http://schemas.microsoft.com/office/drawing/2014/main" val="20004"/>
                    </a:ext>
                  </a:extLst>
                </a:gridCol>
              </a:tblGrid>
              <a:tr h="492760">
                <a:tc>
                  <a:txBody>
                    <a:bodyPr/>
                    <a:lstStyle/>
                    <a:p>
                      <a:pPr algn="ctr"/>
                      <a:r>
                        <a:rPr lang="zh-CN" altLang="en-US" sz="1230" baseline="0" dirty="0">
                          <a:latin typeface="Times New Roman" panose="02020603050405020304" pitchFamily="18" charset="0"/>
                        </a:rPr>
                        <a:t>编号</a:t>
                      </a:r>
                    </a:p>
                  </a:txBody>
                  <a:tcPr marT="35188" marB="35188" anchor="ctr"/>
                </a:tc>
                <a:tc>
                  <a:txBody>
                    <a:bodyPr/>
                    <a:lstStyle/>
                    <a:p>
                      <a:pPr algn="ctr"/>
                      <a:r>
                        <a:rPr lang="zh-CN" altLang="en-US" sz="1230" baseline="0" dirty="0">
                          <a:latin typeface="Times New Roman" panose="02020603050405020304" pitchFamily="18" charset="0"/>
                        </a:rPr>
                        <a:t>字体</a:t>
                      </a:r>
                    </a:p>
                  </a:txBody>
                  <a:tcPr marT="35188" marB="35188" anchor="ctr"/>
                </a:tc>
                <a:tc>
                  <a:txBody>
                    <a:bodyPr/>
                    <a:lstStyle/>
                    <a:p>
                      <a:pPr algn="ctr"/>
                      <a:r>
                        <a:rPr lang="zh-CN" altLang="en-US" sz="1230" baseline="0" dirty="0">
                          <a:latin typeface="Times New Roman" panose="02020603050405020304" pitchFamily="18" charset="0"/>
                        </a:rPr>
                        <a:t>字符样式</a:t>
                      </a:r>
                    </a:p>
                  </a:txBody>
                  <a:tcPr marT="35188" marB="35188" anchor="ctr"/>
                </a:tc>
                <a:tc>
                  <a:txBody>
                    <a:bodyPr/>
                    <a:lstStyle/>
                    <a:p>
                      <a:pPr algn="ctr"/>
                      <a:r>
                        <a:rPr lang="zh-CN" altLang="en-US" sz="1230" baseline="0" dirty="0">
                          <a:latin typeface="Times New Roman" panose="02020603050405020304" pitchFamily="18" charset="0"/>
                        </a:rPr>
                        <a:t>颜色</a:t>
                      </a:r>
                    </a:p>
                  </a:txBody>
                  <a:tcPr marT="35188" marB="35188" anchor="ctr"/>
                </a:tc>
                <a:tc>
                  <a:txBody>
                    <a:bodyPr/>
                    <a:lstStyle/>
                    <a:p>
                      <a:pPr algn="ctr"/>
                      <a:r>
                        <a:rPr lang="zh-CN" altLang="en-US" sz="1230" baseline="0" dirty="0">
                          <a:latin typeface="Times New Roman" panose="02020603050405020304" pitchFamily="18" charset="0"/>
                        </a:rPr>
                        <a:t>字号</a:t>
                      </a:r>
                    </a:p>
                  </a:txBody>
                  <a:tcPr marT="35188" marB="35188" anchor="ctr"/>
                </a:tc>
                <a:extLst>
                  <a:ext uri="{0D108BD9-81ED-4DB2-BD59-A6C34878D82A}">
                    <a16:rowId xmlns:a16="http://schemas.microsoft.com/office/drawing/2014/main" val="10000"/>
                  </a:ext>
                </a:extLst>
              </a:tr>
              <a:tr h="492760">
                <a:tc>
                  <a:txBody>
                    <a:bodyPr/>
                    <a:lstStyle/>
                    <a:p>
                      <a:pPr algn="ctr"/>
                      <a:r>
                        <a:rPr lang="en-US" altLang="zh-CN" sz="1230" baseline="0" dirty="0">
                          <a:latin typeface="Times New Roman" panose="02020603050405020304" pitchFamily="18" charset="0"/>
                        </a:rPr>
                        <a:t>1</a:t>
                      </a:r>
                      <a:endParaRPr lang="zh-CN" altLang="en-US" sz="1230" baseline="0" dirty="0">
                        <a:latin typeface="Times New Roman" panose="02020603050405020304" pitchFamily="18" charset="0"/>
                      </a:endParaRPr>
                    </a:p>
                  </a:txBody>
                  <a:tcPr marT="35188" marB="35188" anchor="ctr"/>
                </a:tc>
                <a:tc>
                  <a:txBody>
                    <a:bodyPr/>
                    <a:lstStyle/>
                    <a:p>
                      <a:pPr algn="ctr"/>
                      <a:r>
                        <a:rPr lang="zh-CN" altLang="en-US" sz="1230" baseline="0" dirty="0">
                          <a:latin typeface="Times New Roman" panose="02020603050405020304" pitchFamily="18" charset="0"/>
                        </a:rPr>
                        <a:t>仿宋</a:t>
                      </a:r>
                    </a:p>
                  </a:txBody>
                  <a:tcPr marT="35188" marB="35188" anchor="ctr"/>
                </a:tc>
                <a:tc>
                  <a:txBody>
                    <a:bodyPr/>
                    <a:lstStyle/>
                    <a:p>
                      <a:pPr algn="ctr"/>
                      <a:r>
                        <a:rPr lang="zh-CN" altLang="en-US" sz="1230" baseline="0" dirty="0">
                          <a:latin typeface="Times New Roman" panose="02020603050405020304" pitchFamily="18" charset="0"/>
                        </a:rPr>
                        <a:t>粗体</a:t>
                      </a:r>
                    </a:p>
                  </a:txBody>
                  <a:tcPr marT="35188" marB="35188" anchor="ctr"/>
                </a:tc>
                <a:tc>
                  <a:txBody>
                    <a:bodyPr/>
                    <a:lstStyle/>
                    <a:p>
                      <a:pPr algn="ctr"/>
                      <a:r>
                        <a:rPr lang="zh-CN" altLang="en-US" sz="1230" baseline="0" dirty="0">
                          <a:latin typeface="Times New Roman" panose="02020603050405020304" pitchFamily="18" charset="0"/>
                        </a:rPr>
                        <a:t>红色</a:t>
                      </a:r>
                    </a:p>
                  </a:txBody>
                  <a:tcPr marT="35188" marB="35188" anchor="ctr"/>
                </a:tc>
                <a:tc>
                  <a:txBody>
                    <a:bodyPr/>
                    <a:lstStyle/>
                    <a:p>
                      <a:pPr algn="ctr"/>
                      <a:r>
                        <a:rPr lang="en-US" altLang="zh-CN" sz="1230" baseline="0" dirty="0">
                          <a:latin typeface="Times New Roman" panose="02020603050405020304" pitchFamily="18" charset="0"/>
                        </a:rPr>
                        <a:t>20</a:t>
                      </a:r>
                      <a:r>
                        <a:rPr lang="zh-CN" altLang="en-US" sz="1230" baseline="0" dirty="0">
                          <a:latin typeface="Times New Roman" panose="02020603050405020304" pitchFamily="18" charset="0"/>
                        </a:rPr>
                        <a:t>号</a:t>
                      </a:r>
                    </a:p>
                  </a:txBody>
                  <a:tcPr marT="35188" marB="35188" anchor="ctr"/>
                </a:tc>
                <a:extLst>
                  <a:ext uri="{0D108BD9-81ED-4DB2-BD59-A6C34878D82A}">
                    <a16:rowId xmlns:a16="http://schemas.microsoft.com/office/drawing/2014/main" val="10001"/>
                  </a:ext>
                </a:extLst>
              </a:tr>
              <a:tr h="492760">
                <a:tc>
                  <a:txBody>
                    <a:bodyPr/>
                    <a:lstStyle/>
                    <a:p>
                      <a:pPr algn="ctr"/>
                      <a:r>
                        <a:rPr lang="en-US" altLang="zh-CN" sz="1230" baseline="0" dirty="0">
                          <a:latin typeface="Times New Roman" panose="02020603050405020304" pitchFamily="18" charset="0"/>
                        </a:rPr>
                        <a:t>2</a:t>
                      </a:r>
                      <a:endParaRPr lang="zh-CN" altLang="en-US" sz="1230" baseline="0" dirty="0">
                        <a:latin typeface="Times New Roman" panose="02020603050405020304" pitchFamily="18" charset="0"/>
                      </a:endParaRPr>
                    </a:p>
                  </a:txBody>
                  <a:tcPr marT="35188" marB="35188" anchor="ctr"/>
                </a:tc>
                <a:tc>
                  <a:txBody>
                    <a:bodyPr/>
                    <a:lstStyle/>
                    <a:p>
                      <a:pPr algn="ctr"/>
                      <a:r>
                        <a:rPr lang="zh-CN" altLang="en-US" sz="1230" baseline="0" dirty="0">
                          <a:latin typeface="Times New Roman" panose="02020603050405020304" pitchFamily="18" charset="0"/>
                        </a:rPr>
                        <a:t>楷体</a:t>
                      </a:r>
                    </a:p>
                  </a:txBody>
                  <a:tcPr marT="35188" marB="35188" anchor="ctr"/>
                </a:tc>
                <a:tc>
                  <a:txBody>
                    <a:bodyPr/>
                    <a:lstStyle/>
                    <a:p>
                      <a:pPr algn="ctr"/>
                      <a:r>
                        <a:rPr lang="zh-CN" altLang="en-US" sz="1230" baseline="0" dirty="0">
                          <a:latin typeface="Times New Roman" panose="02020603050405020304" pitchFamily="18" charset="0"/>
                        </a:rPr>
                        <a:t>斜体</a:t>
                      </a:r>
                    </a:p>
                  </a:txBody>
                  <a:tcPr marT="35188" marB="35188" anchor="ctr"/>
                </a:tc>
                <a:tc>
                  <a:txBody>
                    <a:bodyPr/>
                    <a:lstStyle/>
                    <a:p>
                      <a:pPr algn="ctr"/>
                      <a:r>
                        <a:rPr lang="zh-CN" altLang="en-US" sz="1230" baseline="0" dirty="0">
                          <a:latin typeface="Times New Roman" panose="02020603050405020304" pitchFamily="18" charset="0"/>
                        </a:rPr>
                        <a:t>绿色</a:t>
                      </a:r>
                    </a:p>
                  </a:txBody>
                  <a:tcPr marT="35188" marB="35188" anchor="ctr"/>
                </a:tc>
                <a:tc>
                  <a:txBody>
                    <a:bodyPr/>
                    <a:lstStyle/>
                    <a:p>
                      <a:pPr algn="ctr"/>
                      <a:r>
                        <a:rPr lang="en-US" altLang="zh-CN" sz="1230" baseline="0" dirty="0">
                          <a:latin typeface="Times New Roman" panose="02020603050405020304" pitchFamily="18" charset="0"/>
                        </a:rPr>
                        <a:t>30</a:t>
                      </a:r>
                      <a:r>
                        <a:rPr lang="zh-CN" altLang="en-US" sz="1230" baseline="0" dirty="0">
                          <a:latin typeface="Times New Roman" panose="02020603050405020304" pitchFamily="18" charset="0"/>
                        </a:rPr>
                        <a:t>号</a:t>
                      </a:r>
                    </a:p>
                  </a:txBody>
                  <a:tcPr marT="35188" marB="35188" anchor="ctr"/>
                </a:tc>
                <a:extLst>
                  <a:ext uri="{0D108BD9-81ED-4DB2-BD59-A6C34878D82A}">
                    <a16:rowId xmlns:a16="http://schemas.microsoft.com/office/drawing/2014/main" val="10002"/>
                  </a:ext>
                </a:extLst>
              </a:tr>
              <a:tr h="492760">
                <a:tc>
                  <a:txBody>
                    <a:bodyPr/>
                    <a:lstStyle/>
                    <a:p>
                      <a:pPr algn="ctr"/>
                      <a:r>
                        <a:rPr lang="en-US" altLang="zh-CN" sz="1230" baseline="0" dirty="0">
                          <a:latin typeface="Times New Roman" panose="02020603050405020304" pitchFamily="18" charset="0"/>
                        </a:rPr>
                        <a:t>3</a:t>
                      </a:r>
                      <a:endParaRPr lang="zh-CN" altLang="en-US" sz="1230" baseline="0" dirty="0">
                        <a:latin typeface="Times New Roman" panose="02020603050405020304" pitchFamily="18" charset="0"/>
                      </a:endParaRPr>
                    </a:p>
                  </a:txBody>
                  <a:tcPr marT="35188" marB="35188" anchor="ctr"/>
                </a:tc>
                <a:tc>
                  <a:txBody>
                    <a:bodyPr/>
                    <a:lstStyle/>
                    <a:p>
                      <a:pPr algn="ctr"/>
                      <a:r>
                        <a:rPr lang="zh-CN" altLang="en-US" sz="1230" baseline="0" dirty="0">
                          <a:latin typeface="Times New Roman" panose="02020603050405020304" pitchFamily="18" charset="0"/>
                        </a:rPr>
                        <a:t>华文彩云</a:t>
                      </a:r>
                    </a:p>
                  </a:txBody>
                  <a:tcPr marT="35188" marB="35188" anchor="ctr"/>
                </a:tc>
                <a:tc>
                  <a:txBody>
                    <a:bodyPr/>
                    <a:lstStyle/>
                    <a:p>
                      <a:pPr algn="ctr"/>
                      <a:r>
                        <a:rPr lang="zh-CN" altLang="en-US" sz="1230" baseline="0" dirty="0">
                          <a:latin typeface="Times New Roman" panose="02020603050405020304" pitchFamily="18" charset="0"/>
                        </a:rPr>
                        <a:t>下划线</a:t>
                      </a:r>
                    </a:p>
                  </a:txBody>
                  <a:tcPr marT="35188" marB="35188" anchor="ctr"/>
                </a:tc>
                <a:tc>
                  <a:txBody>
                    <a:bodyPr/>
                    <a:lstStyle/>
                    <a:p>
                      <a:pPr algn="ctr"/>
                      <a:r>
                        <a:rPr lang="zh-CN" altLang="en-US" sz="1230" baseline="0" dirty="0">
                          <a:latin typeface="Times New Roman" panose="02020603050405020304" pitchFamily="18" charset="0"/>
                        </a:rPr>
                        <a:t>蓝色</a:t>
                      </a:r>
                    </a:p>
                  </a:txBody>
                  <a:tcPr marT="35188" marB="35188" anchor="ctr"/>
                </a:tc>
                <a:tc>
                  <a:txBody>
                    <a:bodyPr/>
                    <a:lstStyle/>
                    <a:p>
                      <a:pPr algn="ctr"/>
                      <a:r>
                        <a:rPr lang="en-US" altLang="zh-CN" sz="1230" baseline="0" dirty="0">
                          <a:latin typeface="Times New Roman" panose="02020603050405020304" pitchFamily="18" charset="0"/>
                        </a:rPr>
                        <a:t>40</a:t>
                      </a:r>
                      <a:r>
                        <a:rPr lang="zh-CN" altLang="en-US" sz="1230" baseline="0" dirty="0">
                          <a:latin typeface="Times New Roman" panose="02020603050405020304" pitchFamily="18" charset="0"/>
                        </a:rPr>
                        <a:t>号</a:t>
                      </a:r>
                    </a:p>
                  </a:txBody>
                  <a:tcPr marT="35188" marB="35188"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280515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650240"/>
            <a:ext cx="8229600" cy="598805"/>
          </a:xfrm>
        </p:spPr>
        <p:txBody>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练习：字符属性设置程序</a:t>
            </a:r>
            <a:endParaRPr lang="zh-CN" altLang="en-US" dirty="0"/>
          </a:p>
        </p:txBody>
      </p:sp>
      <p:sp>
        <p:nvSpPr>
          <p:cNvPr id="2" name="内容占位符 1"/>
          <p:cNvSpPr>
            <a:spLocks noGrp="1"/>
          </p:cNvSpPr>
          <p:nvPr>
            <p:ph idx="1"/>
          </p:nvPr>
        </p:nvSpPr>
        <p:spPr/>
        <p:txBody>
          <a:bodyPr/>
          <a:lstStyle/>
          <a:p>
            <a:r>
              <a:rPr lang="zh-CN" altLang="en-US" sz="2400" dirty="0">
                <a:solidFill>
                  <a:srgbClr val="386698"/>
                </a:solidFill>
                <a:latin typeface="黑体" panose="02010609060101010101" pitchFamily="49" charset="-122"/>
                <a:ea typeface="黑体" panose="02010609060101010101" pitchFamily="49" charset="-122"/>
              </a:rPr>
              <a:t>步骤三：把控件及其取值映射到正交排列表中</a:t>
            </a:r>
          </a:p>
          <a:p>
            <a:pPr lvl="1"/>
            <a:r>
              <a:rPr lang="zh-CN" altLang="en-US" sz="2000" dirty="0">
                <a:solidFill>
                  <a:srgbClr val="386698"/>
                </a:solidFill>
                <a:latin typeface="黑体" panose="02010609060101010101" pitchFamily="49" charset="-122"/>
                <a:ea typeface="黑体" panose="02010609060101010101" pitchFamily="49" charset="-122"/>
              </a:rPr>
              <a:t>2、把每列中的1,2,3（状态）分别换成这个控件的3个取值，排列顺序要按照表中给出的顺序</a:t>
            </a:r>
          </a:p>
        </p:txBody>
      </p:sp>
      <p:graphicFrame>
        <p:nvGraphicFramePr>
          <p:cNvPr id="4" name="表格 3"/>
          <p:cNvGraphicFramePr>
            <a:graphicFrameLocks noGrp="1"/>
          </p:cNvGraphicFramePr>
          <p:nvPr/>
        </p:nvGraphicFramePr>
        <p:xfrm>
          <a:off x="573412" y="3006634"/>
          <a:ext cx="4432935" cy="2937020"/>
        </p:xfrm>
        <a:graphic>
          <a:graphicData uri="http://schemas.openxmlformats.org/drawingml/2006/table">
            <a:tbl>
              <a:tblPr firstRow="1" bandRow="1">
                <a:tableStyleId>{F5AB1C69-6EDB-4FF4-983F-18BD219EF322}</a:tableStyleId>
              </a:tblPr>
              <a:tblGrid>
                <a:gridCol w="445135">
                  <a:extLst>
                    <a:ext uri="{9D8B030D-6E8A-4147-A177-3AD203B41FA5}">
                      <a16:colId xmlns:a16="http://schemas.microsoft.com/office/drawing/2014/main" val="20000"/>
                    </a:ext>
                  </a:extLst>
                </a:gridCol>
                <a:gridCol w="996950">
                  <a:extLst>
                    <a:ext uri="{9D8B030D-6E8A-4147-A177-3AD203B41FA5}">
                      <a16:colId xmlns:a16="http://schemas.microsoft.com/office/drawing/2014/main" val="20001"/>
                    </a:ext>
                  </a:extLst>
                </a:gridCol>
                <a:gridCol w="996950">
                  <a:extLst>
                    <a:ext uri="{9D8B030D-6E8A-4147-A177-3AD203B41FA5}">
                      <a16:colId xmlns:a16="http://schemas.microsoft.com/office/drawing/2014/main" val="20002"/>
                    </a:ext>
                  </a:extLst>
                </a:gridCol>
                <a:gridCol w="996950">
                  <a:extLst>
                    <a:ext uri="{9D8B030D-6E8A-4147-A177-3AD203B41FA5}">
                      <a16:colId xmlns:a16="http://schemas.microsoft.com/office/drawing/2014/main" val="20003"/>
                    </a:ext>
                  </a:extLst>
                </a:gridCol>
                <a:gridCol w="996950">
                  <a:extLst>
                    <a:ext uri="{9D8B030D-6E8A-4147-A177-3AD203B41FA5}">
                      <a16:colId xmlns:a16="http://schemas.microsoft.com/office/drawing/2014/main" val="20004"/>
                    </a:ext>
                  </a:extLst>
                </a:gridCol>
              </a:tblGrid>
              <a:tr h="444500">
                <a:tc>
                  <a:txBody>
                    <a:bodyPr/>
                    <a:lstStyle/>
                    <a:p>
                      <a:pPr algn="ctr"/>
                      <a:r>
                        <a:rPr lang="zh-CN" altLang="en-US" sz="1230" baseline="0" dirty="0">
                          <a:latin typeface="Times New Roman" panose="02020603050405020304" pitchFamily="18" charset="0"/>
                        </a:rPr>
                        <a:t>序号</a:t>
                      </a:r>
                    </a:p>
                  </a:txBody>
                  <a:tcPr marT="35188" marB="35188" anchor="ctr"/>
                </a:tc>
                <a:tc>
                  <a:txBody>
                    <a:bodyPr/>
                    <a:lstStyle/>
                    <a:p>
                      <a:pPr algn="ctr"/>
                      <a:r>
                        <a:rPr lang="en-US" altLang="zh-CN" sz="1230" baseline="0" dirty="0">
                          <a:latin typeface="Times New Roman" panose="02020603050405020304" pitchFamily="18" charset="0"/>
                        </a:rPr>
                        <a:t>A-</a:t>
                      </a:r>
                      <a:r>
                        <a:rPr lang="zh-CN" altLang="en-US" sz="1230" baseline="0" dirty="0">
                          <a:latin typeface="Times New Roman" panose="02020603050405020304" pitchFamily="18" charset="0"/>
                        </a:rPr>
                        <a:t>字体</a:t>
                      </a:r>
                    </a:p>
                  </a:txBody>
                  <a:tcPr marT="35188" marB="35188" anchor="ctr"/>
                </a:tc>
                <a:tc>
                  <a:txBody>
                    <a:bodyPr/>
                    <a:lstStyle/>
                    <a:p>
                      <a:pPr algn="ctr"/>
                      <a:r>
                        <a:rPr lang="en-US" altLang="zh-CN" sz="1230" baseline="0" dirty="0">
                          <a:latin typeface="Times New Roman" panose="02020603050405020304" pitchFamily="18" charset="0"/>
                        </a:rPr>
                        <a:t>B-</a:t>
                      </a:r>
                      <a:r>
                        <a:rPr lang="zh-CN" altLang="en-US" sz="1230" baseline="0" dirty="0">
                          <a:latin typeface="Times New Roman" panose="02020603050405020304" pitchFamily="18" charset="0"/>
                        </a:rPr>
                        <a:t>字符样式</a:t>
                      </a:r>
                    </a:p>
                  </a:txBody>
                  <a:tcPr marT="35188" marB="35188" anchor="ctr"/>
                </a:tc>
                <a:tc>
                  <a:txBody>
                    <a:bodyPr/>
                    <a:lstStyle/>
                    <a:p>
                      <a:pPr algn="ctr"/>
                      <a:r>
                        <a:rPr lang="en-US" altLang="zh-CN" sz="1230" baseline="0" dirty="0">
                          <a:latin typeface="Times New Roman" panose="02020603050405020304" pitchFamily="18" charset="0"/>
                        </a:rPr>
                        <a:t>C-</a:t>
                      </a:r>
                      <a:r>
                        <a:rPr lang="zh-CN" altLang="en-US" sz="1230" baseline="0" dirty="0">
                          <a:latin typeface="Times New Roman" panose="02020603050405020304" pitchFamily="18" charset="0"/>
                        </a:rPr>
                        <a:t>颜色</a:t>
                      </a:r>
                    </a:p>
                  </a:txBody>
                  <a:tcPr marT="35188" marB="35188" anchor="ctr"/>
                </a:tc>
                <a:tc>
                  <a:txBody>
                    <a:bodyPr/>
                    <a:lstStyle/>
                    <a:p>
                      <a:pPr algn="ctr"/>
                      <a:r>
                        <a:rPr lang="en-US" altLang="zh-CN" sz="1230" baseline="0" dirty="0">
                          <a:latin typeface="Times New Roman" panose="02020603050405020304" pitchFamily="18" charset="0"/>
                        </a:rPr>
                        <a:t>D-</a:t>
                      </a:r>
                      <a:r>
                        <a:rPr lang="zh-CN" altLang="en-US" sz="1230" baseline="0" dirty="0">
                          <a:latin typeface="Times New Roman" panose="02020603050405020304" pitchFamily="18" charset="0"/>
                        </a:rPr>
                        <a:t>字号</a:t>
                      </a:r>
                    </a:p>
                  </a:txBody>
                  <a:tcPr marT="35188" marB="35188" anchor="ctr"/>
                </a:tc>
                <a:extLst>
                  <a:ext uri="{0D108BD9-81ED-4DB2-BD59-A6C34878D82A}">
                    <a16:rowId xmlns:a16="http://schemas.microsoft.com/office/drawing/2014/main" val="10000"/>
                  </a:ext>
                </a:extLst>
              </a:tr>
              <a:tr h="276860">
                <a:tc>
                  <a:txBody>
                    <a:bodyPr/>
                    <a:lstStyle/>
                    <a:p>
                      <a:pPr algn="ctr"/>
                      <a:r>
                        <a:rPr lang="en-US" altLang="zh-CN" sz="1230" baseline="0" dirty="0">
                          <a:latin typeface="Times New Roman" panose="02020603050405020304" pitchFamily="18" charset="0"/>
                        </a:rPr>
                        <a:t>1</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1-</a:t>
                      </a:r>
                      <a:r>
                        <a:rPr lang="zh-CN" altLang="en-US" sz="1230" baseline="0" dirty="0">
                          <a:latin typeface="Times New Roman" panose="02020603050405020304" pitchFamily="18" charset="0"/>
                        </a:rPr>
                        <a:t>仿宋</a:t>
                      </a:r>
                    </a:p>
                  </a:txBody>
                  <a:tcPr marT="35188" marB="35188" anchor="ctr"/>
                </a:tc>
                <a:tc>
                  <a:txBody>
                    <a:bodyPr/>
                    <a:lstStyle/>
                    <a:p>
                      <a:pPr algn="ctr"/>
                      <a:r>
                        <a:rPr lang="en-US" altLang="zh-CN" sz="1230" baseline="0" dirty="0">
                          <a:latin typeface="Times New Roman" panose="02020603050405020304" pitchFamily="18" charset="0"/>
                        </a:rPr>
                        <a:t>1-</a:t>
                      </a:r>
                      <a:r>
                        <a:rPr lang="zh-CN" altLang="en-US" sz="1230" baseline="0" dirty="0">
                          <a:latin typeface="Times New Roman" panose="02020603050405020304" pitchFamily="18" charset="0"/>
                        </a:rPr>
                        <a:t>粗体</a:t>
                      </a:r>
                    </a:p>
                  </a:txBody>
                  <a:tcPr marT="35188" marB="35188" anchor="ctr"/>
                </a:tc>
                <a:tc>
                  <a:txBody>
                    <a:bodyPr/>
                    <a:lstStyle/>
                    <a:p>
                      <a:pPr algn="ctr"/>
                      <a:r>
                        <a:rPr lang="en-US" altLang="zh-CN" sz="1230" baseline="0" dirty="0">
                          <a:latin typeface="Times New Roman" panose="02020603050405020304" pitchFamily="18" charset="0"/>
                        </a:rPr>
                        <a:t>1-</a:t>
                      </a:r>
                      <a:r>
                        <a:rPr lang="zh-CN" altLang="en-US" sz="1230" baseline="0" dirty="0">
                          <a:latin typeface="Times New Roman" panose="02020603050405020304" pitchFamily="18" charset="0"/>
                        </a:rPr>
                        <a:t>红色</a:t>
                      </a:r>
                    </a:p>
                  </a:txBody>
                  <a:tcPr marT="35188" marB="35188" anchor="ctr"/>
                </a:tc>
                <a:tc>
                  <a:txBody>
                    <a:bodyPr/>
                    <a:lstStyle/>
                    <a:p>
                      <a:pPr algn="ctr"/>
                      <a:r>
                        <a:rPr lang="en-US" altLang="zh-CN" sz="1230" baseline="0" dirty="0">
                          <a:latin typeface="Times New Roman" panose="02020603050405020304" pitchFamily="18" charset="0"/>
                        </a:rPr>
                        <a:t>1-20</a:t>
                      </a:r>
                      <a:r>
                        <a:rPr lang="zh-CN" altLang="en-US" sz="1230" baseline="0" dirty="0">
                          <a:latin typeface="Times New Roman" panose="02020603050405020304" pitchFamily="18" charset="0"/>
                        </a:rPr>
                        <a:t>号</a:t>
                      </a:r>
                    </a:p>
                  </a:txBody>
                  <a:tcPr marT="35188" marB="35188" anchor="ctr"/>
                </a:tc>
                <a:extLst>
                  <a:ext uri="{0D108BD9-81ED-4DB2-BD59-A6C34878D82A}">
                    <a16:rowId xmlns:a16="http://schemas.microsoft.com/office/drawing/2014/main" val="10001"/>
                  </a:ext>
                </a:extLst>
              </a:tr>
              <a:tr h="276860">
                <a:tc>
                  <a:txBody>
                    <a:bodyPr/>
                    <a:lstStyle/>
                    <a:p>
                      <a:pPr algn="ctr"/>
                      <a:r>
                        <a:rPr lang="en-US" altLang="zh-CN" sz="1230" baseline="0" dirty="0">
                          <a:latin typeface="Times New Roman" panose="02020603050405020304" pitchFamily="18" charset="0"/>
                        </a:rPr>
                        <a:t>2</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1-</a:t>
                      </a:r>
                      <a:r>
                        <a:rPr lang="zh-CN" altLang="en-US" sz="1230" baseline="0" dirty="0">
                          <a:latin typeface="Times New Roman" panose="02020603050405020304" pitchFamily="18" charset="0"/>
                        </a:rPr>
                        <a:t>仿宋</a:t>
                      </a:r>
                    </a:p>
                  </a:txBody>
                  <a:tcPr marT="35188" marB="35188" anchor="ctr"/>
                </a:tc>
                <a:tc>
                  <a:txBody>
                    <a:bodyPr/>
                    <a:lstStyle/>
                    <a:p>
                      <a:pPr algn="ctr"/>
                      <a:r>
                        <a:rPr lang="en-US" altLang="zh-CN" sz="1230" baseline="0" dirty="0">
                          <a:latin typeface="Times New Roman" panose="02020603050405020304" pitchFamily="18" charset="0"/>
                        </a:rPr>
                        <a:t>2-</a:t>
                      </a:r>
                      <a:r>
                        <a:rPr lang="zh-CN" altLang="en-US" sz="1230" baseline="0" dirty="0">
                          <a:latin typeface="Times New Roman" panose="02020603050405020304" pitchFamily="18" charset="0"/>
                        </a:rPr>
                        <a:t>斜体</a:t>
                      </a:r>
                    </a:p>
                  </a:txBody>
                  <a:tcPr marT="35188" marB="35188" anchor="ctr"/>
                </a:tc>
                <a:tc>
                  <a:txBody>
                    <a:bodyPr/>
                    <a:lstStyle/>
                    <a:p>
                      <a:pPr algn="ctr"/>
                      <a:r>
                        <a:rPr lang="en-US" altLang="zh-CN" sz="1230" baseline="0" dirty="0">
                          <a:latin typeface="Times New Roman" panose="02020603050405020304" pitchFamily="18" charset="0"/>
                        </a:rPr>
                        <a:t>2-</a:t>
                      </a:r>
                      <a:r>
                        <a:rPr lang="zh-CN" altLang="en-US" sz="1230" baseline="0" dirty="0">
                          <a:latin typeface="Times New Roman" panose="02020603050405020304" pitchFamily="18" charset="0"/>
                        </a:rPr>
                        <a:t>绿色</a:t>
                      </a:r>
                    </a:p>
                  </a:txBody>
                  <a:tcPr marT="35188" marB="35188" anchor="ctr"/>
                </a:tc>
                <a:tc>
                  <a:txBody>
                    <a:bodyPr/>
                    <a:lstStyle/>
                    <a:p>
                      <a:pPr algn="ctr"/>
                      <a:r>
                        <a:rPr lang="en-US" altLang="zh-CN" sz="1230" baseline="0" dirty="0">
                          <a:latin typeface="Times New Roman" panose="02020603050405020304" pitchFamily="18" charset="0"/>
                        </a:rPr>
                        <a:t>2-30</a:t>
                      </a:r>
                      <a:r>
                        <a:rPr lang="zh-CN" altLang="en-US" sz="1230" baseline="0" dirty="0">
                          <a:latin typeface="Times New Roman" panose="02020603050405020304" pitchFamily="18" charset="0"/>
                        </a:rPr>
                        <a:t>号</a:t>
                      </a:r>
                    </a:p>
                  </a:txBody>
                  <a:tcPr marT="35188" marB="35188" anchor="ctr"/>
                </a:tc>
                <a:extLst>
                  <a:ext uri="{0D108BD9-81ED-4DB2-BD59-A6C34878D82A}">
                    <a16:rowId xmlns:a16="http://schemas.microsoft.com/office/drawing/2014/main" val="10002"/>
                  </a:ext>
                </a:extLst>
              </a:tr>
              <a:tr h="276860">
                <a:tc>
                  <a:txBody>
                    <a:bodyPr/>
                    <a:lstStyle/>
                    <a:p>
                      <a:pPr algn="ctr"/>
                      <a:r>
                        <a:rPr lang="en-US" altLang="zh-CN" sz="1230" baseline="0" dirty="0">
                          <a:latin typeface="Times New Roman" panose="02020603050405020304" pitchFamily="18" charset="0"/>
                        </a:rPr>
                        <a:t>3</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1-</a:t>
                      </a:r>
                      <a:r>
                        <a:rPr lang="zh-CN" altLang="en-US" sz="1230" baseline="0" dirty="0">
                          <a:latin typeface="Times New Roman" panose="02020603050405020304" pitchFamily="18" charset="0"/>
                        </a:rPr>
                        <a:t>仿宋</a:t>
                      </a:r>
                    </a:p>
                  </a:txBody>
                  <a:tcPr marT="35188" marB="35188" anchor="ctr"/>
                </a:tc>
                <a:tc>
                  <a:txBody>
                    <a:bodyPr/>
                    <a:lstStyle/>
                    <a:p>
                      <a:pPr algn="ctr"/>
                      <a:r>
                        <a:rPr lang="en-US" altLang="zh-CN" sz="1230" baseline="0" dirty="0">
                          <a:latin typeface="Times New Roman" panose="02020603050405020304" pitchFamily="18" charset="0"/>
                        </a:rPr>
                        <a:t>3-</a:t>
                      </a:r>
                      <a:r>
                        <a:rPr lang="zh-CN" altLang="en-US" sz="1230" baseline="0" dirty="0">
                          <a:latin typeface="Times New Roman" panose="02020603050405020304" pitchFamily="18" charset="0"/>
                        </a:rPr>
                        <a:t>下划线</a:t>
                      </a:r>
                    </a:p>
                  </a:txBody>
                  <a:tcPr marT="35188" marB="35188" anchor="ctr"/>
                </a:tc>
                <a:tc>
                  <a:txBody>
                    <a:bodyPr/>
                    <a:lstStyle/>
                    <a:p>
                      <a:pPr algn="ctr"/>
                      <a:r>
                        <a:rPr lang="en-US" altLang="zh-CN" sz="1230" baseline="0" dirty="0">
                          <a:latin typeface="Times New Roman" panose="02020603050405020304" pitchFamily="18" charset="0"/>
                        </a:rPr>
                        <a:t>3-</a:t>
                      </a:r>
                      <a:r>
                        <a:rPr lang="zh-CN" altLang="en-US" sz="1230" baseline="0" dirty="0">
                          <a:latin typeface="Times New Roman" panose="02020603050405020304" pitchFamily="18" charset="0"/>
                        </a:rPr>
                        <a:t>蓝色</a:t>
                      </a:r>
                    </a:p>
                  </a:txBody>
                  <a:tcPr marT="35188" marB="35188" anchor="ctr"/>
                </a:tc>
                <a:tc>
                  <a:txBody>
                    <a:bodyPr/>
                    <a:lstStyle/>
                    <a:p>
                      <a:pPr algn="ctr"/>
                      <a:r>
                        <a:rPr lang="en-US" altLang="zh-CN" sz="1230" baseline="0" dirty="0">
                          <a:latin typeface="Times New Roman" panose="02020603050405020304" pitchFamily="18" charset="0"/>
                        </a:rPr>
                        <a:t>3-40</a:t>
                      </a:r>
                      <a:r>
                        <a:rPr lang="zh-CN" altLang="en-US" sz="1230" baseline="0" dirty="0">
                          <a:latin typeface="Times New Roman" panose="02020603050405020304" pitchFamily="18" charset="0"/>
                        </a:rPr>
                        <a:t>号</a:t>
                      </a:r>
                    </a:p>
                  </a:txBody>
                  <a:tcPr marT="35188" marB="35188" anchor="ctr"/>
                </a:tc>
                <a:extLst>
                  <a:ext uri="{0D108BD9-81ED-4DB2-BD59-A6C34878D82A}">
                    <a16:rowId xmlns:a16="http://schemas.microsoft.com/office/drawing/2014/main" val="10003"/>
                  </a:ext>
                </a:extLst>
              </a:tr>
              <a:tr h="276860">
                <a:tc>
                  <a:txBody>
                    <a:bodyPr/>
                    <a:lstStyle/>
                    <a:p>
                      <a:pPr algn="ctr"/>
                      <a:r>
                        <a:rPr lang="en-US" altLang="zh-CN" sz="1230" baseline="0" dirty="0">
                          <a:latin typeface="Times New Roman" panose="02020603050405020304" pitchFamily="18" charset="0"/>
                        </a:rPr>
                        <a:t>4</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2-</a:t>
                      </a:r>
                      <a:r>
                        <a:rPr lang="zh-CN" altLang="en-US" sz="1230" baseline="0" dirty="0">
                          <a:latin typeface="Times New Roman" panose="02020603050405020304" pitchFamily="18" charset="0"/>
                        </a:rPr>
                        <a:t>楷体</a:t>
                      </a:r>
                    </a:p>
                  </a:txBody>
                  <a:tcPr marT="35188" marB="35188" anchor="ctr"/>
                </a:tc>
                <a:tc>
                  <a:txBody>
                    <a:bodyPr/>
                    <a:lstStyle/>
                    <a:p>
                      <a:pPr algn="ctr"/>
                      <a:r>
                        <a:rPr lang="en-US" altLang="zh-CN" sz="1230" baseline="0" dirty="0">
                          <a:latin typeface="Times New Roman" panose="02020603050405020304" pitchFamily="18" charset="0"/>
                        </a:rPr>
                        <a:t>1-</a:t>
                      </a:r>
                      <a:r>
                        <a:rPr lang="zh-CN" altLang="en-US" sz="1230" baseline="0" dirty="0">
                          <a:latin typeface="Times New Roman" panose="02020603050405020304" pitchFamily="18" charset="0"/>
                        </a:rPr>
                        <a:t>粗体</a:t>
                      </a:r>
                    </a:p>
                  </a:txBody>
                  <a:tcPr marT="35188" marB="35188" anchor="ctr"/>
                </a:tc>
                <a:tc>
                  <a:txBody>
                    <a:bodyPr/>
                    <a:lstStyle/>
                    <a:p>
                      <a:pPr algn="ctr"/>
                      <a:r>
                        <a:rPr lang="en-US" altLang="zh-CN" sz="1230" baseline="0" dirty="0">
                          <a:latin typeface="Times New Roman" panose="02020603050405020304" pitchFamily="18" charset="0"/>
                        </a:rPr>
                        <a:t>2-</a:t>
                      </a:r>
                      <a:r>
                        <a:rPr lang="zh-CN" altLang="en-US" sz="1230" baseline="0" dirty="0">
                          <a:latin typeface="Times New Roman" panose="02020603050405020304" pitchFamily="18" charset="0"/>
                        </a:rPr>
                        <a:t>绿色</a:t>
                      </a:r>
                    </a:p>
                  </a:txBody>
                  <a:tcPr marT="35188" marB="35188" anchor="ctr"/>
                </a:tc>
                <a:tc>
                  <a:txBody>
                    <a:bodyPr/>
                    <a:lstStyle/>
                    <a:p>
                      <a:pPr algn="ctr"/>
                      <a:r>
                        <a:rPr lang="en-US" altLang="zh-CN" sz="1230" baseline="0" dirty="0">
                          <a:latin typeface="Times New Roman" panose="02020603050405020304" pitchFamily="18" charset="0"/>
                        </a:rPr>
                        <a:t>3-40</a:t>
                      </a:r>
                      <a:r>
                        <a:rPr lang="zh-CN" altLang="en-US" sz="1230" baseline="0" dirty="0">
                          <a:latin typeface="Times New Roman" panose="02020603050405020304" pitchFamily="18" charset="0"/>
                        </a:rPr>
                        <a:t>号</a:t>
                      </a:r>
                    </a:p>
                  </a:txBody>
                  <a:tcPr marT="35188" marB="35188" anchor="ctr"/>
                </a:tc>
                <a:extLst>
                  <a:ext uri="{0D108BD9-81ED-4DB2-BD59-A6C34878D82A}">
                    <a16:rowId xmlns:a16="http://schemas.microsoft.com/office/drawing/2014/main" val="10004"/>
                  </a:ext>
                </a:extLst>
              </a:tr>
              <a:tr h="276860">
                <a:tc>
                  <a:txBody>
                    <a:bodyPr/>
                    <a:lstStyle/>
                    <a:p>
                      <a:pPr algn="ctr"/>
                      <a:r>
                        <a:rPr lang="en-US" altLang="zh-CN" sz="1230" baseline="0" dirty="0">
                          <a:latin typeface="Times New Roman" panose="02020603050405020304" pitchFamily="18" charset="0"/>
                        </a:rPr>
                        <a:t>5</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2-</a:t>
                      </a:r>
                      <a:r>
                        <a:rPr lang="zh-CN" altLang="en-US" sz="1230" baseline="0" dirty="0">
                          <a:latin typeface="Times New Roman" panose="02020603050405020304" pitchFamily="18" charset="0"/>
                        </a:rPr>
                        <a:t>楷体</a:t>
                      </a:r>
                    </a:p>
                  </a:txBody>
                  <a:tcPr marT="35188" marB="35188" anchor="ctr"/>
                </a:tc>
                <a:tc>
                  <a:txBody>
                    <a:bodyPr/>
                    <a:lstStyle/>
                    <a:p>
                      <a:pPr algn="ctr"/>
                      <a:r>
                        <a:rPr lang="en-US" altLang="zh-CN" sz="1230" baseline="0" dirty="0">
                          <a:latin typeface="Times New Roman" panose="02020603050405020304" pitchFamily="18" charset="0"/>
                        </a:rPr>
                        <a:t>2-</a:t>
                      </a:r>
                      <a:r>
                        <a:rPr lang="zh-CN" altLang="en-US" sz="1230" baseline="0" dirty="0">
                          <a:latin typeface="Times New Roman" panose="02020603050405020304" pitchFamily="18" charset="0"/>
                        </a:rPr>
                        <a:t>斜体</a:t>
                      </a:r>
                    </a:p>
                  </a:txBody>
                  <a:tcPr marT="35188" marB="35188" anchor="ctr"/>
                </a:tc>
                <a:tc>
                  <a:txBody>
                    <a:bodyPr/>
                    <a:lstStyle/>
                    <a:p>
                      <a:pPr algn="ctr"/>
                      <a:r>
                        <a:rPr lang="en-US" altLang="zh-CN" sz="1230" baseline="0" dirty="0">
                          <a:latin typeface="Times New Roman" panose="02020603050405020304" pitchFamily="18" charset="0"/>
                        </a:rPr>
                        <a:t>3-</a:t>
                      </a:r>
                      <a:r>
                        <a:rPr lang="zh-CN" altLang="en-US" sz="1230" baseline="0" dirty="0">
                          <a:latin typeface="Times New Roman" panose="02020603050405020304" pitchFamily="18" charset="0"/>
                        </a:rPr>
                        <a:t>蓝色</a:t>
                      </a:r>
                    </a:p>
                  </a:txBody>
                  <a:tcPr marT="35188" marB="35188" anchor="ctr"/>
                </a:tc>
                <a:tc>
                  <a:txBody>
                    <a:bodyPr/>
                    <a:lstStyle/>
                    <a:p>
                      <a:pPr algn="ctr"/>
                      <a:r>
                        <a:rPr lang="en-US" altLang="zh-CN" sz="1230" baseline="0" dirty="0">
                          <a:latin typeface="Times New Roman" panose="02020603050405020304" pitchFamily="18" charset="0"/>
                        </a:rPr>
                        <a:t>1-20</a:t>
                      </a:r>
                      <a:r>
                        <a:rPr lang="zh-CN" altLang="en-US" sz="1230" baseline="0" dirty="0">
                          <a:latin typeface="Times New Roman" panose="02020603050405020304" pitchFamily="18" charset="0"/>
                        </a:rPr>
                        <a:t>号</a:t>
                      </a:r>
                    </a:p>
                  </a:txBody>
                  <a:tcPr marT="35188" marB="35188" anchor="ctr"/>
                </a:tc>
                <a:extLst>
                  <a:ext uri="{0D108BD9-81ED-4DB2-BD59-A6C34878D82A}">
                    <a16:rowId xmlns:a16="http://schemas.microsoft.com/office/drawing/2014/main" val="10005"/>
                  </a:ext>
                </a:extLst>
              </a:tr>
              <a:tr h="276860">
                <a:tc>
                  <a:txBody>
                    <a:bodyPr/>
                    <a:lstStyle/>
                    <a:p>
                      <a:pPr algn="ctr"/>
                      <a:r>
                        <a:rPr lang="en-US" altLang="zh-CN" sz="1230" baseline="0" dirty="0">
                          <a:latin typeface="Times New Roman" panose="02020603050405020304" pitchFamily="18" charset="0"/>
                        </a:rPr>
                        <a:t>6</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2-</a:t>
                      </a:r>
                      <a:r>
                        <a:rPr lang="zh-CN" altLang="en-US" sz="1230" baseline="0" dirty="0">
                          <a:latin typeface="Times New Roman" panose="02020603050405020304" pitchFamily="18" charset="0"/>
                        </a:rPr>
                        <a:t>楷体</a:t>
                      </a:r>
                    </a:p>
                  </a:txBody>
                  <a:tcPr marT="35188" marB="35188" anchor="ctr"/>
                </a:tc>
                <a:tc>
                  <a:txBody>
                    <a:bodyPr/>
                    <a:lstStyle/>
                    <a:p>
                      <a:pPr algn="ctr"/>
                      <a:r>
                        <a:rPr lang="en-US" altLang="zh-CN" sz="1230" baseline="0" dirty="0">
                          <a:latin typeface="Times New Roman" panose="02020603050405020304" pitchFamily="18" charset="0"/>
                        </a:rPr>
                        <a:t>3-</a:t>
                      </a:r>
                      <a:r>
                        <a:rPr lang="zh-CN" altLang="en-US" sz="1230" baseline="0" dirty="0">
                          <a:latin typeface="Times New Roman" panose="02020603050405020304" pitchFamily="18" charset="0"/>
                        </a:rPr>
                        <a:t>下划线</a:t>
                      </a:r>
                    </a:p>
                  </a:txBody>
                  <a:tcPr marT="35188" marB="35188" anchor="ctr"/>
                </a:tc>
                <a:tc>
                  <a:txBody>
                    <a:bodyPr/>
                    <a:lstStyle/>
                    <a:p>
                      <a:pPr algn="ctr"/>
                      <a:r>
                        <a:rPr lang="en-US" altLang="zh-CN" sz="1230" baseline="0" dirty="0">
                          <a:latin typeface="Times New Roman" panose="02020603050405020304" pitchFamily="18" charset="0"/>
                        </a:rPr>
                        <a:t>1-</a:t>
                      </a:r>
                      <a:r>
                        <a:rPr lang="zh-CN" altLang="en-US" sz="1230" baseline="0" dirty="0">
                          <a:latin typeface="Times New Roman" panose="02020603050405020304" pitchFamily="18" charset="0"/>
                        </a:rPr>
                        <a:t>红色</a:t>
                      </a:r>
                    </a:p>
                  </a:txBody>
                  <a:tcPr marT="35188" marB="35188" anchor="ctr"/>
                </a:tc>
                <a:tc>
                  <a:txBody>
                    <a:bodyPr/>
                    <a:lstStyle/>
                    <a:p>
                      <a:pPr algn="ctr"/>
                      <a:r>
                        <a:rPr lang="en-US" altLang="zh-CN" sz="1230" baseline="0" dirty="0">
                          <a:latin typeface="Times New Roman" panose="02020603050405020304" pitchFamily="18" charset="0"/>
                        </a:rPr>
                        <a:t>2-30</a:t>
                      </a:r>
                      <a:r>
                        <a:rPr lang="zh-CN" altLang="en-US" sz="1230" baseline="0" dirty="0">
                          <a:latin typeface="Times New Roman" panose="02020603050405020304" pitchFamily="18" charset="0"/>
                        </a:rPr>
                        <a:t>号</a:t>
                      </a:r>
                    </a:p>
                  </a:txBody>
                  <a:tcPr marT="35188" marB="35188" anchor="ctr"/>
                </a:tc>
                <a:extLst>
                  <a:ext uri="{0D108BD9-81ED-4DB2-BD59-A6C34878D82A}">
                    <a16:rowId xmlns:a16="http://schemas.microsoft.com/office/drawing/2014/main" val="10006"/>
                  </a:ext>
                </a:extLst>
              </a:tr>
              <a:tr h="276860">
                <a:tc>
                  <a:txBody>
                    <a:bodyPr/>
                    <a:lstStyle/>
                    <a:p>
                      <a:pPr algn="ctr"/>
                      <a:r>
                        <a:rPr lang="en-US" altLang="zh-CN" sz="1230" baseline="0" dirty="0">
                          <a:latin typeface="Times New Roman" panose="02020603050405020304" pitchFamily="18" charset="0"/>
                        </a:rPr>
                        <a:t>7</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3-</a:t>
                      </a:r>
                      <a:r>
                        <a:rPr lang="zh-CN" altLang="en-US" sz="1230" baseline="0" dirty="0">
                          <a:latin typeface="Times New Roman" panose="02020603050405020304" pitchFamily="18" charset="0"/>
                        </a:rPr>
                        <a:t>华文彩云</a:t>
                      </a:r>
                    </a:p>
                  </a:txBody>
                  <a:tcPr marT="35188" marB="35188" anchor="ctr"/>
                </a:tc>
                <a:tc>
                  <a:txBody>
                    <a:bodyPr/>
                    <a:lstStyle/>
                    <a:p>
                      <a:pPr algn="ctr"/>
                      <a:r>
                        <a:rPr lang="en-US" altLang="zh-CN" sz="1230" baseline="0" dirty="0">
                          <a:latin typeface="Times New Roman" panose="02020603050405020304" pitchFamily="18" charset="0"/>
                        </a:rPr>
                        <a:t>1-</a:t>
                      </a:r>
                      <a:r>
                        <a:rPr lang="zh-CN" altLang="en-US" sz="1230" baseline="0" dirty="0">
                          <a:latin typeface="Times New Roman" panose="02020603050405020304" pitchFamily="18" charset="0"/>
                        </a:rPr>
                        <a:t>粗体</a:t>
                      </a:r>
                    </a:p>
                  </a:txBody>
                  <a:tcPr marT="35188" marB="35188" anchor="ctr"/>
                </a:tc>
                <a:tc>
                  <a:txBody>
                    <a:bodyPr/>
                    <a:lstStyle/>
                    <a:p>
                      <a:pPr algn="ctr"/>
                      <a:r>
                        <a:rPr lang="en-US" altLang="zh-CN" sz="1230" baseline="0" dirty="0">
                          <a:latin typeface="Times New Roman" panose="02020603050405020304" pitchFamily="18" charset="0"/>
                        </a:rPr>
                        <a:t>3-</a:t>
                      </a:r>
                      <a:r>
                        <a:rPr lang="zh-CN" altLang="en-US" sz="1230" baseline="0" dirty="0">
                          <a:latin typeface="Times New Roman" panose="02020603050405020304" pitchFamily="18" charset="0"/>
                        </a:rPr>
                        <a:t>蓝色</a:t>
                      </a:r>
                    </a:p>
                  </a:txBody>
                  <a:tcPr marT="35188" marB="35188" anchor="ctr"/>
                </a:tc>
                <a:tc>
                  <a:txBody>
                    <a:bodyPr/>
                    <a:lstStyle/>
                    <a:p>
                      <a:pPr algn="ctr"/>
                      <a:r>
                        <a:rPr lang="en-US" altLang="zh-CN" sz="1230" baseline="0" dirty="0">
                          <a:latin typeface="Times New Roman" panose="02020603050405020304" pitchFamily="18" charset="0"/>
                        </a:rPr>
                        <a:t>2-30</a:t>
                      </a:r>
                      <a:r>
                        <a:rPr lang="zh-CN" altLang="en-US" sz="1230" baseline="0" dirty="0">
                          <a:latin typeface="Times New Roman" panose="02020603050405020304" pitchFamily="18" charset="0"/>
                        </a:rPr>
                        <a:t>号</a:t>
                      </a:r>
                    </a:p>
                  </a:txBody>
                  <a:tcPr marT="35188" marB="35188" anchor="ctr"/>
                </a:tc>
                <a:extLst>
                  <a:ext uri="{0D108BD9-81ED-4DB2-BD59-A6C34878D82A}">
                    <a16:rowId xmlns:a16="http://schemas.microsoft.com/office/drawing/2014/main" val="10007"/>
                  </a:ext>
                </a:extLst>
              </a:tr>
              <a:tr h="276860">
                <a:tc>
                  <a:txBody>
                    <a:bodyPr/>
                    <a:lstStyle/>
                    <a:p>
                      <a:pPr algn="ctr"/>
                      <a:r>
                        <a:rPr lang="en-US" altLang="zh-CN" sz="1230" baseline="0" dirty="0">
                          <a:latin typeface="Times New Roman" panose="02020603050405020304" pitchFamily="18" charset="0"/>
                        </a:rPr>
                        <a:t>8</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3-</a:t>
                      </a:r>
                      <a:r>
                        <a:rPr lang="zh-CN" altLang="en-US" sz="1230" baseline="0" dirty="0">
                          <a:latin typeface="Times New Roman" panose="02020603050405020304" pitchFamily="18" charset="0"/>
                        </a:rPr>
                        <a:t>华文彩云</a:t>
                      </a:r>
                    </a:p>
                  </a:txBody>
                  <a:tcPr marT="35188" marB="35188" anchor="ctr"/>
                </a:tc>
                <a:tc>
                  <a:txBody>
                    <a:bodyPr/>
                    <a:lstStyle/>
                    <a:p>
                      <a:pPr algn="ctr"/>
                      <a:r>
                        <a:rPr lang="en-US" altLang="zh-CN" sz="1230" baseline="0" dirty="0">
                          <a:latin typeface="Times New Roman" panose="02020603050405020304" pitchFamily="18" charset="0"/>
                        </a:rPr>
                        <a:t>2-</a:t>
                      </a:r>
                      <a:r>
                        <a:rPr lang="zh-CN" altLang="en-US" sz="1230" baseline="0" dirty="0">
                          <a:latin typeface="Times New Roman" panose="02020603050405020304" pitchFamily="18" charset="0"/>
                        </a:rPr>
                        <a:t>斜体</a:t>
                      </a:r>
                    </a:p>
                  </a:txBody>
                  <a:tcPr marT="35188" marB="35188" anchor="ctr"/>
                </a:tc>
                <a:tc>
                  <a:txBody>
                    <a:bodyPr/>
                    <a:lstStyle/>
                    <a:p>
                      <a:pPr algn="ctr"/>
                      <a:r>
                        <a:rPr lang="en-US" altLang="zh-CN" sz="1230" baseline="0" dirty="0">
                          <a:latin typeface="Times New Roman" panose="02020603050405020304" pitchFamily="18" charset="0"/>
                        </a:rPr>
                        <a:t>1-</a:t>
                      </a:r>
                      <a:r>
                        <a:rPr lang="zh-CN" altLang="en-US" sz="1230" baseline="0" dirty="0">
                          <a:latin typeface="Times New Roman" panose="02020603050405020304" pitchFamily="18" charset="0"/>
                        </a:rPr>
                        <a:t>红色</a:t>
                      </a:r>
                    </a:p>
                  </a:txBody>
                  <a:tcPr marT="35188" marB="35188" anchor="ctr"/>
                </a:tc>
                <a:tc>
                  <a:txBody>
                    <a:bodyPr/>
                    <a:lstStyle/>
                    <a:p>
                      <a:pPr algn="ctr"/>
                      <a:r>
                        <a:rPr lang="en-US" altLang="zh-CN" sz="1230" baseline="0" dirty="0">
                          <a:latin typeface="Times New Roman" panose="02020603050405020304" pitchFamily="18" charset="0"/>
                        </a:rPr>
                        <a:t>3-40</a:t>
                      </a:r>
                      <a:r>
                        <a:rPr lang="zh-CN" altLang="en-US" sz="1230" baseline="0" dirty="0">
                          <a:latin typeface="Times New Roman" panose="02020603050405020304" pitchFamily="18" charset="0"/>
                        </a:rPr>
                        <a:t>号</a:t>
                      </a:r>
                    </a:p>
                  </a:txBody>
                  <a:tcPr marT="35188" marB="35188" anchor="ctr"/>
                </a:tc>
                <a:extLst>
                  <a:ext uri="{0D108BD9-81ED-4DB2-BD59-A6C34878D82A}">
                    <a16:rowId xmlns:a16="http://schemas.microsoft.com/office/drawing/2014/main" val="10008"/>
                  </a:ext>
                </a:extLst>
              </a:tr>
              <a:tr h="276860">
                <a:tc>
                  <a:txBody>
                    <a:bodyPr/>
                    <a:lstStyle/>
                    <a:p>
                      <a:pPr algn="ctr"/>
                      <a:r>
                        <a:rPr lang="en-US" altLang="zh-CN" sz="1230" baseline="0" dirty="0">
                          <a:latin typeface="Times New Roman" panose="02020603050405020304" pitchFamily="18" charset="0"/>
                        </a:rPr>
                        <a:t>9</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3-</a:t>
                      </a:r>
                      <a:r>
                        <a:rPr lang="zh-CN" altLang="en-US" sz="1230" baseline="0" dirty="0">
                          <a:latin typeface="Times New Roman" panose="02020603050405020304" pitchFamily="18" charset="0"/>
                        </a:rPr>
                        <a:t>华文彩云</a:t>
                      </a:r>
                    </a:p>
                  </a:txBody>
                  <a:tcPr marT="35188" marB="35188" anchor="ctr"/>
                </a:tc>
                <a:tc>
                  <a:txBody>
                    <a:bodyPr/>
                    <a:lstStyle/>
                    <a:p>
                      <a:pPr algn="ctr"/>
                      <a:r>
                        <a:rPr lang="en-US" altLang="zh-CN" sz="1230" baseline="0" dirty="0">
                          <a:latin typeface="Times New Roman" panose="02020603050405020304" pitchFamily="18" charset="0"/>
                        </a:rPr>
                        <a:t>3-</a:t>
                      </a:r>
                      <a:r>
                        <a:rPr lang="zh-CN" altLang="en-US" sz="1230" baseline="0" dirty="0">
                          <a:latin typeface="Times New Roman" panose="02020603050405020304" pitchFamily="18" charset="0"/>
                        </a:rPr>
                        <a:t>下划线</a:t>
                      </a:r>
                    </a:p>
                  </a:txBody>
                  <a:tcPr marT="35188" marB="35188" anchor="ctr"/>
                </a:tc>
                <a:tc>
                  <a:txBody>
                    <a:bodyPr/>
                    <a:lstStyle/>
                    <a:p>
                      <a:pPr algn="ctr"/>
                      <a:r>
                        <a:rPr lang="en-US" altLang="zh-CN" sz="1230" baseline="0" dirty="0">
                          <a:latin typeface="Times New Roman" panose="02020603050405020304" pitchFamily="18" charset="0"/>
                        </a:rPr>
                        <a:t>2-</a:t>
                      </a:r>
                      <a:r>
                        <a:rPr lang="zh-CN" altLang="en-US" sz="1230" baseline="0" dirty="0">
                          <a:latin typeface="Times New Roman" panose="02020603050405020304" pitchFamily="18" charset="0"/>
                        </a:rPr>
                        <a:t>绿色</a:t>
                      </a:r>
                    </a:p>
                  </a:txBody>
                  <a:tcPr marT="35188" marB="35188" anchor="ctr"/>
                </a:tc>
                <a:tc>
                  <a:txBody>
                    <a:bodyPr/>
                    <a:lstStyle/>
                    <a:p>
                      <a:pPr algn="ctr"/>
                      <a:r>
                        <a:rPr lang="en-US" altLang="zh-CN" sz="1230" baseline="0" dirty="0">
                          <a:latin typeface="Times New Roman" panose="02020603050405020304" pitchFamily="18" charset="0"/>
                        </a:rPr>
                        <a:t>1-20</a:t>
                      </a:r>
                      <a:r>
                        <a:rPr lang="zh-CN" altLang="en-US" sz="1230" baseline="0" dirty="0">
                          <a:latin typeface="Times New Roman" panose="02020603050405020304" pitchFamily="18" charset="0"/>
                        </a:rPr>
                        <a:t>号</a:t>
                      </a:r>
                    </a:p>
                  </a:txBody>
                  <a:tcPr marT="35188" marB="35188" anchor="ctr"/>
                </a:tc>
                <a:extLst>
                  <a:ext uri="{0D108BD9-81ED-4DB2-BD59-A6C34878D82A}">
                    <a16:rowId xmlns:a16="http://schemas.microsoft.com/office/drawing/2014/main" val="10009"/>
                  </a:ext>
                </a:extLst>
              </a:tr>
            </a:tbl>
          </a:graphicData>
        </a:graphic>
      </p:graphicFrame>
      <p:graphicFrame>
        <p:nvGraphicFramePr>
          <p:cNvPr id="5" name="表格 4"/>
          <p:cNvGraphicFramePr>
            <a:graphicFrameLocks noGrp="1"/>
          </p:cNvGraphicFramePr>
          <p:nvPr/>
        </p:nvGraphicFramePr>
        <p:xfrm>
          <a:off x="5496802" y="3807369"/>
          <a:ext cx="2770505" cy="1971040"/>
        </p:xfrm>
        <a:graphic>
          <a:graphicData uri="http://schemas.openxmlformats.org/drawingml/2006/table">
            <a:tbl>
              <a:tblPr firstRow="1" bandRow="1">
                <a:tableStyleId>{F5AB1C69-6EDB-4FF4-983F-18BD219EF322}</a:tableStyleId>
              </a:tblPr>
              <a:tblGrid>
                <a:gridCol w="499110">
                  <a:extLst>
                    <a:ext uri="{9D8B030D-6E8A-4147-A177-3AD203B41FA5}">
                      <a16:colId xmlns:a16="http://schemas.microsoft.com/office/drawing/2014/main" val="20000"/>
                    </a:ext>
                  </a:extLst>
                </a:gridCol>
                <a:gridCol w="567690">
                  <a:extLst>
                    <a:ext uri="{9D8B030D-6E8A-4147-A177-3AD203B41FA5}">
                      <a16:colId xmlns:a16="http://schemas.microsoft.com/office/drawing/2014/main" val="20001"/>
                    </a:ext>
                  </a:extLst>
                </a:gridCol>
                <a:gridCol w="567690">
                  <a:extLst>
                    <a:ext uri="{9D8B030D-6E8A-4147-A177-3AD203B41FA5}">
                      <a16:colId xmlns:a16="http://schemas.microsoft.com/office/drawing/2014/main" val="20002"/>
                    </a:ext>
                  </a:extLst>
                </a:gridCol>
                <a:gridCol w="568325">
                  <a:extLst>
                    <a:ext uri="{9D8B030D-6E8A-4147-A177-3AD203B41FA5}">
                      <a16:colId xmlns:a16="http://schemas.microsoft.com/office/drawing/2014/main" val="20003"/>
                    </a:ext>
                  </a:extLst>
                </a:gridCol>
                <a:gridCol w="567690">
                  <a:extLst>
                    <a:ext uri="{9D8B030D-6E8A-4147-A177-3AD203B41FA5}">
                      <a16:colId xmlns:a16="http://schemas.microsoft.com/office/drawing/2014/main" val="20004"/>
                    </a:ext>
                  </a:extLst>
                </a:gridCol>
              </a:tblGrid>
              <a:tr h="492760">
                <a:tc>
                  <a:txBody>
                    <a:bodyPr/>
                    <a:lstStyle/>
                    <a:p>
                      <a:pPr algn="ctr"/>
                      <a:r>
                        <a:rPr lang="zh-CN" altLang="en-US" sz="1230" baseline="0" dirty="0">
                          <a:latin typeface="Times New Roman" panose="02020603050405020304" pitchFamily="18" charset="0"/>
                        </a:rPr>
                        <a:t>编号</a:t>
                      </a:r>
                    </a:p>
                  </a:txBody>
                  <a:tcPr marT="35188" marB="35188" anchor="ctr"/>
                </a:tc>
                <a:tc>
                  <a:txBody>
                    <a:bodyPr/>
                    <a:lstStyle/>
                    <a:p>
                      <a:pPr algn="ctr"/>
                      <a:r>
                        <a:rPr lang="zh-CN" altLang="en-US" sz="1230" baseline="0" dirty="0">
                          <a:latin typeface="Times New Roman" panose="02020603050405020304" pitchFamily="18" charset="0"/>
                        </a:rPr>
                        <a:t>字体</a:t>
                      </a:r>
                    </a:p>
                  </a:txBody>
                  <a:tcPr marT="35188" marB="35188" anchor="ctr"/>
                </a:tc>
                <a:tc>
                  <a:txBody>
                    <a:bodyPr/>
                    <a:lstStyle/>
                    <a:p>
                      <a:pPr algn="ctr"/>
                      <a:r>
                        <a:rPr lang="zh-CN" altLang="en-US" sz="1230" baseline="0" dirty="0">
                          <a:latin typeface="Times New Roman" panose="02020603050405020304" pitchFamily="18" charset="0"/>
                        </a:rPr>
                        <a:t>字符样式</a:t>
                      </a:r>
                    </a:p>
                  </a:txBody>
                  <a:tcPr marT="35188" marB="35188" anchor="ctr"/>
                </a:tc>
                <a:tc>
                  <a:txBody>
                    <a:bodyPr/>
                    <a:lstStyle/>
                    <a:p>
                      <a:pPr algn="ctr"/>
                      <a:r>
                        <a:rPr lang="zh-CN" altLang="en-US" sz="1230" baseline="0" dirty="0">
                          <a:latin typeface="Times New Roman" panose="02020603050405020304" pitchFamily="18" charset="0"/>
                        </a:rPr>
                        <a:t>颜色</a:t>
                      </a:r>
                    </a:p>
                  </a:txBody>
                  <a:tcPr marT="35188" marB="35188" anchor="ctr"/>
                </a:tc>
                <a:tc>
                  <a:txBody>
                    <a:bodyPr/>
                    <a:lstStyle/>
                    <a:p>
                      <a:pPr algn="ctr"/>
                      <a:r>
                        <a:rPr lang="zh-CN" altLang="en-US" sz="1230" baseline="0" dirty="0">
                          <a:latin typeface="Times New Roman" panose="02020603050405020304" pitchFamily="18" charset="0"/>
                        </a:rPr>
                        <a:t>字号</a:t>
                      </a:r>
                    </a:p>
                  </a:txBody>
                  <a:tcPr marT="35188" marB="35188" anchor="ctr"/>
                </a:tc>
                <a:extLst>
                  <a:ext uri="{0D108BD9-81ED-4DB2-BD59-A6C34878D82A}">
                    <a16:rowId xmlns:a16="http://schemas.microsoft.com/office/drawing/2014/main" val="10000"/>
                  </a:ext>
                </a:extLst>
              </a:tr>
              <a:tr h="492760">
                <a:tc>
                  <a:txBody>
                    <a:bodyPr/>
                    <a:lstStyle/>
                    <a:p>
                      <a:pPr algn="ctr"/>
                      <a:r>
                        <a:rPr lang="en-US" altLang="zh-CN" sz="1230" baseline="0" dirty="0">
                          <a:latin typeface="Times New Roman" panose="02020603050405020304" pitchFamily="18" charset="0"/>
                        </a:rPr>
                        <a:t>1</a:t>
                      </a:r>
                      <a:endParaRPr lang="zh-CN" altLang="en-US" sz="1230" baseline="0" dirty="0">
                        <a:latin typeface="Times New Roman" panose="02020603050405020304" pitchFamily="18" charset="0"/>
                      </a:endParaRPr>
                    </a:p>
                  </a:txBody>
                  <a:tcPr marT="35188" marB="35188" anchor="ctr"/>
                </a:tc>
                <a:tc>
                  <a:txBody>
                    <a:bodyPr/>
                    <a:lstStyle/>
                    <a:p>
                      <a:pPr algn="ctr"/>
                      <a:r>
                        <a:rPr lang="zh-CN" altLang="en-US" sz="1230" baseline="0" dirty="0">
                          <a:latin typeface="Times New Roman" panose="02020603050405020304" pitchFamily="18" charset="0"/>
                        </a:rPr>
                        <a:t>仿宋</a:t>
                      </a:r>
                    </a:p>
                  </a:txBody>
                  <a:tcPr marT="35188" marB="35188" anchor="ctr"/>
                </a:tc>
                <a:tc>
                  <a:txBody>
                    <a:bodyPr/>
                    <a:lstStyle/>
                    <a:p>
                      <a:pPr algn="ctr"/>
                      <a:r>
                        <a:rPr lang="zh-CN" altLang="en-US" sz="1230" baseline="0" dirty="0">
                          <a:latin typeface="Times New Roman" panose="02020603050405020304" pitchFamily="18" charset="0"/>
                        </a:rPr>
                        <a:t>粗体</a:t>
                      </a:r>
                    </a:p>
                  </a:txBody>
                  <a:tcPr marT="35188" marB="35188" anchor="ctr"/>
                </a:tc>
                <a:tc>
                  <a:txBody>
                    <a:bodyPr/>
                    <a:lstStyle/>
                    <a:p>
                      <a:pPr algn="ctr"/>
                      <a:r>
                        <a:rPr lang="zh-CN" altLang="en-US" sz="1230" baseline="0" dirty="0">
                          <a:latin typeface="Times New Roman" panose="02020603050405020304" pitchFamily="18" charset="0"/>
                        </a:rPr>
                        <a:t>红色</a:t>
                      </a:r>
                    </a:p>
                  </a:txBody>
                  <a:tcPr marT="35188" marB="35188" anchor="ctr"/>
                </a:tc>
                <a:tc>
                  <a:txBody>
                    <a:bodyPr/>
                    <a:lstStyle/>
                    <a:p>
                      <a:pPr algn="ctr"/>
                      <a:r>
                        <a:rPr lang="en-US" altLang="zh-CN" sz="1230" baseline="0" dirty="0">
                          <a:latin typeface="Times New Roman" panose="02020603050405020304" pitchFamily="18" charset="0"/>
                        </a:rPr>
                        <a:t>20</a:t>
                      </a:r>
                      <a:r>
                        <a:rPr lang="zh-CN" altLang="en-US" sz="1230" baseline="0" dirty="0">
                          <a:latin typeface="Times New Roman" panose="02020603050405020304" pitchFamily="18" charset="0"/>
                        </a:rPr>
                        <a:t>号</a:t>
                      </a:r>
                    </a:p>
                  </a:txBody>
                  <a:tcPr marT="35188" marB="35188" anchor="ctr"/>
                </a:tc>
                <a:extLst>
                  <a:ext uri="{0D108BD9-81ED-4DB2-BD59-A6C34878D82A}">
                    <a16:rowId xmlns:a16="http://schemas.microsoft.com/office/drawing/2014/main" val="10001"/>
                  </a:ext>
                </a:extLst>
              </a:tr>
              <a:tr h="492760">
                <a:tc>
                  <a:txBody>
                    <a:bodyPr/>
                    <a:lstStyle/>
                    <a:p>
                      <a:pPr algn="ctr"/>
                      <a:r>
                        <a:rPr lang="en-US" altLang="zh-CN" sz="1230" baseline="0" dirty="0">
                          <a:latin typeface="Times New Roman" panose="02020603050405020304" pitchFamily="18" charset="0"/>
                        </a:rPr>
                        <a:t>2</a:t>
                      </a:r>
                      <a:endParaRPr lang="zh-CN" altLang="en-US" sz="1230" baseline="0" dirty="0">
                        <a:latin typeface="Times New Roman" panose="02020603050405020304" pitchFamily="18" charset="0"/>
                      </a:endParaRPr>
                    </a:p>
                  </a:txBody>
                  <a:tcPr marT="35188" marB="35188" anchor="ctr"/>
                </a:tc>
                <a:tc>
                  <a:txBody>
                    <a:bodyPr/>
                    <a:lstStyle/>
                    <a:p>
                      <a:pPr algn="ctr"/>
                      <a:r>
                        <a:rPr lang="zh-CN" altLang="en-US" sz="1230" baseline="0" dirty="0">
                          <a:latin typeface="Times New Roman" panose="02020603050405020304" pitchFamily="18" charset="0"/>
                        </a:rPr>
                        <a:t>楷体</a:t>
                      </a:r>
                    </a:p>
                  </a:txBody>
                  <a:tcPr marT="35188" marB="35188" anchor="ctr"/>
                </a:tc>
                <a:tc>
                  <a:txBody>
                    <a:bodyPr/>
                    <a:lstStyle/>
                    <a:p>
                      <a:pPr algn="ctr"/>
                      <a:r>
                        <a:rPr lang="zh-CN" altLang="en-US" sz="1230" baseline="0" dirty="0">
                          <a:latin typeface="Times New Roman" panose="02020603050405020304" pitchFamily="18" charset="0"/>
                        </a:rPr>
                        <a:t>斜体</a:t>
                      </a:r>
                    </a:p>
                  </a:txBody>
                  <a:tcPr marT="35188" marB="35188" anchor="ctr"/>
                </a:tc>
                <a:tc>
                  <a:txBody>
                    <a:bodyPr/>
                    <a:lstStyle/>
                    <a:p>
                      <a:pPr algn="ctr"/>
                      <a:r>
                        <a:rPr lang="zh-CN" altLang="en-US" sz="1230" baseline="0" dirty="0">
                          <a:latin typeface="Times New Roman" panose="02020603050405020304" pitchFamily="18" charset="0"/>
                        </a:rPr>
                        <a:t>绿色</a:t>
                      </a:r>
                    </a:p>
                  </a:txBody>
                  <a:tcPr marT="35188" marB="35188" anchor="ctr"/>
                </a:tc>
                <a:tc>
                  <a:txBody>
                    <a:bodyPr/>
                    <a:lstStyle/>
                    <a:p>
                      <a:pPr algn="ctr"/>
                      <a:r>
                        <a:rPr lang="en-US" altLang="zh-CN" sz="1230" baseline="0" dirty="0">
                          <a:latin typeface="Times New Roman" panose="02020603050405020304" pitchFamily="18" charset="0"/>
                        </a:rPr>
                        <a:t>30</a:t>
                      </a:r>
                      <a:r>
                        <a:rPr lang="zh-CN" altLang="en-US" sz="1230" baseline="0" dirty="0">
                          <a:latin typeface="Times New Roman" panose="02020603050405020304" pitchFamily="18" charset="0"/>
                        </a:rPr>
                        <a:t>号</a:t>
                      </a:r>
                    </a:p>
                  </a:txBody>
                  <a:tcPr marT="35188" marB="35188" anchor="ctr"/>
                </a:tc>
                <a:extLst>
                  <a:ext uri="{0D108BD9-81ED-4DB2-BD59-A6C34878D82A}">
                    <a16:rowId xmlns:a16="http://schemas.microsoft.com/office/drawing/2014/main" val="10002"/>
                  </a:ext>
                </a:extLst>
              </a:tr>
              <a:tr h="492760">
                <a:tc>
                  <a:txBody>
                    <a:bodyPr/>
                    <a:lstStyle/>
                    <a:p>
                      <a:pPr algn="ctr"/>
                      <a:r>
                        <a:rPr lang="en-US" altLang="zh-CN" sz="1230" baseline="0" dirty="0">
                          <a:latin typeface="Times New Roman" panose="02020603050405020304" pitchFamily="18" charset="0"/>
                        </a:rPr>
                        <a:t>3</a:t>
                      </a:r>
                      <a:endParaRPr lang="zh-CN" altLang="en-US" sz="1230" baseline="0" dirty="0">
                        <a:latin typeface="Times New Roman" panose="02020603050405020304" pitchFamily="18" charset="0"/>
                      </a:endParaRPr>
                    </a:p>
                  </a:txBody>
                  <a:tcPr marT="35188" marB="35188" anchor="ctr"/>
                </a:tc>
                <a:tc>
                  <a:txBody>
                    <a:bodyPr/>
                    <a:lstStyle/>
                    <a:p>
                      <a:pPr algn="ctr"/>
                      <a:r>
                        <a:rPr lang="zh-CN" altLang="en-US" sz="1230" baseline="0" dirty="0">
                          <a:latin typeface="Times New Roman" panose="02020603050405020304" pitchFamily="18" charset="0"/>
                        </a:rPr>
                        <a:t>华文彩云</a:t>
                      </a:r>
                    </a:p>
                  </a:txBody>
                  <a:tcPr marT="35188" marB="35188" anchor="ctr"/>
                </a:tc>
                <a:tc>
                  <a:txBody>
                    <a:bodyPr/>
                    <a:lstStyle/>
                    <a:p>
                      <a:pPr algn="ctr"/>
                      <a:r>
                        <a:rPr lang="zh-CN" altLang="en-US" sz="1230" baseline="0" dirty="0">
                          <a:latin typeface="Times New Roman" panose="02020603050405020304" pitchFamily="18" charset="0"/>
                        </a:rPr>
                        <a:t>下划线</a:t>
                      </a:r>
                    </a:p>
                  </a:txBody>
                  <a:tcPr marT="35188" marB="35188" anchor="ctr"/>
                </a:tc>
                <a:tc>
                  <a:txBody>
                    <a:bodyPr/>
                    <a:lstStyle/>
                    <a:p>
                      <a:pPr algn="ctr"/>
                      <a:r>
                        <a:rPr lang="zh-CN" altLang="en-US" sz="1230" baseline="0" dirty="0">
                          <a:latin typeface="Times New Roman" panose="02020603050405020304" pitchFamily="18" charset="0"/>
                        </a:rPr>
                        <a:t>蓝色</a:t>
                      </a:r>
                    </a:p>
                  </a:txBody>
                  <a:tcPr marT="35188" marB="35188" anchor="ctr"/>
                </a:tc>
                <a:tc>
                  <a:txBody>
                    <a:bodyPr/>
                    <a:lstStyle/>
                    <a:p>
                      <a:pPr algn="ctr"/>
                      <a:r>
                        <a:rPr lang="en-US" altLang="zh-CN" sz="1230" baseline="0" dirty="0">
                          <a:latin typeface="Times New Roman" panose="02020603050405020304" pitchFamily="18" charset="0"/>
                        </a:rPr>
                        <a:t>40</a:t>
                      </a:r>
                      <a:r>
                        <a:rPr lang="zh-CN" altLang="en-US" sz="1230" baseline="0" dirty="0">
                          <a:latin typeface="Times New Roman" panose="02020603050405020304" pitchFamily="18" charset="0"/>
                        </a:rPr>
                        <a:t>号</a:t>
                      </a:r>
                    </a:p>
                  </a:txBody>
                  <a:tcPr marT="35188" marB="35188"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080301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607695"/>
            <a:ext cx="8229600" cy="572135"/>
          </a:xfrm>
        </p:spPr>
        <p:txBody>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练习：字符属性设置程序</a:t>
            </a:r>
          </a:p>
        </p:txBody>
      </p:sp>
      <p:sp>
        <p:nvSpPr>
          <p:cNvPr id="2" name="内容占位符 1"/>
          <p:cNvSpPr>
            <a:spLocks noGrp="1"/>
          </p:cNvSpPr>
          <p:nvPr>
            <p:ph idx="1"/>
          </p:nvPr>
        </p:nvSpPr>
        <p:spPr/>
        <p:txBody>
          <a:bodyPr/>
          <a:lstStyle/>
          <a:p>
            <a:r>
              <a:rPr lang="zh-CN" altLang="en-US" sz="2400" dirty="0">
                <a:solidFill>
                  <a:srgbClr val="386698"/>
                </a:solidFill>
                <a:latin typeface="黑体" panose="02010609060101010101" pitchFamily="49" charset="-122"/>
                <a:ea typeface="黑体" panose="02010609060101010101" pitchFamily="49" charset="-122"/>
              </a:rPr>
              <a:t>步骤四：根据映射好的正交排列表编写测试用例</a:t>
            </a:r>
          </a:p>
          <a:p>
            <a:pPr lvl="1"/>
            <a:r>
              <a:rPr lang="zh-CN" altLang="en-US" sz="2000" dirty="0">
                <a:solidFill>
                  <a:srgbClr val="386698"/>
                </a:solidFill>
                <a:latin typeface="黑体" panose="02010609060101010101" pitchFamily="49" charset="-122"/>
                <a:ea typeface="黑体" panose="02010609060101010101" pitchFamily="49" charset="-122"/>
              </a:rPr>
              <a:t>正交表的每一行表示一种组合，对应编写一条测试用例</a:t>
            </a:r>
          </a:p>
        </p:txBody>
      </p:sp>
      <p:graphicFrame>
        <p:nvGraphicFramePr>
          <p:cNvPr id="4" name="表格 3"/>
          <p:cNvGraphicFramePr>
            <a:graphicFrameLocks noGrp="1"/>
          </p:cNvGraphicFramePr>
          <p:nvPr/>
        </p:nvGraphicFramePr>
        <p:xfrm>
          <a:off x="617402" y="3140803"/>
          <a:ext cx="4968240" cy="2583833"/>
        </p:xfrm>
        <a:graphic>
          <a:graphicData uri="http://schemas.openxmlformats.org/drawingml/2006/table">
            <a:tbl>
              <a:tblPr firstRow="1" bandRow="1">
                <a:tableStyleId>{F5AB1C69-6EDB-4FF4-983F-18BD219EF322}</a:tableStyleId>
              </a:tblPr>
              <a:tblGrid>
                <a:gridCol w="720090">
                  <a:extLst>
                    <a:ext uri="{9D8B030D-6E8A-4147-A177-3AD203B41FA5}">
                      <a16:colId xmlns:a16="http://schemas.microsoft.com/office/drawing/2014/main" val="20000"/>
                    </a:ext>
                  </a:extLst>
                </a:gridCol>
                <a:gridCol w="1267460">
                  <a:extLst>
                    <a:ext uri="{9D8B030D-6E8A-4147-A177-3AD203B41FA5}">
                      <a16:colId xmlns:a16="http://schemas.microsoft.com/office/drawing/2014/main" val="20001"/>
                    </a:ext>
                  </a:extLst>
                </a:gridCol>
                <a:gridCol w="993775">
                  <a:extLst>
                    <a:ext uri="{9D8B030D-6E8A-4147-A177-3AD203B41FA5}">
                      <a16:colId xmlns:a16="http://schemas.microsoft.com/office/drawing/2014/main" val="20002"/>
                    </a:ext>
                  </a:extLst>
                </a:gridCol>
                <a:gridCol w="993140">
                  <a:extLst>
                    <a:ext uri="{9D8B030D-6E8A-4147-A177-3AD203B41FA5}">
                      <a16:colId xmlns:a16="http://schemas.microsoft.com/office/drawing/2014/main" val="20003"/>
                    </a:ext>
                  </a:extLst>
                </a:gridCol>
                <a:gridCol w="993775">
                  <a:extLst>
                    <a:ext uri="{9D8B030D-6E8A-4147-A177-3AD203B41FA5}">
                      <a16:colId xmlns:a16="http://schemas.microsoft.com/office/drawing/2014/main" val="20004"/>
                    </a:ext>
                  </a:extLst>
                </a:gridCol>
              </a:tblGrid>
              <a:tr h="0">
                <a:tc>
                  <a:txBody>
                    <a:bodyPr/>
                    <a:lstStyle/>
                    <a:p>
                      <a:pPr algn="ctr"/>
                      <a:r>
                        <a:rPr lang="zh-CN" altLang="en-US" sz="1230" baseline="0" dirty="0">
                          <a:latin typeface="Times New Roman" panose="02020603050405020304" pitchFamily="18" charset="0"/>
                        </a:rPr>
                        <a:t>序号</a:t>
                      </a:r>
                    </a:p>
                  </a:txBody>
                  <a:tcPr marT="35188" marB="35188" anchor="ctr"/>
                </a:tc>
                <a:tc>
                  <a:txBody>
                    <a:bodyPr/>
                    <a:lstStyle/>
                    <a:p>
                      <a:pPr algn="ctr"/>
                      <a:r>
                        <a:rPr lang="en-US" altLang="zh-CN" sz="1230" baseline="0" dirty="0">
                          <a:latin typeface="Times New Roman" panose="02020603050405020304" pitchFamily="18" charset="0"/>
                        </a:rPr>
                        <a:t>A-</a:t>
                      </a:r>
                      <a:r>
                        <a:rPr lang="zh-CN" altLang="en-US" sz="1230" baseline="0" dirty="0">
                          <a:latin typeface="Times New Roman" panose="02020603050405020304" pitchFamily="18" charset="0"/>
                        </a:rPr>
                        <a:t>字体</a:t>
                      </a:r>
                    </a:p>
                  </a:txBody>
                  <a:tcPr marT="35188" marB="35188" anchor="ctr"/>
                </a:tc>
                <a:tc>
                  <a:txBody>
                    <a:bodyPr/>
                    <a:lstStyle/>
                    <a:p>
                      <a:pPr algn="ctr"/>
                      <a:r>
                        <a:rPr lang="en-US" altLang="zh-CN" sz="1230" baseline="0" dirty="0">
                          <a:latin typeface="Times New Roman" panose="02020603050405020304" pitchFamily="18" charset="0"/>
                        </a:rPr>
                        <a:t>B-</a:t>
                      </a:r>
                      <a:r>
                        <a:rPr lang="zh-CN" altLang="en-US" sz="1230" baseline="0" dirty="0">
                          <a:latin typeface="Times New Roman" panose="02020603050405020304" pitchFamily="18" charset="0"/>
                        </a:rPr>
                        <a:t>字符样式</a:t>
                      </a:r>
                    </a:p>
                  </a:txBody>
                  <a:tcPr marT="35188" marB="35188" anchor="ctr"/>
                </a:tc>
                <a:tc>
                  <a:txBody>
                    <a:bodyPr/>
                    <a:lstStyle/>
                    <a:p>
                      <a:pPr algn="ctr"/>
                      <a:r>
                        <a:rPr lang="en-US" altLang="zh-CN" sz="1230" baseline="0" dirty="0">
                          <a:latin typeface="Times New Roman" panose="02020603050405020304" pitchFamily="18" charset="0"/>
                        </a:rPr>
                        <a:t>C-</a:t>
                      </a:r>
                      <a:r>
                        <a:rPr lang="zh-CN" altLang="en-US" sz="1230" baseline="0" dirty="0">
                          <a:latin typeface="Times New Roman" panose="02020603050405020304" pitchFamily="18" charset="0"/>
                        </a:rPr>
                        <a:t>颜色</a:t>
                      </a:r>
                    </a:p>
                  </a:txBody>
                  <a:tcPr marT="35188" marB="35188" anchor="ctr"/>
                </a:tc>
                <a:tc>
                  <a:txBody>
                    <a:bodyPr/>
                    <a:lstStyle/>
                    <a:p>
                      <a:pPr algn="ctr"/>
                      <a:r>
                        <a:rPr lang="en-US" altLang="zh-CN" sz="1230" baseline="0" dirty="0">
                          <a:latin typeface="Times New Roman" panose="02020603050405020304" pitchFamily="18" charset="0"/>
                        </a:rPr>
                        <a:t>D-</a:t>
                      </a:r>
                      <a:r>
                        <a:rPr lang="zh-CN" altLang="en-US" sz="1230" baseline="0" dirty="0">
                          <a:latin typeface="Times New Roman" panose="02020603050405020304" pitchFamily="18" charset="0"/>
                        </a:rPr>
                        <a:t>字号</a:t>
                      </a:r>
                    </a:p>
                  </a:txBody>
                  <a:tcPr marT="35188" marB="35188" anchor="ctr"/>
                </a:tc>
                <a:extLst>
                  <a:ext uri="{0D108BD9-81ED-4DB2-BD59-A6C34878D82A}">
                    <a16:rowId xmlns:a16="http://schemas.microsoft.com/office/drawing/2014/main" val="10000"/>
                  </a:ext>
                </a:extLst>
              </a:tr>
              <a:tr h="258445">
                <a:tc>
                  <a:txBody>
                    <a:bodyPr/>
                    <a:lstStyle/>
                    <a:p>
                      <a:pPr algn="ctr"/>
                      <a:r>
                        <a:rPr lang="en-US" altLang="zh-CN" sz="1230" baseline="0" dirty="0">
                          <a:latin typeface="Times New Roman" panose="02020603050405020304" pitchFamily="18" charset="0"/>
                        </a:rPr>
                        <a:t>1</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1" baseline="0" dirty="0">
                          <a:solidFill>
                            <a:srgbClr val="C00000"/>
                          </a:solidFill>
                          <a:latin typeface="Times New Roman" panose="02020603050405020304" pitchFamily="18" charset="0"/>
                        </a:rPr>
                        <a:t>1-</a:t>
                      </a:r>
                      <a:r>
                        <a:rPr lang="zh-CN" altLang="en-US" sz="1230" b="1" baseline="0" dirty="0">
                          <a:solidFill>
                            <a:srgbClr val="C00000"/>
                          </a:solidFill>
                          <a:latin typeface="Times New Roman" panose="02020603050405020304" pitchFamily="18" charset="0"/>
                        </a:rPr>
                        <a:t>仿宋</a:t>
                      </a:r>
                    </a:p>
                  </a:txBody>
                  <a:tcPr marT="35188" marB="35188" anchor="ctr"/>
                </a:tc>
                <a:tc>
                  <a:txBody>
                    <a:bodyPr/>
                    <a:lstStyle/>
                    <a:p>
                      <a:pPr algn="ctr"/>
                      <a:r>
                        <a:rPr lang="en-US" altLang="zh-CN" sz="1230" b="1" baseline="0" dirty="0">
                          <a:solidFill>
                            <a:srgbClr val="C00000"/>
                          </a:solidFill>
                          <a:latin typeface="Times New Roman" panose="02020603050405020304" pitchFamily="18" charset="0"/>
                        </a:rPr>
                        <a:t>1-</a:t>
                      </a:r>
                      <a:r>
                        <a:rPr lang="zh-CN" altLang="en-US" sz="1230" b="1" baseline="0" dirty="0">
                          <a:solidFill>
                            <a:srgbClr val="C00000"/>
                          </a:solidFill>
                          <a:latin typeface="Times New Roman" panose="02020603050405020304" pitchFamily="18" charset="0"/>
                        </a:rPr>
                        <a:t>粗体</a:t>
                      </a:r>
                    </a:p>
                  </a:txBody>
                  <a:tcPr marT="35188" marB="35188" anchor="ctr"/>
                </a:tc>
                <a:tc>
                  <a:txBody>
                    <a:bodyPr/>
                    <a:lstStyle/>
                    <a:p>
                      <a:pPr algn="ctr"/>
                      <a:r>
                        <a:rPr lang="en-US" altLang="zh-CN" sz="1230" b="1" baseline="0" dirty="0">
                          <a:solidFill>
                            <a:srgbClr val="C00000"/>
                          </a:solidFill>
                          <a:latin typeface="Times New Roman" panose="02020603050405020304" pitchFamily="18" charset="0"/>
                        </a:rPr>
                        <a:t>1-</a:t>
                      </a:r>
                      <a:r>
                        <a:rPr lang="zh-CN" altLang="en-US" sz="1230" b="1" baseline="0" dirty="0">
                          <a:solidFill>
                            <a:srgbClr val="C00000"/>
                          </a:solidFill>
                          <a:latin typeface="Times New Roman" panose="02020603050405020304" pitchFamily="18" charset="0"/>
                        </a:rPr>
                        <a:t>红色</a:t>
                      </a:r>
                    </a:p>
                  </a:txBody>
                  <a:tcPr marT="35188" marB="35188" anchor="ctr"/>
                </a:tc>
                <a:tc>
                  <a:txBody>
                    <a:bodyPr/>
                    <a:lstStyle/>
                    <a:p>
                      <a:pPr algn="ctr"/>
                      <a:r>
                        <a:rPr lang="en-US" altLang="zh-CN" sz="1230" b="1" baseline="0" dirty="0">
                          <a:solidFill>
                            <a:srgbClr val="C00000"/>
                          </a:solidFill>
                          <a:latin typeface="Times New Roman" panose="02020603050405020304" pitchFamily="18" charset="0"/>
                        </a:rPr>
                        <a:t>1-20</a:t>
                      </a:r>
                      <a:r>
                        <a:rPr lang="zh-CN" altLang="en-US" sz="1230" b="1" baseline="0" dirty="0">
                          <a:solidFill>
                            <a:srgbClr val="C00000"/>
                          </a:solidFill>
                          <a:latin typeface="Times New Roman" panose="02020603050405020304" pitchFamily="18" charset="0"/>
                        </a:rPr>
                        <a:t>号</a:t>
                      </a:r>
                    </a:p>
                  </a:txBody>
                  <a:tcPr marT="35188" marB="35188" anchor="ctr"/>
                </a:tc>
                <a:extLst>
                  <a:ext uri="{0D108BD9-81ED-4DB2-BD59-A6C34878D82A}">
                    <a16:rowId xmlns:a16="http://schemas.microsoft.com/office/drawing/2014/main" val="10001"/>
                  </a:ext>
                </a:extLst>
              </a:tr>
              <a:tr h="258445">
                <a:tc>
                  <a:txBody>
                    <a:bodyPr/>
                    <a:lstStyle/>
                    <a:p>
                      <a:pPr algn="ctr"/>
                      <a:r>
                        <a:rPr lang="en-US" altLang="zh-CN" sz="1230" baseline="0" dirty="0">
                          <a:latin typeface="Times New Roman" panose="02020603050405020304" pitchFamily="18" charset="0"/>
                        </a:rPr>
                        <a:t>2</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1-</a:t>
                      </a:r>
                      <a:r>
                        <a:rPr lang="zh-CN" altLang="en-US" sz="1230" baseline="0" dirty="0">
                          <a:latin typeface="Times New Roman" panose="02020603050405020304" pitchFamily="18" charset="0"/>
                        </a:rPr>
                        <a:t>仿宋</a:t>
                      </a:r>
                    </a:p>
                  </a:txBody>
                  <a:tcPr marT="35188" marB="35188" anchor="ctr"/>
                </a:tc>
                <a:tc>
                  <a:txBody>
                    <a:bodyPr/>
                    <a:lstStyle/>
                    <a:p>
                      <a:pPr algn="ctr"/>
                      <a:r>
                        <a:rPr lang="en-US" altLang="zh-CN" sz="1230" baseline="0" dirty="0">
                          <a:latin typeface="Times New Roman" panose="02020603050405020304" pitchFamily="18" charset="0"/>
                        </a:rPr>
                        <a:t>2-</a:t>
                      </a:r>
                      <a:r>
                        <a:rPr lang="zh-CN" altLang="en-US" sz="1230" baseline="0" dirty="0">
                          <a:latin typeface="Times New Roman" panose="02020603050405020304" pitchFamily="18" charset="0"/>
                        </a:rPr>
                        <a:t>斜体</a:t>
                      </a:r>
                    </a:p>
                  </a:txBody>
                  <a:tcPr marT="35188" marB="35188" anchor="ctr"/>
                </a:tc>
                <a:tc>
                  <a:txBody>
                    <a:bodyPr/>
                    <a:lstStyle/>
                    <a:p>
                      <a:pPr algn="ctr"/>
                      <a:r>
                        <a:rPr lang="en-US" altLang="zh-CN" sz="1230" baseline="0" dirty="0">
                          <a:latin typeface="Times New Roman" panose="02020603050405020304" pitchFamily="18" charset="0"/>
                        </a:rPr>
                        <a:t>2-</a:t>
                      </a:r>
                      <a:r>
                        <a:rPr lang="zh-CN" altLang="en-US" sz="1230" baseline="0" dirty="0">
                          <a:latin typeface="Times New Roman" panose="02020603050405020304" pitchFamily="18" charset="0"/>
                        </a:rPr>
                        <a:t>绿色</a:t>
                      </a:r>
                    </a:p>
                  </a:txBody>
                  <a:tcPr marT="35188" marB="35188" anchor="ctr"/>
                </a:tc>
                <a:tc>
                  <a:txBody>
                    <a:bodyPr/>
                    <a:lstStyle/>
                    <a:p>
                      <a:pPr algn="ctr"/>
                      <a:r>
                        <a:rPr lang="en-US" altLang="zh-CN" sz="1230" baseline="0" dirty="0">
                          <a:latin typeface="Times New Roman" panose="02020603050405020304" pitchFamily="18" charset="0"/>
                        </a:rPr>
                        <a:t>2-30</a:t>
                      </a:r>
                      <a:r>
                        <a:rPr lang="zh-CN" altLang="en-US" sz="1230" baseline="0" dirty="0">
                          <a:latin typeface="Times New Roman" panose="02020603050405020304" pitchFamily="18" charset="0"/>
                        </a:rPr>
                        <a:t>号</a:t>
                      </a:r>
                    </a:p>
                  </a:txBody>
                  <a:tcPr marT="35188" marB="35188" anchor="ctr"/>
                </a:tc>
                <a:extLst>
                  <a:ext uri="{0D108BD9-81ED-4DB2-BD59-A6C34878D82A}">
                    <a16:rowId xmlns:a16="http://schemas.microsoft.com/office/drawing/2014/main" val="10002"/>
                  </a:ext>
                </a:extLst>
              </a:tr>
              <a:tr h="258445">
                <a:tc>
                  <a:txBody>
                    <a:bodyPr/>
                    <a:lstStyle/>
                    <a:p>
                      <a:pPr algn="ctr"/>
                      <a:r>
                        <a:rPr lang="en-US" altLang="zh-CN" sz="1230" baseline="0" dirty="0">
                          <a:latin typeface="Times New Roman" panose="02020603050405020304" pitchFamily="18" charset="0"/>
                        </a:rPr>
                        <a:t>3</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1-</a:t>
                      </a:r>
                      <a:r>
                        <a:rPr lang="zh-CN" altLang="en-US" sz="1230" baseline="0" dirty="0">
                          <a:latin typeface="Times New Roman" panose="02020603050405020304" pitchFamily="18" charset="0"/>
                        </a:rPr>
                        <a:t>仿宋</a:t>
                      </a:r>
                    </a:p>
                  </a:txBody>
                  <a:tcPr marT="35188" marB="35188" anchor="ctr"/>
                </a:tc>
                <a:tc>
                  <a:txBody>
                    <a:bodyPr/>
                    <a:lstStyle/>
                    <a:p>
                      <a:pPr algn="ctr"/>
                      <a:r>
                        <a:rPr lang="en-US" altLang="zh-CN" sz="1230" baseline="0" dirty="0">
                          <a:latin typeface="Times New Roman" panose="02020603050405020304" pitchFamily="18" charset="0"/>
                        </a:rPr>
                        <a:t>3-</a:t>
                      </a:r>
                      <a:r>
                        <a:rPr lang="zh-CN" altLang="en-US" sz="1230" baseline="0" dirty="0">
                          <a:latin typeface="Times New Roman" panose="02020603050405020304" pitchFamily="18" charset="0"/>
                        </a:rPr>
                        <a:t>下划线</a:t>
                      </a:r>
                    </a:p>
                  </a:txBody>
                  <a:tcPr marT="35188" marB="35188" anchor="ctr"/>
                </a:tc>
                <a:tc>
                  <a:txBody>
                    <a:bodyPr/>
                    <a:lstStyle/>
                    <a:p>
                      <a:pPr algn="ctr"/>
                      <a:r>
                        <a:rPr lang="en-US" altLang="zh-CN" sz="1230" baseline="0" dirty="0">
                          <a:latin typeface="Times New Roman" panose="02020603050405020304" pitchFamily="18" charset="0"/>
                        </a:rPr>
                        <a:t>3-</a:t>
                      </a:r>
                      <a:r>
                        <a:rPr lang="zh-CN" altLang="en-US" sz="1230" baseline="0" dirty="0">
                          <a:latin typeface="Times New Roman" panose="02020603050405020304" pitchFamily="18" charset="0"/>
                        </a:rPr>
                        <a:t>蓝色</a:t>
                      </a:r>
                    </a:p>
                  </a:txBody>
                  <a:tcPr marT="35188" marB="35188" anchor="ctr"/>
                </a:tc>
                <a:tc>
                  <a:txBody>
                    <a:bodyPr/>
                    <a:lstStyle/>
                    <a:p>
                      <a:pPr algn="ctr"/>
                      <a:r>
                        <a:rPr lang="en-US" altLang="zh-CN" sz="1230" baseline="0" dirty="0">
                          <a:latin typeface="Times New Roman" panose="02020603050405020304" pitchFamily="18" charset="0"/>
                        </a:rPr>
                        <a:t>3-40</a:t>
                      </a:r>
                      <a:r>
                        <a:rPr lang="zh-CN" altLang="en-US" sz="1230" baseline="0" dirty="0">
                          <a:latin typeface="Times New Roman" panose="02020603050405020304" pitchFamily="18" charset="0"/>
                        </a:rPr>
                        <a:t>号</a:t>
                      </a:r>
                    </a:p>
                  </a:txBody>
                  <a:tcPr marT="35188" marB="35188" anchor="ctr"/>
                </a:tc>
                <a:extLst>
                  <a:ext uri="{0D108BD9-81ED-4DB2-BD59-A6C34878D82A}">
                    <a16:rowId xmlns:a16="http://schemas.microsoft.com/office/drawing/2014/main" val="10003"/>
                  </a:ext>
                </a:extLst>
              </a:tr>
              <a:tr h="258445">
                <a:tc>
                  <a:txBody>
                    <a:bodyPr/>
                    <a:lstStyle/>
                    <a:p>
                      <a:pPr algn="ctr"/>
                      <a:r>
                        <a:rPr lang="en-US" altLang="zh-CN" sz="1230" baseline="0" dirty="0">
                          <a:latin typeface="Times New Roman" panose="02020603050405020304" pitchFamily="18" charset="0"/>
                        </a:rPr>
                        <a:t>4</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2-</a:t>
                      </a:r>
                      <a:r>
                        <a:rPr lang="zh-CN" altLang="en-US" sz="1230" baseline="0" dirty="0">
                          <a:latin typeface="Times New Roman" panose="02020603050405020304" pitchFamily="18" charset="0"/>
                        </a:rPr>
                        <a:t>楷体</a:t>
                      </a:r>
                    </a:p>
                  </a:txBody>
                  <a:tcPr marT="35188" marB="35188" anchor="ctr"/>
                </a:tc>
                <a:tc>
                  <a:txBody>
                    <a:bodyPr/>
                    <a:lstStyle/>
                    <a:p>
                      <a:pPr algn="ctr"/>
                      <a:r>
                        <a:rPr lang="en-US" altLang="zh-CN" sz="1230" baseline="0" dirty="0">
                          <a:latin typeface="Times New Roman" panose="02020603050405020304" pitchFamily="18" charset="0"/>
                        </a:rPr>
                        <a:t>1-</a:t>
                      </a:r>
                      <a:r>
                        <a:rPr lang="zh-CN" altLang="en-US" sz="1230" baseline="0" dirty="0">
                          <a:latin typeface="Times New Roman" panose="02020603050405020304" pitchFamily="18" charset="0"/>
                        </a:rPr>
                        <a:t>粗体</a:t>
                      </a:r>
                    </a:p>
                  </a:txBody>
                  <a:tcPr marT="35188" marB="35188" anchor="ctr"/>
                </a:tc>
                <a:tc>
                  <a:txBody>
                    <a:bodyPr/>
                    <a:lstStyle/>
                    <a:p>
                      <a:pPr algn="ctr"/>
                      <a:r>
                        <a:rPr lang="en-US" altLang="zh-CN" sz="1230" baseline="0" dirty="0">
                          <a:latin typeface="Times New Roman" panose="02020603050405020304" pitchFamily="18" charset="0"/>
                        </a:rPr>
                        <a:t>2-</a:t>
                      </a:r>
                      <a:r>
                        <a:rPr lang="zh-CN" altLang="en-US" sz="1230" baseline="0" dirty="0">
                          <a:latin typeface="Times New Roman" panose="02020603050405020304" pitchFamily="18" charset="0"/>
                        </a:rPr>
                        <a:t>绿色</a:t>
                      </a:r>
                    </a:p>
                  </a:txBody>
                  <a:tcPr marT="35188" marB="35188" anchor="ctr"/>
                </a:tc>
                <a:tc>
                  <a:txBody>
                    <a:bodyPr/>
                    <a:lstStyle/>
                    <a:p>
                      <a:pPr algn="ctr"/>
                      <a:r>
                        <a:rPr lang="en-US" altLang="zh-CN" sz="1230" baseline="0" dirty="0">
                          <a:latin typeface="Times New Roman" panose="02020603050405020304" pitchFamily="18" charset="0"/>
                        </a:rPr>
                        <a:t>3-40</a:t>
                      </a:r>
                      <a:r>
                        <a:rPr lang="zh-CN" altLang="en-US" sz="1230" baseline="0" dirty="0">
                          <a:latin typeface="Times New Roman" panose="02020603050405020304" pitchFamily="18" charset="0"/>
                        </a:rPr>
                        <a:t>号</a:t>
                      </a:r>
                    </a:p>
                  </a:txBody>
                  <a:tcPr marT="35188" marB="35188" anchor="ctr"/>
                </a:tc>
                <a:extLst>
                  <a:ext uri="{0D108BD9-81ED-4DB2-BD59-A6C34878D82A}">
                    <a16:rowId xmlns:a16="http://schemas.microsoft.com/office/drawing/2014/main" val="10004"/>
                  </a:ext>
                </a:extLst>
              </a:tr>
              <a:tr h="258445">
                <a:tc>
                  <a:txBody>
                    <a:bodyPr/>
                    <a:lstStyle/>
                    <a:p>
                      <a:pPr algn="ctr"/>
                      <a:r>
                        <a:rPr lang="en-US" altLang="zh-CN" sz="1230" baseline="0" dirty="0">
                          <a:latin typeface="Times New Roman" panose="02020603050405020304" pitchFamily="18" charset="0"/>
                        </a:rPr>
                        <a:t>5</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2-</a:t>
                      </a:r>
                      <a:r>
                        <a:rPr lang="zh-CN" altLang="en-US" sz="1230" baseline="0" dirty="0">
                          <a:latin typeface="Times New Roman" panose="02020603050405020304" pitchFamily="18" charset="0"/>
                        </a:rPr>
                        <a:t>楷体</a:t>
                      </a:r>
                    </a:p>
                  </a:txBody>
                  <a:tcPr marT="35188" marB="35188" anchor="ctr"/>
                </a:tc>
                <a:tc>
                  <a:txBody>
                    <a:bodyPr/>
                    <a:lstStyle/>
                    <a:p>
                      <a:pPr algn="ctr"/>
                      <a:r>
                        <a:rPr lang="en-US" altLang="zh-CN" sz="1230" baseline="0" dirty="0">
                          <a:latin typeface="Times New Roman" panose="02020603050405020304" pitchFamily="18" charset="0"/>
                        </a:rPr>
                        <a:t>2-</a:t>
                      </a:r>
                      <a:r>
                        <a:rPr lang="zh-CN" altLang="en-US" sz="1230" baseline="0" dirty="0">
                          <a:latin typeface="Times New Roman" panose="02020603050405020304" pitchFamily="18" charset="0"/>
                        </a:rPr>
                        <a:t>斜体</a:t>
                      </a:r>
                    </a:p>
                  </a:txBody>
                  <a:tcPr marT="35188" marB="35188" anchor="ctr"/>
                </a:tc>
                <a:tc>
                  <a:txBody>
                    <a:bodyPr/>
                    <a:lstStyle/>
                    <a:p>
                      <a:pPr algn="ctr"/>
                      <a:r>
                        <a:rPr lang="en-US" altLang="zh-CN" sz="1230" baseline="0" dirty="0">
                          <a:latin typeface="Times New Roman" panose="02020603050405020304" pitchFamily="18" charset="0"/>
                        </a:rPr>
                        <a:t>3-</a:t>
                      </a:r>
                      <a:r>
                        <a:rPr lang="zh-CN" altLang="en-US" sz="1230" baseline="0" dirty="0">
                          <a:latin typeface="Times New Roman" panose="02020603050405020304" pitchFamily="18" charset="0"/>
                        </a:rPr>
                        <a:t>蓝色</a:t>
                      </a:r>
                    </a:p>
                  </a:txBody>
                  <a:tcPr marT="35188" marB="35188" anchor="ctr"/>
                </a:tc>
                <a:tc>
                  <a:txBody>
                    <a:bodyPr/>
                    <a:lstStyle/>
                    <a:p>
                      <a:pPr algn="ctr"/>
                      <a:r>
                        <a:rPr lang="en-US" altLang="zh-CN" sz="1230" baseline="0" dirty="0">
                          <a:latin typeface="Times New Roman" panose="02020603050405020304" pitchFamily="18" charset="0"/>
                        </a:rPr>
                        <a:t>1-20</a:t>
                      </a:r>
                      <a:r>
                        <a:rPr lang="zh-CN" altLang="en-US" sz="1230" baseline="0" dirty="0">
                          <a:latin typeface="Times New Roman" panose="02020603050405020304" pitchFamily="18" charset="0"/>
                        </a:rPr>
                        <a:t>号</a:t>
                      </a:r>
                    </a:p>
                  </a:txBody>
                  <a:tcPr marT="35188" marB="35188" anchor="ctr"/>
                </a:tc>
                <a:extLst>
                  <a:ext uri="{0D108BD9-81ED-4DB2-BD59-A6C34878D82A}">
                    <a16:rowId xmlns:a16="http://schemas.microsoft.com/office/drawing/2014/main" val="10005"/>
                  </a:ext>
                </a:extLst>
              </a:tr>
              <a:tr h="258445">
                <a:tc>
                  <a:txBody>
                    <a:bodyPr/>
                    <a:lstStyle/>
                    <a:p>
                      <a:pPr algn="ctr"/>
                      <a:r>
                        <a:rPr lang="en-US" altLang="zh-CN" sz="1230" baseline="0" dirty="0">
                          <a:latin typeface="Times New Roman" panose="02020603050405020304" pitchFamily="18" charset="0"/>
                        </a:rPr>
                        <a:t>6</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2-</a:t>
                      </a:r>
                      <a:r>
                        <a:rPr lang="zh-CN" altLang="en-US" sz="1230" baseline="0" dirty="0">
                          <a:latin typeface="Times New Roman" panose="02020603050405020304" pitchFamily="18" charset="0"/>
                        </a:rPr>
                        <a:t>楷体</a:t>
                      </a:r>
                    </a:p>
                  </a:txBody>
                  <a:tcPr marT="35188" marB="35188" anchor="ctr"/>
                </a:tc>
                <a:tc>
                  <a:txBody>
                    <a:bodyPr/>
                    <a:lstStyle/>
                    <a:p>
                      <a:pPr algn="ctr"/>
                      <a:r>
                        <a:rPr lang="en-US" altLang="zh-CN" sz="1230" baseline="0" dirty="0">
                          <a:latin typeface="Times New Roman" panose="02020603050405020304" pitchFamily="18" charset="0"/>
                        </a:rPr>
                        <a:t>3-</a:t>
                      </a:r>
                      <a:r>
                        <a:rPr lang="zh-CN" altLang="en-US" sz="1230" baseline="0" dirty="0">
                          <a:latin typeface="Times New Roman" panose="02020603050405020304" pitchFamily="18" charset="0"/>
                        </a:rPr>
                        <a:t>下划线</a:t>
                      </a:r>
                    </a:p>
                  </a:txBody>
                  <a:tcPr marT="35188" marB="35188" anchor="ctr"/>
                </a:tc>
                <a:tc>
                  <a:txBody>
                    <a:bodyPr/>
                    <a:lstStyle/>
                    <a:p>
                      <a:pPr algn="ctr"/>
                      <a:r>
                        <a:rPr lang="en-US" altLang="zh-CN" sz="1230" baseline="0" dirty="0">
                          <a:latin typeface="Times New Roman" panose="02020603050405020304" pitchFamily="18" charset="0"/>
                        </a:rPr>
                        <a:t>1-</a:t>
                      </a:r>
                      <a:r>
                        <a:rPr lang="zh-CN" altLang="en-US" sz="1230" baseline="0" dirty="0">
                          <a:latin typeface="Times New Roman" panose="02020603050405020304" pitchFamily="18" charset="0"/>
                        </a:rPr>
                        <a:t>红色</a:t>
                      </a:r>
                    </a:p>
                  </a:txBody>
                  <a:tcPr marT="35188" marB="35188" anchor="ctr"/>
                </a:tc>
                <a:tc>
                  <a:txBody>
                    <a:bodyPr/>
                    <a:lstStyle/>
                    <a:p>
                      <a:pPr algn="ctr"/>
                      <a:r>
                        <a:rPr lang="en-US" altLang="zh-CN" sz="1230" baseline="0" dirty="0">
                          <a:latin typeface="Times New Roman" panose="02020603050405020304" pitchFamily="18" charset="0"/>
                        </a:rPr>
                        <a:t>2-30</a:t>
                      </a:r>
                      <a:r>
                        <a:rPr lang="zh-CN" altLang="en-US" sz="1230" baseline="0" dirty="0">
                          <a:latin typeface="Times New Roman" panose="02020603050405020304" pitchFamily="18" charset="0"/>
                        </a:rPr>
                        <a:t>号</a:t>
                      </a:r>
                    </a:p>
                  </a:txBody>
                  <a:tcPr marT="35188" marB="35188" anchor="ctr"/>
                </a:tc>
                <a:extLst>
                  <a:ext uri="{0D108BD9-81ED-4DB2-BD59-A6C34878D82A}">
                    <a16:rowId xmlns:a16="http://schemas.microsoft.com/office/drawing/2014/main" val="10006"/>
                  </a:ext>
                </a:extLst>
              </a:tr>
              <a:tr h="258445">
                <a:tc>
                  <a:txBody>
                    <a:bodyPr/>
                    <a:lstStyle/>
                    <a:p>
                      <a:pPr algn="ctr"/>
                      <a:r>
                        <a:rPr lang="en-US" altLang="zh-CN" sz="1230" baseline="0" dirty="0">
                          <a:latin typeface="Times New Roman" panose="02020603050405020304" pitchFamily="18" charset="0"/>
                        </a:rPr>
                        <a:t>7</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3-</a:t>
                      </a:r>
                      <a:r>
                        <a:rPr lang="zh-CN" altLang="en-US" sz="1230" baseline="0" dirty="0">
                          <a:latin typeface="Times New Roman" panose="02020603050405020304" pitchFamily="18" charset="0"/>
                        </a:rPr>
                        <a:t>华文彩云</a:t>
                      </a:r>
                    </a:p>
                  </a:txBody>
                  <a:tcPr marT="35188" marB="35188" anchor="ctr"/>
                </a:tc>
                <a:tc>
                  <a:txBody>
                    <a:bodyPr/>
                    <a:lstStyle/>
                    <a:p>
                      <a:pPr algn="ctr"/>
                      <a:r>
                        <a:rPr lang="en-US" altLang="zh-CN" sz="1230" baseline="0" dirty="0">
                          <a:latin typeface="Times New Roman" panose="02020603050405020304" pitchFamily="18" charset="0"/>
                        </a:rPr>
                        <a:t>1-</a:t>
                      </a:r>
                      <a:r>
                        <a:rPr lang="zh-CN" altLang="en-US" sz="1230" baseline="0" dirty="0">
                          <a:latin typeface="Times New Roman" panose="02020603050405020304" pitchFamily="18" charset="0"/>
                        </a:rPr>
                        <a:t>粗体</a:t>
                      </a:r>
                    </a:p>
                  </a:txBody>
                  <a:tcPr marT="35188" marB="35188" anchor="ctr"/>
                </a:tc>
                <a:tc>
                  <a:txBody>
                    <a:bodyPr/>
                    <a:lstStyle/>
                    <a:p>
                      <a:pPr algn="ctr"/>
                      <a:r>
                        <a:rPr lang="en-US" altLang="zh-CN" sz="1230" baseline="0" dirty="0">
                          <a:latin typeface="Times New Roman" panose="02020603050405020304" pitchFamily="18" charset="0"/>
                        </a:rPr>
                        <a:t>3-</a:t>
                      </a:r>
                      <a:r>
                        <a:rPr lang="zh-CN" altLang="en-US" sz="1230" baseline="0" dirty="0">
                          <a:latin typeface="Times New Roman" panose="02020603050405020304" pitchFamily="18" charset="0"/>
                        </a:rPr>
                        <a:t>蓝色</a:t>
                      </a:r>
                    </a:p>
                  </a:txBody>
                  <a:tcPr marT="35188" marB="35188" anchor="ctr"/>
                </a:tc>
                <a:tc>
                  <a:txBody>
                    <a:bodyPr/>
                    <a:lstStyle/>
                    <a:p>
                      <a:pPr algn="ctr"/>
                      <a:r>
                        <a:rPr lang="en-US" altLang="zh-CN" sz="1230" baseline="0" dirty="0">
                          <a:latin typeface="Times New Roman" panose="02020603050405020304" pitchFamily="18" charset="0"/>
                        </a:rPr>
                        <a:t>2-30</a:t>
                      </a:r>
                      <a:r>
                        <a:rPr lang="zh-CN" altLang="en-US" sz="1230" baseline="0" dirty="0">
                          <a:latin typeface="Times New Roman" panose="02020603050405020304" pitchFamily="18" charset="0"/>
                        </a:rPr>
                        <a:t>号</a:t>
                      </a:r>
                    </a:p>
                  </a:txBody>
                  <a:tcPr marT="35188" marB="35188" anchor="ctr"/>
                </a:tc>
                <a:extLst>
                  <a:ext uri="{0D108BD9-81ED-4DB2-BD59-A6C34878D82A}">
                    <a16:rowId xmlns:a16="http://schemas.microsoft.com/office/drawing/2014/main" val="10007"/>
                  </a:ext>
                </a:extLst>
              </a:tr>
              <a:tr h="258445">
                <a:tc>
                  <a:txBody>
                    <a:bodyPr/>
                    <a:lstStyle/>
                    <a:p>
                      <a:pPr algn="ctr"/>
                      <a:r>
                        <a:rPr lang="en-US" altLang="zh-CN" sz="1230" baseline="0" dirty="0">
                          <a:latin typeface="Times New Roman" panose="02020603050405020304" pitchFamily="18" charset="0"/>
                        </a:rPr>
                        <a:t>8</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3-</a:t>
                      </a:r>
                      <a:r>
                        <a:rPr lang="zh-CN" altLang="en-US" sz="1230" baseline="0" dirty="0">
                          <a:latin typeface="Times New Roman" panose="02020603050405020304" pitchFamily="18" charset="0"/>
                        </a:rPr>
                        <a:t>华文彩云</a:t>
                      </a:r>
                    </a:p>
                  </a:txBody>
                  <a:tcPr marT="35188" marB="35188" anchor="ctr"/>
                </a:tc>
                <a:tc>
                  <a:txBody>
                    <a:bodyPr/>
                    <a:lstStyle/>
                    <a:p>
                      <a:pPr algn="ctr"/>
                      <a:r>
                        <a:rPr lang="en-US" altLang="zh-CN" sz="1230" baseline="0" dirty="0">
                          <a:latin typeface="Times New Roman" panose="02020603050405020304" pitchFamily="18" charset="0"/>
                        </a:rPr>
                        <a:t>2-</a:t>
                      </a:r>
                      <a:r>
                        <a:rPr lang="zh-CN" altLang="en-US" sz="1230" baseline="0" dirty="0">
                          <a:latin typeface="Times New Roman" panose="02020603050405020304" pitchFamily="18" charset="0"/>
                        </a:rPr>
                        <a:t>斜体</a:t>
                      </a:r>
                    </a:p>
                  </a:txBody>
                  <a:tcPr marT="35188" marB="35188" anchor="ctr"/>
                </a:tc>
                <a:tc>
                  <a:txBody>
                    <a:bodyPr/>
                    <a:lstStyle/>
                    <a:p>
                      <a:pPr algn="ctr"/>
                      <a:r>
                        <a:rPr lang="en-US" altLang="zh-CN" sz="1230" baseline="0" dirty="0">
                          <a:latin typeface="Times New Roman" panose="02020603050405020304" pitchFamily="18" charset="0"/>
                        </a:rPr>
                        <a:t>1-</a:t>
                      </a:r>
                      <a:r>
                        <a:rPr lang="zh-CN" altLang="en-US" sz="1230" baseline="0" dirty="0">
                          <a:latin typeface="Times New Roman" panose="02020603050405020304" pitchFamily="18" charset="0"/>
                        </a:rPr>
                        <a:t>红色</a:t>
                      </a:r>
                    </a:p>
                  </a:txBody>
                  <a:tcPr marT="35188" marB="35188" anchor="ctr"/>
                </a:tc>
                <a:tc>
                  <a:txBody>
                    <a:bodyPr/>
                    <a:lstStyle/>
                    <a:p>
                      <a:pPr algn="ctr"/>
                      <a:r>
                        <a:rPr lang="en-US" altLang="zh-CN" sz="1230" baseline="0" dirty="0">
                          <a:latin typeface="Times New Roman" panose="02020603050405020304" pitchFamily="18" charset="0"/>
                        </a:rPr>
                        <a:t>3-40</a:t>
                      </a:r>
                      <a:r>
                        <a:rPr lang="zh-CN" altLang="en-US" sz="1230" baseline="0" dirty="0">
                          <a:latin typeface="Times New Roman" panose="02020603050405020304" pitchFamily="18" charset="0"/>
                        </a:rPr>
                        <a:t>号</a:t>
                      </a:r>
                    </a:p>
                  </a:txBody>
                  <a:tcPr marT="35188" marB="35188" anchor="ctr"/>
                </a:tc>
                <a:extLst>
                  <a:ext uri="{0D108BD9-81ED-4DB2-BD59-A6C34878D82A}">
                    <a16:rowId xmlns:a16="http://schemas.microsoft.com/office/drawing/2014/main" val="10008"/>
                  </a:ext>
                </a:extLst>
              </a:tr>
              <a:tr h="258445">
                <a:tc>
                  <a:txBody>
                    <a:bodyPr/>
                    <a:lstStyle/>
                    <a:p>
                      <a:pPr algn="ctr"/>
                      <a:r>
                        <a:rPr lang="en-US" altLang="zh-CN" sz="1230" baseline="0" dirty="0">
                          <a:latin typeface="Times New Roman" panose="02020603050405020304" pitchFamily="18" charset="0"/>
                        </a:rPr>
                        <a:t>9</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3-</a:t>
                      </a:r>
                      <a:r>
                        <a:rPr lang="zh-CN" altLang="en-US" sz="1230" baseline="0" dirty="0">
                          <a:latin typeface="Times New Roman" panose="02020603050405020304" pitchFamily="18" charset="0"/>
                        </a:rPr>
                        <a:t>华文彩云</a:t>
                      </a:r>
                    </a:p>
                  </a:txBody>
                  <a:tcPr marT="35188" marB="35188" anchor="ctr"/>
                </a:tc>
                <a:tc>
                  <a:txBody>
                    <a:bodyPr/>
                    <a:lstStyle/>
                    <a:p>
                      <a:pPr algn="ctr"/>
                      <a:r>
                        <a:rPr lang="en-US" altLang="zh-CN" sz="1230" baseline="0" dirty="0">
                          <a:latin typeface="Times New Roman" panose="02020603050405020304" pitchFamily="18" charset="0"/>
                        </a:rPr>
                        <a:t>3-</a:t>
                      </a:r>
                      <a:r>
                        <a:rPr lang="zh-CN" altLang="en-US" sz="1230" baseline="0" dirty="0">
                          <a:latin typeface="Times New Roman" panose="02020603050405020304" pitchFamily="18" charset="0"/>
                        </a:rPr>
                        <a:t>下划线</a:t>
                      </a:r>
                    </a:p>
                  </a:txBody>
                  <a:tcPr marT="35188" marB="35188" anchor="ctr"/>
                </a:tc>
                <a:tc>
                  <a:txBody>
                    <a:bodyPr/>
                    <a:lstStyle/>
                    <a:p>
                      <a:pPr algn="ctr"/>
                      <a:r>
                        <a:rPr lang="en-US" altLang="zh-CN" sz="1230" baseline="0" dirty="0">
                          <a:latin typeface="Times New Roman" panose="02020603050405020304" pitchFamily="18" charset="0"/>
                        </a:rPr>
                        <a:t>2-</a:t>
                      </a:r>
                      <a:r>
                        <a:rPr lang="zh-CN" altLang="en-US" sz="1230" baseline="0" dirty="0">
                          <a:latin typeface="Times New Roman" panose="02020603050405020304" pitchFamily="18" charset="0"/>
                        </a:rPr>
                        <a:t>绿色</a:t>
                      </a:r>
                    </a:p>
                  </a:txBody>
                  <a:tcPr marT="35188" marB="35188" anchor="ctr"/>
                </a:tc>
                <a:tc>
                  <a:txBody>
                    <a:bodyPr/>
                    <a:lstStyle/>
                    <a:p>
                      <a:pPr algn="ctr"/>
                      <a:r>
                        <a:rPr lang="en-US" altLang="zh-CN" sz="1230" baseline="0" dirty="0">
                          <a:latin typeface="Times New Roman" panose="02020603050405020304" pitchFamily="18" charset="0"/>
                        </a:rPr>
                        <a:t>1-20</a:t>
                      </a:r>
                      <a:r>
                        <a:rPr lang="zh-CN" altLang="en-US" sz="1230" baseline="0" dirty="0">
                          <a:latin typeface="Times New Roman" panose="02020603050405020304" pitchFamily="18" charset="0"/>
                        </a:rPr>
                        <a:t>号</a:t>
                      </a:r>
                    </a:p>
                  </a:txBody>
                  <a:tcPr marT="35188" marB="35188" anchor="ctr"/>
                </a:tc>
                <a:extLst>
                  <a:ext uri="{0D108BD9-81ED-4DB2-BD59-A6C34878D82A}">
                    <a16:rowId xmlns:a16="http://schemas.microsoft.com/office/drawing/2014/main" val="10009"/>
                  </a:ext>
                </a:extLst>
              </a:tr>
            </a:tbl>
          </a:graphicData>
        </a:graphic>
      </p:graphicFrame>
      <p:sp>
        <p:nvSpPr>
          <p:cNvPr id="5" name="TextBox 4"/>
          <p:cNvSpPr txBox="1"/>
          <p:nvPr/>
        </p:nvSpPr>
        <p:spPr>
          <a:xfrm>
            <a:off x="6163709" y="3497834"/>
            <a:ext cx="2407706" cy="731520"/>
          </a:xfrm>
          <a:prstGeom prst="rect">
            <a:avLst/>
          </a:prstGeom>
          <a:noFill/>
          <a:ln w="38100">
            <a:solidFill>
              <a:srgbClr val="C00000"/>
            </a:solidFill>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zh-CN" altLang="en-US" sz="1385" dirty="0"/>
              <a:t>测试用例</a:t>
            </a:r>
            <a:r>
              <a:rPr lang="en-US" altLang="zh-CN" sz="1385" dirty="0"/>
              <a:t>1</a:t>
            </a:r>
            <a:r>
              <a:rPr lang="zh-CN" altLang="en-US" sz="1385" dirty="0"/>
              <a:t>：在对应文本框中输入</a:t>
            </a:r>
            <a:r>
              <a:rPr lang="en-US" altLang="zh-CN" sz="1385" dirty="0"/>
              <a:t>”</a:t>
            </a:r>
            <a:r>
              <a:rPr lang="zh-CN" altLang="en-US" sz="1385" dirty="0"/>
              <a:t>仿宋</a:t>
            </a:r>
            <a:r>
              <a:rPr lang="en-US" altLang="zh-CN" sz="1385" dirty="0"/>
              <a:t>””</a:t>
            </a:r>
            <a:r>
              <a:rPr lang="zh-CN" altLang="en-US" sz="1385" dirty="0"/>
              <a:t>粗体</a:t>
            </a:r>
            <a:r>
              <a:rPr lang="en-US" altLang="zh-CN" sz="1385" dirty="0"/>
              <a:t>””</a:t>
            </a:r>
            <a:r>
              <a:rPr lang="zh-CN" altLang="en-US" sz="1385" dirty="0"/>
              <a:t>红色</a:t>
            </a:r>
            <a:r>
              <a:rPr lang="en-US" altLang="zh-CN" sz="1385" dirty="0"/>
              <a:t>””20</a:t>
            </a:r>
            <a:r>
              <a:rPr lang="zh-CN" altLang="en-US" sz="1385" dirty="0"/>
              <a:t>号</a:t>
            </a:r>
            <a:r>
              <a:rPr lang="en-US" altLang="zh-CN" sz="1385" dirty="0"/>
              <a:t>”</a:t>
            </a:r>
            <a:r>
              <a:rPr lang="zh-CN" altLang="en-US" sz="1385" dirty="0"/>
              <a:t>，预期字体正确设置</a:t>
            </a:r>
          </a:p>
        </p:txBody>
      </p:sp>
      <p:cxnSp>
        <p:nvCxnSpPr>
          <p:cNvPr id="7" name="直接箭头连接符 6"/>
          <p:cNvCxnSpPr>
            <a:endCxn id="5" idx="1"/>
          </p:cNvCxnSpPr>
          <p:nvPr/>
        </p:nvCxnSpPr>
        <p:spPr>
          <a:xfrm>
            <a:off x="5681804" y="3674413"/>
            <a:ext cx="554204" cy="189056"/>
          </a:xfrm>
          <a:prstGeom prst="straightConnector1">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8477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920115"/>
            <a:ext cx="8229600" cy="495935"/>
          </a:xfrm>
        </p:spPr>
        <p:txBody>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练习：字符属性设置程序</a:t>
            </a:r>
            <a:endParaRPr lang="zh-CN" altLang="en-US" dirty="0"/>
          </a:p>
        </p:txBody>
      </p:sp>
      <p:sp>
        <p:nvSpPr>
          <p:cNvPr id="2" name="内容占位符 1"/>
          <p:cNvSpPr>
            <a:spLocks noGrp="1"/>
          </p:cNvSpPr>
          <p:nvPr>
            <p:ph idx="1"/>
          </p:nvPr>
        </p:nvSpPr>
        <p:spPr>
          <a:xfrm>
            <a:off x="457200" y="1887220"/>
            <a:ext cx="8229600" cy="4525963"/>
          </a:xfrm>
        </p:spPr>
        <p:txBody>
          <a:bodyPr>
            <a:normAutofit/>
          </a:bodyPr>
          <a:lstStyle/>
          <a:p>
            <a:pPr algn="l">
              <a:lnSpc>
                <a:spcPct val="130000"/>
              </a:lnSpc>
            </a:pPr>
            <a:r>
              <a:rPr lang="en-US" altLang="zh-CN" sz="2400" dirty="0">
                <a:solidFill>
                  <a:srgbClr val="386698"/>
                </a:solidFill>
                <a:latin typeface="黑体" panose="02010609060101010101" pitchFamily="49" charset="-122"/>
                <a:ea typeface="黑体" panose="02010609060101010101" pitchFamily="49" charset="-122"/>
              </a:rPr>
              <a:t>    </a:t>
            </a:r>
            <a:r>
              <a:rPr lang="zh-CN" altLang="en-US" sz="2400" dirty="0">
                <a:solidFill>
                  <a:srgbClr val="386698"/>
                </a:solidFill>
                <a:latin typeface="黑体" panose="02010609060101010101" pitchFamily="49" charset="-122"/>
                <a:ea typeface="黑体" panose="02010609060101010101" pitchFamily="49" charset="-122"/>
              </a:rPr>
              <a:t>依次类推，把映射好的正交排列表中的每一行，转换成一条测试用例。</a:t>
            </a:r>
          </a:p>
          <a:p>
            <a:pPr algn="l">
              <a:lnSpc>
                <a:spcPct val="130000"/>
              </a:lnSpc>
            </a:pPr>
            <a:endParaRPr lang="zh-CN" altLang="en-US" sz="2400" dirty="0">
              <a:solidFill>
                <a:srgbClr val="386698"/>
              </a:solidFill>
              <a:latin typeface="黑体" panose="02010609060101010101" pitchFamily="49" charset="-122"/>
              <a:ea typeface="黑体" panose="02010609060101010101" pitchFamily="49" charset="-122"/>
            </a:endParaRPr>
          </a:p>
          <a:p>
            <a:pPr algn="l">
              <a:lnSpc>
                <a:spcPct val="130000"/>
              </a:lnSpc>
            </a:pPr>
            <a:r>
              <a:rPr lang="zh-CN" altLang="en-US" sz="2400" dirty="0">
                <a:solidFill>
                  <a:srgbClr val="386698"/>
                </a:solidFill>
                <a:latin typeface="黑体" panose="02010609060101010101" pitchFamily="49" charset="-122"/>
                <a:ea typeface="黑体" panose="02010609060101010101" pitchFamily="49" charset="-122"/>
              </a:rPr>
              <a:t>　　这是进行测试的最少组合数量，但是，在测试中有72种（81-9）组合没有测试到。当然，如果时间允许，应该再补充一些用例。因为遗漏的组合越多，存在缺陷的可能性就越大。</a:t>
            </a:r>
            <a:r>
              <a:rPr lang="en-US" altLang="zh-CN" sz="2400" dirty="0">
                <a:solidFill>
                  <a:srgbClr val="386698"/>
                </a:solidFill>
                <a:latin typeface="黑体" panose="02010609060101010101" pitchFamily="49" charset="-122"/>
                <a:ea typeface="黑体" panose="02010609060101010101" pitchFamily="49" charset="-122"/>
              </a:rPr>
              <a:t>(</a:t>
            </a:r>
            <a:r>
              <a:rPr lang="zh-CN" altLang="en-US" sz="2400" dirty="0">
                <a:solidFill>
                  <a:srgbClr val="386698"/>
                </a:solidFill>
                <a:latin typeface="黑体" panose="02010609060101010101" pitchFamily="49" charset="-122"/>
                <a:ea typeface="黑体" panose="02010609060101010101" pitchFamily="49" charset="-122"/>
              </a:rPr>
              <a:t>时间问题！内测、公测</a:t>
            </a:r>
            <a:r>
              <a:rPr lang="en-US" altLang="zh-CN" sz="2400" dirty="0">
                <a:solidFill>
                  <a:srgbClr val="386698"/>
                </a:solidFill>
                <a:latin typeface="黑体" panose="02010609060101010101" pitchFamily="49" charset="-122"/>
                <a:ea typeface="黑体" panose="02010609060101010101" pitchFamily="49" charset="-122"/>
              </a:rPr>
              <a:t>)</a:t>
            </a:r>
          </a:p>
        </p:txBody>
      </p:sp>
    </p:spTree>
    <p:extLst>
      <p:ext uri="{BB962C8B-B14F-4D97-AF65-F5344CB8AC3E}">
        <p14:creationId xmlns:p14="http://schemas.microsoft.com/office/powerpoint/2010/main" val="2101743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10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1024255"/>
            <a:ext cx="8229600" cy="579755"/>
          </a:xfrm>
        </p:spPr>
        <p:txBody>
          <a:bodyPr>
            <a:normAutofit/>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案例：114系统查询企业单位</a:t>
            </a:r>
            <a:endParaRPr lang="zh-CN" altLang="en-US" dirty="0"/>
          </a:p>
        </p:txBody>
      </p:sp>
      <p:sp>
        <p:nvSpPr>
          <p:cNvPr id="2" name="内容占位符 1"/>
          <p:cNvSpPr>
            <a:spLocks noGrp="1"/>
          </p:cNvSpPr>
          <p:nvPr>
            <p:ph idx="1"/>
          </p:nvPr>
        </p:nvSpPr>
        <p:spPr>
          <a:xfrm>
            <a:off x="457200" y="1974850"/>
            <a:ext cx="8229600" cy="2856865"/>
          </a:xfrm>
        </p:spPr>
        <p:txBody>
          <a:bodyPr/>
          <a:lstStyle/>
          <a:p>
            <a:r>
              <a:rPr lang="zh-CN" altLang="en-US" sz="2400" dirty="0">
                <a:solidFill>
                  <a:srgbClr val="386698"/>
                </a:solidFill>
                <a:latin typeface="黑体" panose="02010609060101010101" pitchFamily="49" charset="-122"/>
                <a:ea typeface="黑体" panose="02010609060101010101" pitchFamily="49" charset="-122"/>
              </a:rPr>
              <a:t>案例：114系统查询企业单位</a:t>
            </a:r>
          </a:p>
          <a:p>
            <a:endParaRPr lang="zh-CN" altLang="en-US" sz="2400" dirty="0">
              <a:solidFill>
                <a:srgbClr val="386698"/>
              </a:solidFill>
              <a:latin typeface="黑体" panose="02010609060101010101" pitchFamily="49" charset="-122"/>
              <a:ea typeface="黑体" panose="02010609060101010101" pitchFamily="49" charset="-122"/>
            </a:endParaRPr>
          </a:p>
          <a:p>
            <a:endParaRPr lang="zh-CN" altLang="en-US" sz="2400" dirty="0">
              <a:solidFill>
                <a:srgbClr val="386698"/>
              </a:solidFill>
              <a:latin typeface="黑体" panose="02010609060101010101" pitchFamily="49" charset="-122"/>
              <a:ea typeface="黑体" panose="02010609060101010101" pitchFamily="49" charset="-122"/>
            </a:endParaRPr>
          </a:p>
          <a:p>
            <a:endParaRPr lang="zh-CN" altLang="en-US" sz="2400" dirty="0">
              <a:solidFill>
                <a:srgbClr val="386698"/>
              </a:solidFill>
              <a:latin typeface="黑体" panose="02010609060101010101" pitchFamily="49" charset="-122"/>
              <a:ea typeface="黑体" panose="02010609060101010101" pitchFamily="49" charset="-122"/>
            </a:endParaRPr>
          </a:p>
          <a:p>
            <a:pPr lvl="1"/>
            <a:r>
              <a:rPr lang="zh-CN" altLang="en-US" sz="2000" dirty="0">
                <a:solidFill>
                  <a:srgbClr val="386698"/>
                </a:solidFill>
                <a:latin typeface="黑体" panose="02010609060101010101" pitchFamily="49" charset="-122"/>
                <a:ea typeface="黑体" panose="02010609060101010101" pitchFamily="49" charset="-122"/>
              </a:rPr>
              <a:t>完全测试需设计用例数：2</a:t>
            </a:r>
            <a:r>
              <a:rPr lang="zh-CN" altLang="en-US" sz="2000" baseline="30000" dirty="0">
                <a:solidFill>
                  <a:srgbClr val="386698"/>
                </a:solidFill>
                <a:latin typeface="黑体" panose="02010609060101010101" pitchFamily="49" charset="-122"/>
                <a:ea typeface="黑体" panose="02010609060101010101" pitchFamily="49" charset="-122"/>
              </a:rPr>
              <a:t>5</a:t>
            </a:r>
            <a:r>
              <a:rPr lang="zh-CN" altLang="en-US" sz="2000" dirty="0">
                <a:solidFill>
                  <a:srgbClr val="386698"/>
                </a:solidFill>
                <a:latin typeface="黑体" panose="02010609060101010101" pitchFamily="49" charset="-122"/>
                <a:ea typeface="黑体" panose="02010609060101010101" pitchFamily="49" charset="-122"/>
              </a:rPr>
              <a:t>=32</a:t>
            </a:r>
          </a:p>
          <a:p>
            <a:pPr lvl="1"/>
            <a:endParaRPr lang="zh-CN" altLang="en-US" sz="2400" dirty="0">
              <a:solidFill>
                <a:srgbClr val="386698"/>
              </a:solidFill>
              <a:latin typeface="黑体" panose="02010609060101010101" pitchFamily="49" charset="-122"/>
              <a:ea typeface="黑体" panose="02010609060101010101" pitchFamily="49" charset="-122"/>
            </a:endParaRPr>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4170" y="2554605"/>
            <a:ext cx="8804910" cy="101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04799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500"/>
                                        <p:tgtEl>
                                          <p:spTgt spid="205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4" end="4"/>
                                            </p:txEl>
                                          </p:spTgt>
                                        </p:tgtEl>
                                        <p:attrNameLst>
                                          <p:attrName>style.visibility</p:attrName>
                                        </p:attrNameLst>
                                      </p:cBhvr>
                                      <p:to>
                                        <p:strVal val="visible"/>
                                      </p:to>
                                    </p:set>
                                    <p:animEffect transition="in" filter="fade">
                                      <p:cBhvr>
                                        <p:cTn id="12"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709930"/>
            <a:ext cx="8229600" cy="563245"/>
          </a:xfrm>
        </p:spPr>
        <p:txBody>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案例：114系统查询企业单位</a:t>
            </a:r>
          </a:p>
        </p:txBody>
      </p:sp>
      <p:sp>
        <p:nvSpPr>
          <p:cNvPr id="2" name="内容占位符 1"/>
          <p:cNvSpPr>
            <a:spLocks noGrp="1"/>
          </p:cNvSpPr>
          <p:nvPr>
            <p:ph idx="1"/>
          </p:nvPr>
        </p:nvSpPr>
        <p:spPr/>
        <p:txBody>
          <a:bodyPr/>
          <a:lstStyle/>
          <a:p>
            <a:r>
              <a:rPr lang="zh-CN" altLang="en-US" sz="2400" dirty="0">
                <a:solidFill>
                  <a:srgbClr val="386698"/>
                </a:solidFill>
                <a:latin typeface="黑体" panose="02010609060101010101" pitchFamily="49" charset="-122"/>
                <a:ea typeface="黑体" panose="02010609060101010101" pitchFamily="49" charset="-122"/>
              </a:rPr>
              <a:t>有五个因素：</a:t>
            </a:r>
          </a:p>
          <a:p>
            <a:pPr lvl="1" algn="l">
              <a:lnSpc>
                <a:spcPct val="140000"/>
              </a:lnSpc>
            </a:pPr>
            <a:r>
              <a:rPr lang="zh-CN" altLang="en-US" sz="2000" dirty="0">
                <a:solidFill>
                  <a:srgbClr val="386698"/>
                </a:solidFill>
                <a:latin typeface="黑体" panose="02010609060101010101" pitchFamily="49" charset="-122"/>
                <a:ea typeface="黑体" panose="02010609060101010101" pitchFamily="49" charset="-122"/>
              </a:rPr>
              <a:t>音形码、拼音码、路名码、行业类别和特征码</a:t>
            </a:r>
          </a:p>
          <a:p>
            <a:endParaRPr lang="en-US" altLang="zh-CN" dirty="0"/>
          </a:p>
          <a:p>
            <a:r>
              <a:rPr lang="zh-CN" altLang="en-US" sz="2400" dirty="0">
                <a:solidFill>
                  <a:srgbClr val="386698"/>
                </a:solidFill>
                <a:latin typeface="黑体" panose="02010609060101010101" pitchFamily="49" charset="-122"/>
                <a:ea typeface="黑体" panose="02010609060101010101" pitchFamily="49" charset="-122"/>
              </a:rPr>
              <a:t>每个因素有两个水平5</a:t>
            </a:r>
          </a:p>
          <a:p>
            <a:pPr lvl="1">
              <a:lnSpc>
                <a:spcPct val="140000"/>
              </a:lnSpc>
            </a:pPr>
            <a:r>
              <a:rPr lang="zh-CN" altLang="en-US" sz="2000" dirty="0">
                <a:solidFill>
                  <a:srgbClr val="386698"/>
                </a:solidFill>
                <a:latin typeface="黑体" panose="02010609060101010101" pitchFamily="49" charset="-122"/>
                <a:ea typeface="黑体" panose="02010609060101010101" pitchFamily="49" charset="-122"/>
              </a:rPr>
              <a:t>音形码：填、不填</a:t>
            </a:r>
          </a:p>
          <a:p>
            <a:pPr lvl="1">
              <a:lnSpc>
                <a:spcPct val="140000"/>
              </a:lnSpc>
            </a:pPr>
            <a:r>
              <a:rPr lang="zh-CN" altLang="en-US" sz="2000" dirty="0">
                <a:solidFill>
                  <a:srgbClr val="386698"/>
                </a:solidFill>
                <a:latin typeface="黑体" panose="02010609060101010101" pitchFamily="49" charset="-122"/>
                <a:ea typeface="黑体" panose="02010609060101010101" pitchFamily="49" charset="-122"/>
              </a:rPr>
              <a:t>拼音码：填、不填</a:t>
            </a:r>
          </a:p>
          <a:p>
            <a:pPr lvl="1">
              <a:lnSpc>
                <a:spcPct val="140000"/>
              </a:lnSpc>
            </a:pPr>
            <a:r>
              <a:rPr lang="zh-CN" altLang="en-US" sz="2000" dirty="0">
                <a:solidFill>
                  <a:srgbClr val="386698"/>
                </a:solidFill>
                <a:latin typeface="黑体" panose="02010609060101010101" pitchFamily="49" charset="-122"/>
                <a:ea typeface="黑体" panose="02010609060101010101" pitchFamily="49" charset="-122"/>
              </a:rPr>
              <a:t>路名码：填、不填</a:t>
            </a:r>
          </a:p>
          <a:p>
            <a:pPr lvl="1">
              <a:lnSpc>
                <a:spcPct val="140000"/>
              </a:lnSpc>
            </a:pPr>
            <a:r>
              <a:rPr lang="zh-CN" altLang="en-US" sz="2000" dirty="0">
                <a:solidFill>
                  <a:srgbClr val="386698"/>
                </a:solidFill>
                <a:latin typeface="黑体" panose="02010609060101010101" pitchFamily="49" charset="-122"/>
                <a:ea typeface="黑体" panose="02010609060101010101" pitchFamily="49" charset="-122"/>
              </a:rPr>
              <a:t>行业类别：填、不填</a:t>
            </a:r>
          </a:p>
          <a:p>
            <a:pPr lvl="1">
              <a:lnSpc>
                <a:spcPct val="140000"/>
              </a:lnSpc>
            </a:pPr>
            <a:r>
              <a:rPr lang="zh-CN" altLang="en-US" sz="2000" dirty="0">
                <a:solidFill>
                  <a:srgbClr val="386698"/>
                </a:solidFill>
                <a:latin typeface="黑体" panose="02010609060101010101" pitchFamily="49" charset="-122"/>
                <a:ea typeface="黑体" panose="02010609060101010101" pitchFamily="49" charset="-122"/>
              </a:rPr>
              <a:t>特征码：填、不填</a:t>
            </a:r>
          </a:p>
        </p:txBody>
      </p:sp>
      <p:sp>
        <p:nvSpPr>
          <p:cNvPr id="4" name="内容占位符 1"/>
          <p:cNvSpPr txBox="1"/>
          <p:nvPr/>
        </p:nvSpPr>
        <p:spPr>
          <a:xfrm>
            <a:off x="4699018" y="3247573"/>
            <a:ext cx="3934847" cy="2389787"/>
          </a:xfrm>
          <a:prstGeom prst="rect">
            <a:avLst/>
          </a:prstGeom>
        </p:spPr>
        <p:txBody>
          <a:bodyPr/>
          <a:lstStyle>
            <a:lvl1pPr marL="228600" indent="-431800" algn="just" defTabSz="914400" rtl="0" eaLnBrk="1" latinLnBrk="0" hangingPunct="1">
              <a:lnSpc>
                <a:spcPct val="100000"/>
              </a:lnSpc>
              <a:spcBef>
                <a:spcPts val="600"/>
              </a:spcBef>
              <a:spcAft>
                <a:spcPts val="600"/>
              </a:spcAft>
              <a:buClr>
                <a:srgbClr val="0070C0"/>
              </a:buClr>
              <a:buFont typeface="Wingdings" panose="05000000000000000000" pitchFamily="2" charset="2"/>
              <a:buChar char="u"/>
              <a:defRPr sz="2400" kern="1200">
                <a:solidFill>
                  <a:schemeClr val="tx1"/>
                </a:solidFill>
                <a:latin typeface="微软雅黑" panose="020B0503020204020204" pitchFamily="34" charset="-122"/>
                <a:ea typeface="微软雅黑" panose="020B0503020204020204" pitchFamily="34" charset="-122"/>
                <a:cs typeface="+mn-cs"/>
              </a:defRPr>
            </a:lvl1pPr>
            <a:lvl2pPr marL="647700" indent="-360045" algn="just" defTabSz="914400" rtl="0" eaLnBrk="1" latinLnBrk="0" hangingPunct="1">
              <a:lnSpc>
                <a:spcPct val="110000"/>
              </a:lnSpc>
              <a:spcBef>
                <a:spcPts val="600"/>
              </a:spcBef>
              <a:buClr>
                <a:srgbClr val="0070C0"/>
              </a:buClr>
              <a:buFont typeface="Wingdings" panose="05000000000000000000" pitchFamily="2" charset="2"/>
              <a:buChar char="Ø"/>
              <a:defRPr sz="20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just" defTabSz="914400" rtl="0" eaLnBrk="1" latinLnBrk="0" hangingPunct="1">
              <a:lnSpc>
                <a:spcPct val="130000"/>
              </a:lnSpc>
              <a:spcBef>
                <a:spcPts val="0"/>
              </a:spcBef>
              <a:buClr>
                <a:srgbClr val="0070C0"/>
              </a:buClr>
              <a:buFont typeface="Wingdings" panose="05000000000000000000" pitchFamily="2" charset="2"/>
              <a:buChar char="l"/>
              <a:defRPr sz="18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just" defTabSz="914400" rtl="0" eaLnBrk="1" latinLnBrk="0" hangingPunct="1">
              <a:lnSpc>
                <a:spcPct val="110000"/>
              </a:lnSpc>
              <a:spcBef>
                <a:spcPts val="0"/>
              </a:spcBef>
              <a:buClr>
                <a:srgbClr val="0070C0"/>
              </a:buClr>
              <a:buFont typeface="微软雅黑" panose="020B0503020204020204" pitchFamily="34" charset="-122"/>
              <a:buChar char="−"/>
              <a:defRPr sz="16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just" defTabSz="914400" rtl="0" eaLnBrk="1" latinLnBrk="0" hangingPunct="1">
              <a:lnSpc>
                <a:spcPct val="100000"/>
              </a:lnSpc>
              <a:spcBef>
                <a:spcPts val="0"/>
              </a:spcBef>
              <a:buClr>
                <a:srgbClr val="0070C0"/>
              </a:buClr>
              <a:buFont typeface="微软雅黑" panose="020B0503020204020204" pitchFamily="34" charset="-122"/>
              <a:buChar char="−"/>
              <a:defRPr sz="16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1845" dirty="0"/>
              <a:t>选择正交表</a:t>
            </a:r>
            <a:endParaRPr lang="en-US" altLang="zh-CN" sz="1845" dirty="0"/>
          </a:p>
          <a:p>
            <a:pPr lvl="1"/>
            <a:r>
              <a:rPr lang="zh-CN" altLang="en-US" sz="1540" dirty="0"/>
              <a:t>表中的因素数＞＝ </a:t>
            </a:r>
            <a:r>
              <a:rPr lang="en-US" altLang="zh-CN" sz="1540" dirty="0"/>
              <a:t>5</a:t>
            </a:r>
          </a:p>
          <a:p>
            <a:pPr lvl="1"/>
            <a:r>
              <a:rPr lang="zh-CN" altLang="en-US" sz="1540" dirty="0"/>
              <a:t>表中至少有五个因素的水平数＞＝ </a:t>
            </a:r>
            <a:r>
              <a:rPr lang="en-US" altLang="zh-CN" sz="1540" dirty="0"/>
              <a:t>2</a:t>
            </a:r>
          </a:p>
          <a:p>
            <a:pPr lvl="1"/>
            <a:r>
              <a:rPr lang="zh-CN" altLang="en-US" sz="1540" b="1" dirty="0">
                <a:solidFill>
                  <a:srgbClr val="C00000"/>
                </a:solidFill>
              </a:rPr>
              <a:t>行数取最少的一个</a:t>
            </a:r>
          </a:p>
          <a:p>
            <a:pPr lvl="1"/>
            <a:r>
              <a:rPr lang="zh-CN" altLang="en-US" sz="1540" dirty="0"/>
              <a:t>结果： </a:t>
            </a:r>
            <a:r>
              <a:rPr lang="en-US" altLang="zh-CN" sz="1540" dirty="0"/>
              <a:t>L</a:t>
            </a:r>
            <a:r>
              <a:rPr lang="en-US" altLang="zh-CN" sz="1540" baseline="-25000" dirty="0"/>
              <a:t>8</a:t>
            </a:r>
            <a:r>
              <a:rPr lang="zh-CN" altLang="en-US" sz="1540" dirty="0"/>
              <a:t>（</a:t>
            </a:r>
            <a:r>
              <a:rPr lang="en-US" altLang="zh-CN" sz="1540" dirty="0"/>
              <a:t>2</a:t>
            </a:r>
            <a:r>
              <a:rPr lang="en-US" altLang="zh-CN" sz="1540" baseline="30000" dirty="0"/>
              <a:t>7</a:t>
            </a:r>
            <a:r>
              <a:rPr lang="zh-CN" altLang="en-US" sz="1540" dirty="0"/>
              <a:t>）</a:t>
            </a:r>
          </a:p>
        </p:txBody>
      </p:sp>
      <p:sp>
        <p:nvSpPr>
          <p:cNvPr id="5" name="矩形 4"/>
          <p:cNvSpPr/>
          <p:nvPr/>
        </p:nvSpPr>
        <p:spPr>
          <a:xfrm>
            <a:off x="4726305" y="3217545"/>
            <a:ext cx="3960495" cy="2167890"/>
          </a:xfrm>
          <a:prstGeom prst="rect">
            <a:avLst/>
          </a:prstGeom>
          <a:ln w="19050">
            <a:prstDash val="dash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1671502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4" end="4"/>
                                            </p:txEl>
                                          </p:spTgt>
                                        </p:tgtEl>
                                        <p:attrNameLst>
                                          <p:attrName>style.visibility</p:attrName>
                                        </p:attrNameLst>
                                      </p:cBhvr>
                                      <p:to>
                                        <p:strVal val="visible"/>
                                      </p:to>
                                    </p:set>
                                    <p:animEffect transition="in" filter="fade">
                                      <p:cBhvr>
                                        <p:cTn id="12" dur="500"/>
                                        <p:tgtEl>
                                          <p:spTgt spid="2">
                                            <p:txEl>
                                              <p:pRg st="4" end="4"/>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animEffect transition="in" filter="fade">
                                      <p:cBhvr>
                                        <p:cTn id="15" dur="500"/>
                                        <p:tgtEl>
                                          <p:spTgt spid="2">
                                            <p:txEl>
                                              <p:pRg st="5" end="5"/>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2">
                                            <p:txEl>
                                              <p:pRg st="6" end="6"/>
                                            </p:txEl>
                                          </p:spTgt>
                                        </p:tgtEl>
                                        <p:attrNameLst>
                                          <p:attrName>style.visibility</p:attrName>
                                        </p:attrNameLst>
                                      </p:cBhvr>
                                      <p:to>
                                        <p:strVal val="visible"/>
                                      </p:to>
                                    </p:set>
                                    <p:animEffect transition="in" filter="fade">
                                      <p:cBhvr>
                                        <p:cTn id="18" dur="500"/>
                                        <p:tgtEl>
                                          <p:spTgt spid="2">
                                            <p:txEl>
                                              <p:pRg st="6" end="6"/>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animEffect transition="in" filter="fade">
                                      <p:cBhvr>
                                        <p:cTn id="21" dur="500"/>
                                        <p:tgtEl>
                                          <p:spTgt spid="2">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2">
                                            <p:txEl>
                                              <p:pRg st="8" end="8"/>
                                            </p:txEl>
                                          </p:spTgt>
                                        </p:tgtEl>
                                        <p:attrNameLst>
                                          <p:attrName>style.visibility</p:attrName>
                                        </p:attrNameLst>
                                      </p:cBhvr>
                                      <p:to>
                                        <p:strVal val="visible"/>
                                      </p:to>
                                    </p:set>
                                    <p:animEffect transition="in" filter="fade">
                                      <p:cBhvr>
                                        <p:cTn id="24" dur="500"/>
                                        <p:tgtEl>
                                          <p:spTgt spid="2">
                                            <p:txEl>
                                              <p:pRg st="8" end="8"/>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4">
                                            <p:txEl>
                                              <p:pRg st="0" end="0"/>
                                            </p:txEl>
                                          </p:spTgt>
                                        </p:tgtEl>
                                        <p:attrNameLst>
                                          <p:attrName>style.visibility</p:attrName>
                                        </p:attrNameLst>
                                      </p:cBhvr>
                                      <p:to>
                                        <p:strVal val="visible"/>
                                      </p:to>
                                    </p:set>
                                    <p:animEffect transition="in" filter="fade">
                                      <p:cBhvr>
                                        <p:cTn id="29" dur="500"/>
                                        <p:tgtEl>
                                          <p:spTgt spid="4">
                                            <p:txEl>
                                              <p:pRg st="0" end="0"/>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4">
                                            <p:txEl>
                                              <p:pRg st="1" end="1"/>
                                            </p:txEl>
                                          </p:spTgt>
                                        </p:tgtEl>
                                        <p:attrNameLst>
                                          <p:attrName>style.visibility</p:attrName>
                                        </p:attrNameLst>
                                      </p:cBhvr>
                                      <p:to>
                                        <p:strVal val="visible"/>
                                      </p:to>
                                    </p:set>
                                    <p:animEffect transition="in" filter="fade">
                                      <p:cBhvr>
                                        <p:cTn id="32" dur="500"/>
                                        <p:tgtEl>
                                          <p:spTgt spid="4">
                                            <p:txEl>
                                              <p:pRg st="1" end="1"/>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4">
                                            <p:txEl>
                                              <p:pRg st="2" end="2"/>
                                            </p:txEl>
                                          </p:spTgt>
                                        </p:tgtEl>
                                        <p:attrNameLst>
                                          <p:attrName>style.visibility</p:attrName>
                                        </p:attrNameLst>
                                      </p:cBhvr>
                                      <p:to>
                                        <p:strVal val="visible"/>
                                      </p:to>
                                    </p:set>
                                    <p:animEffect transition="in" filter="fade">
                                      <p:cBhvr>
                                        <p:cTn id="35" dur="500"/>
                                        <p:tgtEl>
                                          <p:spTgt spid="4">
                                            <p:txEl>
                                              <p:pRg st="2" end="2"/>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4">
                                            <p:txEl>
                                              <p:pRg st="3" end="3"/>
                                            </p:txEl>
                                          </p:spTgt>
                                        </p:tgtEl>
                                        <p:attrNameLst>
                                          <p:attrName>style.visibility</p:attrName>
                                        </p:attrNameLst>
                                      </p:cBhvr>
                                      <p:to>
                                        <p:strVal val="visible"/>
                                      </p:to>
                                    </p:set>
                                    <p:animEffect transition="in" filter="fade">
                                      <p:cBhvr>
                                        <p:cTn id="38" dur="500"/>
                                        <p:tgtEl>
                                          <p:spTgt spid="4">
                                            <p:txEl>
                                              <p:pRg st="3" end="3"/>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4">
                                            <p:txEl>
                                              <p:pRg st="4" end="4"/>
                                            </p:txEl>
                                          </p:spTgt>
                                        </p:tgtEl>
                                        <p:attrNameLst>
                                          <p:attrName>style.visibility</p:attrName>
                                        </p:attrNameLst>
                                      </p:cBhvr>
                                      <p:to>
                                        <p:strVal val="visible"/>
                                      </p:to>
                                    </p:set>
                                    <p:animEffect transition="in" filter="fade">
                                      <p:cBhvr>
                                        <p:cTn id="41" dur="500"/>
                                        <p:tgtEl>
                                          <p:spTgt spid="4">
                                            <p:txEl>
                                              <p:pRg st="4" end="4"/>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3" presetClass="emph" presetSubtype="0" fill="hold" nodeType="clickEffect">
                                  <p:stCondLst>
                                    <p:cond delay="0"/>
                                  </p:stCondLst>
                                  <p:childTnLst>
                                    <p:animClr clrSpc="hsl" dir="cw">
                                      <p:cBhvr override="childStyle">
                                        <p:cTn id="45" dur="500" fill="hold"/>
                                        <p:tgtEl>
                                          <p:spTgt spid="4">
                                            <p:txEl>
                                              <p:pRg st="3" end="3"/>
                                            </p:txEl>
                                          </p:spTgt>
                                        </p:tgtEl>
                                        <p:attrNameLst>
                                          <p:attrName>style.color</p:attrName>
                                        </p:attrNameLst>
                                      </p:cBhvr>
                                      <p:by>
                                        <p:hsl h="10842353" s="0" l="0"/>
                                      </p:by>
                                    </p:animClr>
                                    <p:animClr clrSpc="hsl" dir="cw">
                                      <p:cBhvr>
                                        <p:cTn id="46" dur="500" fill="hold"/>
                                        <p:tgtEl>
                                          <p:spTgt spid="4">
                                            <p:txEl>
                                              <p:pRg st="3" end="3"/>
                                            </p:txEl>
                                          </p:spTgt>
                                        </p:tgtEl>
                                        <p:attrNameLst>
                                          <p:attrName>fillcolor</p:attrName>
                                        </p:attrNameLst>
                                      </p:cBhvr>
                                      <p:by>
                                        <p:hsl h="10842353" s="0" l="0"/>
                                      </p:by>
                                    </p:animClr>
                                    <p:animClr clrSpc="hsl" dir="cw">
                                      <p:cBhvr>
                                        <p:cTn id="47" dur="500" fill="hold"/>
                                        <p:tgtEl>
                                          <p:spTgt spid="4">
                                            <p:txEl>
                                              <p:pRg st="3" end="3"/>
                                            </p:txEl>
                                          </p:spTgt>
                                        </p:tgtEl>
                                        <p:attrNameLst>
                                          <p:attrName>stroke.color</p:attrName>
                                        </p:attrNameLst>
                                      </p:cBhvr>
                                      <p:by>
                                        <p:hsl h="10842353" s="0" l="0"/>
                                      </p:by>
                                    </p:animClr>
                                    <p:set>
                                      <p:cBhvr>
                                        <p:cTn id="48" dur="500" fill="hold"/>
                                        <p:tgtEl>
                                          <p:spTgt spid="4">
                                            <p:txEl>
                                              <p:pRg st="3" end="3"/>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allAtOnce"/>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77825" y="692785"/>
            <a:ext cx="8229600" cy="675005"/>
          </a:xfrm>
        </p:spPr>
        <p:txBody>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案例：114系统查询企业单位</a:t>
            </a:r>
          </a:p>
        </p:txBody>
      </p:sp>
      <p:sp>
        <p:nvSpPr>
          <p:cNvPr id="2" name="内容占位符 1"/>
          <p:cNvSpPr>
            <a:spLocks noGrp="1"/>
          </p:cNvSpPr>
          <p:nvPr>
            <p:ph idx="1"/>
          </p:nvPr>
        </p:nvSpPr>
        <p:spPr>
          <a:xfrm>
            <a:off x="377825" y="1367790"/>
            <a:ext cx="4523740" cy="2371090"/>
          </a:xfrm>
        </p:spPr>
        <p:txBody>
          <a:bodyPr/>
          <a:lstStyle/>
          <a:p>
            <a:r>
              <a:rPr lang="zh-CN" altLang="en-US" sz="2000" dirty="0">
                <a:solidFill>
                  <a:srgbClr val="386698"/>
                </a:solidFill>
                <a:latin typeface="黑体" panose="02010609060101010101" pitchFamily="49" charset="-122"/>
                <a:ea typeface="黑体" panose="02010609060101010101" pitchFamily="49" charset="-122"/>
              </a:rPr>
              <a:t>变量映射</a:t>
            </a:r>
          </a:p>
          <a:p>
            <a:pPr lvl="1">
              <a:lnSpc>
                <a:spcPct val="120000"/>
              </a:lnSpc>
            </a:pPr>
            <a:r>
              <a:rPr lang="zh-CN" altLang="en-US" sz="1600" dirty="0">
                <a:solidFill>
                  <a:srgbClr val="386698"/>
                </a:solidFill>
                <a:latin typeface="黑体" panose="02010609060101010101" pitchFamily="49" charset="-122"/>
                <a:ea typeface="黑体" panose="02010609060101010101" pitchFamily="49" charset="-122"/>
              </a:rPr>
              <a:t>音形码：	1-填写	</a:t>
            </a:r>
            <a:r>
              <a:rPr lang="en-US" altLang="zh-CN" sz="1600" dirty="0">
                <a:solidFill>
                  <a:srgbClr val="386698"/>
                </a:solidFill>
                <a:latin typeface="黑体" panose="02010609060101010101" pitchFamily="49" charset="-122"/>
                <a:ea typeface="黑体" panose="02010609060101010101" pitchFamily="49" charset="-122"/>
              </a:rPr>
              <a:t>0</a:t>
            </a:r>
            <a:r>
              <a:rPr lang="zh-CN" altLang="en-US" sz="1600" dirty="0">
                <a:solidFill>
                  <a:srgbClr val="386698"/>
                </a:solidFill>
                <a:latin typeface="黑体" panose="02010609060101010101" pitchFamily="49" charset="-122"/>
                <a:ea typeface="黑体" panose="02010609060101010101" pitchFamily="49" charset="-122"/>
              </a:rPr>
              <a:t>-不填写</a:t>
            </a:r>
          </a:p>
          <a:p>
            <a:pPr lvl="1">
              <a:lnSpc>
                <a:spcPct val="120000"/>
              </a:lnSpc>
            </a:pPr>
            <a:r>
              <a:rPr lang="zh-CN" altLang="en-US" sz="1600" dirty="0">
                <a:solidFill>
                  <a:srgbClr val="386698"/>
                </a:solidFill>
                <a:latin typeface="黑体" panose="02010609060101010101" pitchFamily="49" charset="-122"/>
                <a:ea typeface="黑体" panose="02010609060101010101" pitchFamily="49" charset="-122"/>
              </a:rPr>
              <a:t>拼音码：	1-填写	</a:t>
            </a:r>
            <a:r>
              <a:rPr lang="en-US" altLang="zh-CN" sz="1600" dirty="0">
                <a:solidFill>
                  <a:srgbClr val="386698"/>
                </a:solidFill>
                <a:latin typeface="黑体" panose="02010609060101010101" pitchFamily="49" charset="-122"/>
                <a:ea typeface="黑体" panose="02010609060101010101" pitchFamily="49" charset="-122"/>
              </a:rPr>
              <a:t>0</a:t>
            </a:r>
            <a:r>
              <a:rPr lang="zh-CN" altLang="en-US" sz="1600" dirty="0">
                <a:solidFill>
                  <a:srgbClr val="386698"/>
                </a:solidFill>
                <a:latin typeface="黑体" panose="02010609060101010101" pitchFamily="49" charset="-122"/>
                <a:ea typeface="黑体" panose="02010609060101010101" pitchFamily="49" charset="-122"/>
              </a:rPr>
              <a:t>-不填写</a:t>
            </a:r>
          </a:p>
          <a:p>
            <a:pPr lvl="1">
              <a:lnSpc>
                <a:spcPct val="120000"/>
              </a:lnSpc>
            </a:pPr>
            <a:r>
              <a:rPr lang="zh-CN" altLang="en-US" sz="1600" dirty="0">
                <a:solidFill>
                  <a:srgbClr val="386698"/>
                </a:solidFill>
                <a:latin typeface="黑体" panose="02010609060101010101" pitchFamily="49" charset="-122"/>
                <a:ea typeface="黑体" panose="02010609060101010101" pitchFamily="49" charset="-122"/>
              </a:rPr>
              <a:t>路名码：	1-填写	</a:t>
            </a:r>
            <a:r>
              <a:rPr lang="en-US" altLang="zh-CN" sz="1600" dirty="0">
                <a:solidFill>
                  <a:srgbClr val="386698"/>
                </a:solidFill>
                <a:latin typeface="黑体" panose="02010609060101010101" pitchFamily="49" charset="-122"/>
                <a:ea typeface="黑体" panose="02010609060101010101" pitchFamily="49" charset="-122"/>
              </a:rPr>
              <a:t>0</a:t>
            </a:r>
            <a:r>
              <a:rPr lang="zh-CN" altLang="en-US" sz="1600" dirty="0">
                <a:solidFill>
                  <a:srgbClr val="386698"/>
                </a:solidFill>
                <a:latin typeface="黑体" panose="02010609060101010101" pitchFamily="49" charset="-122"/>
                <a:ea typeface="黑体" panose="02010609060101010101" pitchFamily="49" charset="-122"/>
              </a:rPr>
              <a:t>-不填写</a:t>
            </a:r>
          </a:p>
          <a:p>
            <a:pPr lvl="1">
              <a:lnSpc>
                <a:spcPct val="120000"/>
              </a:lnSpc>
            </a:pPr>
            <a:r>
              <a:rPr lang="zh-CN" altLang="en-US" sz="1600" dirty="0">
                <a:solidFill>
                  <a:srgbClr val="386698"/>
                </a:solidFill>
                <a:latin typeface="黑体" panose="02010609060101010101" pitchFamily="49" charset="-122"/>
                <a:ea typeface="黑体" panose="02010609060101010101" pitchFamily="49" charset="-122"/>
              </a:rPr>
              <a:t>行业类别： 1-填写   </a:t>
            </a:r>
            <a:r>
              <a:rPr lang="en-US" altLang="zh-CN" sz="1600" dirty="0">
                <a:solidFill>
                  <a:srgbClr val="386698"/>
                </a:solidFill>
                <a:latin typeface="黑体" panose="02010609060101010101" pitchFamily="49" charset="-122"/>
                <a:ea typeface="黑体" panose="02010609060101010101" pitchFamily="49" charset="-122"/>
              </a:rPr>
              <a:t>0</a:t>
            </a:r>
            <a:r>
              <a:rPr lang="zh-CN" altLang="en-US" sz="1600" dirty="0">
                <a:solidFill>
                  <a:srgbClr val="386698"/>
                </a:solidFill>
                <a:latin typeface="黑体" panose="02010609060101010101" pitchFamily="49" charset="-122"/>
                <a:ea typeface="黑体" panose="02010609060101010101" pitchFamily="49" charset="-122"/>
              </a:rPr>
              <a:t>-不填写</a:t>
            </a:r>
          </a:p>
          <a:p>
            <a:pPr lvl="1">
              <a:lnSpc>
                <a:spcPct val="120000"/>
              </a:lnSpc>
            </a:pPr>
            <a:r>
              <a:rPr lang="zh-CN" altLang="en-US" sz="1600" dirty="0">
                <a:solidFill>
                  <a:srgbClr val="386698"/>
                </a:solidFill>
                <a:latin typeface="黑体" panose="02010609060101010101" pitchFamily="49" charset="-122"/>
                <a:ea typeface="黑体" panose="02010609060101010101" pitchFamily="49" charset="-122"/>
              </a:rPr>
              <a:t>特征码：	1-填写	</a:t>
            </a:r>
            <a:r>
              <a:rPr lang="en-US" altLang="zh-CN" sz="1600" dirty="0">
                <a:solidFill>
                  <a:srgbClr val="386698"/>
                </a:solidFill>
                <a:latin typeface="黑体" panose="02010609060101010101" pitchFamily="49" charset="-122"/>
                <a:ea typeface="黑体" panose="02010609060101010101" pitchFamily="49" charset="-122"/>
              </a:rPr>
              <a:t>0</a:t>
            </a:r>
            <a:r>
              <a:rPr lang="zh-CN" altLang="en-US" sz="1600" dirty="0">
                <a:solidFill>
                  <a:srgbClr val="386698"/>
                </a:solidFill>
                <a:latin typeface="黑体" panose="02010609060101010101" pitchFamily="49" charset="-122"/>
                <a:ea typeface="黑体" panose="02010609060101010101" pitchFamily="49" charset="-122"/>
              </a:rPr>
              <a:t>-不填写</a:t>
            </a:r>
          </a:p>
        </p:txBody>
      </p:sp>
      <p:graphicFrame>
        <p:nvGraphicFramePr>
          <p:cNvPr id="4" name="表格 3"/>
          <p:cNvGraphicFramePr>
            <a:graphicFrameLocks noGrp="1"/>
          </p:cNvGraphicFramePr>
          <p:nvPr/>
        </p:nvGraphicFramePr>
        <p:xfrm>
          <a:off x="4721467" y="1527605"/>
          <a:ext cx="4155440" cy="2060575"/>
        </p:xfrm>
        <a:graphic>
          <a:graphicData uri="http://schemas.openxmlformats.org/drawingml/2006/table">
            <a:tbl>
              <a:tblPr firstRow="1" bandRow="1">
                <a:tableStyleId>{F5AB1C69-6EDB-4FF4-983F-18BD219EF322}</a:tableStyleId>
              </a:tblPr>
              <a:tblGrid>
                <a:gridCol w="519430">
                  <a:extLst>
                    <a:ext uri="{9D8B030D-6E8A-4147-A177-3AD203B41FA5}">
                      <a16:colId xmlns:a16="http://schemas.microsoft.com/office/drawing/2014/main" val="20000"/>
                    </a:ext>
                  </a:extLst>
                </a:gridCol>
                <a:gridCol w="519430">
                  <a:extLst>
                    <a:ext uri="{9D8B030D-6E8A-4147-A177-3AD203B41FA5}">
                      <a16:colId xmlns:a16="http://schemas.microsoft.com/office/drawing/2014/main" val="20001"/>
                    </a:ext>
                  </a:extLst>
                </a:gridCol>
                <a:gridCol w="519430">
                  <a:extLst>
                    <a:ext uri="{9D8B030D-6E8A-4147-A177-3AD203B41FA5}">
                      <a16:colId xmlns:a16="http://schemas.microsoft.com/office/drawing/2014/main" val="20002"/>
                    </a:ext>
                  </a:extLst>
                </a:gridCol>
                <a:gridCol w="519430">
                  <a:extLst>
                    <a:ext uri="{9D8B030D-6E8A-4147-A177-3AD203B41FA5}">
                      <a16:colId xmlns:a16="http://schemas.microsoft.com/office/drawing/2014/main" val="20003"/>
                    </a:ext>
                  </a:extLst>
                </a:gridCol>
                <a:gridCol w="519430">
                  <a:extLst>
                    <a:ext uri="{9D8B030D-6E8A-4147-A177-3AD203B41FA5}">
                      <a16:colId xmlns:a16="http://schemas.microsoft.com/office/drawing/2014/main" val="20004"/>
                    </a:ext>
                  </a:extLst>
                </a:gridCol>
                <a:gridCol w="519430">
                  <a:extLst>
                    <a:ext uri="{9D8B030D-6E8A-4147-A177-3AD203B41FA5}">
                      <a16:colId xmlns:a16="http://schemas.microsoft.com/office/drawing/2014/main" val="20005"/>
                    </a:ext>
                  </a:extLst>
                </a:gridCol>
                <a:gridCol w="519430">
                  <a:extLst>
                    <a:ext uri="{9D8B030D-6E8A-4147-A177-3AD203B41FA5}">
                      <a16:colId xmlns:a16="http://schemas.microsoft.com/office/drawing/2014/main" val="20006"/>
                    </a:ext>
                  </a:extLst>
                </a:gridCol>
                <a:gridCol w="519430">
                  <a:extLst>
                    <a:ext uri="{9D8B030D-6E8A-4147-A177-3AD203B41FA5}">
                      <a16:colId xmlns:a16="http://schemas.microsoft.com/office/drawing/2014/main" val="20007"/>
                    </a:ext>
                  </a:extLst>
                </a:gridCol>
              </a:tblGrid>
              <a:tr h="227965">
                <a:tc>
                  <a:txBody>
                    <a:bodyPr/>
                    <a:lstStyle/>
                    <a:p>
                      <a:pPr algn="ctr"/>
                      <a:r>
                        <a:rPr lang="zh-CN" altLang="en-US" sz="925" baseline="0" dirty="0">
                          <a:latin typeface="Times New Roman" panose="02020603050405020304" pitchFamily="18" charset="0"/>
                        </a:rPr>
                        <a:t>序号</a:t>
                      </a:r>
                    </a:p>
                  </a:txBody>
                  <a:tcPr marT="35188" marB="35188" anchor="ctr"/>
                </a:tc>
                <a:tc>
                  <a:txBody>
                    <a:bodyPr/>
                    <a:lstStyle/>
                    <a:p>
                      <a:pPr algn="ctr"/>
                      <a:r>
                        <a:rPr lang="en-US" altLang="zh-CN" sz="925" baseline="0" dirty="0">
                          <a:latin typeface="Times New Roman" panose="02020603050405020304" pitchFamily="18" charset="0"/>
                        </a:rPr>
                        <a:t>A</a:t>
                      </a:r>
                      <a:endParaRPr lang="zh-CN" altLang="en-US" sz="925" baseline="0" dirty="0">
                        <a:latin typeface="Times New Roman" panose="02020603050405020304" pitchFamily="18" charset="0"/>
                      </a:endParaRPr>
                    </a:p>
                  </a:txBody>
                  <a:tcPr marT="35188" marB="35188" anchor="ctr"/>
                </a:tc>
                <a:tc>
                  <a:txBody>
                    <a:bodyPr/>
                    <a:lstStyle/>
                    <a:p>
                      <a:pPr algn="ctr"/>
                      <a:r>
                        <a:rPr lang="en-US" altLang="zh-CN" sz="925" baseline="0" dirty="0">
                          <a:latin typeface="Times New Roman" panose="02020603050405020304" pitchFamily="18" charset="0"/>
                        </a:rPr>
                        <a:t>B</a:t>
                      </a:r>
                      <a:endParaRPr lang="zh-CN" altLang="en-US" sz="925" baseline="0" dirty="0">
                        <a:latin typeface="Times New Roman" panose="02020603050405020304" pitchFamily="18" charset="0"/>
                      </a:endParaRPr>
                    </a:p>
                  </a:txBody>
                  <a:tcPr marT="35188" marB="35188" anchor="ctr"/>
                </a:tc>
                <a:tc>
                  <a:txBody>
                    <a:bodyPr/>
                    <a:lstStyle/>
                    <a:p>
                      <a:pPr algn="ctr"/>
                      <a:r>
                        <a:rPr lang="en-US" altLang="zh-CN" sz="925" baseline="0" dirty="0">
                          <a:latin typeface="Times New Roman" panose="02020603050405020304" pitchFamily="18" charset="0"/>
                        </a:rPr>
                        <a:t>C</a:t>
                      </a:r>
                      <a:endParaRPr lang="zh-CN" altLang="en-US" sz="925" baseline="0" dirty="0">
                        <a:latin typeface="Times New Roman" panose="02020603050405020304" pitchFamily="18" charset="0"/>
                      </a:endParaRPr>
                    </a:p>
                  </a:txBody>
                  <a:tcPr marT="35188" marB="35188" anchor="ctr"/>
                </a:tc>
                <a:tc>
                  <a:txBody>
                    <a:bodyPr/>
                    <a:lstStyle/>
                    <a:p>
                      <a:pPr algn="ctr"/>
                      <a:r>
                        <a:rPr lang="en-US" altLang="zh-CN" sz="925" baseline="0" dirty="0">
                          <a:latin typeface="Times New Roman" panose="02020603050405020304" pitchFamily="18" charset="0"/>
                        </a:rPr>
                        <a:t>D</a:t>
                      </a:r>
                      <a:endParaRPr lang="zh-CN" altLang="en-US" sz="925" baseline="0" dirty="0">
                        <a:latin typeface="Times New Roman" panose="02020603050405020304" pitchFamily="18" charset="0"/>
                      </a:endParaRPr>
                    </a:p>
                  </a:txBody>
                  <a:tcPr marT="35188" marB="35188" anchor="ctr"/>
                </a:tc>
                <a:tc>
                  <a:txBody>
                    <a:bodyPr/>
                    <a:lstStyle/>
                    <a:p>
                      <a:pPr algn="ctr"/>
                      <a:r>
                        <a:rPr lang="en-US" altLang="zh-CN" sz="925" baseline="0" dirty="0">
                          <a:latin typeface="Times New Roman" panose="02020603050405020304" pitchFamily="18" charset="0"/>
                        </a:rPr>
                        <a:t>E</a:t>
                      </a:r>
                      <a:endParaRPr lang="zh-CN" altLang="en-US" sz="925" baseline="0" dirty="0">
                        <a:latin typeface="Times New Roman" panose="02020603050405020304" pitchFamily="18" charset="0"/>
                      </a:endParaRPr>
                    </a:p>
                  </a:txBody>
                  <a:tcPr marT="35188" marB="35188" anchor="ctr"/>
                </a:tc>
                <a:tc>
                  <a:txBody>
                    <a:bodyPr/>
                    <a:lstStyle/>
                    <a:p>
                      <a:pPr algn="ctr"/>
                      <a:r>
                        <a:rPr lang="en-US" altLang="zh-CN" sz="925" baseline="0" dirty="0">
                          <a:latin typeface="Times New Roman" panose="02020603050405020304" pitchFamily="18" charset="0"/>
                        </a:rPr>
                        <a:t>F</a:t>
                      </a:r>
                      <a:endParaRPr lang="zh-CN" altLang="en-US" sz="925" baseline="0" dirty="0">
                        <a:latin typeface="Times New Roman" panose="02020603050405020304" pitchFamily="18" charset="0"/>
                      </a:endParaRPr>
                    </a:p>
                  </a:txBody>
                  <a:tcPr marT="35188" marB="35188" anchor="ctr"/>
                </a:tc>
                <a:tc>
                  <a:txBody>
                    <a:bodyPr/>
                    <a:lstStyle/>
                    <a:p>
                      <a:pPr algn="ctr"/>
                      <a:r>
                        <a:rPr lang="en-US" altLang="zh-CN" sz="925" baseline="0" dirty="0">
                          <a:latin typeface="Times New Roman" panose="02020603050405020304" pitchFamily="18" charset="0"/>
                        </a:rPr>
                        <a:t>G</a:t>
                      </a:r>
                      <a:endParaRPr lang="zh-CN" altLang="en-US" sz="925" baseline="0" dirty="0">
                        <a:latin typeface="Times New Roman" panose="02020603050405020304" pitchFamily="18" charset="0"/>
                      </a:endParaRPr>
                    </a:p>
                  </a:txBody>
                  <a:tcPr marT="35188" marB="35188" anchor="ctr"/>
                </a:tc>
                <a:extLst>
                  <a:ext uri="{0D108BD9-81ED-4DB2-BD59-A6C34878D82A}">
                    <a16:rowId xmlns:a16="http://schemas.microsoft.com/office/drawing/2014/main" val="10000"/>
                  </a:ext>
                </a:extLst>
              </a:tr>
              <a:tr h="227965">
                <a:tc>
                  <a:txBody>
                    <a:bodyPr/>
                    <a:lstStyle/>
                    <a:p>
                      <a:pPr algn="ctr"/>
                      <a:r>
                        <a:rPr lang="en-US" altLang="zh-CN" sz="925" baseline="0" dirty="0">
                          <a:latin typeface="Times New Roman" panose="02020603050405020304" pitchFamily="18" charset="0"/>
                        </a:rPr>
                        <a:t>1</a:t>
                      </a:r>
                      <a:endParaRPr lang="zh-CN" altLang="en-US" sz="925" baseline="0" dirty="0">
                        <a:latin typeface="Times New Roman" panose="02020603050405020304" pitchFamily="18" charset="0"/>
                      </a:endParaRPr>
                    </a:p>
                  </a:txBody>
                  <a:tcPr marT="35188" marB="35188" anchor="ctr"/>
                </a:tc>
                <a:tc>
                  <a:txBody>
                    <a:bodyPr/>
                    <a:lstStyle/>
                    <a:p>
                      <a:pPr algn="ctr"/>
                      <a:r>
                        <a:rPr lang="en-US" altLang="zh-CN" sz="925" baseline="0" dirty="0">
                          <a:latin typeface="Times New Roman" panose="02020603050405020304" pitchFamily="18" charset="0"/>
                        </a:rPr>
                        <a:t>1</a:t>
                      </a:r>
                      <a:endParaRPr lang="zh-CN" altLang="en-US" sz="925" baseline="0" dirty="0">
                        <a:latin typeface="Times New Roman" panose="02020603050405020304" pitchFamily="18" charset="0"/>
                      </a:endParaRPr>
                    </a:p>
                  </a:txBody>
                  <a:tcPr marT="35188" marB="35188" anchor="ctr"/>
                </a:tc>
                <a:tc>
                  <a:txBody>
                    <a:bodyPr/>
                    <a:lstStyle/>
                    <a:p>
                      <a:pPr algn="ctr"/>
                      <a:r>
                        <a:rPr lang="en-US" altLang="zh-CN" sz="925" baseline="0" dirty="0">
                          <a:latin typeface="Times New Roman" panose="02020603050405020304" pitchFamily="18" charset="0"/>
                        </a:rPr>
                        <a:t>1</a:t>
                      </a:r>
                      <a:endParaRPr lang="zh-CN" altLang="en-US" sz="925" baseline="0" dirty="0">
                        <a:latin typeface="Times New Roman" panose="02020603050405020304" pitchFamily="18" charset="0"/>
                      </a:endParaRPr>
                    </a:p>
                  </a:txBody>
                  <a:tcPr marT="35188" marB="35188" anchor="ctr"/>
                </a:tc>
                <a:tc>
                  <a:txBody>
                    <a:bodyPr/>
                    <a:lstStyle/>
                    <a:p>
                      <a:pPr algn="ctr"/>
                      <a:r>
                        <a:rPr lang="en-US" altLang="zh-CN" sz="925" baseline="0" dirty="0">
                          <a:latin typeface="Times New Roman" panose="02020603050405020304" pitchFamily="18" charset="0"/>
                        </a:rPr>
                        <a:t>1</a:t>
                      </a:r>
                      <a:endParaRPr lang="zh-CN" altLang="en-US" sz="925" baseline="0" dirty="0">
                        <a:latin typeface="Times New Roman" panose="02020603050405020304" pitchFamily="18" charset="0"/>
                      </a:endParaRPr>
                    </a:p>
                  </a:txBody>
                  <a:tcPr marT="35188" marB="35188" anchor="ctr"/>
                </a:tc>
                <a:tc>
                  <a:txBody>
                    <a:bodyPr/>
                    <a:lstStyle/>
                    <a:p>
                      <a:pPr algn="ctr"/>
                      <a:r>
                        <a:rPr lang="en-US" altLang="zh-CN" sz="925" baseline="0" dirty="0">
                          <a:latin typeface="Times New Roman" panose="02020603050405020304" pitchFamily="18" charset="0"/>
                        </a:rPr>
                        <a:t>1</a:t>
                      </a:r>
                      <a:endParaRPr lang="zh-CN" altLang="en-US" sz="925" baseline="0" dirty="0">
                        <a:latin typeface="Times New Roman" panose="02020603050405020304" pitchFamily="18" charset="0"/>
                      </a:endParaRPr>
                    </a:p>
                  </a:txBody>
                  <a:tcPr marT="35188" marB="35188" anchor="ctr"/>
                </a:tc>
                <a:tc>
                  <a:txBody>
                    <a:bodyPr/>
                    <a:lstStyle/>
                    <a:p>
                      <a:pPr algn="ctr"/>
                      <a:r>
                        <a:rPr lang="en-US" altLang="zh-CN" sz="925" baseline="0" dirty="0">
                          <a:latin typeface="Times New Roman" panose="02020603050405020304" pitchFamily="18" charset="0"/>
                        </a:rPr>
                        <a:t>1</a:t>
                      </a:r>
                      <a:endParaRPr lang="zh-CN" altLang="en-US" sz="925" baseline="0" dirty="0">
                        <a:latin typeface="Times New Roman" panose="02020603050405020304" pitchFamily="18" charset="0"/>
                      </a:endParaRPr>
                    </a:p>
                  </a:txBody>
                  <a:tcPr marT="35188" marB="35188" anchor="ctr"/>
                </a:tc>
                <a:tc>
                  <a:txBody>
                    <a:bodyPr/>
                    <a:lstStyle/>
                    <a:p>
                      <a:pPr algn="ctr"/>
                      <a:r>
                        <a:rPr lang="en-US" altLang="zh-CN" sz="925" baseline="0" dirty="0">
                          <a:latin typeface="Times New Roman" panose="02020603050405020304" pitchFamily="18" charset="0"/>
                        </a:rPr>
                        <a:t>1</a:t>
                      </a:r>
                      <a:endParaRPr lang="zh-CN" altLang="en-US" sz="925" baseline="0" dirty="0">
                        <a:latin typeface="Times New Roman" panose="02020603050405020304" pitchFamily="18" charset="0"/>
                      </a:endParaRPr>
                    </a:p>
                  </a:txBody>
                  <a:tcPr marT="35188" marB="35188" anchor="ctr"/>
                </a:tc>
                <a:tc>
                  <a:txBody>
                    <a:bodyPr/>
                    <a:lstStyle/>
                    <a:p>
                      <a:pPr algn="ctr"/>
                      <a:r>
                        <a:rPr lang="en-US" altLang="zh-CN" sz="925" baseline="0" dirty="0">
                          <a:latin typeface="Times New Roman" panose="02020603050405020304" pitchFamily="18" charset="0"/>
                        </a:rPr>
                        <a:t>1</a:t>
                      </a:r>
                      <a:endParaRPr lang="zh-CN" altLang="en-US" sz="925" baseline="0" dirty="0">
                        <a:latin typeface="Times New Roman" panose="02020603050405020304" pitchFamily="18" charset="0"/>
                      </a:endParaRPr>
                    </a:p>
                  </a:txBody>
                  <a:tcPr marT="35188" marB="35188" anchor="ctr"/>
                </a:tc>
                <a:extLst>
                  <a:ext uri="{0D108BD9-81ED-4DB2-BD59-A6C34878D82A}">
                    <a16:rowId xmlns:a16="http://schemas.microsoft.com/office/drawing/2014/main" val="10001"/>
                  </a:ext>
                </a:extLst>
              </a:tr>
              <a:tr h="236855">
                <a:tc>
                  <a:txBody>
                    <a:bodyPr/>
                    <a:lstStyle/>
                    <a:p>
                      <a:pPr algn="ctr"/>
                      <a:r>
                        <a:rPr lang="en-US" altLang="zh-CN" sz="925" baseline="0" dirty="0">
                          <a:latin typeface="Times New Roman" panose="02020603050405020304" pitchFamily="18" charset="0"/>
                        </a:rPr>
                        <a:t>2</a:t>
                      </a:r>
                      <a:endParaRPr lang="zh-CN" altLang="en-US" sz="925" baseline="0" dirty="0">
                        <a:latin typeface="Times New Roman" panose="02020603050405020304" pitchFamily="18" charset="0"/>
                      </a:endParaRPr>
                    </a:p>
                  </a:txBody>
                  <a:tcPr marT="35188" marB="35188" anchor="ctr"/>
                </a:tc>
                <a:tc>
                  <a:txBody>
                    <a:bodyPr/>
                    <a:lstStyle/>
                    <a:p>
                      <a:pPr algn="ctr"/>
                      <a:r>
                        <a:rPr lang="en-US" altLang="zh-CN" sz="925" baseline="0" dirty="0">
                          <a:latin typeface="Times New Roman" panose="02020603050405020304" pitchFamily="18" charset="0"/>
                        </a:rPr>
                        <a:t>1</a:t>
                      </a:r>
                      <a:endParaRPr lang="zh-CN" altLang="en-US" sz="925" baseline="0" dirty="0">
                        <a:latin typeface="Times New Roman" panose="02020603050405020304" pitchFamily="18" charset="0"/>
                      </a:endParaRPr>
                    </a:p>
                  </a:txBody>
                  <a:tcPr marT="35188" marB="35188" anchor="ctr"/>
                </a:tc>
                <a:tc>
                  <a:txBody>
                    <a:bodyPr/>
                    <a:lstStyle/>
                    <a:p>
                      <a:pPr algn="ctr"/>
                      <a:r>
                        <a:rPr lang="en-US" altLang="zh-CN" sz="925" baseline="0" dirty="0">
                          <a:latin typeface="Times New Roman" panose="02020603050405020304" pitchFamily="18" charset="0"/>
                        </a:rPr>
                        <a:t>1</a:t>
                      </a:r>
                      <a:endParaRPr lang="zh-CN" altLang="en-US" sz="925" baseline="0" dirty="0">
                        <a:latin typeface="Times New Roman" panose="02020603050405020304" pitchFamily="18" charset="0"/>
                      </a:endParaRPr>
                    </a:p>
                  </a:txBody>
                  <a:tcPr marT="35188" marB="35188" anchor="ctr"/>
                </a:tc>
                <a:tc>
                  <a:txBody>
                    <a:bodyPr/>
                    <a:lstStyle/>
                    <a:p>
                      <a:pPr algn="ctr"/>
                      <a:r>
                        <a:rPr lang="en-US" altLang="zh-CN" sz="925" baseline="0" dirty="0">
                          <a:latin typeface="Times New Roman" panose="02020603050405020304" pitchFamily="18" charset="0"/>
                        </a:rPr>
                        <a:t>1</a:t>
                      </a:r>
                      <a:endParaRPr lang="zh-CN" altLang="en-US" sz="925" baseline="0" dirty="0">
                        <a:latin typeface="Times New Roman" panose="02020603050405020304" pitchFamily="18" charset="0"/>
                      </a:endParaRPr>
                    </a:p>
                  </a:txBody>
                  <a:tcPr marT="35188" marB="35188" anchor="ctr"/>
                </a:tc>
                <a:tc>
                  <a:txBody>
                    <a:bodyPr/>
                    <a:lstStyle/>
                    <a:p>
                      <a:pPr algn="ctr"/>
                      <a:r>
                        <a:rPr lang="en-US" sz="925" baseline="0" dirty="0">
                          <a:latin typeface="Times New Roman" panose="02020603050405020304" pitchFamily="18" charset="0"/>
                        </a:rPr>
                        <a:t>0</a:t>
                      </a:r>
                    </a:p>
                  </a:txBody>
                  <a:tcPr marT="35188" marB="35188" anchor="ctr"/>
                </a:tc>
                <a:tc>
                  <a:txBody>
                    <a:bodyPr/>
                    <a:lstStyle/>
                    <a:p>
                      <a:pPr algn="ctr"/>
                      <a:r>
                        <a:rPr lang="en-US" sz="925" baseline="0" dirty="0">
                          <a:latin typeface="Times New Roman" panose="02020603050405020304" pitchFamily="18" charset="0"/>
                        </a:rPr>
                        <a:t>0</a:t>
                      </a:r>
                    </a:p>
                  </a:txBody>
                  <a:tcPr marT="35188" marB="35188" anchor="ctr"/>
                </a:tc>
                <a:tc>
                  <a:txBody>
                    <a:bodyPr/>
                    <a:lstStyle/>
                    <a:p>
                      <a:pPr algn="ctr"/>
                      <a:r>
                        <a:rPr lang="en-US" sz="925" baseline="0" dirty="0">
                          <a:latin typeface="Times New Roman" panose="02020603050405020304" pitchFamily="18" charset="0"/>
                        </a:rPr>
                        <a:t>0</a:t>
                      </a:r>
                    </a:p>
                  </a:txBody>
                  <a:tcPr marT="35188" marB="35188" anchor="ctr"/>
                </a:tc>
                <a:tc>
                  <a:txBody>
                    <a:bodyPr/>
                    <a:lstStyle/>
                    <a:p>
                      <a:pPr algn="ctr"/>
                      <a:r>
                        <a:rPr lang="en-US" sz="925" baseline="0" dirty="0">
                          <a:latin typeface="Times New Roman" panose="02020603050405020304" pitchFamily="18" charset="0"/>
                        </a:rPr>
                        <a:t>0</a:t>
                      </a:r>
                    </a:p>
                  </a:txBody>
                  <a:tcPr marT="35188" marB="35188" anchor="ctr"/>
                </a:tc>
                <a:extLst>
                  <a:ext uri="{0D108BD9-81ED-4DB2-BD59-A6C34878D82A}">
                    <a16:rowId xmlns:a16="http://schemas.microsoft.com/office/drawing/2014/main" val="10002"/>
                  </a:ext>
                </a:extLst>
              </a:tr>
              <a:tr h="227965">
                <a:tc>
                  <a:txBody>
                    <a:bodyPr/>
                    <a:lstStyle/>
                    <a:p>
                      <a:pPr algn="ctr"/>
                      <a:r>
                        <a:rPr lang="en-US" altLang="zh-CN" sz="925" baseline="0" dirty="0">
                          <a:latin typeface="Times New Roman" panose="02020603050405020304" pitchFamily="18" charset="0"/>
                        </a:rPr>
                        <a:t>3</a:t>
                      </a:r>
                      <a:endParaRPr lang="zh-CN" altLang="en-US" sz="925" baseline="0" dirty="0">
                        <a:latin typeface="Times New Roman" panose="02020603050405020304" pitchFamily="18" charset="0"/>
                      </a:endParaRPr>
                    </a:p>
                  </a:txBody>
                  <a:tcPr marT="35188" marB="35188" anchor="ctr"/>
                </a:tc>
                <a:tc>
                  <a:txBody>
                    <a:bodyPr/>
                    <a:lstStyle/>
                    <a:p>
                      <a:pPr algn="ctr"/>
                      <a:r>
                        <a:rPr lang="en-US" altLang="zh-CN" sz="925" baseline="0" dirty="0">
                          <a:latin typeface="Times New Roman" panose="02020603050405020304" pitchFamily="18" charset="0"/>
                        </a:rPr>
                        <a:t>1</a:t>
                      </a:r>
                      <a:endParaRPr lang="zh-CN" altLang="en-US" sz="925" baseline="0" dirty="0">
                        <a:latin typeface="Times New Roman" panose="02020603050405020304" pitchFamily="18" charset="0"/>
                      </a:endParaRPr>
                    </a:p>
                  </a:txBody>
                  <a:tcPr marT="35188" marB="35188" anchor="ctr"/>
                </a:tc>
                <a:tc>
                  <a:txBody>
                    <a:bodyPr/>
                    <a:lstStyle/>
                    <a:p>
                      <a:pPr algn="ctr"/>
                      <a:r>
                        <a:rPr lang="en-US" sz="925" baseline="0" dirty="0">
                          <a:latin typeface="Times New Roman" panose="02020603050405020304" pitchFamily="18" charset="0"/>
                        </a:rPr>
                        <a:t>0</a:t>
                      </a:r>
                    </a:p>
                  </a:txBody>
                  <a:tcPr marT="35188" marB="35188" anchor="ctr"/>
                </a:tc>
                <a:tc>
                  <a:txBody>
                    <a:bodyPr/>
                    <a:lstStyle/>
                    <a:p>
                      <a:pPr algn="ctr"/>
                      <a:r>
                        <a:rPr lang="en-US" sz="925" baseline="0" dirty="0">
                          <a:latin typeface="Times New Roman" panose="02020603050405020304" pitchFamily="18" charset="0"/>
                        </a:rPr>
                        <a:t>0</a:t>
                      </a:r>
                    </a:p>
                  </a:txBody>
                  <a:tcPr marT="35188" marB="35188" anchor="ctr"/>
                </a:tc>
                <a:tc>
                  <a:txBody>
                    <a:bodyPr/>
                    <a:lstStyle/>
                    <a:p>
                      <a:pPr algn="ctr"/>
                      <a:r>
                        <a:rPr lang="en-US" altLang="zh-CN" sz="925" baseline="0" dirty="0">
                          <a:latin typeface="Times New Roman" panose="02020603050405020304" pitchFamily="18" charset="0"/>
                        </a:rPr>
                        <a:t>1</a:t>
                      </a:r>
                      <a:endParaRPr lang="zh-CN" altLang="en-US" sz="925" baseline="0" dirty="0">
                        <a:latin typeface="Times New Roman" panose="02020603050405020304" pitchFamily="18" charset="0"/>
                      </a:endParaRPr>
                    </a:p>
                  </a:txBody>
                  <a:tcPr marT="35188" marB="35188" anchor="ctr"/>
                </a:tc>
                <a:tc>
                  <a:txBody>
                    <a:bodyPr/>
                    <a:lstStyle/>
                    <a:p>
                      <a:pPr algn="ctr"/>
                      <a:r>
                        <a:rPr lang="en-US" altLang="zh-CN" sz="925" baseline="0" dirty="0">
                          <a:latin typeface="Times New Roman" panose="02020603050405020304" pitchFamily="18" charset="0"/>
                        </a:rPr>
                        <a:t>1</a:t>
                      </a:r>
                      <a:endParaRPr lang="zh-CN" altLang="en-US" sz="925" baseline="0" dirty="0">
                        <a:latin typeface="Times New Roman" panose="02020603050405020304" pitchFamily="18" charset="0"/>
                      </a:endParaRPr>
                    </a:p>
                  </a:txBody>
                  <a:tcPr marT="35188" marB="35188" anchor="ctr"/>
                </a:tc>
                <a:tc>
                  <a:txBody>
                    <a:bodyPr/>
                    <a:lstStyle/>
                    <a:p>
                      <a:pPr algn="ctr"/>
                      <a:r>
                        <a:rPr lang="en-US" sz="925" baseline="0" dirty="0">
                          <a:latin typeface="Times New Roman" panose="02020603050405020304" pitchFamily="18" charset="0"/>
                        </a:rPr>
                        <a:t>0</a:t>
                      </a:r>
                    </a:p>
                  </a:txBody>
                  <a:tcPr marT="35188" marB="35188" anchor="ctr"/>
                </a:tc>
                <a:tc>
                  <a:txBody>
                    <a:bodyPr/>
                    <a:lstStyle/>
                    <a:p>
                      <a:pPr algn="ctr"/>
                      <a:r>
                        <a:rPr lang="en-US" sz="925" baseline="0" dirty="0">
                          <a:latin typeface="Times New Roman" panose="02020603050405020304" pitchFamily="18" charset="0"/>
                        </a:rPr>
                        <a:t>0</a:t>
                      </a:r>
                    </a:p>
                  </a:txBody>
                  <a:tcPr marT="35188" marB="35188" anchor="ctr"/>
                </a:tc>
                <a:extLst>
                  <a:ext uri="{0D108BD9-81ED-4DB2-BD59-A6C34878D82A}">
                    <a16:rowId xmlns:a16="http://schemas.microsoft.com/office/drawing/2014/main" val="10003"/>
                  </a:ext>
                </a:extLst>
              </a:tr>
              <a:tr h="227965">
                <a:tc>
                  <a:txBody>
                    <a:bodyPr/>
                    <a:lstStyle/>
                    <a:p>
                      <a:pPr algn="ctr"/>
                      <a:r>
                        <a:rPr lang="en-US" altLang="zh-CN" sz="925" baseline="0" dirty="0">
                          <a:latin typeface="Times New Roman" panose="02020603050405020304" pitchFamily="18" charset="0"/>
                        </a:rPr>
                        <a:t>4</a:t>
                      </a:r>
                      <a:endParaRPr lang="zh-CN" altLang="en-US" sz="925" baseline="0" dirty="0">
                        <a:latin typeface="Times New Roman" panose="02020603050405020304" pitchFamily="18" charset="0"/>
                      </a:endParaRPr>
                    </a:p>
                  </a:txBody>
                  <a:tcPr marT="35188" marB="35188" anchor="ctr"/>
                </a:tc>
                <a:tc>
                  <a:txBody>
                    <a:bodyPr/>
                    <a:lstStyle/>
                    <a:p>
                      <a:pPr algn="ctr"/>
                      <a:r>
                        <a:rPr lang="en-US" altLang="zh-CN" sz="925" baseline="0" dirty="0">
                          <a:latin typeface="Times New Roman" panose="02020603050405020304" pitchFamily="18" charset="0"/>
                        </a:rPr>
                        <a:t>1</a:t>
                      </a:r>
                      <a:endParaRPr lang="zh-CN" altLang="en-US" sz="925" baseline="0" dirty="0">
                        <a:latin typeface="Times New Roman" panose="02020603050405020304" pitchFamily="18" charset="0"/>
                      </a:endParaRPr>
                    </a:p>
                  </a:txBody>
                  <a:tcPr marT="35188" marB="35188" anchor="ctr"/>
                </a:tc>
                <a:tc>
                  <a:txBody>
                    <a:bodyPr/>
                    <a:lstStyle/>
                    <a:p>
                      <a:pPr algn="ctr"/>
                      <a:r>
                        <a:rPr lang="en-US" sz="925" baseline="0" dirty="0">
                          <a:latin typeface="Times New Roman" panose="02020603050405020304" pitchFamily="18" charset="0"/>
                        </a:rPr>
                        <a:t>0</a:t>
                      </a:r>
                    </a:p>
                  </a:txBody>
                  <a:tcPr marT="35188" marB="35188" anchor="ctr"/>
                </a:tc>
                <a:tc>
                  <a:txBody>
                    <a:bodyPr/>
                    <a:lstStyle/>
                    <a:p>
                      <a:pPr algn="ctr"/>
                      <a:r>
                        <a:rPr lang="en-US" sz="925" baseline="0" dirty="0">
                          <a:latin typeface="Times New Roman" panose="02020603050405020304" pitchFamily="18" charset="0"/>
                        </a:rPr>
                        <a:t>0</a:t>
                      </a:r>
                    </a:p>
                  </a:txBody>
                  <a:tcPr marT="35188" marB="35188" anchor="ctr"/>
                </a:tc>
                <a:tc>
                  <a:txBody>
                    <a:bodyPr/>
                    <a:lstStyle/>
                    <a:p>
                      <a:pPr algn="ctr"/>
                      <a:r>
                        <a:rPr lang="en-US" sz="925" baseline="0" dirty="0">
                          <a:latin typeface="Times New Roman" panose="02020603050405020304" pitchFamily="18" charset="0"/>
                        </a:rPr>
                        <a:t>0</a:t>
                      </a:r>
                    </a:p>
                  </a:txBody>
                  <a:tcPr marT="35188" marB="35188" anchor="ctr"/>
                </a:tc>
                <a:tc>
                  <a:txBody>
                    <a:bodyPr/>
                    <a:lstStyle/>
                    <a:p>
                      <a:pPr algn="ctr"/>
                      <a:r>
                        <a:rPr lang="en-US" sz="925" baseline="0" dirty="0">
                          <a:latin typeface="Times New Roman" panose="02020603050405020304" pitchFamily="18" charset="0"/>
                        </a:rPr>
                        <a:t>0</a:t>
                      </a:r>
                    </a:p>
                  </a:txBody>
                  <a:tcPr marT="35188" marB="35188" anchor="ctr"/>
                </a:tc>
                <a:tc>
                  <a:txBody>
                    <a:bodyPr/>
                    <a:lstStyle/>
                    <a:p>
                      <a:pPr algn="ctr"/>
                      <a:r>
                        <a:rPr lang="en-US" altLang="zh-CN" sz="925" baseline="0" dirty="0">
                          <a:latin typeface="Times New Roman" panose="02020603050405020304" pitchFamily="18" charset="0"/>
                        </a:rPr>
                        <a:t>1</a:t>
                      </a:r>
                      <a:endParaRPr lang="zh-CN" altLang="en-US" sz="925" baseline="0" dirty="0">
                        <a:latin typeface="Times New Roman" panose="02020603050405020304" pitchFamily="18" charset="0"/>
                      </a:endParaRPr>
                    </a:p>
                  </a:txBody>
                  <a:tcPr marT="35188" marB="35188" anchor="ctr"/>
                </a:tc>
                <a:tc>
                  <a:txBody>
                    <a:bodyPr/>
                    <a:lstStyle/>
                    <a:p>
                      <a:pPr algn="ctr"/>
                      <a:r>
                        <a:rPr lang="en-US" altLang="zh-CN" sz="925" baseline="0" dirty="0">
                          <a:latin typeface="Times New Roman" panose="02020603050405020304" pitchFamily="18" charset="0"/>
                        </a:rPr>
                        <a:t>1</a:t>
                      </a:r>
                      <a:endParaRPr lang="zh-CN" altLang="en-US" sz="925" baseline="0" dirty="0">
                        <a:latin typeface="Times New Roman" panose="02020603050405020304" pitchFamily="18" charset="0"/>
                      </a:endParaRPr>
                    </a:p>
                  </a:txBody>
                  <a:tcPr marT="35188" marB="35188" anchor="ctr"/>
                </a:tc>
                <a:extLst>
                  <a:ext uri="{0D108BD9-81ED-4DB2-BD59-A6C34878D82A}">
                    <a16:rowId xmlns:a16="http://schemas.microsoft.com/office/drawing/2014/main" val="10004"/>
                  </a:ext>
                </a:extLst>
              </a:tr>
              <a:tr h="227965">
                <a:tc>
                  <a:txBody>
                    <a:bodyPr/>
                    <a:lstStyle/>
                    <a:p>
                      <a:pPr algn="ctr"/>
                      <a:r>
                        <a:rPr lang="en-US" altLang="zh-CN" sz="925" baseline="0" dirty="0">
                          <a:latin typeface="Times New Roman" panose="02020603050405020304" pitchFamily="18" charset="0"/>
                        </a:rPr>
                        <a:t>5</a:t>
                      </a:r>
                      <a:endParaRPr lang="zh-CN" altLang="en-US" sz="925" baseline="0" dirty="0">
                        <a:latin typeface="Times New Roman" panose="02020603050405020304" pitchFamily="18" charset="0"/>
                      </a:endParaRPr>
                    </a:p>
                  </a:txBody>
                  <a:tcPr marT="35188" marB="35188" anchor="ctr"/>
                </a:tc>
                <a:tc>
                  <a:txBody>
                    <a:bodyPr/>
                    <a:lstStyle/>
                    <a:p>
                      <a:pPr algn="ctr"/>
                      <a:r>
                        <a:rPr lang="en-US" sz="925" baseline="0" dirty="0">
                          <a:latin typeface="Times New Roman" panose="02020603050405020304" pitchFamily="18" charset="0"/>
                        </a:rPr>
                        <a:t>0</a:t>
                      </a:r>
                    </a:p>
                  </a:txBody>
                  <a:tcPr marT="35188" marB="35188" anchor="ctr"/>
                </a:tc>
                <a:tc>
                  <a:txBody>
                    <a:bodyPr/>
                    <a:lstStyle/>
                    <a:p>
                      <a:pPr algn="ctr"/>
                      <a:r>
                        <a:rPr lang="en-US" altLang="zh-CN" sz="925" baseline="0" dirty="0">
                          <a:latin typeface="Times New Roman" panose="02020603050405020304" pitchFamily="18" charset="0"/>
                        </a:rPr>
                        <a:t>1</a:t>
                      </a:r>
                      <a:endParaRPr lang="zh-CN" altLang="en-US" sz="925" baseline="0" dirty="0">
                        <a:latin typeface="Times New Roman" panose="02020603050405020304" pitchFamily="18" charset="0"/>
                      </a:endParaRPr>
                    </a:p>
                  </a:txBody>
                  <a:tcPr marT="35188" marB="35188" anchor="ctr"/>
                </a:tc>
                <a:tc>
                  <a:txBody>
                    <a:bodyPr/>
                    <a:lstStyle/>
                    <a:p>
                      <a:pPr algn="ctr"/>
                      <a:r>
                        <a:rPr lang="en-US" sz="925" baseline="0" dirty="0">
                          <a:latin typeface="Times New Roman" panose="02020603050405020304" pitchFamily="18" charset="0"/>
                        </a:rPr>
                        <a:t>0</a:t>
                      </a:r>
                    </a:p>
                  </a:txBody>
                  <a:tcPr marT="35188" marB="35188" anchor="ctr"/>
                </a:tc>
                <a:tc>
                  <a:txBody>
                    <a:bodyPr/>
                    <a:lstStyle/>
                    <a:p>
                      <a:pPr algn="ctr"/>
                      <a:r>
                        <a:rPr lang="en-US" altLang="zh-CN" sz="925" baseline="0" dirty="0">
                          <a:latin typeface="Times New Roman" panose="02020603050405020304" pitchFamily="18" charset="0"/>
                        </a:rPr>
                        <a:t>1</a:t>
                      </a:r>
                      <a:endParaRPr lang="zh-CN" altLang="en-US" sz="925" baseline="0" dirty="0">
                        <a:latin typeface="Times New Roman" panose="02020603050405020304" pitchFamily="18" charset="0"/>
                      </a:endParaRPr>
                    </a:p>
                  </a:txBody>
                  <a:tcPr marT="35188" marB="35188" anchor="ctr"/>
                </a:tc>
                <a:tc>
                  <a:txBody>
                    <a:bodyPr/>
                    <a:lstStyle/>
                    <a:p>
                      <a:pPr algn="ctr"/>
                      <a:r>
                        <a:rPr lang="en-US" sz="925" baseline="0" dirty="0">
                          <a:latin typeface="Times New Roman" panose="02020603050405020304" pitchFamily="18" charset="0"/>
                        </a:rPr>
                        <a:t>0</a:t>
                      </a:r>
                    </a:p>
                  </a:txBody>
                  <a:tcPr marT="35188" marB="35188" anchor="ctr"/>
                </a:tc>
                <a:tc>
                  <a:txBody>
                    <a:bodyPr/>
                    <a:lstStyle/>
                    <a:p>
                      <a:pPr algn="ctr"/>
                      <a:r>
                        <a:rPr lang="en-US" altLang="zh-CN" sz="925" baseline="0" dirty="0">
                          <a:latin typeface="Times New Roman" panose="02020603050405020304" pitchFamily="18" charset="0"/>
                        </a:rPr>
                        <a:t>1</a:t>
                      </a:r>
                      <a:endParaRPr lang="zh-CN" altLang="en-US" sz="925" baseline="0" dirty="0">
                        <a:latin typeface="Times New Roman" panose="02020603050405020304" pitchFamily="18" charset="0"/>
                      </a:endParaRPr>
                    </a:p>
                  </a:txBody>
                  <a:tcPr marT="35188" marB="35188" anchor="ctr"/>
                </a:tc>
                <a:tc>
                  <a:txBody>
                    <a:bodyPr/>
                    <a:lstStyle/>
                    <a:p>
                      <a:pPr algn="ctr"/>
                      <a:r>
                        <a:rPr lang="en-US" sz="925" baseline="0" dirty="0">
                          <a:latin typeface="Times New Roman" panose="02020603050405020304" pitchFamily="18" charset="0"/>
                        </a:rPr>
                        <a:t>0</a:t>
                      </a:r>
                    </a:p>
                  </a:txBody>
                  <a:tcPr marT="35188" marB="35188" anchor="ctr"/>
                </a:tc>
                <a:extLst>
                  <a:ext uri="{0D108BD9-81ED-4DB2-BD59-A6C34878D82A}">
                    <a16:rowId xmlns:a16="http://schemas.microsoft.com/office/drawing/2014/main" val="10005"/>
                  </a:ext>
                </a:extLst>
              </a:tr>
              <a:tr h="227965">
                <a:tc>
                  <a:txBody>
                    <a:bodyPr/>
                    <a:lstStyle/>
                    <a:p>
                      <a:pPr algn="ctr"/>
                      <a:r>
                        <a:rPr lang="en-US" altLang="zh-CN" sz="925" baseline="0" dirty="0">
                          <a:latin typeface="Times New Roman" panose="02020603050405020304" pitchFamily="18" charset="0"/>
                        </a:rPr>
                        <a:t>6</a:t>
                      </a:r>
                      <a:endParaRPr lang="zh-CN" altLang="en-US" sz="925" baseline="0" dirty="0">
                        <a:latin typeface="Times New Roman" panose="02020603050405020304" pitchFamily="18" charset="0"/>
                      </a:endParaRPr>
                    </a:p>
                  </a:txBody>
                  <a:tcPr marT="35188" marB="35188" anchor="ctr"/>
                </a:tc>
                <a:tc>
                  <a:txBody>
                    <a:bodyPr/>
                    <a:lstStyle/>
                    <a:p>
                      <a:pPr algn="ctr"/>
                      <a:r>
                        <a:rPr lang="en-US" sz="925" baseline="0" dirty="0">
                          <a:latin typeface="Times New Roman" panose="02020603050405020304" pitchFamily="18" charset="0"/>
                        </a:rPr>
                        <a:t>0</a:t>
                      </a:r>
                    </a:p>
                  </a:txBody>
                  <a:tcPr marT="35188" marB="35188" anchor="ctr"/>
                </a:tc>
                <a:tc>
                  <a:txBody>
                    <a:bodyPr/>
                    <a:lstStyle/>
                    <a:p>
                      <a:pPr algn="ctr"/>
                      <a:r>
                        <a:rPr lang="en-US" altLang="zh-CN" sz="925" baseline="0" dirty="0">
                          <a:latin typeface="Times New Roman" panose="02020603050405020304" pitchFamily="18" charset="0"/>
                        </a:rPr>
                        <a:t>1</a:t>
                      </a:r>
                      <a:endParaRPr lang="zh-CN" altLang="en-US" sz="925" baseline="0" dirty="0">
                        <a:latin typeface="Times New Roman" panose="02020603050405020304" pitchFamily="18" charset="0"/>
                      </a:endParaRPr>
                    </a:p>
                  </a:txBody>
                  <a:tcPr marT="35188" marB="35188" anchor="ctr"/>
                </a:tc>
                <a:tc>
                  <a:txBody>
                    <a:bodyPr/>
                    <a:lstStyle/>
                    <a:p>
                      <a:pPr algn="ctr"/>
                      <a:r>
                        <a:rPr lang="en-US" sz="925" baseline="0" dirty="0">
                          <a:latin typeface="Times New Roman" panose="02020603050405020304" pitchFamily="18" charset="0"/>
                        </a:rPr>
                        <a:t>0</a:t>
                      </a:r>
                    </a:p>
                  </a:txBody>
                  <a:tcPr marT="35188" marB="35188" anchor="ctr"/>
                </a:tc>
                <a:tc>
                  <a:txBody>
                    <a:bodyPr/>
                    <a:lstStyle/>
                    <a:p>
                      <a:pPr algn="ctr"/>
                      <a:r>
                        <a:rPr lang="en-US" sz="925" baseline="0" dirty="0">
                          <a:latin typeface="Times New Roman" panose="02020603050405020304" pitchFamily="18" charset="0"/>
                        </a:rPr>
                        <a:t>0</a:t>
                      </a:r>
                    </a:p>
                  </a:txBody>
                  <a:tcPr marT="35188" marB="35188" anchor="ctr"/>
                </a:tc>
                <a:tc>
                  <a:txBody>
                    <a:bodyPr/>
                    <a:lstStyle/>
                    <a:p>
                      <a:pPr algn="ctr"/>
                      <a:r>
                        <a:rPr lang="en-US" altLang="zh-CN" sz="925" baseline="0" dirty="0">
                          <a:latin typeface="Times New Roman" panose="02020603050405020304" pitchFamily="18" charset="0"/>
                        </a:rPr>
                        <a:t>1</a:t>
                      </a:r>
                      <a:endParaRPr lang="zh-CN" altLang="en-US" sz="925" baseline="0" dirty="0">
                        <a:latin typeface="Times New Roman" panose="02020603050405020304" pitchFamily="18" charset="0"/>
                      </a:endParaRPr>
                    </a:p>
                  </a:txBody>
                  <a:tcPr marT="35188" marB="35188" anchor="ctr"/>
                </a:tc>
                <a:tc>
                  <a:txBody>
                    <a:bodyPr/>
                    <a:lstStyle/>
                    <a:p>
                      <a:pPr algn="ctr"/>
                      <a:r>
                        <a:rPr lang="en-US" sz="925" baseline="0" dirty="0">
                          <a:latin typeface="Times New Roman" panose="02020603050405020304" pitchFamily="18" charset="0"/>
                        </a:rPr>
                        <a:t>0</a:t>
                      </a:r>
                    </a:p>
                  </a:txBody>
                  <a:tcPr marT="35188" marB="35188" anchor="ctr"/>
                </a:tc>
                <a:tc>
                  <a:txBody>
                    <a:bodyPr/>
                    <a:lstStyle/>
                    <a:p>
                      <a:pPr algn="ctr"/>
                      <a:r>
                        <a:rPr lang="en-US" altLang="zh-CN" sz="925" baseline="0" dirty="0">
                          <a:latin typeface="Times New Roman" panose="02020603050405020304" pitchFamily="18" charset="0"/>
                        </a:rPr>
                        <a:t>1</a:t>
                      </a:r>
                      <a:endParaRPr lang="zh-CN" altLang="en-US" sz="925" baseline="0" dirty="0">
                        <a:latin typeface="Times New Roman" panose="02020603050405020304" pitchFamily="18" charset="0"/>
                      </a:endParaRPr>
                    </a:p>
                  </a:txBody>
                  <a:tcPr marT="35188" marB="35188" anchor="ctr"/>
                </a:tc>
                <a:extLst>
                  <a:ext uri="{0D108BD9-81ED-4DB2-BD59-A6C34878D82A}">
                    <a16:rowId xmlns:a16="http://schemas.microsoft.com/office/drawing/2014/main" val="10006"/>
                  </a:ext>
                </a:extLst>
              </a:tr>
              <a:tr h="227965">
                <a:tc>
                  <a:txBody>
                    <a:bodyPr/>
                    <a:lstStyle/>
                    <a:p>
                      <a:pPr algn="ctr"/>
                      <a:r>
                        <a:rPr lang="en-US" altLang="zh-CN" sz="925" baseline="0" dirty="0">
                          <a:latin typeface="Times New Roman" panose="02020603050405020304" pitchFamily="18" charset="0"/>
                        </a:rPr>
                        <a:t>7</a:t>
                      </a:r>
                      <a:endParaRPr lang="zh-CN" altLang="en-US" sz="925" baseline="0" dirty="0">
                        <a:latin typeface="Times New Roman" panose="02020603050405020304" pitchFamily="18" charset="0"/>
                      </a:endParaRPr>
                    </a:p>
                  </a:txBody>
                  <a:tcPr marT="35188" marB="35188" anchor="ctr"/>
                </a:tc>
                <a:tc>
                  <a:txBody>
                    <a:bodyPr/>
                    <a:lstStyle/>
                    <a:p>
                      <a:pPr algn="ctr"/>
                      <a:r>
                        <a:rPr lang="en-US" sz="925" baseline="0" dirty="0">
                          <a:latin typeface="Times New Roman" panose="02020603050405020304" pitchFamily="18" charset="0"/>
                        </a:rPr>
                        <a:t>0</a:t>
                      </a:r>
                    </a:p>
                  </a:txBody>
                  <a:tcPr marT="35188" marB="35188" anchor="ctr"/>
                </a:tc>
                <a:tc>
                  <a:txBody>
                    <a:bodyPr/>
                    <a:lstStyle/>
                    <a:p>
                      <a:pPr algn="ctr"/>
                      <a:r>
                        <a:rPr lang="en-US" sz="925" baseline="0" dirty="0">
                          <a:latin typeface="Times New Roman" panose="02020603050405020304" pitchFamily="18" charset="0"/>
                        </a:rPr>
                        <a:t>0</a:t>
                      </a:r>
                    </a:p>
                  </a:txBody>
                  <a:tcPr marT="35188" marB="35188" anchor="ctr"/>
                </a:tc>
                <a:tc>
                  <a:txBody>
                    <a:bodyPr/>
                    <a:lstStyle/>
                    <a:p>
                      <a:pPr algn="ctr"/>
                      <a:r>
                        <a:rPr lang="en-US" altLang="zh-CN" sz="925" baseline="0" dirty="0">
                          <a:latin typeface="Times New Roman" panose="02020603050405020304" pitchFamily="18" charset="0"/>
                        </a:rPr>
                        <a:t>1</a:t>
                      </a:r>
                      <a:endParaRPr lang="zh-CN" altLang="en-US" sz="925" baseline="0" dirty="0">
                        <a:latin typeface="Times New Roman" panose="02020603050405020304" pitchFamily="18" charset="0"/>
                      </a:endParaRPr>
                    </a:p>
                  </a:txBody>
                  <a:tcPr marT="35188" marB="35188" anchor="ctr"/>
                </a:tc>
                <a:tc>
                  <a:txBody>
                    <a:bodyPr/>
                    <a:lstStyle/>
                    <a:p>
                      <a:pPr algn="ctr"/>
                      <a:r>
                        <a:rPr lang="en-US" altLang="zh-CN" sz="925" baseline="0" dirty="0">
                          <a:latin typeface="Times New Roman" panose="02020603050405020304" pitchFamily="18" charset="0"/>
                        </a:rPr>
                        <a:t>1</a:t>
                      </a:r>
                      <a:endParaRPr lang="zh-CN" altLang="en-US" sz="925" baseline="0" dirty="0">
                        <a:latin typeface="Times New Roman" panose="02020603050405020304" pitchFamily="18" charset="0"/>
                      </a:endParaRPr>
                    </a:p>
                  </a:txBody>
                  <a:tcPr marT="35188" marB="35188" anchor="ctr"/>
                </a:tc>
                <a:tc>
                  <a:txBody>
                    <a:bodyPr/>
                    <a:lstStyle/>
                    <a:p>
                      <a:pPr algn="ctr"/>
                      <a:r>
                        <a:rPr lang="en-US" sz="925" baseline="0" dirty="0">
                          <a:latin typeface="Times New Roman" panose="02020603050405020304" pitchFamily="18" charset="0"/>
                        </a:rPr>
                        <a:t>0</a:t>
                      </a:r>
                    </a:p>
                  </a:txBody>
                  <a:tcPr marT="35188" marB="35188" anchor="ctr"/>
                </a:tc>
                <a:tc>
                  <a:txBody>
                    <a:bodyPr/>
                    <a:lstStyle/>
                    <a:p>
                      <a:pPr algn="ctr"/>
                      <a:r>
                        <a:rPr lang="en-US" sz="925" baseline="0" dirty="0">
                          <a:latin typeface="Times New Roman" panose="02020603050405020304" pitchFamily="18" charset="0"/>
                        </a:rPr>
                        <a:t>0</a:t>
                      </a:r>
                    </a:p>
                  </a:txBody>
                  <a:tcPr marT="35188" marB="35188" anchor="ctr"/>
                </a:tc>
                <a:tc>
                  <a:txBody>
                    <a:bodyPr/>
                    <a:lstStyle/>
                    <a:p>
                      <a:pPr algn="ctr"/>
                      <a:r>
                        <a:rPr lang="en-US" altLang="zh-CN" sz="925" baseline="0" dirty="0">
                          <a:latin typeface="Times New Roman" panose="02020603050405020304" pitchFamily="18" charset="0"/>
                        </a:rPr>
                        <a:t>1</a:t>
                      </a:r>
                      <a:endParaRPr lang="zh-CN" altLang="en-US" sz="925" baseline="0" dirty="0">
                        <a:latin typeface="Times New Roman" panose="02020603050405020304" pitchFamily="18" charset="0"/>
                      </a:endParaRPr>
                    </a:p>
                  </a:txBody>
                  <a:tcPr marT="35188" marB="35188" anchor="ctr"/>
                </a:tc>
                <a:extLst>
                  <a:ext uri="{0D108BD9-81ED-4DB2-BD59-A6C34878D82A}">
                    <a16:rowId xmlns:a16="http://schemas.microsoft.com/office/drawing/2014/main" val="10007"/>
                  </a:ext>
                </a:extLst>
              </a:tr>
              <a:tr h="227965">
                <a:tc>
                  <a:txBody>
                    <a:bodyPr/>
                    <a:lstStyle/>
                    <a:p>
                      <a:pPr algn="ctr"/>
                      <a:r>
                        <a:rPr lang="en-US" altLang="zh-CN" sz="925" baseline="0" dirty="0">
                          <a:latin typeface="Times New Roman" panose="02020603050405020304" pitchFamily="18" charset="0"/>
                        </a:rPr>
                        <a:t>8</a:t>
                      </a:r>
                      <a:endParaRPr lang="zh-CN" altLang="en-US" sz="925" baseline="0" dirty="0">
                        <a:latin typeface="Times New Roman" panose="02020603050405020304" pitchFamily="18" charset="0"/>
                      </a:endParaRPr>
                    </a:p>
                  </a:txBody>
                  <a:tcPr marT="35188" marB="35188" anchor="ctr"/>
                </a:tc>
                <a:tc>
                  <a:txBody>
                    <a:bodyPr/>
                    <a:lstStyle/>
                    <a:p>
                      <a:pPr algn="ctr"/>
                      <a:r>
                        <a:rPr lang="en-US" sz="925" baseline="0" dirty="0">
                          <a:latin typeface="Times New Roman" panose="02020603050405020304" pitchFamily="18" charset="0"/>
                        </a:rPr>
                        <a:t>0</a:t>
                      </a:r>
                    </a:p>
                  </a:txBody>
                  <a:tcPr marT="35188" marB="35188" anchor="ctr"/>
                </a:tc>
                <a:tc>
                  <a:txBody>
                    <a:bodyPr/>
                    <a:lstStyle/>
                    <a:p>
                      <a:pPr algn="ctr"/>
                      <a:r>
                        <a:rPr lang="en-US" altLang="zh-CN" sz="925" baseline="0" dirty="0">
                          <a:latin typeface="Times New Roman" panose="02020603050405020304" pitchFamily="18" charset="0"/>
                        </a:rPr>
                        <a:t>0</a:t>
                      </a:r>
                      <a:endParaRPr lang="zh-CN" altLang="en-US" sz="925" baseline="0" dirty="0">
                        <a:latin typeface="Times New Roman" panose="02020603050405020304" pitchFamily="18" charset="0"/>
                      </a:endParaRPr>
                    </a:p>
                  </a:txBody>
                  <a:tcPr marT="35188" marB="35188" anchor="ctr"/>
                </a:tc>
                <a:tc>
                  <a:txBody>
                    <a:bodyPr/>
                    <a:lstStyle/>
                    <a:p>
                      <a:pPr algn="ctr"/>
                      <a:r>
                        <a:rPr lang="en-US" altLang="zh-CN" sz="925" baseline="0" dirty="0">
                          <a:latin typeface="Times New Roman" panose="02020603050405020304" pitchFamily="18" charset="0"/>
                        </a:rPr>
                        <a:t>1</a:t>
                      </a:r>
                      <a:endParaRPr lang="zh-CN" altLang="en-US" sz="925" baseline="0" dirty="0">
                        <a:latin typeface="Times New Roman" panose="02020603050405020304" pitchFamily="18" charset="0"/>
                      </a:endParaRPr>
                    </a:p>
                  </a:txBody>
                  <a:tcPr marT="35188" marB="35188" anchor="ctr"/>
                </a:tc>
                <a:tc>
                  <a:txBody>
                    <a:bodyPr/>
                    <a:lstStyle/>
                    <a:p>
                      <a:pPr algn="ctr"/>
                      <a:r>
                        <a:rPr lang="en-US" sz="925" baseline="0" dirty="0">
                          <a:latin typeface="Times New Roman" panose="02020603050405020304" pitchFamily="18" charset="0"/>
                        </a:rPr>
                        <a:t>0</a:t>
                      </a:r>
                    </a:p>
                  </a:txBody>
                  <a:tcPr marT="35188" marB="35188" anchor="ctr"/>
                </a:tc>
                <a:tc>
                  <a:txBody>
                    <a:bodyPr/>
                    <a:lstStyle/>
                    <a:p>
                      <a:pPr algn="ctr"/>
                      <a:r>
                        <a:rPr lang="en-US" altLang="zh-CN" sz="925" baseline="0" dirty="0">
                          <a:latin typeface="Times New Roman" panose="02020603050405020304" pitchFamily="18" charset="0"/>
                        </a:rPr>
                        <a:t>1</a:t>
                      </a:r>
                      <a:endParaRPr lang="zh-CN" altLang="en-US" sz="925" baseline="0" dirty="0">
                        <a:latin typeface="Times New Roman" panose="02020603050405020304" pitchFamily="18" charset="0"/>
                      </a:endParaRPr>
                    </a:p>
                  </a:txBody>
                  <a:tcPr marT="35188" marB="35188" anchor="ctr"/>
                </a:tc>
                <a:tc>
                  <a:txBody>
                    <a:bodyPr/>
                    <a:lstStyle/>
                    <a:p>
                      <a:pPr algn="ctr"/>
                      <a:r>
                        <a:rPr lang="en-US" altLang="zh-CN" sz="925" baseline="0" dirty="0">
                          <a:latin typeface="Times New Roman" panose="02020603050405020304" pitchFamily="18" charset="0"/>
                        </a:rPr>
                        <a:t>1</a:t>
                      </a:r>
                      <a:endParaRPr lang="zh-CN" altLang="en-US" sz="925" baseline="0" dirty="0">
                        <a:latin typeface="Times New Roman" panose="02020603050405020304" pitchFamily="18" charset="0"/>
                      </a:endParaRPr>
                    </a:p>
                  </a:txBody>
                  <a:tcPr marT="35188" marB="35188" anchor="ctr"/>
                </a:tc>
                <a:tc>
                  <a:txBody>
                    <a:bodyPr/>
                    <a:lstStyle/>
                    <a:p>
                      <a:pPr algn="ctr"/>
                      <a:r>
                        <a:rPr lang="en-US" sz="925" baseline="0" dirty="0">
                          <a:latin typeface="Times New Roman" panose="02020603050405020304" pitchFamily="18" charset="0"/>
                        </a:rPr>
                        <a:t>0</a:t>
                      </a:r>
                    </a:p>
                  </a:txBody>
                  <a:tcPr marT="35188" marB="35188" anchor="ctr"/>
                </a:tc>
                <a:extLst>
                  <a:ext uri="{0D108BD9-81ED-4DB2-BD59-A6C34878D82A}">
                    <a16:rowId xmlns:a16="http://schemas.microsoft.com/office/drawing/2014/main" val="10008"/>
                  </a:ext>
                </a:extLst>
              </a:tr>
            </a:tbl>
          </a:graphicData>
        </a:graphic>
      </p:graphicFrame>
      <p:graphicFrame>
        <p:nvGraphicFramePr>
          <p:cNvPr id="5" name="表格 4"/>
          <p:cNvGraphicFramePr>
            <a:graphicFrameLocks noGrp="1"/>
          </p:cNvGraphicFramePr>
          <p:nvPr/>
        </p:nvGraphicFramePr>
        <p:xfrm>
          <a:off x="829273" y="4004135"/>
          <a:ext cx="6654800" cy="2199640"/>
        </p:xfrm>
        <a:graphic>
          <a:graphicData uri="http://schemas.openxmlformats.org/drawingml/2006/table">
            <a:tbl>
              <a:tblPr firstRow="1" bandRow="1">
                <a:tableStyleId>{F5AB1C69-6EDB-4FF4-983F-18BD219EF322}</a:tableStyleId>
              </a:tblPr>
              <a:tblGrid>
                <a:gridCol w="831850">
                  <a:extLst>
                    <a:ext uri="{9D8B030D-6E8A-4147-A177-3AD203B41FA5}">
                      <a16:colId xmlns:a16="http://schemas.microsoft.com/office/drawing/2014/main" val="20000"/>
                    </a:ext>
                  </a:extLst>
                </a:gridCol>
                <a:gridCol w="831850">
                  <a:extLst>
                    <a:ext uri="{9D8B030D-6E8A-4147-A177-3AD203B41FA5}">
                      <a16:colId xmlns:a16="http://schemas.microsoft.com/office/drawing/2014/main" val="20001"/>
                    </a:ext>
                  </a:extLst>
                </a:gridCol>
                <a:gridCol w="831850">
                  <a:extLst>
                    <a:ext uri="{9D8B030D-6E8A-4147-A177-3AD203B41FA5}">
                      <a16:colId xmlns:a16="http://schemas.microsoft.com/office/drawing/2014/main" val="20002"/>
                    </a:ext>
                  </a:extLst>
                </a:gridCol>
                <a:gridCol w="831850">
                  <a:extLst>
                    <a:ext uri="{9D8B030D-6E8A-4147-A177-3AD203B41FA5}">
                      <a16:colId xmlns:a16="http://schemas.microsoft.com/office/drawing/2014/main" val="20003"/>
                    </a:ext>
                  </a:extLst>
                </a:gridCol>
                <a:gridCol w="831850">
                  <a:extLst>
                    <a:ext uri="{9D8B030D-6E8A-4147-A177-3AD203B41FA5}">
                      <a16:colId xmlns:a16="http://schemas.microsoft.com/office/drawing/2014/main" val="20004"/>
                    </a:ext>
                  </a:extLst>
                </a:gridCol>
                <a:gridCol w="831850">
                  <a:extLst>
                    <a:ext uri="{9D8B030D-6E8A-4147-A177-3AD203B41FA5}">
                      <a16:colId xmlns:a16="http://schemas.microsoft.com/office/drawing/2014/main" val="20005"/>
                    </a:ext>
                  </a:extLst>
                </a:gridCol>
                <a:gridCol w="831850">
                  <a:extLst>
                    <a:ext uri="{9D8B030D-6E8A-4147-A177-3AD203B41FA5}">
                      <a16:colId xmlns:a16="http://schemas.microsoft.com/office/drawing/2014/main" val="20006"/>
                    </a:ext>
                  </a:extLst>
                </a:gridCol>
                <a:gridCol w="831850">
                  <a:extLst>
                    <a:ext uri="{9D8B030D-6E8A-4147-A177-3AD203B41FA5}">
                      <a16:colId xmlns:a16="http://schemas.microsoft.com/office/drawing/2014/main" val="20007"/>
                    </a:ext>
                  </a:extLst>
                </a:gridCol>
              </a:tblGrid>
              <a:tr h="320040">
                <a:tc>
                  <a:txBody>
                    <a:bodyPr/>
                    <a:lstStyle/>
                    <a:p>
                      <a:pPr algn="ctr"/>
                      <a:r>
                        <a:rPr lang="zh-CN" altLang="en-US" sz="1075" baseline="0" dirty="0">
                          <a:latin typeface="Times New Roman" panose="02020603050405020304" pitchFamily="18" charset="0"/>
                        </a:rPr>
                        <a:t>序号</a:t>
                      </a:r>
                    </a:p>
                  </a:txBody>
                  <a:tcPr marT="35188" marB="35188" anchor="ctr"/>
                </a:tc>
                <a:tc>
                  <a:txBody>
                    <a:bodyPr/>
                    <a:lstStyle/>
                    <a:p>
                      <a:pPr algn="ctr"/>
                      <a:r>
                        <a:rPr lang="zh-CN" altLang="en-US" sz="1075" baseline="0" dirty="0">
                          <a:latin typeface="Times New Roman" panose="02020603050405020304" pitchFamily="18" charset="0"/>
                        </a:rPr>
                        <a:t>音形码</a:t>
                      </a:r>
                    </a:p>
                  </a:txBody>
                  <a:tcPr marT="35188" marB="35188" anchor="ctr"/>
                </a:tc>
                <a:tc>
                  <a:txBody>
                    <a:bodyPr/>
                    <a:lstStyle/>
                    <a:p>
                      <a:pPr algn="ctr"/>
                      <a:r>
                        <a:rPr lang="zh-CN" altLang="en-US" sz="1075" baseline="0" dirty="0">
                          <a:latin typeface="Times New Roman" panose="02020603050405020304" pitchFamily="18" charset="0"/>
                        </a:rPr>
                        <a:t>拼音码</a:t>
                      </a:r>
                    </a:p>
                  </a:txBody>
                  <a:tcPr marT="35188" marB="35188" anchor="ctr"/>
                </a:tc>
                <a:tc>
                  <a:txBody>
                    <a:bodyPr/>
                    <a:lstStyle/>
                    <a:p>
                      <a:pPr algn="ctr"/>
                      <a:r>
                        <a:rPr lang="zh-CN" altLang="en-US" sz="1075" baseline="0" dirty="0">
                          <a:latin typeface="Times New Roman" panose="02020603050405020304" pitchFamily="18" charset="0"/>
                        </a:rPr>
                        <a:t>路名码</a:t>
                      </a:r>
                    </a:p>
                  </a:txBody>
                  <a:tcPr marT="35188" marB="35188" anchor="ctr"/>
                </a:tc>
                <a:tc>
                  <a:txBody>
                    <a:bodyPr/>
                    <a:lstStyle/>
                    <a:p>
                      <a:pPr algn="ctr"/>
                      <a:r>
                        <a:rPr lang="zh-CN" altLang="en-US" sz="1075" baseline="0" dirty="0">
                          <a:latin typeface="Times New Roman" panose="02020603050405020304" pitchFamily="18" charset="0"/>
                        </a:rPr>
                        <a:t>行业类型</a:t>
                      </a:r>
                    </a:p>
                  </a:txBody>
                  <a:tcPr marT="35188" marB="35188" anchor="ctr"/>
                </a:tc>
                <a:tc>
                  <a:txBody>
                    <a:bodyPr/>
                    <a:lstStyle/>
                    <a:p>
                      <a:pPr algn="ctr"/>
                      <a:r>
                        <a:rPr lang="zh-CN" altLang="en-US" sz="1075" baseline="0" dirty="0">
                          <a:latin typeface="Times New Roman" panose="02020603050405020304" pitchFamily="18" charset="0"/>
                        </a:rPr>
                        <a:t>特征码</a:t>
                      </a:r>
                    </a:p>
                  </a:txBody>
                  <a:tcPr marT="35188" marB="35188" anchor="ctr"/>
                </a:tc>
                <a:tc>
                  <a:txBody>
                    <a:bodyPr/>
                    <a:lstStyle/>
                    <a:p>
                      <a:pPr algn="ctr"/>
                      <a:r>
                        <a:rPr lang="en-US" altLang="zh-CN" sz="1075" baseline="0" dirty="0">
                          <a:latin typeface="Times New Roman" panose="02020603050405020304" pitchFamily="18" charset="0"/>
                        </a:rPr>
                        <a:t>F</a:t>
                      </a:r>
                      <a:endParaRPr lang="zh-CN" altLang="en-US" sz="1075" baseline="0" dirty="0">
                        <a:latin typeface="Times New Roman" panose="02020603050405020304" pitchFamily="18" charset="0"/>
                      </a:endParaRPr>
                    </a:p>
                  </a:txBody>
                  <a:tcPr marT="35188" marB="35188" anchor="ctr"/>
                </a:tc>
                <a:tc>
                  <a:txBody>
                    <a:bodyPr/>
                    <a:lstStyle/>
                    <a:p>
                      <a:pPr algn="ctr"/>
                      <a:r>
                        <a:rPr lang="en-US" altLang="zh-CN" sz="1075" baseline="0" dirty="0">
                          <a:latin typeface="Times New Roman" panose="02020603050405020304" pitchFamily="18" charset="0"/>
                        </a:rPr>
                        <a:t>G</a:t>
                      </a:r>
                      <a:endParaRPr lang="zh-CN" altLang="en-US" sz="1075" baseline="0" dirty="0">
                        <a:latin typeface="Times New Roman" panose="02020603050405020304" pitchFamily="18" charset="0"/>
                      </a:endParaRPr>
                    </a:p>
                  </a:txBody>
                  <a:tcPr marT="35188" marB="35188" anchor="ctr"/>
                </a:tc>
                <a:extLst>
                  <a:ext uri="{0D108BD9-81ED-4DB2-BD59-A6C34878D82A}">
                    <a16:rowId xmlns:a16="http://schemas.microsoft.com/office/drawing/2014/main" val="10000"/>
                  </a:ext>
                </a:extLst>
              </a:tr>
              <a:tr h="234950">
                <a:tc>
                  <a:txBody>
                    <a:bodyPr/>
                    <a:lstStyle/>
                    <a:p>
                      <a:pPr algn="ctr"/>
                      <a:r>
                        <a:rPr lang="en-US" altLang="zh-CN" sz="1075" baseline="0" dirty="0">
                          <a:latin typeface="Times New Roman" panose="02020603050405020304" pitchFamily="18" charset="0"/>
                        </a:rPr>
                        <a:t>1</a:t>
                      </a:r>
                      <a:endParaRPr lang="zh-CN" altLang="en-US" sz="1075" baseline="0" dirty="0">
                        <a:latin typeface="Times New Roman" panose="02020603050405020304" pitchFamily="18" charset="0"/>
                      </a:endParaRPr>
                    </a:p>
                  </a:txBody>
                  <a:tcPr marT="35188" marB="35188" anchor="ctr"/>
                </a:tc>
                <a:tc>
                  <a:txBody>
                    <a:bodyPr/>
                    <a:lstStyle/>
                    <a:p>
                      <a:pPr algn="ctr"/>
                      <a:r>
                        <a:rPr lang="zh-CN" altLang="en-US" sz="1075" baseline="0" dirty="0">
                          <a:latin typeface="Times New Roman" panose="02020603050405020304" pitchFamily="18" charset="0"/>
                        </a:rPr>
                        <a:t>填写</a:t>
                      </a:r>
                    </a:p>
                  </a:txBody>
                  <a:tcPr marT="35188" marB="35188"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075" baseline="0" dirty="0">
                          <a:latin typeface="Times New Roman" panose="02020603050405020304" pitchFamily="18" charset="0"/>
                        </a:rPr>
                        <a:t>填写</a:t>
                      </a:r>
                    </a:p>
                  </a:txBody>
                  <a:tcPr marT="35188" marB="35188"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075" baseline="0" dirty="0">
                          <a:latin typeface="Times New Roman" panose="02020603050405020304" pitchFamily="18" charset="0"/>
                        </a:rPr>
                        <a:t>填写</a:t>
                      </a:r>
                    </a:p>
                  </a:txBody>
                  <a:tcPr marT="35188" marB="35188"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075" baseline="0" dirty="0">
                          <a:latin typeface="Times New Roman" panose="02020603050405020304" pitchFamily="18" charset="0"/>
                        </a:rPr>
                        <a:t>填写</a:t>
                      </a:r>
                    </a:p>
                  </a:txBody>
                  <a:tcPr marT="35188" marB="35188"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075" baseline="0" dirty="0">
                          <a:latin typeface="Times New Roman" panose="02020603050405020304" pitchFamily="18" charset="0"/>
                        </a:rPr>
                        <a:t>填写</a:t>
                      </a:r>
                    </a:p>
                  </a:txBody>
                  <a:tcPr marT="35188" marB="35188" anchor="ctr"/>
                </a:tc>
                <a:tc>
                  <a:txBody>
                    <a:bodyPr/>
                    <a:lstStyle/>
                    <a:p>
                      <a:pPr algn="ctr"/>
                      <a:r>
                        <a:rPr lang="en-US" altLang="zh-CN" sz="1075" baseline="0" dirty="0">
                          <a:latin typeface="Times New Roman" panose="02020603050405020304" pitchFamily="18" charset="0"/>
                        </a:rPr>
                        <a:t>1</a:t>
                      </a:r>
                      <a:endParaRPr lang="zh-CN" altLang="en-US" sz="1075" baseline="0" dirty="0">
                        <a:latin typeface="Times New Roman" panose="02020603050405020304" pitchFamily="18" charset="0"/>
                      </a:endParaRPr>
                    </a:p>
                  </a:txBody>
                  <a:tcPr marT="35188" marB="35188" anchor="ctr"/>
                </a:tc>
                <a:tc>
                  <a:txBody>
                    <a:bodyPr/>
                    <a:lstStyle/>
                    <a:p>
                      <a:pPr algn="ctr"/>
                      <a:r>
                        <a:rPr lang="en-US" altLang="zh-CN" sz="1075" baseline="0" dirty="0">
                          <a:latin typeface="Times New Roman" panose="02020603050405020304" pitchFamily="18" charset="0"/>
                        </a:rPr>
                        <a:t>1</a:t>
                      </a:r>
                      <a:endParaRPr lang="zh-CN" altLang="en-US" sz="1075" baseline="0" dirty="0">
                        <a:latin typeface="Times New Roman" panose="02020603050405020304" pitchFamily="18" charset="0"/>
                      </a:endParaRPr>
                    </a:p>
                  </a:txBody>
                  <a:tcPr marT="35188" marB="35188" anchor="ctr"/>
                </a:tc>
                <a:extLst>
                  <a:ext uri="{0D108BD9-81ED-4DB2-BD59-A6C34878D82A}">
                    <a16:rowId xmlns:a16="http://schemas.microsoft.com/office/drawing/2014/main" val="10001"/>
                  </a:ext>
                </a:extLst>
              </a:tr>
              <a:tr h="234950">
                <a:tc>
                  <a:txBody>
                    <a:bodyPr/>
                    <a:lstStyle/>
                    <a:p>
                      <a:pPr algn="ctr"/>
                      <a:r>
                        <a:rPr lang="en-US" altLang="zh-CN" sz="1075" baseline="0" dirty="0">
                          <a:latin typeface="Times New Roman" panose="02020603050405020304" pitchFamily="18" charset="0"/>
                        </a:rPr>
                        <a:t>2</a:t>
                      </a:r>
                      <a:endParaRPr lang="zh-CN" altLang="en-US" sz="1075" baseline="0" dirty="0">
                        <a:latin typeface="Times New Roman" panose="02020603050405020304" pitchFamily="18" charset="0"/>
                      </a:endParaRPr>
                    </a:p>
                  </a:txBody>
                  <a:tcPr marT="35188" marB="35188" anchor="ctr"/>
                </a:tc>
                <a:tc>
                  <a:txBody>
                    <a:bodyPr/>
                    <a:lstStyle/>
                    <a:p>
                      <a:pPr algn="ctr"/>
                      <a:r>
                        <a:rPr lang="zh-CN" altLang="en-US" sz="1075" baseline="0" dirty="0">
                          <a:latin typeface="Times New Roman" panose="02020603050405020304" pitchFamily="18" charset="0"/>
                        </a:rPr>
                        <a:t>填写</a:t>
                      </a:r>
                    </a:p>
                  </a:txBody>
                  <a:tcPr marT="35188" marB="35188" anchor="ctr"/>
                </a:tc>
                <a:tc>
                  <a:txBody>
                    <a:bodyPr/>
                    <a:lstStyle/>
                    <a:p>
                      <a:pPr algn="ctr"/>
                      <a:r>
                        <a:rPr lang="zh-CN" altLang="en-US" sz="1075" baseline="0" dirty="0">
                          <a:latin typeface="Times New Roman" panose="02020603050405020304" pitchFamily="18" charset="0"/>
                        </a:rPr>
                        <a:t>填写</a:t>
                      </a:r>
                    </a:p>
                  </a:txBody>
                  <a:tcPr marT="35188" marB="35188"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075" baseline="0" dirty="0">
                          <a:latin typeface="Times New Roman" panose="02020603050405020304" pitchFamily="18" charset="0"/>
                        </a:rPr>
                        <a:t>填写</a:t>
                      </a:r>
                    </a:p>
                  </a:txBody>
                  <a:tcPr marT="35188" marB="35188" anchor="ctr"/>
                </a:tc>
                <a:tc>
                  <a:txBody>
                    <a:bodyPr/>
                    <a:lstStyle/>
                    <a:p>
                      <a:pPr algn="ctr"/>
                      <a:r>
                        <a:rPr lang="zh-CN" altLang="en-US" sz="1075" baseline="0" dirty="0">
                          <a:latin typeface="Times New Roman" panose="02020603050405020304" pitchFamily="18" charset="0"/>
                        </a:rPr>
                        <a:t>不填写</a:t>
                      </a:r>
                    </a:p>
                  </a:txBody>
                  <a:tcPr marT="35188" marB="35188" anchor="ctr"/>
                </a:tc>
                <a:tc>
                  <a:txBody>
                    <a:bodyPr/>
                    <a:lstStyle/>
                    <a:p>
                      <a:pPr algn="ctr"/>
                      <a:r>
                        <a:rPr lang="zh-CN" altLang="en-US" sz="1075" baseline="0" dirty="0">
                          <a:latin typeface="Times New Roman" panose="02020603050405020304" pitchFamily="18" charset="0"/>
                        </a:rPr>
                        <a:t>不填写</a:t>
                      </a:r>
                    </a:p>
                  </a:txBody>
                  <a:tcPr marT="35188" marB="35188" anchor="ctr"/>
                </a:tc>
                <a:tc>
                  <a:txBody>
                    <a:bodyPr/>
                    <a:lstStyle/>
                    <a:p>
                      <a:pPr algn="ctr"/>
                      <a:r>
                        <a:rPr lang="en-US" altLang="zh-CN" sz="1075" baseline="0" dirty="0">
                          <a:latin typeface="Times New Roman" panose="02020603050405020304" pitchFamily="18" charset="0"/>
                        </a:rPr>
                        <a:t>2</a:t>
                      </a:r>
                      <a:endParaRPr lang="zh-CN" altLang="en-US" sz="1075" baseline="0" dirty="0">
                        <a:latin typeface="Times New Roman" panose="02020603050405020304" pitchFamily="18" charset="0"/>
                      </a:endParaRPr>
                    </a:p>
                  </a:txBody>
                  <a:tcPr marT="35188" marB="35188" anchor="ctr"/>
                </a:tc>
                <a:tc>
                  <a:txBody>
                    <a:bodyPr/>
                    <a:lstStyle/>
                    <a:p>
                      <a:pPr algn="ctr"/>
                      <a:r>
                        <a:rPr lang="en-US" altLang="zh-CN" sz="1075" baseline="0" dirty="0">
                          <a:latin typeface="Times New Roman" panose="02020603050405020304" pitchFamily="18" charset="0"/>
                        </a:rPr>
                        <a:t>2</a:t>
                      </a:r>
                      <a:endParaRPr lang="zh-CN" altLang="en-US" sz="1075" baseline="0" dirty="0">
                        <a:latin typeface="Times New Roman" panose="02020603050405020304" pitchFamily="18" charset="0"/>
                      </a:endParaRPr>
                    </a:p>
                  </a:txBody>
                  <a:tcPr marT="35188" marB="35188" anchor="ctr"/>
                </a:tc>
                <a:extLst>
                  <a:ext uri="{0D108BD9-81ED-4DB2-BD59-A6C34878D82A}">
                    <a16:rowId xmlns:a16="http://schemas.microsoft.com/office/drawing/2014/main" val="10002"/>
                  </a:ext>
                </a:extLst>
              </a:tr>
              <a:tr h="234950">
                <a:tc>
                  <a:txBody>
                    <a:bodyPr/>
                    <a:lstStyle/>
                    <a:p>
                      <a:pPr algn="ctr"/>
                      <a:r>
                        <a:rPr lang="en-US" altLang="zh-CN" sz="1075" baseline="0" dirty="0">
                          <a:latin typeface="Times New Roman" panose="02020603050405020304" pitchFamily="18" charset="0"/>
                        </a:rPr>
                        <a:t>3</a:t>
                      </a:r>
                      <a:endParaRPr lang="zh-CN" altLang="en-US" sz="1075" baseline="0" dirty="0">
                        <a:latin typeface="Times New Roman" panose="02020603050405020304" pitchFamily="18" charset="0"/>
                      </a:endParaRPr>
                    </a:p>
                  </a:txBody>
                  <a:tcPr marT="35188" marB="35188" anchor="ctr"/>
                </a:tc>
                <a:tc>
                  <a:txBody>
                    <a:bodyPr/>
                    <a:lstStyle/>
                    <a:p>
                      <a:pPr algn="ctr"/>
                      <a:r>
                        <a:rPr lang="zh-CN" altLang="en-US" sz="1075" baseline="0" dirty="0">
                          <a:latin typeface="Times New Roman" panose="02020603050405020304" pitchFamily="18" charset="0"/>
                        </a:rPr>
                        <a:t>填写</a:t>
                      </a:r>
                    </a:p>
                  </a:txBody>
                  <a:tcPr marT="35188" marB="35188" anchor="ctr"/>
                </a:tc>
                <a:tc>
                  <a:txBody>
                    <a:bodyPr/>
                    <a:lstStyle/>
                    <a:p>
                      <a:pPr algn="ctr"/>
                      <a:r>
                        <a:rPr lang="zh-CN" altLang="en-US" sz="1075" baseline="0" dirty="0">
                          <a:latin typeface="Times New Roman" panose="02020603050405020304" pitchFamily="18" charset="0"/>
                        </a:rPr>
                        <a:t>不填写</a:t>
                      </a:r>
                    </a:p>
                  </a:txBody>
                  <a:tcPr marT="35188" marB="35188" anchor="ctr"/>
                </a:tc>
                <a:tc>
                  <a:txBody>
                    <a:bodyPr/>
                    <a:lstStyle/>
                    <a:p>
                      <a:pPr algn="ctr"/>
                      <a:r>
                        <a:rPr lang="zh-CN" altLang="en-US" sz="1075" baseline="0" dirty="0">
                          <a:latin typeface="Times New Roman" panose="02020603050405020304" pitchFamily="18" charset="0"/>
                        </a:rPr>
                        <a:t>不填写</a:t>
                      </a:r>
                    </a:p>
                  </a:txBody>
                  <a:tcPr marT="35188" marB="35188" anchor="ctr"/>
                </a:tc>
                <a:tc>
                  <a:txBody>
                    <a:bodyPr/>
                    <a:lstStyle/>
                    <a:p>
                      <a:pPr algn="ctr"/>
                      <a:r>
                        <a:rPr lang="zh-CN" altLang="en-US" sz="1075" baseline="0" dirty="0">
                          <a:latin typeface="Times New Roman" panose="02020603050405020304" pitchFamily="18" charset="0"/>
                        </a:rPr>
                        <a:t>填写</a:t>
                      </a:r>
                    </a:p>
                  </a:txBody>
                  <a:tcPr marT="35188" marB="35188" anchor="ctr"/>
                </a:tc>
                <a:tc>
                  <a:txBody>
                    <a:bodyPr/>
                    <a:lstStyle/>
                    <a:p>
                      <a:pPr algn="ctr"/>
                      <a:r>
                        <a:rPr lang="zh-CN" altLang="en-US" sz="1075" baseline="0" dirty="0">
                          <a:latin typeface="Times New Roman" panose="02020603050405020304" pitchFamily="18" charset="0"/>
                        </a:rPr>
                        <a:t>填写</a:t>
                      </a:r>
                    </a:p>
                  </a:txBody>
                  <a:tcPr marT="35188" marB="35188" anchor="ctr"/>
                </a:tc>
                <a:tc>
                  <a:txBody>
                    <a:bodyPr/>
                    <a:lstStyle/>
                    <a:p>
                      <a:pPr algn="ctr"/>
                      <a:r>
                        <a:rPr lang="en-US" altLang="zh-CN" sz="1075" baseline="0" dirty="0">
                          <a:latin typeface="Times New Roman" panose="02020603050405020304" pitchFamily="18" charset="0"/>
                        </a:rPr>
                        <a:t>2</a:t>
                      </a:r>
                      <a:endParaRPr lang="zh-CN" altLang="en-US" sz="1075" baseline="0" dirty="0">
                        <a:latin typeface="Times New Roman" panose="02020603050405020304" pitchFamily="18" charset="0"/>
                      </a:endParaRPr>
                    </a:p>
                  </a:txBody>
                  <a:tcPr marT="35188" marB="35188" anchor="ctr"/>
                </a:tc>
                <a:tc>
                  <a:txBody>
                    <a:bodyPr/>
                    <a:lstStyle/>
                    <a:p>
                      <a:pPr algn="ctr"/>
                      <a:r>
                        <a:rPr lang="en-US" altLang="zh-CN" sz="1075" baseline="0" dirty="0">
                          <a:latin typeface="Times New Roman" panose="02020603050405020304" pitchFamily="18" charset="0"/>
                        </a:rPr>
                        <a:t>2</a:t>
                      </a:r>
                      <a:endParaRPr lang="zh-CN" altLang="en-US" sz="1075" baseline="0" dirty="0">
                        <a:latin typeface="Times New Roman" panose="02020603050405020304" pitchFamily="18" charset="0"/>
                      </a:endParaRPr>
                    </a:p>
                  </a:txBody>
                  <a:tcPr marT="35188" marB="35188" anchor="ctr"/>
                </a:tc>
                <a:extLst>
                  <a:ext uri="{0D108BD9-81ED-4DB2-BD59-A6C34878D82A}">
                    <a16:rowId xmlns:a16="http://schemas.microsoft.com/office/drawing/2014/main" val="10003"/>
                  </a:ext>
                </a:extLst>
              </a:tr>
              <a:tr h="234950">
                <a:tc>
                  <a:txBody>
                    <a:bodyPr/>
                    <a:lstStyle/>
                    <a:p>
                      <a:pPr algn="ctr"/>
                      <a:r>
                        <a:rPr lang="en-US" altLang="zh-CN" sz="1075" baseline="0" dirty="0">
                          <a:latin typeface="Times New Roman" panose="02020603050405020304" pitchFamily="18" charset="0"/>
                        </a:rPr>
                        <a:t>4</a:t>
                      </a:r>
                      <a:endParaRPr lang="zh-CN" altLang="en-US" sz="1075" baseline="0" dirty="0">
                        <a:latin typeface="Times New Roman" panose="02020603050405020304" pitchFamily="18" charset="0"/>
                      </a:endParaRPr>
                    </a:p>
                  </a:txBody>
                  <a:tcPr marT="35188" marB="35188" anchor="ctr"/>
                </a:tc>
                <a:tc>
                  <a:txBody>
                    <a:bodyPr/>
                    <a:lstStyle/>
                    <a:p>
                      <a:pPr algn="ctr"/>
                      <a:r>
                        <a:rPr lang="zh-CN" altLang="en-US" sz="1075" baseline="0" dirty="0">
                          <a:latin typeface="Times New Roman" panose="02020603050405020304" pitchFamily="18" charset="0"/>
                        </a:rPr>
                        <a:t>填写</a:t>
                      </a:r>
                    </a:p>
                  </a:txBody>
                  <a:tcPr marT="35188" marB="35188" anchor="ctr"/>
                </a:tc>
                <a:tc>
                  <a:txBody>
                    <a:bodyPr/>
                    <a:lstStyle/>
                    <a:p>
                      <a:pPr algn="ctr"/>
                      <a:r>
                        <a:rPr lang="zh-CN" altLang="en-US" sz="1075" baseline="0" dirty="0">
                          <a:latin typeface="Times New Roman" panose="02020603050405020304" pitchFamily="18" charset="0"/>
                        </a:rPr>
                        <a:t>不填写</a:t>
                      </a:r>
                    </a:p>
                  </a:txBody>
                  <a:tcPr marT="35188" marB="35188" anchor="ctr"/>
                </a:tc>
                <a:tc>
                  <a:txBody>
                    <a:bodyPr/>
                    <a:lstStyle/>
                    <a:p>
                      <a:pPr algn="ctr"/>
                      <a:r>
                        <a:rPr lang="zh-CN" altLang="en-US" sz="1075" baseline="0" dirty="0">
                          <a:latin typeface="Times New Roman" panose="02020603050405020304" pitchFamily="18" charset="0"/>
                        </a:rPr>
                        <a:t>不填写</a:t>
                      </a:r>
                    </a:p>
                  </a:txBody>
                  <a:tcPr marT="35188" marB="35188" anchor="ctr"/>
                </a:tc>
                <a:tc>
                  <a:txBody>
                    <a:bodyPr/>
                    <a:lstStyle/>
                    <a:p>
                      <a:pPr algn="ctr"/>
                      <a:r>
                        <a:rPr lang="zh-CN" altLang="en-US" sz="1075" baseline="0" dirty="0">
                          <a:latin typeface="Times New Roman" panose="02020603050405020304" pitchFamily="18" charset="0"/>
                        </a:rPr>
                        <a:t>不填写</a:t>
                      </a:r>
                    </a:p>
                  </a:txBody>
                  <a:tcPr marT="35188" marB="35188" anchor="ctr"/>
                </a:tc>
                <a:tc>
                  <a:txBody>
                    <a:bodyPr/>
                    <a:lstStyle/>
                    <a:p>
                      <a:pPr algn="ctr"/>
                      <a:r>
                        <a:rPr lang="zh-CN" altLang="en-US" sz="1075" baseline="0" dirty="0">
                          <a:latin typeface="Times New Roman" panose="02020603050405020304" pitchFamily="18" charset="0"/>
                        </a:rPr>
                        <a:t>不填写</a:t>
                      </a:r>
                    </a:p>
                  </a:txBody>
                  <a:tcPr marT="35188" marB="35188" anchor="ctr"/>
                </a:tc>
                <a:tc>
                  <a:txBody>
                    <a:bodyPr/>
                    <a:lstStyle/>
                    <a:p>
                      <a:pPr algn="ctr"/>
                      <a:r>
                        <a:rPr lang="en-US" altLang="zh-CN" sz="1075" baseline="0" dirty="0">
                          <a:latin typeface="Times New Roman" panose="02020603050405020304" pitchFamily="18" charset="0"/>
                        </a:rPr>
                        <a:t>1</a:t>
                      </a:r>
                      <a:endParaRPr lang="zh-CN" altLang="en-US" sz="1075" baseline="0" dirty="0">
                        <a:latin typeface="Times New Roman" panose="02020603050405020304" pitchFamily="18" charset="0"/>
                      </a:endParaRPr>
                    </a:p>
                  </a:txBody>
                  <a:tcPr marT="35188" marB="35188" anchor="ctr"/>
                </a:tc>
                <a:tc>
                  <a:txBody>
                    <a:bodyPr/>
                    <a:lstStyle/>
                    <a:p>
                      <a:pPr algn="ctr"/>
                      <a:r>
                        <a:rPr lang="en-US" altLang="zh-CN" sz="1075" baseline="0" dirty="0">
                          <a:latin typeface="Times New Roman" panose="02020603050405020304" pitchFamily="18" charset="0"/>
                        </a:rPr>
                        <a:t>1</a:t>
                      </a:r>
                      <a:endParaRPr lang="zh-CN" altLang="en-US" sz="1075" baseline="0" dirty="0">
                        <a:latin typeface="Times New Roman" panose="02020603050405020304" pitchFamily="18" charset="0"/>
                      </a:endParaRPr>
                    </a:p>
                  </a:txBody>
                  <a:tcPr marT="35188" marB="35188" anchor="ctr"/>
                </a:tc>
                <a:extLst>
                  <a:ext uri="{0D108BD9-81ED-4DB2-BD59-A6C34878D82A}">
                    <a16:rowId xmlns:a16="http://schemas.microsoft.com/office/drawing/2014/main" val="10004"/>
                  </a:ext>
                </a:extLst>
              </a:tr>
              <a:tr h="234950">
                <a:tc>
                  <a:txBody>
                    <a:bodyPr/>
                    <a:lstStyle/>
                    <a:p>
                      <a:pPr algn="ctr"/>
                      <a:r>
                        <a:rPr lang="en-US" altLang="zh-CN" sz="1075" baseline="0" dirty="0">
                          <a:latin typeface="Times New Roman" panose="02020603050405020304" pitchFamily="18" charset="0"/>
                        </a:rPr>
                        <a:t>5</a:t>
                      </a:r>
                      <a:endParaRPr lang="zh-CN" altLang="en-US" sz="1075" baseline="0" dirty="0">
                        <a:latin typeface="Times New Roman" panose="02020603050405020304" pitchFamily="18" charset="0"/>
                      </a:endParaRPr>
                    </a:p>
                  </a:txBody>
                  <a:tcPr marT="35188" marB="35188" anchor="ctr"/>
                </a:tc>
                <a:tc>
                  <a:txBody>
                    <a:bodyPr/>
                    <a:lstStyle/>
                    <a:p>
                      <a:pPr algn="ctr"/>
                      <a:r>
                        <a:rPr lang="zh-CN" altLang="en-US" sz="1075" baseline="0" dirty="0">
                          <a:latin typeface="Times New Roman" panose="02020603050405020304" pitchFamily="18" charset="0"/>
                        </a:rPr>
                        <a:t>不填写</a:t>
                      </a:r>
                    </a:p>
                  </a:txBody>
                  <a:tcPr marT="35188" marB="35188"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075" baseline="0" dirty="0">
                          <a:latin typeface="Times New Roman" panose="02020603050405020304" pitchFamily="18" charset="0"/>
                        </a:rPr>
                        <a:t>填写</a:t>
                      </a:r>
                    </a:p>
                  </a:txBody>
                  <a:tcPr marT="35188" marB="35188" anchor="ctr"/>
                </a:tc>
                <a:tc>
                  <a:txBody>
                    <a:bodyPr/>
                    <a:lstStyle/>
                    <a:p>
                      <a:pPr algn="ctr"/>
                      <a:r>
                        <a:rPr lang="zh-CN" altLang="en-US" sz="1075" baseline="0" dirty="0">
                          <a:latin typeface="Times New Roman" panose="02020603050405020304" pitchFamily="18" charset="0"/>
                        </a:rPr>
                        <a:t>不填写</a:t>
                      </a:r>
                    </a:p>
                  </a:txBody>
                  <a:tcPr marT="35188" marB="35188"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075" baseline="0" dirty="0">
                          <a:latin typeface="Times New Roman" panose="02020603050405020304" pitchFamily="18" charset="0"/>
                        </a:rPr>
                        <a:t>填写</a:t>
                      </a:r>
                    </a:p>
                  </a:txBody>
                  <a:tcPr marT="35188" marB="35188" anchor="ctr"/>
                </a:tc>
                <a:tc>
                  <a:txBody>
                    <a:bodyPr/>
                    <a:lstStyle/>
                    <a:p>
                      <a:pPr algn="ctr"/>
                      <a:r>
                        <a:rPr lang="zh-CN" altLang="en-US" sz="1075" baseline="0" dirty="0">
                          <a:latin typeface="Times New Roman" panose="02020603050405020304" pitchFamily="18" charset="0"/>
                        </a:rPr>
                        <a:t>不填写</a:t>
                      </a:r>
                    </a:p>
                  </a:txBody>
                  <a:tcPr marT="35188" marB="35188" anchor="ctr"/>
                </a:tc>
                <a:tc>
                  <a:txBody>
                    <a:bodyPr/>
                    <a:lstStyle/>
                    <a:p>
                      <a:pPr algn="ctr"/>
                      <a:r>
                        <a:rPr lang="en-US" altLang="zh-CN" sz="1075" baseline="0" dirty="0">
                          <a:latin typeface="Times New Roman" panose="02020603050405020304" pitchFamily="18" charset="0"/>
                        </a:rPr>
                        <a:t>1</a:t>
                      </a:r>
                      <a:endParaRPr lang="zh-CN" altLang="en-US" sz="1075" baseline="0" dirty="0">
                        <a:latin typeface="Times New Roman" panose="02020603050405020304" pitchFamily="18" charset="0"/>
                      </a:endParaRPr>
                    </a:p>
                  </a:txBody>
                  <a:tcPr marT="35188" marB="35188" anchor="ctr"/>
                </a:tc>
                <a:tc>
                  <a:txBody>
                    <a:bodyPr/>
                    <a:lstStyle/>
                    <a:p>
                      <a:pPr algn="ctr"/>
                      <a:r>
                        <a:rPr lang="en-US" altLang="zh-CN" sz="1075" baseline="0" dirty="0">
                          <a:latin typeface="Times New Roman" panose="02020603050405020304" pitchFamily="18" charset="0"/>
                        </a:rPr>
                        <a:t>2</a:t>
                      </a:r>
                      <a:endParaRPr lang="zh-CN" altLang="en-US" sz="1075" baseline="0" dirty="0">
                        <a:latin typeface="Times New Roman" panose="02020603050405020304" pitchFamily="18" charset="0"/>
                      </a:endParaRPr>
                    </a:p>
                  </a:txBody>
                  <a:tcPr marT="35188" marB="35188" anchor="ctr"/>
                </a:tc>
                <a:extLst>
                  <a:ext uri="{0D108BD9-81ED-4DB2-BD59-A6C34878D82A}">
                    <a16:rowId xmlns:a16="http://schemas.microsoft.com/office/drawing/2014/main" val="10005"/>
                  </a:ext>
                </a:extLst>
              </a:tr>
              <a:tr h="234950">
                <a:tc>
                  <a:txBody>
                    <a:bodyPr/>
                    <a:lstStyle/>
                    <a:p>
                      <a:pPr algn="ctr"/>
                      <a:r>
                        <a:rPr lang="en-US" altLang="zh-CN" sz="1075" baseline="0" dirty="0">
                          <a:latin typeface="Times New Roman" panose="02020603050405020304" pitchFamily="18" charset="0"/>
                        </a:rPr>
                        <a:t>6</a:t>
                      </a:r>
                      <a:endParaRPr lang="zh-CN" altLang="en-US" sz="1075" baseline="0" dirty="0">
                        <a:latin typeface="Times New Roman" panose="02020603050405020304" pitchFamily="18" charset="0"/>
                      </a:endParaRPr>
                    </a:p>
                  </a:txBody>
                  <a:tcPr marT="35188" marB="35188" anchor="ctr"/>
                </a:tc>
                <a:tc>
                  <a:txBody>
                    <a:bodyPr/>
                    <a:lstStyle/>
                    <a:p>
                      <a:pPr algn="ctr"/>
                      <a:r>
                        <a:rPr lang="zh-CN" altLang="en-US" sz="1075" baseline="0" dirty="0">
                          <a:latin typeface="Times New Roman" panose="02020603050405020304" pitchFamily="18" charset="0"/>
                        </a:rPr>
                        <a:t>不填写</a:t>
                      </a:r>
                    </a:p>
                  </a:txBody>
                  <a:tcPr marT="35188" marB="35188"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075" baseline="0" dirty="0">
                          <a:latin typeface="Times New Roman" panose="02020603050405020304" pitchFamily="18" charset="0"/>
                        </a:rPr>
                        <a:t>填写</a:t>
                      </a:r>
                    </a:p>
                  </a:txBody>
                  <a:tcPr marT="35188" marB="35188" anchor="ctr"/>
                </a:tc>
                <a:tc>
                  <a:txBody>
                    <a:bodyPr/>
                    <a:lstStyle/>
                    <a:p>
                      <a:pPr algn="ctr"/>
                      <a:r>
                        <a:rPr lang="zh-CN" altLang="en-US" sz="1075" baseline="0" dirty="0">
                          <a:latin typeface="Times New Roman" panose="02020603050405020304" pitchFamily="18" charset="0"/>
                        </a:rPr>
                        <a:t>不填写</a:t>
                      </a:r>
                    </a:p>
                  </a:txBody>
                  <a:tcPr marT="35188" marB="35188" anchor="ctr"/>
                </a:tc>
                <a:tc>
                  <a:txBody>
                    <a:bodyPr/>
                    <a:lstStyle/>
                    <a:p>
                      <a:pPr algn="ctr"/>
                      <a:r>
                        <a:rPr lang="zh-CN" altLang="en-US" sz="1075" baseline="0" dirty="0">
                          <a:latin typeface="Times New Roman" panose="02020603050405020304" pitchFamily="18" charset="0"/>
                        </a:rPr>
                        <a:t>不填写</a:t>
                      </a:r>
                    </a:p>
                  </a:txBody>
                  <a:tcPr marT="35188" marB="35188"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075" baseline="0" dirty="0">
                          <a:latin typeface="Times New Roman" panose="02020603050405020304" pitchFamily="18" charset="0"/>
                        </a:rPr>
                        <a:t>填写</a:t>
                      </a:r>
                    </a:p>
                  </a:txBody>
                  <a:tcPr marT="35188" marB="35188" anchor="ctr"/>
                </a:tc>
                <a:tc>
                  <a:txBody>
                    <a:bodyPr/>
                    <a:lstStyle/>
                    <a:p>
                      <a:pPr algn="ctr"/>
                      <a:r>
                        <a:rPr lang="en-US" altLang="zh-CN" sz="1075" baseline="0" dirty="0">
                          <a:latin typeface="Times New Roman" panose="02020603050405020304" pitchFamily="18" charset="0"/>
                        </a:rPr>
                        <a:t>2</a:t>
                      </a:r>
                      <a:endParaRPr lang="zh-CN" altLang="en-US" sz="1075" baseline="0" dirty="0">
                        <a:latin typeface="Times New Roman" panose="02020603050405020304" pitchFamily="18" charset="0"/>
                      </a:endParaRPr>
                    </a:p>
                  </a:txBody>
                  <a:tcPr marT="35188" marB="35188" anchor="ctr"/>
                </a:tc>
                <a:tc>
                  <a:txBody>
                    <a:bodyPr/>
                    <a:lstStyle/>
                    <a:p>
                      <a:pPr algn="ctr"/>
                      <a:r>
                        <a:rPr lang="en-US" altLang="zh-CN" sz="1075" baseline="0" dirty="0">
                          <a:latin typeface="Times New Roman" panose="02020603050405020304" pitchFamily="18" charset="0"/>
                        </a:rPr>
                        <a:t>1</a:t>
                      </a:r>
                      <a:endParaRPr lang="zh-CN" altLang="en-US" sz="1075" baseline="0" dirty="0">
                        <a:latin typeface="Times New Roman" panose="02020603050405020304" pitchFamily="18" charset="0"/>
                      </a:endParaRPr>
                    </a:p>
                  </a:txBody>
                  <a:tcPr marT="35188" marB="35188" anchor="ctr"/>
                </a:tc>
                <a:extLst>
                  <a:ext uri="{0D108BD9-81ED-4DB2-BD59-A6C34878D82A}">
                    <a16:rowId xmlns:a16="http://schemas.microsoft.com/office/drawing/2014/main" val="10006"/>
                  </a:ext>
                </a:extLst>
              </a:tr>
              <a:tr h="234950">
                <a:tc>
                  <a:txBody>
                    <a:bodyPr/>
                    <a:lstStyle/>
                    <a:p>
                      <a:pPr algn="ctr"/>
                      <a:r>
                        <a:rPr lang="en-US" altLang="zh-CN" sz="1075" baseline="0" dirty="0">
                          <a:latin typeface="Times New Roman" panose="02020603050405020304" pitchFamily="18" charset="0"/>
                        </a:rPr>
                        <a:t>7</a:t>
                      </a:r>
                      <a:endParaRPr lang="zh-CN" altLang="en-US" sz="1075" baseline="0" dirty="0">
                        <a:latin typeface="Times New Roman" panose="02020603050405020304" pitchFamily="18" charset="0"/>
                      </a:endParaRPr>
                    </a:p>
                  </a:txBody>
                  <a:tcPr marT="35188" marB="35188" anchor="ctr"/>
                </a:tc>
                <a:tc>
                  <a:txBody>
                    <a:bodyPr/>
                    <a:lstStyle/>
                    <a:p>
                      <a:pPr algn="ctr"/>
                      <a:r>
                        <a:rPr lang="zh-CN" altLang="en-US" sz="1075" baseline="0" dirty="0">
                          <a:latin typeface="Times New Roman" panose="02020603050405020304" pitchFamily="18" charset="0"/>
                        </a:rPr>
                        <a:t>不填写</a:t>
                      </a:r>
                    </a:p>
                  </a:txBody>
                  <a:tcPr marT="35188" marB="35188" anchor="ctr"/>
                </a:tc>
                <a:tc>
                  <a:txBody>
                    <a:bodyPr/>
                    <a:lstStyle/>
                    <a:p>
                      <a:pPr algn="ctr"/>
                      <a:r>
                        <a:rPr lang="zh-CN" altLang="en-US" sz="1075" baseline="0" dirty="0">
                          <a:latin typeface="Times New Roman" panose="02020603050405020304" pitchFamily="18" charset="0"/>
                        </a:rPr>
                        <a:t>不填写</a:t>
                      </a:r>
                    </a:p>
                  </a:txBody>
                  <a:tcPr marT="35188" marB="35188"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075" baseline="0" dirty="0">
                          <a:latin typeface="Times New Roman" panose="02020603050405020304" pitchFamily="18" charset="0"/>
                        </a:rPr>
                        <a:t>填写</a:t>
                      </a:r>
                    </a:p>
                  </a:txBody>
                  <a:tcPr marT="35188" marB="35188"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075" baseline="0" dirty="0">
                          <a:latin typeface="Times New Roman" panose="02020603050405020304" pitchFamily="18" charset="0"/>
                        </a:rPr>
                        <a:t>填写</a:t>
                      </a:r>
                    </a:p>
                  </a:txBody>
                  <a:tcPr marT="35188" marB="35188" anchor="ctr"/>
                </a:tc>
                <a:tc>
                  <a:txBody>
                    <a:bodyPr/>
                    <a:lstStyle/>
                    <a:p>
                      <a:pPr algn="ctr"/>
                      <a:r>
                        <a:rPr lang="zh-CN" altLang="en-US" sz="1075" baseline="0" dirty="0">
                          <a:latin typeface="Times New Roman" panose="02020603050405020304" pitchFamily="18" charset="0"/>
                        </a:rPr>
                        <a:t>不填写</a:t>
                      </a:r>
                    </a:p>
                  </a:txBody>
                  <a:tcPr marT="35188" marB="35188" anchor="ctr"/>
                </a:tc>
                <a:tc>
                  <a:txBody>
                    <a:bodyPr/>
                    <a:lstStyle/>
                    <a:p>
                      <a:pPr algn="ctr"/>
                      <a:r>
                        <a:rPr lang="en-US" altLang="zh-CN" sz="1075" baseline="0" dirty="0">
                          <a:latin typeface="Times New Roman" panose="02020603050405020304" pitchFamily="18" charset="0"/>
                        </a:rPr>
                        <a:t>2</a:t>
                      </a:r>
                      <a:endParaRPr lang="zh-CN" altLang="en-US" sz="1075" baseline="0" dirty="0">
                        <a:latin typeface="Times New Roman" panose="02020603050405020304" pitchFamily="18" charset="0"/>
                      </a:endParaRPr>
                    </a:p>
                  </a:txBody>
                  <a:tcPr marT="35188" marB="35188" anchor="ctr"/>
                </a:tc>
                <a:tc>
                  <a:txBody>
                    <a:bodyPr/>
                    <a:lstStyle/>
                    <a:p>
                      <a:pPr algn="ctr"/>
                      <a:r>
                        <a:rPr lang="en-US" altLang="zh-CN" sz="1075" baseline="0" dirty="0">
                          <a:latin typeface="Times New Roman" panose="02020603050405020304" pitchFamily="18" charset="0"/>
                        </a:rPr>
                        <a:t>1</a:t>
                      </a:r>
                      <a:endParaRPr lang="zh-CN" altLang="en-US" sz="1075" baseline="0" dirty="0">
                        <a:latin typeface="Times New Roman" panose="02020603050405020304" pitchFamily="18" charset="0"/>
                      </a:endParaRPr>
                    </a:p>
                  </a:txBody>
                  <a:tcPr marT="35188" marB="35188" anchor="ctr"/>
                </a:tc>
                <a:extLst>
                  <a:ext uri="{0D108BD9-81ED-4DB2-BD59-A6C34878D82A}">
                    <a16:rowId xmlns:a16="http://schemas.microsoft.com/office/drawing/2014/main" val="10007"/>
                  </a:ext>
                </a:extLst>
              </a:tr>
              <a:tr h="234950">
                <a:tc>
                  <a:txBody>
                    <a:bodyPr/>
                    <a:lstStyle/>
                    <a:p>
                      <a:pPr algn="ctr"/>
                      <a:r>
                        <a:rPr lang="en-US" altLang="zh-CN" sz="1075" baseline="0" dirty="0">
                          <a:latin typeface="Times New Roman" panose="02020603050405020304" pitchFamily="18" charset="0"/>
                        </a:rPr>
                        <a:t>8</a:t>
                      </a:r>
                      <a:endParaRPr lang="zh-CN" altLang="en-US" sz="1075" baseline="0" dirty="0">
                        <a:latin typeface="Times New Roman" panose="02020603050405020304" pitchFamily="18" charset="0"/>
                      </a:endParaRPr>
                    </a:p>
                  </a:txBody>
                  <a:tcPr marT="35188" marB="35188" anchor="ctr"/>
                </a:tc>
                <a:tc>
                  <a:txBody>
                    <a:bodyPr/>
                    <a:lstStyle/>
                    <a:p>
                      <a:pPr algn="ctr"/>
                      <a:r>
                        <a:rPr lang="zh-CN" altLang="en-US" sz="1075" baseline="0" dirty="0">
                          <a:latin typeface="Times New Roman" panose="02020603050405020304" pitchFamily="18" charset="0"/>
                        </a:rPr>
                        <a:t>不填写</a:t>
                      </a:r>
                    </a:p>
                  </a:txBody>
                  <a:tcPr marT="35188" marB="35188" anchor="ctr"/>
                </a:tc>
                <a:tc>
                  <a:txBody>
                    <a:bodyPr/>
                    <a:lstStyle/>
                    <a:p>
                      <a:pPr algn="ctr"/>
                      <a:r>
                        <a:rPr lang="zh-CN" altLang="en-US" sz="1075" baseline="0" dirty="0">
                          <a:latin typeface="Times New Roman" panose="02020603050405020304" pitchFamily="18" charset="0"/>
                        </a:rPr>
                        <a:t>不填写</a:t>
                      </a:r>
                    </a:p>
                  </a:txBody>
                  <a:tcPr marT="35188" marB="35188"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075" baseline="0" dirty="0">
                          <a:latin typeface="Times New Roman" panose="02020603050405020304" pitchFamily="18" charset="0"/>
                        </a:rPr>
                        <a:t>填写</a:t>
                      </a:r>
                    </a:p>
                  </a:txBody>
                  <a:tcPr marT="35188" marB="35188" anchor="ctr"/>
                </a:tc>
                <a:tc>
                  <a:txBody>
                    <a:bodyPr/>
                    <a:lstStyle/>
                    <a:p>
                      <a:pPr algn="ctr"/>
                      <a:r>
                        <a:rPr lang="zh-CN" altLang="en-US" sz="1075" baseline="0" dirty="0">
                          <a:latin typeface="Times New Roman" panose="02020603050405020304" pitchFamily="18" charset="0"/>
                        </a:rPr>
                        <a:t>不填写</a:t>
                      </a:r>
                    </a:p>
                  </a:txBody>
                  <a:tcPr marT="35188" marB="35188"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075" baseline="0" dirty="0">
                          <a:latin typeface="Times New Roman" panose="02020603050405020304" pitchFamily="18" charset="0"/>
                        </a:rPr>
                        <a:t>填写</a:t>
                      </a:r>
                    </a:p>
                  </a:txBody>
                  <a:tcPr marT="35188" marB="35188" anchor="ctr"/>
                </a:tc>
                <a:tc>
                  <a:txBody>
                    <a:bodyPr/>
                    <a:lstStyle/>
                    <a:p>
                      <a:pPr algn="ctr"/>
                      <a:r>
                        <a:rPr lang="en-US" altLang="zh-CN" sz="1075" baseline="0" dirty="0">
                          <a:latin typeface="Times New Roman" panose="02020603050405020304" pitchFamily="18" charset="0"/>
                        </a:rPr>
                        <a:t>1</a:t>
                      </a:r>
                      <a:endParaRPr lang="zh-CN" altLang="en-US" sz="1075" baseline="0" dirty="0">
                        <a:latin typeface="Times New Roman" panose="02020603050405020304" pitchFamily="18" charset="0"/>
                      </a:endParaRPr>
                    </a:p>
                  </a:txBody>
                  <a:tcPr marT="35188" marB="35188" anchor="ctr"/>
                </a:tc>
                <a:tc>
                  <a:txBody>
                    <a:bodyPr/>
                    <a:lstStyle/>
                    <a:p>
                      <a:pPr algn="ctr"/>
                      <a:r>
                        <a:rPr lang="en-US" altLang="zh-CN" sz="1075" baseline="0" dirty="0">
                          <a:latin typeface="Times New Roman" panose="02020603050405020304" pitchFamily="18" charset="0"/>
                        </a:rPr>
                        <a:t>2</a:t>
                      </a:r>
                      <a:endParaRPr lang="zh-CN" altLang="en-US" sz="1075" baseline="0" dirty="0">
                        <a:latin typeface="Times New Roman" panose="02020603050405020304" pitchFamily="18" charset="0"/>
                      </a:endParaRPr>
                    </a:p>
                  </a:txBody>
                  <a:tcPr marT="35188" marB="35188" anchor="ctr"/>
                </a:tc>
                <a:extLst>
                  <a:ext uri="{0D108BD9-81ED-4DB2-BD59-A6C34878D82A}">
                    <a16:rowId xmlns:a16="http://schemas.microsoft.com/office/drawing/2014/main" val="10008"/>
                  </a:ext>
                </a:extLst>
              </a:tr>
            </a:tbl>
          </a:graphicData>
        </a:graphic>
      </p:graphicFrame>
      <p:sp>
        <p:nvSpPr>
          <p:cNvPr id="6" name="圆角矩形 5"/>
          <p:cNvSpPr/>
          <p:nvPr/>
        </p:nvSpPr>
        <p:spPr>
          <a:xfrm>
            <a:off x="5952910" y="4053081"/>
            <a:ext cx="1385355" cy="2102748"/>
          </a:xfrm>
          <a:prstGeom prst="roundRect">
            <a:avLst/>
          </a:prstGeom>
          <a:noFill/>
          <a:ln w="15875">
            <a:solidFill>
              <a:srgbClr val="C0000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sz="1385"/>
          </a:p>
        </p:txBody>
      </p:sp>
      <p:sp>
        <p:nvSpPr>
          <p:cNvPr id="7" name="矩形 6"/>
          <p:cNvSpPr/>
          <p:nvPr/>
        </p:nvSpPr>
        <p:spPr>
          <a:xfrm>
            <a:off x="377825" y="1367790"/>
            <a:ext cx="3960495" cy="2167890"/>
          </a:xfrm>
          <a:prstGeom prst="rect">
            <a:avLst/>
          </a:prstGeom>
          <a:ln w="19050">
            <a:prstDash val="dash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3398570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922655"/>
            <a:ext cx="8229600" cy="547370"/>
          </a:xfrm>
        </p:spPr>
        <p:txBody>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sym typeface="+mn-ea"/>
              </a:rPr>
              <a:t>案例：114系统查询企业单位</a:t>
            </a:r>
            <a:endParaRPr lang="zh-CN" altLang="en-US" sz="2800" b="1" dirty="0">
              <a:solidFill>
                <a:srgbClr val="386698"/>
              </a:solidFill>
              <a:latin typeface="Franklin Gothic Medium" panose="020B0603020102020204" pitchFamily="34" charset="0"/>
              <a:ea typeface="微软雅黑" panose="020B0503020204020204" pitchFamily="34" charset="-122"/>
              <a:cs typeface="+mn-cs"/>
            </a:endParaRPr>
          </a:p>
        </p:txBody>
      </p:sp>
      <p:sp>
        <p:nvSpPr>
          <p:cNvPr id="2" name="内容占位符 1"/>
          <p:cNvSpPr>
            <a:spLocks noGrp="1"/>
          </p:cNvSpPr>
          <p:nvPr>
            <p:ph idx="1"/>
          </p:nvPr>
        </p:nvSpPr>
        <p:spPr/>
        <p:txBody>
          <a:bodyPr>
            <a:normAutofit fontScale="60000" lnSpcReduction="20000"/>
          </a:bodyPr>
          <a:lstStyle/>
          <a:p>
            <a:pPr algn="l"/>
            <a:r>
              <a:rPr lang="zh-CN" altLang="en-US" sz="3600" dirty="0">
                <a:solidFill>
                  <a:srgbClr val="386698"/>
                </a:solidFill>
                <a:latin typeface="黑体" panose="02010609060101010101" pitchFamily="49" charset="-122"/>
                <a:ea typeface="黑体" panose="02010609060101010101" pitchFamily="49" charset="-122"/>
              </a:rPr>
              <a:t>把映射好的正交排列表中的每一行，转换成一条测试用例，写8条测试用例就可以了，正交排列表是经过严格的数学推理得来的，也就是说这8条用例是最优的。这是进行测试的最少组合数量，但是，在测试中有24种（32-8）组合没有测试到。当然，如果时间允许，应该再补充一些用例。因为遗漏的组合越多，存在缺陷的可能性就越大。</a:t>
            </a:r>
          </a:p>
          <a:p>
            <a:pPr algn="l"/>
            <a:r>
              <a:rPr lang="zh-CN" altLang="en-US" sz="3600" dirty="0">
                <a:solidFill>
                  <a:srgbClr val="386698"/>
                </a:solidFill>
                <a:latin typeface="黑体" panose="02010609060101010101" pitchFamily="49" charset="-122"/>
                <a:ea typeface="黑体" panose="02010609060101010101" pitchFamily="49" charset="-122"/>
              </a:rPr>
              <a:t>测试用例设计如下：</a:t>
            </a:r>
          </a:p>
          <a:p>
            <a:pPr lvl="1" algn="l">
              <a:lnSpc>
                <a:spcPct val="140000"/>
              </a:lnSpc>
              <a:buChar char="•"/>
            </a:pPr>
            <a:r>
              <a:rPr lang="zh-CN" altLang="en-US" sz="2400" dirty="0">
                <a:solidFill>
                  <a:srgbClr val="386698"/>
                </a:solidFill>
                <a:latin typeface="黑体" panose="02010609060101010101" pitchFamily="49" charset="-122"/>
                <a:ea typeface="黑体" panose="02010609060101010101" pitchFamily="49" charset="-122"/>
              </a:rPr>
              <a:t>音形码填写、拼音码填写、路名码填写、行业类别填写、特征码填写</a:t>
            </a:r>
          </a:p>
          <a:p>
            <a:pPr lvl="1" algn="l">
              <a:lnSpc>
                <a:spcPct val="140000"/>
              </a:lnSpc>
              <a:buChar char="•"/>
            </a:pPr>
            <a:r>
              <a:rPr lang="zh-CN" altLang="en-US" sz="2400" dirty="0">
                <a:solidFill>
                  <a:srgbClr val="386698"/>
                </a:solidFill>
                <a:latin typeface="黑体" panose="02010609060101010101" pitchFamily="49" charset="-122"/>
                <a:ea typeface="黑体" panose="02010609060101010101" pitchFamily="49" charset="-122"/>
              </a:rPr>
              <a:t>音形码填写、拼音码填写、路名码填写、行业类别不填、特征码不填</a:t>
            </a:r>
          </a:p>
          <a:p>
            <a:pPr lvl="1" algn="l">
              <a:lnSpc>
                <a:spcPct val="140000"/>
              </a:lnSpc>
              <a:buChar char="•"/>
            </a:pPr>
            <a:r>
              <a:rPr lang="zh-CN" altLang="en-US" sz="2400" dirty="0">
                <a:solidFill>
                  <a:srgbClr val="386698"/>
                </a:solidFill>
                <a:latin typeface="黑体" panose="02010609060101010101" pitchFamily="49" charset="-122"/>
                <a:ea typeface="黑体" panose="02010609060101010101" pitchFamily="49" charset="-122"/>
              </a:rPr>
              <a:t>音形码填写、拼音码不填、路名码不填、行业类别填写、特征码填写</a:t>
            </a:r>
          </a:p>
          <a:p>
            <a:pPr lvl="1" algn="l">
              <a:lnSpc>
                <a:spcPct val="140000"/>
              </a:lnSpc>
              <a:buChar char="•"/>
            </a:pPr>
            <a:r>
              <a:rPr lang="zh-CN" altLang="en-US" sz="2400" dirty="0">
                <a:solidFill>
                  <a:srgbClr val="386698"/>
                </a:solidFill>
                <a:latin typeface="黑体" panose="02010609060101010101" pitchFamily="49" charset="-122"/>
                <a:ea typeface="黑体" panose="02010609060101010101" pitchFamily="49" charset="-122"/>
              </a:rPr>
              <a:t>音形码填写、拼音码不填、路名码不填、行业类别不填、特征码不填</a:t>
            </a:r>
          </a:p>
          <a:p>
            <a:pPr lvl="1" algn="l">
              <a:lnSpc>
                <a:spcPct val="140000"/>
              </a:lnSpc>
              <a:buChar char="•"/>
            </a:pPr>
            <a:r>
              <a:rPr lang="zh-CN" altLang="en-US" sz="2400" dirty="0">
                <a:solidFill>
                  <a:srgbClr val="386698"/>
                </a:solidFill>
                <a:latin typeface="黑体" panose="02010609060101010101" pitchFamily="49" charset="-122"/>
                <a:ea typeface="黑体" panose="02010609060101010101" pitchFamily="49" charset="-122"/>
              </a:rPr>
              <a:t>音形码不填、拼音码填写、路名码不填、行业类别填写、特征码不填</a:t>
            </a:r>
          </a:p>
          <a:p>
            <a:pPr lvl="1" algn="l">
              <a:lnSpc>
                <a:spcPct val="140000"/>
              </a:lnSpc>
              <a:buChar char="•"/>
            </a:pPr>
            <a:r>
              <a:rPr lang="zh-CN" altLang="en-US" sz="2400" dirty="0">
                <a:solidFill>
                  <a:srgbClr val="386698"/>
                </a:solidFill>
                <a:latin typeface="黑体" panose="02010609060101010101" pitchFamily="49" charset="-122"/>
                <a:ea typeface="黑体" panose="02010609060101010101" pitchFamily="49" charset="-122"/>
              </a:rPr>
              <a:t>音形码不填、拼音码填写、路名码不填、行业类别不填、特征码填写</a:t>
            </a:r>
          </a:p>
          <a:p>
            <a:pPr lvl="1" algn="l">
              <a:lnSpc>
                <a:spcPct val="140000"/>
              </a:lnSpc>
              <a:buChar char="•"/>
            </a:pPr>
            <a:r>
              <a:rPr lang="zh-CN" altLang="en-US" sz="2400" dirty="0">
                <a:solidFill>
                  <a:srgbClr val="386698"/>
                </a:solidFill>
                <a:latin typeface="黑体" panose="02010609060101010101" pitchFamily="49" charset="-122"/>
                <a:ea typeface="黑体" panose="02010609060101010101" pitchFamily="49" charset="-122"/>
              </a:rPr>
              <a:t>音形码不填、拼音码不填、路名码填写、行业类别填写、特征码不填</a:t>
            </a:r>
          </a:p>
          <a:p>
            <a:pPr lvl="1" algn="l">
              <a:lnSpc>
                <a:spcPct val="140000"/>
              </a:lnSpc>
              <a:buChar char="•"/>
            </a:pPr>
            <a:r>
              <a:rPr lang="zh-CN" altLang="en-US" sz="2400" dirty="0">
                <a:solidFill>
                  <a:srgbClr val="386698"/>
                </a:solidFill>
                <a:latin typeface="黑体" panose="02010609060101010101" pitchFamily="49" charset="-122"/>
                <a:ea typeface="黑体" panose="02010609060101010101" pitchFamily="49" charset="-122"/>
              </a:rPr>
              <a:t>音形码不填、拼音码不填、路名码填写、行业类别不填、特征码填写</a:t>
            </a:r>
          </a:p>
        </p:txBody>
      </p:sp>
    </p:spTree>
    <p:extLst>
      <p:ext uri="{BB962C8B-B14F-4D97-AF65-F5344CB8AC3E}">
        <p14:creationId xmlns:p14="http://schemas.microsoft.com/office/powerpoint/2010/main" val="4194232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1000"/>
                                        <p:tgtEl>
                                          <p:spTgt spid="2">
                                            <p:txEl>
                                              <p:pRg st="1" end="1"/>
                                            </p:txEl>
                                          </p:spTgt>
                                        </p:tgtEl>
                                      </p:cBhvr>
                                    </p:animEffect>
                                  </p:childTnLst>
                                </p:cTn>
                              </p:par>
                            </p:childTnLst>
                          </p:cTn>
                        </p:par>
                        <p:par>
                          <p:cTn id="13" fill="hold">
                            <p:stCondLst>
                              <p:cond delay="1000"/>
                            </p:stCondLst>
                            <p:childTnLst>
                              <p:par>
                                <p:cTn id="14" presetID="10" presetClass="entr" presetSubtype="0" fill="hold" nodeType="afterEffect">
                                  <p:stCondLst>
                                    <p:cond delay="0"/>
                                  </p:stCondLst>
                                  <p:childTnLst>
                                    <p:set>
                                      <p:cBhvr>
                                        <p:cTn id="15" dur="1" fill="hold">
                                          <p:stCondLst>
                                            <p:cond delay="0"/>
                                          </p:stCondLst>
                                        </p:cTn>
                                        <p:tgtEl>
                                          <p:spTgt spid="2">
                                            <p:txEl>
                                              <p:pRg st="2" end="2"/>
                                            </p:txEl>
                                          </p:spTgt>
                                        </p:tgtEl>
                                        <p:attrNameLst>
                                          <p:attrName>style.visibility</p:attrName>
                                        </p:attrNameLst>
                                      </p:cBhvr>
                                      <p:to>
                                        <p:strVal val="visible"/>
                                      </p:to>
                                    </p:set>
                                    <p:animEffect transition="in" filter="fade">
                                      <p:cBhvr>
                                        <p:cTn id="16" dur="1000"/>
                                        <p:tgtEl>
                                          <p:spTgt spid="2">
                                            <p:txEl>
                                              <p:pRg st="2" end="2"/>
                                            </p:txEl>
                                          </p:spTgt>
                                        </p:tgtEl>
                                      </p:cBhvr>
                                    </p:animEffect>
                                  </p:childTnLst>
                                </p:cTn>
                              </p:par>
                            </p:childTnLst>
                          </p:cTn>
                        </p:par>
                        <p:par>
                          <p:cTn id="17" fill="hold">
                            <p:stCondLst>
                              <p:cond delay="2000"/>
                            </p:stCondLst>
                            <p:childTnLst>
                              <p:par>
                                <p:cTn id="18" presetID="10" presetClass="entr" presetSubtype="0" fill="hold" nodeType="afterEffect">
                                  <p:stCondLst>
                                    <p:cond delay="0"/>
                                  </p:stCondLst>
                                  <p:childTnLst>
                                    <p:set>
                                      <p:cBhvr>
                                        <p:cTn id="19" dur="1" fill="hold">
                                          <p:stCondLst>
                                            <p:cond delay="0"/>
                                          </p:stCondLst>
                                        </p:cTn>
                                        <p:tgtEl>
                                          <p:spTgt spid="2">
                                            <p:txEl>
                                              <p:pRg st="3" end="3"/>
                                            </p:txEl>
                                          </p:spTgt>
                                        </p:tgtEl>
                                        <p:attrNameLst>
                                          <p:attrName>style.visibility</p:attrName>
                                        </p:attrNameLst>
                                      </p:cBhvr>
                                      <p:to>
                                        <p:strVal val="visible"/>
                                      </p:to>
                                    </p:set>
                                    <p:animEffect transition="in" filter="fade">
                                      <p:cBhvr>
                                        <p:cTn id="20" dur="1000"/>
                                        <p:tgtEl>
                                          <p:spTgt spid="2">
                                            <p:txEl>
                                              <p:pRg st="3" end="3"/>
                                            </p:txEl>
                                          </p:spTgt>
                                        </p:tgtEl>
                                      </p:cBhvr>
                                    </p:animEffect>
                                  </p:childTnLst>
                                </p:cTn>
                              </p:par>
                            </p:childTnLst>
                          </p:cTn>
                        </p:par>
                        <p:par>
                          <p:cTn id="21" fill="hold">
                            <p:stCondLst>
                              <p:cond delay="3000"/>
                            </p:stCondLst>
                            <p:childTnLst>
                              <p:par>
                                <p:cTn id="22" presetID="10" presetClass="entr" presetSubtype="0" fill="hold" nodeType="afterEffect">
                                  <p:stCondLst>
                                    <p:cond delay="0"/>
                                  </p:stCondLst>
                                  <p:childTnLst>
                                    <p:set>
                                      <p:cBhvr>
                                        <p:cTn id="23" dur="1" fill="hold">
                                          <p:stCondLst>
                                            <p:cond delay="0"/>
                                          </p:stCondLst>
                                        </p:cTn>
                                        <p:tgtEl>
                                          <p:spTgt spid="2">
                                            <p:txEl>
                                              <p:pRg st="4" end="4"/>
                                            </p:txEl>
                                          </p:spTgt>
                                        </p:tgtEl>
                                        <p:attrNameLst>
                                          <p:attrName>style.visibility</p:attrName>
                                        </p:attrNameLst>
                                      </p:cBhvr>
                                      <p:to>
                                        <p:strVal val="visible"/>
                                      </p:to>
                                    </p:set>
                                    <p:animEffect transition="in" filter="fade">
                                      <p:cBhvr>
                                        <p:cTn id="24" dur="1000"/>
                                        <p:tgtEl>
                                          <p:spTgt spid="2">
                                            <p:txEl>
                                              <p:pRg st="4" end="4"/>
                                            </p:txEl>
                                          </p:spTgt>
                                        </p:tgtEl>
                                      </p:cBhvr>
                                    </p:animEffect>
                                  </p:childTnLst>
                                </p:cTn>
                              </p:par>
                            </p:childTnLst>
                          </p:cTn>
                        </p:par>
                        <p:par>
                          <p:cTn id="25" fill="hold">
                            <p:stCondLst>
                              <p:cond delay="4000"/>
                            </p:stCondLst>
                            <p:childTnLst>
                              <p:par>
                                <p:cTn id="26" presetID="10" presetClass="entr" presetSubtype="0" fill="hold" nodeType="afterEffect">
                                  <p:stCondLst>
                                    <p:cond delay="0"/>
                                  </p:stCondLst>
                                  <p:childTnLst>
                                    <p:set>
                                      <p:cBhvr>
                                        <p:cTn id="27" dur="1" fill="hold">
                                          <p:stCondLst>
                                            <p:cond delay="0"/>
                                          </p:stCondLst>
                                        </p:cTn>
                                        <p:tgtEl>
                                          <p:spTgt spid="2">
                                            <p:txEl>
                                              <p:pRg st="5" end="5"/>
                                            </p:txEl>
                                          </p:spTgt>
                                        </p:tgtEl>
                                        <p:attrNameLst>
                                          <p:attrName>style.visibility</p:attrName>
                                        </p:attrNameLst>
                                      </p:cBhvr>
                                      <p:to>
                                        <p:strVal val="visible"/>
                                      </p:to>
                                    </p:set>
                                    <p:animEffect transition="in" filter="fade">
                                      <p:cBhvr>
                                        <p:cTn id="28" dur="1000"/>
                                        <p:tgtEl>
                                          <p:spTgt spid="2">
                                            <p:txEl>
                                              <p:pRg st="5" end="5"/>
                                            </p:txEl>
                                          </p:spTgt>
                                        </p:tgtEl>
                                      </p:cBhvr>
                                    </p:animEffect>
                                  </p:childTnLst>
                                </p:cTn>
                              </p:par>
                            </p:childTnLst>
                          </p:cTn>
                        </p:par>
                        <p:par>
                          <p:cTn id="29" fill="hold">
                            <p:stCondLst>
                              <p:cond delay="5000"/>
                            </p:stCondLst>
                            <p:childTnLst>
                              <p:par>
                                <p:cTn id="30" presetID="10" presetClass="entr" presetSubtype="0" fill="hold" nodeType="afterEffect">
                                  <p:stCondLst>
                                    <p:cond delay="0"/>
                                  </p:stCondLst>
                                  <p:childTnLst>
                                    <p:set>
                                      <p:cBhvr>
                                        <p:cTn id="31" dur="1" fill="hold">
                                          <p:stCondLst>
                                            <p:cond delay="0"/>
                                          </p:stCondLst>
                                        </p:cTn>
                                        <p:tgtEl>
                                          <p:spTgt spid="2">
                                            <p:txEl>
                                              <p:pRg st="6" end="6"/>
                                            </p:txEl>
                                          </p:spTgt>
                                        </p:tgtEl>
                                        <p:attrNameLst>
                                          <p:attrName>style.visibility</p:attrName>
                                        </p:attrNameLst>
                                      </p:cBhvr>
                                      <p:to>
                                        <p:strVal val="visible"/>
                                      </p:to>
                                    </p:set>
                                    <p:animEffect transition="in" filter="fade">
                                      <p:cBhvr>
                                        <p:cTn id="32" dur="1000"/>
                                        <p:tgtEl>
                                          <p:spTgt spid="2">
                                            <p:txEl>
                                              <p:pRg st="6" end="6"/>
                                            </p:txEl>
                                          </p:spTgt>
                                        </p:tgtEl>
                                      </p:cBhvr>
                                    </p:animEffect>
                                  </p:childTnLst>
                                </p:cTn>
                              </p:par>
                            </p:childTnLst>
                          </p:cTn>
                        </p:par>
                        <p:par>
                          <p:cTn id="33" fill="hold">
                            <p:stCondLst>
                              <p:cond delay="6000"/>
                            </p:stCondLst>
                            <p:childTnLst>
                              <p:par>
                                <p:cTn id="34" presetID="10" presetClass="entr" presetSubtype="0" fill="hold" nodeType="afterEffect">
                                  <p:stCondLst>
                                    <p:cond delay="0"/>
                                  </p:stCondLst>
                                  <p:childTnLst>
                                    <p:set>
                                      <p:cBhvr>
                                        <p:cTn id="35" dur="1" fill="hold">
                                          <p:stCondLst>
                                            <p:cond delay="0"/>
                                          </p:stCondLst>
                                        </p:cTn>
                                        <p:tgtEl>
                                          <p:spTgt spid="2">
                                            <p:txEl>
                                              <p:pRg st="7" end="7"/>
                                            </p:txEl>
                                          </p:spTgt>
                                        </p:tgtEl>
                                        <p:attrNameLst>
                                          <p:attrName>style.visibility</p:attrName>
                                        </p:attrNameLst>
                                      </p:cBhvr>
                                      <p:to>
                                        <p:strVal val="visible"/>
                                      </p:to>
                                    </p:set>
                                    <p:animEffect transition="in" filter="fade">
                                      <p:cBhvr>
                                        <p:cTn id="36" dur="1000"/>
                                        <p:tgtEl>
                                          <p:spTgt spid="2">
                                            <p:txEl>
                                              <p:pRg st="7" end="7"/>
                                            </p:txEl>
                                          </p:spTgt>
                                        </p:tgtEl>
                                      </p:cBhvr>
                                    </p:animEffect>
                                  </p:childTnLst>
                                </p:cTn>
                              </p:par>
                            </p:childTnLst>
                          </p:cTn>
                        </p:par>
                        <p:par>
                          <p:cTn id="37" fill="hold">
                            <p:stCondLst>
                              <p:cond delay="7000"/>
                            </p:stCondLst>
                            <p:childTnLst>
                              <p:par>
                                <p:cTn id="38" presetID="10" presetClass="entr" presetSubtype="0" fill="hold" nodeType="afterEffect">
                                  <p:stCondLst>
                                    <p:cond delay="0"/>
                                  </p:stCondLst>
                                  <p:childTnLst>
                                    <p:set>
                                      <p:cBhvr>
                                        <p:cTn id="39" dur="1" fill="hold">
                                          <p:stCondLst>
                                            <p:cond delay="0"/>
                                          </p:stCondLst>
                                        </p:cTn>
                                        <p:tgtEl>
                                          <p:spTgt spid="2">
                                            <p:txEl>
                                              <p:pRg st="8" end="8"/>
                                            </p:txEl>
                                          </p:spTgt>
                                        </p:tgtEl>
                                        <p:attrNameLst>
                                          <p:attrName>style.visibility</p:attrName>
                                        </p:attrNameLst>
                                      </p:cBhvr>
                                      <p:to>
                                        <p:strVal val="visible"/>
                                      </p:to>
                                    </p:set>
                                    <p:animEffect transition="in" filter="fade">
                                      <p:cBhvr>
                                        <p:cTn id="40" dur="1000"/>
                                        <p:tgtEl>
                                          <p:spTgt spid="2">
                                            <p:txEl>
                                              <p:pRg st="8" end="8"/>
                                            </p:txEl>
                                          </p:spTgt>
                                        </p:tgtEl>
                                      </p:cBhvr>
                                    </p:animEffect>
                                  </p:childTnLst>
                                </p:cTn>
                              </p:par>
                            </p:childTnLst>
                          </p:cTn>
                        </p:par>
                        <p:par>
                          <p:cTn id="41" fill="hold">
                            <p:stCondLst>
                              <p:cond delay="8000"/>
                            </p:stCondLst>
                            <p:childTnLst>
                              <p:par>
                                <p:cTn id="42" presetID="10" presetClass="entr" presetSubtype="0" fill="hold" nodeType="afterEffect">
                                  <p:stCondLst>
                                    <p:cond delay="0"/>
                                  </p:stCondLst>
                                  <p:childTnLst>
                                    <p:set>
                                      <p:cBhvr>
                                        <p:cTn id="43" dur="1" fill="hold">
                                          <p:stCondLst>
                                            <p:cond delay="0"/>
                                          </p:stCondLst>
                                        </p:cTn>
                                        <p:tgtEl>
                                          <p:spTgt spid="2">
                                            <p:txEl>
                                              <p:pRg st="9" end="9"/>
                                            </p:txEl>
                                          </p:spTgt>
                                        </p:tgtEl>
                                        <p:attrNameLst>
                                          <p:attrName>style.visibility</p:attrName>
                                        </p:attrNameLst>
                                      </p:cBhvr>
                                      <p:to>
                                        <p:strVal val="visible"/>
                                      </p:to>
                                    </p:set>
                                    <p:animEffect transition="in" filter="fade">
                                      <p:cBhvr>
                                        <p:cTn id="44" dur="10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709295"/>
            <a:ext cx="8229600" cy="572135"/>
          </a:xfrm>
        </p:spPr>
        <p:txBody>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一个有名的案例研究</a:t>
            </a:r>
          </a:p>
        </p:txBody>
      </p:sp>
      <p:sp>
        <p:nvSpPr>
          <p:cNvPr id="2" name="内容占位符 1"/>
          <p:cNvSpPr>
            <a:spLocks noGrp="1"/>
          </p:cNvSpPr>
          <p:nvPr>
            <p:ph idx="1"/>
          </p:nvPr>
        </p:nvSpPr>
        <p:spPr/>
        <p:txBody>
          <a:bodyPr>
            <a:normAutofit fontScale="70000" lnSpcReduction="20000"/>
          </a:bodyPr>
          <a:lstStyle/>
          <a:p>
            <a:pPr algn="just"/>
            <a:r>
              <a:rPr lang="en-US" altLang="zh-CN" dirty="0">
                <a:solidFill>
                  <a:srgbClr val="386698"/>
                </a:solidFill>
                <a:latin typeface="黑体" panose="02010609060101010101" pitchFamily="49" charset="-122"/>
                <a:ea typeface="黑体" panose="02010609060101010101" pitchFamily="49" charset="-122"/>
              </a:rPr>
              <a:t>1992 </a:t>
            </a:r>
            <a:r>
              <a:rPr lang="zh-CN" altLang="en-US" dirty="0">
                <a:solidFill>
                  <a:srgbClr val="386698"/>
                </a:solidFill>
                <a:latin typeface="黑体" panose="02010609060101010101" pitchFamily="49" charset="-122"/>
                <a:ea typeface="黑体" panose="02010609060101010101" pitchFamily="49" charset="-122"/>
              </a:rPr>
              <a:t>年</a:t>
            </a:r>
            <a:r>
              <a:rPr lang="en-US" altLang="zh-CN" dirty="0">
                <a:solidFill>
                  <a:srgbClr val="386698"/>
                </a:solidFill>
                <a:latin typeface="黑体" panose="02010609060101010101" pitchFamily="49" charset="-122"/>
                <a:ea typeface="黑体" panose="02010609060101010101" pitchFamily="49" charset="-122"/>
              </a:rPr>
              <a:t>AT&amp;T</a:t>
            </a:r>
            <a:r>
              <a:rPr lang="zh-CN" altLang="en-US" dirty="0">
                <a:solidFill>
                  <a:srgbClr val="386698"/>
                </a:solidFill>
                <a:latin typeface="黑体" panose="02010609060101010101" pitchFamily="49" charset="-122"/>
                <a:ea typeface="黑体" panose="02010609060101010101" pitchFamily="49" charset="-122"/>
              </a:rPr>
              <a:t>发表了一篇讲述在测试过程中使用正交表一个案例研究。</a:t>
            </a:r>
          </a:p>
          <a:p>
            <a:pPr lvl="1" algn="just"/>
            <a:r>
              <a:rPr lang="zh-CN" altLang="en-US" dirty="0">
                <a:solidFill>
                  <a:srgbClr val="386698"/>
                </a:solidFill>
                <a:latin typeface="黑体" panose="02010609060101010101" pitchFamily="49" charset="-122"/>
                <a:ea typeface="黑体" panose="02010609060101010101" pitchFamily="49" charset="-122"/>
              </a:rPr>
              <a:t>它描述了对</a:t>
            </a:r>
            <a:r>
              <a:rPr lang="en-US" altLang="zh-CN" dirty="0">
                <a:solidFill>
                  <a:srgbClr val="386698"/>
                </a:solidFill>
                <a:latin typeface="黑体" panose="02010609060101010101" pitchFamily="49" charset="-122"/>
                <a:ea typeface="黑体" panose="02010609060101010101" pitchFamily="49" charset="-122"/>
              </a:rPr>
              <a:t>PC(IBM</a:t>
            </a:r>
            <a:r>
              <a:rPr lang="zh-CN" altLang="en-US" dirty="0">
                <a:solidFill>
                  <a:srgbClr val="386698"/>
                </a:solidFill>
                <a:latin typeface="黑体" panose="02010609060101010101" pitchFamily="49" charset="-122"/>
                <a:ea typeface="黑体" panose="02010609060101010101" pitchFamily="49" charset="-122"/>
              </a:rPr>
              <a:t>格式</a:t>
            </a:r>
            <a:r>
              <a:rPr lang="en-US" altLang="zh-CN" dirty="0">
                <a:solidFill>
                  <a:srgbClr val="386698"/>
                </a:solidFill>
                <a:latin typeface="黑体" panose="02010609060101010101" pitchFamily="49" charset="-122"/>
                <a:ea typeface="黑体" panose="02010609060101010101" pitchFamily="49" charset="-122"/>
              </a:rPr>
              <a:t>)</a:t>
            </a:r>
            <a:r>
              <a:rPr lang="zh-CN" altLang="en-US" dirty="0">
                <a:solidFill>
                  <a:srgbClr val="386698"/>
                </a:solidFill>
                <a:latin typeface="黑体" panose="02010609060101010101" pitchFamily="49" charset="-122"/>
                <a:ea typeface="黑体" panose="02010609060101010101" pitchFamily="49" charset="-122"/>
              </a:rPr>
              <a:t>和</a:t>
            </a:r>
            <a:r>
              <a:rPr lang="en-US" altLang="zh-CN" dirty="0" err="1">
                <a:solidFill>
                  <a:srgbClr val="386698"/>
                </a:solidFill>
                <a:latin typeface="黑体" panose="02010609060101010101" pitchFamily="49" charset="-122"/>
                <a:ea typeface="黑体" panose="02010609060101010101" pitchFamily="49" charset="-122"/>
              </a:rPr>
              <a:t>StarMail</a:t>
            </a:r>
            <a:r>
              <a:rPr lang="en-US" altLang="zh-CN" dirty="0">
                <a:solidFill>
                  <a:srgbClr val="386698"/>
                </a:solidFill>
                <a:latin typeface="黑体" panose="02010609060101010101" pitchFamily="49" charset="-122"/>
                <a:ea typeface="黑体" panose="02010609060101010101" pitchFamily="49" charset="-122"/>
              </a:rPr>
              <a:t>(</a:t>
            </a:r>
            <a:r>
              <a:rPr lang="zh-CN" altLang="en-US" dirty="0">
                <a:solidFill>
                  <a:srgbClr val="386698"/>
                </a:solidFill>
                <a:latin typeface="黑体" panose="02010609060101010101" pitchFamily="49" charset="-122"/>
                <a:ea typeface="黑体" panose="02010609060101010101" pitchFamily="49" charset="-122"/>
              </a:rPr>
              <a:t>基于局域网的电子邮件软件</a:t>
            </a:r>
            <a:r>
              <a:rPr lang="en-US" altLang="zh-CN" dirty="0">
                <a:solidFill>
                  <a:srgbClr val="386698"/>
                </a:solidFill>
                <a:latin typeface="黑体" panose="02010609060101010101" pitchFamily="49" charset="-122"/>
                <a:ea typeface="黑体" panose="02010609060101010101" pitchFamily="49" charset="-122"/>
              </a:rPr>
              <a:t>)</a:t>
            </a:r>
            <a:r>
              <a:rPr lang="zh-CN" altLang="en-US" dirty="0">
                <a:solidFill>
                  <a:srgbClr val="386698"/>
                </a:solidFill>
                <a:latin typeface="黑体" panose="02010609060101010101" pitchFamily="49" charset="-122"/>
                <a:ea typeface="黑体" panose="02010609060101010101" pitchFamily="49" charset="-122"/>
              </a:rPr>
              <a:t>做回归测试：</a:t>
            </a:r>
          </a:p>
          <a:p>
            <a:pPr lvl="2" algn="just"/>
            <a:r>
              <a:rPr lang="zh-CN" altLang="en-US" dirty="0">
                <a:solidFill>
                  <a:srgbClr val="386698"/>
                </a:solidFill>
                <a:latin typeface="黑体" panose="02010609060101010101" pitchFamily="49" charset="-122"/>
                <a:ea typeface="黑体" panose="02010609060101010101" pitchFamily="49" charset="-122"/>
              </a:rPr>
              <a:t>最初制定的测试计划是用</a:t>
            </a:r>
            <a:r>
              <a:rPr lang="en-US" altLang="zh-CN" dirty="0">
                <a:solidFill>
                  <a:srgbClr val="386698"/>
                </a:solidFill>
                <a:latin typeface="黑体" panose="02010609060101010101" pitchFamily="49" charset="-122"/>
                <a:ea typeface="黑体" panose="02010609060101010101" pitchFamily="49" charset="-122"/>
              </a:rPr>
              <a:t>18</a:t>
            </a:r>
            <a:r>
              <a:rPr lang="zh-CN" altLang="en-US" dirty="0">
                <a:solidFill>
                  <a:srgbClr val="386698"/>
                </a:solidFill>
                <a:latin typeface="黑体" panose="02010609060101010101" pitchFamily="49" charset="-122"/>
                <a:ea typeface="黑体" panose="02010609060101010101" pitchFamily="49" charset="-122"/>
              </a:rPr>
              <a:t>周的的时间执行</a:t>
            </a:r>
            <a:r>
              <a:rPr lang="en-US" altLang="zh-CN" dirty="0">
                <a:solidFill>
                  <a:srgbClr val="386698"/>
                </a:solidFill>
                <a:latin typeface="黑体" panose="02010609060101010101" pitchFamily="49" charset="-122"/>
                <a:ea typeface="黑体" panose="02010609060101010101" pitchFamily="49" charset="-122"/>
              </a:rPr>
              <a:t>1500</a:t>
            </a:r>
            <a:r>
              <a:rPr lang="zh-CN" altLang="en-US" dirty="0">
                <a:solidFill>
                  <a:srgbClr val="386698"/>
                </a:solidFill>
                <a:latin typeface="黑体" panose="02010609060101010101" pitchFamily="49" charset="-122"/>
                <a:ea typeface="黑体" panose="02010609060101010101" pitchFamily="49" charset="-122"/>
              </a:rPr>
              <a:t>个测试用例。但是，开发推迟了，测试时间被压缩到仅仅</a:t>
            </a:r>
            <a:r>
              <a:rPr lang="en-US" altLang="zh-CN" dirty="0">
                <a:solidFill>
                  <a:srgbClr val="386698"/>
                </a:solidFill>
                <a:latin typeface="黑体" panose="02010609060101010101" pitchFamily="49" charset="-122"/>
                <a:ea typeface="黑体" panose="02010609060101010101" pitchFamily="49" charset="-122"/>
              </a:rPr>
              <a:t>8</a:t>
            </a:r>
            <a:r>
              <a:rPr lang="zh-CN" altLang="en-US" dirty="0">
                <a:solidFill>
                  <a:srgbClr val="386698"/>
                </a:solidFill>
                <a:latin typeface="黑体" panose="02010609060101010101" pitchFamily="49" charset="-122"/>
                <a:ea typeface="黑体" panose="02010609060101010101" pitchFamily="49" charset="-122"/>
              </a:rPr>
              <a:t>周时间。</a:t>
            </a:r>
          </a:p>
          <a:p>
            <a:pPr lvl="2" algn="just"/>
            <a:r>
              <a:rPr lang="zh-CN" altLang="en-US" dirty="0">
                <a:solidFill>
                  <a:srgbClr val="386698"/>
                </a:solidFill>
                <a:latin typeface="黑体" panose="02010609060101010101" pitchFamily="49" charset="-122"/>
                <a:ea typeface="黑体" panose="02010609060101010101" pitchFamily="49" charset="-122"/>
              </a:rPr>
              <a:t>测试负责人采取另外一个测试方案和计划，即</a:t>
            </a:r>
            <a:r>
              <a:rPr lang="en-US" altLang="zh-CN" dirty="0">
                <a:solidFill>
                  <a:srgbClr val="386698"/>
                </a:solidFill>
                <a:latin typeface="黑体" panose="02010609060101010101" pitchFamily="49" charset="-122"/>
                <a:ea typeface="黑体" panose="02010609060101010101" pitchFamily="49" charset="-122"/>
              </a:rPr>
              <a:t>2</a:t>
            </a:r>
            <a:r>
              <a:rPr lang="zh-CN" altLang="en-US" dirty="0">
                <a:solidFill>
                  <a:srgbClr val="386698"/>
                </a:solidFill>
                <a:latin typeface="黑体" panose="02010609060101010101" pitchFamily="49" charset="-122"/>
                <a:ea typeface="黑体" panose="02010609060101010101" pitchFamily="49" charset="-122"/>
              </a:rPr>
              <a:t>个人</a:t>
            </a:r>
            <a:r>
              <a:rPr lang="en-US" altLang="zh-CN" dirty="0">
                <a:solidFill>
                  <a:srgbClr val="386698"/>
                </a:solidFill>
                <a:latin typeface="黑体" panose="02010609060101010101" pitchFamily="49" charset="-122"/>
                <a:ea typeface="黑体" panose="02010609060101010101" pitchFamily="49" charset="-122"/>
              </a:rPr>
              <a:t>8</a:t>
            </a:r>
            <a:r>
              <a:rPr lang="zh-CN" altLang="en-US" dirty="0">
                <a:solidFill>
                  <a:srgbClr val="386698"/>
                </a:solidFill>
                <a:latin typeface="黑体" panose="02010609060101010101" pitchFamily="49" charset="-122"/>
                <a:ea typeface="黑体" panose="02010609060101010101" pitchFamily="49" charset="-122"/>
              </a:rPr>
              <a:t>周的时间测试</a:t>
            </a:r>
            <a:r>
              <a:rPr lang="en-US" altLang="zh-CN" dirty="0">
                <a:solidFill>
                  <a:srgbClr val="386698"/>
                </a:solidFill>
                <a:latin typeface="黑体" panose="02010609060101010101" pitchFamily="49" charset="-122"/>
                <a:ea typeface="黑体" panose="02010609060101010101" pitchFamily="49" charset="-122"/>
              </a:rPr>
              <a:t>1000</a:t>
            </a:r>
            <a:r>
              <a:rPr lang="zh-CN" altLang="en-US" dirty="0">
                <a:solidFill>
                  <a:srgbClr val="386698"/>
                </a:solidFill>
                <a:latin typeface="黑体" panose="02010609060101010101" pitchFamily="49" charset="-122"/>
                <a:ea typeface="黑体" panose="02010609060101010101" pitchFamily="49" charset="-122"/>
              </a:rPr>
              <a:t>个测试用例，但是他不敢保证测试的质量，对这些用例检测缺陷的能力不放心。</a:t>
            </a:r>
          </a:p>
          <a:p>
            <a:pPr lvl="2" algn="just"/>
            <a:r>
              <a:rPr lang="zh-CN" altLang="en-US" dirty="0">
                <a:solidFill>
                  <a:srgbClr val="386698"/>
                </a:solidFill>
                <a:latin typeface="黑体" panose="02010609060101010101" pitchFamily="49" charset="-122"/>
                <a:ea typeface="黑体" panose="02010609060101010101" pitchFamily="49" charset="-122"/>
              </a:rPr>
              <a:t>为了减轻这种不确定性的问题，他用正交表法重新设计了测试用例，此时测试用例只有</a:t>
            </a:r>
            <a:r>
              <a:rPr lang="en-US" altLang="zh-CN" dirty="0">
                <a:solidFill>
                  <a:srgbClr val="386698"/>
                </a:solidFill>
                <a:latin typeface="黑体" panose="02010609060101010101" pitchFamily="49" charset="-122"/>
                <a:ea typeface="黑体" panose="02010609060101010101" pitchFamily="49" charset="-122"/>
              </a:rPr>
              <a:t>422</a:t>
            </a:r>
            <a:r>
              <a:rPr lang="zh-CN" altLang="en-US" dirty="0">
                <a:solidFill>
                  <a:srgbClr val="386698"/>
                </a:solidFill>
                <a:latin typeface="黑体" panose="02010609060101010101" pitchFamily="49" charset="-122"/>
                <a:ea typeface="黑体" panose="02010609060101010101" pitchFamily="49" charset="-122"/>
              </a:rPr>
              <a:t>个。用这</a:t>
            </a:r>
            <a:r>
              <a:rPr lang="en-US" altLang="zh-CN" dirty="0">
                <a:solidFill>
                  <a:srgbClr val="386698"/>
                </a:solidFill>
                <a:latin typeface="黑体" panose="02010609060101010101" pitchFamily="49" charset="-122"/>
                <a:ea typeface="黑体" panose="02010609060101010101" pitchFamily="49" charset="-122"/>
              </a:rPr>
              <a:t>422</a:t>
            </a:r>
            <a:r>
              <a:rPr lang="zh-CN" altLang="en-US" dirty="0">
                <a:solidFill>
                  <a:srgbClr val="386698"/>
                </a:solidFill>
                <a:latin typeface="黑体" panose="02010609060101010101" pitchFamily="49" charset="-122"/>
                <a:ea typeface="黑体" panose="02010609060101010101" pitchFamily="49" charset="-122"/>
              </a:rPr>
              <a:t>个测试用例去测试发现了</a:t>
            </a:r>
            <a:r>
              <a:rPr lang="en-US" altLang="zh-CN" dirty="0">
                <a:solidFill>
                  <a:srgbClr val="386698"/>
                </a:solidFill>
                <a:latin typeface="黑体" panose="02010609060101010101" pitchFamily="49" charset="-122"/>
                <a:ea typeface="黑体" panose="02010609060101010101" pitchFamily="49" charset="-122"/>
              </a:rPr>
              <a:t>41</a:t>
            </a:r>
            <a:r>
              <a:rPr lang="zh-CN" altLang="en-US" dirty="0">
                <a:solidFill>
                  <a:srgbClr val="386698"/>
                </a:solidFill>
                <a:latin typeface="黑体" panose="02010609060101010101" pitchFamily="49" charset="-122"/>
                <a:ea typeface="黑体" panose="02010609060101010101" pitchFamily="49" charset="-122"/>
              </a:rPr>
              <a:t>个缺陷，开发人员修复缺陷，然后软件就发布了。</a:t>
            </a:r>
          </a:p>
          <a:p>
            <a:pPr lvl="2" algn="just"/>
            <a:r>
              <a:rPr lang="zh-CN" altLang="en-US" dirty="0">
                <a:solidFill>
                  <a:srgbClr val="386698"/>
                </a:solidFill>
                <a:latin typeface="黑体" panose="02010609060101010101" pitchFamily="49" charset="-122"/>
                <a:ea typeface="黑体" panose="02010609060101010101" pitchFamily="49" charset="-122"/>
              </a:rPr>
              <a:t>在使用的两年时间内，凡被测试到的领域都没有再发现缺陷，因此在发现缺陷这方面，此测试计划是</a:t>
            </a:r>
            <a:r>
              <a:rPr lang="en-US" altLang="zh-CN" dirty="0">
                <a:solidFill>
                  <a:srgbClr val="386698"/>
                </a:solidFill>
                <a:latin typeface="黑体" panose="02010609060101010101" pitchFamily="49" charset="-122"/>
                <a:ea typeface="黑体" panose="02010609060101010101" pitchFamily="49" charset="-122"/>
              </a:rPr>
              <a:t>100%</a:t>
            </a:r>
            <a:r>
              <a:rPr lang="zh-CN" altLang="en-US" dirty="0">
                <a:solidFill>
                  <a:srgbClr val="386698"/>
                </a:solidFill>
                <a:latin typeface="黑体" panose="02010609060101010101" pitchFamily="49" charset="-122"/>
                <a:ea typeface="黑体" panose="02010609060101010101" pitchFamily="49" charset="-122"/>
              </a:rPr>
              <a:t>有效。</a:t>
            </a:r>
          </a:p>
          <a:p>
            <a:pPr lvl="2" algn="just"/>
            <a:r>
              <a:rPr lang="zh-CN" altLang="en-US" dirty="0">
                <a:solidFill>
                  <a:srgbClr val="386698"/>
                </a:solidFill>
                <a:latin typeface="黑体" panose="02010609060101010101" pitchFamily="49" charset="-122"/>
                <a:ea typeface="黑体" panose="02010609060101010101" pitchFamily="49" charset="-122"/>
              </a:rPr>
              <a:t>据测试负责人估计，如果</a:t>
            </a:r>
            <a:r>
              <a:rPr lang="en-US" altLang="zh-CN" dirty="0">
                <a:solidFill>
                  <a:srgbClr val="386698"/>
                </a:solidFill>
                <a:latin typeface="黑体" panose="02010609060101010101" pitchFamily="49" charset="-122"/>
                <a:ea typeface="黑体" panose="02010609060101010101" pitchFamily="49" charset="-122"/>
              </a:rPr>
              <a:t>AT&amp;T</a:t>
            </a:r>
            <a:r>
              <a:rPr lang="zh-CN" altLang="en-US" dirty="0">
                <a:solidFill>
                  <a:srgbClr val="386698"/>
                </a:solidFill>
                <a:latin typeface="黑体" panose="02010609060101010101" pitchFamily="49" charset="-122"/>
                <a:ea typeface="黑体" panose="02010609060101010101" pitchFamily="49" charset="-122"/>
              </a:rPr>
              <a:t>采用</a:t>
            </a:r>
            <a:r>
              <a:rPr lang="en-US" altLang="zh-CN" dirty="0">
                <a:solidFill>
                  <a:srgbClr val="386698"/>
                </a:solidFill>
                <a:latin typeface="黑体" panose="02010609060101010101" pitchFamily="49" charset="-122"/>
                <a:ea typeface="黑体" panose="02010609060101010101" pitchFamily="49" charset="-122"/>
              </a:rPr>
              <a:t>1000</a:t>
            </a:r>
            <a:r>
              <a:rPr lang="zh-CN" altLang="en-US" dirty="0">
                <a:solidFill>
                  <a:srgbClr val="386698"/>
                </a:solidFill>
                <a:latin typeface="黑体" panose="02010609060101010101" pitchFamily="49" charset="-122"/>
                <a:ea typeface="黑体" panose="02010609060101010101" pitchFamily="49" charset="-122"/>
              </a:rPr>
              <a:t>个测试用例的测试计划，可能仅仅只发现这些缺陷中的</a:t>
            </a:r>
            <a:r>
              <a:rPr lang="en-US" altLang="zh-CN" dirty="0">
                <a:solidFill>
                  <a:srgbClr val="386698"/>
                </a:solidFill>
                <a:latin typeface="黑体" panose="02010609060101010101" pitchFamily="49" charset="-122"/>
                <a:ea typeface="黑体" panose="02010609060101010101" pitchFamily="49" charset="-122"/>
              </a:rPr>
              <a:t>32</a:t>
            </a:r>
            <a:r>
              <a:rPr lang="zh-CN" altLang="en-US" dirty="0">
                <a:solidFill>
                  <a:srgbClr val="386698"/>
                </a:solidFill>
                <a:latin typeface="黑体" panose="02010609060101010101" pitchFamily="49" charset="-122"/>
                <a:ea typeface="黑体" panose="02010609060101010101" pitchFamily="49" charset="-122"/>
              </a:rPr>
              <a:t>个。</a:t>
            </a:r>
          </a:p>
          <a:p>
            <a:pPr lvl="1" algn="just"/>
            <a:r>
              <a:rPr lang="zh-CN" altLang="en-US" dirty="0">
                <a:solidFill>
                  <a:srgbClr val="386698"/>
                </a:solidFill>
                <a:latin typeface="黑体" panose="02010609060101010101" pitchFamily="49" charset="-122"/>
                <a:ea typeface="黑体" panose="02010609060101010101" pitchFamily="49" charset="-122"/>
              </a:rPr>
              <a:t>与最初的计划相比，用正交表设计测试用例执行工作量不到</a:t>
            </a:r>
            <a:r>
              <a:rPr lang="en-US" altLang="zh-CN" dirty="0">
                <a:solidFill>
                  <a:srgbClr val="386698"/>
                </a:solidFill>
                <a:latin typeface="黑体" panose="02010609060101010101" pitchFamily="49" charset="-122"/>
                <a:ea typeface="黑体" panose="02010609060101010101" pitchFamily="49" charset="-122"/>
              </a:rPr>
              <a:t>50%</a:t>
            </a:r>
            <a:r>
              <a:rPr lang="zh-CN" altLang="en-US" dirty="0">
                <a:solidFill>
                  <a:srgbClr val="386698"/>
                </a:solidFill>
                <a:latin typeface="黑体" panose="02010609060101010101" pitchFamily="49" charset="-122"/>
                <a:ea typeface="黑体" panose="02010609060101010101" pitchFamily="49" charset="-122"/>
              </a:rPr>
              <a:t>，但却多发现</a:t>
            </a:r>
            <a:r>
              <a:rPr lang="en-US" altLang="zh-CN" dirty="0">
                <a:solidFill>
                  <a:srgbClr val="386698"/>
                </a:solidFill>
                <a:latin typeface="黑体" panose="02010609060101010101" pitchFamily="49" charset="-122"/>
                <a:ea typeface="黑体" panose="02010609060101010101" pitchFamily="49" charset="-122"/>
              </a:rPr>
              <a:t>28%</a:t>
            </a:r>
            <a:r>
              <a:rPr lang="zh-CN" altLang="en-US" dirty="0">
                <a:solidFill>
                  <a:srgbClr val="386698"/>
                </a:solidFill>
                <a:latin typeface="黑体" panose="02010609060101010101" pitchFamily="49" charset="-122"/>
                <a:ea typeface="黑体" panose="02010609060101010101" pitchFamily="49" charset="-122"/>
              </a:rPr>
              <a:t>的缺陷，而且测试人员个人的效率也增加了。</a:t>
            </a:r>
          </a:p>
        </p:txBody>
      </p:sp>
    </p:spTree>
    <p:extLst>
      <p:ext uri="{BB962C8B-B14F-4D97-AF65-F5344CB8AC3E}">
        <p14:creationId xmlns:p14="http://schemas.microsoft.com/office/powerpoint/2010/main" val="3597878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fade">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fade">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fade">
                                      <p:cBhvr>
                                        <p:cTn id="27" dur="500"/>
                                        <p:tgtEl>
                                          <p:spTgt spid="2">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
                                            <p:txEl>
                                              <p:pRg st="6" end="6"/>
                                            </p:txEl>
                                          </p:spTgt>
                                        </p:tgtEl>
                                        <p:attrNameLst>
                                          <p:attrName>style.visibility</p:attrName>
                                        </p:attrNameLst>
                                      </p:cBhvr>
                                      <p:to>
                                        <p:strVal val="visible"/>
                                      </p:to>
                                    </p:set>
                                    <p:animEffect transition="in" filter="fade">
                                      <p:cBhvr>
                                        <p:cTn id="32" dur="500"/>
                                        <p:tgtEl>
                                          <p:spTgt spid="2">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
                                            <p:txEl>
                                              <p:pRg st="7" end="7"/>
                                            </p:txEl>
                                          </p:spTgt>
                                        </p:tgtEl>
                                        <p:attrNameLst>
                                          <p:attrName>style.visibility</p:attrName>
                                        </p:attrNameLst>
                                      </p:cBhvr>
                                      <p:to>
                                        <p:strVal val="visible"/>
                                      </p:to>
                                    </p:set>
                                    <p:animEffect transition="in" filter="fade">
                                      <p:cBhvr>
                                        <p:cTn id="37"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658495"/>
            <a:ext cx="8229600" cy="512445"/>
          </a:xfrm>
        </p:spPr>
        <p:txBody>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使用正交排列法的局限性</a:t>
            </a:r>
          </a:p>
        </p:txBody>
      </p:sp>
      <p:sp>
        <p:nvSpPr>
          <p:cNvPr id="2" name="内容占位符 1"/>
          <p:cNvSpPr>
            <a:spLocks noGrp="1"/>
          </p:cNvSpPr>
          <p:nvPr>
            <p:ph idx="1"/>
          </p:nvPr>
        </p:nvSpPr>
        <p:spPr/>
        <p:txBody>
          <a:bodyPr/>
          <a:lstStyle/>
          <a:p>
            <a:r>
              <a:rPr lang="en-US" altLang="zh-CN" sz="2400" dirty="0">
                <a:solidFill>
                  <a:srgbClr val="386698"/>
                </a:solidFill>
                <a:latin typeface="黑体" panose="02010609060101010101" pitchFamily="49" charset="-122"/>
                <a:ea typeface="黑体" panose="02010609060101010101" pitchFamily="49" charset="-122"/>
              </a:rPr>
              <a:t>使用正交排列法的局限性</a:t>
            </a:r>
          </a:p>
          <a:p>
            <a:pPr lvl="1">
              <a:lnSpc>
                <a:spcPct val="150000"/>
              </a:lnSpc>
            </a:pPr>
            <a:r>
              <a:rPr lang="zh-CN" altLang="en-US" sz="2000" dirty="0">
                <a:solidFill>
                  <a:srgbClr val="386698"/>
                </a:solidFill>
                <a:latin typeface="黑体" panose="02010609060101010101" pitchFamily="49" charset="-122"/>
                <a:ea typeface="黑体" panose="02010609060101010101" pitchFamily="49" charset="-122"/>
              </a:rPr>
              <a:t>目前常见的正交排列表只有前面附录文件中给出的几种</a:t>
            </a:r>
          </a:p>
          <a:p>
            <a:pPr lvl="1">
              <a:lnSpc>
                <a:spcPct val="150000"/>
              </a:lnSpc>
            </a:pPr>
            <a:r>
              <a:rPr lang="zh-CN" altLang="en-US" sz="2000" dirty="0">
                <a:solidFill>
                  <a:srgbClr val="386698"/>
                </a:solidFill>
                <a:latin typeface="黑体" panose="02010609060101010101" pitchFamily="49" charset="-122"/>
                <a:ea typeface="黑体" panose="02010609060101010101" pitchFamily="49" charset="-122"/>
              </a:rPr>
              <a:t>即使是已有的正交排列表，基本都要求每个控件中取值的个数要相等，这在实际软件中很少遇到。</a:t>
            </a:r>
          </a:p>
          <a:p>
            <a:r>
              <a:rPr lang="en-US" altLang="zh-CN" sz="2400" dirty="0">
                <a:solidFill>
                  <a:srgbClr val="386698"/>
                </a:solidFill>
                <a:latin typeface="黑体" panose="02010609060101010101" pitchFamily="49" charset="-122"/>
                <a:ea typeface="黑体" panose="02010609060101010101" pitchFamily="49" charset="-122"/>
              </a:rPr>
              <a:t>没有现成的正交排列表怎么办？</a:t>
            </a:r>
          </a:p>
          <a:p>
            <a:pPr lvl="1" algn="l">
              <a:lnSpc>
                <a:spcPct val="160000"/>
              </a:lnSpc>
            </a:pPr>
            <a:r>
              <a:rPr lang="zh-CN" altLang="en-US" sz="2000" dirty="0">
                <a:solidFill>
                  <a:srgbClr val="386698"/>
                </a:solidFill>
                <a:latin typeface="黑体" panose="02010609060101010101" pitchFamily="49" charset="-122"/>
                <a:ea typeface="黑体" panose="02010609060101010101" pitchFamily="49" charset="-122"/>
              </a:rPr>
              <a:t>通过正交排列法的学习，我们更多的应该学习到一种测试思想，也就是在从所有组合集合中选取测试数据时，应该均匀的选取其中的组合作为测试用例，而不要只在某个局部选取数据。</a:t>
            </a:r>
          </a:p>
          <a:p>
            <a:pPr lvl="1" algn="l">
              <a:lnSpc>
                <a:spcPct val="160000"/>
              </a:lnSpc>
              <a:buChar char="•"/>
            </a:pPr>
            <a:endParaRPr lang="zh-CN" altLang="en-US" sz="2000" dirty="0">
              <a:solidFill>
                <a:srgbClr val="386698"/>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133238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 calcmode="lin" valueType="num">
                                      <p:cBhvr>
                                        <p:cTn id="12" dur="1000" fill="hold"/>
                                        <p:tgtEl>
                                          <p:spTgt spid="2">
                                            <p:txEl>
                                              <p:pRg st="1" end="1"/>
                                            </p:txEl>
                                          </p:spTgt>
                                        </p:tgtEl>
                                        <p:attrNameLst>
                                          <p:attrName>ppt_w</p:attrName>
                                        </p:attrNameLst>
                                      </p:cBhvr>
                                      <p:tavLst>
                                        <p:tav tm="0">
                                          <p:val>
                                            <p:fltVal val="0"/>
                                          </p:val>
                                        </p:tav>
                                        <p:tav tm="100000">
                                          <p:val>
                                            <p:strVal val="#ppt_w"/>
                                          </p:val>
                                        </p:tav>
                                      </p:tavLst>
                                    </p:anim>
                                    <p:anim calcmode="lin" valueType="num">
                                      <p:cBhvr>
                                        <p:cTn id="13" dur="1000" fill="hold"/>
                                        <p:tgtEl>
                                          <p:spTgt spid="2">
                                            <p:txEl>
                                              <p:pRg st="1" end="1"/>
                                            </p:txEl>
                                          </p:spTgt>
                                        </p:tgtEl>
                                        <p:attrNameLst>
                                          <p:attrName>ppt_h</p:attrName>
                                        </p:attrNameLst>
                                      </p:cBhvr>
                                      <p:tavLst>
                                        <p:tav tm="0">
                                          <p:val>
                                            <p:fltVal val="0"/>
                                          </p:val>
                                        </p:tav>
                                        <p:tav tm="100000">
                                          <p:val>
                                            <p:strVal val="#ppt_h"/>
                                          </p:val>
                                        </p:tav>
                                      </p:tavLst>
                                    </p:anim>
                                    <p:anim calcmode="lin" valueType="num">
                                      <p:cBhvr>
                                        <p:cTn id="14" dur="1000" fill="hold"/>
                                        <p:tgtEl>
                                          <p:spTgt spid="2">
                                            <p:txEl>
                                              <p:pRg st="1" end="1"/>
                                            </p:txEl>
                                          </p:spTgt>
                                        </p:tgtEl>
                                        <p:attrNameLst>
                                          <p:attrName>style.rotation</p:attrName>
                                        </p:attrNameLst>
                                      </p:cBhvr>
                                      <p:tavLst>
                                        <p:tav tm="0">
                                          <p:val>
                                            <p:fltVal val="90"/>
                                          </p:val>
                                        </p:tav>
                                        <p:tav tm="100000">
                                          <p:val>
                                            <p:fltVal val="0"/>
                                          </p:val>
                                        </p:tav>
                                      </p:tavLst>
                                    </p:anim>
                                    <p:animEffect transition="in" filter="fade">
                                      <p:cBhvr>
                                        <p:cTn id="15" dur="1000"/>
                                        <p:tgtEl>
                                          <p:spTgt spid="2">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1" presetClass="entr" presetSubtype="0" fill="hold" nodeType="clickEffect">
                                  <p:stCondLst>
                                    <p:cond delay="0"/>
                                  </p:stCondLst>
                                  <p:childTnLst>
                                    <p:set>
                                      <p:cBhvr>
                                        <p:cTn id="19" dur="1" fill="hold">
                                          <p:stCondLst>
                                            <p:cond delay="0"/>
                                          </p:stCondLst>
                                        </p:cTn>
                                        <p:tgtEl>
                                          <p:spTgt spid="2">
                                            <p:txEl>
                                              <p:pRg st="2" end="2"/>
                                            </p:txEl>
                                          </p:spTgt>
                                        </p:tgtEl>
                                        <p:attrNameLst>
                                          <p:attrName>style.visibility</p:attrName>
                                        </p:attrNameLst>
                                      </p:cBhvr>
                                      <p:to>
                                        <p:strVal val="visible"/>
                                      </p:to>
                                    </p:set>
                                    <p:anim calcmode="lin" valueType="num">
                                      <p:cBhvr>
                                        <p:cTn id="20" dur="1000" fill="hold"/>
                                        <p:tgtEl>
                                          <p:spTgt spid="2">
                                            <p:txEl>
                                              <p:pRg st="2" end="2"/>
                                            </p:txEl>
                                          </p:spTgt>
                                        </p:tgtEl>
                                        <p:attrNameLst>
                                          <p:attrName>ppt_w</p:attrName>
                                        </p:attrNameLst>
                                      </p:cBhvr>
                                      <p:tavLst>
                                        <p:tav tm="0">
                                          <p:val>
                                            <p:fltVal val="0"/>
                                          </p:val>
                                        </p:tav>
                                        <p:tav tm="100000">
                                          <p:val>
                                            <p:strVal val="#ppt_w"/>
                                          </p:val>
                                        </p:tav>
                                      </p:tavLst>
                                    </p:anim>
                                    <p:anim calcmode="lin" valueType="num">
                                      <p:cBhvr>
                                        <p:cTn id="21" dur="1000" fill="hold"/>
                                        <p:tgtEl>
                                          <p:spTgt spid="2">
                                            <p:txEl>
                                              <p:pRg st="2" end="2"/>
                                            </p:txEl>
                                          </p:spTgt>
                                        </p:tgtEl>
                                        <p:attrNameLst>
                                          <p:attrName>ppt_h</p:attrName>
                                        </p:attrNameLst>
                                      </p:cBhvr>
                                      <p:tavLst>
                                        <p:tav tm="0">
                                          <p:val>
                                            <p:fltVal val="0"/>
                                          </p:val>
                                        </p:tav>
                                        <p:tav tm="100000">
                                          <p:val>
                                            <p:strVal val="#ppt_h"/>
                                          </p:val>
                                        </p:tav>
                                      </p:tavLst>
                                    </p:anim>
                                    <p:anim calcmode="lin" valueType="num">
                                      <p:cBhvr>
                                        <p:cTn id="22" dur="1000" fill="hold"/>
                                        <p:tgtEl>
                                          <p:spTgt spid="2">
                                            <p:txEl>
                                              <p:pRg st="2" end="2"/>
                                            </p:txEl>
                                          </p:spTgt>
                                        </p:tgtEl>
                                        <p:attrNameLst>
                                          <p:attrName>style.rotation</p:attrName>
                                        </p:attrNameLst>
                                      </p:cBhvr>
                                      <p:tavLst>
                                        <p:tav tm="0">
                                          <p:val>
                                            <p:fltVal val="90"/>
                                          </p:val>
                                        </p:tav>
                                        <p:tav tm="100000">
                                          <p:val>
                                            <p:fltVal val="0"/>
                                          </p:val>
                                        </p:tav>
                                      </p:tavLst>
                                    </p:anim>
                                    <p:animEffect transition="in" filter="fade">
                                      <p:cBhvr>
                                        <p:cTn id="23" dur="1000"/>
                                        <p:tgtEl>
                                          <p:spTgt spid="2">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1" presetClass="entr" presetSubtype="0" fill="hold" nodeType="clickEffect">
                                  <p:stCondLst>
                                    <p:cond delay="0"/>
                                  </p:stCondLst>
                                  <p:childTnLst>
                                    <p:set>
                                      <p:cBhvr>
                                        <p:cTn id="27" dur="1" fill="hold">
                                          <p:stCondLst>
                                            <p:cond delay="0"/>
                                          </p:stCondLst>
                                        </p:cTn>
                                        <p:tgtEl>
                                          <p:spTgt spid="2">
                                            <p:txEl>
                                              <p:pRg st="3" end="3"/>
                                            </p:txEl>
                                          </p:spTgt>
                                        </p:tgtEl>
                                        <p:attrNameLst>
                                          <p:attrName>style.visibility</p:attrName>
                                        </p:attrNameLst>
                                      </p:cBhvr>
                                      <p:to>
                                        <p:strVal val="visible"/>
                                      </p:to>
                                    </p:set>
                                    <p:anim calcmode="lin" valueType="num">
                                      <p:cBhvr>
                                        <p:cTn id="28" dur="1000" fill="hold"/>
                                        <p:tgtEl>
                                          <p:spTgt spid="2">
                                            <p:txEl>
                                              <p:pRg st="3" end="3"/>
                                            </p:txEl>
                                          </p:spTgt>
                                        </p:tgtEl>
                                        <p:attrNameLst>
                                          <p:attrName>ppt_w</p:attrName>
                                        </p:attrNameLst>
                                      </p:cBhvr>
                                      <p:tavLst>
                                        <p:tav tm="0">
                                          <p:val>
                                            <p:fltVal val="0"/>
                                          </p:val>
                                        </p:tav>
                                        <p:tav tm="100000">
                                          <p:val>
                                            <p:strVal val="#ppt_w"/>
                                          </p:val>
                                        </p:tav>
                                      </p:tavLst>
                                    </p:anim>
                                    <p:anim calcmode="lin" valueType="num">
                                      <p:cBhvr>
                                        <p:cTn id="29" dur="1000" fill="hold"/>
                                        <p:tgtEl>
                                          <p:spTgt spid="2">
                                            <p:txEl>
                                              <p:pRg st="3" end="3"/>
                                            </p:txEl>
                                          </p:spTgt>
                                        </p:tgtEl>
                                        <p:attrNameLst>
                                          <p:attrName>ppt_h</p:attrName>
                                        </p:attrNameLst>
                                      </p:cBhvr>
                                      <p:tavLst>
                                        <p:tav tm="0">
                                          <p:val>
                                            <p:fltVal val="0"/>
                                          </p:val>
                                        </p:tav>
                                        <p:tav tm="100000">
                                          <p:val>
                                            <p:strVal val="#ppt_h"/>
                                          </p:val>
                                        </p:tav>
                                      </p:tavLst>
                                    </p:anim>
                                    <p:anim calcmode="lin" valueType="num">
                                      <p:cBhvr>
                                        <p:cTn id="30" dur="1000" fill="hold"/>
                                        <p:tgtEl>
                                          <p:spTgt spid="2">
                                            <p:txEl>
                                              <p:pRg st="3" end="3"/>
                                            </p:txEl>
                                          </p:spTgt>
                                        </p:tgtEl>
                                        <p:attrNameLst>
                                          <p:attrName>style.rotation</p:attrName>
                                        </p:attrNameLst>
                                      </p:cBhvr>
                                      <p:tavLst>
                                        <p:tav tm="0">
                                          <p:val>
                                            <p:fltVal val="90"/>
                                          </p:val>
                                        </p:tav>
                                        <p:tav tm="100000">
                                          <p:val>
                                            <p:fltVal val="0"/>
                                          </p:val>
                                        </p:tav>
                                      </p:tavLst>
                                    </p:anim>
                                    <p:animEffect transition="in" filter="fade">
                                      <p:cBhvr>
                                        <p:cTn id="31" dur="1000"/>
                                        <p:tgtEl>
                                          <p:spTgt spid="2">
                                            <p:txEl>
                                              <p:pRg st="3" end="3"/>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1" presetClass="entr" presetSubtype="0" fill="hold" nodeType="clickEffect">
                                  <p:stCondLst>
                                    <p:cond delay="0"/>
                                  </p:stCondLst>
                                  <p:childTnLst>
                                    <p:set>
                                      <p:cBhvr>
                                        <p:cTn id="35" dur="1" fill="hold">
                                          <p:stCondLst>
                                            <p:cond delay="0"/>
                                          </p:stCondLst>
                                        </p:cTn>
                                        <p:tgtEl>
                                          <p:spTgt spid="2">
                                            <p:txEl>
                                              <p:pRg st="4" end="4"/>
                                            </p:txEl>
                                          </p:spTgt>
                                        </p:tgtEl>
                                        <p:attrNameLst>
                                          <p:attrName>style.visibility</p:attrName>
                                        </p:attrNameLst>
                                      </p:cBhvr>
                                      <p:to>
                                        <p:strVal val="visible"/>
                                      </p:to>
                                    </p:set>
                                    <p:anim calcmode="lin" valueType="num">
                                      <p:cBhvr>
                                        <p:cTn id="36" dur="1000" fill="hold"/>
                                        <p:tgtEl>
                                          <p:spTgt spid="2">
                                            <p:txEl>
                                              <p:pRg st="4" end="4"/>
                                            </p:txEl>
                                          </p:spTgt>
                                        </p:tgtEl>
                                        <p:attrNameLst>
                                          <p:attrName>ppt_w</p:attrName>
                                        </p:attrNameLst>
                                      </p:cBhvr>
                                      <p:tavLst>
                                        <p:tav tm="0">
                                          <p:val>
                                            <p:fltVal val="0"/>
                                          </p:val>
                                        </p:tav>
                                        <p:tav tm="100000">
                                          <p:val>
                                            <p:strVal val="#ppt_w"/>
                                          </p:val>
                                        </p:tav>
                                      </p:tavLst>
                                    </p:anim>
                                    <p:anim calcmode="lin" valueType="num">
                                      <p:cBhvr>
                                        <p:cTn id="37" dur="1000" fill="hold"/>
                                        <p:tgtEl>
                                          <p:spTgt spid="2">
                                            <p:txEl>
                                              <p:pRg st="4" end="4"/>
                                            </p:txEl>
                                          </p:spTgt>
                                        </p:tgtEl>
                                        <p:attrNameLst>
                                          <p:attrName>ppt_h</p:attrName>
                                        </p:attrNameLst>
                                      </p:cBhvr>
                                      <p:tavLst>
                                        <p:tav tm="0">
                                          <p:val>
                                            <p:fltVal val="0"/>
                                          </p:val>
                                        </p:tav>
                                        <p:tav tm="100000">
                                          <p:val>
                                            <p:strVal val="#ppt_h"/>
                                          </p:val>
                                        </p:tav>
                                      </p:tavLst>
                                    </p:anim>
                                    <p:anim calcmode="lin" valueType="num">
                                      <p:cBhvr>
                                        <p:cTn id="38" dur="1000" fill="hold"/>
                                        <p:tgtEl>
                                          <p:spTgt spid="2">
                                            <p:txEl>
                                              <p:pRg st="4" end="4"/>
                                            </p:txEl>
                                          </p:spTgt>
                                        </p:tgtEl>
                                        <p:attrNameLst>
                                          <p:attrName>style.rotation</p:attrName>
                                        </p:attrNameLst>
                                      </p:cBhvr>
                                      <p:tavLst>
                                        <p:tav tm="0">
                                          <p:val>
                                            <p:fltVal val="90"/>
                                          </p:val>
                                        </p:tav>
                                        <p:tav tm="100000">
                                          <p:val>
                                            <p:fltVal val="0"/>
                                          </p:val>
                                        </p:tav>
                                      </p:tavLst>
                                    </p:anim>
                                    <p:animEffect transition="in" filter="fade">
                                      <p:cBhvr>
                                        <p:cTn id="39" dur="10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734060"/>
            <a:ext cx="8229600" cy="572135"/>
          </a:xfrm>
        </p:spPr>
        <p:txBody>
          <a:bodyPr/>
          <a:lstStyle/>
          <a:p>
            <a:pPr algn="ctr"/>
            <a:r>
              <a:rPr lang="zh-CN" altLang="en-US" sz="2800" b="1" dirty="0">
                <a:solidFill>
                  <a:srgbClr val="386698"/>
                </a:solidFill>
                <a:latin typeface="Franklin Gothic Medium" panose="020B0603020102020204" pitchFamily="34" charset="0"/>
                <a:ea typeface="微软雅黑" panose="020B0503020204020204" pitchFamily="34" charset="-122"/>
                <a:cs typeface="+mn-cs"/>
              </a:rPr>
              <a:t>混合正交表</a:t>
            </a:r>
          </a:p>
        </p:txBody>
      </p:sp>
      <p:sp>
        <p:nvSpPr>
          <p:cNvPr id="2" name="内容占位符 1"/>
          <p:cNvSpPr>
            <a:spLocks noGrp="1"/>
          </p:cNvSpPr>
          <p:nvPr>
            <p:ph idx="1"/>
          </p:nvPr>
        </p:nvSpPr>
        <p:spPr/>
        <p:txBody>
          <a:bodyPr/>
          <a:lstStyle/>
          <a:p>
            <a:r>
              <a:rPr lang="en-US" altLang="zh-CN" sz="2400" dirty="0">
                <a:solidFill>
                  <a:srgbClr val="386698"/>
                </a:solidFill>
                <a:latin typeface="黑体" panose="02010609060101010101" pitchFamily="49" charset="-122"/>
                <a:ea typeface="黑体" panose="02010609060101010101" pitchFamily="49" charset="-122"/>
              </a:rPr>
              <a:t>水平数不同</a:t>
            </a:r>
          </a:p>
          <a:p>
            <a:pPr lvl="1"/>
            <a:r>
              <a:rPr lang="en-US" altLang="zh-CN" sz="2000" dirty="0">
                <a:solidFill>
                  <a:srgbClr val="386698"/>
                </a:solidFill>
                <a:latin typeface="黑体" panose="02010609060101010101" pitchFamily="49" charset="-122"/>
                <a:ea typeface="黑体" panose="02010609060101010101" pitchFamily="49" charset="-122"/>
              </a:rPr>
              <a:t>因素（变量）的水平数（变量的取值）不相同</a:t>
            </a:r>
          </a:p>
          <a:p>
            <a:pPr lvl="1"/>
            <a:endParaRPr lang="en-US" altLang="zh-CN" sz="2000" dirty="0">
              <a:solidFill>
                <a:srgbClr val="386698"/>
              </a:solidFill>
              <a:latin typeface="黑体" panose="02010609060101010101" pitchFamily="49" charset="-122"/>
              <a:ea typeface="黑体" panose="02010609060101010101" pitchFamily="49" charset="-122"/>
            </a:endParaRPr>
          </a:p>
          <a:p>
            <a:r>
              <a:rPr lang="en-US" altLang="zh-CN" sz="2400" dirty="0">
                <a:solidFill>
                  <a:srgbClr val="386698"/>
                </a:solidFill>
                <a:latin typeface="黑体" panose="02010609060101010101" pitchFamily="49" charset="-122"/>
                <a:ea typeface="黑体" panose="02010609060101010101" pitchFamily="49" charset="-122"/>
              </a:rPr>
              <a:t>例：</a:t>
            </a:r>
          </a:p>
          <a:p>
            <a:r>
              <a:rPr lang="zh-CN" altLang="en-US" sz="2400" dirty="0">
                <a:solidFill>
                  <a:srgbClr val="386698"/>
                </a:solidFill>
                <a:latin typeface="黑体" panose="02010609060101010101" pitchFamily="49" charset="-122"/>
                <a:ea typeface="黑体" panose="02010609060101010101" pitchFamily="49" charset="-122"/>
              </a:rPr>
              <a:t>体型	年龄段	性别</a:t>
            </a:r>
          </a:p>
          <a:p>
            <a:r>
              <a:rPr lang="zh-CN" altLang="en-US" sz="2400" dirty="0">
                <a:solidFill>
                  <a:srgbClr val="386698"/>
                </a:solidFill>
                <a:latin typeface="黑体" panose="02010609060101010101" pitchFamily="49" charset="-122"/>
                <a:ea typeface="黑体" panose="02010609060101010101" pitchFamily="49" charset="-122"/>
              </a:rPr>
              <a:t>胖	       老人	       男</a:t>
            </a:r>
          </a:p>
          <a:p>
            <a:r>
              <a:rPr lang="zh-CN" altLang="en-US" sz="2400" dirty="0">
                <a:solidFill>
                  <a:srgbClr val="386698"/>
                </a:solidFill>
                <a:latin typeface="黑体" panose="02010609060101010101" pitchFamily="49" charset="-122"/>
                <a:ea typeface="黑体" panose="02010609060101010101" pitchFamily="49" charset="-122"/>
              </a:rPr>
              <a:t>适中	 青年	       女</a:t>
            </a:r>
          </a:p>
          <a:p>
            <a:r>
              <a:rPr lang="zh-CN" altLang="en-US" sz="2400" dirty="0">
                <a:solidFill>
                  <a:srgbClr val="386698"/>
                </a:solidFill>
                <a:latin typeface="黑体" panose="02010609060101010101" pitchFamily="49" charset="-122"/>
                <a:ea typeface="黑体" panose="02010609060101010101" pitchFamily="49" charset="-122"/>
              </a:rPr>
              <a:t>瘦	       儿童</a:t>
            </a:r>
            <a:endParaRPr lang="en-US" altLang="zh-CN" sz="2000" dirty="0">
              <a:solidFill>
                <a:srgbClr val="386698"/>
              </a:solidFill>
              <a:latin typeface="黑体" panose="02010609060101010101" pitchFamily="49" charset="-122"/>
              <a:ea typeface="黑体" panose="02010609060101010101" pitchFamily="49" charset="-122"/>
            </a:endParaRPr>
          </a:p>
          <a:p>
            <a:r>
              <a:rPr lang="zh-CN" altLang="en-US" sz="2400" dirty="0">
                <a:solidFill>
                  <a:srgbClr val="386698"/>
                </a:solidFill>
                <a:latin typeface="黑体" panose="02010609060101010101" pitchFamily="49" charset="-122"/>
                <a:ea typeface="黑体" panose="02010609060101010101" pitchFamily="49" charset="-122"/>
              </a:rPr>
              <a:t>找不到现成的正交表，就只能使用工具来生成！</a:t>
            </a:r>
            <a:endParaRPr lang="en-US" altLang="zh-CN" sz="2400" dirty="0">
              <a:solidFill>
                <a:srgbClr val="386698"/>
              </a:solidFill>
              <a:latin typeface="黑体" panose="02010609060101010101" pitchFamily="49" charset="-122"/>
              <a:ea typeface="黑体" panose="02010609060101010101" pitchFamily="49" charset="-122"/>
            </a:endParaRPr>
          </a:p>
          <a:p>
            <a:endParaRPr lang="en-US" altLang="zh-CN" sz="2400" dirty="0">
              <a:solidFill>
                <a:srgbClr val="386698"/>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8863571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sz="2000" dirty="0">
                <a:solidFill>
                  <a:srgbClr val="386698"/>
                </a:solidFill>
                <a:latin typeface="黑体" panose="02010609060101010101" pitchFamily="49" charset="-122"/>
                <a:ea typeface="黑体" panose="02010609060101010101" pitchFamily="49" charset="-122"/>
              </a:rPr>
              <a:t>很对情况下无法找到合适的正交表，就要使用正交表生成工具</a:t>
            </a:r>
            <a:endParaRPr lang="en-US" altLang="zh-CN" sz="2000" dirty="0">
              <a:solidFill>
                <a:srgbClr val="386698"/>
              </a:solidFill>
              <a:latin typeface="黑体" panose="02010609060101010101" pitchFamily="49" charset="-122"/>
              <a:ea typeface="黑体" panose="02010609060101010101" pitchFamily="49" charset="-122"/>
            </a:endParaRPr>
          </a:p>
          <a:p>
            <a:r>
              <a:rPr lang="zh-CN" altLang="en-US" sz="2000" dirty="0">
                <a:solidFill>
                  <a:srgbClr val="386698"/>
                </a:solidFill>
                <a:latin typeface="黑体" panose="02010609060101010101" pitchFamily="49" charset="-122"/>
                <a:ea typeface="黑体" panose="02010609060101010101" pitchFamily="49" charset="-122"/>
              </a:rPr>
              <a:t>使用步骤：</a:t>
            </a:r>
            <a:endParaRPr lang="en-US" altLang="zh-CN" sz="2000" dirty="0">
              <a:solidFill>
                <a:srgbClr val="386698"/>
              </a:solidFill>
              <a:latin typeface="黑体" panose="02010609060101010101" pitchFamily="49" charset="-122"/>
              <a:ea typeface="黑体" panose="02010609060101010101" pitchFamily="49" charset="-122"/>
            </a:endParaRPr>
          </a:p>
          <a:p>
            <a:r>
              <a:rPr lang="en-US" altLang="zh-CN" sz="2000" dirty="0">
                <a:solidFill>
                  <a:srgbClr val="386698"/>
                </a:solidFill>
                <a:latin typeface="黑体" panose="02010609060101010101" pitchFamily="49" charset="-122"/>
                <a:ea typeface="黑体" panose="02010609060101010101" pitchFamily="49" charset="-122"/>
              </a:rPr>
              <a:t>1</a:t>
            </a:r>
            <a:r>
              <a:rPr lang="zh-CN" altLang="en-US" sz="2000" dirty="0">
                <a:solidFill>
                  <a:srgbClr val="386698"/>
                </a:solidFill>
                <a:latin typeface="黑体" panose="02010609060101010101" pitchFamily="49" charset="-122"/>
                <a:ea typeface="黑体" panose="02010609060101010101" pitchFamily="49" charset="-122"/>
              </a:rPr>
              <a:t>、制作取值表（只列出数据即可，不用编号）</a:t>
            </a:r>
            <a:endParaRPr lang="en-US" altLang="zh-CN" sz="2000" dirty="0">
              <a:solidFill>
                <a:srgbClr val="386698"/>
              </a:solidFill>
              <a:latin typeface="黑体" panose="02010609060101010101" pitchFamily="49" charset="-122"/>
              <a:ea typeface="黑体" panose="02010609060101010101" pitchFamily="49" charset="-122"/>
            </a:endParaRPr>
          </a:p>
          <a:p>
            <a:r>
              <a:rPr lang="en-US" altLang="zh-CN" sz="2000" dirty="0">
                <a:solidFill>
                  <a:srgbClr val="386698"/>
                </a:solidFill>
                <a:latin typeface="黑体" panose="02010609060101010101" pitchFamily="49" charset="-122"/>
                <a:ea typeface="黑体" panose="02010609060101010101" pitchFamily="49" charset="-122"/>
              </a:rPr>
              <a:t>2</a:t>
            </a:r>
            <a:r>
              <a:rPr lang="zh-CN" altLang="en-US" sz="2000" dirty="0">
                <a:solidFill>
                  <a:srgbClr val="386698"/>
                </a:solidFill>
                <a:latin typeface="黑体" panose="02010609060101010101" pitchFamily="49" charset="-122"/>
                <a:ea typeface="黑体" panose="02010609060101010101" pitchFamily="49" charset="-122"/>
              </a:rPr>
              <a:t>、复制取值表的数据，放到文本文档中保存（注意不要更改任何格式，例如文件叫</a:t>
            </a:r>
            <a:r>
              <a:rPr lang="en-US" altLang="zh-CN" sz="2000" dirty="0">
                <a:solidFill>
                  <a:srgbClr val="386698"/>
                </a:solidFill>
                <a:latin typeface="黑体" panose="02010609060101010101" pitchFamily="49" charset="-122"/>
                <a:ea typeface="黑体" panose="02010609060101010101" pitchFamily="49" charset="-122"/>
              </a:rPr>
              <a:t>Test2.txt </a:t>
            </a:r>
            <a:r>
              <a:rPr lang="zh-CN" altLang="en-US" sz="2000" dirty="0">
                <a:solidFill>
                  <a:srgbClr val="386698"/>
                </a:solidFill>
                <a:latin typeface="黑体" panose="02010609060101010101" pitchFamily="49" charset="-122"/>
                <a:ea typeface="黑体" panose="02010609060101010101" pitchFamily="49" charset="-122"/>
              </a:rPr>
              <a:t>）</a:t>
            </a:r>
            <a:endParaRPr lang="en-US" altLang="zh-CN" sz="2000" dirty="0">
              <a:solidFill>
                <a:srgbClr val="386698"/>
              </a:solidFill>
              <a:latin typeface="黑体" panose="02010609060101010101" pitchFamily="49" charset="-122"/>
              <a:ea typeface="黑体" panose="02010609060101010101" pitchFamily="49" charset="-122"/>
            </a:endParaRPr>
          </a:p>
          <a:p>
            <a:r>
              <a:rPr lang="en-US" altLang="zh-CN" sz="2000" dirty="0">
                <a:solidFill>
                  <a:srgbClr val="386698"/>
                </a:solidFill>
                <a:latin typeface="黑体" panose="02010609060101010101" pitchFamily="49" charset="-122"/>
                <a:ea typeface="黑体" panose="02010609060101010101" pitchFamily="49" charset="-122"/>
              </a:rPr>
              <a:t>3</a:t>
            </a:r>
            <a:r>
              <a:rPr lang="zh-CN" altLang="en-US" sz="2000" dirty="0">
                <a:solidFill>
                  <a:srgbClr val="386698"/>
                </a:solidFill>
                <a:latin typeface="黑体" panose="02010609060101010101" pitchFamily="49" charset="-122"/>
                <a:ea typeface="黑体" panose="02010609060101010101" pitchFamily="49" charset="-122"/>
              </a:rPr>
              <a:t>、把文本文档放在</a:t>
            </a:r>
            <a:r>
              <a:rPr lang="en-US" altLang="zh-CN" sz="2000" dirty="0" err="1">
                <a:solidFill>
                  <a:srgbClr val="386698"/>
                </a:solidFill>
                <a:latin typeface="黑体" panose="02010609060101010101" pitchFamily="49" charset="-122"/>
                <a:ea typeface="黑体" panose="02010609060101010101" pitchFamily="49" charset="-122"/>
              </a:rPr>
              <a:t>allpairs</a:t>
            </a:r>
            <a:r>
              <a:rPr lang="zh-CN" altLang="en-US" sz="2000" dirty="0">
                <a:solidFill>
                  <a:srgbClr val="386698"/>
                </a:solidFill>
                <a:latin typeface="黑体" panose="02010609060101010101" pitchFamily="49" charset="-122"/>
                <a:ea typeface="黑体" panose="02010609060101010101" pitchFamily="49" charset="-122"/>
              </a:rPr>
              <a:t>文件夹中</a:t>
            </a:r>
            <a:endParaRPr lang="en-US" altLang="zh-CN" sz="2000" dirty="0">
              <a:solidFill>
                <a:srgbClr val="386698"/>
              </a:solidFill>
              <a:latin typeface="黑体" panose="02010609060101010101" pitchFamily="49" charset="-122"/>
              <a:ea typeface="黑体" panose="02010609060101010101" pitchFamily="49" charset="-122"/>
            </a:endParaRPr>
          </a:p>
          <a:p>
            <a:r>
              <a:rPr lang="en-US" altLang="zh-CN" sz="2000" dirty="0">
                <a:solidFill>
                  <a:srgbClr val="386698"/>
                </a:solidFill>
                <a:latin typeface="黑体" panose="02010609060101010101" pitchFamily="49" charset="-122"/>
                <a:ea typeface="黑体" panose="02010609060101010101" pitchFamily="49" charset="-122"/>
              </a:rPr>
              <a:t>4</a:t>
            </a:r>
            <a:r>
              <a:rPr lang="zh-CN" altLang="en-US" sz="2000" dirty="0">
                <a:solidFill>
                  <a:srgbClr val="386698"/>
                </a:solidFill>
                <a:latin typeface="黑体" panose="02010609060101010101" pitchFamily="49" charset="-122"/>
                <a:ea typeface="黑体" panose="02010609060101010101" pitchFamily="49" charset="-122"/>
              </a:rPr>
              <a:t>、</a:t>
            </a:r>
            <a:r>
              <a:rPr lang="en-US" altLang="zh-CN" sz="2000" dirty="0" err="1">
                <a:solidFill>
                  <a:srgbClr val="386698"/>
                </a:solidFill>
                <a:latin typeface="黑体" panose="02010609060101010101" pitchFamily="49" charset="-122"/>
                <a:ea typeface="黑体" panose="02010609060101010101" pitchFamily="49" charset="-122"/>
              </a:rPr>
              <a:t>win+r</a:t>
            </a:r>
            <a:r>
              <a:rPr lang="zh-CN" altLang="en-US" sz="2000" dirty="0">
                <a:solidFill>
                  <a:srgbClr val="386698"/>
                </a:solidFill>
                <a:latin typeface="黑体" panose="02010609060101010101" pitchFamily="49" charset="-122"/>
                <a:ea typeface="黑体" panose="02010609060101010101" pitchFamily="49" charset="-122"/>
              </a:rPr>
              <a:t>后输入</a:t>
            </a:r>
            <a:r>
              <a:rPr lang="en-US" altLang="zh-CN" sz="2000" dirty="0" err="1">
                <a:solidFill>
                  <a:srgbClr val="386698"/>
                </a:solidFill>
                <a:latin typeface="黑体" panose="02010609060101010101" pitchFamily="49" charset="-122"/>
                <a:ea typeface="黑体" panose="02010609060101010101" pitchFamily="49" charset="-122"/>
              </a:rPr>
              <a:t>cmd</a:t>
            </a:r>
            <a:r>
              <a:rPr lang="zh-CN" altLang="en-US" sz="2000" dirty="0">
                <a:solidFill>
                  <a:srgbClr val="386698"/>
                </a:solidFill>
                <a:latin typeface="黑体" panose="02010609060101010101" pitchFamily="49" charset="-122"/>
                <a:ea typeface="黑体" panose="02010609060101010101" pitchFamily="49" charset="-122"/>
              </a:rPr>
              <a:t>进入控制台</a:t>
            </a:r>
            <a:endParaRPr lang="en-US" altLang="zh-CN" sz="2000" dirty="0">
              <a:solidFill>
                <a:srgbClr val="386698"/>
              </a:solidFill>
              <a:latin typeface="黑体" panose="02010609060101010101" pitchFamily="49" charset="-122"/>
              <a:ea typeface="黑体" panose="02010609060101010101" pitchFamily="49" charset="-122"/>
            </a:endParaRPr>
          </a:p>
          <a:p>
            <a:r>
              <a:rPr lang="en-US" altLang="zh-CN" sz="2000" dirty="0">
                <a:solidFill>
                  <a:srgbClr val="386698"/>
                </a:solidFill>
                <a:latin typeface="黑体" panose="02010609060101010101" pitchFamily="49" charset="-122"/>
                <a:ea typeface="黑体" panose="02010609060101010101" pitchFamily="49" charset="-122"/>
              </a:rPr>
              <a:t>5</a:t>
            </a:r>
            <a:r>
              <a:rPr lang="zh-CN" altLang="en-US" sz="2000" dirty="0">
                <a:solidFill>
                  <a:srgbClr val="386698"/>
                </a:solidFill>
                <a:latin typeface="黑体" panose="02010609060101010101" pitchFamily="49" charset="-122"/>
                <a:ea typeface="黑体" panose="02010609060101010101" pitchFamily="49" charset="-122"/>
              </a:rPr>
              <a:t>、使用控制台代码进入</a:t>
            </a:r>
            <a:r>
              <a:rPr lang="en-US" altLang="zh-CN" sz="2000" dirty="0" err="1">
                <a:solidFill>
                  <a:srgbClr val="386698"/>
                </a:solidFill>
                <a:latin typeface="黑体" panose="02010609060101010101" pitchFamily="49" charset="-122"/>
                <a:ea typeface="黑体" panose="02010609060101010101" pitchFamily="49" charset="-122"/>
              </a:rPr>
              <a:t>allpairs</a:t>
            </a:r>
            <a:r>
              <a:rPr lang="zh-CN" altLang="en-US" sz="2000" dirty="0">
                <a:solidFill>
                  <a:srgbClr val="386698"/>
                </a:solidFill>
                <a:latin typeface="黑体" panose="02010609060101010101" pitchFamily="49" charset="-122"/>
                <a:ea typeface="黑体" panose="02010609060101010101" pitchFamily="49" charset="-122"/>
              </a:rPr>
              <a:t>文件夹（</a:t>
            </a:r>
            <a:r>
              <a:rPr lang="en-US" altLang="zh-CN" sz="2000" dirty="0">
                <a:solidFill>
                  <a:srgbClr val="386698"/>
                </a:solidFill>
                <a:latin typeface="黑体" panose="02010609060101010101" pitchFamily="49" charset="-122"/>
                <a:ea typeface="黑体" panose="02010609060101010101" pitchFamily="49" charset="-122"/>
              </a:rPr>
              <a:t>cd </a:t>
            </a:r>
            <a:r>
              <a:rPr lang="zh-CN" altLang="en-US" sz="2000" dirty="0">
                <a:solidFill>
                  <a:srgbClr val="386698"/>
                </a:solidFill>
                <a:latin typeface="黑体" panose="02010609060101010101" pitchFamily="49" charset="-122"/>
                <a:ea typeface="黑体" panose="02010609060101010101" pitchFamily="49" charset="-122"/>
              </a:rPr>
              <a:t>目录名字）</a:t>
            </a:r>
            <a:endParaRPr lang="en-US" altLang="zh-CN" sz="2000" dirty="0">
              <a:solidFill>
                <a:srgbClr val="386698"/>
              </a:solidFill>
              <a:latin typeface="黑体" panose="02010609060101010101" pitchFamily="49" charset="-122"/>
              <a:ea typeface="黑体" panose="02010609060101010101" pitchFamily="49" charset="-122"/>
            </a:endParaRPr>
          </a:p>
          <a:p>
            <a:r>
              <a:rPr lang="en-US" altLang="zh-CN" sz="2000" dirty="0">
                <a:solidFill>
                  <a:srgbClr val="386698"/>
                </a:solidFill>
                <a:latin typeface="黑体" panose="02010609060101010101" pitchFamily="49" charset="-122"/>
                <a:ea typeface="黑体" panose="02010609060101010101" pitchFamily="49" charset="-122"/>
              </a:rPr>
              <a:t>6</a:t>
            </a:r>
            <a:r>
              <a:rPr lang="zh-CN" altLang="en-US" sz="2000" dirty="0">
                <a:solidFill>
                  <a:srgbClr val="386698"/>
                </a:solidFill>
                <a:latin typeface="黑体" panose="02010609060101010101" pitchFamily="49" charset="-122"/>
                <a:ea typeface="黑体" panose="02010609060101010101" pitchFamily="49" charset="-122"/>
              </a:rPr>
              <a:t>、在控制台中输入</a:t>
            </a:r>
            <a:r>
              <a:rPr lang="en-US" altLang="zh-CN" sz="2000" dirty="0">
                <a:solidFill>
                  <a:srgbClr val="386698"/>
                </a:solidFill>
                <a:latin typeface="黑体" panose="02010609060101010101" pitchFamily="49" charset="-122"/>
                <a:ea typeface="黑体" panose="02010609060101010101" pitchFamily="49" charset="-122"/>
              </a:rPr>
              <a:t>allpairs.exe Test2.txt&gt;chenggong.txt  </a:t>
            </a:r>
            <a:r>
              <a:rPr lang="zh-CN" altLang="en-US" sz="2000" dirty="0">
                <a:solidFill>
                  <a:srgbClr val="386698"/>
                </a:solidFill>
                <a:latin typeface="黑体" panose="02010609060101010101" pitchFamily="49" charset="-122"/>
                <a:ea typeface="黑体" panose="02010609060101010101" pitchFamily="49" charset="-122"/>
              </a:rPr>
              <a:t>（</a:t>
            </a:r>
            <a:r>
              <a:rPr lang="en-US" altLang="zh-CN" sz="2000" dirty="0">
                <a:solidFill>
                  <a:srgbClr val="386698"/>
                </a:solidFill>
                <a:latin typeface="黑体" panose="02010609060101010101" pitchFamily="49" charset="-122"/>
                <a:ea typeface="黑体" panose="02010609060101010101" pitchFamily="49" charset="-122"/>
              </a:rPr>
              <a:t> </a:t>
            </a:r>
            <a:r>
              <a:rPr lang="en-US" altLang="zh-CN" sz="2000" dirty="0" err="1">
                <a:solidFill>
                  <a:srgbClr val="386698"/>
                </a:solidFill>
                <a:latin typeface="黑体" panose="02010609060101010101" pitchFamily="49" charset="-122"/>
                <a:ea typeface="黑体" panose="02010609060101010101" pitchFamily="49" charset="-122"/>
              </a:rPr>
              <a:t>chenggong</a:t>
            </a:r>
            <a:r>
              <a:rPr lang="zh-CN" altLang="en-US" sz="2000" dirty="0">
                <a:solidFill>
                  <a:srgbClr val="386698"/>
                </a:solidFill>
                <a:latin typeface="黑体" panose="02010609060101010101" pitchFamily="49" charset="-122"/>
                <a:ea typeface="黑体" panose="02010609060101010101" pitchFamily="49" charset="-122"/>
              </a:rPr>
              <a:t>是自己起的名字，用来存放生成的组合用例，可以自动生成，不必提前建好）</a:t>
            </a:r>
            <a:endParaRPr lang="en-US" altLang="zh-CN" sz="2000" dirty="0">
              <a:solidFill>
                <a:srgbClr val="386698"/>
              </a:solidFill>
              <a:latin typeface="黑体" panose="02010609060101010101" pitchFamily="49" charset="-122"/>
              <a:ea typeface="黑体" panose="02010609060101010101" pitchFamily="49" charset="-122"/>
            </a:endParaRPr>
          </a:p>
          <a:p>
            <a:endParaRPr lang="en-US" altLang="zh-CN" sz="2000" dirty="0">
              <a:solidFill>
                <a:srgbClr val="386698"/>
              </a:solidFill>
              <a:latin typeface="黑体" panose="02010609060101010101" pitchFamily="49" charset="-122"/>
              <a:ea typeface="黑体" panose="02010609060101010101" pitchFamily="49" charset="-122"/>
            </a:endParaRPr>
          </a:p>
        </p:txBody>
      </p:sp>
      <p:sp>
        <p:nvSpPr>
          <p:cNvPr id="3" name="标题 2">
            <a:extLst>
              <a:ext uri="{FF2B5EF4-FFF2-40B4-BE49-F238E27FC236}">
                <a16:creationId xmlns:a16="http://schemas.microsoft.com/office/drawing/2014/main" id="{9D2F8638-659B-47F8-8B2F-8635E59A3E81}"/>
              </a:ext>
            </a:extLst>
          </p:cNvPr>
          <p:cNvSpPr>
            <a:spLocks noGrp="1"/>
          </p:cNvSpPr>
          <p:nvPr>
            <p:ph type="title"/>
          </p:nvPr>
        </p:nvSpPr>
        <p:spPr>
          <a:xfrm>
            <a:off x="457200" y="734060"/>
            <a:ext cx="8229600" cy="572135"/>
          </a:xfrm>
        </p:spPr>
        <p:txBody>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正交表生成工具</a:t>
            </a:r>
            <a:r>
              <a:rPr lang="en-US" altLang="zh-CN" sz="2800" dirty="0" err="1">
                <a:solidFill>
                  <a:srgbClr val="386698"/>
                </a:solidFill>
                <a:latin typeface="黑体" panose="02010609060101010101" pitchFamily="49" charset="-122"/>
                <a:ea typeface="黑体" panose="02010609060101010101" pitchFamily="49" charset="-122"/>
              </a:rPr>
              <a:t>allpairs</a:t>
            </a:r>
            <a:br>
              <a:rPr lang="en-US" altLang="zh-CN" sz="2800" dirty="0">
                <a:solidFill>
                  <a:srgbClr val="386698"/>
                </a:solidFill>
                <a:latin typeface="黑体" panose="02010609060101010101" pitchFamily="49" charset="-122"/>
                <a:ea typeface="黑体" panose="02010609060101010101" pitchFamily="49" charset="-122"/>
              </a:rPr>
            </a:br>
            <a:endParaRPr lang="zh-CN" altLang="en-US" sz="2800" b="1" dirty="0">
              <a:solidFill>
                <a:srgbClr val="386698"/>
              </a:solidFill>
              <a:latin typeface="Franklin Gothic Medium" panose="020B0603020102020204" pitchFamily="34" charset="0"/>
              <a:ea typeface="微软雅黑" panose="020B0503020204020204" pitchFamily="34" charset="-122"/>
              <a:cs typeface="+mn-cs"/>
            </a:endParaRPr>
          </a:p>
        </p:txBody>
      </p:sp>
    </p:spTree>
    <p:extLst>
      <p:ext uri="{BB962C8B-B14F-4D97-AF65-F5344CB8AC3E}">
        <p14:creationId xmlns:p14="http://schemas.microsoft.com/office/powerpoint/2010/main" val="10399727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743585"/>
            <a:ext cx="8229600" cy="615315"/>
          </a:xfrm>
        </p:spPr>
        <p:txBody>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测试方法的选择</a:t>
            </a:r>
          </a:p>
        </p:txBody>
      </p:sp>
      <p:sp>
        <p:nvSpPr>
          <p:cNvPr id="2" name="内容占位符 1"/>
          <p:cNvSpPr>
            <a:spLocks noGrp="1"/>
          </p:cNvSpPr>
          <p:nvPr>
            <p:ph idx="1"/>
          </p:nvPr>
        </p:nvSpPr>
        <p:spPr/>
        <p:txBody>
          <a:bodyPr/>
          <a:lstStyle/>
          <a:p>
            <a:r>
              <a:rPr lang="en-US" altLang="zh-CN" sz="2400" dirty="0">
                <a:solidFill>
                  <a:srgbClr val="386698"/>
                </a:solidFill>
                <a:latin typeface="黑体" panose="02010609060101010101" pitchFamily="49" charset="-122"/>
                <a:ea typeface="黑体" panose="02010609060101010101" pitchFamily="49" charset="-122"/>
              </a:rPr>
              <a:t>通常，在确定测试方法时，应遵循以下原则：</a:t>
            </a:r>
          </a:p>
          <a:p>
            <a:pPr lvl="1"/>
            <a:endParaRPr lang="en-US" altLang="zh-CN" sz="2400" dirty="0">
              <a:solidFill>
                <a:srgbClr val="386698"/>
              </a:solidFill>
              <a:latin typeface="黑体" panose="02010609060101010101" pitchFamily="49" charset="-122"/>
              <a:ea typeface="黑体" panose="02010609060101010101" pitchFamily="49" charset="-122"/>
            </a:endParaRPr>
          </a:p>
          <a:p>
            <a:pPr lvl="1" algn="l">
              <a:lnSpc>
                <a:spcPct val="140000"/>
              </a:lnSpc>
            </a:pPr>
            <a:r>
              <a:rPr lang="en-US" altLang="zh-CN" sz="2000" dirty="0">
                <a:solidFill>
                  <a:srgbClr val="386698"/>
                </a:solidFill>
                <a:latin typeface="黑体" panose="02010609060101010101" pitchFamily="49" charset="-122"/>
                <a:ea typeface="黑体" panose="02010609060101010101" pitchFamily="49" charset="-122"/>
              </a:rPr>
              <a:t>    根据程序的重要性和一旦发生故障将造成的损失来确定测试等级和测试重点。</a:t>
            </a:r>
          </a:p>
          <a:p>
            <a:pPr lvl="1" algn="l">
              <a:lnSpc>
                <a:spcPct val="140000"/>
              </a:lnSpc>
            </a:pPr>
            <a:endParaRPr lang="en-US" altLang="zh-CN" sz="2000" dirty="0">
              <a:solidFill>
                <a:srgbClr val="386698"/>
              </a:solidFill>
              <a:latin typeface="黑体" panose="02010609060101010101" pitchFamily="49" charset="-122"/>
              <a:ea typeface="黑体" panose="02010609060101010101" pitchFamily="49" charset="-122"/>
            </a:endParaRPr>
          </a:p>
          <a:p>
            <a:pPr lvl="1" algn="l">
              <a:lnSpc>
                <a:spcPct val="140000"/>
              </a:lnSpc>
            </a:pPr>
            <a:r>
              <a:rPr lang="en-US" altLang="zh-CN" sz="2000" dirty="0">
                <a:solidFill>
                  <a:srgbClr val="386698"/>
                </a:solidFill>
                <a:latin typeface="黑体" panose="02010609060101010101" pitchFamily="49" charset="-122"/>
                <a:ea typeface="黑体" panose="02010609060101010101" pitchFamily="49" charset="-122"/>
              </a:rPr>
              <a:t>　　认真选择测试策略，以便能尽可能少的使用测试用例，发现尽可能多的程序错误。因为一次完整的软件测试过后，如果程序中遗留的错误过多并且严重，则表明该次测试是不足的，而测试不足则意味着让用户承担隐藏错误带来的危险，但测试过度又会带来资源的浪费。因此测试需要找到一个平衡点。</a:t>
            </a:r>
          </a:p>
        </p:txBody>
      </p:sp>
    </p:spTree>
    <p:extLst>
      <p:ext uri="{BB962C8B-B14F-4D97-AF65-F5344CB8AC3E}">
        <p14:creationId xmlns:p14="http://schemas.microsoft.com/office/powerpoint/2010/main" val="516573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fade">
                                      <p:cBhvr>
                                        <p:cTn id="17"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692150"/>
            <a:ext cx="8229600" cy="682625"/>
          </a:xfrm>
        </p:spPr>
        <p:txBody>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测试方法的选择</a:t>
            </a:r>
          </a:p>
        </p:txBody>
      </p:sp>
      <p:sp>
        <p:nvSpPr>
          <p:cNvPr id="2" name="内容占位符 1"/>
          <p:cNvSpPr>
            <a:spLocks noGrp="1"/>
          </p:cNvSpPr>
          <p:nvPr>
            <p:ph idx="1"/>
          </p:nvPr>
        </p:nvSpPr>
        <p:spPr/>
        <p:txBody>
          <a:bodyPr>
            <a:normAutofit/>
          </a:bodyPr>
          <a:lstStyle/>
          <a:p>
            <a:pPr algn="l"/>
            <a:r>
              <a:rPr lang="en-US" altLang="zh-CN" sz="2400" dirty="0">
                <a:solidFill>
                  <a:srgbClr val="386698"/>
                </a:solidFill>
                <a:latin typeface="黑体" panose="02010609060101010101" pitchFamily="49" charset="-122"/>
                <a:ea typeface="黑体" panose="02010609060101010101" pitchFamily="49" charset="-122"/>
              </a:rPr>
              <a:t>通常在确定测试方法时，有以下几条参考原则（1/2）：</a:t>
            </a:r>
          </a:p>
          <a:p>
            <a:pPr lvl="1"/>
            <a:endParaRPr lang="en-US" altLang="zh-CN" dirty="0"/>
          </a:p>
          <a:p>
            <a:pPr lvl="1">
              <a:lnSpc>
                <a:spcPct val="130000"/>
              </a:lnSpc>
            </a:pPr>
            <a:r>
              <a:rPr lang="en-US" altLang="zh-CN" sz="2000" dirty="0">
                <a:solidFill>
                  <a:srgbClr val="386698"/>
                </a:solidFill>
                <a:latin typeface="黑体" panose="02010609060101010101" pitchFamily="49" charset="-122"/>
                <a:ea typeface="黑体" panose="02010609060101010101" pitchFamily="49" charset="-122"/>
              </a:rPr>
              <a:t>（1）拿到一个测试任务时，先关注它的主要功能和业务流程、业务逻辑是否正确实现，考虑使用场景法。</a:t>
            </a:r>
          </a:p>
          <a:p>
            <a:pPr lvl="1">
              <a:lnSpc>
                <a:spcPct val="130000"/>
              </a:lnSpc>
            </a:pPr>
            <a:r>
              <a:rPr lang="en-US" altLang="zh-CN" sz="2000" dirty="0">
                <a:solidFill>
                  <a:srgbClr val="386698"/>
                </a:solidFill>
                <a:latin typeface="黑体" panose="02010609060101010101" pitchFamily="49" charset="-122"/>
                <a:ea typeface="黑体" panose="02010609060101010101" pitchFamily="49" charset="-122"/>
              </a:rPr>
              <a:t>（2）需要输入数据的地方，考虑采用等价类划分法，包括输入条件和输出条件的等价划分，将无限测试变成有限测试。</a:t>
            </a:r>
          </a:p>
          <a:p>
            <a:pPr lvl="1">
              <a:lnSpc>
                <a:spcPct val="130000"/>
              </a:lnSpc>
            </a:pPr>
            <a:r>
              <a:rPr lang="en-US" altLang="zh-CN" sz="2000" dirty="0">
                <a:solidFill>
                  <a:srgbClr val="386698"/>
                </a:solidFill>
                <a:latin typeface="黑体" panose="02010609060101010101" pitchFamily="49" charset="-122"/>
                <a:ea typeface="黑体" panose="02010609060101010101" pitchFamily="49" charset="-122"/>
              </a:rPr>
              <a:t>（3）在任何情况下都必须采用边界值分析法。这种方法设计出的测试用例发现程序错误的能力最强。</a:t>
            </a:r>
          </a:p>
          <a:p>
            <a:pPr lvl="1">
              <a:lnSpc>
                <a:spcPct val="130000"/>
              </a:lnSpc>
            </a:pPr>
            <a:r>
              <a:rPr lang="en-US" altLang="zh-CN" sz="2000" dirty="0">
                <a:solidFill>
                  <a:srgbClr val="386698"/>
                </a:solidFill>
                <a:latin typeface="黑体" panose="02010609060101010101" pitchFamily="49" charset="-122"/>
                <a:ea typeface="黑体" panose="02010609060101010101" pitchFamily="49" charset="-122"/>
              </a:rPr>
              <a:t>（4）如果程序的功能说明中含有输入条件的组合情况，则一开始就应考虑选用因果图和判定表法。</a:t>
            </a:r>
          </a:p>
          <a:p>
            <a:pPr lvl="1"/>
            <a:endParaRPr lang="zh-CN" altLang="en-US" dirty="0"/>
          </a:p>
          <a:p>
            <a:endParaRPr lang="zh-CN" altLang="en-US" dirty="0"/>
          </a:p>
          <a:p>
            <a:endParaRPr lang="zh-CN" altLang="en-US" dirty="0"/>
          </a:p>
        </p:txBody>
      </p:sp>
    </p:spTree>
    <p:extLst>
      <p:ext uri="{BB962C8B-B14F-4D97-AF65-F5344CB8AC3E}">
        <p14:creationId xmlns:p14="http://schemas.microsoft.com/office/powerpoint/2010/main" val="2766470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500"/>
                                        <p:tgtEl>
                                          <p:spTgt spid="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3" end="3"/>
                                            </p:txEl>
                                          </p:spTgt>
                                        </p:tgtEl>
                                        <p:attrNameLst>
                                          <p:attrName>style.visibility</p:attrName>
                                        </p:attrNameLst>
                                      </p:cBhvr>
                                      <p:to>
                                        <p:strVal val="visible"/>
                                      </p:to>
                                    </p:set>
                                    <p:animEffect transition="in" filter="fade">
                                      <p:cBhvr>
                                        <p:cTn id="12" dur="500"/>
                                        <p:tgtEl>
                                          <p:spTgt spid="2">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fade">
                                      <p:cBhvr>
                                        <p:cTn id="17" dur="500"/>
                                        <p:tgtEl>
                                          <p:spTgt spid="2">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Effect transition="in" filter="fade">
                                      <p:cBhvr>
                                        <p:cTn id="22"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675005"/>
            <a:ext cx="8229600" cy="581025"/>
          </a:xfrm>
        </p:spPr>
        <p:txBody>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测试方法的选择</a:t>
            </a:r>
          </a:p>
        </p:txBody>
      </p:sp>
      <p:sp>
        <p:nvSpPr>
          <p:cNvPr id="2" name="内容占位符 1"/>
          <p:cNvSpPr>
            <a:spLocks noGrp="1"/>
          </p:cNvSpPr>
          <p:nvPr>
            <p:ph idx="1"/>
          </p:nvPr>
        </p:nvSpPr>
        <p:spPr/>
        <p:txBody>
          <a:bodyPr>
            <a:normAutofit/>
          </a:bodyPr>
          <a:lstStyle/>
          <a:p>
            <a:r>
              <a:rPr lang="en-US" altLang="zh-CN" sz="2400" dirty="0">
                <a:solidFill>
                  <a:srgbClr val="386698"/>
                </a:solidFill>
                <a:latin typeface="黑体" panose="02010609060101010101" pitchFamily="49" charset="-122"/>
                <a:ea typeface="黑体" panose="02010609060101010101" pitchFamily="49" charset="-122"/>
              </a:rPr>
              <a:t>通常在确定测试方法时，有以下几条参考原则（2/2）：</a:t>
            </a:r>
          </a:p>
          <a:p>
            <a:pPr lvl="1"/>
            <a:endParaRPr lang="en-US" altLang="zh-CN" sz="2400" dirty="0">
              <a:solidFill>
                <a:srgbClr val="386698"/>
              </a:solidFill>
              <a:latin typeface="黑体" panose="02010609060101010101" pitchFamily="49" charset="-122"/>
              <a:ea typeface="黑体" panose="02010609060101010101" pitchFamily="49" charset="-122"/>
            </a:endParaRPr>
          </a:p>
          <a:p>
            <a:pPr lvl="1" algn="l">
              <a:lnSpc>
                <a:spcPct val="130000"/>
              </a:lnSpc>
            </a:pPr>
            <a:r>
              <a:rPr lang="en-US" altLang="zh-CN" sz="2000" dirty="0">
                <a:solidFill>
                  <a:srgbClr val="386698"/>
                </a:solidFill>
                <a:latin typeface="黑体" panose="02010609060101010101" pitchFamily="49" charset="-122"/>
                <a:ea typeface="黑体" panose="02010609060101010101" pitchFamily="49" charset="-122"/>
              </a:rPr>
              <a:t>（5）对于参数配置类的软件，需要考虑参数之间的组合情况，考虑使用正交排列法选择较少的组合方式（最少的测试用例获得最大的的测试覆盖率）。</a:t>
            </a:r>
          </a:p>
          <a:p>
            <a:pPr lvl="1" algn="l">
              <a:lnSpc>
                <a:spcPct val="130000"/>
              </a:lnSpc>
            </a:pPr>
            <a:r>
              <a:rPr lang="en-US" altLang="zh-CN" sz="2000" dirty="0">
                <a:solidFill>
                  <a:srgbClr val="386698"/>
                </a:solidFill>
                <a:latin typeface="黑体" panose="02010609060101010101" pitchFamily="49" charset="-122"/>
                <a:ea typeface="黑体" panose="02010609060101010101" pitchFamily="49" charset="-122"/>
              </a:rPr>
              <a:t>（6）对照程序逻辑，检查已设计出的测试用例的逻辑覆盖程度。如果没有达到要求的覆盖标准，则应当再补充更多的测试用例。</a:t>
            </a:r>
          </a:p>
          <a:p>
            <a:pPr lvl="1" algn="l">
              <a:lnSpc>
                <a:spcPct val="130000"/>
              </a:lnSpc>
            </a:pPr>
            <a:r>
              <a:rPr lang="en-US" altLang="zh-CN" sz="2000" dirty="0">
                <a:solidFill>
                  <a:srgbClr val="386698"/>
                </a:solidFill>
                <a:latin typeface="黑体" panose="02010609060101010101" pitchFamily="49" charset="-122"/>
                <a:ea typeface="黑体" panose="02010609060101010101" pitchFamily="49" charset="-122"/>
              </a:rPr>
              <a:t>（7）采用错误推断法再追加测试用例——依靠测试工程师的经验和智慧。</a:t>
            </a:r>
          </a:p>
          <a:p>
            <a:endParaRPr lang="zh-CN" altLang="en-US" dirty="0"/>
          </a:p>
          <a:p>
            <a:endParaRPr lang="zh-CN" altLang="en-US" dirty="0"/>
          </a:p>
        </p:txBody>
      </p:sp>
    </p:spTree>
    <p:extLst>
      <p:ext uri="{BB962C8B-B14F-4D97-AF65-F5344CB8AC3E}">
        <p14:creationId xmlns:p14="http://schemas.microsoft.com/office/powerpoint/2010/main" val="3831864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500"/>
                                        <p:tgtEl>
                                          <p:spTgt spid="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3" end="3"/>
                                            </p:txEl>
                                          </p:spTgt>
                                        </p:tgtEl>
                                        <p:attrNameLst>
                                          <p:attrName>style.visibility</p:attrName>
                                        </p:attrNameLst>
                                      </p:cBhvr>
                                      <p:to>
                                        <p:strVal val="visible"/>
                                      </p:to>
                                    </p:set>
                                    <p:animEffect transition="in" filter="fade">
                                      <p:cBhvr>
                                        <p:cTn id="12" dur="500"/>
                                        <p:tgtEl>
                                          <p:spTgt spid="2">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fade">
                                      <p:cBhvr>
                                        <p:cTn id="17"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701040"/>
            <a:ext cx="8229600" cy="640715"/>
          </a:xfrm>
        </p:spPr>
        <p:txBody>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测试用例的力度</a:t>
            </a:r>
          </a:p>
        </p:txBody>
      </p:sp>
      <p:sp>
        <p:nvSpPr>
          <p:cNvPr id="2" name="内容占位符 1"/>
          <p:cNvSpPr>
            <a:spLocks noGrp="1"/>
          </p:cNvSpPr>
          <p:nvPr>
            <p:ph idx="1"/>
          </p:nvPr>
        </p:nvSpPr>
        <p:spPr>
          <a:xfrm>
            <a:off x="457200" y="1412240"/>
            <a:ext cx="8229600" cy="4525963"/>
          </a:xfrm>
        </p:spPr>
        <p:txBody>
          <a:bodyPr>
            <a:normAutofit fontScale="97500" lnSpcReduction="10000"/>
          </a:bodyPr>
          <a:lstStyle/>
          <a:p>
            <a:r>
              <a:rPr lang="en-US" altLang="zh-CN" sz="2400" dirty="0">
                <a:solidFill>
                  <a:srgbClr val="386698"/>
                </a:solidFill>
                <a:latin typeface="黑体" panose="02010609060101010101" pitchFamily="49" charset="-122"/>
                <a:ea typeface="黑体" panose="02010609060101010101" pitchFamily="49" charset="-122"/>
              </a:rPr>
              <a:t>测试用例可以写的很简单，也可以写的很复杂。</a:t>
            </a:r>
            <a:endParaRPr lang="en-US" altLang="zh-CN" dirty="0"/>
          </a:p>
          <a:p>
            <a:pPr lvl="1" algn="l">
              <a:lnSpc>
                <a:spcPct val="130000"/>
              </a:lnSpc>
            </a:pPr>
            <a:r>
              <a:rPr lang="en-US" altLang="zh-CN" sz="2000" dirty="0">
                <a:solidFill>
                  <a:srgbClr val="386698"/>
                </a:solidFill>
                <a:latin typeface="黑体" panose="02010609060101010101" pitchFamily="49" charset="-122"/>
                <a:ea typeface="黑体" panose="02010609060101010101" pitchFamily="49" charset="-122"/>
              </a:rPr>
              <a:t>最简单的测试用例是测试的纲要，仅仅指出要测试的内容。</a:t>
            </a:r>
          </a:p>
          <a:p>
            <a:pPr lvl="1" algn="l">
              <a:lnSpc>
                <a:spcPct val="130000"/>
              </a:lnSpc>
              <a:buChar char="•"/>
            </a:pPr>
            <a:r>
              <a:rPr lang="en-US" altLang="zh-CN" sz="2000" dirty="0">
                <a:solidFill>
                  <a:srgbClr val="386698"/>
                </a:solidFill>
                <a:latin typeface="黑体" panose="02010609060101010101" pitchFamily="49" charset="-122"/>
                <a:ea typeface="黑体" panose="02010609060101010101" pitchFamily="49" charset="-122"/>
              </a:rPr>
              <a:t>测试用例写的过于简单，则可能失去了测试用例的意义。过于简单的测试用例设计其实并没有进行“设计”，只是需要把测试的功能模块记录下来而已，它的作用仅仅是在测试过程中作为一个简单的测试计划，提醒测试人员测试的主要功能包括哪些而已。</a:t>
            </a:r>
          </a:p>
          <a:p>
            <a:pPr lvl="1" algn="l">
              <a:lnSpc>
                <a:spcPct val="130000"/>
              </a:lnSpc>
            </a:pPr>
            <a:r>
              <a:rPr lang="en-US" altLang="zh-CN" sz="2000" dirty="0">
                <a:solidFill>
                  <a:srgbClr val="386698"/>
                </a:solidFill>
                <a:latin typeface="黑体" panose="02010609060101010101" pitchFamily="49" charset="-122"/>
                <a:ea typeface="黑体" panose="02010609060101010101" pitchFamily="49" charset="-122"/>
              </a:rPr>
              <a:t>最复杂的测试用例则会指定输入的每项数据，期待的结果即检验方法，具体到界面元素的操作步骤，指定测试的方法和工具等。</a:t>
            </a:r>
          </a:p>
          <a:p>
            <a:pPr lvl="2"/>
            <a:r>
              <a:rPr lang="en-US" altLang="zh-CN" sz="2000" dirty="0">
                <a:solidFill>
                  <a:srgbClr val="386698"/>
                </a:solidFill>
                <a:latin typeface="黑体" panose="02010609060101010101" pitchFamily="49" charset="-122"/>
                <a:ea typeface="黑体" panose="02010609060101010101" pitchFamily="49" charset="-122"/>
              </a:rPr>
              <a:t>测试用例写得过于复杂或详细，会带来两个问题：一个是效率问题，另一个是维护成本问题。另外，测试用例设计的过于详细，留给测试执行人员的思考空间就比较少，容易限制测试人员的思维。</a:t>
            </a:r>
          </a:p>
        </p:txBody>
      </p:sp>
      <p:sp>
        <p:nvSpPr>
          <p:cNvPr id="4" name="矩形 3"/>
          <p:cNvSpPr/>
          <p:nvPr/>
        </p:nvSpPr>
        <p:spPr>
          <a:xfrm>
            <a:off x="1239059" y="5647279"/>
            <a:ext cx="6768752" cy="47102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385" b="1" dirty="0"/>
              <a:t>大多数的测试团队编写的测试用例的力度介于两者之间。</a:t>
            </a:r>
            <a:endParaRPr lang="en-US" altLang="zh-CN" sz="1385" b="1" dirty="0"/>
          </a:p>
        </p:txBody>
      </p:sp>
    </p:spTree>
    <p:extLst>
      <p:ext uri="{BB962C8B-B14F-4D97-AF65-F5344CB8AC3E}">
        <p14:creationId xmlns:p14="http://schemas.microsoft.com/office/powerpoint/2010/main" val="3547829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fade">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fade">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 calcmode="lin" valueType="num">
                                      <p:cBhvr additive="base">
                                        <p:cTn id="27" dur="500" fill="hold"/>
                                        <p:tgtEl>
                                          <p:spTgt spid="4"/>
                                        </p:tgtEl>
                                        <p:attrNameLst>
                                          <p:attrName>ppt_x</p:attrName>
                                        </p:attrNameLst>
                                      </p:cBhvr>
                                      <p:tavLst>
                                        <p:tav tm="0">
                                          <p:val>
                                            <p:strVal val="#ppt_x"/>
                                          </p:val>
                                        </p:tav>
                                        <p:tav tm="100000">
                                          <p:val>
                                            <p:strVal val="#ppt_x"/>
                                          </p:val>
                                        </p:tav>
                                      </p:tavLst>
                                    </p:anim>
                                    <p:anim calcmode="lin" valueType="num">
                                      <p:cBhvr additive="base">
                                        <p:cTn id="2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615315"/>
            <a:ext cx="8229600" cy="615315"/>
          </a:xfrm>
        </p:spPr>
        <p:txBody>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测试用例的本质</a:t>
            </a:r>
          </a:p>
        </p:txBody>
      </p:sp>
      <p:sp>
        <p:nvSpPr>
          <p:cNvPr id="2" name="内容占位符 1"/>
          <p:cNvSpPr>
            <a:spLocks noGrp="1"/>
          </p:cNvSpPr>
          <p:nvPr>
            <p:ph idx="1"/>
          </p:nvPr>
        </p:nvSpPr>
        <p:spPr/>
        <p:txBody>
          <a:bodyPr>
            <a:normAutofit/>
          </a:bodyPr>
          <a:lstStyle/>
          <a:p>
            <a:r>
              <a:rPr lang="en-US" altLang="zh-CN" sz="2400" dirty="0">
                <a:solidFill>
                  <a:srgbClr val="386698"/>
                </a:solidFill>
                <a:latin typeface="黑体" panose="02010609060101010101" pitchFamily="49" charset="-122"/>
                <a:ea typeface="黑体" panose="02010609060101010101" pitchFamily="49" charset="-122"/>
              </a:rPr>
              <a:t>测试用例的设计本质应该是在设计的过程中理解需求，检验需求，并把对软件系统的测试方法的思路记录下来，以便指导将来的测试。</a:t>
            </a:r>
          </a:p>
          <a:p>
            <a:pPr lvl="1" algn="l">
              <a:lnSpc>
                <a:spcPct val="130000"/>
              </a:lnSpc>
            </a:pPr>
            <a:r>
              <a:rPr lang="en-US" altLang="zh-CN" sz="2000" dirty="0">
                <a:solidFill>
                  <a:srgbClr val="386698"/>
                </a:solidFill>
                <a:latin typeface="黑体" panose="02010609060101010101" pitchFamily="49" charset="-122"/>
                <a:ea typeface="黑体" panose="02010609060101010101" pitchFamily="49" charset="-122"/>
              </a:rPr>
              <a:t>基于需求的测试用例设计</a:t>
            </a:r>
          </a:p>
          <a:p>
            <a:pPr lvl="2">
              <a:lnSpc>
                <a:spcPct val="150000"/>
              </a:lnSpc>
            </a:pPr>
            <a:r>
              <a:rPr lang="en-US" altLang="zh-CN" sz="1800" dirty="0">
                <a:solidFill>
                  <a:srgbClr val="386698"/>
                </a:solidFill>
                <a:latin typeface="黑体" panose="02010609060101010101" pitchFamily="49" charset="-122"/>
                <a:ea typeface="黑体" panose="02010609060101010101" pitchFamily="49" charset="-122"/>
              </a:rPr>
              <a:t>基于需求的用例场景来设计测试用例是最直接有效的方法，因为它直接覆盖了需求，而需求是软件的根本，验证对需求的覆盖是软件测试的根本目的。</a:t>
            </a:r>
          </a:p>
          <a:p>
            <a:pPr lvl="2">
              <a:lnSpc>
                <a:spcPct val="150000"/>
              </a:lnSpc>
            </a:pPr>
            <a:r>
              <a:rPr lang="en-US" altLang="zh-CN" sz="1800" dirty="0">
                <a:solidFill>
                  <a:srgbClr val="386698"/>
                </a:solidFill>
                <a:latin typeface="黑体" panose="02010609060101010101" pitchFamily="49" charset="-122"/>
                <a:ea typeface="黑体" panose="02010609060101010101" pitchFamily="49" charset="-122"/>
              </a:rPr>
              <a:t>要把测试用例当成活的文档，因为需求是活的，善变的。因此在设计测试用例方面应该要把敏捷方法的“及时响应变更比遵循计划更有价值”这一原则体现出来。</a:t>
            </a:r>
          </a:p>
        </p:txBody>
      </p:sp>
      <p:sp>
        <p:nvSpPr>
          <p:cNvPr id="4" name="矩形 3"/>
          <p:cNvSpPr/>
          <p:nvPr/>
        </p:nvSpPr>
        <p:spPr>
          <a:xfrm>
            <a:off x="1115616" y="5482126"/>
            <a:ext cx="7200000" cy="77579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just">
              <a:lnSpc>
                <a:spcPct val="150000"/>
              </a:lnSpc>
            </a:pPr>
            <a:r>
              <a:rPr lang="zh-CN" altLang="en-US" sz="1385" b="1" dirty="0">
                <a:solidFill>
                  <a:srgbClr val="C00000"/>
                </a:solidFill>
              </a:rPr>
              <a:t>　　不要认为测试用例设计是一个阶段，测试用例的设计也需要迭代，在软件开发的不同阶段都要回来重新评审和完善测试用例。</a:t>
            </a:r>
          </a:p>
        </p:txBody>
      </p:sp>
    </p:spTree>
    <p:extLst>
      <p:ext uri="{BB962C8B-B14F-4D97-AF65-F5344CB8AC3E}">
        <p14:creationId xmlns:p14="http://schemas.microsoft.com/office/powerpoint/2010/main" val="39594478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675640"/>
            <a:ext cx="8229600" cy="631825"/>
          </a:xfrm>
        </p:spPr>
        <p:txBody>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测试用例评审</a:t>
            </a:r>
          </a:p>
        </p:txBody>
      </p:sp>
      <p:sp>
        <p:nvSpPr>
          <p:cNvPr id="2" name="内容占位符 1"/>
          <p:cNvSpPr>
            <a:spLocks noGrp="1"/>
          </p:cNvSpPr>
          <p:nvPr>
            <p:ph idx="1"/>
          </p:nvPr>
        </p:nvSpPr>
        <p:spPr>
          <a:xfrm>
            <a:off x="457200" y="1600200"/>
            <a:ext cx="8229600" cy="3257550"/>
          </a:xfrm>
        </p:spPr>
        <p:txBody>
          <a:bodyPr/>
          <a:lstStyle/>
          <a:p>
            <a:r>
              <a:rPr lang="en-US" altLang="zh-CN" sz="2400" dirty="0">
                <a:solidFill>
                  <a:srgbClr val="386698"/>
                </a:solidFill>
                <a:latin typeface="黑体" panose="02010609060101010101" pitchFamily="49" charset="-122"/>
                <a:ea typeface="黑体" panose="02010609060101010101" pitchFamily="49" charset="-122"/>
              </a:rPr>
              <a:t>1、同行评审</a:t>
            </a:r>
          </a:p>
          <a:p>
            <a:pPr lvl="1" algn="l">
              <a:lnSpc>
                <a:spcPct val="130000"/>
              </a:lnSpc>
            </a:pPr>
            <a:r>
              <a:rPr lang="en-US" altLang="zh-CN" sz="2000" dirty="0">
                <a:solidFill>
                  <a:srgbClr val="386698"/>
                </a:solidFill>
                <a:latin typeface="黑体" panose="02010609060101010101" pitchFamily="49" charset="-122"/>
                <a:ea typeface="黑体" panose="02010609060101010101" pitchFamily="49" charset="-122"/>
              </a:rPr>
              <a:t>测试用例的检查方式有很多，同行评审是其中最敏捷的一种。</a:t>
            </a:r>
          </a:p>
          <a:p>
            <a:pPr lvl="1" algn="l">
              <a:lnSpc>
                <a:spcPct val="130000"/>
              </a:lnSpc>
            </a:pPr>
            <a:r>
              <a:rPr lang="en-US" altLang="zh-CN" sz="2000" dirty="0">
                <a:solidFill>
                  <a:srgbClr val="386698"/>
                </a:solidFill>
                <a:latin typeface="黑体" panose="02010609060101010101" pitchFamily="49" charset="-122"/>
                <a:ea typeface="黑体" panose="02010609060101010101" pitchFamily="49" charset="-122"/>
              </a:rPr>
              <a:t>“个体和交互比过程和工具更有价值”，这强调了测试用例设计者之间的思想碰撞，通过探讨、协作来完成测试用例的设计。</a:t>
            </a:r>
          </a:p>
          <a:p>
            <a:pPr lvl="1" algn="l">
              <a:lnSpc>
                <a:spcPct val="130000"/>
              </a:lnSpc>
            </a:pPr>
            <a:endParaRPr lang="en-US" altLang="zh-CN" sz="2000" dirty="0">
              <a:solidFill>
                <a:srgbClr val="386698"/>
              </a:solidFill>
              <a:latin typeface="黑体" panose="02010609060101010101" pitchFamily="49" charset="-122"/>
              <a:ea typeface="黑体" panose="02010609060101010101" pitchFamily="49" charset="-122"/>
            </a:endParaRPr>
          </a:p>
          <a:p>
            <a:pPr algn="l"/>
            <a:r>
              <a:rPr lang="en-US" altLang="zh-CN" sz="2400" dirty="0">
                <a:solidFill>
                  <a:srgbClr val="386698"/>
                </a:solidFill>
                <a:latin typeface="黑体" panose="02010609060101010101" pitchFamily="49" charset="-122"/>
                <a:ea typeface="黑体" panose="02010609060101010101" pitchFamily="49" charset="-122"/>
              </a:rPr>
              <a:t>2、用户评审</a:t>
            </a:r>
          </a:p>
          <a:p>
            <a:pPr lvl="1"/>
            <a:r>
              <a:rPr lang="en-US" altLang="zh-CN" sz="2000" dirty="0">
                <a:solidFill>
                  <a:srgbClr val="386698"/>
                </a:solidFill>
                <a:latin typeface="黑体" panose="02010609060101010101" pitchFamily="49" charset="-122"/>
                <a:ea typeface="黑体" panose="02010609060101010101" pitchFamily="49" charset="-122"/>
              </a:rPr>
              <a:t>“顾客的协作比合同谈判更有价值”。</a:t>
            </a:r>
          </a:p>
        </p:txBody>
      </p:sp>
      <p:sp>
        <p:nvSpPr>
          <p:cNvPr id="4" name="矩形 3"/>
          <p:cNvSpPr/>
          <p:nvPr/>
        </p:nvSpPr>
        <p:spPr>
          <a:xfrm>
            <a:off x="943090" y="5031020"/>
            <a:ext cx="7560000" cy="99745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just">
              <a:spcBef>
                <a:spcPts val="600"/>
              </a:spcBef>
              <a:spcAft>
                <a:spcPts val="600"/>
              </a:spcAft>
            </a:pPr>
            <a:r>
              <a:rPr lang="zh-CN" altLang="en-US" sz="1385" dirty="0"/>
              <a:t>　　如果测试是对产品的批判，则顾客应该指最终用户或顾客代表（在内部可以是市场调查人员或相关领域专家）；</a:t>
            </a:r>
            <a:endParaRPr lang="en-US" altLang="zh-CN" sz="1385" dirty="0"/>
          </a:p>
          <a:p>
            <a:pPr algn="just">
              <a:spcBef>
                <a:spcPts val="600"/>
              </a:spcBef>
              <a:spcAft>
                <a:spcPts val="600"/>
              </a:spcAft>
            </a:pPr>
            <a:r>
              <a:rPr lang="zh-CN" altLang="en-US" sz="1385" dirty="0"/>
              <a:t>　　如果测试被定义为对开发提供帮助和支持，那么顾客就是程序员。</a:t>
            </a:r>
            <a:endParaRPr lang="en-US" altLang="zh-CN" sz="1385" dirty="0"/>
          </a:p>
        </p:txBody>
      </p:sp>
    </p:spTree>
    <p:extLst>
      <p:ext uri="{BB962C8B-B14F-4D97-AF65-F5344CB8AC3E}">
        <p14:creationId xmlns:p14="http://schemas.microsoft.com/office/powerpoint/2010/main" val="1542375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41350"/>
            <a:ext cx="8229600" cy="631825"/>
          </a:xfrm>
        </p:spPr>
        <p:txBody>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软件缺陷的定义</a:t>
            </a:r>
          </a:p>
        </p:txBody>
      </p:sp>
      <p:sp>
        <p:nvSpPr>
          <p:cNvPr id="3" name="内容占位符 2"/>
          <p:cNvSpPr>
            <a:spLocks noGrp="1"/>
          </p:cNvSpPr>
          <p:nvPr>
            <p:ph idx="1"/>
          </p:nvPr>
        </p:nvSpPr>
        <p:spPr/>
        <p:txBody>
          <a:bodyPr>
            <a:normAutofit/>
          </a:bodyPr>
          <a:lstStyle/>
          <a:p>
            <a:pPr>
              <a:lnSpc>
                <a:spcPct val="120000"/>
              </a:lnSpc>
            </a:pPr>
            <a:r>
              <a:rPr lang="en-US" altLang="zh-CN" sz="2400" dirty="0">
                <a:solidFill>
                  <a:srgbClr val="386698"/>
                </a:solidFill>
                <a:latin typeface="黑体" panose="02010609060101010101" pitchFamily="49" charset="-122"/>
                <a:ea typeface="黑体" panose="02010609060101010101" pitchFamily="49" charset="-122"/>
              </a:rPr>
              <a:t>IEEE 1983 of IEEE Standard 729中对软件缺陷作了一个标准的定义：</a:t>
            </a:r>
          </a:p>
          <a:p>
            <a:pPr>
              <a:lnSpc>
                <a:spcPct val="120000"/>
              </a:lnSpc>
            </a:pPr>
            <a:endParaRPr lang="en-US" altLang="zh-CN" sz="2400" dirty="0">
              <a:solidFill>
                <a:srgbClr val="386698"/>
              </a:solidFill>
              <a:latin typeface="黑体" panose="02010609060101010101" pitchFamily="49" charset="-122"/>
              <a:ea typeface="黑体" panose="02010609060101010101" pitchFamily="49" charset="-122"/>
            </a:endParaRPr>
          </a:p>
          <a:p>
            <a:pPr lvl="1">
              <a:lnSpc>
                <a:spcPct val="120000"/>
              </a:lnSpc>
            </a:pPr>
            <a:r>
              <a:rPr lang="en-US" altLang="zh-CN" sz="2000" dirty="0">
                <a:solidFill>
                  <a:srgbClr val="386698"/>
                </a:solidFill>
                <a:latin typeface="黑体" panose="02010609060101010101" pitchFamily="49" charset="-122"/>
                <a:ea typeface="黑体" panose="02010609060101010101" pitchFamily="49" charset="-122"/>
              </a:rPr>
              <a:t>从产品内部看，软件缺陷是软件产品开发或维护过程中所存在的错误、毛病等各种问题；从外部看，软件缺陷是系统所需要实现的某种功能的失效或违背。</a:t>
            </a:r>
          </a:p>
          <a:p>
            <a:pPr>
              <a:lnSpc>
                <a:spcPct val="120000"/>
              </a:lnSpc>
            </a:pPr>
            <a:endParaRPr lang="en-US" altLang="zh-CN" sz="2000" dirty="0">
              <a:solidFill>
                <a:srgbClr val="386698"/>
              </a:solidFill>
              <a:latin typeface="黑体" panose="02010609060101010101" pitchFamily="49" charset="-122"/>
              <a:ea typeface="黑体" panose="02010609060101010101" pitchFamily="49" charset="-122"/>
            </a:endParaRPr>
          </a:p>
          <a:p>
            <a:pPr>
              <a:lnSpc>
                <a:spcPct val="120000"/>
              </a:lnSpc>
            </a:pPr>
            <a:r>
              <a:rPr lang="en-US" altLang="zh-CN" sz="2400" dirty="0">
                <a:solidFill>
                  <a:srgbClr val="386698"/>
                </a:solidFill>
                <a:latin typeface="黑体" panose="02010609060101010101" pitchFamily="49" charset="-122"/>
                <a:ea typeface="黑体" panose="02010609060101010101" pitchFamily="49" charset="-122"/>
              </a:rPr>
              <a:t>因此软件缺陷就是软件产品中所存在的问题，最终表现为用户所需要的功能没有完全实现，没有满足用户的需求。</a:t>
            </a:r>
          </a:p>
          <a:p>
            <a:pPr>
              <a:lnSpc>
                <a:spcPct val="120000"/>
              </a:lnSpc>
            </a:pPr>
            <a:endParaRPr lang="en-US" altLang="zh-CN" sz="2400" dirty="0">
              <a:solidFill>
                <a:srgbClr val="386698"/>
              </a:solidFill>
              <a:latin typeface="黑体" panose="02010609060101010101" pitchFamily="49" charset="-122"/>
              <a:ea typeface="黑体" panose="02010609060101010101" pitchFamily="49" charset="-122"/>
            </a:endParaRPr>
          </a:p>
        </p:txBody>
      </p:sp>
      <p:sp>
        <p:nvSpPr>
          <p:cNvPr id="4" name="TextBox 3"/>
          <p:cNvSpPr txBox="1"/>
          <p:nvPr/>
        </p:nvSpPr>
        <p:spPr>
          <a:xfrm>
            <a:off x="3384218" y="5402453"/>
            <a:ext cx="2376263" cy="801370"/>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zh-CN" altLang="en-US" sz="462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a typeface="宋体" panose="02010600030101010101" pitchFamily="2" charset="-122"/>
                <a:sym typeface="Arial" panose="020B0604020202020204" pitchFamily="34" charset="0"/>
              </a:rPr>
              <a:t>！</a:t>
            </a:r>
            <a:r>
              <a:rPr lang="en-US" altLang="zh-CN" sz="462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a typeface="宋体" panose="02010600030101010101" pitchFamily="2" charset="-122"/>
                <a:sym typeface="Arial" panose="020B0604020202020204" pitchFamily="34" charset="0"/>
              </a:rPr>
              <a:t> Bug</a:t>
            </a:r>
            <a:endParaRPr lang="zh-CN" altLang="en-US" sz="462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a typeface="宋体" panose="02010600030101010101" pitchFamily="2" charset="-122"/>
              <a:sym typeface="Arial" panose="020B0604020202020204" pitchFamily="34" charset="0"/>
            </a:endParaRPr>
          </a:p>
        </p:txBody>
      </p:sp>
    </p:spTree>
    <p:extLst>
      <p:ext uri="{BB962C8B-B14F-4D97-AF65-F5344CB8AC3E}">
        <p14:creationId xmlns:p14="http://schemas.microsoft.com/office/powerpoint/2010/main" val="835051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remove"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702945"/>
            <a:ext cx="8229600" cy="558800"/>
          </a:xfrm>
        </p:spPr>
        <p:txBody>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正交排列法</a:t>
            </a:r>
          </a:p>
        </p:txBody>
      </p:sp>
      <p:sp>
        <p:nvSpPr>
          <p:cNvPr id="2" name="内容占位符 1"/>
          <p:cNvSpPr>
            <a:spLocks noGrp="1"/>
          </p:cNvSpPr>
          <p:nvPr>
            <p:ph idx="1"/>
          </p:nvPr>
        </p:nvSpPr>
        <p:spPr>
          <a:xfrm>
            <a:off x="81915" y="1146810"/>
            <a:ext cx="8824595" cy="4351655"/>
          </a:xfrm>
        </p:spPr>
        <p:txBody>
          <a:bodyPr/>
          <a:lstStyle/>
          <a:p>
            <a:pPr marL="457200" lvl="1" algn="l">
              <a:buChar char="•"/>
            </a:pPr>
            <a:r>
              <a:rPr lang="zh-CN" altLang="en-US" sz="2400" dirty="0">
                <a:solidFill>
                  <a:srgbClr val="386698"/>
                </a:solidFill>
                <a:latin typeface="Franklin Gothic Book" panose="020B0503020102020204" pitchFamily="34" charset="0"/>
                <a:ea typeface="黑体" panose="02010609060101010101" pitchFamily="49" charset="-122"/>
              </a:rPr>
              <a:t>正交排列法概述</a:t>
            </a:r>
          </a:p>
          <a:p>
            <a:pPr marL="457200" lvl="1" algn="l"/>
            <a:r>
              <a:rPr lang="zh-CN" altLang="en-US" sz="2000" dirty="0">
                <a:solidFill>
                  <a:srgbClr val="386698"/>
                </a:solidFill>
                <a:latin typeface="Franklin Gothic Book" panose="020B0503020102020204" pitchFamily="34" charset="0"/>
                <a:ea typeface="黑体" panose="02010609060101010101" pitchFamily="49" charset="-122"/>
              </a:rPr>
              <a:t>正交排列法能够使用最小的测试过程集合获得最大的测试覆盖率。当可能的输入数据或者输入数据的组合数量很大时，由于不可能为每个输入组合都创建测试用例，可以采用这种方法。</a:t>
            </a:r>
          </a:p>
          <a:p>
            <a:pPr marL="457200" lvl="1" algn="l"/>
            <a:endParaRPr lang="zh-CN" altLang="en-US" sz="2000" dirty="0">
              <a:solidFill>
                <a:srgbClr val="386698"/>
              </a:solidFill>
              <a:latin typeface="Franklin Gothic Book" panose="020B0503020102020204" pitchFamily="34" charset="0"/>
              <a:ea typeface="黑体" panose="02010609060101010101" pitchFamily="49" charset="-122"/>
            </a:endParaRPr>
          </a:p>
          <a:p>
            <a:pPr marL="457200" lvl="1" algn="l">
              <a:buChar char="•"/>
            </a:pPr>
            <a:r>
              <a:rPr lang="zh-CN" altLang="en-US" sz="2400" dirty="0">
                <a:solidFill>
                  <a:srgbClr val="386698"/>
                </a:solidFill>
                <a:latin typeface="Franklin Gothic Book" panose="020B0503020102020204" pitchFamily="34" charset="0"/>
                <a:ea typeface="黑体" panose="02010609060101010101" pitchFamily="49" charset="-122"/>
              </a:rPr>
              <a:t>案例：字符属性设置程序</a:t>
            </a:r>
          </a:p>
          <a:p>
            <a:pPr marL="457200" lvl="1" algn="l"/>
            <a:r>
              <a:rPr lang="zh-CN" altLang="en-US" sz="2000" dirty="0">
                <a:solidFill>
                  <a:srgbClr val="386698"/>
                </a:solidFill>
                <a:latin typeface="Franklin Gothic Book" panose="020B0503020102020204" pitchFamily="34" charset="0"/>
                <a:ea typeface="黑体" panose="02010609060101010101" pitchFamily="49" charset="-122"/>
              </a:rPr>
              <a:t>窗体中有多个控件（字体、字符样式、颜色、字号），每个控件有多个取值</a:t>
            </a:r>
          </a:p>
          <a:p>
            <a:pPr marL="457200" lvl="1" algn="l">
              <a:buChar char="•"/>
            </a:pPr>
            <a:r>
              <a:rPr lang="zh-CN" altLang="en-US" sz="1800" dirty="0">
                <a:solidFill>
                  <a:srgbClr val="386698"/>
                </a:solidFill>
                <a:latin typeface="Franklin Gothic Book" panose="020B0503020102020204" pitchFamily="34" charset="0"/>
                <a:ea typeface="黑体" panose="02010609060101010101" pitchFamily="49" charset="-122"/>
              </a:rPr>
              <a:t>字体：仿宋、楷体、华文彩云</a:t>
            </a:r>
          </a:p>
          <a:p>
            <a:pPr marL="457200" lvl="1" algn="l">
              <a:buChar char="•"/>
            </a:pPr>
            <a:r>
              <a:rPr lang="zh-CN" altLang="en-US" sz="1800" dirty="0">
                <a:solidFill>
                  <a:srgbClr val="386698"/>
                </a:solidFill>
                <a:latin typeface="Franklin Gothic Book" panose="020B0503020102020204" pitchFamily="34" charset="0"/>
                <a:ea typeface="黑体" panose="02010609060101010101" pitchFamily="49" charset="-122"/>
              </a:rPr>
              <a:t>字符样式：粗体、斜体、下划线</a:t>
            </a:r>
          </a:p>
          <a:p>
            <a:pPr lvl="2"/>
            <a:r>
              <a:rPr lang="zh-CN" altLang="en-US" sz="1800" dirty="0">
                <a:solidFill>
                  <a:srgbClr val="386698"/>
                </a:solidFill>
                <a:latin typeface="Franklin Gothic Book" panose="020B0503020102020204" pitchFamily="34" charset="0"/>
                <a:ea typeface="黑体" panose="02010609060101010101" pitchFamily="49" charset="-122"/>
              </a:rPr>
              <a:t>颜色：红色、绿色、蓝色</a:t>
            </a:r>
          </a:p>
          <a:p>
            <a:pPr lvl="2"/>
            <a:r>
              <a:rPr lang="zh-CN" altLang="en-US" sz="1800" dirty="0">
                <a:solidFill>
                  <a:srgbClr val="386698"/>
                </a:solidFill>
                <a:latin typeface="Franklin Gothic Book" panose="020B0503020102020204" pitchFamily="34" charset="0"/>
                <a:ea typeface="黑体" panose="02010609060101010101" pitchFamily="49" charset="-122"/>
              </a:rPr>
              <a:t>字号：20号、30号、40号</a:t>
            </a:r>
            <a:endParaRPr lang="en-US" altLang="zh-CN" sz="1800" dirty="0"/>
          </a:p>
          <a:p>
            <a:pPr marL="457200" lvl="1" indent="0">
              <a:buNone/>
            </a:pPr>
            <a:endParaRPr lang="zh-CN" altLang="en-US" sz="1800" dirty="0">
              <a:solidFill>
                <a:srgbClr val="386698"/>
              </a:solidFill>
              <a:latin typeface="Franklin Gothic Book" panose="020B0503020102020204" pitchFamily="34" charset="0"/>
              <a:ea typeface="黑体" panose="02010609060101010101" pitchFamily="49" charset="-122"/>
            </a:endParaRPr>
          </a:p>
        </p:txBody>
      </p:sp>
      <p:pic>
        <p:nvPicPr>
          <p:cNvPr id="4"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72523" y="4116612"/>
            <a:ext cx="4433630" cy="20710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53493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fade">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fade">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fade">
                                      <p:cBhvr>
                                        <p:cTn id="27" dur="500"/>
                                        <p:tgtEl>
                                          <p:spTgt spid="2">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
                                            <p:txEl>
                                              <p:pRg st="6" end="6"/>
                                            </p:txEl>
                                          </p:spTgt>
                                        </p:tgtEl>
                                        <p:attrNameLst>
                                          <p:attrName>style.visibility</p:attrName>
                                        </p:attrNameLst>
                                      </p:cBhvr>
                                      <p:to>
                                        <p:strVal val="visible"/>
                                      </p:to>
                                    </p:set>
                                    <p:animEffect transition="in" filter="fade">
                                      <p:cBhvr>
                                        <p:cTn id="32" dur="500"/>
                                        <p:tgtEl>
                                          <p:spTgt spid="2">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
                                            <p:txEl>
                                              <p:pRg st="7" end="7"/>
                                            </p:txEl>
                                          </p:spTgt>
                                        </p:tgtEl>
                                        <p:attrNameLst>
                                          <p:attrName>style.visibility</p:attrName>
                                        </p:attrNameLst>
                                      </p:cBhvr>
                                      <p:to>
                                        <p:strVal val="visible"/>
                                      </p:to>
                                    </p:set>
                                    <p:animEffect transition="in" filter="fade">
                                      <p:cBhvr>
                                        <p:cTn id="37" dur="500"/>
                                        <p:tgtEl>
                                          <p:spTgt spid="2">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
                                            <p:txEl>
                                              <p:pRg st="8" end="8"/>
                                            </p:txEl>
                                          </p:spTgt>
                                        </p:tgtEl>
                                        <p:attrNameLst>
                                          <p:attrName>style.visibility</p:attrName>
                                        </p:attrNameLst>
                                      </p:cBhvr>
                                      <p:to>
                                        <p:strVal val="visible"/>
                                      </p:to>
                                    </p:set>
                                    <p:animEffect transition="in" filter="fade">
                                      <p:cBhvr>
                                        <p:cTn id="42" dur="500"/>
                                        <p:tgtEl>
                                          <p:spTgt spid="2">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4"/>
                                        </p:tgtEl>
                                        <p:attrNameLst>
                                          <p:attrName>style.visibility</p:attrName>
                                        </p:attrNameLst>
                                      </p:cBhvr>
                                      <p:to>
                                        <p:strVal val="visible"/>
                                      </p:to>
                                    </p:set>
                                    <p:animEffect transition="in" filter="fade">
                                      <p:cBhvr>
                                        <p:cTn id="4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49605"/>
            <a:ext cx="8229600" cy="572135"/>
          </a:xfrm>
        </p:spPr>
        <p:txBody>
          <a:bodyPr/>
          <a:lstStyle/>
          <a:p>
            <a:pPr algn="ctr"/>
            <a:r>
              <a:rPr lang="zh-CN" altLang="en-US" sz="2800" b="1" dirty="0">
                <a:solidFill>
                  <a:srgbClr val="386698"/>
                </a:solidFill>
                <a:latin typeface="Franklin Gothic Medium" panose="020B0603020102020204" pitchFamily="34" charset="0"/>
                <a:ea typeface="微软雅黑" panose="020B0503020204020204" pitchFamily="34" charset="-122"/>
                <a:cs typeface="+mn-cs"/>
              </a:rPr>
              <a:t>软件缺陷的定义</a:t>
            </a:r>
          </a:p>
        </p:txBody>
      </p:sp>
      <p:sp>
        <p:nvSpPr>
          <p:cNvPr id="3" name="内容占位符 2"/>
          <p:cNvSpPr>
            <a:spLocks noGrp="1"/>
          </p:cNvSpPr>
          <p:nvPr>
            <p:ph idx="1"/>
          </p:nvPr>
        </p:nvSpPr>
        <p:spPr/>
        <p:txBody>
          <a:bodyPr/>
          <a:lstStyle/>
          <a:p>
            <a:pPr algn="l">
              <a:lnSpc>
                <a:spcPct val="120000"/>
              </a:lnSpc>
            </a:pPr>
            <a:r>
              <a:rPr lang="en-US" altLang="zh-CN" sz="2400" dirty="0">
                <a:solidFill>
                  <a:srgbClr val="386698"/>
                </a:solidFill>
                <a:latin typeface="黑体" panose="02010609060101010101" pitchFamily="49" charset="-122"/>
                <a:ea typeface="黑体" panose="02010609060101010101" pitchFamily="49" charset="-122"/>
              </a:rPr>
              <a:t>软件缺陷是指存在于软件（程序、数据、文档）中的那些不符合用户需求的问题。</a:t>
            </a:r>
          </a:p>
          <a:p>
            <a:pPr lvl="1">
              <a:lnSpc>
                <a:spcPct val="150000"/>
              </a:lnSpc>
            </a:pPr>
            <a:r>
              <a:rPr lang="en-US" altLang="zh-CN" sz="2000" dirty="0">
                <a:solidFill>
                  <a:srgbClr val="386698"/>
                </a:solidFill>
                <a:latin typeface="黑体" panose="02010609060101010101" pitchFamily="49" charset="-122"/>
                <a:ea typeface="黑体" panose="02010609060101010101" pitchFamily="49" charset="-122"/>
              </a:rPr>
              <a:t>软件未达到需求规格说明书表明的功能</a:t>
            </a:r>
          </a:p>
          <a:p>
            <a:pPr lvl="1">
              <a:lnSpc>
                <a:spcPct val="150000"/>
              </a:lnSpc>
            </a:pPr>
            <a:r>
              <a:rPr lang="en-US" altLang="zh-CN" sz="2000" dirty="0">
                <a:solidFill>
                  <a:srgbClr val="386698"/>
                </a:solidFill>
                <a:latin typeface="黑体" panose="02010609060101010101" pitchFamily="49" charset="-122"/>
                <a:ea typeface="黑体" panose="02010609060101010101" pitchFamily="49" charset="-122"/>
              </a:rPr>
              <a:t>软件出现了需求规格说明书指明不会出现的错误</a:t>
            </a:r>
          </a:p>
          <a:p>
            <a:pPr lvl="1">
              <a:lnSpc>
                <a:spcPct val="150000"/>
              </a:lnSpc>
            </a:pPr>
            <a:r>
              <a:rPr lang="en-US" altLang="zh-CN" sz="2000" dirty="0">
                <a:solidFill>
                  <a:srgbClr val="386698"/>
                </a:solidFill>
                <a:latin typeface="黑体" panose="02010609060101010101" pitchFamily="49" charset="-122"/>
                <a:ea typeface="黑体" panose="02010609060101010101" pitchFamily="49" charset="-122"/>
              </a:rPr>
              <a:t>软件的功能超出了需求规格说明书指明的范围</a:t>
            </a:r>
          </a:p>
          <a:p>
            <a:pPr lvl="1">
              <a:lnSpc>
                <a:spcPct val="150000"/>
              </a:lnSpc>
            </a:pPr>
            <a:r>
              <a:rPr lang="en-US" altLang="zh-CN" sz="2000" dirty="0">
                <a:solidFill>
                  <a:srgbClr val="386698"/>
                </a:solidFill>
                <a:latin typeface="黑体" panose="02010609060101010101" pitchFamily="49" charset="-122"/>
                <a:ea typeface="黑体" panose="02010609060101010101" pitchFamily="49" charset="-122"/>
              </a:rPr>
              <a:t>软件未达到需求规格说明书虽未指明而应该达到的目标</a:t>
            </a:r>
          </a:p>
          <a:p>
            <a:pPr lvl="1">
              <a:lnSpc>
                <a:spcPct val="150000"/>
              </a:lnSpc>
            </a:pPr>
            <a:r>
              <a:rPr lang="en-US" altLang="zh-CN" sz="2000" dirty="0">
                <a:solidFill>
                  <a:srgbClr val="386698"/>
                </a:solidFill>
                <a:latin typeface="黑体" panose="02010609060101010101" pitchFamily="49" charset="-122"/>
                <a:ea typeface="黑体" panose="02010609060101010101" pitchFamily="49" charset="-122"/>
              </a:rPr>
              <a:t>软件测试人员认为软件难以理解、不易使用、运行速度慢、或者最终用户认为不好</a:t>
            </a:r>
          </a:p>
        </p:txBody>
      </p:sp>
    </p:spTree>
    <p:extLst>
      <p:ext uri="{BB962C8B-B14F-4D97-AF65-F5344CB8AC3E}">
        <p14:creationId xmlns:p14="http://schemas.microsoft.com/office/powerpoint/2010/main" val="3094850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32460"/>
            <a:ext cx="8229600" cy="547370"/>
          </a:xfrm>
        </p:spPr>
        <p:txBody>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软件缺陷示例</a:t>
            </a:r>
          </a:p>
        </p:txBody>
      </p:sp>
      <p:sp>
        <p:nvSpPr>
          <p:cNvPr id="3" name="内容占位符 2"/>
          <p:cNvSpPr>
            <a:spLocks noGrp="1"/>
          </p:cNvSpPr>
          <p:nvPr>
            <p:ph idx="1"/>
          </p:nvPr>
        </p:nvSpPr>
        <p:spPr>
          <a:xfrm>
            <a:off x="235585" y="1056005"/>
            <a:ext cx="8672195" cy="4526280"/>
          </a:xfrm>
        </p:spPr>
        <p:txBody>
          <a:bodyPr>
            <a:noAutofit/>
          </a:bodyPr>
          <a:lstStyle/>
          <a:p>
            <a:pPr marL="0" lvl="1" algn="l" fontAlgn="auto">
              <a:lnSpc>
                <a:spcPct val="150000"/>
              </a:lnSpc>
              <a:spcBef>
                <a:spcPts val="0"/>
              </a:spcBef>
              <a:buChar char="•"/>
            </a:pPr>
            <a:r>
              <a:rPr lang="en-US" altLang="zh-CN" sz="1600" b="0" dirty="0">
                <a:solidFill>
                  <a:srgbClr val="386698"/>
                </a:solidFill>
                <a:latin typeface="黑体" panose="02010609060101010101" pitchFamily="49" charset="-122"/>
                <a:ea typeface="黑体" panose="02010609060101010101" pitchFamily="49" charset="-122"/>
              </a:rPr>
              <a:t>计算器说明书一般声称该计算器将准确无误地进行加、减、乘、除运算。如果测试人员或用户选定了两个数值后，随意按下了“+”号键，结果没有任何反应。</a:t>
            </a:r>
          </a:p>
          <a:p>
            <a:pPr marL="0" lvl="1" algn="l" fontAlgn="auto">
              <a:lnSpc>
                <a:spcPct val="150000"/>
              </a:lnSpc>
              <a:spcBef>
                <a:spcPts val="0"/>
              </a:spcBef>
              <a:buChar char="•"/>
            </a:pPr>
            <a:endParaRPr lang="en-US" altLang="zh-CN" sz="1600" b="0" dirty="0">
              <a:solidFill>
                <a:srgbClr val="386698"/>
              </a:solidFill>
              <a:latin typeface="黑体" panose="02010609060101010101" pitchFamily="49" charset="-122"/>
              <a:ea typeface="黑体" panose="02010609060101010101" pitchFamily="49" charset="-122"/>
            </a:endParaRPr>
          </a:p>
          <a:p>
            <a:pPr marL="0" lvl="1" algn="l" fontAlgn="auto">
              <a:lnSpc>
                <a:spcPct val="150000"/>
              </a:lnSpc>
              <a:spcBef>
                <a:spcPts val="0"/>
              </a:spcBef>
              <a:buChar char="•"/>
            </a:pPr>
            <a:r>
              <a:rPr lang="en-US" altLang="zh-CN" sz="1600" b="0" dirty="0">
                <a:solidFill>
                  <a:srgbClr val="386698"/>
                </a:solidFill>
                <a:latin typeface="黑体" panose="02010609060101010101" pitchFamily="49" charset="-122"/>
                <a:ea typeface="黑体" panose="02010609060101010101" pitchFamily="49" charset="-122"/>
              </a:rPr>
              <a:t>若在进行测试时，发现除了规定的加、减、乘、除功能之外，还能够进行求平方根的运算，而这一功能并没有在说明书的功能中规定。</a:t>
            </a:r>
          </a:p>
          <a:p>
            <a:pPr marL="0" lvl="1" indent="0" algn="l" fontAlgn="auto">
              <a:lnSpc>
                <a:spcPct val="150000"/>
              </a:lnSpc>
              <a:spcBef>
                <a:spcPts val="0"/>
              </a:spcBef>
              <a:buNone/>
            </a:pPr>
            <a:endParaRPr lang="en-US" altLang="zh-CN" sz="1600" b="0" dirty="0">
              <a:solidFill>
                <a:srgbClr val="386698"/>
              </a:solidFill>
              <a:latin typeface="黑体" panose="02010609060101010101" pitchFamily="49" charset="-122"/>
              <a:ea typeface="黑体" panose="02010609060101010101" pitchFamily="49" charset="-122"/>
            </a:endParaRPr>
          </a:p>
          <a:p>
            <a:pPr marL="0" lvl="1" algn="l" fontAlgn="auto">
              <a:lnSpc>
                <a:spcPct val="150000"/>
              </a:lnSpc>
              <a:spcBef>
                <a:spcPts val="0"/>
              </a:spcBef>
              <a:buChar char="•"/>
            </a:pPr>
            <a:r>
              <a:rPr lang="en-US" altLang="zh-CN" sz="1600" b="0" dirty="0">
                <a:solidFill>
                  <a:srgbClr val="386698"/>
                </a:solidFill>
                <a:latin typeface="黑体" panose="02010609060101010101" pitchFamily="49" charset="-122"/>
                <a:ea typeface="黑体" panose="02010609060101010101" pitchFamily="49" charset="-122"/>
              </a:rPr>
              <a:t>若在测试过程中发现，因为电池没电而导致了计算不正确，但软件需求规格说明书未能指出在此情况下应如何进行处理。</a:t>
            </a:r>
          </a:p>
          <a:p>
            <a:pPr marL="0" lvl="1" algn="l" fontAlgn="auto">
              <a:lnSpc>
                <a:spcPct val="150000"/>
              </a:lnSpc>
              <a:spcBef>
                <a:spcPts val="0"/>
              </a:spcBef>
              <a:buChar char="•"/>
            </a:pPr>
            <a:endParaRPr lang="en-US" altLang="zh-CN" sz="1600" b="0" dirty="0">
              <a:solidFill>
                <a:srgbClr val="386698"/>
              </a:solidFill>
              <a:latin typeface="黑体" panose="02010609060101010101" pitchFamily="49" charset="-122"/>
              <a:ea typeface="黑体" panose="02010609060101010101" pitchFamily="49" charset="-122"/>
            </a:endParaRPr>
          </a:p>
          <a:p>
            <a:pPr marL="0" lvl="1" algn="l" fontAlgn="auto">
              <a:lnSpc>
                <a:spcPct val="150000"/>
              </a:lnSpc>
              <a:spcBef>
                <a:spcPts val="0"/>
              </a:spcBef>
              <a:buChar char="•"/>
            </a:pPr>
            <a:r>
              <a:rPr lang="en-US" altLang="zh-CN" sz="1600" b="0" dirty="0">
                <a:solidFill>
                  <a:srgbClr val="386698"/>
                </a:solidFill>
                <a:latin typeface="黑体" panose="02010609060101010101" pitchFamily="49" charset="-122"/>
                <a:ea typeface="黑体" panose="02010609060101010101" pitchFamily="49" charset="-122"/>
              </a:rPr>
              <a:t>假如计算器说明书指明计算器不会出现崩溃、死锁或者停止反应，而在用户随意按、敲键盘后，计算器停止接受输入或没有了反应。</a:t>
            </a:r>
          </a:p>
          <a:p>
            <a:pPr marL="0" lvl="1" algn="l" fontAlgn="auto">
              <a:lnSpc>
                <a:spcPct val="150000"/>
              </a:lnSpc>
              <a:spcBef>
                <a:spcPts val="0"/>
              </a:spcBef>
              <a:buChar char="•"/>
            </a:pPr>
            <a:endParaRPr lang="en-US" altLang="zh-CN" sz="1600" b="0" dirty="0">
              <a:solidFill>
                <a:srgbClr val="386698"/>
              </a:solidFill>
              <a:latin typeface="黑体" panose="02010609060101010101" pitchFamily="49" charset="-122"/>
              <a:ea typeface="黑体" panose="02010609060101010101" pitchFamily="49" charset="-122"/>
            </a:endParaRPr>
          </a:p>
          <a:p>
            <a:pPr marL="0" lvl="1" algn="l" fontAlgn="auto">
              <a:lnSpc>
                <a:spcPct val="150000"/>
              </a:lnSpc>
              <a:spcBef>
                <a:spcPts val="0"/>
              </a:spcBef>
              <a:buChar char="•"/>
            </a:pPr>
            <a:r>
              <a:rPr lang="en-US" altLang="zh-CN" sz="1600" b="0" dirty="0">
                <a:solidFill>
                  <a:srgbClr val="386698"/>
                </a:solidFill>
                <a:latin typeface="黑体" panose="02010609060101010101" pitchFamily="49" charset="-122"/>
                <a:ea typeface="黑体" panose="02010609060101010101" pitchFamily="49" charset="-122"/>
              </a:rPr>
              <a:t>测试人员或最终用户发现计算器某些地方不好用，比如，按键太小、显示屏在亮光下无法看清等。</a:t>
            </a:r>
          </a:p>
        </p:txBody>
      </p:sp>
      <p:sp>
        <p:nvSpPr>
          <p:cNvPr id="4" name="TextBox 3"/>
          <p:cNvSpPr txBox="1"/>
          <p:nvPr/>
        </p:nvSpPr>
        <p:spPr>
          <a:xfrm>
            <a:off x="579755" y="1879945"/>
            <a:ext cx="3561080" cy="306705"/>
          </a:xfrm>
          <a:prstGeom prst="rect">
            <a:avLst/>
          </a:prstGeom>
          <a:noFill/>
        </p:spPr>
        <p:txBody>
          <a:bodyPr wrap="none" rtlCol="0">
            <a:spAutoFit/>
          </a:bodyPr>
          <a:lstStyle/>
          <a:p>
            <a:pPr lvl="0" algn="l"/>
            <a:r>
              <a:rPr lang="zh-CN" altLang="en-US" sz="1400" dirty="0">
                <a:solidFill>
                  <a:srgbClr val="C00000"/>
                </a:solidFill>
                <a:latin typeface="黑体" panose="02010609060101010101" pitchFamily="49" charset="-122"/>
                <a:ea typeface="黑体" panose="02010609060101010101" pitchFamily="49" charset="-122"/>
              </a:rPr>
              <a:t>软件未达到软件需求规格说明书表明的功能</a:t>
            </a:r>
            <a:endParaRPr lang="en-US" altLang="zh-CN" sz="1400" dirty="0">
              <a:solidFill>
                <a:srgbClr val="C00000"/>
              </a:solidFill>
              <a:latin typeface="黑体" panose="02010609060101010101" pitchFamily="49" charset="-122"/>
              <a:ea typeface="黑体" panose="02010609060101010101" pitchFamily="49" charset="-122"/>
            </a:endParaRPr>
          </a:p>
        </p:txBody>
      </p:sp>
      <p:sp>
        <p:nvSpPr>
          <p:cNvPr id="5" name="TextBox 4"/>
          <p:cNvSpPr txBox="1"/>
          <p:nvPr/>
        </p:nvSpPr>
        <p:spPr>
          <a:xfrm>
            <a:off x="579755" y="3033020"/>
            <a:ext cx="4094480" cy="306705"/>
          </a:xfrm>
          <a:prstGeom prst="rect">
            <a:avLst/>
          </a:prstGeom>
          <a:noFill/>
        </p:spPr>
        <p:txBody>
          <a:bodyPr wrap="none" rtlCol="0">
            <a:spAutoFit/>
          </a:bodyPr>
          <a:lstStyle/>
          <a:p>
            <a:pPr algn="l"/>
            <a:r>
              <a:rPr lang="zh-CN" altLang="en-US" sz="1400" dirty="0">
                <a:solidFill>
                  <a:srgbClr val="C00000"/>
                </a:solidFill>
                <a:latin typeface="黑体" panose="02010609060101010101" pitchFamily="49" charset="-122"/>
                <a:ea typeface="黑体" panose="02010609060101010101" pitchFamily="49" charset="-122"/>
              </a:rPr>
              <a:t>软件的功能超出了软件需求规格说明书指明的范围</a:t>
            </a:r>
            <a:endParaRPr lang="en-US" altLang="zh-CN" sz="1400" dirty="0">
              <a:solidFill>
                <a:srgbClr val="C00000"/>
              </a:solidFill>
              <a:latin typeface="黑体" panose="02010609060101010101" pitchFamily="49" charset="-122"/>
              <a:ea typeface="黑体" panose="02010609060101010101" pitchFamily="49" charset="-122"/>
            </a:endParaRPr>
          </a:p>
        </p:txBody>
      </p:sp>
      <p:sp>
        <p:nvSpPr>
          <p:cNvPr id="6" name="TextBox 5"/>
          <p:cNvSpPr txBox="1"/>
          <p:nvPr/>
        </p:nvSpPr>
        <p:spPr>
          <a:xfrm>
            <a:off x="579755" y="4073057"/>
            <a:ext cx="4627880" cy="306705"/>
          </a:xfrm>
          <a:prstGeom prst="rect">
            <a:avLst/>
          </a:prstGeom>
          <a:noFill/>
        </p:spPr>
        <p:txBody>
          <a:bodyPr wrap="none" rtlCol="0">
            <a:spAutoFit/>
          </a:bodyPr>
          <a:lstStyle/>
          <a:p>
            <a:pPr algn="l"/>
            <a:r>
              <a:rPr lang="zh-CN" altLang="en-US" sz="1400" dirty="0">
                <a:solidFill>
                  <a:srgbClr val="C00000"/>
                </a:solidFill>
                <a:latin typeface="黑体" panose="02010609060101010101" pitchFamily="49" charset="-122"/>
                <a:ea typeface="黑体" panose="02010609060101010101" pitchFamily="49" charset="-122"/>
              </a:rPr>
              <a:t>软件未达到软件需求规格说明书未指明而应该达到的目标</a:t>
            </a:r>
            <a:endParaRPr lang="en-US" altLang="zh-CN" sz="1400" dirty="0">
              <a:solidFill>
                <a:srgbClr val="C00000"/>
              </a:solidFill>
              <a:latin typeface="黑体" panose="02010609060101010101" pitchFamily="49" charset="-122"/>
              <a:ea typeface="黑体" panose="02010609060101010101" pitchFamily="49" charset="-122"/>
            </a:endParaRPr>
          </a:p>
        </p:txBody>
      </p:sp>
      <p:sp>
        <p:nvSpPr>
          <p:cNvPr id="7" name="TextBox 6"/>
          <p:cNvSpPr txBox="1"/>
          <p:nvPr/>
        </p:nvSpPr>
        <p:spPr>
          <a:xfrm>
            <a:off x="579755" y="5160092"/>
            <a:ext cx="4272280" cy="306705"/>
          </a:xfrm>
          <a:prstGeom prst="rect">
            <a:avLst/>
          </a:prstGeom>
          <a:noFill/>
        </p:spPr>
        <p:txBody>
          <a:bodyPr wrap="none" rtlCol="0">
            <a:spAutoFit/>
          </a:bodyPr>
          <a:lstStyle/>
          <a:p>
            <a:pPr algn="l"/>
            <a:r>
              <a:rPr lang="zh-CN" altLang="en-US" sz="1400" dirty="0">
                <a:solidFill>
                  <a:srgbClr val="C00000"/>
                </a:solidFill>
                <a:latin typeface="黑体" panose="02010609060101010101" pitchFamily="49" charset="-122"/>
                <a:ea typeface="黑体" panose="02010609060101010101" pitchFamily="49" charset="-122"/>
              </a:rPr>
              <a:t>软件出现了软件需求规格说明书指明不会出现的错误</a:t>
            </a:r>
            <a:endParaRPr lang="en-US" altLang="zh-CN" sz="1400" dirty="0">
              <a:solidFill>
                <a:srgbClr val="C00000"/>
              </a:solidFill>
              <a:latin typeface="黑体" panose="02010609060101010101" pitchFamily="49" charset="-122"/>
              <a:ea typeface="黑体" panose="02010609060101010101" pitchFamily="49" charset="-122"/>
            </a:endParaRPr>
          </a:p>
        </p:txBody>
      </p:sp>
      <p:sp>
        <p:nvSpPr>
          <p:cNvPr id="8" name="TextBox 7"/>
          <p:cNvSpPr txBox="1"/>
          <p:nvPr/>
        </p:nvSpPr>
        <p:spPr>
          <a:xfrm>
            <a:off x="579755" y="6162037"/>
            <a:ext cx="7632847" cy="306705"/>
          </a:xfrm>
          <a:prstGeom prst="rect">
            <a:avLst/>
          </a:prstGeom>
          <a:noFill/>
        </p:spPr>
        <p:txBody>
          <a:bodyPr wrap="square" rtlCol="0">
            <a:spAutoFit/>
          </a:bodyPr>
          <a:lstStyle/>
          <a:p>
            <a:pPr algn="l"/>
            <a:r>
              <a:rPr lang="zh-CN" altLang="en-US" sz="1400" dirty="0">
                <a:solidFill>
                  <a:srgbClr val="C00000"/>
                </a:solidFill>
                <a:latin typeface="黑体" panose="02010609060101010101" pitchFamily="49" charset="-122"/>
                <a:ea typeface="黑体" panose="02010609060101010101" pitchFamily="49" charset="-122"/>
              </a:rPr>
              <a:t>软件测试人员认为软件难以理解、不易使用、运行速度慢，或者最终用户认为不好</a:t>
            </a:r>
          </a:p>
        </p:txBody>
      </p:sp>
    </p:spTree>
    <p:extLst>
      <p:ext uri="{BB962C8B-B14F-4D97-AF65-F5344CB8AC3E}">
        <p14:creationId xmlns:p14="http://schemas.microsoft.com/office/powerpoint/2010/main" val="2628739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500"/>
                                        <p:tgtEl>
                                          <p:spTgt spid="3">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grpId="0" nodeType="click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p:cTn id="24" dur="500" fill="hold"/>
                                        <p:tgtEl>
                                          <p:spTgt spid="5"/>
                                        </p:tgtEl>
                                        <p:attrNameLst>
                                          <p:attrName>ppt_w</p:attrName>
                                        </p:attrNameLst>
                                      </p:cBhvr>
                                      <p:tavLst>
                                        <p:tav tm="0">
                                          <p:val>
                                            <p:fltVal val="0"/>
                                          </p:val>
                                        </p:tav>
                                        <p:tav tm="100000">
                                          <p:val>
                                            <p:strVal val="#ppt_w"/>
                                          </p:val>
                                        </p:tav>
                                      </p:tavLst>
                                    </p:anim>
                                    <p:anim calcmode="lin" valueType="num">
                                      <p:cBhvr>
                                        <p:cTn id="25" dur="500" fill="hold"/>
                                        <p:tgtEl>
                                          <p:spTgt spid="5"/>
                                        </p:tgtEl>
                                        <p:attrNameLst>
                                          <p:attrName>ppt_h</p:attrName>
                                        </p:attrNameLst>
                                      </p:cBhvr>
                                      <p:tavLst>
                                        <p:tav tm="0">
                                          <p:val>
                                            <p:fltVal val="0"/>
                                          </p:val>
                                        </p:tav>
                                        <p:tav tm="100000">
                                          <p:val>
                                            <p:strVal val="#ppt_h"/>
                                          </p:val>
                                        </p:tav>
                                      </p:tavLst>
                                    </p:anim>
                                    <p:animEffect transition="in" filter="fade">
                                      <p:cBhvr>
                                        <p:cTn id="26" dur="500"/>
                                        <p:tgtEl>
                                          <p:spTgt spid="5"/>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500"/>
                                        <p:tgtEl>
                                          <p:spTgt spid="3">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53" presetClass="entr" presetSubtype="16" fill="hold" grpId="0" nodeType="clickEffect">
                                  <p:stCondLst>
                                    <p:cond delay="0"/>
                                  </p:stCondLst>
                                  <p:childTnLst>
                                    <p:set>
                                      <p:cBhvr>
                                        <p:cTn id="35" dur="1" fill="hold">
                                          <p:stCondLst>
                                            <p:cond delay="0"/>
                                          </p:stCondLst>
                                        </p:cTn>
                                        <p:tgtEl>
                                          <p:spTgt spid="6"/>
                                        </p:tgtEl>
                                        <p:attrNameLst>
                                          <p:attrName>style.visibility</p:attrName>
                                        </p:attrNameLst>
                                      </p:cBhvr>
                                      <p:to>
                                        <p:strVal val="visible"/>
                                      </p:to>
                                    </p:set>
                                    <p:anim calcmode="lin" valueType="num">
                                      <p:cBhvr>
                                        <p:cTn id="36" dur="500" fill="hold"/>
                                        <p:tgtEl>
                                          <p:spTgt spid="6"/>
                                        </p:tgtEl>
                                        <p:attrNameLst>
                                          <p:attrName>ppt_w</p:attrName>
                                        </p:attrNameLst>
                                      </p:cBhvr>
                                      <p:tavLst>
                                        <p:tav tm="0">
                                          <p:val>
                                            <p:fltVal val="0"/>
                                          </p:val>
                                        </p:tav>
                                        <p:tav tm="100000">
                                          <p:val>
                                            <p:strVal val="#ppt_w"/>
                                          </p:val>
                                        </p:tav>
                                      </p:tavLst>
                                    </p:anim>
                                    <p:anim calcmode="lin" valueType="num">
                                      <p:cBhvr>
                                        <p:cTn id="37" dur="500" fill="hold"/>
                                        <p:tgtEl>
                                          <p:spTgt spid="6"/>
                                        </p:tgtEl>
                                        <p:attrNameLst>
                                          <p:attrName>ppt_h</p:attrName>
                                        </p:attrNameLst>
                                      </p:cBhvr>
                                      <p:tavLst>
                                        <p:tav tm="0">
                                          <p:val>
                                            <p:fltVal val="0"/>
                                          </p:val>
                                        </p:tav>
                                        <p:tav tm="100000">
                                          <p:val>
                                            <p:strVal val="#ppt_h"/>
                                          </p:val>
                                        </p:tav>
                                      </p:tavLst>
                                    </p:anim>
                                    <p:animEffect transition="in" filter="fade">
                                      <p:cBhvr>
                                        <p:cTn id="38" dur="500"/>
                                        <p:tgtEl>
                                          <p:spTgt spid="6"/>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fade">
                                      <p:cBhvr>
                                        <p:cTn id="43" dur="500"/>
                                        <p:tgtEl>
                                          <p:spTgt spid="3">
                                            <p:txEl>
                                              <p:pRg st="6" end="6"/>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53" presetClass="entr" presetSubtype="16" fill="hold" grpId="0" nodeType="clickEffect">
                                  <p:stCondLst>
                                    <p:cond delay="0"/>
                                  </p:stCondLst>
                                  <p:childTnLst>
                                    <p:set>
                                      <p:cBhvr>
                                        <p:cTn id="47" dur="1" fill="hold">
                                          <p:stCondLst>
                                            <p:cond delay="0"/>
                                          </p:stCondLst>
                                        </p:cTn>
                                        <p:tgtEl>
                                          <p:spTgt spid="7"/>
                                        </p:tgtEl>
                                        <p:attrNameLst>
                                          <p:attrName>style.visibility</p:attrName>
                                        </p:attrNameLst>
                                      </p:cBhvr>
                                      <p:to>
                                        <p:strVal val="visible"/>
                                      </p:to>
                                    </p:set>
                                    <p:anim calcmode="lin" valueType="num">
                                      <p:cBhvr>
                                        <p:cTn id="48" dur="500" fill="hold"/>
                                        <p:tgtEl>
                                          <p:spTgt spid="7"/>
                                        </p:tgtEl>
                                        <p:attrNameLst>
                                          <p:attrName>ppt_w</p:attrName>
                                        </p:attrNameLst>
                                      </p:cBhvr>
                                      <p:tavLst>
                                        <p:tav tm="0">
                                          <p:val>
                                            <p:fltVal val="0"/>
                                          </p:val>
                                        </p:tav>
                                        <p:tav tm="100000">
                                          <p:val>
                                            <p:strVal val="#ppt_w"/>
                                          </p:val>
                                        </p:tav>
                                      </p:tavLst>
                                    </p:anim>
                                    <p:anim calcmode="lin" valueType="num">
                                      <p:cBhvr>
                                        <p:cTn id="49" dur="500" fill="hold"/>
                                        <p:tgtEl>
                                          <p:spTgt spid="7"/>
                                        </p:tgtEl>
                                        <p:attrNameLst>
                                          <p:attrName>ppt_h</p:attrName>
                                        </p:attrNameLst>
                                      </p:cBhvr>
                                      <p:tavLst>
                                        <p:tav tm="0">
                                          <p:val>
                                            <p:fltVal val="0"/>
                                          </p:val>
                                        </p:tav>
                                        <p:tav tm="100000">
                                          <p:val>
                                            <p:strVal val="#ppt_h"/>
                                          </p:val>
                                        </p:tav>
                                      </p:tavLst>
                                    </p:anim>
                                    <p:animEffect transition="in" filter="fade">
                                      <p:cBhvr>
                                        <p:cTn id="50" dur="500"/>
                                        <p:tgtEl>
                                          <p:spTgt spid="7"/>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Effect transition="in" filter="fade">
                                      <p:cBhvr>
                                        <p:cTn id="55" dur="500"/>
                                        <p:tgtEl>
                                          <p:spTgt spid="3">
                                            <p:txEl>
                                              <p:pRg st="8" end="8"/>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53" presetClass="entr" presetSubtype="16" fill="hold" grpId="0" nodeType="clickEffect">
                                  <p:stCondLst>
                                    <p:cond delay="0"/>
                                  </p:stCondLst>
                                  <p:childTnLst>
                                    <p:set>
                                      <p:cBhvr>
                                        <p:cTn id="59" dur="1" fill="hold">
                                          <p:stCondLst>
                                            <p:cond delay="0"/>
                                          </p:stCondLst>
                                        </p:cTn>
                                        <p:tgtEl>
                                          <p:spTgt spid="8"/>
                                        </p:tgtEl>
                                        <p:attrNameLst>
                                          <p:attrName>style.visibility</p:attrName>
                                        </p:attrNameLst>
                                      </p:cBhvr>
                                      <p:to>
                                        <p:strVal val="visible"/>
                                      </p:to>
                                    </p:set>
                                    <p:anim calcmode="lin" valueType="num">
                                      <p:cBhvr>
                                        <p:cTn id="60" dur="500" fill="hold"/>
                                        <p:tgtEl>
                                          <p:spTgt spid="8"/>
                                        </p:tgtEl>
                                        <p:attrNameLst>
                                          <p:attrName>ppt_w</p:attrName>
                                        </p:attrNameLst>
                                      </p:cBhvr>
                                      <p:tavLst>
                                        <p:tav tm="0">
                                          <p:val>
                                            <p:fltVal val="0"/>
                                          </p:val>
                                        </p:tav>
                                        <p:tav tm="100000">
                                          <p:val>
                                            <p:strVal val="#ppt_w"/>
                                          </p:val>
                                        </p:tav>
                                      </p:tavLst>
                                    </p:anim>
                                    <p:anim calcmode="lin" valueType="num">
                                      <p:cBhvr>
                                        <p:cTn id="61" dur="500" fill="hold"/>
                                        <p:tgtEl>
                                          <p:spTgt spid="8"/>
                                        </p:tgtEl>
                                        <p:attrNameLst>
                                          <p:attrName>ppt_h</p:attrName>
                                        </p:attrNameLst>
                                      </p:cBhvr>
                                      <p:tavLst>
                                        <p:tav tm="0">
                                          <p:val>
                                            <p:fltVal val="0"/>
                                          </p:val>
                                        </p:tav>
                                        <p:tav tm="100000">
                                          <p:val>
                                            <p:strVal val="#ppt_h"/>
                                          </p:val>
                                        </p:tav>
                                      </p:tavLst>
                                    </p:anim>
                                    <p:animEffect transition="in" filter="fade">
                                      <p:cBhvr>
                                        <p:cTn id="6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641350"/>
            <a:ext cx="8229600" cy="537845"/>
          </a:xfrm>
        </p:spPr>
        <p:txBody>
          <a:bodyPr/>
          <a:lstStyle/>
          <a:p>
            <a:pPr algn="ctr"/>
            <a:r>
              <a:rPr lang="zh-CN" altLang="en-US" sz="2800" b="1" dirty="0">
                <a:solidFill>
                  <a:srgbClr val="386698"/>
                </a:solidFill>
                <a:latin typeface="Franklin Gothic Medium" panose="020B0603020102020204" pitchFamily="34" charset="0"/>
                <a:ea typeface="微软雅黑" panose="020B0503020204020204" pitchFamily="34" charset="-122"/>
                <a:cs typeface="+mn-cs"/>
              </a:rPr>
              <a:t>软件缺陷的表现形式</a:t>
            </a:r>
          </a:p>
        </p:txBody>
      </p:sp>
      <p:sp>
        <p:nvSpPr>
          <p:cNvPr id="5" name="内容占位符 4"/>
          <p:cNvSpPr>
            <a:spLocks noGrp="1"/>
          </p:cNvSpPr>
          <p:nvPr>
            <p:ph idx="1"/>
          </p:nvPr>
        </p:nvSpPr>
        <p:spPr>
          <a:xfrm>
            <a:off x="372110" y="1574165"/>
            <a:ext cx="8229600" cy="4525963"/>
          </a:xfrm>
        </p:spPr>
        <p:txBody>
          <a:bodyPr/>
          <a:lstStyle/>
          <a:p>
            <a:pPr lvl="1" algn="l">
              <a:lnSpc>
                <a:spcPct val="150000"/>
              </a:lnSpc>
            </a:pPr>
            <a:r>
              <a:rPr lang="en-US" altLang="zh-CN" sz="2000" dirty="0">
                <a:solidFill>
                  <a:srgbClr val="386698"/>
                </a:solidFill>
                <a:latin typeface="黑体" panose="02010609060101010101" pitchFamily="49" charset="-122"/>
                <a:ea typeface="黑体" panose="02010609060101010101" pitchFamily="49" charset="-122"/>
              </a:rPr>
              <a:t>功能、特性没有实现或部分实现。</a:t>
            </a:r>
          </a:p>
          <a:p>
            <a:pPr lvl="1" algn="l">
              <a:lnSpc>
                <a:spcPct val="150000"/>
              </a:lnSpc>
            </a:pPr>
            <a:r>
              <a:rPr lang="en-US" altLang="zh-CN" sz="2000" dirty="0">
                <a:solidFill>
                  <a:srgbClr val="386698"/>
                </a:solidFill>
                <a:latin typeface="黑体" panose="02010609060101010101" pitchFamily="49" charset="-122"/>
                <a:ea typeface="黑体" panose="02010609060101010101" pitchFamily="49" charset="-122"/>
              </a:rPr>
              <a:t>设计不合理，功能特性不明确，逻辑不清楚或存在矛盾。</a:t>
            </a:r>
          </a:p>
          <a:p>
            <a:pPr lvl="1" algn="l">
              <a:lnSpc>
                <a:spcPct val="150000"/>
              </a:lnSpc>
            </a:pPr>
            <a:r>
              <a:rPr lang="en-US" altLang="zh-CN" sz="2000" dirty="0">
                <a:solidFill>
                  <a:srgbClr val="386698"/>
                </a:solidFill>
                <a:latin typeface="黑体" panose="02010609060101010101" pitchFamily="49" charset="-122"/>
                <a:ea typeface="黑体" panose="02010609060101010101" pitchFamily="49" charset="-122"/>
              </a:rPr>
              <a:t>产品实际结果和所期望的结果不一致。</a:t>
            </a:r>
          </a:p>
          <a:p>
            <a:pPr lvl="1" algn="l">
              <a:lnSpc>
                <a:spcPct val="150000"/>
              </a:lnSpc>
            </a:pPr>
            <a:r>
              <a:rPr lang="en-US" altLang="zh-CN" sz="2000" dirty="0">
                <a:solidFill>
                  <a:srgbClr val="386698"/>
                </a:solidFill>
                <a:latin typeface="黑体" panose="02010609060101010101" pitchFamily="49" charset="-122"/>
                <a:ea typeface="黑体" panose="02010609060101010101" pitchFamily="49" charset="-122"/>
              </a:rPr>
              <a:t>没有达到需求规格说明书所规定的性能指标等。</a:t>
            </a:r>
          </a:p>
          <a:p>
            <a:pPr lvl="1" algn="l">
              <a:lnSpc>
                <a:spcPct val="150000"/>
              </a:lnSpc>
            </a:pPr>
            <a:r>
              <a:rPr lang="en-US" altLang="zh-CN" sz="2000" dirty="0">
                <a:solidFill>
                  <a:srgbClr val="386698"/>
                </a:solidFill>
                <a:latin typeface="黑体" panose="02010609060101010101" pitchFamily="49" charset="-122"/>
                <a:ea typeface="黑体" panose="02010609060101010101" pitchFamily="49" charset="-122"/>
              </a:rPr>
              <a:t>运行出错，包括运行中断、系统崩溃、界面混乱等。</a:t>
            </a:r>
          </a:p>
          <a:p>
            <a:pPr lvl="1" algn="l">
              <a:lnSpc>
                <a:spcPct val="150000"/>
              </a:lnSpc>
            </a:pPr>
            <a:r>
              <a:rPr lang="en-US" altLang="zh-CN" sz="2000" dirty="0" err="1">
                <a:solidFill>
                  <a:srgbClr val="386698"/>
                </a:solidFill>
                <a:latin typeface="黑体" panose="02010609060101010101" pitchFamily="49" charset="-122"/>
                <a:ea typeface="黑体" panose="02010609060101010101" pitchFamily="49" charset="-122"/>
              </a:rPr>
              <a:t>数据不正确、精度不够、不完整或格式不统一</a:t>
            </a:r>
            <a:r>
              <a:rPr lang="en-US" altLang="zh-CN" sz="2000" dirty="0">
                <a:solidFill>
                  <a:srgbClr val="386698"/>
                </a:solidFill>
                <a:latin typeface="黑体" panose="02010609060101010101" pitchFamily="49" charset="-122"/>
                <a:ea typeface="黑体" panose="02010609060101010101" pitchFamily="49" charset="-122"/>
              </a:rPr>
              <a:t>。</a:t>
            </a:r>
          </a:p>
          <a:p>
            <a:pPr lvl="1" algn="l">
              <a:lnSpc>
                <a:spcPct val="150000"/>
              </a:lnSpc>
            </a:pPr>
            <a:r>
              <a:rPr lang="en-US" altLang="zh-CN" sz="2000" dirty="0" err="1">
                <a:solidFill>
                  <a:srgbClr val="386698"/>
                </a:solidFill>
                <a:latin typeface="黑体" panose="02010609060101010101" pitchFamily="49" charset="-122"/>
                <a:ea typeface="黑体" panose="02010609060101010101" pitchFamily="49" charset="-122"/>
              </a:rPr>
              <a:t>用户不能接受的其他问题，如存取时间过长、界面不美观</a:t>
            </a:r>
            <a:r>
              <a:rPr lang="en-US" altLang="zh-CN" sz="2000" dirty="0">
                <a:solidFill>
                  <a:srgbClr val="386698"/>
                </a:solidFill>
                <a:latin typeface="黑体" panose="02010609060101010101" pitchFamily="49" charset="-122"/>
                <a:ea typeface="黑体" panose="02010609060101010101" pitchFamily="49" charset="-122"/>
              </a:rPr>
              <a:t>。</a:t>
            </a:r>
          </a:p>
          <a:p>
            <a:pPr lvl="1" algn="l">
              <a:lnSpc>
                <a:spcPct val="150000"/>
              </a:lnSpc>
            </a:pPr>
            <a:r>
              <a:rPr lang="en-US" altLang="zh-CN" sz="2000" dirty="0" err="1">
                <a:solidFill>
                  <a:srgbClr val="386698"/>
                </a:solidFill>
                <a:latin typeface="黑体" panose="02010609060101010101" pitchFamily="49" charset="-122"/>
                <a:ea typeface="黑体" panose="02010609060101010101" pitchFamily="49" charset="-122"/>
              </a:rPr>
              <a:t>硬件或系统软件上存在的其他问题</a:t>
            </a:r>
            <a:endParaRPr lang="zh-CN" altLang="en-US" dirty="0"/>
          </a:p>
        </p:txBody>
      </p:sp>
    </p:spTree>
    <p:extLst>
      <p:ext uri="{BB962C8B-B14F-4D97-AF65-F5344CB8AC3E}">
        <p14:creationId xmlns:p14="http://schemas.microsoft.com/office/powerpoint/2010/main" val="2130158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fade">
                                      <p:cBhvr>
                                        <p:cTn id="37" dur="500"/>
                                        <p:tgtEl>
                                          <p:spTgt spid="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
                                            <p:txEl>
                                              <p:pRg st="7" end="7"/>
                                            </p:txEl>
                                          </p:spTgt>
                                        </p:tgtEl>
                                        <p:attrNameLst>
                                          <p:attrName>style.visibility</p:attrName>
                                        </p:attrNameLst>
                                      </p:cBhvr>
                                      <p:to>
                                        <p:strVal val="visible"/>
                                      </p:to>
                                    </p:set>
                                    <p:animEffect transition="in" filter="fade">
                                      <p:cBhvr>
                                        <p:cTn id="42"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52145"/>
            <a:ext cx="8229600" cy="615315"/>
          </a:xfrm>
        </p:spPr>
        <p:txBody>
          <a:bodyPr/>
          <a:lstStyle/>
          <a:p>
            <a:pPr algn="ctr"/>
            <a:r>
              <a:rPr lang="zh-CN" altLang="en-US" sz="2800" b="1" dirty="0">
                <a:solidFill>
                  <a:srgbClr val="386698"/>
                </a:solidFill>
                <a:latin typeface="Franklin Gothic Medium" panose="020B0603020102020204" pitchFamily="34" charset="0"/>
                <a:ea typeface="微软雅黑" panose="020B0503020204020204" pitchFamily="34" charset="-122"/>
                <a:cs typeface="+mn-cs"/>
              </a:rPr>
              <a:t>软件缺陷的产生的原因</a:t>
            </a:r>
          </a:p>
        </p:txBody>
      </p:sp>
      <p:sp>
        <p:nvSpPr>
          <p:cNvPr id="5" name="内容占位符 4"/>
          <p:cNvSpPr>
            <a:spLocks noGrp="1"/>
          </p:cNvSpPr>
          <p:nvPr>
            <p:ph idx="1"/>
          </p:nvPr>
        </p:nvSpPr>
        <p:spPr/>
        <p:txBody>
          <a:bodyPr>
            <a:normAutofit/>
          </a:bodyPr>
          <a:lstStyle/>
          <a:p>
            <a:r>
              <a:rPr lang="en-US" altLang="zh-CN" sz="2400" dirty="0">
                <a:solidFill>
                  <a:srgbClr val="386698"/>
                </a:solidFill>
                <a:latin typeface="黑体" panose="02010609060101010101" pitchFamily="49" charset="-122"/>
                <a:ea typeface="黑体" panose="02010609060101010101" pitchFamily="49" charset="-122"/>
              </a:rPr>
              <a:t>软件缺陷产生是不可避免的，造成软件缺陷产生的原因主要归纳如下：</a:t>
            </a:r>
            <a:endParaRPr lang="en-US" altLang="zh-CN" sz="2400" dirty="0">
              <a:latin typeface="黑体" panose="02010609060101010101" pitchFamily="49" charset="-122"/>
              <a:ea typeface="黑体" panose="02010609060101010101" pitchFamily="49" charset="-122"/>
            </a:endParaRPr>
          </a:p>
          <a:p>
            <a:endParaRPr lang="en-US" altLang="zh-CN" sz="2400" dirty="0">
              <a:latin typeface="黑体" panose="02010609060101010101" pitchFamily="49" charset="-122"/>
              <a:ea typeface="黑体" panose="02010609060101010101" pitchFamily="49" charset="-122"/>
            </a:endParaRPr>
          </a:p>
          <a:p>
            <a:pPr marL="215900" lvl="1" algn="l" fontAlgn="auto">
              <a:lnSpc>
                <a:spcPct val="150000"/>
              </a:lnSpc>
              <a:spcBef>
                <a:spcPts val="0"/>
              </a:spcBef>
            </a:pPr>
            <a:r>
              <a:rPr lang="en-US" altLang="zh-CN" sz="2000" dirty="0">
                <a:solidFill>
                  <a:srgbClr val="386698"/>
                </a:solidFill>
                <a:latin typeface="黑体" panose="02010609060101010101" pitchFamily="49" charset="-122"/>
                <a:ea typeface="黑体" panose="02010609060101010101" pitchFamily="49" charset="-122"/>
              </a:rPr>
              <a:t>需求解释或者记录错误</a:t>
            </a:r>
            <a:endParaRPr lang="en-US" altLang="zh-CN" sz="2000" b="0" dirty="0">
              <a:solidFill>
                <a:srgbClr val="386698"/>
              </a:solidFill>
              <a:latin typeface="黑体" panose="02010609060101010101" pitchFamily="49" charset="-122"/>
              <a:ea typeface="黑体" panose="02010609060101010101" pitchFamily="49" charset="-122"/>
            </a:endParaRPr>
          </a:p>
          <a:p>
            <a:pPr marL="215900" lvl="1" algn="l" fontAlgn="auto">
              <a:lnSpc>
                <a:spcPct val="150000"/>
              </a:lnSpc>
              <a:spcBef>
                <a:spcPts val="0"/>
              </a:spcBef>
            </a:pPr>
            <a:r>
              <a:rPr lang="en-US" altLang="zh-CN" sz="2000" dirty="0">
                <a:solidFill>
                  <a:srgbClr val="386698"/>
                </a:solidFill>
                <a:latin typeface="黑体" panose="02010609060101010101" pitchFamily="49" charset="-122"/>
                <a:ea typeface="黑体" panose="02010609060101010101" pitchFamily="49" charset="-122"/>
              </a:rPr>
              <a:t>用户需求定义错误</a:t>
            </a:r>
          </a:p>
          <a:p>
            <a:pPr marL="215900" lvl="1" algn="l" fontAlgn="auto">
              <a:lnSpc>
                <a:spcPct val="150000"/>
              </a:lnSpc>
              <a:spcBef>
                <a:spcPts val="0"/>
              </a:spcBef>
            </a:pPr>
            <a:r>
              <a:rPr lang="en-US" altLang="zh-CN" sz="2000" dirty="0">
                <a:solidFill>
                  <a:srgbClr val="386698"/>
                </a:solidFill>
                <a:latin typeface="黑体" panose="02010609060101010101" pitchFamily="49" charset="-122"/>
                <a:ea typeface="黑体" panose="02010609060101010101" pitchFamily="49" charset="-122"/>
              </a:rPr>
              <a:t>设计说明存在错误</a:t>
            </a:r>
          </a:p>
          <a:p>
            <a:pPr marL="215900" lvl="1" algn="l" fontAlgn="auto">
              <a:lnSpc>
                <a:spcPct val="150000"/>
              </a:lnSpc>
              <a:spcBef>
                <a:spcPts val="0"/>
              </a:spcBef>
            </a:pPr>
            <a:r>
              <a:rPr lang="en-US" altLang="zh-CN" sz="2000" dirty="0">
                <a:solidFill>
                  <a:srgbClr val="386698"/>
                </a:solidFill>
                <a:latin typeface="黑体" panose="02010609060101010101" pitchFamily="49" charset="-122"/>
                <a:ea typeface="黑体" panose="02010609060101010101" pitchFamily="49" charset="-122"/>
              </a:rPr>
              <a:t>编码说明、程序代码有误</a:t>
            </a:r>
          </a:p>
          <a:p>
            <a:pPr marL="215900" lvl="1" algn="l" fontAlgn="auto">
              <a:lnSpc>
                <a:spcPct val="150000"/>
              </a:lnSpc>
              <a:spcBef>
                <a:spcPts val="0"/>
              </a:spcBef>
            </a:pPr>
            <a:r>
              <a:rPr lang="en-US" altLang="zh-CN" sz="2000" dirty="0">
                <a:solidFill>
                  <a:srgbClr val="386698"/>
                </a:solidFill>
                <a:latin typeface="黑体" panose="02010609060101010101" pitchFamily="49" charset="-122"/>
                <a:ea typeface="黑体" panose="02010609060101010101" pitchFamily="49" charset="-122"/>
              </a:rPr>
              <a:t>硬件或者软件系统上存在错误</a:t>
            </a:r>
          </a:p>
          <a:p>
            <a:pPr marL="215900" lvl="1" algn="l" fontAlgn="auto">
              <a:lnSpc>
                <a:spcPct val="150000"/>
              </a:lnSpc>
              <a:spcBef>
                <a:spcPts val="0"/>
              </a:spcBef>
            </a:pPr>
            <a:r>
              <a:rPr lang="en-US" altLang="zh-CN" sz="2000" dirty="0" err="1">
                <a:solidFill>
                  <a:srgbClr val="386698"/>
                </a:solidFill>
                <a:latin typeface="黑体" panose="02010609060101010101" pitchFamily="49" charset="-122"/>
                <a:ea typeface="黑体" panose="02010609060101010101" pitchFamily="49" charset="-122"/>
              </a:rPr>
              <a:t>其他，如文档错误</a:t>
            </a:r>
            <a:r>
              <a:rPr lang="en-US" altLang="zh-CN" sz="2000" err="1">
                <a:solidFill>
                  <a:srgbClr val="386698"/>
                </a:solidFill>
                <a:latin typeface="黑体" panose="02010609060101010101" pitchFamily="49" charset="-122"/>
                <a:ea typeface="黑体" panose="02010609060101010101" pitchFamily="49" charset="-122"/>
              </a:rPr>
              <a:t>、</a:t>
            </a:r>
            <a:r>
              <a:rPr lang="en-US" altLang="zh-CN" sz="2000">
                <a:solidFill>
                  <a:srgbClr val="386698"/>
                </a:solidFill>
                <a:latin typeface="黑体" panose="02010609060101010101" pitchFamily="49" charset="-122"/>
                <a:ea typeface="黑体" panose="02010609060101010101" pitchFamily="49" charset="-122"/>
              </a:rPr>
              <a:t>内容不正确或拼写错误</a:t>
            </a:r>
            <a:endParaRPr lang="en-US" altLang="zh-CN" sz="2000" dirty="0">
              <a:solidFill>
                <a:srgbClr val="386698"/>
              </a:solidFill>
              <a:latin typeface="黑体" panose="02010609060101010101" pitchFamily="49" charset="-122"/>
              <a:ea typeface="黑体" panose="02010609060101010101" pitchFamily="49" charset="-122"/>
            </a:endParaRPr>
          </a:p>
        </p:txBody>
      </p:sp>
      <p:graphicFrame>
        <p:nvGraphicFramePr>
          <p:cNvPr id="6" name="内容占位符 3"/>
          <p:cNvGraphicFramePr/>
          <p:nvPr/>
        </p:nvGraphicFramePr>
        <p:xfrm>
          <a:off x="4975225" y="2102485"/>
          <a:ext cx="3916680" cy="366331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719866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p:cTn id="7" dur="500" fill="hold"/>
                                        <p:tgtEl>
                                          <p:spTgt spid="5">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5">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5">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5">
                                            <p:txEl>
                                              <p:pRg st="2" end="2"/>
                                            </p:txEl>
                                          </p:spTgt>
                                        </p:tgtEl>
                                        <p:attrNameLst>
                                          <p:attrName>style.visibility</p:attrName>
                                        </p:attrNameLst>
                                      </p:cBhvr>
                                      <p:to>
                                        <p:strVal val="visible"/>
                                      </p:to>
                                    </p:set>
                                    <p:anim calcmode="lin" valueType="num">
                                      <p:cBhvr>
                                        <p:cTn id="14" dur="500" fill="hold"/>
                                        <p:tgtEl>
                                          <p:spTgt spid="5">
                                            <p:txEl>
                                              <p:pRg st="2" end="2"/>
                                            </p:txEl>
                                          </p:spTgt>
                                        </p:tgtEl>
                                        <p:attrNameLst>
                                          <p:attrName>ppt_w</p:attrName>
                                        </p:attrNameLst>
                                      </p:cBhvr>
                                      <p:tavLst>
                                        <p:tav tm="0">
                                          <p:val>
                                            <p:fltVal val="0"/>
                                          </p:val>
                                        </p:tav>
                                        <p:tav tm="100000">
                                          <p:val>
                                            <p:strVal val="#ppt_w"/>
                                          </p:val>
                                        </p:tav>
                                      </p:tavLst>
                                    </p:anim>
                                    <p:anim calcmode="lin" valueType="num">
                                      <p:cBhvr>
                                        <p:cTn id="15" dur="500" fill="hold"/>
                                        <p:tgtEl>
                                          <p:spTgt spid="5">
                                            <p:txEl>
                                              <p:pRg st="2" end="2"/>
                                            </p:txEl>
                                          </p:spTgt>
                                        </p:tgtEl>
                                        <p:attrNameLst>
                                          <p:attrName>ppt_h</p:attrName>
                                        </p:attrNameLst>
                                      </p:cBhvr>
                                      <p:tavLst>
                                        <p:tav tm="0">
                                          <p:val>
                                            <p:fltVal val="0"/>
                                          </p:val>
                                        </p:tav>
                                        <p:tav tm="100000">
                                          <p:val>
                                            <p:strVal val="#ppt_h"/>
                                          </p:val>
                                        </p:tav>
                                      </p:tavLst>
                                    </p:anim>
                                    <p:animEffect transition="in" filter="fade">
                                      <p:cBhvr>
                                        <p:cTn id="16" dur="500"/>
                                        <p:tgtEl>
                                          <p:spTgt spid="5">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anim calcmode="lin" valueType="num">
                                      <p:cBhvr>
                                        <p:cTn id="21" dur="500" fill="hold"/>
                                        <p:tgtEl>
                                          <p:spTgt spid="5">
                                            <p:txEl>
                                              <p:pRg st="3" end="3"/>
                                            </p:txEl>
                                          </p:spTgt>
                                        </p:tgtEl>
                                        <p:attrNameLst>
                                          <p:attrName>ppt_w</p:attrName>
                                        </p:attrNameLst>
                                      </p:cBhvr>
                                      <p:tavLst>
                                        <p:tav tm="0">
                                          <p:val>
                                            <p:fltVal val="0"/>
                                          </p:val>
                                        </p:tav>
                                        <p:tav tm="100000">
                                          <p:val>
                                            <p:strVal val="#ppt_w"/>
                                          </p:val>
                                        </p:tav>
                                      </p:tavLst>
                                    </p:anim>
                                    <p:anim calcmode="lin" valueType="num">
                                      <p:cBhvr>
                                        <p:cTn id="22" dur="500" fill="hold"/>
                                        <p:tgtEl>
                                          <p:spTgt spid="5">
                                            <p:txEl>
                                              <p:pRg st="3" end="3"/>
                                            </p:txEl>
                                          </p:spTgt>
                                        </p:tgtEl>
                                        <p:attrNameLst>
                                          <p:attrName>ppt_h</p:attrName>
                                        </p:attrNameLst>
                                      </p:cBhvr>
                                      <p:tavLst>
                                        <p:tav tm="0">
                                          <p:val>
                                            <p:fltVal val="0"/>
                                          </p:val>
                                        </p:tav>
                                        <p:tav tm="100000">
                                          <p:val>
                                            <p:strVal val="#ppt_h"/>
                                          </p:val>
                                        </p:tav>
                                      </p:tavLst>
                                    </p:anim>
                                    <p:animEffect transition="in" filter="fade">
                                      <p:cBhvr>
                                        <p:cTn id="23" dur="500"/>
                                        <p:tgtEl>
                                          <p:spTgt spid="5">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5">
                                            <p:txEl>
                                              <p:pRg st="4" end="4"/>
                                            </p:txEl>
                                          </p:spTgt>
                                        </p:tgtEl>
                                        <p:attrNameLst>
                                          <p:attrName>style.visibility</p:attrName>
                                        </p:attrNameLst>
                                      </p:cBhvr>
                                      <p:to>
                                        <p:strVal val="visible"/>
                                      </p:to>
                                    </p:set>
                                    <p:anim calcmode="lin" valueType="num">
                                      <p:cBhvr>
                                        <p:cTn id="28" dur="500" fill="hold"/>
                                        <p:tgtEl>
                                          <p:spTgt spid="5">
                                            <p:txEl>
                                              <p:pRg st="4" end="4"/>
                                            </p:txEl>
                                          </p:spTgt>
                                        </p:tgtEl>
                                        <p:attrNameLst>
                                          <p:attrName>ppt_w</p:attrName>
                                        </p:attrNameLst>
                                      </p:cBhvr>
                                      <p:tavLst>
                                        <p:tav tm="0">
                                          <p:val>
                                            <p:fltVal val="0"/>
                                          </p:val>
                                        </p:tav>
                                        <p:tav tm="100000">
                                          <p:val>
                                            <p:strVal val="#ppt_w"/>
                                          </p:val>
                                        </p:tav>
                                      </p:tavLst>
                                    </p:anim>
                                    <p:anim calcmode="lin" valueType="num">
                                      <p:cBhvr>
                                        <p:cTn id="29" dur="500" fill="hold"/>
                                        <p:tgtEl>
                                          <p:spTgt spid="5">
                                            <p:txEl>
                                              <p:pRg st="4" end="4"/>
                                            </p:txEl>
                                          </p:spTgt>
                                        </p:tgtEl>
                                        <p:attrNameLst>
                                          <p:attrName>ppt_h</p:attrName>
                                        </p:attrNameLst>
                                      </p:cBhvr>
                                      <p:tavLst>
                                        <p:tav tm="0">
                                          <p:val>
                                            <p:fltVal val="0"/>
                                          </p:val>
                                        </p:tav>
                                        <p:tav tm="100000">
                                          <p:val>
                                            <p:strVal val="#ppt_h"/>
                                          </p:val>
                                        </p:tav>
                                      </p:tavLst>
                                    </p:anim>
                                    <p:animEffect transition="in" filter="fade">
                                      <p:cBhvr>
                                        <p:cTn id="30" dur="500"/>
                                        <p:tgtEl>
                                          <p:spTgt spid="5">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5">
                                            <p:txEl>
                                              <p:pRg st="5" end="5"/>
                                            </p:txEl>
                                          </p:spTgt>
                                        </p:tgtEl>
                                        <p:attrNameLst>
                                          <p:attrName>style.visibility</p:attrName>
                                        </p:attrNameLst>
                                      </p:cBhvr>
                                      <p:to>
                                        <p:strVal val="visible"/>
                                      </p:to>
                                    </p:set>
                                    <p:anim calcmode="lin" valueType="num">
                                      <p:cBhvr>
                                        <p:cTn id="35" dur="500" fill="hold"/>
                                        <p:tgtEl>
                                          <p:spTgt spid="5">
                                            <p:txEl>
                                              <p:pRg st="5" end="5"/>
                                            </p:txEl>
                                          </p:spTgt>
                                        </p:tgtEl>
                                        <p:attrNameLst>
                                          <p:attrName>ppt_w</p:attrName>
                                        </p:attrNameLst>
                                      </p:cBhvr>
                                      <p:tavLst>
                                        <p:tav tm="0">
                                          <p:val>
                                            <p:fltVal val="0"/>
                                          </p:val>
                                        </p:tav>
                                        <p:tav tm="100000">
                                          <p:val>
                                            <p:strVal val="#ppt_w"/>
                                          </p:val>
                                        </p:tav>
                                      </p:tavLst>
                                    </p:anim>
                                    <p:anim calcmode="lin" valueType="num">
                                      <p:cBhvr>
                                        <p:cTn id="36" dur="500" fill="hold"/>
                                        <p:tgtEl>
                                          <p:spTgt spid="5">
                                            <p:txEl>
                                              <p:pRg st="5" end="5"/>
                                            </p:txEl>
                                          </p:spTgt>
                                        </p:tgtEl>
                                        <p:attrNameLst>
                                          <p:attrName>ppt_h</p:attrName>
                                        </p:attrNameLst>
                                      </p:cBhvr>
                                      <p:tavLst>
                                        <p:tav tm="0">
                                          <p:val>
                                            <p:fltVal val="0"/>
                                          </p:val>
                                        </p:tav>
                                        <p:tav tm="100000">
                                          <p:val>
                                            <p:strVal val="#ppt_h"/>
                                          </p:val>
                                        </p:tav>
                                      </p:tavLst>
                                    </p:anim>
                                    <p:animEffect transition="in" filter="fade">
                                      <p:cBhvr>
                                        <p:cTn id="37" dur="500"/>
                                        <p:tgtEl>
                                          <p:spTgt spid="5">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nodeType="clickEffect">
                                  <p:stCondLst>
                                    <p:cond delay="0"/>
                                  </p:stCondLst>
                                  <p:childTnLst>
                                    <p:set>
                                      <p:cBhvr>
                                        <p:cTn id="41" dur="1" fill="hold">
                                          <p:stCondLst>
                                            <p:cond delay="0"/>
                                          </p:stCondLst>
                                        </p:cTn>
                                        <p:tgtEl>
                                          <p:spTgt spid="5">
                                            <p:txEl>
                                              <p:pRg st="6" end="6"/>
                                            </p:txEl>
                                          </p:spTgt>
                                        </p:tgtEl>
                                        <p:attrNameLst>
                                          <p:attrName>style.visibility</p:attrName>
                                        </p:attrNameLst>
                                      </p:cBhvr>
                                      <p:to>
                                        <p:strVal val="visible"/>
                                      </p:to>
                                    </p:set>
                                    <p:anim calcmode="lin" valueType="num">
                                      <p:cBhvr>
                                        <p:cTn id="42" dur="500" fill="hold"/>
                                        <p:tgtEl>
                                          <p:spTgt spid="5">
                                            <p:txEl>
                                              <p:pRg st="6" end="6"/>
                                            </p:txEl>
                                          </p:spTgt>
                                        </p:tgtEl>
                                        <p:attrNameLst>
                                          <p:attrName>ppt_w</p:attrName>
                                        </p:attrNameLst>
                                      </p:cBhvr>
                                      <p:tavLst>
                                        <p:tav tm="0">
                                          <p:val>
                                            <p:fltVal val="0"/>
                                          </p:val>
                                        </p:tav>
                                        <p:tav tm="100000">
                                          <p:val>
                                            <p:strVal val="#ppt_w"/>
                                          </p:val>
                                        </p:tav>
                                      </p:tavLst>
                                    </p:anim>
                                    <p:anim calcmode="lin" valueType="num">
                                      <p:cBhvr>
                                        <p:cTn id="43" dur="500" fill="hold"/>
                                        <p:tgtEl>
                                          <p:spTgt spid="5">
                                            <p:txEl>
                                              <p:pRg st="6" end="6"/>
                                            </p:txEl>
                                          </p:spTgt>
                                        </p:tgtEl>
                                        <p:attrNameLst>
                                          <p:attrName>ppt_h</p:attrName>
                                        </p:attrNameLst>
                                      </p:cBhvr>
                                      <p:tavLst>
                                        <p:tav tm="0">
                                          <p:val>
                                            <p:fltVal val="0"/>
                                          </p:val>
                                        </p:tav>
                                        <p:tav tm="100000">
                                          <p:val>
                                            <p:strVal val="#ppt_h"/>
                                          </p:val>
                                        </p:tav>
                                      </p:tavLst>
                                    </p:anim>
                                    <p:animEffect transition="in" filter="fade">
                                      <p:cBhvr>
                                        <p:cTn id="44" dur="500"/>
                                        <p:tgtEl>
                                          <p:spTgt spid="5">
                                            <p:txEl>
                                              <p:pRg st="6" end="6"/>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nodeType="clickEffect">
                                  <p:stCondLst>
                                    <p:cond delay="0"/>
                                  </p:stCondLst>
                                  <p:childTnLst>
                                    <p:set>
                                      <p:cBhvr>
                                        <p:cTn id="48" dur="1" fill="hold">
                                          <p:stCondLst>
                                            <p:cond delay="0"/>
                                          </p:stCondLst>
                                        </p:cTn>
                                        <p:tgtEl>
                                          <p:spTgt spid="5">
                                            <p:txEl>
                                              <p:pRg st="7" end="7"/>
                                            </p:txEl>
                                          </p:spTgt>
                                        </p:tgtEl>
                                        <p:attrNameLst>
                                          <p:attrName>style.visibility</p:attrName>
                                        </p:attrNameLst>
                                      </p:cBhvr>
                                      <p:to>
                                        <p:strVal val="visible"/>
                                      </p:to>
                                    </p:set>
                                    <p:anim calcmode="lin" valueType="num">
                                      <p:cBhvr>
                                        <p:cTn id="49" dur="500" fill="hold"/>
                                        <p:tgtEl>
                                          <p:spTgt spid="5">
                                            <p:txEl>
                                              <p:pRg st="7" end="7"/>
                                            </p:txEl>
                                          </p:spTgt>
                                        </p:tgtEl>
                                        <p:attrNameLst>
                                          <p:attrName>ppt_w</p:attrName>
                                        </p:attrNameLst>
                                      </p:cBhvr>
                                      <p:tavLst>
                                        <p:tav tm="0">
                                          <p:val>
                                            <p:fltVal val="0"/>
                                          </p:val>
                                        </p:tav>
                                        <p:tav tm="100000">
                                          <p:val>
                                            <p:strVal val="#ppt_w"/>
                                          </p:val>
                                        </p:tav>
                                      </p:tavLst>
                                    </p:anim>
                                    <p:anim calcmode="lin" valueType="num">
                                      <p:cBhvr>
                                        <p:cTn id="50" dur="500" fill="hold"/>
                                        <p:tgtEl>
                                          <p:spTgt spid="5">
                                            <p:txEl>
                                              <p:pRg st="7" end="7"/>
                                            </p:txEl>
                                          </p:spTgt>
                                        </p:tgtEl>
                                        <p:attrNameLst>
                                          <p:attrName>ppt_h</p:attrName>
                                        </p:attrNameLst>
                                      </p:cBhvr>
                                      <p:tavLst>
                                        <p:tav tm="0">
                                          <p:val>
                                            <p:fltVal val="0"/>
                                          </p:val>
                                        </p:tav>
                                        <p:tav tm="100000">
                                          <p:val>
                                            <p:strVal val="#ppt_h"/>
                                          </p:val>
                                        </p:tav>
                                      </p:tavLst>
                                    </p:anim>
                                    <p:animEffect transition="in" filter="fade">
                                      <p:cBhvr>
                                        <p:cTn id="51"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26440"/>
            <a:ext cx="8229600" cy="573405"/>
          </a:xfrm>
        </p:spPr>
        <p:txBody>
          <a:bodyPr/>
          <a:lstStyle/>
          <a:p>
            <a:pPr algn="ctr"/>
            <a:r>
              <a:rPr lang="zh-CN" altLang="en-US" sz="2800" b="1" dirty="0">
                <a:solidFill>
                  <a:srgbClr val="386698"/>
                </a:solidFill>
                <a:latin typeface="Franklin Gothic Medium" panose="020B0603020102020204" pitchFamily="34" charset="0"/>
                <a:ea typeface="微软雅黑" panose="020B0503020204020204" pitchFamily="34" charset="-122"/>
                <a:cs typeface="+mn-cs"/>
              </a:rPr>
              <a:t>软件缺陷的根源</a:t>
            </a:r>
          </a:p>
        </p:txBody>
      </p:sp>
      <p:sp>
        <p:nvSpPr>
          <p:cNvPr id="3" name="内容占位符 2"/>
          <p:cNvSpPr>
            <a:spLocks noGrp="1"/>
          </p:cNvSpPr>
          <p:nvPr>
            <p:ph idx="1"/>
          </p:nvPr>
        </p:nvSpPr>
        <p:spPr/>
        <p:txBody>
          <a:bodyPr/>
          <a:lstStyle/>
          <a:p>
            <a:pPr>
              <a:lnSpc>
                <a:spcPct val="110000"/>
              </a:lnSpc>
            </a:pPr>
            <a:r>
              <a:rPr lang="en-US" altLang="zh-CN" sz="2400" dirty="0">
                <a:solidFill>
                  <a:srgbClr val="386698"/>
                </a:solidFill>
                <a:latin typeface="黑体" panose="02010609060101010101" pitchFamily="49" charset="-122"/>
                <a:ea typeface="黑体" panose="02010609060101010101" pitchFamily="49" charset="-122"/>
              </a:rPr>
              <a:t>交流不充分</a:t>
            </a:r>
          </a:p>
          <a:p>
            <a:pPr marL="741680" lvl="1" algn="l" fontAlgn="auto">
              <a:lnSpc>
                <a:spcPct val="110000"/>
              </a:lnSpc>
              <a:spcBef>
                <a:spcPts val="0"/>
              </a:spcBef>
            </a:pPr>
            <a:r>
              <a:rPr lang="en-US" altLang="zh-CN" sz="2000" dirty="0">
                <a:solidFill>
                  <a:srgbClr val="386698"/>
                </a:solidFill>
                <a:latin typeface="黑体" panose="02010609060101010101" pitchFamily="49" charset="-122"/>
                <a:ea typeface="黑体" panose="02010609060101010101" pitchFamily="49" charset="-122"/>
              </a:rPr>
              <a:t>客户与开发人员、开发人员与测试人员等</a:t>
            </a:r>
            <a:endParaRPr lang="zh-CN" altLang="en-US" sz="2000" dirty="0">
              <a:solidFill>
                <a:srgbClr val="386698"/>
              </a:solidFill>
              <a:latin typeface="黑体" panose="02010609060101010101" pitchFamily="49" charset="-122"/>
              <a:ea typeface="黑体" panose="02010609060101010101" pitchFamily="49" charset="-122"/>
            </a:endParaRPr>
          </a:p>
          <a:p>
            <a:pPr>
              <a:lnSpc>
                <a:spcPct val="110000"/>
              </a:lnSpc>
            </a:pPr>
            <a:r>
              <a:rPr lang="en-US" altLang="zh-CN" sz="2400" dirty="0">
                <a:solidFill>
                  <a:srgbClr val="386698"/>
                </a:solidFill>
                <a:latin typeface="黑体" panose="02010609060101010101" pitchFamily="49" charset="-122"/>
                <a:ea typeface="黑体" panose="02010609060101010101" pitchFamily="49" charset="-122"/>
              </a:rPr>
              <a:t>软件的复杂性</a:t>
            </a:r>
          </a:p>
          <a:p>
            <a:pPr lvl="1" fontAlgn="auto">
              <a:lnSpc>
                <a:spcPct val="110000"/>
              </a:lnSpc>
              <a:spcBef>
                <a:spcPts val="0"/>
              </a:spcBef>
            </a:pPr>
            <a:r>
              <a:rPr lang="en-US" altLang="zh-CN" sz="2000" dirty="0">
                <a:solidFill>
                  <a:srgbClr val="386698"/>
                </a:solidFill>
                <a:latin typeface="黑体" panose="02010609060101010101" pitchFamily="49" charset="-122"/>
                <a:ea typeface="黑体" panose="02010609060101010101" pitchFamily="49" charset="-122"/>
              </a:rPr>
              <a:t>功能复杂、开发复杂、测试复杂</a:t>
            </a:r>
            <a:endParaRPr lang="en-US" altLang="zh-CN" sz="2400" dirty="0">
              <a:solidFill>
                <a:srgbClr val="386698"/>
              </a:solidFill>
              <a:latin typeface="黑体" panose="02010609060101010101" pitchFamily="49" charset="-122"/>
              <a:ea typeface="黑体" panose="02010609060101010101" pitchFamily="49" charset="-122"/>
            </a:endParaRPr>
          </a:p>
          <a:p>
            <a:pPr>
              <a:lnSpc>
                <a:spcPct val="110000"/>
              </a:lnSpc>
            </a:pPr>
            <a:r>
              <a:rPr lang="en-US" altLang="zh-CN" sz="2400" dirty="0">
                <a:solidFill>
                  <a:srgbClr val="386698"/>
                </a:solidFill>
                <a:latin typeface="黑体" panose="02010609060101010101" pitchFamily="49" charset="-122"/>
                <a:ea typeface="黑体" panose="02010609060101010101" pitchFamily="49" charset="-122"/>
              </a:rPr>
              <a:t>开发人员的错误</a:t>
            </a:r>
          </a:p>
          <a:p>
            <a:pPr lvl="1">
              <a:lnSpc>
                <a:spcPct val="110000"/>
              </a:lnSpc>
            </a:pPr>
            <a:r>
              <a:rPr lang="en-US" altLang="zh-CN" sz="2000" dirty="0">
                <a:solidFill>
                  <a:srgbClr val="386698"/>
                </a:solidFill>
                <a:latin typeface="黑体" panose="02010609060101010101" pitchFamily="49" charset="-122"/>
                <a:ea typeface="黑体" panose="02010609060101010101" pitchFamily="49" charset="-122"/>
              </a:rPr>
              <a:t>对需求的理解、开发压力、能力与经验</a:t>
            </a:r>
            <a:endParaRPr lang="en-US" altLang="zh-CN" sz="2400" dirty="0">
              <a:solidFill>
                <a:srgbClr val="386698"/>
              </a:solidFill>
              <a:latin typeface="黑体" panose="02010609060101010101" pitchFamily="49" charset="-122"/>
              <a:ea typeface="黑体" panose="02010609060101010101" pitchFamily="49" charset="-122"/>
            </a:endParaRPr>
          </a:p>
          <a:p>
            <a:pPr>
              <a:lnSpc>
                <a:spcPct val="110000"/>
              </a:lnSpc>
            </a:pPr>
            <a:r>
              <a:rPr lang="en-US" altLang="zh-CN" sz="2400" dirty="0">
                <a:solidFill>
                  <a:srgbClr val="386698"/>
                </a:solidFill>
                <a:latin typeface="黑体" panose="02010609060101010101" pitchFamily="49" charset="-122"/>
                <a:ea typeface="黑体" panose="02010609060101010101" pitchFamily="49" charset="-122"/>
              </a:rPr>
              <a:t>需求的变化</a:t>
            </a:r>
          </a:p>
          <a:p>
            <a:pPr lvl="1">
              <a:lnSpc>
                <a:spcPct val="110000"/>
              </a:lnSpc>
            </a:pPr>
            <a:r>
              <a:rPr lang="en-US" altLang="zh-CN" sz="2000" dirty="0">
                <a:solidFill>
                  <a:srgbClr val="386698"/>
                </a:solidFill>
                <a:latin typeface="黑体" panose="02010609060101010101" pitchFamily="49" charset="-122"/>
                <a:ea typeface="黑体" panose="02010609060101010101" pitchFamily="49" charset="-122"/>
              </a:rPr>
              <a:t>需求说明书、设计文档、程序的变更</a:t>
            </a:r>
          </a:p>
          <a:p>
            <a:pPr>
              <a:lnSpc>
                <a:spcPct val="110000"/>
              </a:lnSpc>
            </a:pPr>
            <a:r>
              <a:rPr lang="en-US" altLang="zh-CN" sz="2400" dirty="0">
                <a:solidFill>
                  <a:srgbClr val="386698"/>
                </a:solidFill>
                <a:latin typeface="黑体" panose="02010609060101010101" pitchFamily="49" charset="-122"/>
                <a:ea typeface="黑体" panose="02010609060101010101" pitchFamily="49" charset="-122"/>
              </a:rPr>
              <a:t>进度压力</a:t>
            </a:r>
          </a:p>
          <a:p>
            <a:pPr lvl="1" algn="l">
              <a:lnSpc>
                <a:spcPct val="110000"/>
              </a:lnSpc>
            </a:pPr>
            <a:r>
              <a:rPr lang="en-US" altLang="zh-CN" sz="2000" dirty="0">
                <a:solidFill>
                  <a:srgbClr val="386698"/>
                </a:solidFill>
                <a:latin typeface="黑体" panose="02010609060101010101" pitchFamily="49" charset="-122"/>
                <a:ea typeface="黑体" panose="02010609060101010101" pitchFamily="49" charset="-122"/>
              </a:rPr>
              <a:t>项目周期比较紧</a:t>
            </a:r>
          </a:p>
          <a:p>
            <a:pPr>
              <a:lnSpc>
                <a:spcPct val="110000"/>
              </a:lnSpc>
            </a:pPr>
            <a:endParaRPr lang="en-US" altLang="zh-CN" sz="2400" dirty="0">
              <a:solidFill>
                <a:srgbClr val="386698"/>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992839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par>
                          <p:cTn id="26" fill="hold">
                            <p:stCondLst>
                              <p:cond delay="500"/>
                            </p:stCondLst>
                            <p:childTnLst>
                              <p:par>
                                <p:cTn id="27" presetID="10" presetClass="entr" presetSubtype="0" fill="hold" nodeType="after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fade">
                                      <p:cBhvr>
                                        <p:cTn id="29" dur="500"/>
                                        <p:tgtEl>
                                          <p:spTgt spid="3">
                                            <p:txEl>
                                              <p:pRg st="5" end="5"/>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fade">
                                      <p:cBhvr>
                                        <p:cTn id="34" dur="500"/>
                                        <p:tgtEl>
                                          <p:spTgt spid="3">
                                            <p:txEl>
                                              <p:pRg st="6" end="6"/>
                                            </p:txEl>
                                          </p:spTgt>
                                        </p:tgtEl>
                                      </p:cBhvr>
                                    </p:animEffect>
                                  </p:childTnLst>
                                </p:cTn>
                              </p:par>
                            </p:childTnLst>
                          </p:cTn>
                        </p:par>
                        <p:par>
                          <p:cTn id="35" fill="hold">
                            <p:stCondLst>
                              <p:cond delay="500"/>
                            </p:stCondLst>
                            <p:childTnLst>
                              <p:par>
                                <p:cTn id="36" presetID="10" presetClass="entr" presetSubtype="0" fill="hold" nodeType="after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fade">
                                      <p:cBhvr>
                                        <p:cTn id="38" dur="500"/>
                                        <p:tgtEl>
                                          <p:spTgt spid="3">
                                            <p:txEl>
                                              <p:pRg st="7" end="7"/>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Effect transition="in" filter="fade">
                                      <p:cBhvr>
                                        <p:cTn id="43" dur="500"/>
                                        <p:tgtEl>
                                          <p:spTgt spid="3">
                                            <p:txEl>
                                              <p:pRg st="8" end="8"/>
                                            </p:txEl>
                                          </p:spTgt>
                                        </p:tgtEl>
                                      </p:cBhvr>
                                    </p:animEffect>
                                  </p:childTnLst>
                                </p:cTn>
                              </p:par>
                            </p:childTnLst>
                          </p:cTn>
                        </p:par>
                        <p:par>
                          <p:cTn id="44" fill="hold">
                            <p:stCondLst>
                              <p:cond delay="500"/>
                            </p:stCondLst>
                            <p:childTnLst>
                              <p:par>
                                <p:cTn id="45" presetID="10" presetClass="entr" presetSubtype="0" fill="hold" nodeType="after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75005"/>
            <a:ext cx="8229600" cy="572135"/>
          </a:xfrm>
        </p:spPr>
        <p:txBody>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软件缺陷修复的费用</a:t>
            </a:r>
            <a:endParaRPr lang="zh-CN" altLang="en-US" dirty="0"/>
          </a:p>
        </p:txBody>
      </p:sp>
      <p:graphicFrame>
        <p:nvGraphicFramePr>
          <p:cNvPr id="4" name="内容占位符 3"/>
          <p:cNvGraphicFramePr>
            <a:graphicFrameLocks noGrp="1"/>
          </p:cNvGraphicFramePr>
          <p:nvPr>
            <p:ph idx="1"/>
          </p:nvPr>
        </p:nvGraphicFramePr>
        <p:xfrm>
          <a:off x="970512" y="1704278"/>
          <a:ext cx="7203771" cy="387923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8837105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57200" y="734695"/>
            <a:ext cx="8229600" cy="606425"/>
          </a:xfrm>
        </p:spPr>
        <p:txBody>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软件缺陷的信息</a:t>
            </a:r>
            <a:endParaRPr lang="zh-CN" altLang="en-US" dirty="0"/>
          </a:p>
        </p:txBody>
      </p:sp>
      <p:sp>
        <p:nvSpPr>
          <p:cNvPr id="5" name="内容占位符 4"/>
          <p:cNvSpPr>
            <a:spLocks noGrp="1"/>
          </p:cNvSpPr>
          <p:nvPr>
            <p:ph idx="1"/>
          </p:nvPr>
        </p:nvSpPr>
        <p:spPr/>
        <p:txBody>
          <a:bodyPr/>
          <a:lstStyle/>
          <a:p>
            <a:pPr algn="l">
              <a:lnSpc>
                <a:spcPct val="150000"/>
              </a:lnSpc>
            </a:pPr>
            <a:r>
              <a:rPr lang="en-US" altLang="zh-CN" sz="2400" dirty="0">
                <a:solidFill>
                  <a:srgbClr val="386698"/>
                </a:solidFill>
                <a:latin typeface="黑体" panose="02010609060101010101" pitchFamily="49" charset="-122"/>
                <a:ea typeface="黑体" panose="02010609060101010101" pitchFamily="49" charset="-122"/>
              </a:rPr>
              <a:t>为了便于缺陷的定位、跟踪和修改，要对所发现的缺陷，按照缺陷的严重程度、优先级、发现阶段、修复阶段、缺陷的性质、所属功能模块、系统环境等方面进行分类和统计。</a:t>
            </a:r>
          </a:p>
        </p:txBody>
      </p:sp>
    </p:spTree>
    <p:extLst>
      <p:ext uri="{BB962C8B-B14F-4D97-AF65-F5344CB8AC3E}">
        <p14:creationId xmlns:p14="http://schemas.microsoft.com/office/powerpoint/2010/main" val="37774808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1008380"/>
            <a:ext cx="8229600" cy="521970"/>
          </a:xfrm>
        </p:spPr>
        <p:txBody>
          <a:bodyPr/>
          <a:lstStyle/>
          <a:p>
            <a:pPr algn="ctr"/>
            <a:r>
              <a:rPr lang="zh-CN" altLang="en-US" sz="2800" b="1" dirty="0">
                <a:solidFill>
                  <a:srgbClr val="386698"/>
                </a:solidFill>
                <a:latin typeface="Franklin Gothic Medium" panose="020B0603020102020204" pitchFamily="34" charset="0"/>
                <a:ea typeface="微软雅黑" panose="020B0503020204020204" pitchFamily="34" charset="-122"/>
                <a:cs typeface="+mn-cs"/>
              </a:rPr>
              <a:t>软件缺陷分类——缺陷状态</a:t>
            </a:r>
          </a:p>
        </p:txBody>
      </p:sp>
      <p:graphicFrame>
        <p:nvGraphicFramePr>
          <p:cNvPr id="4" name="Group 47"/>
          <p:cNvGraphicFramePr>
            <a:graphicFrameLocks noGrp="1"/>
          </p:cNvGraphicFramePr>
          <p:nvPr/>
        </p:nvGraphicFramePr>
        <p:xfrm>
          <a:off x="1247458" y="1848062"/>
          <a:ext cx="6649085" cy="3472815"/>
        </p:xfrm>
        <a:graphic>
          <a:graphicData uri="http://schemas.openxmlformats.org/drawingml/2006/table">
            <a:tbl>
              <a:tblPr>
                <a:tableStyleId>{BDBED569-4797-4DF1-A0F4-6AAB3CD982D8}</a:tableStyleId>
              </a:tblPr>
              <a:tblGrid>
                <a:gridCol w="712470">
                  <a:extLst>
                    <a:ext uri="{9D8B030D-6E8A-4147-A177-3AD203B41FA5}">
                      <a16:colId xmlns:a16="http://schemas.microsoft.com/office/drawing/2014/main" val="20000"/>
                    </a:ext>
                  </a:extLst>
                </a:gridCol>
                <a:gridCol w="1920875">
                  <a:extLst>
                    <a:ext uri="{9D8B030D-6E8A-4147-A177-3AD203B41FA5}">
                      <a16:colId xmlns:a16="http://schemas.microsoft.com/office/drawing/2014/main" val="20001"/>
                    </a:ext>
                  </a:extLst>
                </a:gridCol>
                <a:gridCol w="4015740">
                  <a:extLst>
                    <a:ext uri="{9D8B030D-6E8A-4147-A177-3AD203B41FA5}">
                      <a16:colId xmlns:a16="http://schemas.microsoft.com/office/drawing/2014/main" val="20002"/>
                    </a:ext>
                  </a:extLst>
                </a:gridCol>
              </a:tblGrid>
              <a:tr h="49276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385" u="none" strike="noStrike" cap="none" normalizeH="0" baseline="0" dirty="0" err="1">
                          <a:ln>
                            <a:noFill/>
                          </a:ln>
                          <a:effectLst/>
                        </a:rPr>
                        <a:t>编号</a:t>
                      </a:r>
                      <a:endParaRPr kumimoji="0" lang="zh-CN" altLang="en-US" sz="138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385" u="none" strike="noStrike" cap="none" normalizeH="0" baseline="0" dirty="0" err="1">
                          <a:ln>
                            <a:noFill/>
                          </a:ln>
                          <a:effectLst/>
                        </a:rPr>
                        <a:t>缺陷状态</a:t>
                      </a:r>
                      <a:endParaRPr kumimoji="0" lang="zh-CN" altLang="en-US" sz="138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385" u="none" strike="noStrike" cap="none" normalizeH="0" baseline="0" dirty="0" err="1">
                          <a:ln>
                            <a:noFill/>
                          </a:ln>
                          <a:effectLst/>
                        </a:rPr>
                        <a:t>描述</a:t>
                      </a:r>
                      <a:endParaRPr kumimoji="0" lang="zh-CN" altLang="en-US" sz="138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anchor="ctr" horzOverflow="overflow"/>
                </a:tc>
                <a:extLst>
                  <a:ext uri="{0D108BD9-81ED-4DB2-BD59-A6C34878D82A}">
                    <a16:rowId xmlns:a16="http://schemas.microsoft.com/office/drawing/2014/main" val="10000"/>
                  </a:ext>
                </a:extLst>
              </a:tr>
              <a:tr h="49276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385" u="none" strike="noStrike" cap="none" normalizeH="0" baseline="0" dirty="0">
                          <a:ln>
                            <a:noFill/>
                          </a:ln>
                          <a:effectLst/>
                        </a:rPr>
                        <a:t>1</a:t>
                      </a:r>
                      <a:endParaRPr kumimoji="0" lang="zh-CN" altLang="en-US" sz="138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anchor="ctr" horzOverflow="overflow"/>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sz="1385" u="none" strike="noStrike" cap="none" normalizeH="0" baseline="0" dirty="0" err="1">
                          <a:ln>
                            <a:noFill/>
                          </a:ln>
                          <a:effectLst/>
                        </a:rPr>
                        <a:t>提交（Submited</a:t>
                      </a:r>
                      <a:r>
                        <a:rPr kumimoji="0" lang="en-US" altLang="zh-CN" sz="1385" u="none" strike="noStrike" cap="none" normalizeH="0" baseline="0" dirty="0">
                          <a:ln>
                            <a:noFill/>
                          </a:ln>
                          <a:effectLst/>
                        </a:rPr>
                        <a:t>）</a:t>
                      </a:r>
                      <a:endParaRPr kumimoji="0" lang="zh-CN" altLang="en-US" sz="138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anchor="ctr" horzOverflow="overflow"/>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sz="1385" u="none" strike="noStrike" cap="none" normalizeH="0" baseline="0" dirty="0" err="1">
                          <a:ln>
                            <a:noFill/>
                          </a:ln>
                          <a:effectLst/>
                        </a:rPr>
                        <a:t>已提交的缺陷</a:t>
                      </a:r>
                      <a:endParaRPr kumimoji="0" lang="zh-CN" altLang="en-US" sz="138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anchor="ctr" horzOverflow="overflow"/>
                </a:tc>
                <a:extLst>
                  <a:ext uri="{0D108BD9-81ED-4DB2-BD59-A6C34878D82A}">
                    <a16:rowId xmlns:a16="http://schemas.microsoft.com/office/drawing/2014/main" val="10001"/>
                  </a:ext>
                </a:extLst>
              </a:tr>
              <a:tr h="492125">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385" u="none" strike="noStrike" cap="none" normalizeH="0" baseline="0" dirty="0">
                          <a:ln>
                            <a:noFill/>
                          </a:ln>
                          <a:effectLst/>
                        </a:rPr>
                        <a:t>2</a:t>
                      </a:r>
                      <a:endParaRPr kumimoji="0" lang="zh-CN" altLang="en-US" sz="138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anchor="ctr" horzOverflow="overflow"/>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sz="1385" u="none" strike="noStrike" cap="none" normalizeH="0" baseline="0" dirty="0" err="1">
                          <a:ln>
                            <a:noFill/>
                          </a:ln>
                          <a:effectLst/>
                        </a:rPr>
                        <a:t>打开（Open</a:t>
                      </a:r>
                      <a:r>
                        <a:rPr kumimoji="0" lang="en-US" altLang="zh-CN" sz="1385" u="none" strike="noStrike" cap="none" normalizeH="0" baseline="0" dirty="0">
                          <a:ln>
                            <a:noFill/>
                          </a:ln>
                          <a:effectLst/>
                        </a:rPr>
                        <a:t>）</a:t>
                      </a:r>
                      <a:endParaRPr kumimoji="0" lang="zh-CN" altLang="en-US" sz="138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anchor="ctr" horzOverflow="overflow"/>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sz="1385" u="none" strike="noStrike" cap="none" normalizeH="0" baseline="0" dirty="0">
                          <a:ln>
                            <a:noFill/>
                          </a:ln>
                          <a:effectLst/>
                        </a:rPr>
                        <a:t>确认“</a:t>
                      </a:r>
                      <a:r>
                        <a:rPr kumimoji="0" lang="en-US" altLang="zh-CN" sz="1385" u="none" strike="noStrike" cap="none" normalizeH="0" baseline="0" dirty="0" err="1">
                          <a:ln>
                            <a:noFill/>
                          </a:ln>
                          <a:effectLst/>
                        </a:rPr>
                        <a:t>提交的缺陷</a:t>
                      </a:r>
                      <a:r>
                        <a:rPr kumimoji="0" lang="en-US" altLang="zh-CN" sz="1385" u="none" strike="noStrike" cap="none" normalizeH="0" baseline="0" dirty="0">
                          <a:ln>
                            <a:noFill/>
                          </a:ln>
                          <a:effectLst/>
                        </a:rPr>
                        <a:t>”，</a:t>
                      </a:r>
                      <a:r>
                        <a:rPr kumimoji="0" lang="en-US" altLang="zh-CN" sz="1385" u="none" strike="noStrike" cap="none" normalizeH="0" baseline="0" dirty="0" err="1">
                          <a:ln>
                            <a:noFill/>
                          </a:ln>
                          <a:effectLst/>
                        </a:rPr>
                        <a:t>等待处理</a:t>
                      </a:r>
                      <a:endParaRPr kumimoji="0" lang="zh-CN" altLang="en-US" sz="138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anchor="ctr" horzOverflow="overflow"/>
                </a:tc>
                <a:extLst>
                  <a:ext uri="{0D108BD9-81ED-4DB2-BD59-A6C34878D82A}">
                    <a16:rowId xmlns:a16="http://schemas.microsoft.com/office/drawing/2014/main" val="10002"/>
                  </a:ext>
                </a:extLst>
              </a:tr>
              <a:tr h="517525">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385" u="none" strike="noStrike" cap="none" normalizeH="0" baseline="0" dirty="0">
                          <a:ln>
                            <a:noFill/>
                          </a:ln>
                          <a:effectLst/>
                        </a:rPr>
                        <a:t>3</a:t>
                      </a:r>
                      <a:endParaRPr kumimoji="0" lang="zh-CN" altLang="en-US" sz="138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anchor="ctr" horzOverflow="overflow"/>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sz="1385" u="none" strike="noStrike" cap="none" normalizeH="0" baseline="0">
                          <a:ln>
                            <a:noFill/>
                          </a:ln>
                          <a:effectLst/>
                        </a:rPr>
                        <a:t>拒绝（Rejected）</a:t>
                      </a:r>
                      <a:endParaRPr kumimoji="0" lang="zh-CN" altLang="en-US" sz="1385"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anchor="ctr" horzOverflow="overflow"/>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sz="1385" u="none" strike="noStrike" cap="none" normalizeH="0" baseline="0" dirty="0">
                          <a:ln>
                            <a:noFill/>
                          </a:ln>
                          <a:effectLst/>
                        </a:rPr>
                        <a:t>拒绝“</a:t>
                      </a:r>
                      <a:r>
                        <a:rPr kumimoji="0" lang="en-US" altLang="zh-CN" sz="1385" u="none" strike="noStrike" cap="none" normalizeH="0" baseline="0" dirty="0" err="1">
                          <a:ln>
                            <a:noFill/>
                          </a:ln>
                          <a:effectLst/>
                        </a:rPr>
                        <a:t>提交的缺陷</a:t>
                      </a:r>
                      <a:r>
                        <a:rPr kumimoji="0" lang="en-US" altLang="zh-CN" sz="1385" u="none" strike="noStrike" cap="none" normalizeH="0" baseline="0" dirty="0">
                          <a:ln>
                            <a:noFill/>
                          </a:ln>
                          <a:effectLst/>
                        </a:rPr>
                        <a:t>”，</a:t>
                      </a:r>
                      <a:r>
                        <a:rPr kumimoji="0" lang="en-US" altLang="zh-CN" sz="1385" u="none" strike="noStrike" cap="none" normalizeH="0" baseline="0" dirty="0" err="1">
                          <a:ln>
                            <a:noFill/>
                          </a:ln>
                          <a:effectLst/>
                        </a:rPr>
                        <a:t>不需要修复或不是缺陷、重复缺陷、无法重现</a:t>
                      </a:r>
                      <a:endParaRPr kumimoji="0" lang="zh-CN" altLang="en-US" sz="138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anchor="ctr" horzOverflow="overflow"/>
                </a:tc>
                <a:extLst>
                  <a:ext uri="{0D108BD9-81ED-4DB2-BD59-A6C34878D82A}">
                    <a16:rowId xmlns:a16="http://schemas.microsoft.com/office/drawing/2014/main" val="10003"/>
                  </a:ext>
                </a:extLst>
              </a:tr>
              <a:tr h="492125">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385" u="none" strike="noStrike" cap="none" normalizeH="0" baseline="0" dirty="0">
                          <a:ln>
                            <a:noFill/>
                          </a:ln>
                          <a:effectLst/>
                        </a:rPr>
                        <a:t>4</a:t>
                      </a:r>
                      <a:endParaRPr kumimoji="0" lang="zh-CN" altLang="en-US" sz="138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anchor="ctr" horzOverflow="overflow"/>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sz="1385" u="none" strike="noStrike" cap="none" normalizeH="0" baseline="0" dirty="0" err="1">
                          <a:ln>
                            <a:noFill/>
                          </a:ln>
                          <a:effectLst/>
                        </a:rPr>
                        <a:t>修复（Resolved</a:t>
                      </a:r>
                      <a:r>
                        <a:rPr kumimoji="0" lang="en-US" altLang="zh-CN" sz="1385" u="none" strike="noStrike" cap="none" normalizeH="0" baseline="0" dirty="0">
                          <a:ln>
                            <a:noFill/>
                          </a:ln>
                          <a:effectLst/>
                        </a:rPr>
                        <a:t>）</a:t>
                      </a:r>
                      <a:endParaRPr kumimoji="0" lang="zh-CN" altLang="en-US" sz="138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anchor="ctr" horzOverflow="overflow"/>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sz="1385" u="none" strike="noStrike" cap="none" normalizeH="0" baseline="0" dirty="0" err="1">
                          <a:ln>
                            <a:noFill/>
                          </a:ln>
                          <a:effectLst/>
                        </a:rPr>
                        <a:t>缺陷被修复</a:t>
                      </a:r>
                      <a:endParaRPr kumimoji="0" lang="zh-CN" altLang="en-US" sz="138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anchor="ctr" horzOverflow="overflow"/>
                </a:tc>
                <a:extLst>
                  <a:ext uri="{0D108BD9-81ED-4DB2-BD59-A6C34878D82A}">
                    <a16:rowId xmlns:a16="http://schemas.microsoft.com/office/drawing/2014/main" val="10004"/>
                  </a:ext>
                </a:extLst>
              </a:tr>
              <a:tr h="49276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385" u="none" strike="noStrike" cap="none" normalizeH="0" baseline="0" dirty="0">
                          <a:ln>
                            <a:noFill/>
                          </a:ln>
                          <a:effectLst/>
                        </a:rPr>
                        <a:t>5</a:t>
                      </a:r>
                      <a:endParaRPr kumimoji="0" lang="zh-CN" altLang="en-US" sz="138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anchor="ctr" horzOverflow="overflow"/>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sz="1385" u="none" strike="noStrike" cap="none" normalizeH="0" baseline="0" dirty="0" err="1">
                          <a:ln>
                            <a:noFill/>
                          </a:ln>
                          <a:effectLst/>
                        </a:rPr>
                        <a:t>关闭（Closed</a:t>
                      </a:r>
                      <a:r>
                        <a:rPr kumimoji="0" lang="en-US" altLang="zh-CN" sz="1385" u="none" strike="noStrike" cap="none" normalizeH="0" baseline="0" dirty="0">
                          <a:ln>
                            <a:noFill/>
                          </a:ln>
                          <a:effectLst/>
                        </a:rPr>
                        <a:t>）</a:t>
                      </a:r>
                      <a:endParaRPr kumimoji="0" lang="zh-CN" altLang="en-US" sz="138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anchor="ctr" horzOverflow="overflow"/>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sz="1385" u="none" strike="noStrike" cap="none" normalizeH="0" baseline="0" dirty="0" err="1">
                          <a:ln>
                            <a:noFill/>
                          </a:ln>
                          <a:effectLst/>
                        </a:rPr>
                        <a:t>确认修复的缺陷，将其关闭</a:t>
                      </a:r>
                      <a:endParaRPr kumimoji="0" lang="zh-CN" altLang="en-US" sz="138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anchor="ctr" horzOverflow="overflow"/>
                </a:tc>
                <a:extLst>
                  <a:ext uri="{0D108BD9-81ED-4DB2-BD59-A6C34878D82A}">
                    <a16:rowId xmlns:a16="http://schemas.microsoft.com/office/drawing/2014/main" val="10005"/>
                  </a:ext>
                </a:extLst>
              </a:tr>
              <a:tr h="49276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385" u="none" strike="noStrike" cap="none" normalizeH="0" baseline="0" dirty="0">
                          <a:ln>
                            <a:noFill/>
                          </a:ln>
                          <a:effectLst/>
                        </a:rPr>
                        <a:t>6</a:t>
                      </a:r>
                      <a:endParaRPr kumimoji="0" lang="zh-CN" altLang="en-US" sz="138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anchor="ctr" horzOverflow="overflow"/>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sz="1385" u="none" strike="noStrike" cap="none" normalizeH="0" baseline="0" dirty="0" err="1">
                          <a:ln>
                            <a:noFill/>
                          </a:ln>
                          <a:effectLst/>
                        </a:rPr>
                        <a:t>推迟（Later</a:t>
                      </a:r>
                      <a:r>
                        <a:rPr kumimoji="0" lang="en-US" altLang="zh-CN" sz="1385" u="none" strike="noStrike" cap="none" normalizeH="0" baseline="0" dirty="0">
                          <a:ln>
                            <a:noFill/>
                          </a:ln>
                          <a:effectLst/>
                        </a:rPr>
                        <a:t>）</a:t>
                      </a:r>
                      <a:endParaRPr kumimoji="0" lang="zh-CN" altLang="en-US" sz="138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anchor="ctr" horzOverflow="overflow"/>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sz="1385" u="none" strike="noStrike" cap="none" normalizeH="0" baseline="0" dirty="0" err="1">
                          <a:ln>
                            <a:noFill/>
                          </a:ln>
                          <a:effectLst/>
                        </a:rPr>
                        <a:t>可在以后解决，但要确定修复日期或版本</a:t>
                      </a:r>
                      <a:endParaRPr kumimoji="0" lang="zh-CN" altLang="en-US" sz="138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anchor="ctr" horzOverflow="overflow"/>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9210097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57200" y="913130"/>
            <a:ext cx="8229600" cy="581025"/>
          </a:xfrm>
        </p:spPr>
        <p:txBody>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软件缺陷的信息</a:t>
            </a:r>
          </a:p>
        </p:txBody>
      </p:sp>
      <p:graphicFrame>
        <p:nvGraphicFramePr>
          <p:cNvPr id="6" name="Group 86"/>
          <p:cNvGraphicFramePr>
            <a:graphicFrameLocks noGrp="1"/>
          </p:cNvGraphicFramePr>
          <p:nvPr>
            <p:extLst>
              <p:ext uri="{D42A27DB-BD31-4B8C-83A1-F6EECF244321}">
                <p14:modId xmlns:p14="http://schemas.microsoft.com/office/powerpoint/2010/main" val="309417946"/>
              </p:ext>
            </p:extLst>
          </p:nvPr>
        </p:nvGraphicFramePr>
        <p:xfrm>
          <a:off x="1247458" y="1494155"/>
          <a:ext cx="6924941" cy="4364223"/>
        </p:xfrm>
        <a:graphic>
          <a:graphicData uri="http://schemas.openxmlformats.org/drawingml/2006/table">
            <a:tbl>
              <a:tblPr>
                <a:tableStyleId>{BDBED569-4797-4DF1-A0F4-6AAB3CD982D8}</a:tableStyleId>
              </a:tblPr>
              <a:tblGrid>
                <a:gridCol w="691105">
                  <a:extLst>
                    <a:ext uri="{9D8B030D-6E8A-4147-A177-3AD203B41FA5}">
                      <a16:colId xmlns:a16="http://schemas.microsoft.com/office/drawing/2014/main" val="20000"/>
                    </a:ext>
                  </a:extLst>
                </a:gridCol>
                <a:gridCol w="1523077">
                  <a:extLst>
                    <a:ext uri="{9D8B030D-6E8A-4147-A177-3AD203B41FA5}">
                      <a16:colId xmlns:a16="http://schemas.microsoft.com/office/drawing/2014/main" val="20001"/>
                    </a:ext>
                  </a:extLst>
                </a:gridCol>
                <a:gridCol w="4710759">
                  <a:extLst>
                    <a:ext uri="{9D8B030D-6E8A-4147-A177-3AD203B41FA5}">
                      <a16:colId xmlns:a16="http://schemas.microsoft.com/office/drawing/2014/main" val="20002"/>
                    </a:ext>
                  </a:extLst>
                </a:gridCol>
              </a:tblGrid>
              <a:tr h="256719">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75" u="none" strike="noStrike" cap="none" normalizeH="0" baseline="0" dirty="0" err="1">
                          <a:ln>
                            <a:noFill/>
                          </a:ln>
                          <a:effectLst/>
                        </a:rPr>
                        <a:t>编号</a:t>
                      </a:r>
                      <a:endParaRPr kumimoji="0" lang="zh-CN" altLang="en-US" sz="1075" b="0" i="0" u="none" strike="noStrike" cap="none" normalizeH="0" baseline="0" dirty="0">
                        <a:ln>
                          <a:noFill/>
                        </a:ln>
                        <a:solidFill>
                          <a:srgbClr val="000000"/>
                        </a:solidFill>
                        <a:effectLst/>
                        <a:latin typeface="Calibri" panose="020F0502020204030204" charset="0"/>
                        <a:ea typeface="宋体" panose="02010600030101010101" pitchFamily="2" charset="-122"/>
                        <a:cs typeface="Times New Roman" panose="02020603050405020304" pitchFamily="18" charset="0"/>
                      </a:endParaRPr>
                    </a:p>
                  </a:txBody>
                  <a:tcPr marT="35188" marB="35188"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75" u="none" strike="noStrike" cap="none" normalizeH="0" baseline="0" dirty="0" err="1">
                          <a:ln>
                            <a:noFill/>
                          </a:ln>
                          <a:effectLst/>
                        </a:rPr>
                        <a:t>属性名称</a:t>
                      </a:r>
                      <a:endParaRPr kumimoji="0" lang="zh-CN" altLang="en-US" sz="1075" b="0" i="0" u="none" strike="noStrike" cap="none" normalizeH="0" baseline="0" dirty="0">
                        <a:ln>
                          <a:noFill/>
                        </a:ln>
                        <a:solidFill>
                          <a:srgbClr val="000000"/>
                        </a:solidFill>
                        <a:effectLst/>
                        <a:latin typeface="Calibri" panose="020F0502020204030204" charset="0"/>
                        <a:ea typeface="宋体" panose="02010600030101010101" pitchFamily="2" charset="-122"/>
                        <a:cs typeface="Times New Roman" panose="02020603050405020304" pitchFamily="18" charset="0"/>
                      </a:endParaRPr>
                    </a:p>
                  </a:txBody>
                  <a:tcPr marT="35188" marB="35188"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75" u="none" strike="noStrike" cap="none" normalizeH="0" baseline="0" dirty="0" err="1">
                          <a:ln>
                            <a:noFill/>
                          </a:ln>
                          <a:effectLst/>
                        </a:rPr>
                        <a:t>描述</a:t>
                      </a:r>
                      <a:endParaRPr kumimoji="0" lang="zh-CN" altLang="en-US" sz="1075" b="0" i="0" u="none" strike="noStrike" cap="none" normalizeH="0" baseline="0" dirty="0">
                        <a:ln>
                          <a:noFill/>
                        </a:ln>
                        <a:solidFill>
                          <a:srgbClr val="000000"/>
                        </a:solidFill>
                        <a:effectLst/>
                        <a:latin typeface="Calibri" panose="020F0502020204030204" charset="0"/>
                        <a:ea typeface="宋体" panose="02010600030101010101" pitchFamily="2" charset="-122"/>
                        <a:cs typeface="Times New Roman" panose="02020603050405020304" pitchFamily="18" charset="0"/>
                      </a:endParaRPr>
                    </a:p>
                  </a:txBody>
                  <a:tcPr marT="35188" marB="35188" horzOverflow="overflow"/>
                </a:tc>
                <a:extLst>
                  <a:ext uri="{0D108BD9-81ED-4DB2-BD59-A6C34878D82A}">
                    <a16:rowId xmlns:a16="http://schemas.microsoft.com/office/drawing/2014/main" val="10000"/>
                  </a:ext>
                </a:extLst>
              </a:tr>
              <a:tr h="256719">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75" u="none" strike="noStrike" cap="none" normalizeH="0" baseline="0">
                          <a:ln>
                            <a:noFill/>
                          </a:ln>
                          <a:effectLst/>
                        </a:rPr>
                        <a:t>1</a:t>
                      </a:r>
                      <a:endParaRPr kumimoji="0" lang="zh-CN" altLang="en-US" sz="1075" b="0" i="0" u="none" strike="noStrike" cap="none" normalizeH="0" baseline="0">
                        <a:ln>
                          <a:noFill/>
                        </a:ln>
                        <a:solidFill>
                          <a:srgbClr val="000000"/>
                        </a:solidFill>
                        <a:effectLst/>
                        <a:latin typeface="Calibri" panose="020F0502020204030204" charset="0"/>
                        <a:ea typeface="宋体" panose="02010600030101010101" pitchFamily="2" charset="-122"/>
                      </a:endParaRPr>
                    </a:p>
                  </a:txBody>
                  <a:tcPr marT="35188" marB="35188"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075" u="none" strike="noStrike" cap="none" normalizeH="0" baseline="0" dirty="0" err="1">
                          <a:ln>
                            <a:noFill/>
                          </a:ln>
                          <a:effectLst/>
                        </a:rPr>
                        <a:t>缺陷ID</a:t>
                      </a:r>
                      <a:endParaRPr kumimoji="0" lang="zh-CN" altLang="en-US" sz="1075" b="0" i="0" u="none" strike="noStrike" cap="none" normalizeH="0" baseline="0" dirty="0">
                        <a:ln>
                          <a:noFill/>
                        </a:ln>
                        <a:solidFill>
                          <a:srgbClr val="000000"/>
                        </a:solidFill>
                        <a:effectLst/>
                        <a:latin typeface="Calibri" panose="020F0502020204030204" charset="0"/>
                        <a:ea typeface="宋体" panose="02010600030101010101" pitchFamily="2" charset="-122"/>
                        <a:cs typeface="Times New Roman" panose="02020603050405020304" pitchFamily="18" charset="0"/>
                      </a:endParaRPr>
                    </a:p>
                  </a:txBody>
                  <a:tcPr marT="35188" marB="35188"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075" u="none" strike="noStrike" cap="none" normalizeH="0" baseline="0" dirty="0" err="1">
                          <a:ln>
                            <a:noFill/>
                          </a:ln>
                          <a:effectLst/>
                        </a:rPr>
                        <a:t>唯一的缺陷ID，可以根据该ID追踪缺陷</a:t>
                      </a:r>
                      <a:endParaRPr kumimoji="0" lang="zh-CN" altLang="en-US" sz="107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a:txBody>
                  <a:tcPr marT="35188" marB="35188" horzOverflow="overflow"/>
                </a:tc>
                <a:extLst>
                  <a:ext uri="{0D108BD9-81ED-4DB2-BD59-A6C34878D82A}">
                    <a16:rowId xmlns:a16="http://schemas.microsoft.com/office/drawing/2014/main" val="10001"/>
                  </a:ext>
                </a:extLst>
              </a:tr>
              <a:tr h="256719">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75" u="none" strike="noStrike" cap="none" normalizeH="0" baseline="0">
                          <a:ln>
                            <a:noFill/>
                          </a:ln>
                          <a:effectLst/>
                        </a:rPr>
                        <a:t>2</a:t>
                      </a:r>
                      <a:endParaRPr kumimoji="0" lang="zh-CN" altLang="en-US" sz="1075" b="0" i="0" u="none" strike="noStrike" cap="none" normalizeH="0" baseline="0">
                        <a:ln>
                          <a:noFill/>
                        </a:ln>
                        <a:solidFill>
                          <a:srgbClr val="000000"/>
                        </a:solidFill>
                        <a:effectLst/>
                        <a:latin typeface="Calibri" panose="020F0502020204030204" charset="0"/>
                        <a:ea typeface="宋体" panose="02010600030101010101" pitchFamily="2" charset="-122"/>
                      </a:endParaRPr>
                    </a:p>
                  </a:txBody>
                  <a:tcPr marT="35188" marB="35188"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075" b="1" u="none" strike="noStrike" cap="none" normalizeH="0" baseline="0" dirty="0" err="1">
                          <a:ln>
                            <a:noFill/>
                          </a:ln>
                          <a:solidFill>
                            <a:srgbClr val="C00000"/>
                          </a:solidFill>
                          <a:effectLst/>
                        </a:rPr>
                        <a:t>缺陷状态</a:t>
                      </a:r>
                      <a:endParaRPr kumimoji="0" lang="zh-CN" altLang="en-US" sz="1075" b="1" i="0" u="none" strike="noStrike" cap="none" normalizeH="0" baseline="0" dirty="0">
                        <a:ln>
                          <a:noFill/>
                        </a:ln>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075" u="none" strike="noStrike" cap="none" normalizeH="0" baseline="0" dirty="0" err="1">
                          <a:ln>
                            <a:noFill/>
                          </a:ln>
                          <a:effectLst/>
                        </a:rPr>
                        <a:t>缺陷状态指缺陷通过一个跟踪修复过程的进展情况</a:t>
                      </a:r>
                      <a:endParaRPr kumimoji="0" lang="zh-CN" altLang="en-US" sz="107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horzOverflow="overflow"/>
                </a:tc>
                <a:extLst>
                  <a:ext uri="{0D108BD9-81ED-4DB2-BD59-A6C34878D82A}">
                    <a16:rowId xmlns:a16="http://schemas.microsoft.com/office/drawing/2014/main" val="10002"/>
                  </a:ext>
                </a:extLst>
              </a:tr>
              <a:tr h="256719">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75" u="none" strike="noStrike" cap="none" normalizeH="0" baseline="0">
                          <a:ln>
                            <a:noFill/>
                          </a:ln>
                          <a:effectLst/>
                        </a:rPr>
                        <a:t>3</a:t>
                      </a:r>
                      <a:endParaRPr kumimoji="0" lang="zh-CN" altLang="en-US" sz="1075" b="0" i="0" u="none" strike="noStrike" cap="none" normalizeH="0" baseline="0">
                        <a:ln>
                          <a:noFill/>
                        </a:ln>
                        <a:solidFill>
                          <a:srgbClr val="000000"/>
                        </a:solidFill>
                        <a:effectLst/>
                        <a:latin typeface="Calibri" panose="020F0502020204030204" charset="0"/>
                        <a:ea typeface="宋体" panose="02010600030101010101" pitchFamily="2" charset="-122"/>
                      </a:endParaRPr>
                    </a:p>
                  </a:txBody>
                  <a:tcPr marT="35188" marB="35188"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075" b="1" u="none" strike="noStrike" kern="1200" cap="none" normalizeH="0" baseline="0" dirty="0" err="1">
                          <a:ln>
                            <a:noFill/>
                          </a:ln>
                          <a:solidFill>
                            <a:srgbClr val="C00000"/>
                          </a:solidFill>
                          <a:effectLst/>
                          <a:latin typeface="+mn-lt"/>
                          <a:ea typeface="+mn-ea"/>
                          <a:cs typeface="+mn-cs"/>
                        </a:rPr>
                        <a:t>缺陷标题</a:t>
                      </a:r>
                      <a:endParaRPr kumimoji="0" lang="zh-CN" altLang="en-US" sz="1075" b="1" u="none" strike="noStrike" kern="1200" cap="none" normalizeH="0" baseline="0" dirty="0">
                        <a:ln>
                          <a:noFill/>
                        </a:ln>
                        <a:solidFill>
                          <a:srgbClr val="C00000"/>
                        </a:solidFill>
                        <a:effectLst/>
                        <a:latin typeface="+mn-lt"/>
                        <a:ea typeface="+mn-ea"/>
                        <a:cs typeface="+mn-cs"/>
                      </a:endParaRPr>
                    </a:p>
                  </a:txBody>
                  <a:tcPr marT="35188" marB="35188"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075" u="none" strike="noStrike" cap="none" normalizeH="0" baseline="0" dirty="0" err="1">
                          <a:ln>
                            <a:noFill/>
                          </a:ln>
                          <a:effectLst/>
                        </a:rPr>
                        <a:t>描述缺陷的标题</a:t>
                      </a:r>
                      <a:endParaRPr kumimoji="0" lang="zh-CN" altLang="en-US" sz="107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horzOverflow="overflow"/>
                </a:tc>
                <a:extLst>
                  <a:ext uri="{0D108BD9-81ED-4DB2-BD59-A6C34878D82A}">
                    <a16:rowId xmlns:a16="http://schemas.microsoft.com/office/drawing/2014/main" val="10003"/>
                  </a:ext>
                </a:extLst>
              </a:tr>
              <a:tr h="256719">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75" u="none" strike="noStrike" cap="none" normalizeH="0" baseline="0">
                          <a:ln>
                            <a:noFill/>
                          </a:ln>
                          <a:effectLst/>
                        </a:rPr>
                        <a:t>4</a:t>
                      </a:r>
                      <a:endParaRPr kumimoji="0" lang="zh-CN" altLang="en-US" sz="1075" b="0" i="0" u="none" strike="noStrike" cap="none" normalizeH="0" baseline="0">
                        <a:ln>
                          <a:noFill/>
                        </a:ln>
                        <a:solidFill>
                          <a:srgbClr val="000000"/>
                        </a:solidFill>
                        <a:effectLst/>
                        <a:latin typeface="Calibri" panose="020F0502020204030204" charset="0"/>
                        <a:ea typeface="宋体" panose="02010600030101010101" pitchFamily="2" charset="-122"/>
                      </a:endParaRPr>
                    </a:p>
                  </a:txBody>
                  <a:tcPr marT="35188" marB="35188"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075" b="1" u="none" strike="noStrike" kern="1200" cap="none" normalizeH="0" baseline="0" dirty="0" err="1">
                          <a:ln>
                            <a:noFill/>
                          </a:ln>
                          <a:solidFill>
                            <a:srgbClr val="C00000"/>
                          </a:solidFill>
                          <a:effectLst/>
                          <a:latin typeface="+mn-lt"/>
                          <a:ea typeface="+mn-ea"/>
                          <a:cs typeface="+mn-cs"/>
                        </a:rPr>
                        <a:t>缺陷的严重程度</a:t>
                      </a:r>
                      <a:endParaRPr kumimoji="0" lang="zh-CN" altLang="en-US" sz="1075" b="1" u="none" strike="noStrike" kern="1200" cap="none" normalizeH="0" baseline="0" dirty="0">
                        <a:ln>
                          <a:noFill/>
                        </a:ln>
                        <a:solidFill>
                          <a:srgbClr val="C00000"/>
                        </a:solidFill>
                        <a:effectLst/>
                        <a:latin typeface="+mn-lt"/>
                        <a:ea typeface="+mn-ea"/>
                        <a:cs typeface="+mn-cs"/>
                      </a:endParaRPr>
                    </a:p>
                  </a:txBody>
                  <a:tcPr marT="35188" marB="35188"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075" u="none" strike="noStrike" cap="none" normalizeH="0" baseline="0" dirty="0" err="1">
                          <a:ln>
                            <a:noFill/>
                          </a:ln>
                          <a:effectLst/>
                        </a:rPr>
                        <a:t>对软件产品的影响程度，分致命、较严重、严重、一般、低</a:t>
                      </a:r>
                      <a:endParaRPr kumimoji="0" lang="zh-CN" altLang="en-US" sz="107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horzOverflow="overflow"/>
                </a:tc>
                <a:extLst>
                  <a:ext uri="{0D108BD9-81ED-4DB2-BD59-A6C34878D82A}">
                    <a16:rowId xmlns:a16="http://schemas.microsoft.com/office/drawing/2014/main" val="10004"/>
                  </a:ext>
                </a:extLst>
              </a:tr>
              <a:tr h="256719">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75" u="none" strike="noStrike" cap="none" normalizeH="0" baseline="0">
                          <a:ln>
                            <a:noFill/>
                          </a:ln>
                          <a:effectLst/>
                        </a:rPr>
                        <a:t>5</a:t>
                      </a:r>
                      <a:endParaRPr kumimoji="0" lang="zh-CN" altLang="en-US" sz="1075" b="0" i="0" u="none" strike="noStrike" cap="none" normalizeH="0" baseline="0">
                        <a:ln>
                          <a:noFill/>
                        </a:ln>
                        <a:solidFill>
                          <a:srgbClr val="000000"/>
                        </a:solidFill>
                        <a:effectLst/>
                        <a:latin typeface="Calibri" panose="020F0502020204030204" charset="0"/>
                        <a:ea typeface="宋体" panose="02010600030101010101" pitchFamily="2" charset="-122"/>
                      </a:endParaRPr>
                    </a:p>
                  </a:txBody>
                  <a:tcPr marT="35188" marB="35188"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075" b="1" u="none" strike="noStrike" kern="1200" cap="none" normalizeH="0" baseline="0" dirty="0" err="1">
                          <a:ln>
                            <a:noFill/>
                          </a:ln>
                          <a:solidFill>
                            <a:srgbClr val="C00000"/>
                          </a:solidFill>
                          <a:effectLst/>
                          <a:latin typeface="+mn-lt"/>
                          <a:ea typeface="+mn-ea"/>
                          <a:cs typeface="+mn-cs"/>
                        </a:rPr>
                        <a:t>缺陷的优先级</a:t>
                      </a:r>
                      <a:endParaRPr kumimoji="0" lang="zh-CN" altLang="en-US" sz="1075" b="1" u="none" strike="noStrike" kern="1200" cap="none" normalizeH="0" baseline="0" dirty="0">
                        <a:ln>
                          <a:noFill/>
                        </a:ln>
                        <a:solidFill>
                          <a:srgbClr val="C00000"/>
                        </a:solidFill>
                        <a:effectLst/>
                        <a:latin typeface="+mn-lt"/>
                        <a:ea typeface="+mn-ea"/>
                        <a:cs typeface="+mn-cs"/>
                      </a:endParaRPr>
                    </a:p>
                  </a:txBody>
                  <a:tcPr marT="35188" marB="35188"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075" u="none" strike="noStrike" cap="none" normalizeH="0" baseline="0" dirty="0" err="1">
                          <a:ln>
                            <a:noFill/>
                          </a:ln>
                          <a:effectLst/>
                        </a:rPr>
                        <a:t>缺陷修复的先后顺序，即哪些缺陷优先修正，哪些稍后修正</a:t>
                      </a:r>
                      <a:endParaRPr kumimoji="0" lang="zh-CN" altLang="en-US" sz="107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horzOverflow="overflow"/>
                </a:tc>
                <a:extLst>
                  <a:ext uri="{0D108BD9-81ED-4DB2-BD59-A6C34878D82A}">
                    <a16:rowId xmlns:a16="http://schemas.microsoft.com/office/drawing/2014/main" val="10005"/>
                  </a:ext>
                </a:extLst>
              </a:tr>
              <a:tr h="256719">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75" u="none" strike="noStrike" cap="none" normalizeH="0" baseline="0">
                          <a:ln>
                            <a:noFill/>
                          </a:ln>
                          <a:effectLst/>
                        </a:rPr>
                        <a:t>6</a:t>
                      </a:r>
                      <a:endParaRPr kumimoji="0" lang="zh-CN" altLang="en-US" sz="1075" b="0" i="0" u="none" strike="noStrike" cap="none" normalizeH="0" baseline="0">
                        <a:ln>
                          <a:noFill/>
                        </a:ln>
                        <a:solidFill>
                          <a:srgbClr val="000000"/>
                        </a:solidFill>
                        <a:effectLst/>
                        <a:latin typeface="Calibri" panose="020F0502020204030204" charset="0"/>
                        <a:ea typeface="宋体" panose="02010600030101010101" pitchFamily="2" charset="-122"/>
                      </a:endParaRPr>
                    </a:p>
                  </a:txBody>
                  <a:tcPr marT="35188" marB="35188"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075" b="1" u="none" strike="noStrike" kern="1200" cap="none" normalizeH="0" baseline="0" dirty="0" err="1">
                          <a:ln>
                            <a:noFill/>
                          </a:ln>
                          <a:solidFill>
                            <a:srgbClr val="C00000"/>
                          </a:solidFill>
                          <a:effectLst/>
                          <a:latin typeface="+mn-lt"/>
                          <a:ea typeface="+mn-ea"/>
                          <a:cs typeface="+mn-cs"/>
                        </a:rPr>
                        <a:t>缺陷所属模块</a:t>
                      </a:r>
                      <a:endParaRPr kumimoji="0" lang="zh-CN" altLang="en-US" sz="1075" b="1" u="none" strike="noStrike" kern="1200" cap="none" normalizeH="0" baseline="0" dirty="0">
                        <a:ln>
                          <a:noFill/>
                        </a:ln>
                        <a:solidFill>
                          <a:srgbClr val="C00000"/>
                        </a:solidFill>
                        <a:effectLst/>
                        <a:latin typeface="+mn-lt"/>
                        <a:ea typeface="+mn-ea"/>
                        <a:cs typeface="+mn-cs"/>
                      </a:endParaRPr>
                    </a:p>
                  </a:txBody>
                  <a:tcPr marT="35188" marB="35188"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075" u="none" strike="noStrike" cap="none" normalizeH="0" baseline="0" dirty="0" err="1">
                          <a:ln>
                            <a:noFill/>
                          </a:ln>
                          <a:effectLst/>
                        </a:rPr>
                        <a:t>缺陷所属的项目和模块，要能较精确的定位至模块</a:t>
                      </a:r>
                      <a:endParaRPr kumimoji="0" lang="zh-CN" altLang="en-US" sz="107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horzOverflow="overflow"/>
                </a:tc>
                <a:extLst>
                  <a:ext uri="{0D108BD9-81ED-4DB2-BD59-A6C34878D82A}">
                    <a16:rowId xmlns:a16="http://schemas.microsoft.com/office/drawing/2014/main" val="10006"/>
                  </a:ext>
                </a:extLst>
              </a:tr>
              <a:tr h="256719">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75" u="none" strike="noStrike" cap="none" normalizeH="0" baseline="0">
                          <a:ln>
                            <a:noFill/>
                          </a:ln>
                          <a:effectLst/>
                        </a:rPr>
                        <a:t>7</a:t>
                      </a:r>
                      <a:endParaRPr kumimoji="0" lang="zh-CN" altLang="en-US" sz="1075" b="0" i="0" u="none" strike="noStrike" cap="none" normalizeH="0" baseline="0">
                        <a:ln>
                          <a:noFill/>
                        </a:ln>
                        <a:solidFill>
                          <a:srgbClr val="000000"/>
                        </a:solidFill>
                        <a:effectLst/>
                        <a:latin typeface="Calibri" panose="020F0502020204030204" charset="0"/>
                        <a:ea typeface="宋体" panose="02010600030101010101" pitchFamily="2" charset="-122"/>
                      </a:endParaRPr>
                    </a:p>
                  </a:txBody>
                  <a:tcPr marT="35188" marB="35188"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075" u="none" strike="noStrike" cap="none" normalizeH="0" baseline="0" dirty="0" err="1">
                          <a:ln>
                            <a:noFill/>
                          </a:ln>
                          <a:effectLst/>
                        </a:rPr>
                        <a:t>缺陷记录者</a:t>
                      </a:r>
                      <a:endParaRPr kumimoji="0" lang="zh-CN" altLang="en-US" sz="107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075" u="none" strike="noStrike" cap="none" normalizeH="0" baseline="0" dirty="0" err="1">
                          <a:ln>
                            <a:noFill/>
                          </a:ln>
                          <a:effectLst/>
                        </a:rPr>
                        <a:t>提交缺陷的人员姓名</a:t>
                      </a:r>
                      <a:endParaRPr kumimoji="0" lang="zh-CN" altLang="en-US" sz="107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horzOverflow="overflow"/>
                </a:tc>
                <a:extLst>
                  <a:ext uri="{0D108BD9-81ED-4DB2-BD59-A6C34878D82A}">
                    <a16:rowId xmlns:a16="http://schemas.microsoft.com/office/drawing/2014/main" val="10007"/>
                  </a:ext>
                </a:extLst>
              </a:tr>
              <a:tr h="256719">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75" u="none" strike="noStrike" cap="none" normalizeH="0" baseline="0">
                          <a:ln>
                            <a:noFill/>
                          </a:ln>
                          <a:effectLst/>
                        </a:rPr>
                        <a:t>8</a:t>
                      </a:r>
                      <a:endParaRPr kumimoji="0" lang="zh-CN" altLang="en-US" sz="1075" b="0" i="0" u="none" strike="noStrike" cap="none" normalizeH="0" baseline="0">
                        <a:ln>
                          <a:noFill/>
                        </a:ln>
                        <a:solidFill>
                          <a:srgbClr val="000000"/>
                        </a:solidFill>
                        <a:effectLst/>
                        <a:latin typeface="Calibri" panose="020F0502020204030204" charset="0"/>
                        <a:ea typeface="宋体" panose="02010600030101010101" pitchFamily="2" charset="-122"/>
                      </a:endParaRPr>
                    </a:p>
                  </a:txBody>
                  <a:tcPr marT="35188" marB="35188"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075" u="none" strike="noStrike" cap="none" normalizeH="0" baseline="0" dirty="0" err="1">
                          <a:ln>
                            <a:noFill/>
                          </a:ln>
                          <a:effectLst/>
                        </a:rPr>
                        <a:t>缺陷提交时间</a:t>
                      </a:r>
                      <a:endParaRPr kumimoji="0" lang="zh-CN" altLang="en-US" sz="107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075" u="none" strike="noStrike" cap="none" normalizeH="0" baseline="0" dirty="0" err="1">
                          <a:ln>
                            <a:noFill/>
                          </a:ln>
                          <a:effectLst/>
                        </a:rPr>
                        <a:t>缺陷提交的时间</a:t>
                      </a:r>
                      <a:endParaRPr kumimoji="0" lang="zh-CN" altLang="en-US" sz="107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horzOverflow="overflow"/>
                </a:tc>
                <a:extLst>
                  <a:ext uri="{0D108BD9-81ED-4DB2-BD59-A6C34878D82A}">
                    <a16:rowId xmlns:a16="http://schemas.microsoft.com/office/drawing/2014/main" val="10008"/>
                  </a:ext>
                </a:extLst>
              </a:tr>
              <a:tr h="256719">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75" u="none" strike="noStrike" cap="none" normalizeH="0" baseline="0">
                          <a:ln>
                            <a:noFill/>
                          </a:ln>
                          <a:effectLst/>
                        </a:rPr>
                        <a:t>9</a:t>
                      </a:r>
                      <a:endParaRPr kumimoji="0" lang="zh-CN" altLang="en-US" sz="1075" b="0" i="0" u="none" strike="noStrike" cap="none" normalizeH="0" baseline="0">
                        <a:ln>
                          <a:noFill/>
                        </a:ln>
                        <a:solidFill>
                          <a:srgbClr val="000000"/>
                        </a:solidFill>
                        <a:effectLst/>
                        <a:latin typeface="Calibri" panose="020F0502020204030204" charset="0"/>
                        <a:ea typeface="宋体" panose="02010600030101010101" pitchFamily="2" charset="-122"/>
                      </a:endParaRPr>
                    </a:p>
                  </a:txBody>
                  <a:tcPr marT="35188" marB="35188"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075" u="none" strike="noStrike" cap="none" normalizeH="0" baseline="0" dirty="0" err="1">
                          <a:ln>
                            <a:noFill/>
                          </a:ln>
                          <a:effectLst/>
                        </a:rPr>
                        <a:t>缺陷处理人</a:t>
                      </a:r>
                      <a:endParaRPr kumimoji="0" lang="zh-CN" altLang="en-US" sz="107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075" u="none" strike="noStrike" cap="none" normalizeH="0" baseline="0" dirty="0" err="1">
                          <a:ln>
                            <a:noFill/>
                          </a:ln>
                          <a:effectLst/>
                        </a:rPr>
                        <a:t>处理缺陷的处理人</a:t>
                      </a:r>
                      <a:endParaRPr kumimoji="0" lang="zh-CN" altLang="en-US" sz="107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horzOverflow="overflow"/>
                </a:tc>
                <a:extLst>
                  <a:ext uri="{0D108BD9-81ED-4DB2-BD59-A6C34878D82A}">
                    <a16:rowId xmlns:a16="http://schemas.microsoft.com/office/drawing/2014/main" val="10009"/>
                  </a:ext>
                </a:extLst>
              </a:tr>
              <a:tr h="256719">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75" u="none" strike="noStrike" cap="none" normalizeH="0" baseline="0">
                          <a:ln>
                            <a:noFill/>
                          </a:ln>
                          <a:effectLst/>
                        </a:rPr>
                        <a:t>10</a:t>
                      </a:r>
                      <a:endParaRPr kumimoji="0" lang="zh-CN" altLang="en-US" sz="1075" b="0" i="0" u="none" strike="noStrike" cap="none" normalizeH="0" baseline="0">
                        <a:ln>
                          <a:noFill/>
                        </a:ln>
                        <a:solidFill>
                          <a:srgbClr val="000000"/>
                        </a:solidFill>
                        <a:effectLst/>
                        <a:latin typeface="Calibri" panose="020F0502020204030204" charset="0"/>
                        <a:ea typeface="宋体" panose="02010600030101010101" pitchFamily="2" charset="-122"/>
                      </a:endParaRPr>
                    </a:p>
                  </a:txBody>
                  <a:tcPr marT="35188" marB="35188"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075" u="none" strike="noStrike" cap="none" normalizeH="0" baseline="0" dirty="0" err="1">
                          <a:ln>
                            <a:noFill/>
                          </a:ln>
                          <a:effectLst/>
                        </a:rPr>
                        <a:t>处理结果描述</a:t>
                      </a:r>
                      <a:endParaRPr kumimoji="0" lang="zh-CN" altLang="en-US" sz="107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075" u="none" strike="noStrike" cap="none" normalizeH="0" baseline="0" dirty="0" err="1">
                          <a:ln>
                            <a:noFill/>
                          </a:ln>
                          <a:effectLst/>
                        </a:rPr>
                        <a:t>对处理结果的描述，描述处理情况和代码修改说明</a:t>
                      </a:r>
                      <a:endParaRPr kumimoji="0" lang="zh-CN" altLang="en-US" sz="107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horzOverflow="overflow"/>
                </a:tc>
                <a:extLst>
                  <a:ext uri="{0D108BD9-81ED-4DB2-BD59-A6C34878D82A}">
                    <a16:rowId xmlns:a16="http://schemas.microsoft.com/office/drawing/2014/main" val="10010"/>
                  </a:ext>
                </a:extLst>
              </a:tr>
              <a:tr h="256719">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75" u="none" strike="noStrike" cap="none" normalizeH="0" baseline="0">
                          <a:ln>
                            <a:noFill/>
                          </a:ln>
                          <a:effectLst/>
                        </a:rPr>
                        <a:t>11</a:t>
                      </a:r>
                      <a:endParaRPr kumimoji="0" lang="zh-CN" altLang="en-US" sz="1075" b="0" i="0" u="none" strike="noStrike" cap="none" normalizeH="0" baseline="0">
                        <a:ln>
                          <a:noFill/>
                        </a:ln>
                        <a:solidFill>
                          <a:srgbClr val="000000"/>
                        </a:solidFill>
                        <a:effectLst/>
                        <a:latin typeface="Calibri" panose="020F0502020204030204" charset="0"/>
                        <a:ea typeface="宋体" panose="02010600030101010101" pitchFamily="2" charset="-122"/>
                      </a:endParaRPr>
                    </a:p>
                  </a:txBody>
                  <a:tcPr marT="35188" marB="35188"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075" u="none" strike="noStrike" cap="none" normalizeH="0" baseline="0" dirty="0" err="1">
                          <a:ln>
                            <a:noFill/>
                          </a:ln>
                          <a:effectLst/>
                        </a:rPr>
                        <a:t>缺陷处理时间</a:t>
                      </a:r>
                      <a:endParaRPr kumimoji="0" lang="zh-CN" altLang="en-US" sz="107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075" u="none" strike="noStrike" cap="none" normalizeH="0" baseline="0" dirty="0" err="1">
                          <a:ln>
                            <a:noFill/>
                          </a:ln>
                          <a:effectLst/>
                        </a:rPr>
                        <a:t>缺陷处理的时间</a:t>
                      </a:r>
                      <a:endParaRPr kumimoji="0" lang="zh-CN" altLang="en-US" sz="107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horzOverflow="overflow"/>
                </a:tc>
                <a:extLst>
                  <a:ext uri="{0D108BD9-81ED-4DB2-BD59-A6C34878D82A}">
                    <a16:rowId xmlns:a16="http://schemas.microsoft.com/office/drawing/2014/main" val="10011"/>
                  </a:ext>
                </a:extLst>
              </a:tr>
              <a:tr h="256719">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75" u="none" strike="noStrike" cap="none" normalizeH="0" baseline="0">
                          <a:ln>
                            <a:noFill/>
                          </a:ln>
                          <a:effectLst/>
                        </a:rPr>
                        <a:t>12</a:t>
                      </a:r>
                      <a:endParaRPr kumimoji="0" lang="zh-CN" altLang="en-US" sz="1075" b="0" i="0" u="none" strike="noStrike" cap="none" normalizeH="0" baseline="0">
                        <a:ln>
                          <a:noFill/>
                        </a:ln>
                        <a:solidFill>
                          <a:srgbClr val="000000"/>
                        </a:solidFill>
                        <a:effectLst/>
                        <a:latin typeface="Calibri" panose="020F0502020204030204" charset="0"/>
                        <a:ea typeface="宋体" panose="02010600030101010101" pitchFamily="2" charset="-122"/>
                      </a:endParaRPr>
                    </a:p>
                  </a:txBody>
                  <a:tcPr marT="35188" marB="35188"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075" u="none" strike="noStrike" cap="none" normalizeH="0" baseline="0" dirty="0" err="1">
                          <a:ln>
                            <a:noFill/>
                          </a:ln>
                          <a:effectLst/>
                        </a:rPr>
                        <a:t>缺陷验证人</a:t>
                      </a:r>
                      <a:endParaRPr kumimoji="0" lang="zh-CN" altLang="en-US" sz="107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075" u="none" strike="noStrike" cap="none" normalizeH="0" baseline="0" dirty="0" err="1">
                          <a:ln>
                            <a:noFill/>
                          </a:ln>
                          <a:effectLst/>
                        </a:rPr>
                        <a:t>对被处理缺陷验证的验证人（回测者</a:t>
                      </a:r>
                      <a:r>
                        <a:rPr kumimoji="0" lang="en-US" altLang="zh-CN" sz="1075" u="none" strike="noStrike" cap="none" normalizeH="0" baseline="0" dirty="0">
                          <a:ln>
                            <a:noFill/>
                          </a:ln>
                          <a:effectLst/>
                        </a:rPr>
                        <a:t>）</a:t>
                      </a:r>
                      <a:endParaRPr kumimoji="0" lang="zh-CN" altLang="en-US" sz="107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horzOverflow="overflow"/>
                </a:tc>
                <a:extLst>
                  <a:ext uri="{0D108BD9-81ED-4DB2-BD59-A6C34878D82A}">
                    <a16:rowId xmlns:a16="http://schemas.microsoft.com/office/drawing/2014/main" val="10012"/>
                  </a:ext>
                </a:extLst>
              </a:tr>
              <a:tr h="256719">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75" u="none" strike="noStrike" cap="none" normalizeH="0" baseline="0">
                          <a:ln>
                            <a:noFill/>
                          </a:ln>
                          <a:effectLst/>
                        </a:rPr>
                        <a:t>13</a:t>
                      </a:r>
                      <a:endParaRPr kumimoji="0" lang="zh-CN" altLang="en-US" sz="1075" b="0" i="0" u="none" strike="noStrike" cap="none" normalizeH="0" baseline="0">
                        <a:ln>
                          <a:noFill/>
                        </a:ln>
                        <a:solidFill>
                          <a:srgbClr val="000000"/>
                        </a:solidFill>
                        <a:effectLst/>
                        <a:latin typeface="Calibri" panose="020F0502020204030204" charset="0"/>
                        <a:ea typeface="宋体" panose="02010600030101010101" pitchFamily="2" charset="-122"/>
                      </a:endParaRPr>
                    </a:p>
                  </a:txBody>
                  <a:tcPr marT="35188" marB="35188"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075" u="none" strike="noStrike" cap="none" normalizeH="0" baseline="0" dirty="0" err="1">
                          <a:ln>
                            <a:noFill/>
                          </a:ln>
                          <a:effectLst/>
                        </a:rPr>
                        <a:t>验证结果描述</a:t>
                      </a:r>
                      <a:endParaRPr kumimoji="0" lang="zh-CN" altLang="en-US" sz="107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075" u="none" strike="noStrike" cap="none" normalizeH="0" baseline="0" dirty="0" err="1">
                          <a:ln>
                            <a:noFill/>
                          </a:ln>
                          <a:effectLst/>
                        </a:rPr>
                        <a:t>对验证结果的描述（通过、不通过</a:t>
                      </a:r>
                      <a:r>
                        <a:rPr kumimoji="0" lang="en-US" altLang="zh-CN" sz="1075" u="none" strike="noStrike" cap="none" normalizeH="0" baseline="0" dirty="0">
                          <a:ln>
                            <a:noFill/>
                          </a:ln>
                          <a:effectLst/>
                        </a:rPr>
                        <a:t>）</a:t>
                      </a:r>
                      <a:endParaRPr kumimoji="0" lang="zh-CN" altLang="en-US" sz="107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horzOverflow="overflow"/>
                </a:tc>
                <a:extLst>
                  <a:ext uri="{0D108BD9-81ED-4DB2-BD59-A6C34878D82A}">
                    <a16:rowId xmlns:a16="http://schemas.microsoft.com/office/drawing/2014/main" val="10013"/>
                  </a:ext>
                </a:extLst>
              </a:tr>
              <a:tr h="256719">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75" u="none" strike="noStrike" cap="none" normalizeH="0" baseline="0">
                          <a:ln>
                            <a:noFill/>
                          </a:ln>
                          <a:effectLst/>
                        </a:rPr>
                        <a:t>14</a:t>
                      </a:r>
                      <a:endParaRPr kumimoji="0" lang="zh-CN" altLang="en-US" sz="1075" b="0" i="0" u="none" strike="noStrike" cap="none" normalizeH="0" baseline="0">
                        <a:ln>
                          <a:noFill/>
                        </a:ln>
                        <a:solidFill>
                          <a:srgbClr val="000000"/>
                        </a:solidFill>
                        <a:effectLst/>
                        <a:latin typeface="Calibri" panose="020F0502020204030204" charset="0"/>
                        <a:ea typeface="宋体" panose="02010600030101010101" pitchFamily="2" charset="-122"/>
                      </a:endParaRPr>
                    </a:p>
                  </a:txBody>
                  <a:tcPr marT="35188" marB="35188"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075" b="1" u="none" strike="noStrike" kern="1200" cap="none" normalizeH="0" baseline="0" dirty="0" err="1">
                          <a:ln>
                            <a:noFill/>
                          </a:ln>
                          <a:solidFill>
                            <a:srgbClr val="C00000"/>
                          </a:solidFill>
                          <a:effectLst/>
                          <a:latin typeface="+mn-lt"/>
                          <a:ea typeface="+mn-ea"/>
                          <a:cs typeface="+mn-cs"/>
                        </a:rPr>
                        <a:t>缺陷详细描述</a:t>
                      </a:r>
                      <a:endParaRPr kumimoji="0" lang="zh-CN" altLang="en-US" sz="1075" b="1" u="none" strike="noStrike" kern="1200" cap="none" normalizeH="0" baseline="0" dirty="0">
                        <a:ln>
                          <a:noFill/>
                        </a:ln>
                        <a:solidFill>
                          <a:srgbClr val="C00000"/>
                        </a:solidFill>
                        <a:effectLst/>
                        <a:latin typeface="+mn-lt"/>
                        <a:ea typeface="+mn-ea"/>
                        <a:cs typeface="+mn-cs"/>
                      </a:endParaRPr>
                    </a:p>
                  </a:txBody>
                  <a:tcPr marT="35188" marB="35188"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075" u="none" strike="noStrike" cap="none" normalizeH="0" baseline="0" dirty="0" err="1">
                          <a:ln>
                            <a:noFill/>
                          </a:ln>
                          <a:effectLst/>
                        </a:rPr>
                        <a:t>缺陷的重现步骤</a:t>
                      </a:r>
                      <a:endParaRPr kumimoji="0" lang="zh-CN" altLang="en-US" sz="107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horzOverflow="overflow"/>
                </a:tc>
                <a:extLst>
                  <a:ext uri="{0D108BD9-81ED-4DB2-BD59-A6C34878D82A}">
                    <a16:rowId xmlns:a16="http://schemas.microsoft.com/office/drawing/2014/main" val="10014"/>
                  </a:ext>
                </a:extLst>
              </a:tr>
              <a:tr h="256719">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75" b="0" u="none" strike="noStrike" cap="none" normalizeH="0" baseline="0">
                          <a:ln>
                            <a:noFill/>
                          </a:ln>
                          <a:solidFill>
                            <a:schemeClr val="tx1"/>
                          </a:solidFill>
                          <a:effectLst/>
                        </a:rPr>
                        <a:t>15</a:t>
                      </a:r>
                      <a:endParaRPr kumimoji="0" lang="zh-CN" altLang="en-US" sz="1075" b="0" i="0" u="none" strike="noStrike" cap="none" normalizeH="0" baseline="0">
                        <a:ln>
                          <a:noFill/>
                        </a:ln>
                        <a:solidFill>
                          <a:schemeClr val="tx1"/>
                        </a:solidFill>
                        <a:effectLst/>
                        <a:latin typeface="Calibri" panose="020F0502020204030204" charset="0"/>
                        <a:ea typeface="宋体" panose="02010600030101010101" pitchFamily="2" charset="-122"/>
                      </a:endParaRPr>
                    </a:p>
                  </a:txBody>
                  <a:tcPr marT="35188" marB="35188"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075" b="0" u="none" strike="noStrike" kern="1200" cap="none" normalizeH="0" baseline="0" dirty="0" err="1">
                          <a:ln>
                            <a:noFill/>
                          </a:ln>
                          <a:solidFill>
                            <a:schemeClr val="tx1"/>
                          </a:solidFill>
                          <a:effectLst/>
                          <a:latin typeface="+mn-lt"/>
                          <a:ea typeface="+mn-ea"/>
                          <a:cs typeface="+mn-cs"/>
                        </a:rPr>
                        <a:t>缺陷环境说明</a:t>
                      </a:r>
                      <a:endParaRPr kumimoji="0" lang="zh-CN" altLang="en-US" sz="1075" b="0" u="none" strike="noStrike" kern="1200" cap="none" normalizeH="0" baseline="0" dirty="0">
                        <a:ln>
                          <a:noFill/>
                        </a:ln>
                        <a:solidFill>
                          <a:schemeClr val="tx1"/>
                        </a:solidFill>
                        <a:effectLst/>
                        <a:latin typeface="+mn-lt"/>
                        <a:ea typeface="+mn-ea"/>
                        <a:cs typeface="+mn-cs"/>
                      </a:endParaRPr>
                    </a:p>
                  </a:txBody>
                  <a:tcPr marT="35188" marB="35188"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075" u="none" strike="noStrike" cap="none" normalizeH="0" baseline="0" dirty="0" err="1">
                          <a:ln>
                            <a:noFill/>
                          </a:ln>
                          <a:effectLst/>
                        </a:rPr>
                        <a:t>对测试环境的描述</a:t>
                      </a:r>
                      <a:endParaRPr kumimoji="0" lang="zh-CN" altLang="en-US" sz="107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horzOverflow="overflow"/>
                </a:tc>
                <a:extLst>
                  <a:ext uri="{0D108BD9-81ED-4DB2-BD59-A6C34878D82A}">
                    <a16:rowId xmlns:a16="http://schemas.microsoft.com/office/drawing/2014/main" val="10015"/>
                  </a:ext>
                </a:extLst>
              </a:tr>
              <a:tr h="256719">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75" u="none" strike="noStrike" cap="none" normalizeH="0" baseline="0">
                          <a:ln>
                            <a:noFill/>
                          </a:ln>
                          <a:effectLst/>
                        </a:rPr>
                        <a:t>16</a:t>
                      </a:r>
                      <a:endParaRPr kumimoji="0" lang="zh-CN" altLang="en-US" sz="1075" b="0" i="0" u="none" strike="noStrike" cap="none" normalizeH="0" baseline="0">
                        <a:ln>
                          <a:noFill/>
                        </a:ln>
                        <a:solidFill>
                          <a:srgbClr val="000000"/>
                        </a:solidFill>
                        <a:effectLst/>
                        <a:latin typeface="Calibri" panose="020F0502020204030204" charset="0"/>
                        <a:ea typeface="宋体" panose="02010600030101010101" pitchFamily="2" charset="-122"/>
                      </a:endParaRPr>
                    </a:p>
                  </a:txBody>
                  <a:tcPr marT="35188" marB="35188"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075" u="none" strike="noStrike" cap="none" normalizeH="0" baseline="0" dirty="0" err="1">
                          <a:ln>
                            <a:noFill/>
                          </a:ln>
                          <a:effectLst/>
                        </a:rPr>
                        <a:t>必要的附件</a:t>
                      </a:r>
                      <a:endParaRPr kumimoji="0" lang="zh-CN" altLang="en-US" sz="107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075" u="none" strike="noStrike" cap="none" normalizeH="0" baseline="0" dirty="0" err="1">
                          <a:ln>
                            <a:noFill/>
                          </a:ln>
                          <a:effectLst/>
                        </a:rPr>
                        <a:t>如涉及到附件的或错误现象的图片等</a:t>
                      </a:r>
                      <a:r>
                        <a:rPr kumimoji="0" lang="en-US" altLang="zh-CN" sz="1075" u="none" strike="noStrike" cap="none" normalizeH="0" baseline="0" dirty="0">
                          <a:ln>
                            <a:noFill/>
                          </a:ln>
                          <a:effectLst/>
                        </a:rPr>
                        <a:t>。</a:t>
                      </a:r>
                      <a:endParaRPr kumimoji="0" lang="zh-CN" altLang="en-US" sz="107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horzOverflow="overflow"/>
                </a:tc>
                <a:extLst>
                  <a:ext uri="{0D108BD9-81ED-4DB2-BD59-A6C34878D82A}">
                    <a16:rowId xmlns:a16="http://schemas.microsoft.com/office/drawing/2014/main" val="10016"/>
                  </a:ext>
                </a:extLst>
              </a:tr>
            </a:tbl>
          </a:graphicData>
        </a:graphic>
      </p:graphicFrame>
    </p:spTree>
    <p:extLst>
      <p:ext uri="{BB962C8B-B14F-4D97-AF65-F5344CB8AC3E}">
        <p14:creationId xmlns:p14="http://schemas.microsoft.com/office/powerpoint/2010/main" val="13693131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57200" y="814070"/>
            <a:ext cx="8229600" cy="564515"/>
          </a:xfrm>
        </p:spPr>
        <p:txBody>
          <a:bodyPr/>
          <a:lstStyle/>
          <a:p>
            <a:pPr algn="ctr"/>
            <a:r>
              <a:rPr lang="zh-CN" altLang="en-US" sz="2800" b="1" dirty="0">
                <a:solidFill>
                  <a:srgbClr val="386698"/>
                </a:solidFill>
                <a:latin typeface="Franklin Gothic Medium" panose="020B0603020102020204" pitchFamily="34" charset="0"/>
                <a:ea typeface="微软雅黑" panose="020B0503020204020204" pitchFamily="34" charset="-122"/>
                <a:cs typeface="+mn-cs"/>
              </a:rPr>
              <a:t>软件缺陷分类——BUG类型</a:t>
            </a:r>
          </a:p>
        </p:txBody>
      </p:sp>
      <p:graphicFrame>
        <p:nvGraphicFramePr>
          <p:cNvPr id="6" name="Group 42"/>
          <p:cNvGraphicFramePr>
            <a:graphicFrameLocks noGrp="1"/>
          </p:cNvGraphicFramePr>
          <p:nvPr/>
        </p:nvGraphicFramePr>
        <p:xfrm>
          <a:off x="1247458" y="1704552"/>
          <a:ext cx="6649085" cy="3930183"/>
        </p:xfrm>
        <a:graphic>
          <a:graphicData uri="http://schemas.openxmlformats.org/drawingml/2006/table">
            <a:tbl>
              <a:tblPr>
                <a:tableStyleId>{BDBED569-4797-4DF1-A0F4-6AAB3CD982D8}</a:tableStyleId>
              </a:tblPr>
              <a:tblGrid>
                <a:gridCol w="1027430">
                  <a:extLst>
                    <a:ext uri="{9D8B030D-6E8A-4147-A177-3AD203B41FA5}">
                      <a16:colId xmlns:a16="http://schemas.microsoft.com/office/drawing/2014/main" val="20000"/>
                    </a:ext>
                  </a:extLst>
                </a:gridCol>
                <a:gridCol w="2850515">
                  <a:extLst>
                    <a:ext uri="{9D8B030D-6E8A-4147-A177-3AD203B41FA5}">
                      <a16:colId xmlns:a16="http://schemas.microsoft.com/office/drawing/2014/main" val="20001"/>
                    </a:ext>
                  </a:extLst>
                </a:gridCol>
                <a:gridCol w="2771140">
                  <a:extLst>
                    <a:ext uri="{9D8B030D-6E8A-4147-A177-3AD203B41FA5}">
                      <a16:colId xmlns:a16="http://schemas.microsoft.com/office/drawing/2014/main" val="20002"/>
                    </a:ext>
                  </a:extLst>
                </a:gridCol>
              </a:tblGrid>
              <a:tr h="279400">
                <a:tc>
                  <a:txBody>
                    <a:bodyPr/>
                    <a:lstStyle/>
                    <a:p>
                      <a:pPr marL="0" marR="0" lvl="0" indent="0" algn="ctr" defTabSz="914400" rtl="0" eaLnBrk="1" fontAlgn="base" latinLnBrk="0" hangingPunct="1">
                        <a:lnSpc>
                          <a:spcPct val="110000"/>
                        </a:lnSpc>
                        <a:spcBef>
                          <a:spcPct val="0"/>
                        </a:spcBef>
                        <a:spcAft>
                          <a:spcPct val="0"/>
                        </a:spcAft>
                        <a:buClrTx/>
                        <a:buSzTx/>
                        <a:buFontTx/>
                        <a:buNone/>
                      </a:pPr>
                      <a:r>
                        <a:rPr kumimoji="0" lang="en-US" altLang="zh-CN" sz="1230" u="none" strike="noStrike" cap="none" normalizeH="0" baseline="0" dirty="0" err="1">
                          <a:ln>
                            <a:noFill/>
                          </a:ln>
                          <a:effectLst/>
                        </a:rPr>
                        <a:t>缺陷类型</a:t>
                      </a:r>
                      <a:endParaRPr kumimoji="0" lang="zh-CN" altLang="en-US" sz="123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3" marB="35183" horzOverflow="overflow"/>
                </a:tc>
                <a:tc>
                  <a:txBody>
                    <a:bodyPr/>
                    <a:lstStyle/>
                    <a:p>
                      <a:pPr marL="0" marR="0" lvl="0" indent="0" algn="ctr" defTabSz="914400" rtl="0" eaLnBrk="1" fontAlgn="base" latinLnBrk="0" hangingPunct="1">
                        <a:lnSpc>
                          <a:spcPct val="110000"/>
                        </a:lnSpc>
                        <a:spcBef>
                          <a:spcPct val="0"/>
                        </a:spcBef>
                        <a:spcAft>
                          <a:spcPct val="0"/>
                        </a:spcAft>
                        <a:buClrTx/>
                        <a:buSzTx/>
                        <a:buFontTx/>
                        <a:buNone/>
                      </a:pPr>
                      <a:r>
                        <a:rPr kumimoji="0" lang="en-US" altLang="zh-CN" sz="1230" u="none" strike="noStrike" cap="none" normalizeH="0" baseline="0">
                          <a:ln>
                            <a:noFill/>
                          </a:ln>
                          <a:effectLst/>
                        </a:rPr>
                        <a:t>内容说明</a:t>
                      </a:r>
                      <a:endParaRPr kumimoji="0" lang="zh-CN" altLang="en-US" sz="123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3" marB="35183" horzOverflow="overflow"/>
                </a:tc>
                <a:tc>
                  <a:txBody>
                    <a:bodyPr/>
                    <a:lstStyle/>
                    <a:p>
                      <a:pPr marL="0" marR="0" lvl="0" indent="0" algn="ctr" defTabSz="914400" rtl="0" eaLnBrk="1" fontAlgn="base" latinLnBrk="0" hangingPunct="1">
                        <a:lnSpc>
                          <a:spcPct val="110000"/>
                        </a:lnSpc>
                        <a:spcBef>
                          <a:spcPct val="0"/>
                        </a:spcBef>
                        <a:spcAft>
                          <a:spcPct val="0"/>
                        </a:spcAft>
                        <a:buClrTx/>
                        <a:buSzTx/>
                        <a:buFontTx/>
                        <a:buNone/>
                      </a:pPr>
                      <a:r>
                        <a:rPr kumimoji="0" lang="en-US" altLang="zh-CN" sz="1230" u="none" strike="noStrike" cap="none" normalizeH="0" baseline="0" dirty="0" err="1">
                          <a:ln>
                            <a:noFill/>
                          </a:ln>
                          <a:effectLst/>
                        </a:rPr>
                        <a:t>备注</a:t>
                      </a:r>
                      <a:endParaRPr kumimoji="0" lang="zh-CN" altLang="en-US" sz="123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3" marB="35183" horzOverflow="overflow"/>
                </a:tc>
                <a:extLst>
                  <a:ext uri="{0D108BD9-81ED-4DB2-BD59-A6C34878D82A}">
                    <a16:rowId xmlns:a16="http://schemas.microsoft.com/office/drawing/2014/main" val="10000"/>
                  </a:ext>
                </a:extLst>
              </a:tr>
              <a:tr h="892810">
                <a:tc>
                  <a:txBody>
                    <a:bodyPr/>
                    <a:lstStyle/>
                    <a:p>
                      <a:pPr marL="0" marR="0" lvl="0" indent="0" algn="ctr" defTabSz="914400" rtl="0" eaLnBrk="1" fontAlgn="base" latinLnBrk="0" hangingPunct="1">
                        <a:lnSpc>
                          <a:spcPct val="110000"/>
                        </a:lnSpc>
                        <a:spcBef>
                          <a:spcPct val="0"/>
                        </a:spcBef>
                        <a:spcAft>
                          <a:spcPct val="0"/>
                        </a:spcAft>
                        <a:buClrTx/>
                        <a:buSzTx/>
                        <a:buFontTx/>
                        <a:buNone/>
                      </a:pPr>
                      <a:r>
                        <a:rPr kumimoji="0" lang="en-US" altLang="zh-CN" sz="1230" u="none" strike="noStrike" cap="none" normalizeH="0" baseline="0" dirty="0" err="1">
                          <a:ln>
                            <a:noFill/>
                          </a:ln>
                          <a:solidFill>
                            <a:srgbClr val="FF0000"/>
                          </a:solidFill>
                          <a:effectLst/>
                        </a:rPr>
                        <a:t>系统缺陷</a:t>
                      </a:r>
                      <a:endParaRPr kumimoji="0" lang="zh-CN" altLang="en-US" sz="1230" b="0"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3" marB="35183" anchor="ctr" horzOverflow="overflow"/>
                </a:tc>
                <a:tc>
                  <a:txBody>
                    <a:bodyPr/>
                    <a:lstStyle/>
                    <a:p>
                      <a:pPr marL="0" marR="0" lvl="0" indent="0" algn="just" defTabSz="914400" rtl="0" eaLnBrk="1" fontAlgn="base" latinLnBrk="0" hangingPunct="1">
                        <a:lnSpc>
                          <a:spcPct val="110000"/>
                        </a:lnSpc>
                        <a:spcBef>
                          <a:spcPct val="0"/>
                        </a:spcBef>
                        <a:spcAft>
                          <a:spcPct val="0"/>
                        </a:spcAft>
                        <a:buClrTx/>
                        <a:buSzTx/>
                        <a:buFontTx/>
                        <a:buNone/>
                      </a:pPr>
                      <a:r>
                        <a:rPr kumimoji="0" lang="en-US" altLang="zh-CN" sz="1230" u="none" strike="noStrike" cap="none" normalizeH="0" baseline="0" dirty="0">
                          <a:ln>
                            <a:noFill/>
                          </a:ln>
                          <a:effectLst/>
                        </a:rPr>
                        <a:t>1.由于程序所引起的死机，异常退出</a:t>
                      </a:r>
                      <a:endParaRPr kumimoji="0" lang="zh-CN" altLang="en-US" sz="1230" u="none" strike="noStrike" cap="none" normalizeH="0" baseline="0" dirty="0">
                        <a:ln>
                          <a:noFill/>
                        </a:ln>
                        <a:effectLst/>
                      </a:endParaRPr>
                    </a:p>
                    <a:p>
                      <a:pPr marL="0" marR="0" lvl="0" indent="0" algn="just" defTabSz="914400" rtl="0" eaLnBrk="1" fontAlgn="base" latinLnBrk="0" hangingPunct="1">
                        <a:lnSpc>
                          <a:spcPct val="110000"/>
                        </a:lnSpc>
                        <a:spcBef>
                          <a:spcPct val="0"/>
                        </a:spcBef>
                        <a:spcAft>
                          <a:spcPct val="0"/>
                        </a:spcAft>
                        <a:buClrTx/>
                        <a:buSzTx/>
                        <a:buFontTx/>
                        <a:buNone/>
                      </a:pPr>
                      <a:r>
                        <a:rPr kumimoji="0" lang="en-US" altLang="zh-CN" sz="1230" u="none" strike="noStrike" cap="none" normalizeH="0" baseline="0" dirty="0">
                          <a:ln>
                            <a:noFill/>
                          </a:ln>
                          <a:effectLst/>
                        </a:rPr>
                        <a:t>2.程序死循环</a:t>
                      </a:r>
                      <a:endParaRPr kumimoji="0" lang="zh-CN" altLang="en-US" sz="1230" u="none" strike="noStrike" cap="none" normalizeH="0" baseline="0" dirty="0">
                        <a:ln>
                          <a:noFill/>
                        </a:ln>
                        <a:effectLst/>
                      </a:endParaRPr>
                    </a:p>
                    <a:p>
                      <a:pPr marL="0" marR="0" lvl="0" indent="0" algn="just" defTabSz="914400" rtl="0" eaLnBrk="1" fontAlgn="base" latinLnBrk="0" hangingPunct="1">
                        <a:lnSpc>
                          <a:spcPct val="110000"/>
                        </a:lnSpc>
                        <a:spcBef>
                          <a:spcPct val="0"/>
                        </a:spcBef>
                        <a:spcAft>
                          <a:spcPct val="0"/>
                        </a:spcAft>
                        <a:buClrTx/>
                        <a:buSzTx/>
                        <a:buFontTx/>
                        <a:buNone/>
                      </a:pPr>
                      <a:r>
                        <a:rPr kumimoji="0" lang="en-US" altLang="zh-CN" sz="1230" u="none" strike="noStrike" cap="none" normalizeH="0" baseline="0" dirty="0">
                          <a:ln>
                            <a:noFill/>
                          </a:ln>
                          <a:effectLst/>
                        </a:rPr>
                        <a:t>3.程序错误，不能执行正常工作或重</a:t>
                      </a:r>
                      <a:endParaRPr kumimoji="0" lang="zh-CN" altLang="en-US" sz="1230" u="none" strike="noStrike" cap="none" normalizeH="0" baseline="0" dirty="0">
                        <a:ln>
                          <a:noFill/>
                        </a:ln>
                        <a:effectLst/>
                      </a:endParaRPr>
                    </a:p>
                    <a:p>
                      <a:pPr marL="0" marR="0" lvl="0" indent="0" algn="just" defTabSz="914400" rtl="0" eaLnBrk="1" fontAlgn="base" latinLnBrk="0" hangingPunct="1">
                        <a:lnSpc>
                          <a:spcPct val="110000"/>
                        </a:lnSpc>
                        <a:spcBef>
                          <a:spcPct val="0"/>
                        </a:spcBef>
                        <a:spcAft>
                          <a:spcPct val="0"/>
                        </a:spcAft>
                        <a:buClrTx/>
                        <a:buSzTx/>
                        <a:buFontTx/>
                        <a:buNone/>
                      </a:pPr>
                      <a:r>
                        <a:rPr kumimoji="0" lang="en-US" altLang="zh-CN" sz="1230" u="none" strike="noStrike" cap="none" normalizeH="0" baseline="0" dirty="0" err="1">
                          <a:ln>
                            <a:noFill/>
                          </a:ln>
                          <a:effectLst/>
                        </a:rPr>
                        <a:t>要功能，使系统崩溃或资源不足</a:t>
                      </a:r>
                      <a:endParaRPr kumimoji="0" lang="zh-CN" altLang="en-US" sz="123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3" marB="35183" anchor="ctr" horzOverflow="overflow"/>
                </a:tc>
                <a:tc>
                  <a:txBody>
                    <a:bodyPr/>
                    <a:lstStyle/>
                    <a:p>
                      <a:pPr marL="0" marR="0" lvl="0" indent="0" algn="just" defTabSz="914400" rtl="0" eaLnBrk="1" fontAlgn="base" latinLnBrk="0" hangingPunct="1">
                        <a:lnSpc>
                          <a:spcPct val="110000"/>
                        </a:lnSpc>
                        <a:spcBef>
                          <a:spcPct val="0"/>
                        </a:spcBef>
                        <a:spcAft>
                          <a:spcPct val="0"/>
                        </a:spcAft>
                        <a:buClrTx/>
                        <a:buSzTx/>
                        <a:buFontTx/>
                        <a:buNone/>
                      </a:pPr>
                      <a:r>
                        <a:rPr kumimoji="0" lang="en-US" altLang="zh-CN" sz="1230" u="none" strike="noStrike" cap="none" normalizeH="0" baseline="0" dirty="0" err="1">
                          <a:ln>
                            <a:noFill/>
                          </a:ln>
                          <a:effectLst/>
                        </a:rPr>
                        <a:t>不能执行正常工作或重要功能，使系统崩溃或资源不足</a:t>
                      </a:r>
                      <a:endParaRPr kumimoji="0" lang="zh-CN" altLang="en-US" sz="123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3" marB="35183" anchor="ctr" horzOverflow="overflow"/>
                </a:tc>
                <a:extLst>
                  <a:ext uri="{0D108BD9-81ED-4DB2-BD59-A6C34878D82A}">
                    <a16:rowId xmlns:a16="http://schemas.microsoft.com/office/drawing/2014/main" val="10001"/>
                  </a:ext>
                </a:extLst>
              </a:tr>
              <a:tr h="687070">
                <a:tc>
                  <a:txBody>
                    <a:bodyPr/>
                    <a:lstStyle/>
                    <a:p>
                      <a:pPr marL="0" marR="0" lvl="0" indent="0" algn="ctr" defTabSz="914400" rtl="0" eaLnBrk="1" fontAlgn="base" latinLnBrk="0" hangingPunct="1">
                        <a:lnSpc>
                          <a:spcPct val="110000"/>
                        </a:lnSpc>
                        <a:spcBef>
                          <a:spcPct val="0"/>
                        </a:spcBef>
                        <a:spcAft>
                          <a:spcPct val="0"/>
                        </a:spcAft>
                        <a:buClrTx/>
                        <a:buSzTx/>
                        <a:buFontTx/>
                        <a:buNone/>
                      </a:pPr>
                      <a:r>
                        <a:rPr kumimoji="0" lang="en-US" altLang="zh-CN" sz="1230" u="none" strike="noStrike" cap="none" normalizeH="0" baseline="0" dirty="0" err="1">
                          <a:ln>
                            <a:noFill/>
                          </a:ln>
                          <a:solidFill>
                            <a:srgbClr val="FF0000"/>
                          </a:solidFill>
                          <a:effectLst/>
                        </a:rPr>
                        <a:t>数据缺陷</a:t>
                      </a:r>
                      <a:endParaRPr kumimoji="0" lang="zh-CN" altLang="en-US" sz="1230" b="0"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3" marB="35183" anchor="ctr" horzOverflow="overflow"/>
                </a:tc>
                <a:tc>
                  <a:txBody>
                    <a:bodyPr/>
                    <a:lstStyle/>
                    <a:p>
                      <a:pPr marL="0" marR="0" lvl="0" indent="0" algn="just" defTabSz="914400" rtl="0" eaLnBrk="1" fontAlgn="base" latinLnBrk="0" hangingPunct="1">
                        <a:lnSpc>
                          <a:spcPct val="110000"/>
                        </a:lnSpc>
                        <a:spcBef>
                          <a:spcPct val="0"/>
                        </a:spcBef>
                        <a:spcAft>
                          <a:spcPct val="0"/>
                        </a:spcAft>
                        <a:buClrTx/>
                        <a:buSzTx/>
                        <a:buFontTx/>
                        <a:buNone/>
                      </a:pPr>
                      <a:r>
                        <a:rPr kumimoji="0" lang="en-US" altLang="zh-CN" sz="1230" u="none" strike="noStrike" cap="none" normalizeH="0" baseline="0" dirty="0">
                          <a:ln>
                            <a:noFill/>
                          </a:ln>
                          <a:effectLst/>
                        </a:rPr>
                        <a:t>1.数据计算错误</a:t>
                      </a:r>
                      <a:endParaRPr kumimoji="0" lang="zh-CN" altLang="en-US" sz="1230" u="none" strike="noStrike" cap="none" normalizeH="0" baseline="0" dirty="0">
                        <a:ln>
                          <a:noFill/>
                        </a:ln>
                        <a:effectLst/>
                      </a:endParaRPr>
                    </a:p>
                    <a:p>
                      <a:pPr marL="0" marR="0" lvl="0" indent="0" algn="just" defTabSz="914400" rtl="0" eaLnBrk="1" fontAlgn="base" latinLnBrk="0" hangingPunct="1">
                        <a:lnSpc>
                          <a:spcPct val="110000"/>
                        </a:lnSpc>
                        <a:spcBef>
                          <a:spcPct val="0"/>
                        </a:spcBef>
                        <a:spcAft>
                          <a:spcPct val="0"/>
                        </a:spcAft>
                        <a:buClrTx/>
                        <a:buSzTx/>
                        <a:buFontTx/>
                        <a:buNone/>
                      </a:pPr>
                      <a:r>
                        <a:rPr kumimoji="0" lang="en-US" altLang="zh-CN" sz="1230" u="none" strike="noStrike" cap="none" normalizeH="0" baseline="0" dirty="0">
                          <a:ln>
                            <a:noFill/>
                          </a:ln>
                          <a:effectLst/>
                        </a:rPr>
                        <a:t>2.数据约束错误</a:t>
                      </a:r>
                      <a:endParaRPr kumimoji="0" lang="zh-CN" altLang="en-US" sz="1230" u="none" strike="noStrike" cap="none" normalizeH="0" baseline="0" dirty="0">
                        <a:ln>
                          <a:noFill/>
                        </a:ln>
                        <a:effectLst/>
                      </a:endParaRPr>
                    </a:p>
                    <a:p>
                      <a:pPr marL="0" marR="0" lvl="0" indent="0" algn="just" defTabSz="914400" rtl="0" eaLnBrk="1" fontAlgn="base" latinLnBrk="0" hangingPunct="1">
                        <a:lnSpc>
                          <a:spcPct val="110000"/>
                        </a:lnSpc>
                        <a:spcBef>
                          <a:spcPct val="0"/>
                        </a:spcBef>
                        <a:spcAft>
                          <a:spcPct val="0"/>
                        </a:spcAft>
                        <a:buClrTx/>
                        <a:buSzTx/>
                        <a:buFontTx/>
                        <a:buNone/>
                      </a:pPr>
                      <a:r>
                        <a:rPr kumimoji="0" lang="en-US" altLang="zh-CN" sz="1230" u="none" strike="noStrike" cap="none" normalizeH="0" baseline="0" dirty="0">
                          <a:ln>
                            <a:noFill/>
                          </a:ln>
                          <a:effectLst/>
                        </a:rPr>
                        <a:t>3.数据输入、输出错误</a:t>
                      </a:r>
                      <a:endParaRPr kumimoji="0" lang="zh-CN" altLang="en-US" sz="123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3" marB="35183" anchor="ctr" horzOverflow="overflow"/>
                </a:tc>
                <a:tc>
                  <a:txBody>
                    <a:bodyPr/>
                    <a:lstStyle/>
                    <a:p>
                      <a:pPr marL="0" marR="0" lvl="0" indent="0" algn="just" defTabSz="914400" rtl="0" eaLnBrk="1" fontAlgn="base" latinLnBrk="0" hangingPunct="1">
                        <a:lnSpc>
                          <a:spcPct val="110000"/>
                        </a:lnSpc>
                        <a:spcBef>
                          <a:spcPct val="0"/>
                        </a:spcBef>
                        <a:spcAft>
                          <a:spcPct val="0"/>
                        </a:spcAft>
                        <a:buClrTx/>
                        <a:buSzTx/>
                        <a:buFontTx/>
                        <a:buNone/>
                      </a:pPr>
                      <a:r>
                        <a:rPr kumimoji="0" lang="en-US" altLang="zh-CN" sz="1230" u="none" strike="noStrike" cap="none" normalizeH="0" baseline="0" dirty="0" err="1">
                          <a:ln>
                            <a:noFill/>
                          </a:ln>
                          <a:effectLst/>
                        </a:rPr>
                        <a:t>严重地影响系统要求或基本功能的实现，且没有办法更正（重新安装或重新启不属更正方法</a:t>
                      </a:r>
                      <a:r>
                        <a:rPr kumimoji="0" lang="en-US" altLang="zh-CN" sz="1230" u="none" strike="noStrike" cap="none" normalizeH="0" baseline="0" dirty="0">
                          <a:ln>
                            <a:noFill/>
                          </a:ln>
                          <a:effectLst/>
                        </a:rPr>
                        <a:t>）</a:t>
                      </a:r>
                      <a:endParaRPr kumimoji="0" lang="zh-CN" altLang="en-US" sz="123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3" marB="35183" anchor="ctr" horzOverflow="overflow"/>
                </a:tc>
                <a:extLst>
                  <a:ext uri="{0D108BD9-81ED-4DB2-BD59-A6C34878D82A}">
                    <a16:rowId xmlns:a16="http://schemas.microsoft.com/office/drawing/2014/main" val="10002"/>
                  </a:ext>
                </a:extLst>
              </a:tr>
              <a:tr h="892810">
                <a:tc>
                  <a:txBody>
                    <a:bodyPr/>
                    <a:lstStyle/>
                    <a:p>
                      <a:pPr marL="0" marR="0" lvl="0" indent="0" algn="ctr" defTabSz="914400" rtl="0" eaLnBrk="1" fontAlgn="base" latinLnBrk="0" hangingPunct="1">
                        <a:lnSpc>
                          <a:spcPct val="110000"/>
                        </a:lnSpc>
                        <a:spcBef>
                          <a:spcPct val="0"/>
                        </a:spcBef>
                        <a:spcAft>
                          <a:spcPct val="0"/>
                        </a:spcAft>
                        <a:buClrTx/>
                        <a:buSzTx/>
                        <a:buFontTx/>
                        <a:buNone/>
                      </a:pPr>
                      <a:r>
                        <a:rPr kumimoji="0" lang="en-US" altLang="zh-CN" sz="1230" u="none" strike="noStrike" cap="none" normalizeH="0" baseline="0" dirty="0" err="1">
                          <a:ln>
                            <a:noFill/>
                          </a:ln>
                          <a:solidFill>
                            <a:srgbClr val="FF0000"/>
                          </a:solidFill>
                          <a:effectLst/>
                        </a:rPr>
                        <a:t>数据库缺陷</a:t>
                      </a:r>
                      <a:endParaRPr kumimoji="0" lang="zh-CN" altLang="en-US" sz="1230" b="0"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3" marB="35183" anchor="ctr" horzOverflow="overflow"/>
                </a:tc>
                <a:tc>
                  <a:txBody>
                    <a:bodyPr/>
                    <a:lstStyle/>
                    <a:p>
                      <a:pPr marL="0" marR="0" lvl="0" indent="0" algn="just" defTabSz="914400" rtl="0" eaLnBrk="1" fontAlgn="base" latinLnBrk="0" hangingPunct="1">
                        <a:lnSpc>
                          <a:spcPct val="110000"/>
                        </a:lnSpc>
                        <a:spcBef>
                          <a:spcPct val="0"/>
                        </a:spcBef>
                        <a:spcAft>
                          <a:spcPct val="0"/>
                        </a:spcAft>
                        <a:buClrTx/>
                        <a:buSzTx/>
                        <a:buFontTx/>
                        <a:buNone/>
                      </a:pPr>
                      <a:r>
                        <a:rPr kumimoji="0" lang="en-US" altLang="zh-CN" sz="1230" u="none" strike="noStrike" cap="none" normalizeH="0" baseline="0" dirty="0">
                          <a:ln>
                            <a:noFill/>
                          </a:ln>
                          <a:effectLst/>
                        </a:rPr>
                        <a:t>1.数据库发生死锁</a:t>
                      </a:r>
                      <a:endParaRPr kumimoji="0" lang="zh-CN" altLang="en-US" sz="1230" u="none" strike="noStrike" cap="none" normalizeH="0" baseline="0" dirty="0">
                        <a:ln>
                          <a:noFill/>
                        </a:ln>
                        <a:effectLst/>
                      </a:endParaRPr>
                    </a:p>
                    <a:p>
                      <a:pPr marL="0" marR="0" lvl="0" indent="0" algn="just" defTabSz="914400" rtl="0" eaLnBrk="1" fontAlgn="base" latinLnBrk="0" hangingPunct="1">
                        <a:lnSpc>
                          <a:spcPct val="110000"/>
                        </a:lnSpc>
                        <a:spcBef>
                          <a:spcPct val="0"/>
                        </a:spcBef>
                        <a:spcAft>
                          <a:spcPct val="0"/>
                        </a:spcAft>
                        <a:buClrTx/>
                        <a:buSzTx/>
                        <a:buFontTx/>
                        <a:buNone/>
                      </a:pPr>
                      <a:r>
                        <a:rPr kumimoji="0" lang="en-US" altLang="zh-CN" sz="1230" u="none" strike="noStrike" cap="none" normalizeH="0" baseline="0" dirty="0">
                          <a:ln>
                            <a:noFill/>
                          </a:ln>
                          <a:effectLst/>
                        </a:rPr>
                        <a:t>2.数据库的表、缺省值未加约束条件</a:t>
                      </a:r>
                      <a:endParaRPr kumimoji="0" lang="zh-CN" altLang="en-US" sz="1230" u="none" strike="noStrike" cap="none" normalizeH="0" baseline="0" dirty="0">
                        <a:ln>
                          <a:noFill/>
                        </a:ln>
                        <a:effectLst/>
                      </a:endParaRPr>
                    </a:p>
                    <a:p>
                      <a:pPr marL="0" marR="0" lvl="0" indent="0" algn="just" defTabSz="914400" rtl="0" eaLnBrk="1" fontAlgn="base" latinLnBrk="0" hangingPunct="1">
                        <a:lnSpc>
                          <a:spcPct val="110000"/>
                        </a:lnSpc>
                        <a:spcBef>
                          <a:spcPct val="0"/>
                        </a:spcBef>
                        <a:spcAft>
                          <a:spcPct val="0"/>
                        </a:spcAft>
                        <a:buClrTx/>
                        <a:buSzTx/>
                        <a:buFontTx/>
                        <a:buNone/>
                      </a:pPr>
                      <a:r>
                        <a:rPr kumimoji="0" lang="en-US" altLang="zh-CN" sz="1230" u="none" strike="noStrike" cap="none" normalizeH="0" baseline="0" dirty="0">
                          <a:ln>
                            <a:noFill/>
                          </a:ln>
                          <a:effectLst/>
                        </a:rPr>
                        <a:t>3.数据库连接错误</a:t>
                      </a:r>
                      <a:endParaRPr kumimoji="0" lang="zh-CN" altLang="en-US" sz="1230" u="none" strike="noStrike" cap="none" normalizeH="0" baseline="0" dirty="0">
                        <a:ln>
                          <a:noFill/>
                        </a:ln>
                        <a:effectLst/>
                      </a:endParaRPr>
                    </a:p>
                    <a:p>
                      <a:pPr marL="0" marR="0" lvl="0" indent="0" algn="just" defTabSz="914400" rtl="0" eaLnBrk="1" fontAlgn="base" latinLnBrk="0" hangingPunct="1">
                        <a:lnSpc>
                          <a:spcPct val="110000"/>
                        </a:lnSpc>
                        <a:spcBef>
                          <a:spcPct val="0"/>
                        </a:spcBef>
                        <a:spcAft>
                          <a:spcPct val="0"/>
                        </a:spcAft>
                        <a:buClrTx/>
                        <a:buSzTx/>
                        <a:buFontTx/>
                        <a:buNone/>
                      </a:pPr>
                      <a:r>
                        <a:rPr kumimoji="0" lang="en-US" altLang="zh-CN" sz="1230" u="none" strike="noStrike" cap="none" normalizeH="0" baseline="0" dirty="0">
                          <a:ln>
                            <a:noFill/>
                          </a:ln>
                          <a:effectLst/>
                        </a:rPr>
                        <a:t>4.数据库中的表有过多的空字段</a:t>
                      </a:r>
                      <a:endParaRPr kumimoji="0" lang="zh-CN" altLang="en-US" sz="123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3" marB="35183" anchor="ctr" horzOverflow="overflow"/>
                </a:tc>
                <a:tc>
                  <a:txBody>
                    <a:bodyPr/>
                    <a:lstStyle/>
                    <a:p>
                      <a:pPr marL="0" marR="0" lvl="0" indent="0" algn="just" defTabSz="914400" rtl="0" eaLnBrk="1" fontAlgn="base" latinLnBrk="0" hangingPunct="1">
                        <a:lnSpc>
                          <a:spcPct val="110000"/>
                        </a:lnSpc>
                        <a:spcBef>
                          <a:spcPct val="0"/>
                        </a:spcBef>
                        <a:spcAft>
                          <a:spcPct val="0"/>
                        </a:spcAft>
                        <a:buClrTx/>
                        <a:buSzTx/>
                        <a:buFontTx/>
                        <a:buNone/>
                      </a:pPr>
                      <a:endParaRPr kumimoji="0" lang="zh-CN" altLang="en-US" sz="1385" b="0" i="0" u="none" strike="noStrike" cap="none" normalizeH="0" baseline="0" dirty="0">
                        <a:ln>
                          <a:noFill/>
                        </a:ln>
                        <a:solidFill>
                          <a:schemeClr val="tx1"/>
                        </a:solidFill>
                        <a:effectLst/>
                        <a:latin typeface="Calibri" panose="020F0502020204030204" charset="0"/>
                        <a:ea typeface="宋体" panose="02010600030101010101" pitchFamily="2" charset="-122"/>
                      </a:endParaRPr>
                    </a:p>
                  </a:txBody>
                  <a:tcPr marT="35183" marB="35183" horzOverflow="overflow"/>
                </a:tc>
                <a:extLst>
                  <a:ext uri="{0D108BD9-81ED-4DB2-BD59-A6C34878D82A}">
                    <a16:rowId xmlns:a16="http://schemas.microsoft.com/office/drawing/2014/main" val="10003"/>
                  </a:ext>
                </a:extLst>
              </a:tr>
              <a:tr h="482600">
                <a:tc>
                  <a:txBody>
                    <a:bodyPr/>
                    <a:lstStyle/>
                    <a:p>
                      <a:pPr marL="0" marR="0" lvl="0" indent="0" algn="ctr" defTabSz="914400" rtl="0" eaLnBrk="1" fontAlgn="base" latinLnBrk="0" hangingPunct="1">
                        <a:lnSpc>
                          <a:spcPct val="110000"/>
                        </a:lnSpc>
                        <a:spcBef>
                          <a:spcPct val="0"/>
                        </a:spcBef>
                        <a:spcAft>
                          <a:spcPct val="0"/>
                        </a:spcAft>
                        <a:buClrTx/>
                        <a:buSzTx/>
                        <a:buFontTx/>
                        <a:buNone/>
                      </a:pPr>
                      <a:r>
                        <a:rPr kumimoji="0" lang="en-US" altLang="zh-CN" sz="1230" u="none" strike="noStrike" cap="none" normalizeH="0" baseline="0" dirty="0" err="1">
                          <a:ln>
                            <a:noFill/>
                          </a:ln>
                          <a:solidFill>
                            <a:srgbClr val="FF0000"/>
                          </a:solidFill>
                          <a:effectLst/>
                        </a:rPr>
                        <a:t>接口缺陷</a:t>
                      </a:r>
                      <a:endParaRPr kumimoji="0" lang="zh-CN" altLang="en-US" sz="1230" b="0"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3" marB="35183" horzOverflow="overflow"/>
                </a:tc>
                <a:tc>
                  <a:txBody>
                    <a:bodyPr/>
                    <a:lstStyle/>
                    <a:p>
                      <a:pPr marL="0" marR="0" lvl="0" indent="0" algn="just" defTabSz="914400" rtl="0" eaLnBrk="1" fontAlgn="base" latinLnBrk="0" hangingPunct="1">
                        <a:lnSpc>
                          <a:spcPct val="110000"/>
                        </a:lnSpc>
                        <a:spcBef>
                          <a:spcPct val="0"/>
                        </a:spcBef>
                        <a:spcAft>
                          <a:spcPct val="0"/>
                        </a:spcAft>
                        <a:buClrTx/>
                        <a:buSzTx/>
                        <a:buFontTx/>
                        <a:buNone/>
                      </a:pPr>
                      <a:r>
                        <a:rPr kumimoji="0" lang="en-US" altLang="zh-CN" sz="1230" u="none" strike="noStrike" cap="none" normalizeH="0" baseline="0" dirty="0">
                          <a:ln>
                            <a:noFill/>
                          </a:ln>
                          <a:effectLst/>
                        </a:rPr>
                        <a:t>1.数据通信错误</a:t>
                      </a:r>
                      <a:endParaRPr kumimoji="0" lang="zh-CN" altLang="en-US" sz="1230" u="none" strike="noStrike" cap="none" normalizeH="0" baseline="0" dirty="0">
                        <a:ln>
                          <a:noFill/>
                        </a:ln>
                        <a:effectLst/>
                      </a:endParaRPr>
                    </a:p>
                    <a:p>
                      <a:pPr marL="0" marR="0" lvl="0" indent="0" algn="just" defTabSz="914400" rtl="0" eaLnBrk="1" fontAlgn="base" latinLnBrk="0" hangingPunct="1">
                        <a:lnSpc>
                          <a:spcPct val="110000"/>
                        </a:lnSpc>
                        <a:spcBef>
                          <a:spcPct val="0"/>
                        </a:spcBef>
                        <a:spcAft>
                          <a:spcPct val="0"/>
                        </a:spcAft>
                        <a:buClrTx/>
                        <a:buSzTx/>
                        <a:buFontTx/>
                        <a:buNone/>
                      </a:pPr>
                      <a:r>
                        <a:rPr kumimoji="0" lang="en-US" altLang="zh-CN" sz="1230" u="none" strike="noStrike" cap="none" normalizeH="0" baseline="0" dirty="0">
                          <a:ln>
                            <a:noFill/>
                          </a:ln>
                          <a:effectLst/>
                        </a:rPr>
                        <a:t>2.程序接口错误</a:t>
                      </a:r>
                      <a:endParaRPr kumimoji="0" lang="zh-CN" altLang="en-US" sz="123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3" marB="35183" horzOverflow="overflow"/>
                </a:tc>
                <a:tc>
                  <a:txBody>
                    <a:bodyPr/>
                    <a:lstStyle/>
                    <a:p>
                      <a:pPr marL="0" marR="0" lvl="0" indent="0" algn="just" defTabSz="914400" rtl="0" eaLnBrk="1" fontAlgn="base" latinLnBrk="0" hangingPunct="1">
                        <a:lnSpc>
                          <a:spcPct val="110000"/>
                        </a:lnSpc>
                        <a:spcBef>
                          <a:spcPct val="0"/>
                        </a:spcBef>
                        <a:spcAft>
                          <a:spcPct val="0"/>
                        </a:spcAft>
                        <a:buClrTx/>
                        <a:buSzTx/>
                        <a:buFontTx/>
                        <a:buNone/>
                      </a:pPr>
                      <a:endParaRPr kumimoji="0" lang="zh-CN" altLang="en-US" sz="1385" b="0" i="0" u="none" strike="noStrike" cap="none" normalizeH="0" baseline="0" dirty="0">
                        <a:ln>
                          <a:noFill/>
                        </a:ln>
                        <a:solidFill>
                          <a:schemeClr val="tx1"/>
                        </a:solidFill>
                        <a:effectLst/>
                        <a:latin typeface="Calibri" panose="020F0502020204030204" charset="0"/>
                        <a:ea typeface="宋体" panose="02010600030101010101" pitchFamily="2" charset="-122"/>
                      </a:endParaRPr>
                    </a:p>
                  </a:txBody>
                  <a:tcPr marT="35183" marB="35183" horzOverflow="overflow"/>
                </a:tc>
                <a:extLst>
                  <a:ext uri="{0D108BD9-81ED-4DB2-BD59-A6C34878D82A}">
                    <a16:rowId xmlns:a16="http://schemas.microsoft.com/office/drawing/2014/main" val="10004"/>
                  </a:ext>
                </a:extLst>
              </a:tr>
              <a:tr h="687070">
                <a:tc>
                  <a:txBody>
                    <a:bodyPr/>
                    <a:lstStyle/>
                    <a:p>
                      <a:pPr marL="0" marR="0" lvl="0" indent="0" algn="ctr" defTabSz="914400" rtl="0" eaLnBrk="1" fontAlgn="base" latinLnBrk="0" hangingPunct="1">
                        <a:lnSpc>
                          <a:spcPct val="110000"/>
                        </a:lnSpc>
                        <a:spcBef>
                          <a:spcPct val="0"/>
                        </a:spcBef>
                        <a:spcAft>
                          <a:spcPct val="0"/>
                        </a:spcAft>
                        <a:buClrTx/>
                        <a:buSzTx/>
                        <a:buFontTx/>
                        <a:buNone/>
                      </a:pPr>
                      <a:r>
                        <a:rPr kumimoji="0" lang="en-US" altLang="zh-CN" sz="1230" u="none" strike="noStrike" cap="none" normalizeH="0" baseline="0" dirty="0" err="1">
                          <a:ln>
                            <a:noFill/>
                          </a:ln>
                          <a:solidFill>
                            <a:srgbClr val="FF0000"/>
                          </a:solidFill>
                          <a:effectLst/>
                        </a:rPr>
                        <a:t>功能缺陷</a:t>
                      </a:r>
                      <a:endParaRPr kumimoji="0" lang="zh-CN" altLang="en-US" sz="1230" b="0"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3" marB="35183" anchor="ctr" horzOverflow="overflow"/>
                </a:tc>
                <a:tc>
                  <a:txBody>
                    <a:bodyPr/>
                    <a:lstStyle/>
                    <a:p>
                      <a:pPr marL="0" marR="0" lvl="0" indent="0" algn="just" defTabSz="914400" rtl="0" eaLnBrk="1" fontAlgn="base" latinLnBrk="0" hangingPunct="1">
                        <a:lnSpc>
                          <a:spcPct val="110000"/>
                        </a:lnSpc>
                        <a:spcBef>
                          <a:spcPct val="0"/>
                        </a:spcBef>
                        <a:spcAft>
                          <a:spcPct val="0"/>
                        </a:spcAft>
                        <a:buClrTx/>
                        <a:buSzTx/>
                        <a:buFontTx/>
                        <a:buNone/>
                      </a:pPr>
                      <a:r>
                        <a:rPr kumimoji="0" lang="en-US" altLang="zh-CN" sz="1230" u="none" strike="noStrike" cap="none" normalizeH="0" baseline="0" dirty="0">
                          <a:ln>
                            <a:noFill/>
                          </a:ln>
                          <a:effectLst/>
                        </a:rPr>
                        <a:t>1.功能无法实现</a:t>
                      </a:r>
                      <a:endParaRPr kumimoji="0" lang="zh-CN" altLang="en-US" sz="1230" u="none" strike="noStrike" cap="none" normalizeH="0" baseline="0" dirty="0">
                        <a:ln>
                          <a:noFill/>
                        </a:ln>
                        <a:effectLst/>
                      </a:endParaRPr>
                    </a:p>
                    <a:p>
                      <a:pPr marL="0" marR="0" lvl="0" indent="0" algn="just" defTabSz="914400" rtl="0" eaLnBrk="1" fontAlgn="base" latinLnBrk="0" hangingPunct="1">
                        <a:lnSpc>
                          <a:spcPct val="110000"/>
                        </a:lnSpc>
                        <a:spcBef>
                          <a:spcPct val="0"/>
                        </a:spcBef>
                        <a:spcAft>
                          <a:spcPct val="0"/>
                        </a:spcAft>
                        <a:buClrTx/>
                        <a:buSzTx/>
                        <a:buFontTx/>
                        <a:buNone/>
                      </a:pPr>
                      <a:r>
                        <a:rPr kumimoji="0" lang="en-US" altLang="zh-CN" sz="1230" u="none" strike="noStrike" cap="none" normalizeH="0" baseline="0" dirty="0">
                          <a:ln>
                            <a:noFill/>
                          </a:ln>
                          <a:effectLst/>
                        </a:rPr>
                        <a:t>2.功能实现错误</a:t>
                      </a:r>
                      <a:endParaRPr kumimoji="0" lang="zh-CN" altLang="en-US" sz="123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3" marB="35183" anchor="ctr" horzOverflow="overflow"/>
                </a:tc>
                <a:tc>
                  <a:txBody>
                    <a:bodyPr/>
                    <a:lstStyle/>
                    <a:p>
                      <a:pPr marL="0" marR="0" lvl="0" indent="0" algn="just" defTabSz="914400" rtl="0" eaLnBrk="1" fontAlgn="base" latinLnBrk="0" hangingPunct="1">
                        <a:lnSpc>
                          <a:spcPct val="110000"/>
                        </a:lnSpc>
                        <a:spcBef>
                          <a:spcPct val="0"/>
                        </a:spcBef>
                        <a:spcAft>
                          <a:spcPct val="0"/>
                        </a:spcAft>
                        <a:buClrTx/>
                        <a:buSzTx/>
                        <a:buFontTx/>
                        <a:buNone/>
                      </a:pPr>
                      <a:r>
                        <a:rPr kumimoji="0" lang="en-US" altLang="zh-CN" sz="1230" u="none" strike="noStrike" cap="none" normalizeH="0" baseline="0" dirty="0" err="1">
                          <a:ln>
                            <a:noFill/>
                          </a:ln>
                          <a:effectLst/>
                        </a:rPr>
                        <a:t>严重地影响系统要求或基本功能的实现，但有合理的办法更正（重新安装或重新启</a:t>
                      </a:r>
                      <a:r>
                        <a:rPr kumimoji="0" lang="zh-CN" altLang="en-US" sz="1230" u="none" strike="noStrike" cap="none" normalizeH="0" baseline="0" dirty="0">
                          <a:ln>
                            <a:noFill/>
                          </a:ln>
                          <a:effectLst/>
                        </a:rPr>
                        <a:t>动</a:t>
                      </a:r>
                      <a:r>
                        <a:rPr kumimoji="0" lang="en-US" altLang="zh-CN" sz="1230" u="none" strike="noStrike" cap="none" normalizeH="0" baseline="0" dirty="0" err="1">
                          <a:ln>
                            <a:noFill/>
                          </a:ln>
                          <a:effectLst/>
                        </a:rPr>
                        <a:t>不属更正方法</a:t>
                      </a:r>
                      <a:r>
                        <a:rPr kumimoji="0" lang="en-US" altLang="zh-CN" sz="1230" u="none" strike="noStrike" cap="none" normalizeH="0" baseline="0" dirty="0">
                          <a:ln>
                            <a:noFill/>
                          </a:ln>
                          <a:effectLst/>
                        </a:rPr>
                        <a:t>）</a:t>
                      </a:r>
                      <a:endParaRPr kumimoji="0" lang="zh-CN" altLang="en-US" sz="123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3" marB="35183" anchor="ctr" horzOverflow="overflow"/>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8786677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624205"/>
            <a:ext cx="8229600" cy="537845"/>
          </a:xfrm>
        </p:spPr>
        <p:txBody>
          <a:bodyPr/>
          <a:lstStyle/>
          <a:p>
            <a:pPr algn="ctr"/>
            <a:r>
              <a:rPr lang="zh-CN" altLang="en-US" sz="2800" b="1" dirty="0">
                <a:solidFill>
                  <a:srgbClr val="386698"/>
                </a:solidFill>
                <a:latin typeface="Franklin Gothic Medium" panose="020B0603020102020204" pitchFamily="34" charset="0"/>
                <a:ea typeface="微软雅黑" panose="020B0503020204020204" pitchFamily="34" charset="-122"/>
                <a:cs typeface="+mn-cs"/>
              </a:rPr>
              <a:t>案例：字符属性设置程序</a:t>
            </a:r>
          </a:p>
        </p:txBody>
      </p:sp>
      <p:sp>
        <p:nvSpPr>
          <p:cNvPr id="2" name="内容占位符 1"/>
          <p:cNvSpPr>
            <a:spLocks noGrp="1"/>
          </p:cNvSpPr>
          <p:nvPr>
            <p:ph idx="1"/>
          </p:nvPr>
        </p:nvSpPr>
        <p:spPr>
          <a:xfrm>
            <a:off x="304165" y="1710690"/>
            <a:ext cx="8382635" cy="1110615"/>
          </a:xfrm>
        </p:spPr>
        <p:txBody>
          <a:bodyPr/>
          <a:lstStyle/>
          <a:p>
            <a:r>
              <a:rPr lang="zh-CN" altLang="en-US" sz="2400">
                <a:solidFill>
                  <a:srgbClr val="386698"/>
                </a:solidFill>
                <a:latin typeface="Franklin Gothic Book" panose="020B0503020102020204" pitchFamily="34" charset="0"/>
                <a:ea typeface="黑体" panose="02010609060101010101" pitchFamily="49" charset="-122"/>
              </a:rPr>
              <a:t>在测试时，要考虑这些控件的组合情况，组合量非常大（有3</a:t>
            </a:r>
            <a:r>
              <a:rPr lang="zh-CN" altLang="en-US" sz="2400" baseline="30000">
                <a:solidFill>
                  <a:srgbClr val="386698"/>
                </a:solidFill>
                <a:latin typeface="Franklin Gothic Book" panose="020B0503020102020204" pitchFamily="34" charset="0"/>
                <a:ea typeface="黑体" panose="02010609060101010101" pitchFamily="49" charset="-122"/>
              </a:rPr>
              <a:t>4</a:t>
            </a:r>
            <a:r>
              <a:rPr lang="zh-CN" altLang="en-US" sz="2400">
                <a:solidFill>
                  <a:srgbClr val="386698"/>
                </a:solidFill>
                <a:latin typeface="Franklin Gothic Book" panose="020B0503020102020204" pitchFamily="34" charset="0"/>
                <a:ea typeface="黑体" panose="02010609060101010101" pitchFamily="49" charset="-122"/>
              </a:rPr>
              <a:t> =81种组合情况）</a:t>
            </a:r>
          </a:p>
        </p:txBody>
      </p:sp>
      <p:sp>
        <p:nvSpPr>
          <p:cNvPr id="4" name="内容占位符 1"/>
          <p:cNvSpPr txBox="1"/>
          <p:nvPr/>
        </p:nvSpPr>
        <p:spPr>
          <a:xfrm>
            <a:off x="457200" y="3211195"/>
            <a:ext cx="8107045" cy="1551940"/>
          </a:xfrm>
          <a:prstGeom prst="rect">
            <a:avLst/>
          </a:prstGeom>
        </p:spPr>
        <p:style>
          <a:lnRef idx="1">
            <a:schemeClr val="accent2"/>
          </a:lnRef>
          <a:fillRef idx="2">
            <a:schemeClr val="accent2"/>
          </a:fillRef>
          <a:effectRef idx="1">
            <a:schemeClr val="accent2"/>
          </a:effectRef>
          <a:fontRef idx="minor">
            <a:schemeClr val="dk1"/>
          </a:fontRef>
        </p:style>
        <p:txBody>
          <a:bodyPr anchor="ctr"/>
          <a:lstStyle>
            <a:lvl1pPr marL="228600" indent="-228600" algn="just" defTabSz="914400" rtl="0" eaLnBrk="1" latinLnBrk="0" hangingPunct="1">
              <a:lnSpc>
                <a:spcPct val="100000"/>
              </a:lnSpc>
              <a:spcBef>
                <a:spcPts val="600"/>
              </a:spcBef>
              <a:spcAft>
                <a:spcPts val="600"/>
              </a:spcAft>
              <a:buClr>
                <a:srgbClr val="0070C0"/>
              </a:buClr>
              <a:buFont typeface="Wingdings" panose="05000000000000000000" pitchFamily="2" charset="2"/>
              <a:buChar char="u"/>
              <a:defRPr sz="2800" kern="1200">
                <a:solidFill>
                  <a:schemeClr val="dk1"/>
                </a:solidFill>
                <a:latin typeface="微软雅黑" panose="020B0503020204020204" pitchFamily="34" charset="-122"/>
                <a:ea typeface="微软雅黑" panose="020B0503020204020204" pitchFamily="34" charset="-122"/>
                <a:cs typeface="+mn-cs"/>
              </a:defRPr>
            </a:lvl1pPr>
            <a:lvl2pPr marL="647700" indent="-228600" algn="just" defTabSz="914400" rtl="0" eaLnBrk="1" latinLnBrk="0" hangingPunct="1">
              <a:lnSpc>
                <a:spcPct val="110000"/>
              </a:lnSpc>
              <a:spcBef>
                <a:spcPts val="600"/>
              </a:spcBef>
              <a:buClr>
                <a:srgbClr val="0070C0"/>
              </a:buClr>
              <a:buFont typeface="Wingdings" panose="05000000000000000000" pitchFamily="2" charset="2"/>
              <a:buChar char="Ø"/>
              <a:defRPr sz="2400" kern="1200">
                <a:solidFill>
                  <a:schemeClr val="dk1"/>
                </a:solidFill>
                <a:latin typeface="微软雅黑" panose="020B0503020204020204" pitchFamily="34" charset="-122"/>
                <a:ea typeface="微软雅黑" panose="020B0503020204020204" pitchFamily="34" charset="-122"/>
                <a:cs typeface="+mn-cs"/>
              </a:defRPr>
            </a:lvl2pPr>
            <a:lvl3pPr marL="1143000" indent="-228600" algn="just" defTabSz="914400" rtl="0" eaLnBrk="1" latinLnBrk="0" hangingPunct="1">
              <a:lnSpc>
                <a:spcPct val="110000"/>
              </a:lnSpc>
              <a:spcBef>
                <a:spcPts val="0"/>
              </a:spcBef>
              <a:buClr>
                <a:srgbClr val="0070C0"/>
              </a:buClr>
              <a:buFont typeface="Wingdings" panose="05000000000000000000" pitchFamily="2" charset="2"/>
              <a:buChar char="l"/>
              <a:defRPr sz="2000" kern="1200">
                <a:solidFill>
                  <a:schemeClr val="dk1"/>
                </a:solidFill>
                <a:latin typeface="微软雅黑" panose="020B0503020204020204" pitchFamily="34" charset="-122"/>
                <a:ea typeface="微软雅黑" panose="020B0503020204020204" pitchFamily="34" charset="-122"/>
                <a:cs typeface="+mn-cs"/>
              </a:defRPr>
            </a:lvl3pPr>
            <a:lvl4pPr marL="1600200" indent="-228600" algn="just" defTabSz="914400" rtl="0" eaLnBrk="1" latinLnBrk="0" hangingPunct="1">
              <a:lnSpc>
                <a:spcPct val="100000"/>
              </a:lnSpc>
              <a:spcBef>
                <a:spcPts val="0"/>
              </a:spcBef>
              <a:buClr>
                <a:srgbClr val="0070C0"/>
              </a:buClr>
              <a:buFont typeface="微软雅黑" panose="020B0503020204020204" pitchFamily="34" charset="-122"/>
              <a:buChar char="−"/>
              <a:defRPr sz="1800" kern="1200">
                <a:solidFill>
                  <a:schemeClr val="dk1"/>
                </a:solidFill>
                <a:latin typeface="微软雅黑" panose="020B0503020204020204" pitchFamily="34" charset="-122"/>
                <a:ea typeface="微软雅黑" panose="020B0503020204020204" pitchFamily="34" charset="-122"/>
                <a:cs typeface="+mn-cs"/>
              </a:defRPr>
            </a:lvl4pPr>
            <a:lvl5pPr marL="2057400" indent="-228600" algn="just" defTabSz="914400" rtl="0" eaLnBrk="1" latinLnBrk="0" hangingPunct="1">
              <a:lnSpc>
                <a:spcPct val="100000"/>
              </a:lnSpc>
              <a:spcBef>
                <a:spcPts val="0"/>
              </a:spcBef>
              <a:buClr>
                <a:srgbClr val="0070C0"/>
              </a:buClr>
              <a:buFont typeface="微软雅黑" panose="020B0503020204020204" pitchFamily="34" charset="-122"/>
              <a:buChar char="−"/>
              <a:defRPr sz="1800" kern="1200">
                <a:solidFill>
                  <a:schemeClr val="dk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buFont typeface="Wingdings" panose="05000000000000000000" pitchFamily="2" charset="2"/>
              <a:buNone/>
            </a:pPr>
            <a:r>
              <a:rPr lang="zh-CN" altLang="en-US" sz="2155" dirty="0"/>
              <a:t>　　由于组合量太大，不可能为每一种组合都创建测试用例。如何采用最少的测试用例集合获得最大的测试覆盖率</a:t>
            </a:r>
            <a:r>
              <a:rPr lang="en-US" altLang="zh-CN" sz="2155" dirty="0"/>
              <a:t>——</a:t>
            </a:r>
            <a:r>
              <a:rPr lang="zh-CN" altLang="en-US" sz="2155" dirty="0"/>
              <a:t>采用</a:t>
            </a:r>
            <a:r>
              <a:rPr lang="zh-CN" altLang="en-US" sz="2155" b="1" dirty="0"/>
              <a:t>正交排列法</a:t>
            </a:r>
          </a:p>
        </p:txBody>
      </p:sp>
    </p:spTree>
    <p:extLst>
      <p:ext uri="{BB962C8B-B14F-4D97-AF65-F5344CB8AC3E}">
        <p14:creationId xmlns:p14="http://schemas.microsoft.com/office/powerpoint/2010/main" val="1780889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Group 43"/>
          <p:cNvGraphicFramePr>
            <a:graphicFrameLocks noGrp="1"/>
          </p:cNvGraphicFramePr>
          <p:nvPr/>
        </p:nvGraphicFramePr>
        <p:xfrm>
          <a:off x="1247458" y="1704552"/>
          <a:ext cx="6649085" cy="3799864"/>
        </p:xfrm>
        <a:graphic>
          <a:graphicData uri="http://schemas.openxmlformats.org/drawingml/2006/table">
            <a:tbl>
              <a:tblPr>
                <a:tableStyleId>{BDBED569-4797-4DF1-A0F4-6AAB3CD982D8}</a:tableStyleId>
              </a:tblPr>
              <a:tblGrid>
                <a:gridCol w="1027430">
                  <a:extLst>
                    <a:ext uri="{9D8B030D-6E8A-4147-A177-3AD203B41FA5}">
                      <a16:colId xmlns:a16="http://schemas.microsoft.com/office/drawing/2014/main" val="20000"/>
                    </a:ext>
                  </a:extLst>
                </a:gridCol>
                <a:gridCol w="3385185">
                  <a:extLst>
                    <a:ext uri="{9D8B030D-6E8A-4147-A177-3AD203B41FA5}">
                      <a16:colId xmlns:a16="http://schemas.microsoft.com/office/drawing/2014/main" val="20001"/>
                    </a:ext>
                  </a:extLst>
                </a:gridCol>
                <a:gridCol w="2236470">
                  <a:extLst>
                    <a:ext uri="{9D8B030D-6E8A-4147-A177-3AD203B41FA5}">
                      <a16:colId xmlns:a16="http://schemas.microsoft.com/office/drawing/2014/main" val="20002"/>
                    </a:ext>
                  </a:extLst>
                </a:gridCol>
              </a:tblGrid>
              <a:tr h="295275">
                <a:tc>
                  <a:txBody>
                    <a:bodyPr/>
                    <a:lstStyle/>
                    <a:p>
                      <a:pPr marL="0" marR="0" lvl="0" indent="0" algn="ctr" defTabSz="914400" rtl="0" eaLnBrk="1" fontAlgn="base" latinLnBrk="0" hangingPunct="1">
                        <a:lnSpc>
                          <a:spcPct val="120000"/>
                        </a:lnSpc>
                        <a:spcBef>
                          <a:spcPct val="0"/>
                        </a:spcBef>
                        <a:spcAft>
                          <a:spcPct val="0"/>
                        </a:spcAft>
                        <a:buClrTx/>
                        <a:buSzTx/>
                        <a:buFontTx/>
                        <a:buNone/>
                      </a:pPr>
                      <a:r>
                        <a:rPr kumimoji="0" lang="en-US" altLang="zh-CN" sz="1230" u="none" strike="noStrike" cap="none" normalizeH="0" baseline="0" dirty="0" err="1">
                          <a:ln>
                            <a:noFill/>
                          </a:ln>
                          <a:effectLst/>
                        </a:rPr>
                        <a:t>缺陷类型</a:t>
                      </a:r>
                      <a:endParaRPr kumimoji="0" lang="zh-CN" altLang="en-US" sz="123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5" marB="35185" anchor="ctr" horzOverflow="overflow"/>
                </a:tc>
                <a:tc>
                  <a:txBody>
                    <a:bodyPr/>
                    <a:lstStyle/>
                    <a:p>
                      <a:pPr marL="0" marR="0" lvl="0" indent="0" algn="ctr" defTabSz="914400" rtl="0" eaLnBrk="1" fontAlgn="base" latinLnBrk="0" hangingPunct="1">
                        <a:lnSpc>
                          <a:spcPct val="120000"/>
                        </a:lnSpc>
                        <a:spcBef>
                          <a:spcPct val="0"/>
                        </a:spcBef>
                        <a:spcAft>
                          <a:spcPct val="0"/>
                        </a:spcAft>
                        <a:buClrTx/>
                        <a:buSzTx/>
                        <a:buFontTx/>
                        <a:buNone/>
                      </a:pPr>
                      <a:r>
                        <a:rPr kumimoji="0" lang="en-US" altLang="zh-CN" sz="1230" u="none" strike="noStrike" cap="none" normalizeH="0" baseline="0" dirty="0" err="1">
                          <a:ln>
                            <a:noFill/>
                          </a:ln>
                          <a:effectLst/>
                        </a:rPr>
                        <a:t>内容说明</a:t>
                      </a:r>
                      <a:endParaRPr kumimoji="0" lang="zh-CN" altLang="en-US" sz="123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5" marB="35185" anchor="ctr" horzOverflow="overflow"/>
                </a:tc>
                <a:tc>
                  <a:txBody>
                    <a:bodyPr/>
                    <a:lstStyle/>
                    <a:p>
                      <a:pPr marL="0" marR="0" lvl="0" indent="0" algn="ctr" defTabSz="914400" rtl="0" eaLnBrk="1" fontAlgn="base" latinLnBrk="0" hangingPunct="1">
                        <a:lnSpc>
                          <a:spcPct val="120000"/>
                        </a:lnSpc>
                        <a:spcBef>
                          <a:spcPct val="0"/>
                        </a:spcBef>
                        <a:spcAft>
                          <a:spcPct val="0"/>
                        </a:spcAft>
                        <a:buClrTx/>
                        <a:buSzTx/>
                        <a:buFontTx/>
                        <a:buNone/>
                      </a:pPr>
                      <a:r>
                        <a:rPr kumimoji="0" lang="en-US" altLang="zh-CN" sz="1230" u="none" strike="noStrike" cap="none" normalizeH="0" baseline="0">
                          <a:ln>
                            <a:noFill/>
                          </a:ln>
                          <a:effectLst/>
                        </a:rPr>
                        <a:t>备注</a:t>
                      </a:r>
                      <a:endParaRPr kumimoji="0" lang="zh-CN" altLang="en-US" sz="123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5" marB="35185" anchor="ctr" horzOverflow="overflow"/>
                </a:tc>
                <a:extLst>
                  <a:ext uri="{0D108BD9-81ED-4DB2-BD59-A6C34878D82A}">
                    <a16:rowId xmlns:a16="http://schemas.microsoft.com/office/drawing/2014/main" val="10000"/>
                  </a:ext>
                </a:extLst>
              </a:tr>
              <a:tr h="971550">
                <a:tc>
                  <a:txBody>
                    <a:bodyPr/>
                    <a:lstStyle/>
                    <a:p>
                      <a:pPr marL="0" marR="0" lvl="0" indent="0" algn="ctr" defTabSz="914400" rtl="0" eaLnBrk="1" fontAlgn="base" latinLnBrk="0" hangingPunct="1">
                        <a:lnSpc>
                          <a:spcPct val="120000"/>
                        </a:lnSpc>
                        <a:spcBef>
                          <a:spcPct val="0"/>
                        </a:spcBef>
                        <a:spcAft>
                          <a:spcPct val="0"/>
                        </a:spcAft>
                        <a:buClrTx/>
                        <a:buSzTx/>
                        <a:buFontTx/>
                        <a:buNone/>
                      </a:pPr>
                      <a:r>
                        <a:rPr kumimoji="0" lang="en-US" altLang="zh-CN" sz="1230" u="none" strike="noStrike" cap="none" normalizeH="0" baseline="0" dirty="0" err="1">
                          <a:ln>
                            <a:noFill/>
                          </a:ln>
                          <a:solidFill>
                            <a:srgbClr val="FF0000"/>
                          </a:solidFill>
                          <a:effectLst/>
                        </a:rPr>
                        <a:t>安全性缺陷</a:t>
                      </a:r>
                      <a:endParaRPr kumimoji="0" lang="zh-CN" altLang="en-US" sz="1230" b="0"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5" marB="35185" anchor="ctr" horzOverflow="overflow"/>
                </a:tc>
                <a:tc>
                  <a:txBody>
                    <a:bodyPr/>
                    <a:lstStyle/>
                    <a:p>
                      <a:pPr marL="0" marR="0" lvl="0" indent="0" algn="just" defTabSz="914400" rtl="0" eaLnBrk="1" fontAlgn="base" latinLnBrk="0" hangingPunct="1">
                        <a:lnSpc>
                          <a:spcPct val="120000"/>
                        </a:lnSpc>
                        <a:spcBef>
                          <a:spcPct val="0"/>
                        </a:spcBef>
                        <a:spcAft>
                          <a:spcPct val="0"/>
                        </a:spcAft>
                        <a:buClrTx/>
                        <a:buSzTx/>
                        <a:buFontTx/>
                        <a:buNone/>
                      </a:pPr>
                      <a:r>
                        <a:rPr kumimoji="0" lang="en-US" altLang="zh-CN" sz="1230" u="none" strike="noStrike" cap="none" normalizeH="0" baseline="0" dirty="0">
                          <a:ln>
                            <a:noFill/>
                          </a:ln>
                          <a:effectLst/>
                        </a:rPr>
                        <a:t>1.用户权限无法实现</a:t>
                      </a:r>
                      <a:endParaRPr kumimoji="0" lang="zh-CN" altLang="en-US" sz="1230" u="none" strike="noStrike" cap="none" normalizeH="0" baseline="0" dirty="0">
                        <a:ln>
                          <a:noFill/>
                        </a:ln>
                        <a:effectLst/>
                      </a:endParaRPr>
                    </a:p>
                    <a:p>
                      <a:pPr marL="0" marR="0" lvl="0" indent="0" algn="just" defTabSz="914400" rtl="0" eaLnBrk="1" fontAlgn="base" latinLnBrk="0" hangingPunct="1">
                        <a:lnSpc>
                          <a:spcPct val="120000"/>
                        </a:lnSpc>
                        <a:spcBef>
                          <a:spcPct val="0"/>
                        </a:spcBef>
                        <a:spcAft>
                          <a:spcPct val="0"/>
                        </a:spcAft>
                        <a:buClrTx/>
                        <a:buSzTx/>
                        <a:buFontTx/>
                        <a:buNone/>
                      </a:pPr>
                      <a:r>
                        <a:rPr kumimoji="0" lang="en-US" altLang="zh-CN" sz="1230" u="none" strike="noStrike" cap="none" normalizeH="0" baseline="0" dirty="0">
                          <a:ln>
                            <a:noFill/>
                          </a:ln>
                          <a:effectLst/>
                        </a:rPr>
                        <a:t>2.超时限制错误</a:t>
                      </a:r>
                      <a:endParaRPr kumimoji="0" lang="zh-CN" altLang="en-US" sz="1230" u="none" strike="noStrike" cap="none" normalizeH="0" baseline="0" dirty="0">
                        <a:ln>
                          <a:noFill/>
                        </a:ln>
                        <a:effectLst/>
                      </a:endParaRPr>
                    </a:p>
                    <a:p>
                      <a:pPr marL="0" marR="0" lvl="0" indent="0" algn="just" defTabSz="914400" rtl="0" eaLnBrk="1" fontAlgn="base" latinLnBrk="0" hangingPunct="1">
                        <a:lnSpc>
                          <a:spcPct val="120000"/>
                        </a:lnSpc>
                        <a:spcBef>
                          <a:spcPct val="0"/>
                        </a:spcBef>
                        <a:spcAft>
                          <a:spcPct val="0"/>
                        </a:spcAft>
                        <a:buClrTx/>
                        <a:buSzTx/>
                        <a:buFontTx/>
                        <a:buNone/>
                      </a:pPr>
                      <a:r>
                        <a:rPr kumimoji="0" lang="en-US" altLang="zh-CN" sz="1230" u="none" strike="noStrike" cap="none" normalizeH="0" baseline="0" dirty="0">
                          <a:ln>
                            <a:noFill/>
                          </a:ln>
                          <a:effectLst/>
                        </a:rPr>
                        <a:t>3.访问控制错误</a:t>
                      </a:r>
                      <a:endParaRPr kumimoji="0" lang="zh-CN" altLang="en-US" sz="1230" u="none" strike="noStrike" cap="none" normalizeH="0" baseline="0" dirty="0">
                        <a:ln>
                          <a:noFill/>
                        </a:ln>
                        <a:effectLst/>
                      </a:endParaRPr>
                    </a:p>
                    <a:p>
                      <a:pPr marL="0" marR="0" lvl="0" indent="0" algn="just" defTabSz="914400" rtl="0" eaLnBrk="1" fontAlgn="base" latinLnBrk="0" hangingPunct="1">
                        <a:lnSpc>
                          <a:spcPct val="120000"/>
                        </a:lnSpc>
                        <a:spcBef>
                          <a:spcPct val="0"/>
                        </a:spcBef>
                        <a:spcAft>
                          <a:spcPct val="0"/>
                        </a:spcAft>
                        <a:buClrTx/>
                        <a:buSzTx/>
                        <a:buFontTx/>
                        <a:buNone/>
                      </a:pPr>
                      <a:r>
                        <a:rPr kumimoji="0" lang="en-US" altLang="zh-CN" sz="1230" u="none" strike="noStrike" cap="none" normalizeH="0" baseline="0" dirty="0">
                          <a:ln>
                            <a:noFill/>
                          </a:ln>
                          <a:effectLst/>
                        </a:rPr>
                        <a:t>4.加密错误</a:t>
                      </a:r>
                      <a:endParaRPr kumimoji="0" lang="zh-CN" altLang="en-US" sz="123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a:txBody>
                  <a:tcPr marT="35185" marB="35185" anchor="ctr" horzOverflow="overflow"/>
                </a:tc>
                <a:tc>
                  <a:txBody>
                    <a:bodyPr/>
                    <a:lstStyle/>
                    <a:p>
                      <a:pPr marL="0" marR="0" lvl="0" indent="0" algn="just" defTabSz="914400" rtl="0" eaLnBrk="1" fontAlgn="base" latinLnBrk="0" hangingPunct="1">
                        <a:lnSpc>
                          <a:spcPct val="120000"/>
                        </a:lnSpc>
                        <a:spcBef>
                          <a:spcPct val="0"/>
                        </a:spcBef>
                        <a:spcAft>
                          <a:spcPct val="0"/>
                        </a:spcAft>
                        <a:buClrTx/>
                        <a:buSzTx/>
                        <a:buFontTx/>
                        <a:buNone/>
                      </a:pPr>
                      <a:endParaRPr kumimoji="0" lang="zh-CN" altLang="en-US" sz="1385" b="0" i="0" u="none" strike="noStrike" cap="none" normalizeH="0" baseline="0" dirty="0">
                        <a:ln>
                          <a:noFill/>
                        </a:ln>
                        <a:solidFill>
                          <a:schemeClr val="tx1"/>
                        </a:solidFill>
                        <a:effectLst/>
                        <a:latin typeface="Calibri" panose="020F0502020204030204" charset="0"/>
                        <a:ea typeface="宋体" panose="02010600030101010101" pitchFamily="2" charset="-122"/>
                      </a:endParaRPr>
                    </a:p>
                  </a:txBody>
                  <a:tcPr marT="35185" marB="35185" anchor="ctr" horzOverflow="overflow"/>
                </a:tc>
                <a:extLst>
                  <a:ext uri="{0D108BD9-81ED-4DB2-BD59-A6C34878D82A}">
                    <a16:rowId xmlns:a16="http://schemas.microsoft.com/office/drawing/2014/main" val="10001"/>
                  </a:ext>
                </a:extLst>
              </a:tr>
              <a:tr h="295275">
                <a:tc>
                  <a:txBody>
                    <a:bodyPr/>
                    <a:lstStyle/>
                    <a:p>
                      <a:pPr marL="0" marR="0" lvl="0" indent="0" algn="ctr" defTabSz="914400" rtl="0" eaLnBrk="1" fontAlgn="base" latinLnBrk="0" hangingPunct="1">
                        <a:lnSpc>
                          <a:spcPct val="120000"/>
                        </a:lnSpc>
                        <a:spcBef>
                          <a:spcPct val="0"/>
                        </a:spcBef>
                        <a:spcAft>
                          <a:spcPct val="0"/>
                        </a:spcAft>
                        <a:buClrTx/>
                        <a:buSzTx/>
                        <a:buFontTx/>
                        <a:buNone/>
                      </a:pPr>
                      <a:r>
                        <a:rPr kumimoji="0" lang="en-US" altLang="zh-CN" sz="1230" u="none" strike="noStrike" cap="none" normalizeH="0" baseline="0" dirty="0" err="1">
                          <a:ln>
                            <a:noFill/>
                          </a:ln>
                          <a:solidFill>
                            <a:srgbClr val="FF0000"/>
                          </a:solidFill>
                          <a:effectLst/>
                        </a:rPr>
                        <a:t>兼容性缺陷</a:t>
                      </a:r>
                      <a:endParaRPr kumimoji="0" lang="zh-CN" altLang="en-US" sz="1230" b="0"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5" marB="35185" anchor="ctr" horzOverflow="overflow"/>
                </a:tc>
                <a:tc>
                  <a:txBody>
                    <a:bodyPr/>
                    <a:lstStyle/>
                    <a:p>
                      <a:pPr marL="0" marR="0" lvl="0" indent="0" algn="just" defTabSz="914400" rtl="0" eaLnBrk="1" fontAlgn="base" latinLnBrk="0" hangingPunct="1">
                        <a:lnSpc>
                          <a:spcPct val="120000"/>
                        </a:lnSpc>
                        <a:spcBef>
                          <a:spcPct val="0"/>
                        </a:spcBef>
                        <a:spcAft>
                          <a:spcPct val="0"/>
                        </a:spcAft>
                        <a:buClrTx/>
                        <a:buSzTx/>
                        <a:buFontTx/>
                        <a:buNone/>
                      </a:pPr>
                      <a:r>
                        <a:rPr kumimoji="0" lang="en-US" altLang="zh-CN" sz="1230" u="none" strike="noStrike" cap="none" normalizeH="0" baseline="0" dirty="0" err="1">
                          <a:ln>
                            <a:noFill/>
                          </a:ln>
                          <a:effectLst/>
                        </a:rPr>
                        <a:t>与需求规定配置兼容性不符合</a:t>
                      </a:r>
                      <a:endParaRPr kumimoji="0" lang="zh-CN" altLang="en-US" sz="123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5" marB="35185" anchor="ctr" horzOverflow="overflow"/>
                </a:tc>
                <a:tc>
                  <a:txBody>
                    <a:bodyPr/>
                    <a:lstStyle/>
                    <a:p>
                      <a:pPr marL="0" marR="0" lvl="0" indent="0" algn="just" defTabSz="914400" rtl="0" eaLnBrk="1" fontAlgn="base" latinLnBrk="0" hangingPunct="1">
                        <a:lnSpc>
                          <a:spcPct val="120000"/>
                        </a:lnSpc>
                        <a:spcBef>
                          <a:spcPct val="0"/>
                        </a:spcBef>
                        <a:spcAft>
                          <a:spcPct val="0"/>
                        </a:spcAft>
                        <a:buClrTx/>
                        <a:buSzTx/>
                        <a:buFontTx/>
                        <a:buNone/>
                      </a:pPr>
                      <a:endParaRPr kumimoji="0" lang="zh-CN" altLang="en-US" sz="123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5" marB="35185" anchor="ctr" horzOverflow="overflow"/>
                </a:tc>
                <a:extLst>
                  <a:ext uri="{0D108BD9-81ED-4DB2-BD59-A6C34878D82A}">
                    <a16:rowId xmlns:a16="http://schemas.microsoft.com/office/drawing/2014/main" val="10002"/>
                  </a:ext>
                </a:extLst>
              </a:tr>
              <a:tr h="520700">
                <a:tc>
                  <a:txBody>
                    <a:bodyPr/>
                    <a:lstStyle/>
                    <a:p>
                      <a:pPr marL="0" marR="0" lvl="0" indent="0" algn="ctr" defTabSz="914400" rtl="0" eaLnBrk="1" fontAlgn="base" latinLnBrk="0" hangingPunct="1">
                        <a:lnSpc>
                          <a:spcPct val="120000"/>
                        </a:lnSpc>
                        <a:spcBef>
                          <a:spcPct val="0"/>
                        </a:spcBef>
                        <a:spcAft>
                          <a:spcPct val="0"/>
                        </a:spcAft>
                        <a:buClrTx/>
                        <a:buSzTx/>
                        <a:buFontTx/>
                        <a:buNone/>
                      </a:pPr>
                      <a:r>
                        <a:rPr kumimoji="0" lang="en-US" altLang="zh-CN" sz="1230" u="none" strike="noStrike" cap="none" normalizeH="0" baseline="0" dirty="0" err="1">
                          <a:ln>
                            <a:noFill/>
                          </a:ln>
                          <a:solidFill>
                            <a:srgbClr val="FF0000"/>
                          </a:solidFill>
                          <a:effectLst/>
                        </a:rPr>
                        <a:t>性能缺陷</a:t>
                      </a:r>
                      <a:endParaRPr kumimoji="0" lang="zh-CN" altLang="en-US" sz="1230" b="0"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5" marB="35185" anchor="ctr" horzOverflow="overflow"/>
                </a:tc>
                <a:tc>
                  <a:txBody>
                    <a:bodyPr/>
                    <a:lstStyle/>
                    <a:p>
                      <a:pPr marL="0" marR="0" lvl="0" indent="0" algn="just" defTabSz="914400" rtl="0" eaLnBrk="1" fontAlgn="base" latinLnBrk="0" hangingPunct="1">
                        <a:lnSpc>
                          <a:spcPct val="120000"/>
                        </a:lnSpc>
                        <a:spcBef>
                          <a:spcPct val="0"/>
                        </a:spcBef>
                        <a:spcAft>
                          <a:spcPct val="0"/>
                        </a:spcAft>
                        <a:buClrTx/>
                        <a:buSzTx/>
                        <a:buFontTx/>
                        <a:buNone/>
                      </a:pPr>
                      <a:r>
                        <a:rPr kumimoji="0" lang="en-US" altLang="zh-CN" sz="1230" u="none" strike="noStrike" cap="none" normalizeH="0" baseline="0" dirty="0">
                          <a:ln>
                            <a:noFill/>
                          </a:ln>
                          <a:effectLst/>
                        </a:rPr>
                        <a:t>1.未达到预期的</a:t>
                      </a:r>
                      <a:r>
                        <a:rPr kumimoji="0" lang="zh-CN" altLang="en-US" sz="1230" u="none" strike="noStrike" cap="none" normalizeH="0" baseline="0" dirty="0">
                          <a:ln>
                            <a:noFill/>
                          </a:ln>
                          <a:effectLst/>
                        </a:rPr>
                        <a:t>性能目标</a:t>
                      </a:r>
                    </a:p>
                    <a:p>
                      <a:pPr marL="0" marR="0" lvl="0" indent="0" algn="just" defTabSz="914400" rtl="0" eaLnBrk="1" fontAlgn="base" latinLnBrk="0" hangingPunct="1">
                        <a:lnSpc>
                          <a:spcPct val="120000"/>
                        </a:lnSpc>
                        <a:spcBef>
                          <a:spcPct val="0"/>
                        </a:spcBef>
                        <a:spcAft>
                          <a:spcPct val="0"/>
                        </a:spcAft>
                        <a:buClrTx/>
                        <a:buSzTx/>
                        <a:buFontTx/>
                        <a:buNone/>
                      </a:pPr>
                      <a:r>
                        <a:rPr kumimoji="0" lang="en-US" altLang="zh-CN" sz="1230" u="none" strike="noStrike" cap="none" normalizeH="0" baseline="0" dirty="0">
                          <a:ln>
                            <a:noFill/>
                          </a:ln>
                          <a:effectLst/>
                        </a:rPr>
                        <a:t>2.性能测试中出错</a:t>
                      </a:r>
                      <a:r>
                        <a:rPr kumimoji="0" lang="zh-CN" altLang="en-US" sz="1230" u="none" strike="noStrike" cap="none" normalizeH="0" baseline="0" dirty="0">
                          <a:ln>
                            <a:noFill/>
                          </a:ln>
                          <a:effectLst/>
                        </a:rPr>
                        <a:t>，导致无法继续进行测试</a:t>
                      </a:r>
                      <a:endParaRPr kumimoji="0" lang="zh-CN" altLang="en-US" sz="123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a:txBody>
                  <a:tcPr marT="35185" marB="35185" anchor="ctr" horzOverflow="overflow"/>
                </a:tc>
                <a:tc>
                  <a:txBody>
                    <a:bodyPr/>
                    <a:lstStyle/>
                    <a:p>
                      <a:pPr marL="0" marR="0" lvl="0" indent="0" algn="just" defTabSz="914400" rtl="0" eaLnBrk="1" fontAlgn="base" latinLnBrk="0" hangingPunct="1">
                        <a:lnSpc>
                          <a:spcPct val="120000"/>
                        </a:lnSpc>
                        <a:spcBef>
                          <a:spcPct val="0"/>
                        </a:spcBef>
                        <a:spcAft>
                          <a:spcPct val="0"/>
                        </a:spcAft>
                        <a:buClrTx/>
                        <a:buSzTx/>
                        <a:buFontTx/>
                        <a:buNone/>
                      </a:pPr>
                      <a:endParaRPr kumimoji="0" lang="zh-CN" altLang="en-US" sz="1385" b="0" i="0" u="none" strike="noStrike" cap="none" normalizeH="0" baseline="0">
                        <a:ln>
                          <a:noFill/>
                        </a:ln>
                        <a:solidFill>
                          <a:schemeClr val="tx1"/>
                        </a:solidFill>
                        <a:effectLst/>
                        <a:latin typeface="Calibri" panose="020F0502020204030204" charset="0"/>
                        <a:ea typeface="宋体" panose="02010600030101010101" pitchFamily="2" charset="-122"/>
                      </a:endParaRPr>
                    </a:p>
                  </a:txBody>
                  <a:tcPr marT="35185" marB="35185" anchor="ctr" horzOverflow="overflow"/>
                </a:tc>
                <a:extLst>
                  <a:ext uri="{0D108BD9-81ED-4DB2-BD59-A6C34878D82A}">
                    <a16:rowId xmlns:a16="http://schemas.microsoft.com/office/drawing/2014/main" val="10003"/>
                  </a:ext>
                </a:extLst>
              </a:tr>
              <a:tr h="1196340">
                <a:tc>
                  <a:txBody>
                    <a:bodyPr/>
                    <a:lstStyle/>
                    <a:p>
                      <a:pPr marL="0" marR="0" lvl="0" indent="0" algn="ctr" defTabSz="914400" rtl="0" eaLnBrk="1" fontAlgn="base" latinLnBrk="0" hangingPunct="1">
                        <a:lnSpc>
                          <a:spcPct val="120000"/>
                        </a:lnSpc>
                        <a:spcBef>
                          <a:spcPct val="0"/>
                        </a:spcBef>
                        <a:spcAft>
                          <a:spcPct val="0"/>
                        </a:spcAft>
                        <a:buClrTx/>
                        <a:buSzTx/>
                        <a:buFontTx/>
                        <a:buNone/>
                      </a:pPr>
                      <a:r>
                        <a:rPr kumimoji="0" lang="en-US" altLang="zh-CN" sz="1230" u="none" strike="noStrike" cap="none" normalizeH="0" baseline="0" dirty="0" err="1">
                          <a:ln>
                            <a:noFill/>
                          </a:ln>
                          <a:solidFill>
                            <a:srgbClr val="FF0000"/>
                          </a:solidFill>
                          <a:effectLst/>
                        </a:rPr>
                        <a:t>界面缺陷</a:t>
                      </a:r>
                      <a:endParaRPr kumimoji="0" lang="zh-CN" altLang="en-US" sz="1230" b="0"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5" marB="35185" anchor="ctr" horzOverflow="overflow"/>
                </a:tc>
                <a:tc>
                  <a:txBody>
                    <a:bodyPr/>
                    <a:lstStyle/>
                    <a:p>
                      <a:pPr marL="0" marR="0" lvl="0" indent="0" algn="just" defTabSz="914400" rtl="0" eaLnBrk="1" fontAlgn="base" latinLnBrk="0" hangingPunct="1">
                        <a:lnSpc>
                          <a:spcPct val="120000"/>
                        </a:lnSpc>
                        <a:spcBef>
                          <a:spcPct val="0"/>
                        </a:spcBef>
                        <a:spcAft>
                          <a:spcPct val="0"/>
                        </a:spcAft>
                        <a:buClrTx/>
                        <a:buSzTx/>
                        <a:buFontTx/>
                        <a:buNone/>
                      </a:pPr>
                      <a:r>
                        <a:rPr kumimoji="0" lang="en-US" altLang="zh-CN" sz="1230" u="none" strike="noStrike" cap="none" normalizeH="0" baseline="0" dirty="0">
                          <a:ln>
                            <a:noFill/>
                          </a:ln>
                          <a:effectLst/>
                        </a:rPr>
                        <a:t>1.操作界面错误</a:t>
                      </a:r>
                      <a:endParaRPr kumimoji="0" lang="zh-CN" altLang="en-US" sz="1230" u="none" strike="noStrike" cap="none" normalizeH="0" baseline="0" dirty="0">
                        <a:ln>
                          <a:noFill/>
                        </a:ln>
                        <a:effectLst/>
                      </a:endParaRPr>
                    </a:p>
                    <a:p>
                      <a:pPr marL="0" marR="0" lvl="0" indent="0" algn="just" defTabSz="914400" rtl="0" eaLnBrk="1" fontAlgn="base" latinLnBrk="0" hangingPunct="1">
                        <a:lnSpc>
                          <a:spcPct val="120000"/>
                        </a:lnSpc>
                        <a:spcBef>
                          <a:spcPct val="0"/>
                        </a:spcBef>
                        <a:spcAft>
                          <a:spcPct val="0"/>
                        </a:spcAft>
                        <a:buClrTx/>
                        <a:buSzTx/>
                        <a:buFontTx/>
                        <a:buNone/>
                      </a:pPr>
                      <a:r>
                        <a:rPr kumimoji="0" lang="en-US" altLang="zh-CN" sz="1230" u="none" strike="noStrike" cap="none" normalizeH="0" baseline="0" dirty="0">
                          <a:ln>
                            <a:noFill/>
                          </a:ln>
                          <a:effectLst/>
                        </a:rPr>
                        <a:t>2.打印内容、格式错误</a:t>
                      </a:r>
                      <a:endParaRPr kumimoji="0" lang="zh-CN" altLang="en-US" sz="1230" u="none" strike="noStrike" cap="none" normalizeH="0" baseline="0" dirty="0">
                        <a:ln>
                          <a:noFill/>
                        </a:ln>
                        <a:effectLst/>
                      </a:endParaRPr>
                    </a:p>
                    <a:p>
                      <a:pPr marL="0" marR="0" lvl="0" indent="0" algn="just" defTabSz="914400" rtl="0" eaLnBrk="1" fontAlgn="base" latinLnBrk="0" hangingPunct="1">
                        <a:lnSpc>
                          <a:spcPct val="120000"/>
                        </a:lnSpc>
                        <a:spcBef>
                          <a:spcPct val="0"/>
                        </a:spcBef>
                        <a:spcAft>
                          <a:spcPct val="0"/>
                        </a:spcAft>
                        <a:buClrTx/>
                        <a:buSzTx/>
                        <a:buFontTx/>
                        <a:buNone/>
                      </a:pPr>
                      <a:r>
                        <a:rPr kumimoji="0" lang="en-US" altLang="zh-CN" sz="1230" u="none" strike="noStrike" cap="none" normalizeH="0" baseline="0" dirty="0">
                          <a:ln>
                            <a:noFill/>
                          </a:ln>
                          <a:solidFill>
                            <a:srgbClr val="FF0000"/>
                          </a:solidFill>
                          <a:effectLst/>
                        </a:rPr>
                        <a:t>3.删除操作未给出提示</a:t>
                      </a:r>
                    </a:p>
                    <a:p>
                      <a:pPr marL="0" marR="0" lvl="0" indent="0" algn="just" defTabSz="914400" rtl="0" eaLnBrk="1" fontAlgn="base" latinLnBrk="0" hangingPunct="1">
                        <a:lnSpc>
                          <a:spcPct val="120000"/>
                        </a:lnSpc>
                        <a:spcBef>
                          <a:spcPct val="0"/>
                        </a:spcBef>
                        <a:spcAft>
                          <a:spcPct val="0"/>
                        </a:spcAft>
                        <a:buClrTx/>
                        <a:buSzTx/>
                        <a:buFontTx/>
                        <a:buNone/>
                      </a:pPr>
                      <a:r>
                        <a:rPr kumimoji="0" lang="en-US" altLang="zh-CN" sz="1230" u="none" strike="noStrike" cap="none" normalizeH="0" baseline="0" dirty="0">
                          <a:ln>
                            <a:noFill/>
                          </a:ln>
                          <a:effectLst/>
                        </a:rPr>
                        <a:t>4.长时间操作未给出提示</a:t>
                      </a:r>
                      <a:endParaRPr kumimoji="0" lang="zh-CN" altLang="en-US" sz="1230" u="none" strike="noStrike" cap="none" normalizeH="0" baseline="0" dirty="0">
                        <a:ln>
                          <a:noFill/>
                        </a:ln>
                        <a:effectLst/>
                      </a:endParaRPr>
                    </a:p>
                    <a:p>
                      <a:pPr marL="0" marR="0" lvl="0" indent="0" algn="just" defTabSz="914400" rtl="0" eaLnBrk="1" fontAlgn="base" latinLnBrk="0" hangingPunct="1">
                        <a:lnSpc>
                          <a:spcPct val="120000"/>
                        </a:lnSpc>
                        <a:spcBef>
                          <a:spcPct val="0"/>
                        </a:spcBef>
                        <a:spcAft>
                          <a:spcPct val="0"/>
                        </a:spcAft>
                        <a:buClrTx/>
                        <a:buSzTx/>
                        <a:buFontTx/>
                        <a:buNone/>
                      </a:pPr>
                      <a:r>
                        <a:rPr kumimoji="0" lang="en-US" altLang="zh-CN" sz="1230" u="none" strike="noStrike" cap="none" normalizeH="0" baseline="0" dirty="0">
                          <a:ln>
                            <a:noFill/>
                          </a:ln>
                          <a:effectLst/>
                        </a:rPr>
                        <a:t>5.界面不规范</a:t>
                      </a:r>
                      <a:endParaRPr kumimoji="0" lang="zh-CN" altLang="en-US" sz="123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a:txBody>
                  <a:tcPr marT="35185" marB="35185" anchor="ctr" horzOverflow="overflow"/>
                </a:tc>
                <a:tc>
                  <a:txBody>
                    <a:bodyPr/>
                    <a:lstStyle/>
                    <a:p>
                      <a:pPr marL="0" marR="0" lvl="0" indent="0" algn="just" defTabSz="914400" rtl="0" eaLnBrk="1" fontAlgn="base" latinLnBrk="0" hangingPunct="1">
                        <a:lnSpc>
                          <a:spcPct val="120000"/>
                        </a:lnSpc>
                        <a:spcBef>
                          <a:spcPct val="0"/>
                        </a:spcBef>
                        <a:spcAft>
                          <a:spcPct val="0"/>
                        </a:spcAft>
                        <a:buClrTx/>
                        <a:buSzTx/>
                        <a:buFontTx/>
                        <a:buNone/>
                      </a:pPr>
                      <a:r>
                        <a:rPr kumimoji="0" lang="zh-CN" altLang="en-US" sz="1230" u="none" strike="noStrike" cap="none" normalizeH="0" baseline="0" dirty="0">
                          <a:ln>
                            <a:noFill/>
                          </a:ln>
                          <a:effectLst/>
                        </a:rPr>
                        <a:t>操作者不方便或遇到麻烦，</a:t>
                      </a:r>
                      <a:r>
                        <a:rPr kumimoji="0" lang="en-US" altLang="zh-CN" sz="1230" u="none" strike="noStrike" cap="none" normalizeH="0" baseline="0" dirty="0" err="1">
                          <a:ln>
                            <a:noFill/>
                          </a:ln>
                          <a:effectLst/>
                        </a:rPr>
                        <a:t>但不影响执行工作功能的实现</a:t>
                      </a:r>
                      <a:endParaRPr kumimoji="0" lang="zh-CN" altLang="en-US" sz="123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5" marB="35185" anchor="ctr" horzOverflow="overflow"/>
                </a:tc>
                <a:extLst>
                  <a:ext uri="{0D108BD9-81ED-4DB2-BD59-A6C34878D82A}">
                    <a16:rowId xmlns:a16="http://schemas.microsoft.com/office/drawing/2014/main" val="10004"/>
                  </a:ext>
                </a:extLst>
              </a:tr>
              <a:tr h="520700">
                <a:tc>
                  <a:txBody>
                    <a:bodyPr/>
                    <a:lstStyle/>
                    <a:p>
                      <a:pPr marL="0" marR="0" lvl="0" indent="0" algn="ctr" defTabSz="914400" rtl="0" eaLnBrk="1" fontAlgn="base" latinLnBrk="0" hangingPunct="1">
                        <a:lnSpc>
                          <a:spcPct val="120000"/>
                        </a:lnSpc>
                        <a:spcBef>
                          <a:spcPct val="0"/>
                        </a:spcBef>
                        <a:spcAft>
                          <a:spcPct val="0"/>
                        </a:spcAft>
                        <a:buClrTx/>
                        <a:buSzTx/>
                        <a:buFontTx/>
                        <a:buNone/>
                      </a:pPr>
                      <a:r>
                        <a:rPr kumimoji="0" lang="en-US" altLang="zh-CN" sz="1230" u="none" strike="noStrike" cap="none" normalizeH="0" baseline="0" dirty="0" err="1">
                          <a:ln>
                            <a:noFill/>
                          </a:ln>
                          <a:solidFill>
                            <a:srgbClr val="FF0000"/>
                          </a:solidFill>
                          <a:effectLst/>
                        </a:rPr>
                        <a:t>建议</a:t>
                      </a:r>
                      <a:endParaRPr kumimoji="0" lang="zh-CN" altLang="en-US" sz="1230" b="0"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5" marB="35185" anchor="ctr" horzOverflow="overflow"/>
                </a:tc>
                <a:tc>
                  <a:txBody>
                    <a:bodyPr/>
                    <a:lstStyle/>
                    <a:p>
                      <a:pPr marL="0" marR="0" lvl="0" indent="0" algn="just" defTabSz="914400" rtl="0" eaLnBrk="1" fontAlgn="base" latinLnBrk="0" hangingPunct="1">
                        <a:lnSpc>
                          <a:spcPct val="120000"/>
                        </a:lnSpc>
                        <a:spcBef>
                          <a:spcPct val="0"/>
                        </a:spcBef>
                        <a:spcAft>
                          <a:spcPct val="0"/>
                        </a:spcAft>
                        <a:buClrTx/>
                        <a:buSzTx/>
                        <a:buFontTx/>
                        <a:buNone/>
                      </a:pPr>
                      <a:r>
                        <a:rPr kumimoji="0" lang="en-US" altLang="zh-CN" sz="1230" u="none" strike="noStrike" cap="none" normalizeH="0" baseline="0" dirty="0">
                          <a:ln>
                            <a:noFill/>
                          </a:ln>
                          <a:effectLst/>
                        </a:rPr>
                        <a:t>1.功能建议</a:t>
                      </a:r>
                      <a:endParaRPr kumimoji="0" lang="zh-CN" altLang="en-US" sz="1230" u="none" strike="noStrike" cap="none" normalizeH="0" baseline="0" dirty="0">
                        <a:ln>
                          <a:noFill/>
                        </a:ln>
                        <a:effectLst/>
                      </a:endParaRPr>
                    </a:p>
                    <a:p>
                      <a:pPr marL="0" marR="0" lvl="0" indent="0" algn="just" defTabSz="914400" rtl="0" eaLnBrk="1" fontAlgn="base" latinLnBrk="0" hangingPunct="1">
                        <a:lnSpc>
                          <a:spcPct val="120000"/>
                        </a:lnSpc>
                        <a:spcBef>
                          <a:spcPct val="0"/>
                        </a:spcBef>
                        <a:spcAft>
                          <a:spcPct val="0"/>
                        </a:spcAft>
                        <a:buClrTx/>
                        <a:buSzTx/>
                        <a:buFontTx/>
                        <a:buNone/>
                      </a:pPr>
                      <a:r>
                        <a:rPr kumimoji="0" lang="en-US" altLang="zh-CN" sz="1230" u="none" strike="noStrike" cap="none" normalizeH="0" baseline="0" dirty="0">
                          <a:ln>
                            <a:noFill/>
                          </a:ln>
                          <a:effectLst/>
                        </a:rPr>
                        <a:t>2.操作建议</a:t>
                      </a:r>
                      <a:endParaRPr kumimoji="0" lang="zh-CN" altLang="en-US" sz="123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a:txBody>
                  <a:tcPr marT="35185" marB="35185" anchor="ctr" horzOverflow="overflow"/>
                </a:tc>
                <a:tc>
                  <a:txBody>
                    <a:bodyPr/>
                    <a:lstStyle/>
                    <a:p>
                      <a:pPr marL="0" marR="0" lvl="0" indent="0" algn="just" defTabSz="914400" rtl="0" eaLnBrk="1" fontAlgn="base" latinLnBrk="0" hangingPunct="1">
                        <a:lnSpc>
                          <a:spcPct val="120000"/>
                        </a:lnSpc>
                        <a:spcBef>
                          <a:spcPct val="0"/>
                        </a:spcBef>
                        <a:spcAft>
                          <a:spcPct val="0"/>
                        </a:spcAft>
                        <a:buClrTx/>
                        <a:buSzTx/>
                        <a:buFontTx/>
                        <a:buNone/>
                      </a:pPr>
                      <a:r>
                        <a:rPr kumimoji="0" lang="en-US" altLang="zh-CN" sz="1230" u="none" strike="noStrike" cap="none" normalizeH="0" baseline="0" dirty="0" err="1">
                          <a:ln>
                            <a:noFill/>
                          </a:ln>
                          <a:effectLst/>
                        </a:rPr>
                        <a:t>建议性的改进要求</a:t>
                      </a:r>
                      <a:endParaRPr kumimoji="0" lang="zh-CN" altLang="en-US" sz="123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5" marB="35185" anchor="ctr" horzOverflow="overflow"/>
                </a:tc>
                <a:extLst>
                  <a:ext uri="{0D108BD9-81ED-4DB2-BD59-A6C34878D82A}">
                    <a16:rowId xmlns:a16="http://schemas.microsoft.com/office/drawing/2014/main" val="10005"/>
                  </a:ext>
                </a:extLst>
              </a:tr>
            </a:tbl>
          </a:graphicData>
        </a:graphic>
      </p:graphicFrame>
      <p:sp>
        <p:nvSpPr>
          <p:cNvPr id="6" name="标题 5"/>
          <p:cNvSpPr>
            <a:spLocks noGrp="1"/>
          </p:cNvSpPr>
          <p:nvPr>
            <p:ph type="title"/>
          </p:nvPr>
        </p:nvSpPr>
        <p:spPr>
          <a:xfrm>
            <a:off x="457200" y="814070"/>
            <a:ext cx="8229600" cy="564515"/>
          </a:xfrm>
        </p:spPr>
        <p:txBody>
          <a:bodyPr/>
          <a:lstStyle/>
          <a:p>
            <a:pPr algn="ctr"/>
            <a:r>
              <a:rPr lang="zh-CN" altLang="en-US" sz="2800" b="1" dirty="0">
                <a:solidFill>
                  <a:srgbClr val="386698"/>
                </a:solidFill>
                <a:latin typeface="Franklin Gothic Medium" panose="020B0603020102020204" pitchFamily="34" charset="0"/>
                <a:ea typeface="微软雅黑" panose="020B0503020204020204" pitchFamily="34" charset="-122"/>
                <a:cs typeface="+mn-cs"/>
              </a:rPr>
              <a:t>软件缺陷分类——BUG类型</a:t>
            </a:r>
          </a:p>
        </p:txBody>
      </p:sp>
    </p:spTree>
    <p:extLst>
      <p:ext uri="{BB962C8B-B14F-4D97-AF65-F5344CB8AC3E}">
        <p14:creationId xmlns:p14="http://schemas.microsoft.com/office/powerpoint/2010/main" val="39403922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57200" y="941705"/>
            <a:ext cx="8229600" cy="529590"/>
          </a:xfrm>
        </p:spPr>
        <p:txBody>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软件缺陷分类——严重程度</a:t>
            </a:r>
          </a:p>
        </p:txBody>
      </p:sp>
      <p:graphicFrame>
        <p:nvGraphicFramePr>
          <p:cNvPr id="6" name="Group 35"/>
          <p:cNvGraphicFramePr>
            <a:graphicFrameLocks noGrp="1"/>
          </p:cNvGraphicFramePr>
          <p:nvPr/>
        </p:nvGraphicFramePr>
        <p:xfrm>
          <a:off x="1247458" y="1704552"/>
          <a:ext cx="6649085" cy="3799477"/>
        </p:xfrm>
        <a:graphic>
          <a:graphicData uri="http://schemas.openxmlformats.org/drawingml/2006/table">
            <a:tbl>
              <a:tblPr>
                <a:tableStyleId>{BDBED569-4797-4DF1-A0F4-6AAB3CD982D8}</a:tableStyleId>
              </a:tblPr>
              <a:tblGrid>
                <a:gridCol w="1459865">
                  <a:extLst>
                    <a:ext uri="{9D8B030D-6E8A-4147-A177-3AD203B41FA5}">
                      <a16:colId xmlns:a16="http://schemas.microsoft.com/office/drawing/2014/main" val="20000"/>
                    </a:ext>
                  </a:extLst>
                </a:gridCol>
                <a:gridCol w="5189220">
                  <a:extLst>
                    <a:ext uri="{9D8B030D-6E8A-4147-A177-3AD203B41FA5}">
                      <a16:colId xmlns:a16="http://schemas.microsoft.com/office/drawing/2014/main" val="20001"/>
                    </a:ext>
                  </a:extLst>
                </a:gridCol>
              </a:tblGrid>
              <a:tr h="633095">
                <a:tc>
                  <a:txBody>
                    <a:bodyPr/>
                    <a:lstStyle/>
                    <a:p>
                      <a:pPr marL="0" marR="0" lvl="0" indent="0" algn="ctr" defTabSz="914400" rtl="0" eaLnBrk="1" fontAlgn="base" latinLnBrk="0" hangingPunct="1">
                        <a:lnSpc>
                          <a:spcPct val="150000"/>
                        </a:lnSpc>
                        <a:spcBef>
                          <a:spcPct val="0"/>
                        </a:spcBef>
                        <a:spcAft>
                          <a:spcPct val="0"/>
                        </a:spcAft>
                        <a:buClrTx/>
                        <a:buSzTx/>
                        <a:buFontTx/>
                        <a:buNone/>
                      </a:pPr>
                      <a:r>
                        <a:rPr kumimoji="0" lang="en-US" altLang="zh-CN" sz="1230" u="none" strike="noStrike" cap="none" normalizeH="0" baseline="0" dirty="0" err="1">
                          <a:ln>
                            <a:noFill/>
                          </a:ln>
                          <a:effectLst/>
                        </a:rPr>
                        <a:t>严重等级</a:t>
                      </a:r>
                      <a:endParaRPr kumimoji="0" lang="zh-CN" altLang="en-US" sz="123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anchor="ctr" horzOverflow="overflow"/>
                </a:tc>
                <a:tc>
                  <a:txBody>
                    <a:bodyPr/>
                    <a:lstStyle/>
                    <a:p>
                      <a:pPr marL="0" marR="0" lvl="0" indent="0" algn="ctr" defTabSz="914400" rtl="0" eaLnBrk="1" fontAlgn="base" latinLnBrk="0" hangingPunct="1">
                        <a:lnSpc>
                          <a:spcPct val="150000"/>
                        </a:lnSpc>
                        <a:spcBef>
                          <a:spcPct val="0"/>
                        </a:spcBef>
                        <a:spcAft>
                          <a:spcPct val="0"/>
                        </a:spcAft>
                        <a:buClrTx/>
                        <a:buSzTx/>
                        <a:buFontTx/>
                        <a:buNone/>
                      </a:pPr>
                      <a:r>
                        <a:rPr kumimoji="0" lang="en-US" altLang="zh-CN" sz="1230" u="none" strike="noStrike" cap="none" normalizeH="0" baseline="0" dirty="0" err="1">
                          <a:ln>
                            <a:noFill/>
                          </a:ln>
                          <a:effectLst/>
                        </a:rPr>
                        <a:t>描述</a:t>
                      </a:r>
                      <a:endParaRPr kumimoji="0" lang="zh-CN" altLang="en-US" sz="123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anchor="ctr" horzOverflow="overflow"/>
                </a:tc>
                <a:extLst>
                  <a:ext uri="{0D108BD9-81ED-4DB2-BD59-A6C34878D82A}">
                    <a16:rowId xmlns:a16="http://schemas.microsoft.com/office/drawing/2014/main" val="10000"/>
                  </a:ext>
                </a:extLst>
              </a:tr>
              <a:tr h="633730">
                <a:tc>
                  <a:txBody>
                    <a:bodyPr/>
                    <a:lstStyle/>
                    <a:p>
                      <a:pPr marL="0" marR="0" lvl="0" indent="0" algn="ctr" defTabSz="914400" rtl="0" eaLnBrk="1" fontAlgn="base" latinLnBrk="0" hangingPunct="1">
                        <a:lnSpc>
                          <a:spcPct val="150000"/>
                        </a:lnSpc>
                        <a:spcBef>
                          <a:spcPct val="0"/>
                        </a:spcBef>
                        <a:spcAft>
                          <a:spcPct val="0"/>
                        </a:spcAft>
                        <a:buClrTx/>
                        <a:buSzTx/>
                        <a:buFontTx/>
                        <a:buNone/>
                      </a:pPr>
                      <a:r>
                        <a:rPr kumimoji="0" lang="en-US" altLang="zh-CN" sz="1230" u="none" strike="noStrike" kern="1200" cap="none" normalizeH="0" baseline="0" dirty="0">
                          <a:ln>
                            <a:noFill/>
                          </a:ln>
                          <a:effectLst/>
                        </a:rPr>
                        <a:t>5-Critical</a:t>
                      </a:r>
                      <a:endParaRPr kumimoji="0" lang="zh-CN" altLang="en-US" sz="1230" b="0" i="0" u="none" strike="noStrike" kern="1200"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horzOverflow="overflow"/>
                </a:tc>
                <a:tc>
                  <a:txBody>
                    <a:bodyPr/>
                    <a:lstStyle/>
                    <a:p>
                      <a:pPr marL="0" marR="0" lvl="0" indent="0" algn="l" defTabSz="914400" rtl="0" eaLnBrk="1" fontAlgn="base" latinLnBrk="0" hangingPunct="1">
                        <a:lnSpc>
                          <a:spcPct val="150000"/>
                        </a:lnSpc>
                        <a:spcBef>
                          <a:spcPct val="0"/>
                        </a:spcBef>
                        <a:spcAft>
                          <a:spcPct val="0"/>
                        </a:spcAft>
                        <a:buClrTx/>
                        <a:buSzTx/>
                        <a:buFontTx/>
                        <a:buNone/>
                      </a:pPr>
                      <a:r>
                        <a:rPr kumimoji="0" lang="en-US" altLang="zh-CN" sz="1230" u="none" strike="noStrike" cap="none" normalizeH="0" baseline="0" dirty="0" err="1">
                          <a:ln>
                            <a:noFill/>
                          </a:ln>
                          <a:effectLst/>
                        </a:rPr>
                        <a:t>系统瘫痪、异常退出、死循环、严重的计算错误等</a:t>
                      </a:r>
                      <a:endParaRPr kumimoji="0" lang="zh-CN" altLang="en-US" sz="123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anchor="ctr" horzOverflow="overflow"/>
                </a:tc>
                <a:extLst>
                  <a:ext uri="{0D108BD9-81ED-4DB2-BD59-A6C34878D82A}">
                    <a16:rowId xmlns:a16="http://schemas.microsoft.com/office/drawing/2014/main" val="10001"/>
                  </a:ext>
                </a:extLst>
              </a:tr>
              <a:tr h="633095">
                <a:tc>
                  <a:txBody>
                    <a:bodyPr/>
                    <a:lstStyle/>
                    <a:p>
                      <a:pPr marL="0" marR="0" lvl="0" indent="0" algn="ctr" defTabSz="914400" rtl="0" eaLnBrk="1" fontAlgn="base" latinLnBrk="0" hangingPunct="1">
                        <a:lnSpc>
                          <a:spcPct val="150000"/>
                        </a:lnSpc>
                        <a:spcBef>
                          <a:spcPct val="0"/>
                        </a:spcBef>
                        <a:spcAft>
                          <a:spcPct val="0"/>
                        </a:spcAft>
                        <a:buClrTx/>
                        <a:buSzTx/>
                        <a:buFontTx/>
                        <a:buNone/>
                      </a:pPr>
                      <a:r>
                        <a:rPr kumimoji="0" lang="en-US" altLang="zh-CN" sz="1230" u="none" strike="noStrike" kern="1200" cap="none" normalizeH="0" baseline="0" dirty="0">
                          <a:ln>
                            <a:noFill/>
                          </a:ln>
                          <a:effectLst/>
                        </a:rPr>
                        <a:t>4-VeryHigh</a:t>
                      </a:r>
                      <a:endParaRPr kumimoji="0" lang="zh-CN" altLang="en-US" sz="1230" b="0" i="0" u="none" strike="noStrike" kern="1200"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horzOverflow="overflow"/>
                </a:tc>
                <a:tc>
                  <a:txBody>
                    <a:bodyPr/>
                    <a:lstStyle/>
                    <a:p>
                      <a:pPr marL="0" marR="0" lvl="0" indent="0" algn="l" defTabSz="914400" rtl="0" eaLnBrk="1" fontAlgn="base" latinLnBrk="0" hangingPunct="1">
                        <a:lnSpc>
                          <a:spcPct val="150000"/>
                        </a:lnSpc>
                        <a:spcBef>
                          <a:spcPct val="0"/>
                        </a:spcBef>
                        <a:spcAft>
                          <a:spcPct val="0"/>
                        </a:spcAft>
                        <a:buClrTx/>
                        <a:buSzTx/>
                        <a:buFontTx/>
                        <a:buNone/>
                      </a:pPr>
                      <a:r>
                        <a:rPr kumimoji="0" lang="en-US" altLang="zh-CN" sz="1230" u="none" strike="noStrike" cap="none" normalizeH="0" baseline="0" dirty="0" err="1">
                          <a:ln>
                            <a:noFill/>
                          </a:ln>
                          <a:effectLst/>
                        </a:rPr>
                        <a:t>频繁的死机，系统大部分功能不可用</a:t>
                      </a:r>
                      <a:endParaRPr kumimoji="0" lang="zh-CN" altLang="en-US" sz="123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anchor="ctr" horzOverflow="overflow"/>
                </a:tc>
                <a:extLst>
                  <a:ext uri="{0D108BD9-81ED-4DB2-BD59-A6C34878D82A}">
                    <a16:rowId xmlns:a16="http://schemas.microsoft.com/office/drawing/2014/main" val="10002"/>
                  </a:ext>
                </a:extLst>
              </a:tr>
              <a:tr h="633730">
                <a:tc>
                  <a:txBody>
                    <a:bodyPr/>
                    <a:lstStyle/>
                    <a:p>
                      <a:pPr marL="0" marR="0" lvl="0" indent="0" algn="ctr" defTabSz="914400" rtl="0" eaLnBrk="1" fontAlgn="base" latinLnBrk="0" hangingPunct="1">
                        <a:lnSpc>
                          <a:spcPct val="150000"/>
                        </a:lnSpc>
                        <a:spcBef>
                          <a:spcPct val="0"/>
                        </a:spcBef>
                        <a:spcAft>
                          <a:spcPct val="0"/>
                        </a:spcAft>
                        <a:buClrTx/>
                        <a:buSzTx/>
                        <a:buFontTx/>
                        <a:buNone/>
                      </a:pPr>
                      <a:r>
                        <a:rPr kumimoji="0" lang="en-US" altLang="zh-CN" sz="1230" u="none" strike="noStrike" kern="1200" cap="none" normalizeH="0" baseline="0" dirty="0">
                          <a:ln>
                            <a:noFill/>
                          </a:ln>
                          <a:effectLst/>
                        </a:rPr>
                        <a:t>3-High</a:t>
                      </a:r>
                      <a:endParaRPr kumimoji="0" lang="zh-CN" altLang="en-US" sz="1230" b="0" i="0" u="none" strike="noStrike" kern="1200"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horzOverflow="overflow"/>
                </a:tc>
                <a:tc>
                  <a:txBody>
                    <a:bodyPr/>
                    <a:lstStyle/>
                    <a:p>
                      <a:pPr marL="0" marR="0" lvl="0" indent="0" algn="l" defTabSz="914400" rtl="0" eaLnBrk="1" fontAlgn="base" latinLnBrk="0" hangingPunct="1">
                        <a:lnSpc>
                          <a:spcPct val="150000"/>
                        </a:lnSpc>
                        <a:spcBef>
                          <a:spcPct val="0"/>
                        </a:spcBef>
                        <a:spcAft>
                          <a:spcPct val="0"/>
                        </a:spcAft>
                        <a:buClrTx/>
                        <a:buSzTx/>
                        <a:buFontTx/>
                        <a:buNone/>
                      </a:pPr>
                      <a:r>
                        <a:rPr kumimoji="0" lang="en-US" altLang="zh-CN" sz="1230" u="none" strike="noStrike" cap="none" normalizeH="0" baseline="0" dirty="0" err="1">
                          <a:ln>
                            <a:noFill/>
                          </a:ln>
                          <a:effectLst/>
                        </a:rPr>
                        <a:t>a.功能点没有实现，或不符合用户需求</a:t>
                      </a:r>
                      <a:endParaRPr kumimoji="0" lang="zh-CN" altLang="en-US" sz="1230" u="none" strike="noStrike" cap="none" normalizeH="0" baseline="0" dirty="0">
                        <a:ln>
                          <a:noFill/>
                        </a:ln>
                        <a:effectLst/>
                      </a:endParaRPr>
                    </a:p>
                    <a:p>
                      <a:pPr marL="0" marR="0" lvl="0" indent="0" algn="l" defTabSz="914400" rtl="0" eaLnBrk="1" fontAlgn="base" latinLnBrk="0" hangingPunct="1">
                        <a:lnSpc>
                          <a:spcPct val="150000"/>
                        </a:lnSpc>
                        <a:spcBef>
                          <a:spcPct val="0"/>
                        </a:spcBef>
                        <a:spcAft>
                          <a:spcPct val="0"/>
                        </a:spcAft>
                        <a:buClrTx/>
                        <a:buSzTx/>
                        <a:buFontTx/>
                        <a:buNone/>
                      </a:pPr>
                      <a:r>
                        <a:rPr kumimoji="0" lang="en-US" altLang="zh-CN" sz="1230" u="none" strike="noStrike" cap="none" normalizeH="0" baseline="0" dirty="0" err="1">
                          <a:ln>
                            <a:noFill/>
                          </a:ln>
                          <a:effectLst/>
                        </a:rPr>
                        <a:t>b.数据丢失</a:t>
                      </a:r>
                      <a:endParaRPr kumimoji="0" lang="zh-CN" altLang="en-US" sz="123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anchor="ctr" horzOverflow="overflow"/>
                </a:tc>
                <a:extLst>
                  <a:ext uri="{0D108BD9-81ED-4DB2-BD59-A6C34878D82A}">
                    <a16:rowId xmlns:a16="http://schemas.microsoft.com/office/drawing/2014/main" val="10003"/>
                  </a:ext>
                </a:extLst>
              </a:tr>
              <a:tr h="631190">
                <a:tc>
                  <a:txBody>
                    <a:bodyPr/>
                    <a:lstStyle/>
                    <a:p>
                      <a:pPr marL="0" marR="0" lvl="0" indent="0" algn="ctr" defTabSz="914400" rtl="0" eaLnBrk="1" fontAlgn="base" latinLnBrk="0" hangingPunct="1">
                        <a:lnSpc>
                          <a:spcPct val="150000"/>
                        </a:lnSpc>
                        <a:spcBef>
                          <a:spcPct val="0"/>
                        </a:spcBef>
                        <a:spcAft>
                          <a:spcPct val="0"/>
                        </a:spcAft>
                        <a:buClrTx/>
                        <a:buSzTx/>
                        <a:buFontTx/>
                        <a:buNone/>
                      </a:pPr>
                      <a:r>
                        <a:rPr kumimoji="0" lang="en-US" altLang="zh-CN" sz="1230" u="none" strike="noStrike" cap="none" normalizeH="0" baseline="0" dirty="0">
                          <a:ln>
                            <a:noFill/>
                          </a:ln>
                          <a:effectLst/>
                        </a:rPr>
                        <a:t>2-Medium</a:t>
                      </a:r>
                      <a:endParaRPr kumimoji="0" lang="zh-CN" altLang="en-US" sz="123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anchor="ctr" horzOverflow="overflow"/>
                </a:tc>
                <a:tc>
                  <a:txBody>
                    <a:bodyPr/>
                    <a:lstStyle/>
                    <a:p>
                      <a:pPr marL="0" marR="0" lvl="0" indent="0" algn="l" defTabSz="914400" rtl="0" eaLnBrk="1" fontAlgn="base" latinLnBrk="0" hangingPunct="1">
                        <a:lnSpc>
                          <a:spcPct val="150000"/>
                        </a:lnSpc>
                        <a:spcBef>
                          <a:spcPct val="0"/>
                        </a:spcBef>
                        <a:spcAft>
                          <a:spcPct val="0"/>
                        </a:spcAft>
                        <a:buClrTx/>
                        <a:buSzTx/>
                        <a:buFontTx/>
                        <a:buNone/>
                      </a:pPr>
                      <a:r>
                        <a:rPr kumimoji="0" lang="en-US" altLang="zh-CN" sz="1230" u="none" strike="noStrike" cap="none" normalizeH="0" baseline="0" dirty="0" err="1">
                          <a:ln>
                            <a:noFill/>
                          </a:ln>
                          <a:effectLst/>
                        </a:rPr>
                        <a:t>a.影响一个相对独立的功能</a:t>
                      </a:r>
                      <a:r>
                        <a:rPr kumimoji="0" lang="zh-CN" altLang="en-US" sz="1230" u="none" strike="noStrike" cap="none" normalizeH="0" baseline="0" dirty="0">
                          <a:ln>
                            <a:noFill/>
                          </a:ln>
                          <a:effectLst/>
                        </a:rPr>
                        <a:t>　　</a:t>
                      </a:r>
                      <a:r>
                        <a:rPr kumimoji="0" lang="en-US" altLang="zh-CN" sz="1230" u="none" strike="noStrike" cap="none" normalizeH="0" baseline="0" dirty="0" err="1">
                          <a:ln>
                            <a:noFill/>
                          </a:ln>
                          <a:effectLst/>
                        </a:rPr>
                        <a:t>b.仅仅在特定条件上发生</a:t>
                      </a:r>
                      <a:endParaRPr kumimoji="0" lang="zh-CN" altLang="en-US" sz="1230" u="none" strike="noStrike" cap="none" normalizeH="0" baseline="0" dirty="0">
                        <a:ln>
                          <a:noFill/>
                        </a:ln>
                        <a:effectLst/>
                      </a:endParaRPr>
                    </a:p>
                    <a:p>
                      <a:pPr marL="0" marR="0" lvl="0" indent="0" algn="l" defTabSz="914400" rtl="0" eaLnBrk="1" fontAlgn="base" latinLnBrk="0" hangingPunct="1">
                        <a:lnSpc>
                          <a:spcPct val="150000"/>
                        </a:lnSpc>
                        <a:spcBef>
                          <a:spcPct val="0"/>
                        </a:spcBef>
                        <a:spcAft>
                          <a:spcPct val="0"/>
                        </a:spcAft>
                        <a:buClrTx/>
                        <a:buSzTx/>
                        <a:buFontTx/>
                        <a:buNone/>
                      </a:pPr>
                      <a:r>
                        <a:rPr kumimoji="0" lang="en-US" altLang="zh-CN" sz="1230" u="none" strike="noStrike" cap="none" normalizeH="0" baseline="0" dirty="0" err="1">
                          <a:ln>
                            <a:noFill/>
                          </a:ln>
                          <a:effectLst/>
                        </a:rPr>
                        <a:t>c.与产品需求定义不一致</a:t>
                      </a:r>
                      <a:r>
                        <a:rPr kumimoji="0" lang="zh-CN" altLang="en-US" sz="1230" u="none" strike="noStrike" cap="none" normalizeH="0" baseline="0" dirty="0">
                          <a:ln>
                            <a:noFill/>
                          </a:ln>
                          <a:effectLst/>
                        </a:rPr>
                        <a:t>　　　</a:t>
                      </a:r>
                      <a:r>
                        <a:rPr kumimoji="0" lang="en-US" altLang="zh-CN" sz="1230" u="none" strike="noStrike" cap="none" normalizeH="0" baseline="0" dirty="0" err="1">
                          <a:ln>
                            <a:noFill/>
                          </a:ln>
                          <a:effectLst/>
                        </a:rPr>
                        <a:t>d.断断续续的出现问题</a:t>
                      </a:r>
                      <a:endParaRPr kumimoji="0" lang="zh-CN" altLang="en-US" sz="123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anchor="ctr" horzOverflow="overflow"/>
                </a:tc>
                <a:extLst>
                  <a:ext uri="{0D108BD9-81ED-4DB2-BD59-A6C34878D82A}">
                    <a16:rowId xmlns:a16="http://schemas.microsoft.com/office/drawing/2014/main" val="10004"/>
                  </a:ext>
                </a:extLst>
              </a:tr>
              <a:tr h="633095">
                <a:tc>
                  <a:txBody>
                    <a:bodyPr/>
                    <a:lstStyle/>
                    <a:p>
                      <a:pPr marL="0" marR="0" lvl="0" indent="0" algn="ctr" defTabSz="914400" rtl="0" eaLnBrk="1" fontAlgn="base" latinLnBrk="0" hangingPunct="1">
                        <a:lnSpc>
                          <a:spcPct val="150000"/>
                        </a:lnSpc>
                        <a:spcBef>
                          <a:spcPct val="0"/>
                        </a:spcBef>
                        <a:spcAft>
                          <a:spcPct val="0"/>
                        </a:spcAft>
                        <a:buClrTx/>
                        <a:buSzTx/>
                        <a:buFontTx/>
                        <a:buNone/>
                      </a:pPr>
                      <a:r>
                        <a:rPr kumimoji="0" lang="en-US" altLang="zh-CN" sz="1230" u="none" strike="noStrike" cap="none" normalizeH="0" baseline="0" dirty="0">
                          <a:ln>
                            <a:noFill/>
                          </a:ln>
                          <a:effectLst/>
                        </a:rPr>
                        <a:t>1-Low</a:t>
                      </a:r>
                      <a:endParaRPr kumimoji="0" lang="zh-CN" altLang="en-US" sz="123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anchor="ctr" horzOverflow="overflow"/>
                </a:tc>
                <a:tc>
                  <a:txBody>
                    <a:bodyPr/>
                    <a:lstStyle/>
                    <a:p>
                      <a:pPr marL="0" marR="0" lvl="0" indent="0" algn="l" defTabSz="914400" rtl="0" eaLnBrk="1" fontAlgn="base" latinLnBrk="0" hangingPunct="1">
                        <a:lnSpc>
                          <a:spcPct val="150000"/>
                        </a:lnSpc>
                        <a:spcBef>
                          <a:spcPct val="0"/>
                        </a:spcBef>
                        <a:spcAft>
                          <a:spcPct val="0"/>
                        </a:spcAft>
                        <a:buClrTx/>
                        <a:buSzTx/>
                        <a:buFontTx/>
                        <a:buNone/>
                      </a:pPr>
                      <a:r>
                        <a:rPr kumimoji="0" lang="en-US" altLang="zh-CN" sz="1230" u="none" strike="noStrike" cap="none" normalizeH="0" baseline="0" dirty="0" err="1">
                          <a:ln>
                            <a:noFill/>
                          </a:ln>
                          <a:effectLst/>
                        </a:rPr>
                        <a:t>表面性错误（如错别字</a:t>
                      </a:r>
                      <a:r>
                        <a:rPr kumimoji="0" lang="en-US" altLang="zh-CN" sz="1230" u="none" strike="noStrike" cap="none" normalizeH="0" baseline="0" dirty="0">
                          <a:ln>
                            <a:noFill/>
                          </a:ln>
                          <a:effectLst/>
                        </a:rPr>
                        <a:t>）</a:t>
                      </a:r>
                      <a:endParaRPr kumimoji="0" lang="zh-CN" altLang="en-US" sz="123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anchor="ctr" horzOverflow="overflow"/>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77791205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57200" y="865505"/>
            <a:ext cx="8229600" cy="564515"/>
          </a:xfrm>
        </p:spPr>
        <p:txBody>
          <a:bodyPr/>
          <a:lstStyle/>
          <a:p>
            <a:pPr algn="ctr"/>
            <a:r>
              <a:rPr lang="zh-CN" altLang="en-US" sz="2800" b="1" dirty="0">
                <a:solidFill>
                  <a:srgbClr val="386698"/>
                </a:solidFill>
                <a:latin typeface="Franklin Gothic Medium" panose="020B0603020102020204" pitchFamily="34" charset="0"/>
                <a:ea typeface="微软雅黑" panose="020B0503020204020204" pitchFamily="34" charset="-122"/>
                <a:cs typeface="+mn-cs"/>
              </a:rPr>
              <a:t>软件缺陷分类——优先级</a:t>
            </a:r>
          </a:p>
        </p:txBody>
      </p:sp>
      <p:graphicFrame>
        <p:nvGraphicFramePr>
          <p:cNvPr id="6" name="Group 36"/>
          <p:cNvGraphicFramePr>
            <a:graphicFrameLocks noGrp="1"/>
          </p:cNvGraphicFramePr>
          <p:nvPr/>
        </p:nvGraphicFramePr>
        <p:xfrm>
          <a:off x="1247458" y="2092495"/>
          <a:ext cx="6649085" cy="3053715"/>
        </p:xfrm>
        <a:graphic>
          <a:graphicData uri="http://schemas.openxmlformats.org/drawingml/2006/table">
            <a:tbl>
              <a:tblPr>
                <a:tableStyleId>{BDBED569-4797-4DF1-A0F4-6AAB3CD982D8}</a:tableStyleId>
              </a:tblPr>
              <a:tblGrid>
                <a:gridCol w="1571625">
                  <a:extLst>
                    <a:ext uri="{9D8B030D-6E8A-4147-A177-3AD203B41FA5}">
                      <a16:colId xmlns:a16="http://schemas.microsoft.com/office/drawing/2014/main" val="20000"/>
                    </a:ext>
                  </a:extLst>
                </a:gridCol>
                <a:gridCol w="5077460">
                  <a:extLst>
                    <a:ext uri="{9D8B030D-6E8A-4147-A177-3AD203B41FA5}">
                      <a16:colId xmlns:a16="http://schemas.microsoft.com/office/drawing/2014/main" val="20001"/>
                    </a:ext>
                  </a:extLst>
                </a:gridCol>
              </a:tblGrid>
              <a:tr h="387350">
                <a:tc>
                  <a:txBody>
                    <a:bodyPr/>
                    <a:lstStyle/>
                    <a:p>
                      <a:pPr marL="0" marR="0" lvl="0" indent="0" algn="ctr" defTabSz="914400" rtl="0" eaLnBrk="1" fontAlgn="base" latinLnBrk="0" hangingPunct="1">
                        <a:lnSpc>
                          <a:spcPct val="150000"/>
                        </a:lnSpc>
                        <a:spcBef>
                          <a:spcPct val="0"/>
                        </a:spcBef>
                        <a:spcAft>
                          <a:spcPct val="0"/>
                        </a:spcAft>
                        <a:buClrTx/>
                        <a:buSzTx/>
                        <a:buFontTx/>
                        <a:buNone/>
                      </a:pPr>
                      <a:r>
                        <a:rPr kumimoji="0" lang="en-US" altLang="zh-CN" sz="1385" u="none" strike="noStrike" cap="none" normalizeH="0" baseline="0" dirty="0" err="1">
                          <a:ln>
                            <a:noFill/>
                          </a:ln>
                          <a:effectLst/>
                        </a:rPr>
                        <a:t>优先级别</a:t>
                      </a:r>
                      <a:endParaRPr kumimoji="0" lang="zh-CN" altLang="en-US" sz="138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anchor="ctr" horzOverflow="overflow"/>
                </a:tc>
                <a:tc>
                  <a:txBody>
                    <a:bodyPr/>
                    <a:lstStyle/>
                    <a:p>
                      <a:pPr marL="0" marR="0" lvl="0" indent="0" algn="ctr" defTabSz="914400" rtl="0" eaLnBrk="1" fontAlgn="base" latinLnBrk="0" hangingPunct="1">
                        <a:lnSpc>
                          <a:spcPct val="150000"/>
                        </a:lnSpc>
                        <a:spcBef>
                          <a:spcPct val="0"/>
                        </a:spcBef>
                        <a:spcAft>
                          <a:spcPct val="0"/>
                        </a:spcAft>
                        <a:buClrTx/>
                        <a:buSzTx/>
                        <a:buFontTx/>
                        <a:buNone/>
                      </a:pPr>
                      <a:r>
                        <a:rPr kumimoji="0" lang="en-US" altLang="zh-CN" sz="1385" u="none" strike="noStrike" cap="none" normalizeH="0" baseline="0" dirty="0" err="1">
                          <a:ln>
                            <a:noFill/>
                          </a:ln>
                          <a:effectLst/>
                        </a:rPr>
                        <a:t>描述</a:t>
                      </a:r>
                      <a:endParaRPr kumimoji="0" lang="zh-CN" altLang="en-US" sz="138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anchor="ctr" horzOverflow="overflow"/>
                </a:tc>
                <a:extLst>
                  <a:ext uri="{0D108BD9-81ED-4DB2-BD59-A6C34878D82A}">
                    <a16:rowId xmlns:a16="http://schemas.microsoft.com/office/drawing/2014/main" val="10000"/>
                  </a:ext>
                </a:extLst>
              </a:tr>
              <a:tr h="387350">
                <a:tc>
                  <a:txBody>
                    <a:bodyPr/>
                    <a:lstStyle/>
                    <a:p>
                      <a:pPr marL="0" marR="0" lvl="0" indent="0" algn="ctr" defTabSz="914400" rtl="0" eaLnBrk="1" fontAlgn="base" latinLnBrk="0" hangingPunct="1">
                        <a:lnSpc>
                          <a:spcPct val="150000"/>
                        </a:lnSpc>
                        <a:spcBef>
                          <a:spcPct val="0"/>
                        </a:spcBef>
                        <a:spcAft>
                          <a:spcPct val="0"/>
                        </a:spcAft>
                        <a:buClrTx/>
                        <a:buSzTx/>
                        <a:buFontTx/>
                        <a:buNone/>
                      </a:pPr>
                      <a:r>
                        <a:rPr kumimoji="0" lang="en-US" altLang="zh-CN" sz="1385" u="none" strike="noStrike" cap="none" normalizeH="0" baseline="0" dirty="0">
                          <a:ln>
                            <a:noFill/>
                          </a:ln>
                          <a:effectLst/>
                        </a:rPr>
                        <a:t>5-Urgent</a:t>
                      </a:r>
                      <a:endParaRPr kumimoji="0" lang="zh-CN" altLang="en-US" sz="138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anchor="ctr" horzOverflow="overflow"/>
                </a:tc>
                <a:tc>
                  <a:txBody>
                    <a:bodyPr/>
                    <a:lstStyle/>
                    <a:p>
                      <a:pPr marL="0" marR="0" lvl="0" indent="0" algn="l" defTabSz="914400" rtl="0" eaLnBrk="1" fontAlgn="base" latinLnBrk="0" hangingPunct="1">
                        <a:lnSpc>
                          <a:spcPct val="150000"/>
                        </a:lnSpc>
                        <a:spcBef>
                          <a:spcPct val="0"/>
                        </a:spcBef>
                        <a:spcAft>
                          <a:spcPct val="0"/>
                        </a:spcAft>
                        <a:buClrTx/>
                        <a:buSzTx/>
                        <a:buFontTx/>
                        <a:buNone/>
                        <a:defRPr/>
                      </a:pPr>
                      <a:r>
                        <a:rPr lang="en-US" altLang="zh-CN" sz="1385" dirty="0" err="1"/>
                        <a:t>最高优先级。在这个错误影响下，系统几乎不可用</a:t>
                      </a:r>
                      <a:r>
                        <a:rPr lang="en-US" altLang="zh-CN" sz="1385" dirty="0"/>
                        <a:t>。</a:t>
                      </a:r>
                      <a:endParaRPr lang="en-US" altLang="zh-CN" sz="1385" dirty="0">
                        <a:solidFill>
                          <a:srgbClr val="000000"/>
                        </a:solidFill>
                        <a:latin typeface="Times New Roman" panose="02020603050405020304" pitchFamily="18" charset="0"/>
                        <a:ea typeface="+mn-ea"/>
                        <a:cs typeface="Times New Roman" panose="02020603050405020304" pitchFamily="18" charset="0"/>
                      </a:endParaRPr>
                    </a:p>
                  </a:txBody>
                  <a:tcPr marT="35188" marB="35188" anchor="ctr" horzOverflow="overflow"/>
                </a:tc>
                <a:extLst>
                  <a:ext uri="{0D108BD9-81ED-4DB2-BD59-A6C34878D82A}">
                    <a16:rowId xmlns:a16="http://schemas.microsoft.com/office/drawing/2014/main" val="10001"/>
                  </a:ext>
                </a:extLst>
              </a:tr>
              <a:tr h="387350">
                <a:tc>
                  <a:txBody>
                    <a:bodyPr/>
                    <a:lstStyle/>
                    <a:p>
                      <a:pPr marL="0" marR="0" lvl="0" indent="0" algn="ctr" defTabSz="914400" rtl="0" eaLnBrk="1" fontAlgn="base" latinLnBrk="0" hangingPunct="1">
                        <a:lnSpc>
                          <a:spcPct val="150000"/>
                        </a:lnSpc>
                        <a:spcBef>
                          <a:spcPct val="0"/>
                        </a:spcBef>
                        <a:spcAft>
                          <a:spcPct val="0"/>
                        </a:spcAft>
                        <a:buClrTx/>
                        <a:buSzTx/>
                        <a:buFontTx/>
                        <a:buNone/>
                      </a:pPr>
                      <a:r>
                        <a:rPr kumimoji="0" lang="en-US" altLang="zh-CN" sz="1385" u="none" strike="noStrike" cap="none" normalizeH="0" baseline="0" dirty="0">
                          <a:ln>
                            <a:noFill/>
                          </a:ln>
                          <a:effectLst/>
                        </a:rPr>
                        <a:t>4-VeryHigh</a:t>
                      </a:r>
                      <a:endParaRPr kumimoji="0" lang="zh-CN" altLang="en-US" sz="138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anchor="ctr" horzOverflow="overflow"/>
                </a:tc>
                <a:tc>
                  <a:txBody>
                    <a:bodyPr/>
                    <a:lstStyle/>
                    <a:p>
                      <a:pPr marL="0" marR="0" lvl="0" indent="0" algn="l" defTabSz="914400" rtl="0" eaLnBrk="1" fontAlgn="base" latinLnBrk="0" hangingPunct="1">
                        <a:lnSpc>
                          <a:spcPct val="150000"/>
                        </a:lnSpc>
                        <a:spcBef>
                          <a:spcPct val="0"/>
                        </a:spcBef>
                        <a:spcAft>
                          <a:spcPct val="0"/>
                        </a:spcAft>
                        <a:buClrTx/>
                        <a:buSzTx/>
                        <a:buFontTx/>
                        <a:buNone/>
                        <a:defRPr/>
                      </a:pPr>
                      <a:r>
                        <a:rPr lang="en-US" altLang="zh-CN" sz="1385" dirty="0" err="1"/>
                        <a:t>高优先级。错误对这套系统的能力产生严重的影响</a:t>
                      </a:r>
                      <a:r>
                        <a:rPr lang="en-US" altLang="zh-CN" sz="1385" dirty="0"/>
                        <a:t>。</a:t>
                      </a:r>
                      <a:endParaRPr lang="en-US" altLang="zh-CN" sz="1385" dirty="0">
                        <a:solidFill>
                          <a:srgbClr val="000000"/>
                        </a:solidFill>
                        <a:latin typeface="Times New Roman" panose="02020603050405020304" pitchFamily="18" charset="0"/>
                        <a:ea typeface="+mn-ea"/>
                        <a:cs typeface="Times New Roman" panose="02020603050405020304" pitchFamily="18" charset="0"/>
                      </a:endParaRPr>
                    </a:p>
                  </a:txBody>
                  <a:tcPr marT="35188" marB="35188" anchor="ctr" horzOverflow="overflow"/>
                </a:tc>
                <a:extLst>
                  <a:ext uri="{0D108BD9-81ED-4DB2-BD59-A6C34878D82A}">
                    <a16:rowId xmlns:a16="http://schemas.microsoft.com/office/drawing/2014/main" val="10002"/>
                  </a:ext>
                </a:extLst>
              </a:tr>
              <a:tr h="902335">
                <a:tc>
                  <a:txBody>
                    <a:bodyPr/>
                    <a:lstStyle/>
                    <a:p>
                      <a:pPr marL="0" marR="0" lvl="0" indent="0" algn="ctr" defTabSz="914400" rtl="0" eaLnBrk="1" fontAlgn="base" latinLnBrk="0" hangingPunct="1">
                        <a:lnSpc>
                          <a:spcPct val="150000"/>
                        </a:lnSpc>
                        <a:spcBef>
                          <a:spcPct val="0"/>
                        </a:spcBef>
                        <a:spcAft>
                          <a:spcPct val="0"/>
                        </a:spcAft>
                        <a:buClrTx/>
                        <a:buSzTx/>
                        <a:buFontTx/>
                        <a:buNone/>
                      </a:pPr>
                      <a:r>
                        <a:rPr kumimoji="0" lang="en-US" altLang="zh-CN" sz="1385" u="none" strike="noStrike" cap="none" normalizeH="0" baseline="0" dirty="0">
                          <a:ln>
                            <a:noFill/>
                          </a:ln>
                          <a:effectLst/>
                        </a:rPr>
                        <a:t>3-High</a:t>
                      </a:r>
                      <a:endParaRPr kumimoji="0" lang="zh-CN" altLang="en-US" sz="138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anchor="ctr" horzOverflow="overflow"/>
                </a:tc>
                <a:tc>
                  <a:txBody>
                    <a:bodyPr/>
                    <a:lstStyle/>
                    <a:p>
                      <a:pPr marL="0" marR="0" lvl="0" indent="0" algn="l" defTabSz="914400" rtl="0" eaLnBrk="1" fontAlgn="base" latinLnBrk="0" hangingPunct="1">
                        <a:lnSpc>
                          <a:spcPct val="150000"/>
                        </a:lnSpc>
                        <a:spcBef>
                          <a:spcPct val="0"/>
                        </a:spcBef>
                        <a:spcAft>
                          <a:spcPct val="0"/>
                        </a:spcAft>
                        <a:buClrTx/>
                        <a:buSzTx/>
                        <a:buFontTx/>
                        <a:buNone/>
                      </a:pPr>
                      <a:r>
                        <a:rPr kumimoji="0" lang="en-US" altLang="zh-CN" sz="1385" u="none" strike="noStrike" cap="none" normalizeH="0" baseline="0" dirty="0" err="1">
                          <a:ln>
                            <a:noFill/>
                          </a:ln>
                          <a:effectLst/>
                        </a:rPr>
                        <a:t>中优先级。如果这个错误存在与系统中，会制约开发和测试的活动的进行，如果先前没有修复它，那么</a:t>
                      </a:r>
                      <a:r>
                        <a:rPr kumimoji="0" lang="zh-CN" altLang="en-US" sz="1385" u="none" strike="noStrike" cap="none" normalizeH="0" baseline="0" dirty="0">
                          <a:ln>
                            <a:noFill/>
                          </a:ln>
                          <a:effectLst/>
                        </a:rPr>
                        <a:t>需要在发布前修复它。</a:t>
                      </a:r>
                      <a:endParaRPr kumimoji="0" lang="zh-CN" altLang="en-US" sz="138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anchor="ctr" horzOverflow="overflow"/>
                </a:tc>
                <a:extLst>
                  <a:ext uri="{0D108BD9-81ED-4DB2-BD59-A6C34878D82A}">
                    <a16:rowId xmlns:a16="http://schemas.microsoft.com/office/drawing/2014/main" val="10003"/>
                  </a:ext>
                </a:extLst>
              </a:tr>
              <a:tr h="601980">
                <a:tc>
                  <a:txBody>
                    <a:bodyPr/>
                    <a:lstStyle/>
                    <a:p>
                      <a:pPr marL="0" marR="0" lvl="0" indent="0" algn="ctr" defTabSz="914400" rtl="0" eaLnBrk="1" fontAlgn="base" latinLnBrk="0" hangingPunct="1">
                        <a:lnSpc>
                          <a:spcPct val="150000"/>
                        </a:lnSpc>
                        <a:spcBef>
                          <a:spcPct val="0"/>
                        </a:spcBef>
                        <a:spcAft>
                          <a:spcPct val="0"/>
                        </a:spcAft>
                        <a:buClrTx/>
                        <a:buSzTx/>
                        <a:buFontTx/>
                        <a:buNone/>
                      </a:pPr>
                      <a:r>
                        <a:rPr kumimoji="0" lang="en-US" altLang="zh-CN" sz="1385" u="none" strike="noStrike" cap="none" normalizeH="0" baseline="0">
                          <a:ln>
                            <a:noFill/>
                          </a:ln>
                          <a:effectLst/>
                        </a:rPr>
                        <a:t>2-Medium</a:t>
                      </a:r>
                      <a:endParaRPr kumimoji="0" lang="zh-CN" altLang="en-US" sz="1385"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anchor="ctr" horzOverflow="overflow"/>
                </a:tc>
                <a:tc>
                  <a:txBody>
                    <a:bodyPr/>
                    <a:lstStyle/>
                    <a:p>
                      <a:pPr marL="0" marR="0" lvl="0" indent="0" algn="l" defTabSz="914400" rtl="0" eaLnBrk="1" fontAlgn="base" latinLnBrk="0" hangingPunct="1">
                        <a:lnSpc>
                          <a:spcPct val="150000"/>
                        </a:lnSpc>
                        <a:spcBef>
                          <a:spcPct val="0"/>
                        </a:spcBef>
                        <a:spcAft>
                          <a:spcPct val="0"/>
                        </a:spcAft>
                        <a:buClrTx/>
                        <a:buSzTx/>
                        <a:buFontTx/>
                        <a:buNone/>
                      </a:pPr>
                      <a:r>
                        <a:rPr kumimoji="0" lang="en-US" altLang="zh-CN" sz="1385" u="none" strike="noStrike" cap="none" normalizeH="0" baseline="0" dirty="0" err="1">
                          <a:ln>
                            <a:noFill/>
                          </a:ln>
                          <a:effectLst/>
                        </a:rPr>
                        <a:t>低优先级。不会延迟发布，但是会在以后修正这个错误</a:t>
                      </a:r>
                      <a:r>
                        <a:rPr kumimoji="0" lang="en-US" altLang="zh-CN" sz="1385" u="none" strike="noStrike" cap="none" normalizeH="0" baseline="0" dirty="0">
                          <a:ln>
                            <a:noFill/>
                          </a:ln>
                          <a:effectLst/>
                        </a:rPr>
                        <a:t>。</a:t>
                      </a:r>
                      <a:endParaRPr kumimoji="0" lang="zh-CN" altLang="en-US" sz="138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anchor="ctr" horzOverflow="overflow"/>
                </a:tc>
                <a:extLst>
                  <a:ext uri="{0D108BD9-81ED-4DB2-BD59-A6C34878D82A}">
                    <a16:rowId xmlns:a16="http://schemas.microsoft.com/office/drawing/2014/main" val="10004"/>
                  </a:ext>
                </a:extLst>
              </a:tr>
              <a:tr h="387350">
                <a:tc>
                  <a:txBody>
                    <a:bodyPr/>
                    <a:lstStyle/>
                    <a:p>
                      <a:pPr marL="0" marR="0" lvl="0" indent="0" algn="ctr" defTabSz="914400" rtl="0" eaLnBrk="1" fontAlgn="base" latinLnBrk="0" hangingPunct="1">
                        <a:lnSpc>
                          <a:spcPct val="150000"/>
                        </a:lnSpc>
                        <a:spcBef>
                          <a:spcPct val="0"/>
                        </a:spcBef>
                        <a:spcAft>
                          <a:spcPct val="0"/>
                        </a:spcAft>
                        <a:buClrTx/>
                        <a:buSzTx/>
                        <a:buFontTx/>
                        <a:buNone/>
                      </a:pPr>
                      <a:r>
                        <a:rPr kumimoji="0" lang="en-US" altLang="zh-CN" sz="1385" u="none" strike="noStrike" cap="none" normalizeH="0" baseline="0" dirty="0">
                          <a:ln>
                            <a:noFill/>
                          </a:ln>
                          <a:effectLst/>
                        </a:rPr>
                        <a:t>1-Low</a:t>
                      </a:r>
                      <a:endParaRPr kumimoji="0" lang="zh-CN" altLang="en-US" sz="138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anchor="ctr" horzOverflow="overflow"/>
                </a:tc>
                <a:tc>
                  <a:txBody>
                    <a:bodyPr/>
                    <a:lstStyle/>
                    <a:p>
                      <a:pPr marL="0" marR="0" lvl="0" indent="0" algn="l" defTabSz="914400" rtl="0" eaLnBrk="1" fontAlgn="base" latinLnBrk="0" hangingPunct="1">
                        <a:lnSpc>
                          <a:spcPct val="150000"/>
                        </a:lnSpc>
                        <a:spcBef>
                          <a:spcPct val="0"/>
                        </a:spcBef>
                        <a:spcAft>
                          <a:spcPct val="0"/>
                        </a:spcAft>
                        <a:buClrTx/>
                        <a:buSzTx/>
                        <a:buFontTx/>
                        <a:buNone/>
                      </a:pPr>
                      <a:r>
                        <a:rPr kumimoji="0" lang="en-US" altLang="zh-CN" sz="1385" u="none" strike="noStrike" cap="none" normalizeH="0" baseline="0" dirty="0" err="1">
                          <a:ln>
                            <a:noFill/>
                          </a:ln>
                          <a:effectLst/>
                        </a:rPr>
                        <a:t>最低优先级。时间和资源允许时修正</a:t>
                      </a:r>
                      <a:r>
                        <a:rPr kumimoji="0" lang="en-US" altLang="zh-CN" sz="1385" u="none" strike="noStrike" cap="none" normalizeH="0" baseline="0" dirty="0">
                          <a:ln>
                            <a:noFill/>
                          </a:ln>
                          <a:effectLst/>
                        </a:rPr>
                        <a:t>。</a:t>
                      </a:r>
                      <a:endParaRPr kumimoji="0" lang="zh-CN" altLang="en-US" sz="138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anchor="ctr" horzOverflow="overflow"/>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65194863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734695"/>
            <a:ext cx="8229600" cy="539115"/>
          </a:xfrm>
        </p:spPr>
        <p:txBody>
          <a:bodyPr/>
          <a:lstStyle/>
          <a:p>
            <a:pPr algn="ctr"/>
            <a:r>
              <a:rPr lang="zh-CN" altLang="en-US" sz="2800" b="1" dirty="0">
                <a:solidFill>
                  <a:srgbClr val="386698"/>
                </a:solidFill>
                <a:latin typeface="Franklin Gothic Medium" panose="020B0603020102020204" pitchFamily="34" charset="0"/>
                <a:ea typeface="微软雅黑" panose="020B0503020204020204" pitchFamily="34" charset="-122"/>
                <a:cs typeface="+mn-cs"/>
              </a:rPr>
              <a:t>开发人员拒绝修改的缺陷</a:t>
            </a:r>
          </a:p>
        </p:txBody>
      </p:sp>
      <p:sp>
        <p:nvSpPr>
          <p:cNvPr id="2" name="内容占位符 1"/>
          <p:cNvSpPr>
            <a:spLocks noGrp="1"/>
          </p:cNvSpPr>
          <p:nvPr>
            <p:ph idx="1"/>
          </p:nvPr>
        </p:nvSpPr>
        <p:spPr/>
        <p:txBody>
          <a:bodyPr/>
          <a:lstStyle/>
          <a:p>
            <a:r>
              <a:rPr lang="en-US" altLang="zh-CN" sz="2400" dirty="0">
                <a:solidFill>
                  <a:srgbClr val="386698"/>
                </a:solidFill>
                <a:latin typeface="黑体" panose="02010609060101010101" pitchFamily="49" charset="-122"/>
                <a:ea typeface="黑体" panose="02010609060101010101" pitchFamily="49" charset="-122"/>
              </a:rPr>
              <a:t>程序员无法重现或者现象难以捕捉</a:t>
            </a:r>
          </a:p>
          <a:p>
            <a:r>
              <a:rPr lang="en-US" altLang="zh-CN" sz="2400" dirty="0">
                <a:solidFill>
                  <a:srgbClr val="386698"/>
                </a:solidFill>
                <a:latin typeface="黑体" panose="02010609060101010101" pitchFamily="49" charset="-122"/>
                <a:ea typeface="黑体" panose="02010609060101010101" pitchFamily="49" charset="-122"/>
              </a:rPr>
              <a:t>没有明确的报告以说明重现缺陷的步骤</a:t>
            </a:r>
          </a:p>
          <a:p>
            <a:r>
              <a:rPr lang="en-US" altLang="zh-CN" sz="2400" dirty="0">
                <a:solidFill>
                  <a:srgbClr val="386698"/>
                </a:solidFill>
                <a:latin typeface="黑体" panose="02010609060101010101" pitchFamily="49" charset="-122"/>
                <a:ea typeface="黑体" panose="02010609060101010101" pitchFamily="49" charset="-122"/>
              </a:rPr>
              <a:t>程序员无法读懂的缺陷报告</a:t>
            </a:r>
          </a:p>
          <a:p>
            <a:r>
              <a:rPr lang="en-US" altLang="zh-CN" sz="2400" dirty="0">
                <a:solidFill>
                  <a:srgbClr val="386698"/>
                </a:solidFill>
                <a:latin typeface="黑体" panose="02010609060101010101" pitchFamily="49" charset="-122"/>
                <a:ea typeface="黑体" panose="02010609060101010101" pitchFamily="49" charset="-122"/>
              </a:rPr>
              <a:t>用户很少使用或者不符合用户使用习惯的操作出错</a:t>
            </a:r>
          </a:p>
          <a:p>
            <a:r>
              <a:rPr lang="en-US" altLang="zh-CN" sz="2400" dirty="0">
                <a:solidFill>
                  <a:srgbClr val="386698"/>
                </a:solidFill>
                <a:latin typeface="黑体" panose="02010609060101010101" pitchFamily="49" charset="-122"/>
                <a:ea typeface="黑体" panose="02010609060101010101" pitchFamily="49" charset="-122"/>
              </a:rPr>
              <a:t>由不受信任的测试人员提出</a:t>
            </a:r>
          </a:p>
        </p:txBody>
      </p:sp>
    </p:spTree>
    <p:extLst>
      <p:ext uri="{BB962C8B-B14F-4D97-AF65-F5344CB8AC3E}">
        <p14:creationId xmlns:p14="http://schemas.microsoft.com/office/powerpoint/2010/main" val="97695403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701040"/>
            <a:ext cx="8229600" cy="487045"/>
          </a:xfrm>
        </p:spPr>
        <p:txBody>
          <a:bodyPr/>
          <a:lstStyle/>
          <a:p>
            <a:pPr algn="ctr"/>
            <a:r>
              <a:rPr lang="zh-CN" altLang="en-US" sz="2800" b="1" dirty="0">
                <a:solidFill>
                  <a:srgbClr val="386698"/>
                </a:solidFill>
                <a:latin typeface="Franklin Gothic Medium" panose="020B0603020102020204" pitchFamily="34" charset="0"/>
                <a:ea typeface="微软雅黑" panose="020B0503020204020204" pitchFamily="34" charset="-122"/>
                <a:cs typeface="+mn-cs"/>
              </a:rPr>
              <a:t>缺陷修改说明</a:t>
            </a:r>
          </a:p>
        </p:txBody>
      </p:sp>
      <p:sp>
        <p:nvSpPr>
          <p:cNvPr id="2" name="内容占位符 1"/>
          <p:cNvSpPr>
            <a:spLocks noGrp="1"/>
          </p:cNvSpPr>
          <p:nvPr>
            <p:ph idx="1"/>
          </p:nvPr>
        </p:nvSpPr>
        <p:spPr/>
        <p:txBody>
          <a:bodyPr/>
          <a:lstStyle/>
          <a:p>
            <a:pPr algn="l"/>
            <a:r>
              <a:rPr lang="en-US" altLang="zh-CN" sz="2400" dirty="0">
                <a:solidFill>
                  <a:srgbClr val="386698"/>
                </a:solidFill>
                <a:latin typeface="黑体" panose="02010609060101010101" pitchFamily="49" charset="-122"/>
                <a:ea typeface="黑体" panose="02010609060101010101" pitchFamily="49" charset="-122"/>
              </a:rPr>
              <a:t>不是所有缺陷都会修改</a:t>
            </a:r>
          </a:p>
          <a:p>
            <a:pPr lvl="1" algn="l">
              <a:lnSpc>
                <a:spcPct val="150000"/>
              </a:lnSpc>
            </a:pPr>
            <a:r>
              <a:rPr lang="en-US" altLang="zh-CN" sz="2000" dirty="0">
                <a:solidFill>
                  <a:srgbClr val="386698"/>
                </a:solidFill>
                <a:latin typeface="黑体" panose="02010609060101010101" pitchFamily="49" charset="-122"/>
                <a:ea typeface="黑体" panose="02010609060101010101" pitchFamily="49" charset="-122"/>
              </a:rPr>
              <a:t>市场的压力使得产品最终发行有时间限制</a:t>
            </a:r>
          </a:p>
          <a:p>
            <a:pPr lvl="1" algn="l">
              <a:lnSpc>
                <a:spcPct val="150000"/>
              </a:lnSpc>
            </a:pPr>
            <a:r>
              <a:rPr lang="en-US" altLang="zh-CN" sz="2000" dirty="0">
                <a:solidFill>
                  <a:srgbClr val="386698"/>
                </a:solidFill>
                <a:latin typeface="黑体" panose="02010609060101010101" pitchFamily="49" charset="-122"/>
                <a:ea typeface="黑体" panose="02010609060101010101" pitchFamily="49" charset="-122"/>
              </a:rPr>
              <a:t>测试人员错误理解或者不正确操作引出的缺陷(FAQ)</a:t>
            </a:r>
          </a:p>
          <a:p>
            <a:pPr lvl="1" algn="l">
              <a:lnSpc>
                <a:spcPct val="150000"/>
              </a:lnSpc>
            </a:pPr>
            <a:r>
              <a:rPr lang="en-US" altLang="zh-CN" sz="2000" dirty="0">
                <a:solidFill>
                  <a:srgbClr val="386698"/>
                </a:solidFill>
                <a:latin typeface="黑体" panose="02010609060101010101" pitchFamily="49" charset="-122"/>
                <a:ea typeface="黑体" panose="02010609060101010101" pitchFamily="49" charset="-122"/>
              </a:rPr>
              <a:t>错误的修改影响的模块较多，带来的风险较大(遗留)</a:t>
            </a:r>
          </a:p>
          <a:p>
            <a:pPr lvl="1" algn="l">
              <a:lnSpc>
                <a:spcPct val="150000"/>
              </a:lnSpc>
            </a:pPr>
            <a:r>
              <a:rPr lang="en-US" altLang="zh-CN" sz="2000" dirty="0">
                <a:solidFill>
                  <a:srgbClr val="FF0000"/>
                </a:solidFill>
                <a:latin typeface="黑体" panose="02010609060101010101" pitchFamily="49" charset="-122"/>
                <a:ea typeface="黑体" panose="02010609060101010101" pitchFamily="49" charset="-122"/>
              </a:rPr>
              <a:t>修改性价比太低</a:t>
            </a:r>
          </a:p>
          <a:p>
            <a:pPr lvl="1" algn="l">
              <a:lnSpc>
                <a:spcPct val="150000"/>
              </a:lnSpc>
            </a:pPr>
            <a:r>
              <a:rPr lang="en-US" altLang="zh-CN" sz="2000" dirty="0">
                <a:solidFill>
                  <a:srgbClr val="386698"/>
                </a:solidFill>
                <a:latin typeface="黑体" panose="02010609060101010101" pitchFamily="49" charset="-122"/>
                <a:ea typeface="黑体" panose="02010609060101010101" pitchFamily="49" charset="-122"/>
              </a:rPr>
              <a:t>缺陷报告中提出的问题很难重现</a:t>
            </a:r>
          </a:p>
        </p:txBody>
      </p:sp>
    </p:spTree>
    <p:extLst>
      <p:ext uri="{BB962C8B-B14F-4D97-AF65-F5344CB8AC3E}">
        <p14:creationId xmlns:p14="http://schemas.microsoft.com/office/powerpoint/2010/main" val="140622833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1212215"/>
            <a:ext cx="8229600" cy="547370"/>
          </a:xfrm>
        </p:spPr>
        <p:txBody>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正交排列表重要概念</a:t>
            </a:r>
          </a:p>
        </p:txBody>
      </p:sp>
      <p:sp>
        <p:nvSpPr>
          <p:cNvPr id="2" name="内容占位符 1"/>
          <p:cNvSpPr>
            <a:spLocks noGrp="1"/>
          </p:cNvSpPr>
          <p:nvPr>
            <p:ph idx="1"/>
          </p:nvPr>
        </p:nvSpPr>
        <p:spPr>
          <a:xfrm>
            <a:off x="457200" y="2400935"/>
            <a:ext cx="8229600" cy="2600960"/>
          </a:xfrm>
        </p:spPr>
        <p:txBody>
          <a:bodyPr>
            <a:normAutofit/>
          </a:bodyPr>
          <a:lstStyle/>
          <a:p>
            <a:pPr algn="just"/>
            <a:r>
              <a:rPr lang="zh-CN" altLang="en-US" sz="2400" dirty="0">
                <a:solidFill>
                  <a:srgbClr val="386698"/>
                </a:solidFill>
                <a:latin typeface="Franklin Gothic Book" panose="020B0503020102020204" pitchFamily="34" charset="0"/>
                <a:ea typeface="黑体" panose="02010609060101010101" pitchFamily="49" charset="-122"/>
              </a:rPr>
              <a:t>正交试验设计</a:t>
            </a:r>
          </a:p>
          <a:p>
            <a:pPr lvl="1" algn="just">
              <a:lnSpc>
                <a:spcPct val="150000"/>
              </a:lnSpc>
            </a:pPr>
            <a:r>
              <a:rPr lang="zh-CN" altLang="en-US" sz="2000" dirty="0">
                <a:solidFill>
                  <a:srgbClr val="386698"/>
                </a:solidFill>
                <a:latin typeface="Franklin Gothic Book" panose="020B0503020102020204" pitchFamily="34" charset="0"/>
                <a:ea typeface="黑体" panose="02010609060101010101" pitchFamily="49" charset="-122"/>
              </a:rPr>
              <a:t>是研究多因素多水平的一种设计方法，它是根据正交性从全面试验中挑选出部分有代表性的点进行试验，这些有代表性的点具备了“均匀分散，齐整可比”的特点，正交试验设计是一种基于正交表的、高效率、快速、经济的试验设计方法。</a:t>
            </a:r>
          </a:p>
        </p:txBody>
      </p:sp>
    </p:spTree>
    <p:extLst>
      <p:ext uri="{BB962C8B-B14F-4D97-AF65-F5344CB8AC3E}">
        <p14:creationId xmlns:p14="http://schemas.microsoft.com/office/powerpoint/2010/main" val="2675473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828675"/>
            <a:ext cx="8229600" cy="589915"/>
          </a:xfrm>
        </p:spPr>
        <p:txBody>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正交表的概念</a:t>
            </a:r>
          </a:p>
        </p:txBody>
      </p:sp>
      <p:sp>
        <p:nvSpPr>
          <p:cNvPr id="2" name="内容占位符 1"/>
          <p:cNvSpPr>
            <a:spLocks noGrp="1"/>
          </p:cNvSpPr>
          <p:nvPr>
            <p:ph idx="1"/>
          </p:nvPr>
        </p:nvSpPr>
        <p:spPr>
          <a:xfrm>
            <a:off x="457200" y="1471930"/>
            <a:ext cx="8229600" cy="4987290"/>
          </a:xfrm>
        </p:spPr>
        <p:txBody>
          <a:bodyPr>
            <a:noAutofit/>
          </a:bodyPr>
          <a:lstStyle/>
          <a:p>
            <a:r>
              <a:rPr lang="zh-CN" altLang="en-US" sz="2400" dirty="0">
                <a:solidFill>
                  <a:srgbClr val="386698"/>
                </a:solidFill>
                <a:latin typeface="黑体" panose="02010609060101010101" pitchFamily="49" charset="-122"/>
                <a:ea typeface="黑体" panose="02010609060101010101" pitchFamily="49" charset="-122"/>
              </a:rPr>
              <a:t>正交表：一种特制的表，一般的正交表记为：</a:t>
            </a:r>
            <a:r>
              <a:rPr lang="en-US" altLang="zh-CN" sz="2400" i="1" dirty="0">
                <a:solidFill>
                  <a:srgbClr val="386698"/>
                </a:solidFill>
                <a:latin typeface="黑体" panose="02010609060101010101" pitchFamily="49" charset="-122"/>
                <a:ea typeface="黑体" panose="02010609060101010101" pitchFamily="49" charset="-122"/>
              </a:rPr>
              <a:t>L</a:t>
            </a:r>
            <a:r>
              <a:rPr lang="en-US" altLang="zh-CN" sz="2400" i="1" baseline="-25000" dirty="0">
                <a:solidFill>
                  <a:srgbClr val="386698"/>
                </a:solidFill>
                <a:latin typeface="黑体" panose="02010609060101010101" pitchFamily="49" charset="-122"/>
                <a:ea typeface="黑体" panose="02010609060101010101" pitchFamily="49" charset="-122"/>
              </a:rPr>
              <a:t>n</a:t>
            </a:r>
            <a:r>
              <a:rPr lang="zh-CN" altLang="en-US" sz="2400" i="1" dirty="0">
                <a:solidFill>
                  <a:srgbClr val="386698"/>
                </a:solidFill>
                <a:latin typeface="黑体" panose="02010609060101010101" pitchFamily="49" charset="-122"/>
                <a:ea typeface="黑体" panose="02010609060101010101" pitchFamily="49" charset="-122"/>
              </a:rPr>
              <a:t>（</a:t>
            </a:r>
            <a:r>
              <a:rPr lang="en-US" altLang="zh-CN" sz="2400" i="1" dirty="0" err="1">
                <a:solidFill>
                  <a:srgbClr val="386698"/>
                </a:solidFill>
                <a:latin typeface="黑体" panose="02010609060101010101" pitchFamily="49" charset="-122"/>
                <a:ea typeface="黑体" panose="02010609060101010101" pitchFamily="49" charset="-122"/>
              </a:rPr>
              <a:t>m</a:t>
            </a:r>
            <a:r>
              <a:rPr lang="en-US" altLang="zh-CN" sz="2400" i="1" baseline="30000" dirty="0" err="1">
                <a:solidFill>
                  <a:srgbClr val="386698"/>
                </a:solidFill>
                <a:latin typeface="黑体" panose="02010609060101010101" pitchFamily="49" charset="-122"/>
                <a:ea typeface="黑体" panose="02010609060101010101" pitchFamily="49" charset="-122"/>
              </a:rPr>
              <a:t>k</a:t>
            </a:r>
            <a:r>
              <a:rPr lang="zh-CN" altLang="en-US" sz="2400" i="1" dirty="0">
                <a:solidFill>
                  <a:srgbClr val="386698"/>
                </a:solidFill>
                <a:latin typeface="黑体" panose="02010609060101010101" pitchFamily="49" charset="-122"/>
                <a:ea typeface="黑体" panose="02010609060101010101" pitchFamily="49" charset="-122"/>
              </a:rPr>
              <a:t>）</a:t>
            </a:r>
          </a:p>
          <a:p>
            <a:pPr lvl="1"/>
            <a:r>
              <a:rPr lang="en-US" altLang="zh-CN" sz="2000" dirty="0">
                <a:solidFill>
                  <a:srgbClr val="386698"/>
                </a:solidFill>
                <a:latin typeface="黑体" panose="02010609060101010101" pitchFamily="49" charset="-122"/>
                <a:ea typeface="黑体" panose="02010609060101010101" pitchFamily="49" charset="-122"/>
              </a:rPr>
              <a:t>n</a:t>
            </a:r>
            <a:r>
              <a:rPr lang="zh-CN" altLang="en-US" sz="2000" dirty="0">
                <a:solidFill>
                  <a:srgbClr val="386698"/>
                </a:solidFill>
                <a:latin typeface="黑体" panose="02010609060101010101" pitchFamily="49" charset="-122"/>
                <a:ea typeface="黑体" panose="02010609060101010101" pitchFamily="49" charset="-122"/>
              </a:rPr>
              <a:t>是表的行数，也就是需要测试组合的次数</a:t>
            </a:r>
          </a:p>
          <a:p>
            <a:pPr lvl="1"/>
            <a:r>
              <a:rPr lang="en-US" altLang="zh-CN" sz="2000" dirty="0">
                <a:solidFill>
                  <a:srgbClr val="386698"/>
                </a:solidFill>
                <a:latin typeface="黑体" panose="02010609060101010101" pitchFamily="49" charset="-122"/>
                <a:ea typeface="黑体" panose="02010609060101010101" pitchFamily="49" charset="-122"/>
              </a:rPr>
              <a:t>K</a:t>
            </a:r>
            <a:r>
              <a:rPr lang="zh-CN" altLang="en-US" sz="2000" dirty="0">
                <a:solidFill>
                  <a:srgbClr val="386698"/>
                </a:solidFill>
                <a:latin typeface="黑体" panose="02010609060101010101" pitchFamily="49" charset="-122"/>
                <a:ea typeface="黑体" panose="02010609060101010101" pitchFamily="49" charset="-122"/>
              </a:rPr>
              <a:t>是表的列数，表示控件的个数（因素的个数，或因子个数）</a:t>
            </a:r>
          </a:p>
          <a:p>
            <a:pPr lvl="1"/>
            <a:r>
              <a:rPr lang="en-US" altLang="zh-CN" sz="2000" dirty="0">
                <a:solidFill>
                  <a:srgbClr val="386698"/>
                </a:solidFill>
                <a:latin typeface="黑体" panose="02010609060101010101" pitchFamily="49" charset="-122"/>
                <a:ea typeface="黑体" panose="02010609060101010101" pitchFamily="49" charset="-122"/>
              </a:rPr>
              <a:t>m</a:t>
            </a:r>
            <a:r>
              <a:rPr lang="zh-CN" altLang="en-US" sz="2000" dirty="0">
                <a:solidFill>
                  <a:srgbClr val="386698"/>
                </a:solidFill>
                <a:latin typeface="黑体" panose="02010609060101010101" pitchFamily="49" charset="-122"/>
                <a:ea typeface="黑体" panose="02010609060101010101" pitchFamily="49" charset="-122"/>
              </a:rPr>
              <a:t>是每个控件包含的取值个数（各因素的水平数，即各因素的状态数）</a:t>
            </a:r>
          </a:p>
          <a:p>
            <a:pPr lvl="1"/>
            <a:r>
              <a:rPr lang="zh-CN" altLang="en-US" sz="2000" dirty="0">
                <a:solidFill>
                  <a:srgbClr val="386698"/>
                </a:solidFill>
                <a:latin typeface="黑体" panose="02010609060101010101" pitchFamily="49" charset="-122"/>
                <a:ea typeface="黑体" panose="02010609060101010101" pitchFamily="49" charset="-122"/>
              </a:rPr>
              <a:t>如： </a:t>
            </a:r>
            <a:r>
              <a:rPr lang="en-US" altLang="zh-CN" sz="2000" dirty="0">
                <a:solidFill>
                  <a:srgbClr val="386698"/>
                </a:solidFill>
                <a:latin typeface="黑体" panose="02010609060101010101" pitchFamily="49" charset="-122"/>
                <a:ea typeface="黑体" panose="02010609060101010101" pitchFamily="49" charset="-122"/>
              </a:rPr>
              <a:t>L</a:t>
            </a:r>
            <a:r>
              <a:rPr lang="en-US" altLang="zh-CN" sz="2000" baseline="-25000" dirty="0">
                <a:solidFill>
                  <a:srgbClr val="386698"/>
                </a:solidFill>
                <a:latin typeface="黑体" panose="02010609060101010101" pitchFamily="49" charset="-122"/>
                <a:ea typeface="黑体" panose="02010609060101010101" pitchFamily="49" charset="-122"/>
              </a:rPr>
              <a:t>9</a:t>
            </a:r>
            <a:r>
              <a:rPr lang="zh-CN" altLang="en-US" sz="2000" dirty="0">
                <a:solidFill>
                  <a:srgbClr val="386698"/>
                </a:solidFill>
                <a:latin typeface="黑体" panose="02010609060101010101" pitchFamily="49" charset="-122"/>
                <a:ea typeface="黑体" panose="02010609060101010101" pitchFamily="49" charset="-122"/>
              </a:rPr>
              <a:t>（</a:t>
            </a:r>
            <a:r>
              <a:rPr lang="en-US" altLang="zh-CN" sz="2000" dirty="0">
                <a:solidFill>
                  <a:srgbClr val="386698"/>
                </a:solidFill>
                <a:latin typeface="黑体" panose="02010609060101010101" pitchFamily="49" charset="-122"/>
                <a:ea typeface="黑体" panose="02010609060101010101" pitchFamily="49" charset="-122"/>
              </a:rPr>
              <a:t>3</a:t>
            </a:r>
            <a:r>
              <a:rPr lang="en-US" altLang="zh-CN" sz="2000" baseline="30000" dirty="0">
                <a:solidFill>
                  <a:srgbClr val="386698"/>
                </a:solidFill>
                <a:latin typeface="黑体" panose="02010609060101010101" pitchFamily="49" charset="-122"/>
                <a:ea typeface="黑体" panose="02010609060101010101" pitchFamily="49" charset="-122"/>
              </a:rPr>
              <a:t>4</a:t>
            </a:r>
            <a:r>
              <a:rPr lang="zh-CN" altLang="en-US" sz="2000" dirty="0">
                <a:solidFill>
                  <a:srgbClr val="386698"/>
                </a:solidFill>
                <a:latin typeface="黑体" panose="02010609060101010101" pitchFamily="49" charset="-122"/>
                <a:ea typeface="黑体" panose="02010609060101010101" pitchFamily="49" charset="-122"/>
              </a:rPr>
              <a:t>）</a:t>
            </a:r>
          </a:p>
          <a:p>
            <a:pPr lvl="2"/>
            <a:r>
              <a:rPr lang="zh-CN" altLang="en-US" sz="1800" dirty="0">
                <a:solidFill>
                  <a:srgbClr val="386698"/>
                </a:solidFill>
                <a:latin typeface="黑体" panose="02010609060101010101" pitchFamily="49" charset="-122"/>
                <a:ea typeface="黑体" panose="02010609060101010101" pitchFamily="49" charset="-122"/>
              </a:rPr>
              <a:t>有</a:t>
            </a:r>
            <a:r>
              <a:rPr lang="en-US" altLang="zh-CN" sz="1800" dirty="0">
                <a:solidFill>
                  <a:srgbClr val="386698"/>
                </a:solidFill>
                <a:latin typeface="黑体" panose="02010609060101010101" pitchFamily="49" charset="-122"/>
                <a:ea typeface="黑体" panose="02010609060101010101" pitchFamily="49" charset="-122"/>
              </a:rPr>
              <a:t>4</a:t>
            </a:r>
            <a:r>
              <a:rPr lang="zh-CN" altLang="en-US" sz="1800" dirty="0">
                <a:solidFill>
                  <a:srgbClr val="386698"/>
                </a:solidFill>
                <a:latin typeface="黑体" panose="02010609060101010101" pitchFamily="49" charset="-122"/>
                <a:ea typeface="黑体" panose="02010609060101010101" pitchFamily="49" charset="-122"/>
              </a:rPr>
              <a:t>个控件</a:t>
            </a:r>
          </a:p>
          <a:p>
            <a:pPr lvl="2"/>
            <a:r>
              <a:rPr lang="zh-CN" altLang="en-US" sz="1800" dirty="0">
                <a:solidFill>
                  <a:srgbClr val="386698"/>
                </a:solidFill>
                <a:latin typeface="黑体" panose="02010609060101010101" pitchFamily="49" charset="-122"/>
                <a:ea typeface="黑体" panose="02010609060101010101" pitchFamily="49" charset="-122"/>
              </a:rPr>
              <a:t>每个控件有</a:t>
            </a:r>
            <a:r>
              <a:rPr lang="en-US" altLang="zh-CN" sz="1800" dirty="0">
                <a:solidFill>
                  <a:srgbClr val="386698"/>
                </a:solidFill>
                <a:latin typeface="黑体" panose="02010609060101010101" pitchFamily="49" charset="-122"/>
                <a:ea typeface="黑体" panose="02010609060101010101" pitchFamily="49" charset="-122"/>
              </a:rPr>
              <a:t>3</a:t>
            </a:r>
            <a:r>
              <a:rPr lang="zh-CN" altLang="en-US" sz="1800" dirty="0">
                <a:solidFill>
                  <a:srgbClr val="386698"/>
                </a:solidFill>
                <a:latin typeface="黑体" panose="02010609060101010101" pitchFamily="49" charset="-122"/>
                <a:ea typeface="黑体" panose="02010609060101010101" pitchFamily="49" charset="-122"/>
              </a:rPr>
              <a:t>个取值</a:t>
            </a:r>
          </a:p>
          <a:p>
            <a:pPr lvl="2"/>
            <a:r>
              <a:rPr lang="en-US" altLang="zh-CN" sz="1800" dirty="0">
                <a:solidFill>
                  <a:srgbClr val="386698"/>
                </a:solidFill>
                <a:latin typeface="黑体" panose="02010609060101010101" pitchFamily="49" charset="-122"/>
                <a:ea typeface="黑体" panose="02010609060101010101" pitchFamily="49" charset="-122"/>
              </a:rPr>
              <a:t>9</a:t>
            </a:r>
            <a:r>
              <a:rPr lang="zh-CN" altLang="en-US" sz="1800" dirty="0">
                <a:solidFill>
                  <a:srgbClr val="386698"/>
                </a:solidFill>
                <a:latin typeface="黑体" panose="02010609060101010101" pitchFamily="49" charset="-122"/>
                <a:ea typeface="黑体" panose="02010609060101010101" pitchFamily="49" charset="-122"/>
              </a:rPr>
              <a:t>为需要测试的组合个数</a:t>
            </a:r>
          </a:p>
          <a:p>
            <a:pPr lvl="2"/>
            <a:r>
              <a:rPr lang="zh-CN" altLang="en-US" sz="1800" dirty="0">
                <a:solidFill>
                  <a:srgbClr val="FF0000"/>
                </a:solidFill>
                <a:latin typeface="黑体" panose="02010609060101010101" pitchFamily="49" charset="-122"/>
                <a:ea typeface="黑体" panose="02010609060101010101" pitchFamily="49" charset="-122"/>
              </a:rPr>
              <a:t>叫</a:t>
            </a:r>
            <a:r>
              <a:rPr lang="en-US" altLang="zh-CN" sz="1800" dirty="0">
                <a:solidFill>
                  <a:srgbClr val="FF0000"/>
                </a:solidFill>
                <a:latin typeface="黑体" panose="02010609060101010101" pitchFamily="49" charset="-122"/>
                <a:ea typeface="黑体" panose="02010609060101010101" pitchFamily="49" charset="-122"/>
              </a:rPr>
              <a:t>4</a:t>
            </a:r>
            <a:r>
              <a:rPr lang="zh-CN" altLang="en-US" sz="1800" dirty="0">
                <a:solidFill>
                  <a:srgbClr val="FF0000"/>
                </a:solidFill>
                <a:latin typeface="黑体" panose="02010609060101010101" pitchFamily="49" charset="-122"/>
                <a:ea typeface="黑体" panose="02010609060101010101" pitchFamily="49" charset="-122"/>
              </a:rPr>
              <a:t>因素</a:t>
            </a:r>
            <a:r>
              <a:rPr lang="en-US" altLang="zh-CN" sz="1800" dirty="0">
                <a:solidFill>
                  <a:srgbClr val="FF0000"/>
                </a:solidFill>
                <a:latin typeface="黑体" panose="02010609060101010101" pitchFamily="49" charset="-122"/>
                <a:ea typeface="黑体" panose="02010609060101010101" pitchFamily="49" charset="-122"/>
              </a:rPr>
              <a:t>3</a:t>
            </a:r>
            <a:r>
              <a:rPr lang="zh-CN" altLang="en-US" sz="1800" dirty="0">
                <a:solidFill>
                  <a:srgbClr val="FF0000"/>
                </a:solidFill>
                <a:latin typeface="黑体" panose="02010609060101010101" pitchFamily="49" charset="-122"/>
                <a:ea typeface="黑体" panose="02010609060101010101" pitchFamily="49" charset="-122"/>
              </a:rPr>
              <a:t>水平</a:t>
            </a:r>
          </a:p>
          <a:p>
            <a:endParaRPr lang="zh-CN" altLang="en-US" sz="2400" dirty="0">
              <a:solidFill>
                <a:srgbClr val="386698"/>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259181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2">
                                            <p:txEl>
                                              <p:pRg st="2" end="2"/>
                                            </p:txEl>
                                          </p:spTgt>
                                        </p:tgtEl>
                                        <p:attrNameLst>
                                          <p:attrName>style.visibility</p:attrName>
                                        </p:attrNameLst>
                                      </p:cBhvr>
                                      <p:to>
                                        <p:strVal val="visible"/>
                                      </p:to>
                                    </p:set>
                                    <p:animEffect transition="in" filter="fade">
                                      <p:cBhvr>
                                        <p:cTn id="16" dur="500"/>
                                        <p:tgtEl>
                                          <p:spTgt spid="2">
                                            <p:txEl>
                                              <p:pRg st="2" end="2"/>
                                            </p:txEl>
                                          </p:spTgt>
                                        </p:tgtEl>
                                      </p:cBhvr>
                                    </p:animEffect>
                                  </p:childTnLst>
                                </p:cTn>
                              </p:par>
                            </p:childTnLst>
                          </p:cTn>
                        </p:par>
                        <p:par>
                          <p:cTn id="17" fill="hold">
                            <p:stCondLst>
                              <p:cond delay="1000"/>
                            </p:stCondLst>
                            <p:childTnLst>
                              <p:par>
                                <p:cTn id="18" presetID="10" presetClass="entr" presetSubtype="0" fill="hold" nodeType="afterEffect">
                                  <p:stCondLst>
                                    <p:cond delay="0"/>
                                  </p:stCondLst>
                                  <p:childTnLst>
                                    <p:set>
                                      <p:cBhvr>
                                        <p:cTn id="19" dur="1" fill="hold">
                                          <p:stCondLst>
                                            <p:cond delay="0"/>
                                          </p:stCondLst>
                                        </p:cTn>
                                        <p:tgtEl>
                                          <p:spTgt spid="2">
                                            <p:txEl>
                                              <p:pRg st="3" end="3"/>
                                            </p:txEl>
                                          </p:spTgt>
                                        </p:tgtEl>
                                        <p:attrNameLst>
                                          <p:attrName>style.visibility</p:attrName>
                                        </p:attrNameLst>
                                      </p:cBhvr>
                                      <p:to>
                                        <p:strVal val="visible"/>
                                      </p:to>
                                    </p:set>
                                    <p:animEffect transition="in" filter="fade">
                                      <p:cBhvr>
                                        <p:cTn id="20" dur="500"/>
                                        <p:tgtEl>
                                          <p:spTgt spid="2">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animEffect transition="in" filter="fade">
                                      <p:cBhvr>
                                        <p:cTn id="25" dur="500"/>
                                        <p:tgtEl>
                                          <p:spTgt spid="2">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2">
                                            <p:txEl>
                                              <p:pRg st="5" end="5"/>
                                            </p:txEl>
                                          </p:spTgt>
                                        </p:tgtEl>
                                        <p:attrNameLst>
                                          <p:attrName>style.visibility</p:attrName>
                                        </p:attrNameLst>
                                      </p:cBhvr>
                                      <p:to>
                                        <p:strVal val="visible"/>
                                      </p:to>
                                    </p:set>
                                    <p:animEffect transition="in" filter="fade">
                                      <p:cBhvr>
                                        <p:cTn id="30" dur="500"/>
                                        <p:tgtEl>
                                          <p:spTgt spid="2">
                                            <p:txEl>
                                              <p:pRg st="5" end="5"/>
                                            </p:txEl>
                                          </p:spTgt>
                                        </p:tgtEl>
                                      </p:cBhvr>
                                    </p:animEffect>
                                  </p:childTnLst>
                                </p:cTn>
                              </p:par>
                            </p:childTnLst>
                          </p:cTn>
                        </p:par>
                        <p:par>
                          <p:cTn id="31" fill="hold">
                            <p:stCondLst>
                              <p:cond delay="500"/>
                            </p:stCondLst>
                            <p:childTnLst>
                              <p:par>
                                <p:cTn id="32" presetID="10" presetClass="entr" presetSubtype="0" fill="hold" nodeType="afterEffect">
                                  <p:stCondLst>
                                    <p:cond delay="0"/>
                                  </p:stCondLst>
                                  <p:childTnLst>
                                    <p:set>
                                      <p:cBhvr>
                                        <p:cTn id="33" dur="1" fill="hold">
                                          <p:stCondLst>
                                            <p:cond delay="0"/>
                                          </p:stCondLst>
                                        </p:cTn>
                                        <p:tgtEl>
                                          <p:spTgt spid="2">
                                            <p:txEl>
                                              <p:pRg st="6" end="6"/>
                                            </p:txEl>
                                          </p:spTgt>
                                        </p:tgtEl>
                                        <p:attrNameLst>
                                          <p:attrName>style.visibility</p:attrName>
                                        </p:attrNameLst>
                                      </p:cBhvr>
                                      <p:to>
                                        <p:strVal val="visible"/>
                                      </p:to>
                                    </p:set>
                                    <p:animEffect transition="in" filter="fade">
                                      <p:cBhvr>
                                        <p:cTn id="34" dur="500"/>
                                        <p:tgtEl>
                                          <p:spTgt spid="2">
                                            <p:txEl>
                                              <p:pRg st="6" end="6"/>
                                            </p:txEl>
                                          </p:spTgt>
                                        </p:tgtEl>
                                      </p:cBhvr>
                                    </p:animEffect>
                                  </p:childTnLst>
                                </p:cTn>
                              </p:par>
                            </p:childTnLst>
                          </p:cTn>
                        </p:par>
                        <p:par>
                          <p:cTn id="35" fill="hold">
                            <p:stCondLst>
                              <p:cond delay="1000"/>
                            </p:stCondLst>
                            <p:childTnLst>
                              <p:par>
                                <p:cTn id="36" presetID="10" presetClass="entr" presetSubtype="0" fill="hold" nodeType="afterEffect">
                                  <p:stCondLst>
                                    <p:cond delay="0"/>
                                  </p:stCondLst>
                                  <p:childTnLst>
                                    <p:set>
                                      <p:cBhvr>
                                        <p:cTn id="37" dur="1" fill="hold">
                                          <p:stCondLst>
                                            <p:cond delay="0"/>
                                          </p:stCondLst>
                                        </p:cTn>
                                        <p:tgtEl>
                                          <p:spTgt spid="2">
                                            <p:txEl>
                                              <p:pRg st="7" end="7"/>
                                            </p:txEl>
                                          </p:spTgt>
                                        </p:tgtEl>
                                        <p:attrNameLst>
                                          <p:attrName>style.visibility</p:attrName>
                                        </p:attrNameLst>
                                      </p:cBhvr>
                                      <p:to>
                                        <p:strVal val="visible"/>
                                      </p:to>
                                    </p:set>
                                    <p:animEffect transition="in" filter="fade">
                                      <p:cBhvr>
                                        <p:cTn id="38" dur="500"/>
                                        <p:tgtEl>
                                          <p:spTgt spid="2">
                                            <p:txEl>
                                              <p:pRg st="7" end="7"/>
                                            </p:txEl>
                                          </p:spTgt>
                                        </p:tgtEl>
                                      </p:cBhvr>
                                    </p:animEffect>
                                  </p:childTnLst>
                                </p:cTn>
                              </p:par>
                            </p:childTnLst>
                          </p:cTn>
                        </p:par>
                        <p:par>
                          <p:cTn id="39" fill="hold">
                            <p:stCondLst>
                              <p:cond delay="1500"/>
                            </p:stCondLst>
                            <p:childTnLst>
                              <p:par>
                                <p:cTn id="40" presetID="10" presetClass="entr" presetSubtype="0" fill="hold" nodeType="afterEffect">
                                  <p:stCondLst>
                                    <p:cond delay="0"/>
                                  </p:stCondLst>
                                  <p:childTnLst>
                                    <p:set>
                                      <p:cBhvr>
                                        <p:cTn id="41" dur="1" fill="hold">
                                          <p:stCondLst>
                                            <p:cond delay="0"/>
                                          </p:stCondLst>
                                        </p:cTn>
                                        <p:tgtEl>
                                          <p:spTgt spid="2">
                                            <p:txEl>
                                              <p:pRg st="8" end="8"/>
                                            </p:txEl>
                                          </p:spTgt>
                                        </p:tgtEl>
                                        <p:attrNameLst>
                                          <p:attrName>style.visibility</p:attrName>
                                        </p:attrNameLst>
                                      </p:cBhvr>
                                      <p:to>
                                        <p:strVal val="visible"/>
                                      </p:to>
                                    </p:set>
                                    <p:animEffect transition="in" filter="fade">
                                      <p:cBhvr>
                                        <p:cTn id="42"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a:graphicFrameLocks noGrp="1"/>
          </p:cNvGraphicFramePr>
          <p:nvPr/>
        </p:nvGraphicFramePr>
        <p:xfrm>
          <a:off x="1631513" y="2250305"/>
          <a:ext cx="5543550" cy="3048000"/>
        </p:xfrm>
        <a:graphic>
          <a:graphicData uri="http://schemas.openxmlformats.org/drawingml/2006/table">
            <a:tbl>
              <a:tblPr firstRow="1" bandRow="1">
                <a:tableStyleId>{F5AB1C69-6EDB-4FF4-983F-18BD219EF322}</a:tableStyleId>
              </a:tblPr>
              <a:tblGrid>
                <a:gridCol w="1108710">
                  <a:extLst>
                    <a:ext uri="{9D8B030D-6E8A-4147-A177-3AD203B41FA5}">
                      <a16:colId xmlns:a16="http://schemas.microsoft.com/office/drawing/2014/main" val="20000"/>
                    </a:ext>
                  </a:extLst>
                </a:gridCol>
                <a:gridCol w="1108710">
                  <a:extLst>
                    <a:ext uri="{9D8B030D-6E8A-4147-A177-3AD203B41FA5}">
                      <a16:colId xmlns:a16="http://schemas.microsoft.com/office/drawing/2014/main" val="20001"/>
                    </a:ext>
                  </a:extLst>
                </a:gridCol>
                <a:gridCol w="1108710">
                  <a:extLst>
                    <a:ext uri="{9D8B030D-6E8A-4147-A177-3AD203B41FA5}">
                      <a16:colId xmlns:a16="http://schemas.microsoft.com/office/drawing/2014/main" val="20002"/>
                    </a:ext>
                  </a:extLst>
                </a:gridCol>
                <a:gridCol w="1108710">
                  <a:extLst>
                    <a:ext uri="{9D8B030D-6E8A-4147-A177-3AD203B41FA5}">
                      <a16:colId xmlns:a16="http://schemas.microsoft.com/office/drawing/2014/main" val="20003"/>
                    </a:ext>
                  </a:extLst>
                </a:gridCol>
                <a:gridCol w="1108710">
                  <a:extLst>
                    <a:ext uri="{9D8B030D-6E8A-4147-A177-3AD203B41FA5}">
                      <a16:colId xmlns:a16="http://schemas.microsoft.com/office/drawing/2014/main" val="20004"/>
                    </a:ext>
                  </a:extLst>
                </a:gridCol>
              </a:tblGrid>
              <a:tr h="304800">
                <a:tc>
                  <a:txBody>
                    <a:bodyPr/>
                    <a:lstStyle/>
                    <a:p>
                      <a:pPr algn="ctr"/>
                      <a:r>
                        <a:rPr lang="zh-CN" altLang="en-US" sz="1385" dirty="0"/>
                        <a:t>序号</a:t>
                      </a:r>
                    </a:p>
                  </a:txBody>
                  <a:tcPr marT="35188" marB="35188" anchor="ctr"/>
                </a:tc>
                <a:tc>
                  <a:txBody>
                    <a:bodyPr/>
                    <a:lstStyle/>
                    <a:p>
                      <a:pPr algn="ctr"/>
                      <a:r>
                        <a:rPr lang="en-US" altLang="zh-CN" sz="1385" dirty="0"/>
                        <a:t>A</a:t>
                      </a:r>
                      <a:endParaRPr lang="zh-CN" altLang="en-US" sz="1385" dirty="0"/>
                    </a:p>
                  </a:txBody>
                  <a:tcPr marT="35188" marB="35188" anchor="ctr"/>
                </a:tc>
                <a:tc>
                  <a:txBody>
                    <a:bodyPr/>
                    <a:lstStyle/>
                    <a:p>
                      <a:pPr algn="ctr"/>
                      <a:r>
                        <a:rPr lang="en-US" altLang="zh-CN" sz="1385" dirty="0"/>
                        <a:t>B</a:t>
                      </a:r>
                      <a:endParaRPr lang="zh-CN" altLang="en-US" sz="1385" dirty="0"/>
                    </a:p>
                  </a:txBody>
                  <a:tcPr marT="35188" marB="35188" anchor="ctr"/>
                </a:tc>
                <a:tc>
                  <a:txBody>
                    <a:bodyPr/>
                    <a:lstStyle/>
                    <a:p>
                      <a:pPr algn="ctr"/>
                      <a:r>
                        <a:rPr lang="en-US" altLang="zh-CN" sz="1385" dirty="0"/>
                        <a:t>C</a:t>
                      </a:r>
                      <a:endParaRPr lang="zh-CN" altLang="en-US" sz="1385" dirty="0"/>
                    </a:p>
                  </a:txBody>
                  <a:tcPr marT="35188" marB="35188" anchor="ctr"/>
                </a:tc>
                <a:tc>
                  <a:txBody>
                    <a:bodyPr/>
                    <a:lstStyle/>
                    <a:p>
                      <a:pPr algn="ctr"/>
                      <a:r>
                        <a:rPr lang="en-US" altLang="zh-CN" sz="1385" dirty="0"/>
                        <a:t>D</a:t>
                      </a:r>
                      <a:endParaRPr lang="zh-CN" altLang="en-US" sz="1385" dirty="0"/>
                    </a:p>
                  </a:txBody>
                  <a:tcPr marT="35188" marB="35188" anchor="ctr"/>
                </a:tc>
                <a:extLst>
                  <a:ext uri="{0D108BD9-81ED-4DB2-BD59-A6C34878D82A}">
                    <a16:rowId xmlns:a16="http://schemas.microsoft.com/office/drawing/2014/main" val="10000"/>
                  </a:ext>
                </a:extLst>
              </a:tr>
              <a:tr h="304800">
                <a:tc>
                  <a:txBody>
                    <a:bodyPr/>
                    <a:lstStyle/>
                    <a:p>
                      <a:pPr algn="ctr"/>
                      <a:r>
                        <a:rPr lang="en-US" altLang="zh-CN" sz="1385" dirty="0"/>
                        <a:t>1</a:t>
                      </a:r>
                      <a:endParaRPr lang="zh-CN" altLang="en-US" sz="1385" dirty="0"/>
                    </a:p>
                  </a:txBody>
                  <a:tcPr marT="35188" marB="35188" anchor="ctr"/>
                </a:tc>
                <a:tc>
                  <a:txBody>
                    <a:bodyPr/>
                    <a:lstStyle/>
                    <a:p>
                      <a:pPr algn="ctr"/>
                      <a:r>
                        <a:rPr lang="en-US" altLang="zh-CN" sz="1385" dirty="0"/>
                        <a:t>1</a:t>
                      </a:r>
                      <a:endParaRPr lang="zh-CN" altLang="en-US" sz="1385" dirty="0"/>
                    </a:p>
                  </a:txBody>
                  <a:tcPr marT="35188" marB="35188" anchor="ctr"/>
                </a:tc>
                <a:tc>
                  <a:txBody>
                    <a:bodyPr/>
                    <a:lstStyle/>
                    <a:p>
                      <a:pPr algn="ctr"/>
                      <a:r>
                        <a:rPr lang="en-US" altLang="zh-CN" sz="1385" dirty="0"/>
                        <a:t>1</a:t>
                      </a:r>
                      <a:endParaRPr lang="zh-CN" altLang="en-US" sz="1385" dirty="0"/>
                    </a:p>
                  </a:txBody>
                  <a:tcPr marT="35188" marB="35188" anchor="ctr"/>
                </a:tc>
                <a:tc>
                  <a:txBody>
                    <a:bodyPr/>
                    <a:lstStyle/>
                    <a:p>
                      <a:pPr algn="ctr"/>
                      <a:r>
                        <a:rPr lang="en-US" altLang="zh-CN" sz="1385" dirty="0"/>
                        <a:t>1</a:t>
                      </a:r>
                      <a:endParaRPr lang="zh-CN" altLang="en-US" sz="1385" dirty="0"/>
                    </a:p>
                  </a:txBody>
                  <a:tcPr marT="35188" marB="35188" anchor="ctr"/>
                </a:tc>
                <a:tc>
                  <a:txBody>
                    <a:bodyPr/>
                    <a:lstStyle/>
                    <a:p>
                      <a:pPr algn="ctr"/>
                      <a:r>
                        <a:rPr lang="en-US" altLang="zh-CN" sz="1385" dirty="0"/>
                        <a:t>1</a:t>
                      </a:r>
                      <a:endParaRPr lang="zh-CN" altLang="en-US" sz="1385" dirty="0"/>
                    </a:p>
                  </a:txBody>
                  <a:tcPr marT="35188" marB="35188" anchor="ctr"/>
                </a:tc>
                <a:extLst>
                  <a:ext uri="{0D108BD9-81ED-4DB2-BD59-A6C34878D82A}">
                    <a16:rowId xmlns:a16="http://schemas.microsoft.com/office/drawing/2014/main" val="10001"/>
                  </a:ext>
                </a:extLst>
              </a:tr>
              <a:tr h="304800">
                <a:tc>
                  <a:txBody>
                    <a:bodyPr/>
                    <a:lstStyle/>
                    <a:p>
                      <a:pPr algn="ctr"/>
                      <a:r>
                        <a:rPr lang="en-US" altLang="zh-CN" sz="1385" dirty="0"/>
                        <a:t>2</a:t>
                      </a:r>
                      <a:endParaRPr lang="zh-CN" altLang="en-US" sz="1385" dirty="0"/>
                    </a:p>
                  </a:txBody>
                  <a:tcPr marT="35188" marB="35188" anchor="ctr"/>
                </a:tc>
                <a:tc>
                  <a:txBody>
                    <a:bodyPr/>
                    <a:lstStyle/>
                    <a:p>
                      <a:pPr algn="ctr"/>
                      <a:r>
                        <a:rPr lang="en-US" altLang="zh-CN" sz="1385" dirty="0"/>
                        <a:t>1</a:t>
                      </a:r>
                      <a:endParaRPr lang="zh-CN" altLang="en-US" sz="1385" dirty="0"/>
                    </a:p>
                  </a:txBody>
                  <a:tcPr marT="35188" marB="35188" anchor="ctr"/>
                </a:tc>
                <a:tc>
                  <a:txBody>
                    <a:bodyPr/>
                    <a:lstStyle/>
                    <a:p>
                      <a:pPr algn="ctr"/>
                      <a:r>
                        <a:rPr lang="en-US" altLang="zh-CN" sz="1385" dirty="0"/>
                        <a:t>2</a:t>
                      </a:r>
                      <a:endParaRPr lang="zh-CN" altLang="en-US" sz="1385" dirty="0"/>
                    </a:p>
                  </a:txBody>
                  <a:tcPr marT="35188" marB="35188" anchor="ctr"/>
                </a:tc>
                <a:tc>
                  <a:txBody>
                    <a:bodyPr/>
                    <a:lstStyle/>
                    <a:p>
                      <a:pPr algn="ctr"/>
                      <a:r>
                        <a:rPr lang="en-US" altLang="zh-CN" sz="1385" dirty="0"/>
                        <a:t>2</a:t>
                      </a:r>
                      <a:endParaRPr lang="zh-CN" altLang="en-US" sz="1385" dirty="0"/>
                    </a:p>
                  </a:txBody>
                  <a:tcPr marT="35188" marB="35188" anchor="ctr"/>
                </a:tc>
                <a:tc>
                  <a:txBody>
                    <a:bodyPr/>
                    <a:lstStyle/>
                    <a:p>
                      <a:pPr algn="ctr"/>
                      <a:r>
                        <a:rPr lang="en-US" altLang="zh-CN" sz="1385" dirty="0"/>
                        <a:t>2</a:t>
                      </a:r>
                      <a:endParaRPr lang="zh-CN" altLang="en-US" sz="1385" dirty="0"/>
                    </a:p>
                  </a:txBody>
                  <a:tcPr marT="35188" marB="35188" anchor="ctr"/>
                </a:tc>
                <a:extLst>
                  <a:ext uri="{0D108BD9-81ED-4DB2-BD59-A6C34878D82A}">
                    <a16:rowId xmlns:a16="http://schemas.microsoft.com/office/drawing/2014/main" val="10002"/>
                  </a:ext>
                </a:extLst>
              </a:tr>
              <a:tr h="304800">
                <a:tc>
                  <a:txBody>
                    <a:bodyPr/>
                    <a:lstStyle/>
                    <a:p>
                      <a:pPr algn="ctr"/>
                      <a:r>
                        <a:rPr lang="en-US" altLang="zh-CN" sz="1385" dirty="0"/>
                        <a:t>3</a:t>
                      </a:r>
                      <a:endParaRPr lang="zh-CN" altLang="en-US" sz="1385" dirty="0"/>
                    </a:p>
                  </a:txBody>
                  <a:tcPr marT="35188" marB="35188" anchor="ctr"/>
                </a:tc>
                <a:tc>
                  <a:txBody>
                    <a:bodyPr/>
                    <a:lstStyle/>
                    <a:p>
                      <a:pPr algn="ctr"/>
                      <a:r>
                        <a:rPr lang="en-US" altLang="zh-CN" sz="1385" dirty="0"/>
                        <a:t>1</a:t>
                      </a:r>
                      <a:endParaRPr lang="zh-CN" altLang="en-US" sz="1385" dirty="0"/>
                    </a:p>
                  </a:txBody>
                  <a:tcPr marT="35188" marB="35188" anchor="ctr"/>
                </a:tc>
                <a:tc>
                  <a:txBody>
                    <a:bodyPr/>
                    <a:lstStyle/>
                    <a:p>
                      <a:pPr algn="ctr"/>
                      <a:r>
                        <a:rPr lang="en-US" altLang="zh-CN" sz="1385" dirty="0"/>
                        <a:t>3</a:t>
                      </a:r>
                      <a:endParaRPr lang="zh-CN" altLang="en-US" sz="1385" dirty="0"/>
                    </a:p>
                  </a:txBody>
                  <a:tcPr marT="35188" marB="35188" anchor="ctr"/>
                </a:tc>
                <a:tc>
                  <a:txBody>
                    <a:bodyPr/>
                    <a:lstStyle/>
                    <a:p>
                      <a:pPr algn="ctr"/>
                      <a:r>
                        <a:rPr lang="en-US" altLang="zh-CN" sz="1385" dirty="0"/>
                        <a:t>3</a:t>
                      </a:r>
                      <a:endParaRPr lang="zh-CN" altLang="en-US" sz="1385" dirty="0"/>
                    </a:p>
                  </a:txBody>
                  <a:tcPr marT="35188" marB="35188" anchor="ctr"/>
                </a:tc>
                <a:tc>
                  <a:txBody>
                    <a:bodyPr/>
                    <a:lstStyle/>
                    <a:p>
                      <a:pPr algn="ctr"/>
                      <a:r>
                        <a:rPr lang="en-US" altLang="zh-CN" sz="1385" dirty="0"/>
                        <a:t>3</a:t>
                      </a:r>
                      <a:endParaRPr lang="zh-CN" altLang="en-US" sz="1385" dirty="0"/>
                    </a:p>
                  </a:txBody>
                  <a:tcPr marT="35188" marB="35188" anchor="ctr"/>
                </a:tc>
                <a:extLst>
                  <a:ext uri="{0D108BD9-81ED-4DB2-BD59-A6C34878D82A}">
                    <a16:rowId xmlns:a16="http://schemas.microsoft.com/office/drawing/2014/main" val="10003"/>
                  </a:ext>
                </a:extLst>
              </a:tr>
              <a:tr h="304800">
                <a:tc>
                  <a:txBody>
                    <a:bodyPr/>
                    <a:lstStyle/>
                    <a:p>
                      <a:pPr algn="ctr"/>
                      <a:r>
                        <a:rPr lang="en-US" altLang="zh-CN" sz="1385" dirty="0"/>
                        <a:t>4</a:t>
                      </a:r>
                      <a:endParaRPr lang="zh-CN" altLang="en-US" sz="1385" dirty="0"/>
                    </a:p>
                  </a:txBody>
                  <a:tcPr marT="35188" marB="35188" anchor="ctr"/>
                </a:tc>
                <a:tc>
                  <a:txBody>
                    <a:bodyPr/>
                    <a:lstStyle/>
                    <a:p>
                      <a:pPr algn="ctr"/>
                      <a:r>
                        <a:rPr lang="en-US" altLang="zh-CN" sz="1385" dirty="0"/>
                        <a:t>2</a:t>
                      </a:r>
                      <a:endParaRPr lang="zh-CN" altLang="en-US" sz="1385" dirty="0"/>
                    </a:p>
                  </a:txBody>
                  <a:tcPr marT="35188" marB="35188" anchor="ctr"/>
                </a:tc>
                <a:tc>
                  <a:txBody>
                    <a:bodyPr/>
                    <a:lstStyle/>
                    <a:p>
                      <a:pPr algn="ctr"/>
                      <a:r>
                        <a:rPr lang="en-US" altLang="zh-CN" sz="1385" dirty="0"/>
                        <a:t>1</a:t>
                      </a:r>
                      <a:endParaRPr lang="zh-CN" altLang="en-US" sz="1385" dirty="0"/>
                    </a:p>
                  </a:txBody>
                  <a:tcPr marT="35188" marB="35188" anchor="ctr"/>
                </a:tc>
                <a:tc>
                  <a:txBody>
                    <a:bodyPr/>
                    <a:lstStyle/>
                    <a:p>
                      <a:pPr algn="ctr"/>
                      <a:r>
                        <a:rPr lang="en-US" altLang="zh-CN" sz="1385" dirty="0"/>
                        <a:t>2</a:t>
                      </a:r>
                      <a:endParaRPr lang="zh-CN" altLang="en-US" sz="1385" dirty="0"/>
                    </a:p>
                  </a:txBody>
                  <a:tcPr marT="35188" marB="35188" anchor="ctr"/>
                </a:tc>
                <a:tc>
                  <a:txBody>
                    <a:bodyPr/>
                    <a:lstStyle/>
                    <a:p>
                      <a:pPr algn="ctr"/>
                      <a:r>
                        <a:rPr lang="en-US" altLang="zh-CN" sz="1385" dirty="0"/>
                        <a:t>3</a:t>
                      </a:r>
                      <a:endParaRPr lang="zh-CN" altLang="en-US" sz="1385" dirty="0"/>
                    </a:p>
                  </a:txBody>
                  <a:tcPr marT="35188" marB="35188" anchor="ctr"/>
                </a:tc>
                <a:extLst>
                  <a:ext uri="{0D108BD9-81ED-4DB2-BD59-A6C34878D82A}">
                    <a16:rowId xmlns:a16="http://schemas.microsoft.com/office/drawing/2014/main" val="10004"/>
                  </a:ext>
                </a:extLst>
              </a:tr>
              <a:tr h="304800">
                <a:tc>
                  <a:txBody>
                    <a:bodyPr/>
                    <a:lstStyle/>
                    <a:p>
                      <a:pPr algn="ctr"/>
                      <a:r>
                        <a:rPr lang="en-US" altLang="zh-CN" sz="1385" dirty="0"/>
                        <a:t>5</a:t>
                      </a:r>
                      <a:endParaRPr lang="zh-CN" altLang="en-US" sz="1385" dirty="0"/>
                    </a:p>
                  </a:txBody>
                  <a:tcPr marT="35188" marB="35188" anchor="ctr"/>
                </a:tc>
                <a:tc>
                  <a:txBody>
                    <a:bodyPr/>
                    <a:lstStyle/>
                    <a:p>
                      <a:pPr algn="ctr"/>
                      <a:r>
                        <a:rPr lang="en-US" altLang="zh-CN" sz="1385" dirty="0"/>
                        <a:t>2</a:t>
                      </a:r>
                      <a:endParaRPr lang="zh-CN" altLang="en-US" sz="1385" dirty="0"/>
                    </a:p>
                  </a:txBody>
                  <a:tcPr marT="35188" marB="35188" anchor="ctr"/>
                </a:tc>
                <a:tc>
                  <a:txBody>
                    <a:bodyPr/>
                    <a:lstStyle/>
                    <a:p>
                      <a:pPr algn="ctr"/>
                      <a:r>
                        <a:rPr lang="en-US" altLang="zh-CN" sz="1385" dirty="0"/>
                        <a:t>2</a:t>
                      </a:r>
                      <a:endParaRPr lang="zh-CN" altLang="en-US" sz="1385" dirty="0"/>
                    </a:p>
                  </a:txBody>
                  <a:tcPr marT="35188" marB="35188" anchor="ctr"/>
                </a:tc>
                <a:tc>
                  <a:txBody>
                    <a:bodyPr/>
                    <a:lstStyle/>
                    <a:p>
                      <a:pPr algn="ctr"/>
                      <a:r>
                        <a:rPr lang="en-US" altLang="zh-CN" sz="1385" dirty="0"/>
                        <a:t>3</a:t>
                      </a:r>
                      <a:endParaRPr lang="zh-CN" altLang="en-US" sz="1385" dirty="0"/>
                    </a:p>
                  </a:txBody>
                  <a:tcPr marT="35188" marB="35188" anchor="ctr"/>
                </a:tc>
                <a:tc>
                  <a:txBody>
                    <a:bodyPr/>
                    <a:lstStyle/>
                    <a:p>
                      <a:pPr algn="ctr"/>
                      <a:r>
                        <a:rPr lang="en-US" altLang="zh-CN" sz="1385" dirty="0"/>
                        <a:t>1</a:t>
                      </a:r>
                      <a:endParaRPr lang="zh-CN" altLang="en-US" sz="1385" dirty="0"/>
                    </a:p>
                  </a:txBody>
                  <a:tcPr marT="35188" marB="35188" anchor="ctr"/>
                </a:tc>
                <a:extLst>
                  <a:ext uri="{0D108BD9-81ED-4DB2-BD59-A6C34878D82A}">
                    <a16:rowId xmlns:a16="http://schemas.microsoft.com/office/drawing/2014/main" val="10005"/>
                  </a:ext>
                </a:extLst>
              </a:tr>
              <a:tr h="304800">
                <a:tc>
                  <a:txBody>
                    <a:bodyPr/>
                    <a:lstStyle/>
                    <a:p>
                      <a:pPr algn="ctr"/>
                      <a:r>
                        <a:rPr lang="en-US" altLang="zh-CN" sz="1385" dirty="0"/>
                        <a:t>6</a:t>
                      </a:r>
                      <a:endParaRPr lang="zh-CN" altLang="en-US" sz="1385" dirty="0"/>
                    </a:p>
                  </a:txBody>
                  <a:tcPr marT="35188" marB="35188" anchor="ctr"/>
                </a:tc>
                <a:tc>
                  <a:txBody>
                    <a:bodyPr/>
                    <a:lstStyle/>
                    <a:p>
                      <a:pPr algn="ctr"/>
                      <a:r>
                        <a:rPr lang="en-US" altLang="zh-CN" sz="1385" dirty="0"/>
                        <a:t>2</a:t>
                      </a:r>
                      <a:endParaRPr lang="zh-CN" altLang="en-US" sz="1385" dirty="0"/>
                    </a:p>
                  </a:txBody>
                  <a:tcPr marT="35188" marB="35188" anchor="ctr"/>
                </a:tc>
                <a:tc>
                  <a:txBody>
                    <a:bodyPr/>
                    <a:lstStyle/>
                    <a:p>
                      <a:pPr algn="ctr"/>
                      <a:r>
                        <a:rPr lang="en-US" altLang="zh-CN" sz="1385" dirty="0"/>
                        <a:t>3</a:t>
                      </a:r>
                      <a:endParaRPr lang="zh-CN" altLang="en-US" sz="1385" dirty="0"/>
                    </a:p>
                  </a:txBody>
                  <a:tcPr marT="35188" marB="35188" anchor="ctr"/>
                </a:tc>
                <a:tc>
                  <a:txBody>
                    <a:bodyPr/>
                    <a:lstStyle/>
                    <a:p>
                      <a:pPr algn="ctr"/>
                      <a:r>
                        <a:rPr lang="en-US" altLang="zh-CN" sz="1385" dirty="0"/>
                        <a:t>1</a:t>
                      </a:r>
                      <a:endParaRPr lang="zh-CN" altLang="en-US" sz="1385" dirty="0"/>
                    </a:p>
                  </a:txBody>
                  <a:tcPr marT="35188" marB="35188" anchor="ctr"/>
                </a:tc>
                <a:tc>
                  <a:txBody>
                    <a:bodyPr/>
                    <a:lstStyle/>
                    <a:p>
                      <a:pPr algn="ctr"/>
                      <a:r>
                        <a:rPr lang="en-US" altLang="zh-CN" sz="1385" dirty="0"/>
                        <a:t>2</a:t>
                      </a:r>
                      <a:endParaRPr lang="zh-CN" altLang="en-US" sz="1385" dirty="0"/>
                    </a:p>
                  </a:txBody>
                  <a:tcPr marT="35188" marB="35188" anchor="ctr"/>
                </a:tc>
                <a:extLst>
                  <a:ext uri="{0D108BD9-81ED-4DB2-BD59-A6C34878D82A}">
                    <a16:rowId xmlns:a16="http://schemas.microsoft.com/office/drawing/2014/main" val="10006"/>
                  </a:ext>
                </a:extLst>
              </a:tr>
              <a:tr h="304800">
                <a:tc>
                  <a:txBody>
                    <a:bodyPr/>
                    <a:lstStyle/>
                    <a:p>
                      <a:pPr algn="ctr"/>
                      <a:r>
                        <a:rPr lang="en-US" altLang="zh-CN" sz="1385" dirty="0"/>
                        <a:t>7</a:t>
                      </a:r>
                      <a:endParaRPr lang="zh-CN" altLang="en-US" sz="1385" dirty="0"/>
                    </a:p>
                  </a:txBody>
                  <a:tcPr marT="35188" marB="35188" anchor="ctr"/>
                </a:tc>
                <a:tc>
                  <a:txBody>
                    <a:bodyPr/>
                    <a:lstStyle/>
                    <a:p>
                      <a:pPr algn="ctr"/>
                      <a:r>
                        <a:rPr lang="en-US" altLang="zh-CN" sz="1385" dirty="0"/>
                        <a:t>3</a:t>
                      </a:r>
                      <a:endParaRPr lang="zh-CN" altLang="en-US" sz="1385" dirty="0"/>
                    </a:p>
                  </a:txBody>
                  <a:tcPr marT="35188" marB="35188" anchor="ctr"/>
                </a:tc>
                <a:tc>
                  <a:txBody>
                    <a:bodyPr/>
                    <a:lstStyle/>
                    <a:p>
                      <a:pPr algn="ctr"/>
                      <a:r>
                        <a:rPr lang="en-US" altLang="zh-CN" sz="1385" dirty="0"/>
                        <a:t>1</a:t>
                      </a:r>
                      <a:endParaRPr lang="zh-CN" altLang="en-US" sz="1385" dirty="0"/>
                    </a:p>
                  </a:txBody>
                  <a:tcPr marT="35188" marB="35188" anchor="ctr"/>
                </a:tc>
                <a:tc>
                  <a:txBody>
                    <a:bodyPr/>
                    <a:lstStyle/>
                    <a:p>
                      <a:pPr algn="ctr"/>
                      <a:r>
                        <a:rPr lang="en-US" altLang="zh-CN" sz="1385" dirty="0"/>
                        <a:t>3</a:t>
                      </a:r>
                      <a:endParaRPr lang="zh-CN" altLang="en-US" sz="1385" dirty="0"/>
                    </a:p>
                  </a:txBody>
                  <a:tcPr marT="35188" marB="35188" anchor="ctr"/>
                </a:tc>
                <a:tc>
                  <a:txBody>
                    <a:bodyPr/>
                    <a:lstStyle/>
                    <a:p>
                      <a:pPr algn="ctr"/>
                      <a:r>
                        <a:rPr lang="en-US" altLang="zh-CN" sz="1385" dirty="0"/>
                        <a:t>2</a:t>
                      </a:r>
                      <a:endParaRPr lang="zh-CN" altLang="en-US" sz="1385" dirty="0"/>
                    </a:p>
                  </a:txBody>
                  <a:tcPr marT="35188" marB="35188" anchor="ctr"/>
                </a:tc>
                <a:extLst>
                  <a:ext uri="{0D108BD9-81ED-4DB2-BD59-A6C34878D82A}">
                    <a16:rowId xmlns:a16="http://schemas.microsoft.com/office/drawing/2014/main" val="10007"/>
                  </a:ext>
                </a:extLst>
              </a:tr>
              <a:tr h="304800">
                <a:tc>
                  <a:txBody>
                    <a:bodyPr/>
                    <a:lstStyle/>
                    <a:p>
                      <a:pPr algn="ctr"/>
                      <a:r>
                        <a:rPr lang="en-US" altLang="zh-CN" sz="1385" dirty="0"/>
                        <a:t>8</a:t>
                      </a:r>
                      <a:endParaRPr lang="zh-CN" altLang="en-US" sz="1385" dirty="0"/>
                    </a:p>
                  </a:txBody>
                  <a:tcPr marT="35188" marB="35188" anchor="ctr"/>
                </a:tc>
                <a:tc>
                  <a:txBody>
                    <a:bodyPr/>
                    <a:lstStyle/>
                    <a:p>
                      <a:pPr algn="ctr"/>
                      <a:r>
                        <a:rPr lang="en-US" altLang="zh-CN" sz="1385" dirty="0"/>
                        <a:t>3</a:t>
                      </a:r>
                      <a:endParaRPr lang="zh-CN" altLang="en-US" sz="1385" dirty="0"/>
                    </a:p>
                  </a:txBody>
                  <a:tcPr marT="35188" marB="35188" anchor="ctr"/>
                </a:tc>
                <a:tc>
                  <a:txBody>
                    <a:bodyPr/>
                    <a:lstStyle/>
                    <a:p>
                      <a:pPr algn="ctr"/>
                      <a:r>
                        <a:rPr lang="en-US" altLang="zh-CN" sz="1385" dirty="0"/>
                        <a:t>2</a:t>
                      </a:r>
                      <a:endParaRPr lang="zh-CN" altLang="en-US" sz="1385" dirty="0"/>
                    </a:p>
                  </a:txBody>
                  <a:tcPr marT="35188" marB="35188" anchor="ctr"/>
                </a:tc>
                <a:tc>
                  <a:txBody>
                    <a:bodyPr/>
                    <a:lstStyle/>
                    <a:p>
                      <a:pPr algn="ctr"/>
                      <a:r>
                        <a:rPr lang="en-US" altLang="zh-CN" sz="1385" dirty="0"/>
                        <a:t>1</a:t>
                      </a:r>
                      <a:endParaRPr lang="zh-CN" altLang="en-US" sz="1385" dirty="0"/>
                    </a:p>
                  </a:txBody>
                  <a:tcPr marT="35188" marB="35188" anchor="ctr"/>
                </a:tc>
                <a:tc>
                  <a:txBody>
                    <a:bodyPr/>
                    <a:lstStyle/>
                    <a:p>
                      <a:pPr algn="ctr"/>
                      <a:r>
                        <a:rPr lang="en-US" altLang="zh-CN" sz="1385" dirty="0"/>
                        <a:t>3</a:t>
                      </a:r>
                      <a:endParaRPr lang="zh-CN" altLang="en-US" sz="1385" dirty="0"/>
                    </a:p>
                  </a:txBody>
                  <a:tcPr marT="35188" marB="35188" anchor="ctr"/>
                </a:tc>
                <a:extLst>
                  <a:ext uri="{0D108BD9-81ED-4DB2-BD59-A6C34878D82A}">
                    <a16:rowId xmlns:a16="http://schemas.microsoft.com/office/drawing/2014/main" val="10008"/>
                  </a:ext>
                </a:extLst>
              </a:tr>
              <a:tr h="304800">
                <a:tc>
                  <a:txBody>
                    <a:bodyPr/>
                    <a:lstStyle/>
                    <a:p>
                      <a:pPr algn="ctr"/>
                      <a:r>
                        <a:rPr lang="en-US" altLang="zh-CN" sz="1385" dirty="0"/>
                        <a:t>9</a:t>
                      </a:r>
                      <a:endParaRPr lang="zh-CN" altLang="en-US" sz="1385" dirty="0"/>
                    </a:p>
                  </a:txBody>
                  <a:tcPr marT="35188" marB="35188" anchor="ctr"/>
                </a:tc>
                <a:tc>
                  <a:txBody>
                    <a:bodyPr/>
                    <a:lstStyle/>
                    <a:p>
                      <a:pPr algn="ctr"/>
                      <a:r>
                        <a:rPr lang="en-US" altLang="zh-CN" sz="1385" dirty="0"/>
                        <a:t>3</a:t>
                      </a:r>
                      <a:endParaRPr lang="zh-CN" altLang="en-US" sz="1385" dirty="0"/>
                    </a:p>
                  </a:txBody>
                  <a:tcPr marT="35188" marB="35188" anchor="ctr"/>
                </a:tc>
                <a:tc>
                  <a:txBody>
                    <a:bodyPr/>
                    <a:lstStyle/>
                    <a:p>
                      <a:pPr algn="ctr"/>
                      <a:r>
                        <a:rPr lang="en-US" altLang="zh-CN" sz="1385" dirty="0"/>
                        <a:t>3</a:t>
                      </a:r>
                      <a:endParaRPr lang="zh-CN" altLang="en-US" sz="1385" dirty="0"/>
                    </a:p>
                  </a:txBody>
                  <a:tcPr marT="35188" marB="35188" anchor="ctr"/>
                </a:tc>
                <a:tc>
                  <a:txBody>
                    <a:bodyPr/>
                    <a:lstStyle/>
                    <a:p>
                      <a:pPr algn="ctr"/>
                      <a:r>
                        <a:rPr lang="en-US" altLang="zh-CN" sz="1385" dirty="0"/>
                        <a:t>2</a:t>
                      </a:r>
                      <a:endParaRPr lang="zh-CN" altLang="en-US" sz="1385" dirty="0"/>
                    </a:p>
                  </a:txBody>
                  <a:tcPr marT="35188" marB="35188" anchor="ctr"/>
                </a:tc>
                <a:tc>
                  <a:txBody>
                    <a:bodyPr/>
                    <a:lstStyle/>
                    <a:p>
                      <a:pPr algn="ctr"/>
                      <a:r>
                        <a:rPr lang="en-US" altLang="zh-CN" sz="1385" dirty="0"/>
                        <a:t>1</a:t>
                      </a:r>
                      <a:endParaRPr lang="zh-CN" altLang="en-US" sz="1385" dirty="0"/>
                    </a:p>
                  </a:txBody>
                  <a:tcPr marT="35188" marB="35188" anchor="ctr"/>
                </a:tc>
                <a:extLst>
                  <a:ext uri="{0D108BD9-81ED-4DB2-BD59-A6C34878D82A}">
                    <a16:rowId xmlns:a16="http://schemas.microsoft.com/office/drawing/2014/main" val="10009"/>
                  </a:ext>
                </a:extLst>
              </a:tr>
            </a:tbl>
          </a:graphicData>
        </a:graphic>
      </p:graphicFrame>
      <p:sp>
        <p:nvSpPr>
          <p:cNvPr id="6" name="椭圆 5"/>
          <p:cNvSpPr/>
          <p:nvPr/>
        </p:nvSpPr>
        <p:spPr>
          <a:xfrm>
            <a:off x="2564423" y="2190032"/>
            <a:ext cx="4658816" cy="387943"/>
          </a:xfrm>
          <a:prstGeom prst="ellipse">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85">
              <a:ln w="57150">
                <a:solidFill>
                  <a:schemeClr val="tx1"/>
                </a:solidFill>
              </a:ln>
            </a:endParaRPr>
          </a:p>
        </p:txBody>
      </p:sp>
      <p:sp>
        <p:nvSpPr>
          <p:cNvPr id="7" name="椭圆 6"/>
          <p:cNvSpPr/>
          <p:nvPr/>
        </p:nvSpPr>
        <p:spPr>
          <a:xfrm>
            <a:off x="1881251" y="2577974"/>
            <a:ext cx="576064" cy="2660178"/>
          </a:xfrm>
          <a:prstGeom prst="ellipse">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85">
              <a:ln w="57150">
                <a:solidFill>
                  <a:schemeClr val="tx1"/>
                </a:solidFill>
              </a:ln>
            </a:endParaRPr>
          </a:p>
        </p:txBody>
      </p:sp>
      <p:sp>
        <p:nvSpPr>
          <p:cNvPr id="8" name="矩形 7"/>
          <p:cNvSpPr/>
          <p:nvPr/>
        </p:nvSpPr>
        <p:spPr>
          <a:xfrm>
            <a:off x="1051739" y="2959820"/>
            <a:ext cx="554142" cy="1108407"/>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30" b="1" dirty="0">
                <a:solidFill>
                  <a:schemeClr val="tx1"/>
                </a:solidFill>
              </a:rPr>
              <a:t>组</a:t>
            </a:r>
            <a:endParaRPr lang="en-US" altLang="zh-CN" sz="1230" b="1" dirty="0">
              <a:solidFill>
                <a:schemeClr val="tx1"/>
              </a:solidFill>
            </a:endParaRPr>
          </a:p>
          <a:p>
            <a:pPr algn="ctr"/>
            <a:r>
              <a:rPr lang="zh-CN" altLang="en-US" sz="1230" b="1" dirty="0">
                <a:solidFill>
                  <a:schemeClr val="tx1"/>
                </a:solidFill>
              </a:rPr>
              <a:t>合</a:t>
            </a:r>
            <a:endParaRPr lang="en-US" altLang="zh-CN" sz="1230" b="1" dirty="0">
              <a:solidFill>
                <a:schemeClr val="tx1"/>
              </a:solidFill>
            </a:endParaRPr>
          </a:p>
          <a:p>
            <a:pPr algn="ctr"/>
            <a:r>
              <a:rPr lang="zh-CN" altLang="en-US" sz="1230" b="1" dirty="0">
                <a:solidFill>
                  <a:schemeClr val="tx1"/>
                </a:solidFill>
              </a:rPr>
              <a:t>的</a:t>
            </a:r>
            <a:endParaRPr lang="en-US" altLang="zh-CN" sz="1230" b="1" dirty="0">
              <a:solidFill>
                <a:schemeClr val="tx1"/>
              </a:solidFill>
            </a:endParaRPr>
          </a:p>
          <a:p>
            <a:pPr algn="ctr"/>
            <a:r>
              <a:rPr lang="zh-CN" altLang="en-US" sz="1230" b="1" dirty="0">
                <a:solidFill>
                  <a:schemeClr val="tx1"/>
                </a:solidFill>
              </a:rPr>
              <a:t>个</a:t>
            </a:r>
            <a:endParaRPr lang="en-US" altLang="zh-CN" sz="1230" b="1" dirty="0">
              <a:solidFill>
                <a:schemeClr val="tx1"/>
              </a:solidFill>
            </a:endParaRPr>
          </a:p>
          <a:p>
            <a:pPr algn="ctr"/>
            <a:r>
              <a:rPr lang="zh-CN" altLang="en-US" sz="1230" b="1" dirty="0">
                <a:solidFill>
                  <a:schemeClr val="tx1"/>
                </a:solidFill>
              </a:rPr>
              <a:t>数</a:t>
            </a:r>
          </a:p>
        </p:txBody>
      </p:sp>
      <p:sp>
        <p:nvSpPr>
          <p:cNvPr id="9" name="矩形 8"/>
          <p:cNvSpPr/>
          <p:nvPr/>
        </p:nvSpPr>
        <p:spPr>
          <a:xfrm>
            <a:off x="7367868" y="2959820"/>
            <a:ext cx="1108284" cy="831306"/>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30" b="1" dirty="0">
                <a:solidFill>
                  <a:schemeClr val="tx1"/>
                </a:solidFill>
              </a:rPr>
              <a:t>4</a:t>
            </a:r>
            <a:r>
              <a:rPr lang="zh-CN" altLang="en-US" sz="1230" b="1" dirty="0">
                <a:solidFill>
                  <a:schemeClr val="tx1"/>
                </a:solidFill>
              </a:rPr>
              <a:t>个控件</a:t>
            </a:r>
            <a:endParaRPr lang="en-US" altLang="zh-CN" sz="1230" b="1" dirty="0">
              <a:solidFill>
                <a:schemeClr val="tx1"/>
              </a:solidFill>
            </a:endParaRPr>
          </a:p>
          <a:p>
            <a:pPr algn="ctr"/>
            <a:r>
              <a:rPr lang="zh-CN" altLang="en-US" sz="1230" b="1" dirty="0">
                <a:solidFill>
                  <a:schemeClr val="tx1"/>
                </a:solidFill>
              </a:rPr>
              <a:t>（因子）</a:t>
            </a:r>
          </a:p>
        </p:txBody>
      </p:sp>
      <p:sp>
        <p:nvSpPr>
          <p:cNvPr id="10" name="矩形 9"/>
          <p:cNvSpPr/>
          <p:nvPr/>
        </p:nvSpPr>
        <p:spPr>
          <a:xfrm>
            <a:off x="2989659" y="5320849"/>
            <a:ext cx="2520000" cy="387943"/>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30" b="1" dirty="0">
                <a:solidFill>
                  <a:schemeClr val="tx1"/>
                </a:solidFill>
              </a:rPr>
              <a:t>每个因子各有三个状态</a:t>
            </a:r>
          </a:p>
        </p:txBody>
      </p:sp>
      <p:sp>
        <p:nvSpPr>
          <p:cNvPr id="11" name="矩形 10"/>
          <p:cNvSpPr/>
          <p:nvPr/>
        </p:nvSpPr>
        <p:spPr>
          <a:xfrm>
            <a:off x="7367868" y="2203887"/>
            <a:ext cx="1080120" cy="360232"/>
          </a:xfrm>
          <a:prstGeom prst="rect">
            <a:avLst/>
          </a:prstGeom>
          <a:solidFill>
            <a:schemeClr val="accent6">
              <a:lumMod val="20000"/>
              <a:lumOff val="80000"/>
            </a:scheme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45" b="1" dirty="0">
                <a:solidFill>
                  <a:srgbClr val="C00000"/>
                </a:solidFill>
              </a:rPr>
              <a:t>因素</a:t>
            </a:r>
            <a:endParaRPr lang="en-US" altLang="zh-CN" sz="1845" b="1" dirty="0">
              <a:solidFill>
                <a:srgbClr val="C00000"/>
              </a:solidFill>
            </a:endParaRPr>
          </a:p>
        </p:txBody>
      </p:sp>
      <p:sp>
        <p:nvSpPr>
          <p:cNvPr id="12" name="矩形 11"/>
          <p:cNvSpPr/>
          <p:nvPr/>
        </p:nvSpPr>
        <p:spPr>
          <a:xfrm>
            <a:off x="6143120" y="5348559"/>
            <a:ext cx="1080120" cy="360232"/>
          </a:xfrm>
          <a:prstGeom prst="rect">
            <a:avLst/>
          </a:prstGeom>
          <a:solidFill>
            <a:schemeClr val="accent6">
              <a:lumMod val="20000"/>
              <a:lumOff val="80000"/>
            </a:scheme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45" b="1" dirty="0">
                <a:solidFill>
                  <a:srgbClr val="C00000"/>
                </a:solidFill>
              </a:rPr>
              <a:t>水平</a:t>
            </a:r>
            <a:endParaRPr lang="en-US" altLang="zh-CN" sz="1845" b="1" dirty="0">
              <a:solidFill>
                <a:srgbClr val="C00000"/>
              </a:solidFill>
            </a:endParaRPr>
          </a:p>
        </p:txBody>
      </p:sp>
      <p:sp>
        <p:nvSpPr>
          <p:cNvPr id="4" name="标题 3"/>
          <p:cNvSpPr>
            <a:spLocks noGrp="1"/>
          </p:cNvSpPr>
          <p:nvPr>
            <p:ph type="title"/>
          </p:nvPr>
        </p:nvSpPr>
        <p:spPr>
          <a:xfrm>
            <a:off x="457200" y="1135380"/>
            <a:ext cx="4012565" cy="547370"/>
          </a:xfrm>
        </p:spPr>
        <p:txBody>
          <a:bodyPr>
            <a:normAutofit/>
          </a:bodyPr>
          <a:lstStyle/>
          <a:p>
            <a:pPr lvl="1" algn="l" rtl="0">
              <a:lnSpc>
                <a:spcPct val="90000"/>
              </a:lnSpc>
              <a:spcBef>
                <a:spcPct val="0"/>
              </a:spcBef>
            </a:pPr>
            <a:r>
              <a:rPr kumimoji="0" lang="zh-CN" altLang="en-US" sz="2400" b="0" i="0" u="none" strike="noStrike" kern="1200" cap="none" spc="0" normalizeH="0" baseline="0" noProof="1">
                <a:solidFill>
                  <a:srgbClr val="386698"/>
                </a:solidFill>
                <a:latin typeface="黑体" panose="02010609060101010101" pitchFamily="49" charset="-122"/>
                <a:ea typeface="黑体" panose="02010609060101010101" pitchFamily="49" charset="-122"/>
                <a:cs typeface="+mn-cs"/>
              </a:rPr>
              <a:t>L9（34）正交排列表</a:t>
            </a:r>
          </a:p>
        </p:txBody>
      </p:sp>
    </p:spTree>
    <p:extLst>
      <p:ext uri="{BB962C8B-B14F-4D97-AF65-F5344CB8AC3E}">
        <p14:creationId xmlns:p14="http://schemas.microsoft.com/office/powerpoint/2010/main" val="3234337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fade">
                                      <p:cBhvr>
                                        <p:cTn id="33" dur="500"/>
                                        <p:tgtEl>
                                          <p:spTgt spid="11"/>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fade">
                                      <p:cBhvr>
                                        <p:cTn id="3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7" grpId="0" bldLvl="0" animBg="1"/>
      <p:bldP spid="8" grpId="0" bldLvl="0" animBg="1"/>
      <p:bldP spid="9" grpId="0" bldLvl="0" animBg="1"/>
      <p:bldP spid="10" grpId="0" bldLvl="0" animBg="1"/>
      <p:bldP spid="11" grpId="0" bldLvl="0" animBg="1"/>
      <p:bldP spid="12"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649605"/>
            <a:ext cx="8229600" cy="624205"/>
          </a:xfrm>
        </p:spPr>
        <p:txBody>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正交排列表&amp;附录</a:t>
            </a:r>
            <a:endParaRPr lang="zh-CN" altLang="en-US" dirty="0"/>
          </a:p>
        </p:txBody>
      </p:sp>
      <p:sp>
        <p:nvSpPr>
          <p:cNvPr id="2" name="内容占位符 1"/>
          <p:cNvSpPr>
            <a:spLocks noGrp="1"/>
          </p:cNvSpPr>
          <p:nvPr>
            <p:ph idx="1"/>
          </p:nvPr>
        </p:nvSpPr>
        <p:spPr/>
        <p:txBody>
          <a:bodyPr/>
          <a:lstStyle/>
          <a:p>
            <a:r>
              <a:rPr lang="zh-CN" altLang="en-US" sz="2400" dirty="0">
                <a:solidFill>
                  <a:srgbClr val="386698"/>
                </a:solidFill>
                <a:latin typeface="黑体" panose="02010609060101010101" pitchFamily="49" charset="-122"/>
                <a:ea typeface="黑体" panose="02010609060101010101" pitchFamily="49" charset="-122"/>
              </a:rPr>
              <a:t>查找正交表</a:t>
            </a:r>
          </a:p>
          <a:p>
            <a:pPr lvl="1">
              <a:lnSpc>
                <a:spcPct val="120000"/>
              </a:lnSpc>
            </a:pPr>
            <a:r>
              <a:rPr lang="en-US" altLang="zh-CN" sz="2000" dirty="0">
                <a:solidFill>
                  <a:srgbClr val="386698"/>
                </a:solidFill>
                <a:latin typeface="黑体" panose="02010609060101010101" pitchFamily="49" charset="-122"/>
                <a:ea typeface="黑体" panose="02010609060101010101" pitchFamily="49" charset="-122"/>
                <a:hlinkClick r:id="rId3"/>
              </a:rPr>
              <a:t>http://support.sas.com/techsup/technote/ts723_Designs.txt</a:t>
            </a:r>
          </a:p>
          <a:p>
            <a:pPr lvl="1">
              <a:lnSpc>
                <a:spcPct val="120000"/>
              </a:lnSpc>
            </a:pPr>
            <a:r>
              <a:rPr lang="zh-CN" altLang="en-US" sz="2000" dirty="0">
                <a:solidFill>
                  <a:srgbClr val="386698"/>
                </a:solidFill>
                <a:latin typeface="黑体" panose="02010609060101010101" pitchFamily="49" charset="-122"/>
                <a:ea typeface="黑体" panose="02010609060101010101" pitchFamily="49" charset="-122"/>
              </a:rPr>
              <a:t>数理统计、试验设计等方面的书及附录中 </a:t>
            </a:r>
          </a:p>
          <a:p>
            <a:r>
              <a:rPr lang="zh-CN" altLang="en-US" sz="2400" dirty="0">
                <a:solidFill>
                  <a:srgbClr val="386698"/>
                </a:solidFill>
                <a:latin typeface="黑体" panose="02010609060101010101" pitchFamily="49" charset="-122"/>
                <a:ea typeface="黑体" panose="02010609060101010101" pitchFamily="49" charset="-122"/>
              </a:rPr>
              <a:t>常见的正交排列表附录</a:t>
            </a:r>
          </a:p>
          <a:p>
            <a:endParaRPr lang="zh-CN" altLang="en-US" sz="2400" dirty="0">
              <a:solidFill>
                <a:srgbClr val="386698"/>
              </a:solidFill>
              <a:latin typeface="黑体" panose="02010609060101010101" pitchFamily="49" charset="-122"/>
              <a:ea typeface="黑体" panose="02010609060101010101" pitchFamily="49" charset="-122"/>
            </a:endParaRPr>
          </a:p>
          <a:p>
            <a:endParaRPr lang="en-US" altLang="zh-CN" dirty="0"/>
          </a:p>
          <a:p>
            <a:endParaRPr lang="en-US" altLang="zh-CN" dirty="0">
              <a:solidFill>
                <a:srgbClr val="C00000"/>
              </a:solidFill>
            </a:endParaRPr>
          </a:p>
          <a:p>
            <a:pPr marL="0" indent="0" algn="ctr">
              <a:buNone/>
            </a:pPr>
            <a:r>
              <a:rPr lang="zh-CN" altLang="en-US" sz="2400" dirty="0">
                <a:solidFill>
                  <a:srgbClr val="C00000"/>
                </a:solidFill>
                <a:effectLst>
                  <a:outerShdw blurRad="38100" dist="19050" dir="2700000" algn="tl" rotWithShape="0">
                    <a:schemeClr val="dk1">
                      <a:alpha val="40000"/>
                    </a:schemeClr>
                  </a:outerShdw>
                </a:effectLst>
                <a:latin typeface="黑体" panose="02010609060101010101" pitchFamily="49" charset="-122"/>
                <a:ea typeface="黑体" panose="02010609060101010101" pitchFamily="49" charset="-122"/>
              </a:rPr>
              <a:t>正交排列表是经过严格的数学推理得来的。</a:t>
            </a:r>
          </a:p>
          <a:p>
            <a:endParaRPr lang="zh-CN" altLang="en-US" sz="2400" dirty="0">
              <a:solidFill>
                <a:srgbClr val="C00000"/>
              </a:solidFill>
              <a:effectLst>
                <a:outerShdw blurRad="38100" dist="19050" dir="2700000" algn="tl" rotWithShape="0">
                  <a:schemeClr val="dk1">
                    <a:alpha val="40000"/>
                  </a:schemeClr>
                </a:outerShdw>
              </a:effectLst>
              <a:latin typeface="黑体" panose="02010609060101010101" pitchFamily="49" charset="-122"/>
              <a:ea typeface="黑体" panose="02010609060101010101" pitchFamily="49" charset="-122"/>
            </a:endParaRPr>
          </a:p>
          <a:p>
            <a:endParaRPr lang="zh-CN" altLang="en-US" dirty="0"/>
          </a:p>
        </p:txBody>
      </p:sp>
      <p:graphicFrame>
        <p:nvGraphicFramePr>
          <p:cNvPr id="6" name="对象 5"/>
          <p:cNvGraphicFramePr>
            <a:graphicFrameLocks noChangeAspect="1"/>
          </p:cNvGraphicFramePr>
          <p:nvPr>
            <p:extLst>
              <p:ext uri="{D42A27DB-BD31-4B8C-83A1-F6EECF244321}">
                <p14:modId xmlns:p14="http://schemas.microsoft.com/office/powerpoint/2010/main" val="907127507"/>
              </p:ext>
            </p:extLst>
          </p:nvPr>
        </p:nvGraphicFramePr>
        <p:xfrm>
          <a:off x="4154122" y="3326850"/>
          <a:ext cx="1906970" cy="1330089"/>
        </p:xfrm>
        <a:graphic>
          <a:graphicData uri="http://schemas.openxmlformats.org/presentationml/2006/ole">
            <mc:AlternateContent xmlns:mc="http://schemas.openxmlformats.org/markup-compatibility/2006">
              <mc:Choice xmlns:v="urn:schemas-microsoft-com:vml" Requires="v">
                <p:oleObj spid="_x0000_s1080" name="Document" showAsIcon="1" r:id="rId4" imgW="914400" imgH="828720" progId="Word.Document.8">
                  <p:embed/>
                </p:oleObj>
              </mc:Choice>
              <mc:Fallback>
                <p:oleObj name="Document" showAsIcon="1" r:id="rId4" imgW="914400" imgH="828720" progId="Word.Document.8">
                  <p:embed/>
                  <p:pic>
                    <p:nvPicPr>
                      <p:cNvPr id="6" name="对象 5"/>
                      <p:cNvPicPr>
                        <a:picLocks noChangeAspect="1"/>
                      </p:cNvPicPr>
                      <p:nvPr/>
                    </p:nvPicPr>
                    <p:blipFill>
                      <a:blip r:embed="rId5"/>
                      <a:stretch>
                        <a:fillRect/>
                      </a:stretch>
                    </p:blipFill>
                    <p:spPr>
                      <a:xfrm>
                        <a:off x="4154122" y="3326850"/>
                        <a:ext cx="1906970" cy="1330089"/>
                      </a:xfrm>
                      <a:prstGeom prst="rect">
                        <a:avLst/>
                      </a:prstGeom>
                      <a:noFill/>
                      <a:ln w="9525">
                        <a:noFill/>
                      </a:ln>
                    </p:spPr>
                  </p:pic>
                </p:oleObj>
              </mc:Fallback>
            </mc:AlternateContent>
          </a:graphicData>
        </a:graphic>
      </p:graphicFrame>
    </p:spTree>
    <p:extLst>
      <p:ext uri="{BB962C8B-B14F-4D97-AF65-F5344CB8AC3E}">
        <p14:creationId xmlns:p14="http://schemas.microsoft.com/office/powerpoint/2010/main" val="3416423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2">
                                            <p:txEl>
                                              <p:pRg st="7" end="7"/>
                                            </p:txEl>
                                          </p:spTgt>
                                        </p:tgtEl>
                                        <p:attrNameLst>
                                          <p:attrName>style.visibility</p:attrName>
                                        </p:attrNameLst>
                                      </p:cBhvr>
                                      <p:to>
                                        <p:strVal val="visible"/>
                                      </p:to>
                                    </p:set>
                                    <p:animEffect transition="in" filter="wipe(down)">
                                      <p:cBhvr>
                                        <p:cTn id="7" dur="580">
                                          <p:stCondLst>
                                            <p:cond delay="0"/>
                                          </p:stCondLst>
                                        </p:cTn>
                                        <p:tgtEl>
                                          <p:spTgt spid="2">
                                            <p:txEl>
                                              <p:pRg st="7" end="7"/>
                                            </p:txEl>
                                          </p:spTgt>
                                        </p:tgtEl>
                                      </p:cBhvr>
                                    </p:animEffect>
                                    <p:anim calcmode="lin" valueType="num">
                                      <p:cBhvr>
                                        <p:cTn id="8" dur="1822" tmFilter="0,0; 0.14,0.36; 0.43,0.73; 0.71,0.91; 1.0,1.0">
                                          <p:stCondLst>
                                            <p:cond delay="0"/>
                                          </p:stCondLst>
                                        </p:cTn>
                                        <p:tgtEl>
                                          <p:spTgt spid="2">
                                            <p:txEl>
                                              <p:pRg st="7" end="7"/>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xEl>
                                              <p:pRg st="7" end="7"/>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xEl>
                                              <p:pRg st="7" end="7"/>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xEl>
                                              <p:pRg st="7" end="7"/>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xEl>
                                              <p:pRg st="7" end="7"/>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xEl>
                                              <p:pRg st="7" end="7"/>
                                            </p:txEl>
                                          </p:spTgt>
                                        </p:tgtEl>
                                      </p:cBhvr>
                                      <p:to x="100000" y="60000"/>
                                    </p:animScale>
                                    <p:animScale>
                                      <p:cBhvr>
                                        <p:cTn id="14" dur="166" decel="50000">
                                          <p:stCondLst>
                                            <p:cond delay="676"/>
                                          </p:stCondLst>
                                        </p:cTn>
                                        <p:tgtEl>
                                          <p:spTgt spid="2">
                                            <p:txEl>
                                              <p:pRg st="7" end="7"/>
                                            </p:txEl>
                                          </p:spTgt>
                                        </p:tgtEl>
                                      </p:cBhvr>
                                      <p:to x="100000" y="100000"/>
                                    </p:animScale>
                                    <p:animScale>
                                      <p:cBhvr>
                                        <p:cTn id="15" dur="26">
                                          <p:stCondLst>
                                            <p:cond delay="1312"/>
                                          </p:stCondLst>
                                        </p:cTn>
                                        <p:tgtEl>
                                          <p:spTgt spid="2">
                                            <p:txEl>
                                              <p:pRg st="7" end="7"/>
                                            </p:txEl>
                                          </p:spTgt>
                                        </p:tgtEl>
                                      </p:cBhvr>
                                      <p:to x="100000" y="80000"/>
                                    </p:animScale>
                                    <p:animScale>
                                      <p:cBhvr>
                                        <p:cTn id="16" dur="166" decel="50000">
                                          <p:stCondLst>
                                            <p:cond delay="1338"/>
                                          </p:stCondLst>
                                        </p:cTn>
                                        <p:tgtEl>
                                          <p:spTgt spid="2">
                                            <p:txEl>
                                              <p:pRg st="7" end="7"/>
                                            </p:txEl>
                                          </p:spTgt>
                                        </p:tgtEl>
                                      </p:cBhvr>
                                      <p:to x="100000" y="100000"/>
                                    </p:animScale>
                                    <p:animScale>
                                      <p:cBhvr>
                                        <p:cTn id="17" dur="26">
                                          <p:stCondLst>
                                            <p:cond delay="1642"/>
                                          </p:stCondLst>
                                        </p:cTn>
                                        <p:tgtEl>
                                          <p:spTgt spid="2">
                                            <p:txEl>
                                              <p:pRg st="7" end="7"/>
                                            </p:txEl>
                                          </p:spTgt>
                                        </p:tgtEl>
                                      </p:cBhvr>
                                      <p:to x="100000" y="90000"/>
                                    </p:animScale>
                                    <p:animScale>
                                      <p:cBhvr>
                                        <p:cTn id="18" dur="166" decel="50000">
                                          <p:stCondLst>
                                            <p:cond delay="1668"/>
                                          </p:stCondLst>
                                        </p:cTn>
                                        <p:tgtEl>
                                          <p:spTgt spid="2">
                                            <p:txEl>
                                              <p:pRg st="7" end="7"/>
                                            </p:txEl>
                                          </p:spTgt>
                                        </p:tgtEl>
                                      </p:cBhvr>
                                      <p:to x="100000" y="100000"/>
                                    </p:animScale>
                                    <p:animScale>
                                      <p:cBhvr>
                                        <p:cTn id="19" dur="26">
                                          <p:stCondLst>
                                            <p:cond delay="1808"/>
                                          </p:stCondLst>
                                        </p:cTn>
                                        <p:tgtEl>
                                          <p:spTgt spid="2">
                                            <p:txEl>
                                              <p:pRg st="7" end="7"/>
                                            </p:txEl>
                                          </p:spTgt>
                                        </p:tgtEl>
                                      </p:cBhvr>
                                      <p:to x="100000" y="95000"/>
                                    </p:animScale>
                                    <p:animScale>
                                      <p:cBhvr>
                                        <p:cTn id="20" dur="166" decel="50000">
                                          <p:stCondLst>
                                            <p:cond delay="1834"/>
                                          </p:stCondLst>
                                        </p:cTn>
                                        <p:tgtEl>
                                          <p:spTgt spid="2">
                                            <p:txEl>
                                              <p:pRg st="7" end="7"/>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922020"/>
            <a:ext cx="8229600" cy="597535"/>
          </a:xfrm>
        </p:spPr>
        <p:txBody>
          <a:bodyPr>
            <a:normAutofit/>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正交排列法的使用步骤</a:t>
            </a:r>
          </a:p>
        </p:txBody>
      </p:sp>
      <p:sp>
        <p:nvSpPr>
          <p:cNvPr id="2" name="内容占位符 1"/>
          <p:cNvSpPr>
            <a:spLocks noGrp="1"/>
          </p:cNvSpPr>
          <p:nvPr>
            <p:ph idx="1"/>
          </p:nvPr>
        </p:nvSpPr>
        <p:spPr>
          <a:xfrm>
            <a:off x="457200" y="1719580"/>
            <a:ext cx="8229600" cy="4525963"/>
          </a:xfrm>
        </p:spPr>
        <p:txBody>
          <a:bodyPr/>
          <a:lstStyle/>
          <a:p>
            <a:r>
              <a:rPr lang="zh-CN" altLang="en-US" sz="2400" dirty="0">
                <a:solidFill>
                  <a:srgbClr val="386698"/>
                </a:solidFill>
                <a:latin typeface="黑体" panose="02010609060101010101" pitchFamily="49" charset="-122"/>
                <a:ea typeface="黑体" panose="02010609060101010101" pitchFamily="49" charset="-122"/>
              </a:rPr>
              <a:t>正交排列法的使用步骤</a:t>
            </a:r>
            <a:endParaRPr lang="en-US" altLang="zh-CN" dirty="0"/>
          </a:p>
          <a:p>
            <a:pPr lvl="1">
              <a:lnSpc>
                <a:spcPct val="140000"/>
              </a:lnSpc>
            </a:pPr>
            <a:r>
              <a:rPr lang="zh-CN" altLang="en-US" sz="2000" dirty="0">
                <a:solidFill>
                  <a:srgbClr val="386698"/>
                </a:solidFill>
                <a:latin typeface="黑体" panose="02010609060101010101" pitchFamily="49" charset="-122"/>
                <a:ea typeface="黑体" panose="02010609060101010101" pitchFamily="49" charset="-122"/>
              </a:rPr>
              <a:t>1、根据所测程序中控件的个数（因素）以及每个控件的取值个数（水平），选取一个合适的正交排列表</a:t>
            </a:r>
          </a:p>
          <a:p>
            <a:pPr lvl="1">
              <a:lnSpc>
                <a:spcPct val="140000"/>
              </a:lnSpc>
            </a:pPr>
            <a:r>
              <a:rPr lang="zh-CN" altLang="en-US" sz="2000" dirty="0">
                <a:solidFill>
                  <a:srgbClr val="386698"/>
                </a:solidFill>
                <a:latin typeface="黑体" panose="02010609060101010101" pitchFamily="49" charset="-122"/>
                <a:ea typeface="黑体" panose="02010609060101010101" pitchFamily="49" charset="-122"/>
              </a:rPr>
              <a:t>2、把控件及其取值列举出来，并对其进行编号</a:t>
            </a:r>
          </a:p>
          <a:p>
            <a:pPr lvl="1">
              <a:lnSpc>
                <a:spcPct val="140000"/>
              </a:lnSpc>
            </a:pPr>
            <a:r>
              <a:rPr lang="zh-CN" altLang="en-US" sz="2000" dirty="0">
                <a:solidFill>
                  <a:srgbClr val="386698"/>
                </a:solidFill>
                <a:latin typeface="黑体" panose="02010609060101010101" pitchFamily="49" charset="-122"/>
                <a:ea typeface="黑体" panose="02010609060101010101" pitchFamily="49" charset="-122"/>
              </a:rPr>
              <a:t>3、把控件及其取值映射到正交排列表中</a:t>
            </a:r>
          </a:p>
          <a:p>
            <a:pPr lvl="2">
              <a:lnSpc>
                <a:spcPct val="140000"/>
              </a:lnSpc>
            </a:pPr>
            <a:r>
              <a:rPr lang="zh-CN" altLang="en-US" sz="2000" dirty="0">
                <a:solidFill>
                  <a:srgbClr val="386698"/>
                </a:solidFill>
                <a:latin typeface="黑体" panose="02010609060101010101" pitchFamily="49" charset="-122"/>
                <a:ea typeface="黑体" panose="02010609060101010101" pitchFamily="49" charset="-122"/>
              </a:rPr>
              <a:t>把正交排列表中的ABCD（因子）分别替换成4个控件</a:t>
            </a:r>
          </a:p>
          <a:p>
            <a:pPr lvl="2">
              <a:lnSpc>
                <a:spcPct val="140000"/>
              </a:lnSpc>
            </a:pPr>
            <a:r>
              <a:rPr lang="zh-CN" altLang="en-US" sz="2000" dirty="0">
                <a:solidFill>
                  <a:srgbClr val="386698"/>
                </a:solidFill>
                <a:latin typeface="黑体" panose="02010609060101010101" pitchFamily="49" charset="-122"/>
                <a:ea typeface="黑体" panose="02010609060101010101" pitchFamily="49" charset="-122"/>
              </a:rPr>
              <a:t>把每列中的1,2,3（状态）分别换成这个控件的3个取值（水平），排列顺序要按照表中给出的顺序</a:t>
            </a:r>
          </a:p>
          <a:p>
            <a:pPr lvl="1">
              <a:lnSpc>
                <a:spcPct val="140000"/>
              </a:lnSpc>
            </a:pPr>
            <a:r>
              <a:rPr lang="zh-CN" altLang="en-US" sz="2000" dirty="0">
                <a:solidFill>
                  <a:srgbClr val="386698"/>
                </a:solidFill>
                <a:latin typeface="黑体" panose="02010609060101010101" pitchFamily="49" charset="-122"/>
                <a:ea typeface="黑体" panose="02010609060101010101" pitchFamily="49" charset="-122"/>
              </a:rPr>
              <a:t>4、根据映射好的正交排列表编写测试用例</a:t>
            </a:r>
          </a:p>
        </p:txBody>
      </p:sp>
    </p:spTree>
    <p:extLst>
      <p:ext uri="{BB962C8B-B14F-4D97-AF65-F5344CB8AC3E}">
        <p14:creationId xmlns:p14="http://schemas.microsoft.com/office/powerpoint/2010/main" val="4235264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fade">
                                      <p:cBhvr>
                                        <p:cTn id="17" dur="500"/>
                                        <p:tgtEl>
                                          <p:spTgt spid="2">
                                            <p:txEl>
                                              <p:pRg st="3" end="3"/>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2">
                                            <p:txEl>
                                              <p:pRg st="4" end="4"/>
                                            </p:txEl>
                                          </p:spTgt>
                                        </p:tgtEl>
                                        <p:attrNameLst>
                                          <p:attrName>style.visibility</p:attrName>
                                        </p:attrNameLst>
                                      </p:cBhvr>
                                      <p:to>
                                        <p:strVal val="visible"/>
                                      </p:to>
                                    </p:set>
                                    <p:animEffect transition="in" filter="fade">
                                      <p:cBhvr>
                                        <p:cTn id="20" dur="500"/>
                                        <p:tgtEl>
                                          <p:spTgt spid="2">
                                            <p:txEl>
                                              <p:pRg st="4" end="4"/>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animEffect transition="in" filter="fade">
                                      <p:cBhvr>
                                        <p:cTn id="23" dur="500"/>
                                        <p:tgtEl>
                                          <p:spTgt spid="2">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2">
                                            <p:txEl>
                                              <p:pRg st="6" end="6"/>
                                            </p:txEl>
                                          </p:spTgt>
                                        </p:tgtEl>
                                        <p:attrNameLst>
                                          <p:attrName>style.visibility</p:attrName>
                                        </p:attrNameLst>
                                      </p:cBhvr>
                                      <p:to>
                                        <p:strVal val="visible"/>
                                      </p:to>
                                    </p:set>
                                    <p:animEffect transition="in" filter="fade">
                                      <p:cBhvr>
                                        <p:cTn id="28"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9050">
          <a:prstDash val="sysDash"/>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4072</Words>
  <Application>Microsoft Office PowerPoint</Application>
  <PresentationFormat>全屏显示(4:3)</PresentationFormat>
  <Paragraphs>891</Paragraphs>
  <Slides>45</Slides>
  <Notes>12</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45</vt:i4>
      </vt:variant>
    </vt:vector>
  </HeadingPairs>
  <TitlesOfParts>
    <vt:vector size="56" baseType="lpstr">
      <vt:lpstr>黑体</vt:lpstr>
      <vt:lpstr>宋体</vt:lpstr>
      <vt:lpstr>微软雅黑</vt:lpstr>
      <vt:lpstr>Arial</vt:lpstr>
      <vt:lpstr>Calibri</vt:lpstr>
      <vt:lpstr>Franklin Gothic Book</vt:lpstr>
      <vt:lpstr>Franklin Gothic Medium</vt:lpstr>
      <vt:lpstr>Times New Roman</vt:lpstr>
      <vt:lpstr>Wingdings</vt:lpstr>
      <vt:lpstr>Office 主题</vt:lpstr>
      <vt:lpstr>Microsoft Word 97 - 2003 Document</vt:lpstr>
      <vt:lpstr>PowerPoint 演示文稿</vt:lpstr>
      <vt:lpstr>一个有名的案例研究</vt:lpstr>
      <vt:lpstr>正交排列法</vt:lpstr>
      <vt:lpstr>案例：字符属性设置程序</vt:lpstr>
      <vt:lpstr>正交排列表重要概念</vt:lpstr>
      <vt:lpstr>正交表的概念</vt:lpstr>
      <vt:lpstr>L9（34）正交排列表</vt:lpstr>
      <vt:lpstr>正交排列表&amp;附录</vt:lpstr>
      <vt:lpstr>正交排列法的使用步骤</vt:lpstr>
      <vt:lpstr>练习：字符属性设置程序</vt:lpstr>
      <vt:lpstr>练习：字符属性设置程序</vt:lpstr>
      <vt:lpstr>练习：字符属性设置程序</vt:lpstr>
      <vt:lpstr>练习：字符属性设置程序</vt:lpstr>
      <vt:lpstr>练习：字符属性设置程序</vt:lpstr>
      <vt:lpstr>练习：字符属性设置程序</vt:lpstr>
      <vt:lpstr>案例：114系统查询企业单位</vt:lpstr>
      <vt:lpstr>案例：114系统查询企业单位</vt:lpstr>
      <vt:lpstr>案例：114系统查询企业单位</vt:lpstr>
      <vt:lpstr>案例：114系统查询企业单位</vt:lpstr>
      <vt:lpstr>使用正交排列法的局限性</vt:lpstr>
      <vt:lpstr>混合正交表</vt:lpstr>
      <vt:lpstr>正交表生成工具allpairs </vt:lpstr>
      <vt:lpstr>测试方法的选择</vt:lpstr>
      <vt:lpstr>测试方法的选择</vt:lpstr>
      <vt:lpstr>测试方法的选择</vt:lpstr>
      <vt:lpstr>测试用例的力度</vt:lpstr>
      <vt:lpstr>测试用例的本质</vt:lpstr>
      <vt:lpstr>测试用例评审</vt:lpstr>
      <vt:lpstr>软件缺陷的定义</vt:lpstr>
      <vt:lpstr>软件缺陷的定义</vt:lpstr>
      <vt:lpstr>软件缺陷示例</vt:lpstr>
      <vt:lpstr>软件缺陷的表现形式</vt:lpstr>
      <vt:lpstr>软件缺陷的产生的原因</vt:lpstr>
      <vt:lpstr>软件缺陷的根源</vt:lpstr>
      <vt:lpstr>软件缺陷修复的费用</vt:lpstr>
      <vt:lpstr>软件缺陷的信息</vt:lpstr>
      <vt:lpstr>软件缺陷分类——缺陷状态</vt:lpstr>
      <vt:lpstr>软件缺陷的信息</vt:lpstr>
      <vt:lpstr>软件缺陷分类——BUG类型</vt:lpstr>
      <vt:lpstr>软件缺陷分类——BUG类型</vt:lpstr>
      <vt:lpstr>软件缺陷分类——严重程度</vt:lpstr>
      <vt:lpstr>软件缺陷分类——优先级</vt:lpstr>
      <vt:lpstr>开发人员拒绝修改的缺陷</vt:lpstr>
      <vt:lpstr>缺陷修改说明</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dc:creator>
  <cp:lastModifiedBy>恩意</cp:lastModifiedBy>
  <cp:revision>445</cp:revision>
  <dcterms:created xsi:type="dcterms:W3CDTF">2015-06-29T07:19:00Z</dcterms:created>
  <dcterms:modified xsi:type="dcterms:W3CDTF">2018-03-23T07:34:13Z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2052-10.1.0.7023</vt:lpwstr>
  </property>
</Properties>
</file>