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3"/>
  </p:notesMasterIdLst>
  <p:handoutMasterIdLst>
    <p:handoutMasterId r:id="rId64"/>
  </p:handoutMasterIdLst>
  <p:sldIdLst>
    <p:sldId id="256" r:id="rId2"/>
    <p:sldId id="259" r:id="rId3"/>
    <p:sldId id="260" r:id="rId4"/>
    <p:sldId id="261" r:id="rId5"/>
    <p:sldId id="262" r:id="rId6"/>
    <p:sldId id="263" r:id="rId7"/>
    <p:sldId id="264" r:id="rId8"/>
    <p:sldId id="265" r:id="rId9"/>
    <p:sldId id="266" r:id="rId10"/>
    <p:sldId id="353"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4" r:id="rId38"/>
    <p:sldId id="295" r:id="rId39"/>
    <p:sldId id="297" r:id="rId40"/>
    <p:sldId id="298" r:id="rId41"/>
    <p:sldId id="299" r:id="rId42"/>
    <p:sldId id="300" r:id="rId43"/>
    <p:sldId id="350" r:id="rId44"/>
    <p:sldId id="351" r:id="rId45"/>
    <p:sldId id="352" r:id="rId46"/>
    <p:sldId id="305" r:id="rId47"/>
    <p:sldId id="306" r:id="rId48"/>
    <p:sldId id="307" r:id="rId49"/>
    <p:sldId id="309" r:id="rId50"/>
    <p:sldId id="308" r:id="rId51"/>
    <p:sldId id="310" r:id="rId52"/>
    <p:sldId id="311" r:id="rId53"/>
    <p:sldId id="313" r:id="rId54"/>
    <p:sldId id="314" r:id="rId55"/>
    <p:sldId id="315" r:id="rId56"/>
    <p:sldId id="316" r:id="rId57"/>
    <p:sldId id="318" r:id="rId58"/>
    <p:sldId id="319" r:id="rId59"/>
    <p:sldId id="321" r:id="rId60"/>
    <p:sldId id="349" r:id="rId61"/>
    <p:sldId id="258" r:id="rId6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90">
          <p15:clr>
            <a:srgbClr val="A4A3A4"/>
          </p15:clr>
        </p15:guide>
        <p15:guide id="2" pos="28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D5488"/>
    <a:srgbClr val="F79646"/>
    <a:srgbClr val="BE4A47"/>
    <a:srgbClr val="FFE2E2"/>
    <a:srgbClr val="4BAC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60"/>
      </p:cViewPr>
      <p:guideLst>
        <p:guide orient="horz" pos="2290"/>
        <p:guide pos="282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26"/>
    </mc:Choice>
    <mc:Fallback>
      <c:style val="26"/>
    </mc:Fallback>
  </mc:AlternateContent>
  <c:chart>
    <c:autoTitleDeleted val="1"/>
    <c:plotArea>
      <c:layout/>
      <c:pieChart>
        <c:varyColors val="1"/>
        <c:ser>
          <c:idx val="0"/>
          <c:order val="0"/>
          <c:tx>
            <c:strRef>
              <c:f>Sheet1!$B$1</c:f>
              <c:strCache>
                <c:ptCount val="1"/>
                <c:pt idx="0">
                  <c:v>列1</c:v>
                </c:pt>
              </c:strCache>
            </c:strRef>
          </c:tx>
          <c:dPt>
            <c:idx val="0"/>
            <c:bubble3D val="0"/>
            <c:extLst>
              <c:ext xmlns:c16="http://schemas.microsoft.com/office/drawing/2014/chart" uri="{C3380CC4-5D6E-409C-BE32-E72D297353CC}">
                <c16:uniqueId val="{00000000-1621-49DC-B410-863DCFE69F93}"/>
              </c:ext>
            </c:extLst>
          </c:dPt>
          <c:dPt>
            <c:idx val="1"/>
            <c:bubble3D val="0"/>
            <c:extLst>
              <c:ext xmlns:c16="http://schemas.microsoft.com/office/drawing/2014/chart" uri="{C3380CC4-5D6E-409C-BE32-E72D297353CC}">
                <c16:uniqueId val="{00000001-1621-49DC-B410-863DCFE69F93}"/>
              </c:ext>
            </c:extLst>
          </c:dPt>
          <c:dPt>
            <c:idx val="2"/>
            <c:bubble3D val="0"/>
            <c:extLst>
              <c:ext xmlns:c16="http://schemas.microsoft.com/office/drawing/2014/chart" uri="{C3380CC4-5D6E-409C-BE32-E72D297353CC}">
                <c16:uniqueId val="{00000002-1621-49DC-B410-863DCFE69F93}"/>
              </c:ext>
            </c:extLst>
          </c:dPt>
          <c:dPt>
            <c:idx val="3"/>
            <c:bubble3D val="0"/>
            <c:extLst>
              <c:ext xmlns:c16="http://schemas.microsoft.com/office/drawing/2014/chart" uri="{C3380CC4-5D6E-409C-BE32-E72D297353CC}">
                <c16:uniqueId val="{00000003-1621-49DC-B410-863DCFE69F93}"/>
              </c:ext>
            </c:extLst>
          </c:dPt>
          <c:dPt>
            <c:idx val="4"/>
            <c:bubble3D val="0"/>
            <c:extLst>
              <c:ext xmlns:c16="http://schemas.microsoft.com/office/drawing/2014/chart" uri="{C3380CC4-5D6E-409C-BE32-E72D297353CC}">
                <c16:uniqueId val="{00000004-1621-49DC-B410-863DCFE69F93}"/>
              </c:ext>
            </c:extLst>
          </c:dPt>
          <c:dPt>
            <c:idx val="5"/>
            <c:bubble3D val="0"/>
            <c:extLst>
              <c:ext xmlns:c16="http://schemas.microsoft.com/office/drawing/2014/chart" uri="{C3380CC4-5D6E-409C-BE32-E72D297353CC}">
                <c16:uniqueId val="{00000005-1621-49DC-B410-863DCFE69F93}"/>
              </c:ext>
            </c:extLst>
          </c:dPt>
          <c:dPt>
            <c:idx val="6"/>
            <c:bubble3D val="0"/>
            <c:extLst>
              <c:ext xmlns:c16="http://schemas.microsoft.com/office/drawing/2014/chart" uri="{C3380CC4-5D6E-409C-BE32-E72D297353CC}">
                <c16:uniqueId val="{00000006-1621-49DC-B410-863DCFE69F93}"/>
              </c:ext>
            </c:extLst>
          </c:dPt>
          <c:dPt>
            <c:idx val="7"/>
            <c:bubble3D val="0"/>
            <c:extLst>
              <c:ext xmlns:c16="http://schemas.microsoft.com/office/drawing/2014/chart" uri="{C3380CC4-5D6E-409C-BE32-E72D297353CC}">
                <c16:uniqueId val="{00000007-1621-49DC-B410-863DCFE69F93}"/>
              </c:ext>
            </c:extLst>
          </c:dPt>
          <c:dLbls>
            <c:dLbl>
              <c:idx val="4"/>
              <c:delete val="1"/>
              <c:extLst>
                <c:ext xmlns:c15="http://schemas.microsoft.com/office/drawing/2012/chart" uri="{CE6537A1-D6FC-4f65-9D91-7224C49458BB}"/>
                <c:ext xmlns:c16="http://schemas.microsoft.com/office/drawing/2014/chart" uri="{C3380CC4-5D6E-409C-BE32-E72D297353CC}">
                  <c16:uniqueId val="{00000004-1621-49DC-B410-863DCFE69F93}"/>
                </c:ext>
              </c:extLst>
            </c:dLbl>
            <c:dLbl>
              <c:idx val="5"/>
              <c:delete val="1"/>
              <c:extLst>
                <c:ext xmlns:c15="http://schemas.microsoft.com/office/drawing/2012/chart" uri="{CE6537A1-D6FC-4f65-9D91-7224C49458BB}"/>
                <c:ext xmlns:c16="http://schemas.microsoft.com/office/drawing/2014/chart" uri="{C3380CC4-5D6E-409C-BE32-E72D297353CC}">
                  <c16:uniqueId val="{00000005-1621-49DC-B410-863DCFE69F93}"/>
                </c:ext>
              </c:extLst>
            </c:dLbl>
            <c:dLbl>
              <c:idx val="6"/>
              <c:layout>
                <c:manualLayout>
                  <c:x val="-2.9360450521349599E-2"/>
                  <c:y val="-4.2426551137529502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6-1621-49DC-B410-863DCFE69F93}"/>
                </c:ext>
              </c:extLst>
            </c:dLbl>
            <c:spPr>
              <a:noFill/>
              <a:ln>
                <a:noFill/>
              </a:ln>
              <a:effectLst/>
            </c:spPr>
            <c:txPr>
              <a:bodyPr rot="0" spcFirstLastPara="0" vertOverflow="ellipsis" vert="horz" wrap="square" lIns="38100" tIns="19050" rIns="38100" bIns="19050" anchor="ctr" anchorCtr="1"/>
              <a:lstStyle/>
              <a:p>
                <a:pPr>
                  <a:defRPr lang="zh-CN" sz="1800" b="0" i="0" u="none" strike="noStrike" kern="1200" baseline="0">
                    <a:solidFill>
                      <a:schemeClr val="tx1"/>
                    </a:solidFill>
                    <a:latin typeface="+mn-lt"/>
                    <a:ea typeface="+mn-ea"/>
                    <a:cs typeface="+mn-cs"/>
                  </a:defRPr>
                </a:pPr>
                <a:endParaRPr lang="zh-CN"/>
              </a:p>
            </c:txPr>
            <c:dLblPos val="bestFit"/>
            <c:showLegendKey val="0"/>
            <c:showVal val="0"/>
            <c:showCatName val="0"/>
            <c:showSerName val="0"/>
            <c:showPercent val="1"/>
            <c:showBubbleSize val="0"/>
            <c:showLeaderLines val="1"/>
            <c:extLst>
              <c:ext xmlns:c15="http://schemas.microsoft.com/office/drawing/2012/chart" uri="{CE6537A1-D6FC-4f65-9D91-7224C49458BB}"/>
            </c:extLst>
          </c:dLbls>
          <c:cat>
            <c:strRef>
              <c:f>Sheet1!$A$2:$A$9</c:f>
              <c:strCache>
                <c:ptCount val="8"/>
                <c:pt idx="0">
                  <c:v>系统测试用例评审</c:v>
                </c:pt>
                <c:pt idx="1">
                  <c:v>系统测试第1轮</c:v>
                </c:pt>
                <c:pt idx="2">
                  <c:v>系统测试第2轮</c:v>
                </c:pt>
                <c:pt idx="3">
                  <c:v>系统测试第3轮</c:v>
                </c:pt>
                <c:pt idx="4">
                  <c:v>用户手册评审</c:v>
                </c:pt>
                <c:pt idx="5">
                  <c:v>验收测试</c:v>
                </c:pt>
                <c:pt idx="6">
                  <c:v>其他（专项测试）</c:v>
                </c:pt>
                <c:pt idx="7">
                  <c:v>现网运行</c:v>
                </c:pt>
              </c:strCache>
            </c:strRef>
          </c:cat>
          <c:val>
            <c:numRef>
              <c:f>Sheet1!$B$2:$B$9</c:f>
              <c:numCache>
                <c:formatCode>0.0%</c:formatCode>
                <c:ptCount val="8"/>
                <c:pt idx="0">
                  <c:v>0.11</c:v>
                </c:pt>
                <c:pt idx="1">
                  <c:v>0.22</c:v>
                </c:pt>
                <c:pt idx="2">
                  <c:v>0.33</c:v>
                </c:pt>
                <c:pt idx="3">
                  <c:v>0.22</c:v>
                </c:pt>
                <c:pt idx="4">
                  <c:v>2.5000000000000001E-3</c:v>
                </c:pt>
                <c:pt idx="5">
                  <c:v>2.5000000000000001E-3</c:v>
                </c:pt>
                <c:pt idx="6">
                  <c:v>5.0000000000000001E-3</c:v>
                </c:pt>
                <c:pt idx="7">
                  <c:v>0.11</c:v>
                </c:pt>
              </c:numCache>
            </c:numRef>
          </c:val>
          <c:extLst>
            <c:ext xmlns:c16="http://schemas.microsoft.com/office/drawing/2014/chart" uri="{C3380CC4-5D6E-409C-BE32-E72D297353CC}">
              <c16:uniqueId val="{00000008-1621-49DC-B410-863DCFE69F93}"/>
            </c:ext>
          </c:extLst>
        </c:ser>
        <c:dLbls>
          <c:showLegendKey val="0"/>
          <c:showVal val="0"/>
          <c:showCatName val="0"/>
          <c:showSerName val="0"/>
          <c:showPercent val="1"/>
          <c:showBubbleSize val="0"/>
          <c:showLeaderLines val="1"/>
        </c:dLbls>
        <c:firstSliceAng val="0"/>
      </c:pieChart>
    </c:plotArea>
    <c:legend>
      <c:legendPos val="r"/>
      <c:overlay val="0"/>
      <c:txPr>
        <a:bodyPr rot="0" spcFirstLastPara="0" vertOverflow="ellipsis" vert="horz" wrap="square" anchor="ctr" anchorCtr="1"/>
        <a:lstStyle/>
        <a:p>
          <a:pPr>
            <a:defRPr lang="zh-CN" sz="1800" b="0" i="0" u="none" strike="noStrike" kern="1200" baseline="0">
              <a:solidFill>
                <a:schemeClr val="tx1"/>
              </a:solidFill>
              <a:latin typeface="+mn-lt"/>
              <a:ea typeface="+mn-ea"/>
              <a:cs typeface="+mn-cs"/>
            </a:defRPr>
          </a:pPr>
          <a:endParaRPr lang="zh-CN"/>
        </a:p>
      </c:txPr>
    </c:legend>
    <c:plotVisOnly val="1"/>
    <c:dispBlanksAs val="zero"/>
    <c:showDLblsOverMax val="0"/>
  </c:chart>
  <c:txPr>
    <a:bodyPr/>
    <a:lstStyle/>
    <a:p>
      <a:pPr>
        <a:defRPr lang="zh-CN" sz="1800"/>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zh-CN"/>
  <c:roundedCorners val="0"/>
  <mc:AlternateContent xmlns:mc="http://schemas.openxmlformats.org/markup-compatibility/2006">
    <mc:Choice xmlns:c14="http://schemas.microsoft.com/office/drawing/2007/8/2/chart" Requires="c14">
      <c14:style val="126"/>
    </mc:Choice>
    <mc:Fallback>
      <c:style val="26"/>
    </mc:Fallback>
  </mc:AlternateContent>
  <c:chart>
    <c:autoTitleDeleted val="1"/>
    <c:plotArea>
      <c:layout/>
      <c:pieChart>
        <c:varyColors val="1"/>
        <c:ser>
          <c:idx val="0"/>
          <c:order val="0"/>
          <c:tx>
            <c:strRef>
              <c:f>Sheet1!$B$1</c:f>
              <c:strCache>
                <c:ptCount val="1"/>
                <c:pt idx="0">
                  <c:v>缺陷按严重程度分布</c:v>
                </c:pt>
              </c:strCache>
            </c:strRef>
          </c:tx>
          <c:dPt>
            <c:idx val="0"/>
            <c:bubble3D val="0"/>
            <c:extLst>
              <c:ext xmlns:c16="http://schemas.microsoft.com/office/drawing/2014/chart" uri="{C3380CC4-5D6E-409C-BE32-E72D297353CC}">
                <c16:uniqueId val="{00000000-4B29-43BD-97F2-732DC99C5235}"/>
              </c:ext>
            </c:extLst>
          </c:dPt>
          <c:dPt>
            <c:idx val="1"/>
            <c:bubble3D val="0"/>
            <c:extLst>
              <c:ext xmlns:c16="http://schemas.microsoft.com/office/drawing/2014/chart" uri="{C3380CC4-5D6E-409C-BE32-E72D297353CC}">
                <c16:uniqueId val="{00000001-4B29-43BD-97F2-732DC99C5235}"/>
              </c:ext>
            </c:extLst>
          </c:dPt>
          <c:dPt>
            <c:idx val="2"/>
            <c:bubble3D val="0"/>
            <c:extLst>
              <c:ext xmlns:c16="http://schemas.microsoft.com/office/drawing/2014/chart" uri="{C3380CC4-5D6E-409C-BE32-E72D297353CC}">
                <c16:uniqueId val="{00000002-4B29-43BD-97F2-732DC99C5235}"/>
              </c:ext>
            </c:extLst>
          </c:dPt>
          <c:dPt>
            <c:idx val="3"/>
            <c:bubble3D val="0"/>
            <c:extLst>
              <c:ext xmlns:c16="http://schemas.microsoft.com/office/drawing/2014/chart" uri="{C3380CC4-5D6E-409C-BE32-E72D297353CC}">
                <c16:uniqueId val="{00000003-4B29-43BD-97F2-732DC99C5235}"/>
              </c:ext>
            </c:extLst>
          </c:dPt>
          <c:dLbls>
            <c:spPr>
              <a:noFill/>
              <a:ln>
                <a:noFill/>
              </a:ln>
              <a:effectLst/>
            </c:spPr>
            <c:txPr>
              <a:bodyPr rot="0" spcFirstLastPara="0" vertOverflow="ellipsis" vert="horz" wrap="square" lIns="38100" tIns="19050" rIns="38100" bIns="19050" anchor="ctr" anchorCtr="1"/>
              <a:lstStyle/>
              <a:p>
                <a:pPr>
                  <a:defRPr lang="zh-CN" sz="1800" b="0" i="0" u="none" strike="noStrike" kern="1200" baseline="0">
                    <a:solidFill>
                      <a:schemeClr val="tx1"/>
                    </a:solidFill>
                    <a:latin typeface="+mn-lt"/>
                    <a:ea typeface="+mn-ea"/>
                    <a:cs typeface="+mn-cs"/>
                  </a:defRPr>
                </a:pPr>
                <a:endParaRPr lang="zh-CN"/>
              </a:p>
            </c:txPr>
            <c:dLblPos val="bestFit"/>
            <c:showLegendKey val="0"/>
            <c:showVal val="0"/>
            <c:showCatName val="0"/>
            <c:showSerName val="0"/>
            <c:showPercent val="1"/>
            <c:showBubbleSize val="0"/>
            <c:showLeaderLines val="1"/>
            <c:extLst>
              <c:ext xmlns:c15="http://schemas.microsoft.com/office/drawing/2012/chart" uri="{CE6537A1-D6FC-4f65-9D91-7224C49458BB}"/>
            </c:extLst>
          </c:dLbls>
          <c:cat>
            <c:strRef>
              <c:f>Sheet1!$A$2:$A$5</c:f>
              <c:strCache>
                <c:ptCount val="4"/>
                <c:pt idx="0">
                  <c:v>致命</c:v>
                </c:pt>
                <c:pt idx="1">
                  <c:v>严重</c:v>
                </c:pt>
                <c:pt idx="2">
                  <c:v>一般</c:v>
                </c:pt>
                <c:pt idx="3">
                  <c:v>提示</c:v>
                </c:pt>
              </c:strCache>
            </c:strRef>
          </c:cat>
          <c:val>
            <c:numRef>
              <c:f>Sheet1!$B$2:$B$5</c:f>
              <c:numCache>
                <c:formatCode>0.0%</c:formatCode>
                <c:ptCount val="4"/>
                <c:pt idx="0">
                  <c:v>7.0000000000000007E-2</c:v>
                </c:pt>
                <c:pt idx="1">
                  <c:v>0.19</c:v>
                </c:pt>
                <c:pt idx="2">
                  <c:v>0.63</c:v>
                </c:pt>
                <c:pt idx="3">
                  <c:v>0.11</c:v>
                </c:pt>
              </c:numCache>
            </c:numRef>
          </c:val>
          <c:extLst>
            <c:ext xmlns:c16="http://schemas.microsoft.com/office/drawing/2014/chart" uri="{C3380CC4-5D6E-409C-BE32-E72D297353CC}">
              <c16:uniqueId val="{00000004-4B29-43BD-97F2-732DC99C5235}"/>
            </c:ext>
          </c:extLst>
        </c:ser>
        <c:dLbls>
          <c:showLegendKey val="0"/>
          <c:showVal val="0"/>
          <c:showCatName val="0"/>
          <c:showSerName val="0"/>
          <c:showPercent val="1"/>
          <c:showBubbleSize val="0"/>
          <c:showLeaderLines val="1"/>
        </c:dLbls>
        <c:firstSliceAng val="0"/>
      </c:pieChart>
    </c:plotArea>
    <c:legend>
      <c:legendPos val="r"/>
      <c:overlay val="0"/>
      <c:txPr>
        <a:bodyPr rot="0" spcFirstLastPara="0" vertOverflow="ellipsis" vert="horz" wrap="square" anchor="ctr" anchorCtr="1"/>
        <a:lstStyle/>
        <a:p>
          <a:pPr>
            <a:defRPr lang="zh-CN" sz="1800" b="0" i="0" u="none" strike="noStrike" kern="1200" baseline="0">
              <a:solidFill>
                <a:schemeClr val="tx1"/>
              </a:solidFill>
              <a:latin typeface="+mn-lt"/>
              <a:ea typeface="+mn-ea"/>
              <a:cs typeface="+mn-cs"/>
            </a:defRPr>
          </a:pPr>
          <a:endParaRPr lang="zh-CN"/>
        </a:p>
      </c:txPr>
    </c:legend>
    <c:plotVisOnly val="1"/>
    <c:dispBlanksAs val="zero"/>
    <c:showDLblsOverMax val="0"/>
  </c:chart>
  <c:txPr>
    <a:bodyPr/>
    <a:lstStyle/>
    <a:p>
      <a:pPr>
        <a:defRPr lang="zh-CN" sz="1800"/>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zh-CN"/>
  <c:roundedCorners val="0"/>
  <mc:AlternateContent xmlns:mc="http://schemas.openxmlformats.org/markup-compatibility/2006">
    <mc:Choice xmlns:c14="http://schemas.microsoft.com/office/drawing/2007/8/2/chart" Requires="c14">
      <c14:style val="126"/>
    </mc:Choice>
    <mc:Fallback>
      <c:style val="26"/>
    </mc:Fallback>
  </mc:AlternateContent>
  <c:chart>
    <c:autoTitleDeleted val="1"/>
    <c:plotArea>
      <c:layout/>
      <c:pieChart>
        <c:varyColors val="1"/>
        <c:ser>
          <c:idx val="0"/>
          <c:order val="0"/>
          <c:tx>
            <c:strRef>
              <c:f>Sheet1!$B$1</c:f>
              <c:strCache>
                <c:ptCount val="1"/>
                <c:pt idx="0">
                  <c:v>列1</c:v>
                </c:pt>
              </c:strCache>
            </c:strRef>
          </c:tx>
          <c:dPt>
            <c:idx val="0"/>
            <c:bubble3D val="0"/>
            <c:extLst>
              <c:ext xmlns:c16="http://schemas.microsoft.com/office/drawing/2014/chart" uri="{C3380CC4-5D6E-409C-BE32-E72D297353CC}">
                <c16:uniqueId val="{00000000-BA67-479F-A587-24BEF92B5539}"/>
              </c:ext>
            </c:extLst>
          </c:dPt>
          <c:dPt>
            <c:idx val="1"/>
            <c:bubble3D val="0"/>
            <c:extLst>
              <c:ext xmlns:c16="http://schemas.microsoft.com/office/drawing/2014/chart" uri="{C3380CC4-5D6E-409C-BE32-E72D297353CC}">
                <c16:uniqueId val="{00000001-BA67-479F-A587-24BEF92B5539}"/>
              </c:ext>
            </c:extLst>
          </c:dPt>
          <c:dPt>
            <c:idx val="2"/>
            <c:bubble3D val="0"/>
            <c:extLst>
              <c:ext xmlns:c16="http://schemas.microsoft.com/office/drawing/2014/chart" uri="{C3380CC4-5D6E-409C-BE32-E72D297353CC}">
                <c16:uniqueId val="{00000002-BA67-479F-A587-24BEF92B5539}"/>
              </c:ext>
            </c:extLst>
          </c:dPt>
          <c:dPt>
            <c:idx val="3"/>
            <c:bubble3D val="0"/>
            <c:extLst>
              <c:ext xmlns:c16="http://schemas.microsoft.com/office/drawing/2014/chart" uri="{C3380CC4-5D6E-409C-BE32-E72D297353CC}">
                <c16:uniqueId val="{00000003-BA67-479F-A587-24BEF92B5539}"/>
              </c:ext>
            </c:extLst>
          </c:dPt>
          <c:dPt>
            <c:idx val="4"/>
            <c:bubble3D val="0"/>
            <c:extLst>
              <c:ext xmlns:c16="http://schemas.microsoft.com/office/drawing/2014/chart" uri="{C3380CC4-5D6E-409C-BE32-E72D297353CC}">
                <c16:uniqueId val="{00000004-BA67-479F-A587-24BEF92B5539}"/>
              </c:ext>
            </c:extLst>
          </c:dPt>
          <c:dPt>
            <c:idx val="5"/>
            <c:bubble3D val="0"/>
            <c:extLst>
              <c:ext xmlns:c16="http://schemas.microsoft.com/office/drawing/2014/chart" uri="{C3380CC4-5D6E-409C-BE32-E72D297353CC}">
                <c16:uniqueId val="{00000005-BA67-479F-A587-24BEF92B5539}"/>
              </c:ext>
            </c:extLst>
          </c:dPt>
          <c:dPt>
            <c:idx val="6"/>
            <c:bubble3D val="0"/>
            <c:extLst>
              <c:ext xmlns:c16="http://schemas.microsoft.com/office/drawing/2014/chart" uri="{C3380CC4-5D6E-409C-BE32-E72D297353CC}">
                <c16:uniqueId val="{00000006-BA67-479F-A587-24BEF92B5539}"/>
              </c:ext>
            </c:extLst>
          </c:dPt>
          <c:dLbls>
            <c:spPr>
              <a:noFill/>
              <a:ln>
                <a:noFill/>
              </a:ln>
              <a:effectLst/>
            </c:spPr>
            <c:txPr>
              <a:bodyPr rot="0" spcFirstLastPara="0" vertOverflow="ellipsis" vert="horz" wrap="square" lIns="38100" tIns="19050" rIns="38100" bIns="19050" anchor="ctr" anchorCtr="1"/>
              <a:lstStyle/>
              <a:p>
                <a:pPr>
                  <a:defRPr lang="zh-CN" sz="1800" b="0" i="0" u="none" strike="noStrike" kern="1200" baseline="0">
                    <a:solidFill>
                      <a:schemeClr val="tx1"/>
                    </a:solidFill>
                    <a:latin typeface="+mn-lt"/>
                    <a:ea typeface="+mn-ea"/>
                    <a:cs typeface="+mn-cs"/>
                  </a:defRPr>
                </a:pPr>
                <a:endParaRPr lang="zh-CN"/>
              </a:p>
            </c:txPr>
            <c:dLblPos val="bestFit"/>
            <c:showLegendKey val="0"/>
            <c:showVal val="0"/>
            <c:showCatName val="0"/>
            <c:showSerName val="0"/>
            <c:showPercent val="1"/>
            <c:showBubbleSize val="0"/>
            <c:showLeaderLines val="1"/>
            <c:extLst>
              <c:ext xmlns:c15="http://schemas.microsoft.com/office/drawing/2012/chart" uri="{CE6537A1-D6FC-4f65-9D91-7224C49458BB}"/>
            </c:extLst>
          </c:dLbls>
          <c:cat>
            <c:strRef>
              <c:f>Sheet1!$A$2:$A$8</c:f>
              <c:strCache>
                <c:ptCount val="7"/>
                <c:pt idx="0">
                  <c:v>产品需求</c:v>
                </c:pt>
                <c:pt idx="1">
                  <c:v>系统设计</c:v>
                </c:pt>
                <c:pt idx="2">
                  <c:v>软件需求</c:v>
                </c:pt>
                <c:pt idx="3">
                  <c:v>概要设计</c:v>
                </c:pt>
                <c:pt idx="4">
                  <c:v>详细设计</c:v>
                </c:pt>
                <c:pt idx="5">
                  <c:v>代码</c:v>
                </c:pt>
                <c:pt idx="6">
                  <c:v>测试</c:v>
                </c:pt>
              </c:strCache>
            </c:strRef>
          </c:cat>
          <c:val>
            <c:numRef>
              <c:f>Sheet1!$B$2:$B$8</c:f>
              <c:numCache>
                <c:formatCode>0.0%</c:formatCode>
                <c:ptCount val="7"/>
                <c:pt idx="0">
                  <c:v>7.0000000000000001E-3</c:v>
                </c:pt>
                <c:pt idx="1">
                  <c:v>1E-3</c:v>
                </c:pt>
                <c:pt idx="2">
                  <c:v>0.1</c:v>
                </c:pt>
                <c:pt idx="3">
                  <c:v>1E-3</c:v>
                </c:pt>
                <c:pt idx="4">
                  <c:v>1E-3</c:v>
                </c:pt>
                <c:pt idx="5">
                  <c:v>0.71</c:v>
                </c:pt>
                <c:pt idx="6">
                  <c:v>0.18</c:v>
                </c:pt>
              </c:numCache>
            </c:numRef>
          </c:val>
          <c:extLst>
            <c:ext xmlns:c16="http://schemas.microsoft.com/office/drawing/2014/chart" uri="{C3380CC4-5D6E-409C-BE32-E72D297353CC}">
              <c16:uniqueId val="{00000007-BA67-479F-A587-24BEF92B5539}"/>
            </c:ext>
          </c:extLst>
        </c:ser>
        <c:dLbls>
          <c:showLegendKey val="0"/>
          <c:showVal val="0"/>
          <c:showCatName val="0"/>
          <c:showSerName val="0"/>
          <c:showPercent val="1"/>
          <c:showBubbleSize val="0"/>
          <c:showLeaderLines val="1"/>
        </c:dLbls>
        <c:firstSliceAng val="0"/>
      </c:pieChart>
    </c:plotArea>
    <c:legend>
      <c:legendPos val="r"/>
      <c:overlay val="0"/>
      <c:txPr>
        <a:bodyPr rot="0" spcFirstLastPara="0" vertOverflow="ellipsis" vert="horz" wrap="square" anchor="ctr" anchorCtr="1"/>
        <a:lstStyle/>
        <a:p>
          <a:pPr>
            <a:defRPr lang="zh-CN" sz="1800" b="0" i="0" u="none" strike="noStrike" kern="1200" baseline="0">
              <a:solidFill>
                <a:schemeClr val="tx1"/>
              </a:solidFill>
              <a:latin typeface="+mn-lt"/>
              <a:ea typeface="+mn-ea"/>
              <a:cs typeface="+mn-cs"/>
            </a:defRPr>
          </a:pPr>
          <a:endParaRPr lang="zh-CN"/>
        </a:p>
      </c:txPr>
    </c:legend>
    <c:plotVisOnly val="1"/>
    <c:dispBlanksAs val="zero"/>
    <c:showDLblsOverMax val="0"/>
  </c:chart>
  <c:txPr>
    <a:bodyPr/>
    <a:lstStyle/>
    <a:p>
      <a:pPr>
        <a:defRPr lang="zh-CN" sz="1800"/>
      </a:pPr>
      <a:endParaRPr lang="zh-CN"/>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2018/4/4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2018/4/4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032705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0857116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331504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t>2018/4/4</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t>2018/4/4</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t>2018/4/4</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t>2018/4/4</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t>2018/4/4</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t>2018/4/4</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t>2018/4/4</a:t>
            </a:fld>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t>2018/4/4</a:t>
            </a:fld>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t>2018/4/4</a:t>
            </a:fld>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t>2018/4/4</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t>2018/4/4</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slide" Target="slide37.xml"/><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 Target="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 Target="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 Target="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 Target="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46.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46.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46.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slide" Target="slide46.xm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slide" Target="slide46.xm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slide" Target="slide46.xm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slide" Target="slide46.xm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slide" Target="slide46.xm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 Target="slide4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 Target="slide4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 Target="slide4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slide" Target="slide4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 Target="slide4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58.xml.rels><?xml version="1.0" encoding="UTF-8" standalone="yes"?>
<Relationships xmlns="http://schemas.openxmlformats.org/package/2006/relationships"><Relationship Id="rId2" Type="http://schemas.openxmlformats.org/officeDocument/2006/relationships/slide" Target="slide4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 Target="slide6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 Target="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2325229" y="2060848"/>
            <a:ext cx="4493538" cy="830997"/>
          </a:xfrm>
          <a:prstGeom prst="rect">
            <a:avLst/>
          </a:prstGeom>
          <a:noFill/>
        </p:spPr>
        <p:txBody>
          <a:bodyPr wrap="none" rtlCol="0" anchor="ctr">
            <a:spAutoFit/>
          </a:bodyPr>
          <a:lstStyle/>
          <a:p>
            <a:pPr algn="ctr"/>
            <a:r>
              <a:rPr lang="zh-CN" altLang="en-US" sz="4800" b="1">
                <a:solidFill>
                  <a:schemeClr val="bg1"/>
                </a:solidFill>
                <a:latin typeface="微软雅黑" panose="020B0503020204020204" pitchFamily="34" charset="-122"/>
                <a:ea typeface="微软雅黑" panose="020B0503020204020204" pitchFamily="34" charset="-122"/>
              </a:rPr>
              <a:t>测试理论第四天</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4479635" y="2989542"/>
            <a:ext cx="184730" cy="553998"/>
          </a:xfrm>
          <a:prstGeom prst="rect">
            <a:avLst/>
          </a:prstGeom>
          <a:noFill/>
        </p:spPr>
        <p:txBody>
          <a:bodyPr wrap="none" rtlCol="0" anchor="ctr">
            <a:spAutoFit/>
          </a:bodyPr>
          <a:lstStyle/>
          <a:p>
            <a:pPr algn="ctr"/>
            <a:endParaRPr lang="zh-CN" altLang="en-US" sz="3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928370"/>
            <a:ext cx="8229600" cy="59753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缺陷报告</a:t>
            </a:r>
          </a:p>
        </p:txBody>
      </p:sp>
      <p:pic>
        <p:nvPicPr>
          <p:cNvPr id="2" name="图片 1">
            <a:extLst>
              <a:ext uri="{FF2B5EF4-FFF2-40B4-BE49-F238E27FC236}">
                <a16:creationId xmlns:a16="http://schemas.microsoft.com/office/drawing/2014/main" id="{46543B7B-69B9-4D1E-97A0-E40BD26852B8}"/>
              </a:ext>
            </a:extLst>
          </p:cNvPr>
          <p:cNvPicPr>
            <a:picLocks noChangeAspect="1"/>
          </p:cNvPicPr>
          <p:nvPr/>
        </p:nvPicPr>
        <p:blipFill>
          <a:blip r:embed="rId3"/>
          <a:stretch>
            <a:fillRect/>
          </a:stretch>
        </p:blipFill>
        <p:spPr>
          <a:xfrm>
            <a:off x="2776762" y="2881381"/>
            <a:ext cx="3590476" cy="1095238"/>
          </a:xfrm>
          <a:prstGeom prst="rect">
            <a:avLst/>
          </a:prstGeom>
        </p:spPr>
      </p:pic>
    </p:spTree>
    <p:extLst>
      <p:ext uri="{BB962C8B-B14F-4D97-AF65-F5344CB8AC3E}">
        <p14:creationId xmlns:p14="http://schemas.microsoft.com/office/powerpoint/2010/main" val="1789384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911225"/>
            <a:ext cx="8229600" cy="547370"/>
          </a:xfrm>
        </p:spPr>
        <p:txBody>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缺陷处理流程</a:t>
            </a:r>
          </a:p>
        </p:txBody>
      </p:sp>
      <p:grpSp>
        <p:nvGrpSpPr>
          <p:cNvPr id="209" name="组合 208"/>
          <p:cNvGrpSpPr/>
          <p:nvPr/>
        </p:nvGrpSpPr>
        <p:grpSpPr>
          <a:xfrm>
            <a:off x="1247147" y="1776307"/>
            <a:ext cx="6649706" cy="3749960"/>
            <a:chOff x="1259632" y="1268760"/>
            <a:chExt cx="7217781" cy="4872344"/>
          </a:xfrm>
        </p:grpSpPr>
        <p:sp>
          <p:nvSpPr>
            <p:cNvPr id="4" name="矩形 3"/>
            <p:cNvSpPr/>
            <p:nvPr/>
          </p:nvSpPr>
          <p:spPr>
            <a:xfrm>
              <a:off x="2408432" y="1282983"/>
              <a:ext cx="1490348" cy="465735"/>
            </a:xfrm>
            <a:prstGeom prst="rect">
              <a:avLst/>
            </a:prstGeom>
            <a:ln>
              <a:solidFill>
                <a:schemeClr val="accent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1385" dirty="0"/>
                <a:t>提交缺陷</a:t>
              </a:r>
            </a:p>
          </p:txBody>
        </p:sp>
        <p:sp>
          <p:nvSpPr>
            <p:cNvPr id="5" name="矩形 4"/>
            <p:cNvSpPr/>
            <p:nvPr/>
          </p:nvSpPr>
          <p:spPr>
            <a:xfrm>
              <a:off x="4686294" y="1268760"/>
              <a:ext cx="1490348" cy="465735"/>
            </a:xfrm>
            <a:prstGeom prst="rect">
              <a:avLst/>
            </a:prstGeom>
            <a:ln>
              <a:solidFill>
                <a:schemeClr val="accent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1385" dirty="0"/>
                <a:t>分配缺陷</a:t>
              </a:r>
            </a:p>
          </p:txBody>
        </p:sp>
        <p:sp>
          <p:nvSpPr>
            <p:cNvPr id="6" name="矩形 5"/>
            <p:cNvSpPr/>
            <p:nvPr/>
          </p:nvSpPr>
          <p:spPr>
            <a:xfrm>
              <a:off x="4686294" y="4868760"/>
              <a:ext cx="1490348" cy="465735"/>
            </a:xfrm>
            <a:prstGeom prst="rect">
              <a:avLst/>
            </a:prstGeom>
            <a:ln>
              <a:solidFill>
                <a:schemeClr val="accent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1385" dirty="0"/>
                <a:t>回测缺陷</a:t>
              </a:r>
            </a:p>
          </p:txBody>
        </p:sp>
        <p:sp>
          <p:nvSpPr>
            <p:cNvPr id="7" name="矩形 6"/>
            <p:cNvSpPr/>
            <p:nvPr/>
          </p:nvSpPr>
          <p:spPr>
            <a:xfrm>
              <a:off x="1259632" y="3903050"/>
              <a:ext cx="1490348" cy="465735"/>
            </a:xfrm>
            <a:prstGeom prst="rect">
              <a:avLst/>
            </a:prstGeom>
            <a:ln>
              <a:solidFill>
                <a:schemeClr val="accent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1385" dirty="0"/>
                <a:t>重新打开</a:t>
              </a:r>
            </a:p>
          </p:txBody>
        </p:sp>
        <p:sp>
          <p:nvSpPr>
            <p:cNvPr id="8" name="矩形 7"/>
            <p:cNvSpPr/>
            <p:nvPr/>
          </p:nvSpPr>
          <p:spPr>
            <a:xfrm>
              <a:off x="4686294" y="4148760"/>
              <a:ext cx="1490348" cy="465735"/>
            </a:xfrm>
            <a:prstGeom prst="rect">
              <a:avLst/>
            </a:prstGeom>
            <a:ln>
              <a:solidFill>
                <a:schemeClr val="accent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1385" dirty="0"/>
                <a:t>处理缺陷</a:t>
              </a:r>
            </a:p>
          </p:txBody>
        </p:sp>
        <p:sp>
          <p:nvSpPr>
            <p:cNvPr id="9" name="矩形 8"/>
            <p:cNvSpPr/>
            <p:nvPr/>
          </p:nvSpPr>
          <p:spPr>
            <a:xfrm>
              <a:off x="2408433" y="5636361"/>
              <a:ext cx="1490348" cy="465735"/>
            </a:xfrm>
            <a:prstGeom prst="rect">
              <a:avLst/>
            </a:prstGeom>
            <a:ln>
              <a:solidFill>
                <a:schemeClr val="accent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1385" dirty="0"/>
                <a:t>关闭缺陷</a:t>
              </a:r>
            </a:p>
          </p:txBody>
        </p:sp>
        <p:sp>
          <p:nvSpPr>
            <p:cNvPr id="10" name="菱形 9"/>
            <p:cNvSpPr/>
            <p:nvPr/>
          </p:nvSpPr>
          <p:spPr>
            <a:xfrm>
              <a:off x="4326903" y="1986664"/>
              <a:ext cx="2235522" cy="554440"/>
            </a:xfrm>
            <a:prstGeom prst="diamond">
              <a:avLst/>
            </a:prstGeom>
            <a:ln>
              <a:solidFill>
                <a:schemeClr val="accent1"/>
              </a:solidFill>
            </a:ln>
          </p:spPr>
          <p:style>
            <a:lnRef idx="2">
              <a:schemeClr val="accent3"/>
            </a:lnRef>
            <a:fillRef idx="1">
              <a:schemeClr val="lt1"/>
            </a:fillRef>
            <a:effectRef idx="0">
              <a:schemeClr val="accent3"/>
            </a:effectRef>
            <a:fontRef idx="minor">
              <a:schemeClr val="dk1"/>
            </a:fontRef>
          </p:style>
          <p:txBody>
            <a:bodyPr lIns="0" tIns="0" rIns="0" bIns="0" rtlCol="0" anchor="ctr">
              <a:spAutoFit/>
            </a:bodyPr>
            <a:lstStyle/>
            <a:p>
              <a:pPr algn="ctr"/>
              <a:r>
                <a:rPr lang="zh-CN" altLang="en-US" sz="1385" dirty="0"/>
                <a:t>是否重复？</a:t>
              </a:r>
            </a:p>
          </p:txBody>
        </p:sp>
        <p:sp>
          <p:nvSpPr>
            <p:cNvPr id="12" name="菱形 11"/>
            <p:cNvSpPr/>
            <p:nvPr/>
          </p:nvSpPr>
          <p:spPr>
            <a:xfrm>
              <a:off x="4320305" y="5586664"/>
              <a:ext cx="2235522" cy="554440"/>
            </a:xfrm>
            <a:prstGeom prst="diamond">
              <a:avLst/>
            </a:prstGeom>
            <a:ln>
              <a:solidFill>
                <a:schemeClr val="accent1"/>
              </a:solidFill>
            </a:ln>
          </p:spPr>
          <p:style>
            <a:lnRef idx="2">
              <a:schemeClr val="accent3"/>
            </a:lnRef>
            <a:fillRef idx="1">
              <a:schemeClr val="lt1"/>
            </a:fillRef>
            <a:effectRef idx="0">
              <a:schemeClr val="accent3"/>
            </a:effectRef>
            <a:fontRef idx="minor">
              <a:schemeClr val="dk1"/>
            </a:fontRef>
          </p:style>
          <p:txBody>
            <a:bodyPr lIns="0" tIns="0" rIns="0" bIns="0" rtlCol="0" anchor="ctr">
              <a:spAutoFit/>
            </a:bodyPr>
            <a:lstStyle/>
            <a:p>
              <a:pPr algn="ctr"/>
              <a:r>
                <a:rPr lang="zh-CN" altLang="en-US" sz="1385" dirty="0"/>
                <a:t>修改完成</a:t>
              </a:r>
            </a:p>
          </p:txBody>
        </p:sp>
        <p:cxnSp>
          <p:nvCxnSpPr>
            <p:cNvPr id="15" name="直接箭头连接符 14"/>
            <p:cNvCxnSpPr>
              <a:stCxn id="8" idx="2"/>
              <a:endCxn id="6" idx="0"/>
            </p:cNvCxnSpPr>
            <p:nvPr/>
          </p:nvCxnSpPr>
          <p:spPr>
            <a:xfrm>
              <a:off x="5431468" y="4614495"/>
              <a:ext cx="0" cy="254265"/>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25" idx="2"/>
              <a:endCxn id="8" idx="0"/>
            </p:cNvCxnSpPr>
            <p:nvPr/>
          </p:nvCxnSpPr>
          <p:spPr>
            <a:xfrm flipH="1">
              <a:off x="5431680" y="3981482"/>
              <a:ext cx="17920" cy="167487"/>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21" idx="2"/>
              <a:endCxn id="25" idx="0"/>
            </p:cNvCxnSpPr>
            <p:nvPr/>
          </p:nvCxnSpPr>
          <p:spPr>
            <a:xfrm>
              <a:off x="5444664" y="3260657"/>
              <a:ext cx="4825" cy="165837"/>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10" idx="2"/>
              <a:endCxn id="21" idx="0"/>
            </p:cNvCxnSpPr>
            <p:nvPr/>
          </p:nvCxnSpPr>
          <p:spPr>
            <a:xfrm>
              <a:off x="5444664" y="2540657"/>
              <a:ext cx="0" cy="165837"/>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5" idx="2"/>
              <a:endCxn id="10" idx="0"/>
            </p:cNvCxnSpPr>
            <p:nvPr/>
          </p:nvCxnSpPr>
          <p:spPr>
            <a:xfrm>
              <a:off x="5431468" y="1733670"/>
              <a:ext cx="13096" cy="252468"/>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4" idx="3"/>
              <a:endCxn id="5" idx="1"/>
            </p:cNvCxnSpPr>
            <p:nvPr/>
          </p:nvCxnSpPr>
          <p:spPr>
            <a:xfrm flipV="1">
              <a:off x="3898780" y="1501628"/>
              <a:ext cx="787514" cy="14223"/>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39" name="肘形连接符 38"/>
            <p:cNvCxnSpPr>
              <a:stCxn id="12" idx="3"/>
              <a:endCxn id="8" idx="3"/>
            </p:cNvCxnSpPr>
            <p:nvPr/>
          </p:nvCxnSpPr>
          <p:spPr>
            <a:xfrm flipH="1" flipV="1">
              <a:off x="6176714" y="4381432"/>
              <a:ext cx="379086" cy="1482631"/>
            </a:xfrm>
            <a:prstGeom prst="bentConnector3">
              <a:avLst>
                <a:gd name="adj1" fmla="val -68180"/>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40" name="肘形连接符 39"/>
            <p:cNvCxnSpPr>
              <a:stCxn id="10" idx="1"/>
              <a:endCxn id="9" idx="0"/>
            </p:cNvCxnSpPr>
            <p:nvPr/>
          </p:nvCxnSpPr>
          <p:spPr>
            <a:xfrm rot="10800000" flipV="1">
              <a:off x="3153676" y="2263506"/>
              <a:ext cx="1173099" cy="3372841"/>
            </a:xfrm>
            <a:prstGeom prst="bentConnector2">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21" name="菱形 20"/>
            <p:cNvSpPr/>
            <p:nvPr/>
          </p:nvSpPr>
          <p:spPr>
            <a:xfrm>
              <a:off x="4326903" y="2706664"/>
              <a:ext cx="2235522" cy="554440"/>
            </a:xfrm>
            <a:prstGeom prst="diamond">
              <a:avLst/>
            </a:prstGeom>
            <a:ln>
              <a:solidFill>
                <a:schemeClr val="accent1"/>
              </a:solidFill>
            </a:ln>
          </p:spPr>
          <p:style>
            <a:lnRef idx="2">
              <a:schemeClr val="accent3"/>
            </a:lnRef>
            <a:fillRef idx="1">
              <a:schemeClr val="lt1"/>
            </a:fillRef>
            <a:effectRef idx="0">
              <a:schemeClr val="accent3"/>
            </a:effectRef>
            <a:fontRef idx="minor">
              <a:schemeClr val="dk1"/>
            </a:fontRef>
          </p:style>
          <p:txBody>
            <a:bodyPr lIns="0" tIns="0" rIns="0" bIns="0" rtlCol="0" anchor="ctr">
              <a:spAutoFit/>
            </a:bodyPr>
            <a:lstStyle/>
            <a:p>
              <a:pPr algn="ctr"/>
              <a:r>
                <a:rPr lang="en-US" altLang="zh-CN" sz="1385" dirty="0"/>
                <a:t>BUG</a:t>
              </a:r>
              <a:r>
                <a:rPr lang="zh-CN" altLang="en-US" sz="1385" dirty="0"/>
                <a:t>？</a:t>
              </a:r>
            </a:p>
          </p:txBody>
        </p:sp>
        <p:sp>
          <p:nvSpPr>
            <p:cNvPr id="25" name="菱形 24"/>
            <p:cNvSpPr/>
            <p:nvPr/>
          </p:nvSpPr>
          <p:spPr>
            <a:xfrm>
              <a:off x="4331839" y="3426664"/>
              <a:ext cx="2235522" cy="554440"/>
            </a:xfrm>
            <a:prstGeom prst="diamond">
              <a:avLst/>
            </a:prstGeom>
            <a:ln>
              <a:solidFill>
                <a:schemeClr val="accent1"/>
              </a:solidFill>
            </a:ln>
          </p:spPr>
          <p:style>
            <a:lnRef idx="2">
              <a:schemeClr val="accent3"/>
            </a:lnRef>
            <a:fillRef idx="1">
              <a:schemeClr val="lt1"/>
            </a:fillRef>
            <a:effectRef idx="0">
              <a:schemeClr val="accent3"/>
            </a:effectRef>
            <a:fontRef idx="minor">
              <a:schemeClr val="dk1"/>
            </a:fontRef>
          </p:style>
          <p:txBody>
            <a:bodyPr lIns="0" tIns="0" rIns="0" bIns="0" rtlCol="0" anchor="ctr">
              <a:spAutoFit/>
            </a:bodyPr>
            <a:lstStyle/>
            <a:p>
              <a:pPr algn="ctr"/>
              <a:r>
                <a:rPr lang="zh-CN" altLang="en-US" sz="1385" dirty="0"/>
                <a:t>推迟处理？</a:t>
              </a:r>
            </a:p>
          </p:txBody>
        </p:sp>
        <p:cxnSp>
          <p:nvCxnSpPr>
            <p:cNvPr id="44" name="直接箭头连接符 43"/>
            <p:cNvCxnSpPr>
              <a:stCxn id="6" idx="2"/>
              <a:endCxn id="12" idx="0"/>
            </p:cNvCxnSpPr>
            <p:nvPr/>
          </p:nvCxnSpPr>
          <p:spPr>
            <a:xfrm>
              <a:off x="5431468" y="5334495"/>
              <a:ext cx="6892" cy="252468"/>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50" name="矩形 49"/>
            <p:cNvSpPr/>
            <p:nvPr/>
          </p:nvSpPr>
          <p:spPr>
            <a:xfrm>
              <a:off x="6987065" y="3379883"/>
              <a:ext cx="1490348" cy="648000"/>
            </a:xfrm>
            <a:prstGeom prst="rect">
              <a:avLst/>
            </a:prstGeom>
            <a:ln>
              <a:solidFill>
                <a:schemeClr val="accent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1385" dirty="0"/>
                <a:t>以后版</a:t>
              </a:r>
              <a:endParaRPr lang="en-US" altLang="zh-CN" sz="1385" dirty="0"/>
            </a:p>
            <a:p>
              <a:pPr algn="ctr"/>
              <a:r>
                <a:rPr lang="zh-CN" altLang="en-US" sz="1385" dirty="0"/>
                <a:t>本处理</a:t>
              </a:r>
            </a:p>
          </p:txBody>
        </p:sp>
        <p:cxnSp>
          <p:nvCxnSpPr>
            <p:cNvPr id="51" name="直接箭头连接符 50"/>
            <p:cNvCxnSpPr>
              <a:stCxn id="25" idx="3"/>
              <a:endCxn id="50" idx="1"/>
            </p:cNvCxnSpPr>
            <p:nvPr/>
          </p:nvCxnSpPr>
          <p:spPr>
            <a:xfrm>
              <a:off x="6566672" y="3703884"/>
              <a:ext cx="420441" cy="0"/>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58" name="肘形连接符 57"/>
            <p:cNvCxnSpPr>
              <a:stCxn id="50" idx="2"/>
              <a:endCxn id="8" idx="3"/>
            </p:cNvCxnSpPr>
            <p:nvPr/>
          </p:nvCxnSpPr>
          <p:spPr>
            <a:xfrm rot="5400000">
              <a:off x="6777569" y="3426957"/>
              <a:ext cx="353745" cy="1555597"/>
            </a:xfrm>
            <a:prstGeom prst="bentConnector2">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5034102" y="3149768"/>
              <a:ext cx="390114" cy="396028"/>
            </a:xfrm>
            <a:prstGeom prst="rect">
              <a:avLst/>
            </a:prstGeom>
            <a:noFill/>
            <a:ln>
              <a:noFill/>
            </a:ln>
          </p:spPr>
          <p:txBody>
            <a:bodyPr wrap="none" rtlCol="0">
              <a:spAutoFit/>
            </a:bodyPr>
            <a:lstStyle/>
            <a:p>
              <a:r>
                <a:rPr lang="zh-CN" altLang="en-US" sz="1385" dirty="0"/>
                <a:t>是</a:t>
              </a:r>
            </a:p>
          </p:txBody>
        </p:sp>
        <p:sp>
          <p:nvSpPr>
            <p:cNvPr id="63" name="TextBox 62"/>
            <p:cNvSpPr txBox="1"/>
            <p:nvPr/>
          </p:nvSpPr>
          <p:spPr>
            <a:xfrm>
              <a:off x="3972519" y="1925632"/>
              <a:ext cx="390114" cy="396028"/>
            </a:xfrm>
            <a:prstGeom prst="rect">
              <a:avLst/>
            </a:prstGeom>
            <a:noFill/>
            <a:ln>
              <a:noFill/>
            </a:ln>
          </p:spPr>
          <p:txBody>
            <a:bodyPr wrap="none" rtlCol="0">
              <a:spAutoFit/>
            </a:bodyPr>
            <a:lstStyle/>
            <a:p>
              <a:r>
                <a:rPr lang="zh-CN" altLang="en-US" sz="1385" dirty="0"/>
                <a:t>是</a:t>
              </a:r>
            </a:p>
          </p:txBody>
        </p:sp>
        <p:sp>
          <p:nvSpPr>
            <p:cNvPr id="64" name="TextBox 63"/>
            <p:cNvSpPr txBox="1"/>
            <p:nvPr/>
          </p:nvSpPr>
          <p:spPr>
            <a:xfrm>
              <a:off x="6564807" y="3718384"/>
              <a:ext cx="390114" cy="396028"/>
            </a:xfrm>
            <a:prstGeom prst="rect">
              <a:avLst/>
            </a:prstGeom>
            <a:noFill/>
            <a:ln>
              <a:noFill/>
            </a:ln>
          </p:spPr>
          <p:txBody>
            <a:bodyPr wrap="none" rtlCol="0">
              <a:spAutoFit/>
            </a:bodyPr>
            <a:lstStyle/>
            <a:p>
              <a:r>
                <a:rPr lang="zh-CN" altLang="en-US" sz="1385" dirty="0"/>
                <a:t>是</a:t>
              </a:r>
            </a:p>
          </p:txBody>
        </p:sp>
        <p:sp>
          <p:nvSpPr>
            <p:cNvPr id="65" name="TextBox 64"/>
            <p:cNvSpPr txBox="1"/>
            <p:nvPr/>
          </p:nvSpPr>
          <p:spPr>
            <a:xfrm>
              <a:off x="4027977" y="3005752"/>
              <a:ext cx="390114" cy="396028"/>
            </a:xfrm>
            <a:prstGeom prst="rect">
              <a:avLst/>
            </a:prstGeom>
            <a:noFill/>
            <a:ln>
              <a:noFill/>
            </a:ln>
          </p:spPr>
          <p:txBody>
            <a:bodyPr wrap="none" rtlCol="0">
              <a:spAutoFit/>
            </a:bodyPr>
            <a:lstStyle/>
            <a:p>
              <a:r>
                <a:rPr lang="zh-CN" altLang="en-US" sz="1385" dirty="0"/>
                <a:t>否</a:t>
              </a:r>
            </a:p>
          </p:txBody>
        </p:sp>
        <p:sp>
          <p:nvSpPr>
            <p:cNvPr id="66" name="TextBox 65"/>
            <p:cNvSpPr txBox="1"/>
            <p:nvPr/>
          </p:nvSpPr>
          <p:spPr>
            <a:xfrm>
              <a:off x="5484687" y="3869848"/>
              <a:ext cx="390114" cy="396028"/>
            </a:xfrm>
            <a:prstGeom prst="rect">
              <a:avLst/>
            </a:prstGeom>
            <a:noFill/>
            <a:ln>
              <a:noFill/>
            </a:ln>
          </p:spPr>
          <p:txBody>
            <a:bodyPr wrap="none" rtlCol="0">
              <a:spAutoFit/>
            </a:bodyPr>
            <a:lstStyle/>
            <a:p>
              <a:r>
                <a:rPr lang="zh-CN" altLang="en-US" sz="1385" dirty="0"/>
                <a:t>否</a:t>
              </a:r>
            </a:p>
          </p:txBody>
        </p:sp>
        <p:sp>
          <p:nvSpPr>
            <p:cNvPr id="67" name="TextBox 66"/>
            <p:cNvSpPr txBox="1"/>
            <p:nvPr/>
          </p:nvSpPr>
          <p:spPr>
            <a:xfrm>
              <a:off x="5468137" y="2420396"/>
              <a:ext cx="390114" cy="396028"/>
            </a:xfrm>
            <a:prstGeom prst="rect">
              <a:avLst/>
            </a:prstGeom>
            <a:noFill/>
            <a:ln>
              <a:noFill/>
            </a:ln>
          </p:spPr>
          <p:txBody>
            <a:bodyPr wrap="none" rtlCol="0">
              <a:spAutoFit/>
            </a:bodyPr>
            <a:lstStyle/>
            <a:p>
              <a:r>
                <a:rPr lang="zh-CN" altLang="en-US" sz="1385" dirty="0"/>
                <a:t>否</a:t>
              </a:r>
            </a:p>
          </p:txBody>
        </p:sp>
        <p:cxnSp>
          <p:nvCxnSpPr>
            <p:cNvPr id="68" name="肘形连接符 67"/>
            <p:cNvCxnSpPr>
              <a:stCxn id="21" idx="1"/>
              <a:endCxn id="9" idx="0"/>
            </p:cNvCxnSpPr>
            <p:nvPr/>
          </p:nvCxnSpPr>
          <p:spPr>
            <a:xfrm rot="10800000" flipV="1">
              <a:off x="3153676" y="2983782"/>
              <a:ext cx="1173099" cy="2652565"/>
            </a:xfrm>
            <a:prstGeom prst="bentConnector2">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6434577" y="5435651"/>
              <a:ext cx="390114" cy="396028"/>
            </a:xfrm>
            <a:prstGeom prst="rect">
              <a:avLst/>
            </a:prstGeom>
            <a:noFill/>
            <a:ln>
              <a:noFill/>
            </a:ln>
          </p:spPr>
          <p:txBody>
            <a:bodyPr wrap="none" rtlCol="0">
              <a:spAutoFit/>
            </a:bodyPr>
            <a:lstStyle/>
            <a:p>
              <a:r>
                <a:rPr lang="zh-CN" altLang="en-US" sz="1385" dirty="0"/>
                <a:t>否</a:t>
              </a:r>
            </a:p>
          </p:txBody>
        </p:sp>
        <p:sp>
          <p:nvSpPr>
            <p:cNvPr id="74" name="TextBox 73"/>
            <p:cNvSpPr txBox="1"/>
            <p:nvPr/>
          </p:nvSpPr>
          <p:spPr>
            <a:xfrm>
              <a:off x="3898780" y="5454024"/>
              <a:ext cx="390114" cy="396028"/>
            </a:xfrm>
            <a:prstGeom prst="rect">
              <a:avLst/>
            </a:prstGeom>
            <a:noFill/>
            <a:ln>
              <a:noFill/>
            </a:ln>
          </p:spPr>
          <p:txBody>
            <a:bodyPr wrap="none" rtlCol="0">
              <a:spAutoFit/>
            </a:bodyPr>
            <a:lstStyle/>
            <a:p>
              <a:r>
                <a:rPr lang="zh-CN" altLang="en-US" sz="1385" dirty="0"/>
                <a:t>是</a:t>
              </a:r>
            </a:p>
          </p:txBody>
        </p:sp>
        <p:cxnSp>
          <p:nvCxnSpPr>
            <p:cNvPr id="83" name="肘形连接符 82"/>
            <p:cNvCxnSpPr>
              <a:stCxn id="7" idx="0"/>
              <a:endCxn id="4" idx="1"/>
            </p:cNvCxnSpPr>
            <p:nvPr/>
          </p:nvCxnSpPr>
          <p:spPr>
            <a:xfrm rot="5400000" flipH="1" flipV="1">
              <a:off x="1013020" y="2507638"/>
              <a:ext cx="2387199" cy="403626"/>
            </a:xfrm>
            <a:prstGeom prst="bentConnector2">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88" name="肘形连接符 87"/>
            <p:cNvCxnSpPr>
              <a:stCxn id="9" idx="1"/>
              <a:endCxn id="7" idx="2"/>
            </p:cNvCxnSpPr>
            <p:nvPr/>
          </p:nvCxnSpPr>
          <p:spPr>
            <a:xfrm rot="10800000">
              <a:off x="2004807" y="4368785"/>
              <a:ext cx="403627" cy="1500444"/>
            </a:xfrm>
            <a:prstGeom prst="bentConnector2">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96" name="直接箭头连接符 195"/>
            <p:cNvCxnSpPr>
              <a:stCxn id="12" idx="1"/>
              <a:endCxn id="9" idx="3"/>
            </p:cNvCxnSpPr>
            <p:nvPr/>
          </p:nvCxnSpPr>
          <p:spPr>
            <a:xfrm flipH="1">
              <a:off x="3898486" y="5863884"/>
              <a:ext cx="421819" cy="4950"/>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34655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709930"/>
            <a:ext cx="8229600" cy="607695"/>
          </a:xfrm>
        </p:spPr>
        <p:txBody>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缺陷跟踪</a:t>
            </a:r>
          </a:p>
        </p:txBody>
      </p:sp>
      <p:sp>
        <p:nvSpPr>
          <p:cNvPr id="2" name="内容占位符 1"/>
          <p:cNvSpPr>
            <a:spLocks noGrp="1"/>
          </p:cNvSpPr>
          <p:nvPr>
            <p:ph idx="1"/>
          </p:nvPr>
        </p:nvSpPr>
        <p:spPr/>
        <p:txBody>
          <a:bodyPr>
            <a:normAutofit/>
          </a:bodyPr>
          <a:lstStyle/>
          <a:p>
            <a:pPr>
              <a:lnSpc>
                <a:spcPct val="130000"/>
              </a:lnSpc>
            </a:pPr>
            <a:r>
              <a:rPr lang="en-US" altLang="zh-CN" sz="2000" dirty="0">
                <a:solidFill>
                  <a:srgbClr val="386698"/>
                </a:solidFill>
                <a:latin typeface="黑体" panose="02010609060101010101" pitchFamily="49" charset="-122"/>
                <a:ea typeface="黑体" panose="02010609060101010101" pitchFamily="49" charset="-122"/>
              </a:rPr>
              <a:t>新提交的缺陷为新建状态，确认有效后为打开状态，经开发人员修改后，缺陷变为已修复（待验证）状态。此时就需要测试人员对缺陷进行回归测试，验证问题是否修复。</a:t>
            </a:r>
          </a:p>
          <a:p>
            <a:pPr lvl="1">
              <a:lnSpc>
                <a:spcPct val="130000"/>
              </a:lnSpc>
            </a:pPr>
            <a:r>
              <a:rPr lang="en-US" altLang="zh-CN" sz="1800" dirty="0">
                <a:solidFill>
                  <a:srgbClr val="386698"/>
                </a:solidFill>
                <a:latin typeface="黑体" panose="02010609060101010101" pitchFamily="49" charset="-122"/>
                <a:ea typeface="黑体" panose="02010609060101010101" pitchFamily="49" charset="-122"/>
              </a:rPr>
              <a:t>如果问题仍然存在，则测试人员将该缺陷的状态修改为重新打开；</a:t>
            </a:r>
          </a:p>
          <a:p>
            <a:pPr lvl="1">
              <a:lnSpc>
                <a:spcPct val="130000"/>
              </a:lnSpc>
            </a:pPr>
            <a:r>
              <a:rPr lang="en-US" altLang="zh-CN" sz="1800" dirty="0">
                <a:solidFill>
                  <a:srgbClr val="386698"/>
                </a:solidFill>
                <a:latin typeface="黑体" panose="02010609060101010101" pitchFamily="49" charset="-122"/>
                <a:ea typeface="黑体" panose="02010609060101010101" pitchFamily="49" charset="-122"/>
              </a:rPr>
              <a:t>如果问题已经修复，则测试人员将该缺陷的状态置为关闭状态（验证通过），同时添加回测说明如“该缺陷已解决”。</a:t>
            </a:r>
          </a:p>
          <a:p>
            <a:pPr>
              <a:lnSpc>
                <a:spcPct val="130000"/>
              </a:lnSpc>
            </a:pPr>
            <a:r>
              <a:rPr lang="en-US" altLang="zh-CN" sz="2000" dirty="0">
                <a:solidFill>
                  <a:srgbClr val="386698"/>
                </a:solidFill>
                <a:latin typeface="黑体" panose="02010609060101010101" pitchFamily="49" charset="-122"/>
                <a:ea typeface="黑体" panose="02010609060101010101" pitchFamily="49" charset="-122"/>
              </a:rPr>
              <a:t>还有一种情况：开发人员认为缺陷在当前版本可以暂不修改，而考虑在后续版本中再做修正，缺陷的对应状态为延期。</a:t>
            </a:r>
          </a:p>
          <a:p>
            <a:pPr lvl="1">
              <a:lnSpc>
                <a:spcPct val="130000"/>
              </a:lnSpc>
            </a:pPr>
            <a:r>
              <a:rPr lang="en-US" altLang="zh-CN" sz="1800" dirty="0">
                <a:solidFill>
                  <a:srgbClr val="386698"/>
                </a:solidFill>
                <a:latin typeface="黑体" panose="02010609060101010101" pitchFamily="49" charset="-122"/>
                <a:ea typeface="黑体" panose="02010609060101010101" pitchFamily="49" charset="-122"/>
              </a:rPr>
              <a:t>对于这种情况，项目负责人应召集开发人员、测试人员和其他项目相关人员进行讨论，如果讨论结果为同意则延期，如果不同意，则重新打开缺陷。</a:t>
            </a:r>
          </a:p>
        </p:txBody>
      </p:sp>
    </p:spTree>
    <p:extLst>
      <p:ext uri="{BB962C8B-B14F-4D97-AF65-F5344CB8AC3E}">
        <p14:creationId xmlns:p14="http://schemas.microsoft.com/office/powerpoint/2010/main" val="3696532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760095"/>
            <a:ext cx="8229600" cy="58102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缺陷统计</a:t>
            </a:r>
            <a:endParaRPr lang="zh-CN" altLang="en-US" dirty="0"/>
          </a:p>
        </p:txBody>
      </p:sp>
      <p:sp>
        <p:nvSpPr>
          <p:cNvPr id="2" name="内容占位符 1"/>
          <p:cNvSpPr>
            <a:spLocks noGrp="1"/>
          </p:cNvSpPr>
          <p:nvPr>
            <p:ph idx="1"/>
          </p:nvPr>
        </p:nvSpPr>
        <p:spPr/>
        <p:txBody>
          <a:bodyPr>
            <a:noAutofit/>
          </a:bodyPr>
          <a:lstStyle/>
          <a:p>
            <a:pPr>
              <a:lnSpc>
                <a:spcPct val="130000"/>
              </a:lnSpc>
            </a:pPr>
            <a:r>
              <a:rPr lang="en-US" altLang="zh-CN" sz="2000" dirty="0">
                <a:solidFill>
                  <a:srgbClr val="386698"/>
                </a:solidFill>
                <a:latin typeface="黑体" panose="02010609060101010101" pitchFamily="49" charset="-122"/>
                <a:ea typeface="黑体" panose="02010609060101010101" pitchFamily="49" charset="-122"/>
              </a:rPr>
              <a:t>对软件问题的功能域分布进行分析，找出系统的薄弱环节。</a:t>
            </a:r>
          </a:p>
          <a:p>
            <a:pPr lvl="1">
              <a:lnSpc>
                <a:spcPct val="130000"/>
              </a:lnSpc>
            </a:pPr>
            <a:r>
              <a:rPr lang="en-US" altLang="zh-CN" sz="1800" dirty="0">
                <a:solidFill>
                  <a:srgbClr val="386698"/>
                </a:solidFill>
                <a:latin typeface="黑体" panose="02010609060101010101" pitchFamily="49" charset="-122"/>
                <a:ea typeface="黑体" panose="02010609060101010101" pitchFamily="49" charset="-122"/>
              </a:rPr>
              <a:t>要详细采集每个功能模块或系统构件的缺陷数据，并按功能、错误类型、严重程度等分类。</a:t>
            </a:r>
          </a:p>
          <a:p>
            <a:pPr lvl="1">
              <a:lnSpc>
                <a:spcPct val="130000"/>
              </a:lnSpc>
            </a:pPr>
            <a:r>
              <a:rPr lang="en-US" altLang="zh-CN" sz="1800" dirty="0">
                <a:solidFill>
                  <a:srgbClr val="386698"/>
                </a:solidFill>
                <a:latin typeface="黑体" panose="02010609060101010101" pitchFamily="49" charset="-122"/>
                <a:ea typeface="黑体" panose="02010609060101010101" pitchFamily="49" charset="-122"/>
              </a:rPr>
              <a:t>二八定理：80%的软件问题总是发生在大约20%的功能模块中。</a:t>
            </a:r>
          </a:p>
          <a:p>
            <a:pPr>
              <a:lnSpc>
                <a:spcPct val="130000"/>
              </a:lnSpc>
            </a:pPr>
            <a:r>
              <a:rPr lang="en-US" altLang="zh-CN" sz="2000" dirty="0">
                <a:solidFill>
                  <a:srgbClr val="386698"/>
                </a:solidFill>
                <a:latin typeface="黑体" panose="02010609060101010101" pitchFamily="49" charset="-122"/>
                <a:ea typeface="黑体" panose="02010609060101010101" pitchFamily="49" charset="-122"/>
              </a:rPr>
              <a:t>对缺陷的注入阶段的分布进行分析，并与历史数据相比较。应按不同的开发阶段详细采集缺陷的数据。</a:t>
            </a:r>
          </a:p>
          <a:p>
            <a:pPr>
              <a:lnSpc>
                <a:spcPct val="130000"/>
              </a:lnSpc>
            </a:pPr>
            <a:r>
              <a:rPr lang="en-US" altLang="zh-CN" sz="2000" dirty="0">
                <a:solidFill>
                  <a:srgbClr val="386698"/>
                </a:solidFill>
                <a:latin typeface="黑体" panose="02010609060101010101" pitchFamily="49" charset="-122"/>
                <a:ea typeface="黑体" panose="02010609060101010101" pitchFamily="49" charset="-122"/>
              </a:rPr>
              <a:t>应对软件缺陷类型进行分析，以便针对各自的特点，先修复严重缺陷。</a:t>
            </a:r>
          </a:p>
          <a:p>
            <a:pPr>
              <a:lnSpc>
                <a:spcPct val="130000"/>
              </a:lnSpc>
            </a:pPr>
            <a:r>
              <a:rPr lang="en-US" altLang="zh-CN" sz="2000" dirty="0">
                <a:solidFill>
                  <a:srgbClr val="386698"/>
                </a:solidFill>
                <a:latin typeface="黑体" panose="02010609060101010101" pitchFamily="49" charset="-122"/>
                <a:ea typeface="黑体" panose="02010609060101010101" pitchFamily="49" charset="-122"/>
              </a:rPr>
              <a:t>应动态采集每个测试周期中发现的缺陷数，并有效地控制缺陷的修复率。</a:t>
            </a:r>
          </a:p>
          <a:p>
            <a:pPr>
              <a:lnSpc>
                <a:spcPct val="130000"/>
              </a:lnSpc>
            </a:pPr>
            <a:r>
              <a:rPr lang="en-US" altLang="zh-CN" sz="2000" dirty="0">
                <a:solidFill>
                  <a:srgbClr val="386698"/>
                </a:solidFill>
                <a:latin typeface="黑体" panose="02010609060101010101" pitchFamily="49" charset="-122"/>
                <a:ea typeface="黑体" panose="02010609060101010101" pitchFamily="49" charset="-122"/>
              </a:rPr>
              <a:t>应密切观察缺陷的状态，并及时跟踪其状态的变化，以检查测试和开发人员的工作情</a:t>
            </a:r>
            <a:r>
              <a:rPr lang="zh-CN" altLang="en-US" sz="1540" dirty="0"/>
              <a:t>况。</a:t>
            </a:r>
          </a:p>
        </p:txBody>
      </p:sp>
    </p:spTree>
    <p:extLst>
      <p:ext uri="{BB962C8B-B14F-4D97-AF65-F5344CB8AC3E}">
        <p14:creationId xmlns:p14="http://schemas.microsoft.com/office/powerpoint/2010/main" val="2296429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nvPr>
        </p:nvSpPr>
        <p:spPr>
          <a:xfrm>
            <a:off x="457200" y="726440"/>
            <a:ext cx="8229600" cy="631825"/>
          </a:xfrm>
        </p:spPr>
        <p:txBody>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Bug统计</a:t>
            </a:r>
          </a:p>
        </p:txBody>
      </p:sp>
      <p:sp>
        <p:nvSpPr>
          <p:cNvPr id="18" name="内容占位符 17"/>
          <p:cNvSpPr>
            <a:spLocks noGrp="1"/>
          </p:cNvSpPr>
          <p:nvPr>
            <p:ph idx="1"/>
          </p:nvPr>
        </p:nvSpPr>
        <p:spPr>
          <a:xfrm>
            <a:off x="457200" y="1583690"/>
            <a:ext cx="8229600" cy="4525963"/>
          </a:xfrm>
        </p:spPr>
        <p:txBody>
          <a:bodyPr/>
          <a:lstStyle/>
          <a:p>
            <a:r>
              <a:rPr lang="en-US" altLang="zh-CN" sz="2000" dirty="0">
                <a:solidFill>
                  <a:srgbClr val="386698"/>
                </a:solidFill>
                <a:latin typeface="黑体" panose="02010609060101010101" pitchFamily="49" charset="-122"/>
                <a:ea typeface="黑体" panose="02010609060101010101" pitchFamily="49" charset="-122"/>
              </a:rPr>
              <a:t>缺陷按活动分布</a:t>
            </a:r>
          </a:p>
        </p:txBody>
      </p:sp>
      <p:graphicFrame>
        <p:nvGraphicFramePr>
          <p:cNvPr id="19" name="图表 18"/>
          <p:cNvGraphicFramePr/>
          <p:nvPr/>
        </p:nvGraphicFramePr>
        <p:xfrm>
          <a:off x="700412" y="2282710"/>
          <a:ext cx="6504384" cy="31278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83505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内容占位符 17"/>
          <p:cNvSpPr>
            <a:spLocks noGrp="1"/>
          </p:cNvSpPr>
          <p:nvPr>
            <p:ph idx="1"/>
          </p:nvPr>
        </p:nvSpPr>
        <p:spPr/>
        <p:txBody>
          <a:bodyPr/>
          <a:lstStyle/>
          <a:p>
            <a:r>
              <a:rPr lang="en-US" altLang="zh-CN" sz="2000" dirty="0">
                <a:solidFill>
                  <a:srgbClr val="386698"/>
                </a:solidFill>
                <a:latin typeface="黑体" panose="02010609060101010101" pitchFamily="49" charset="-122"/>
                <a:ea typeface="黑体" panose="02010609060101010101" pitchFamily="49" charset="-122"/>
              </a:rPr>
              <a:t>缺陷按严重程度分布</a:t>
            </a:r>
          </a:p>
        </p:txBody>
      </p:sp>
      <p:graphicFrame>
        <p:nvGraphicFramePr>
          <p:cNvPr id="19" name="图表 18"/>
          <p:cNvGraphicFramePr/>
          <p:nvPr/>
        </p:nvGraphicFramePr>
        <p:xfrm>
          <a:off x="415472" y="1988070"/>
          <a:ext cx="6504384" cy="3127825"/>
        </p:xfrm>
        <a:graphic>
          <a:graphicData uri="http://schemas.openxmlformats.org/drawingml/2006/chart">
            <c:chart xmlns:c="http://schemas.openxmlformats.org/drawingml/2006/chart" xmlns:r="http://schemas.openxmlformats.org/officeDocument/2006/relationships" r:id="rId2"/>
          </a:graphicData>
        </a:graphic>
      </p:graphicFrame>
      <p:sp>
        <p:nvSpPr>
          <p:cNvPr id="3" name="标题 2"/>
          <p:cNvSpPr>
            <a:spLocks noGrp="1"/>
          </p:cNvSpPr>
          <p:nvPr>
            <p:ph type="title"/>
          </p:nvPr>
        </p:nvSpPr>
        <p:spPr>
          <a:xfrm>
            <a:off x="457200" y="726440"/>
            <a:ext cx="8229600" cy="631825"/>
          </a:xfrm>
        </p:spPr>
        <p:txBody>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Bug统计</a:t>
            </a:r>
          </a:p>
        </p:txBody>
      </p:sp>
    </p:spTree>
    <p:extLst>
      <p:ext uri="{BB962C8B-B14F-4D97-AF65-F5344CB8AC3E}">
        <p14:creationId xmlns:p14="http://schemas.microsoft.com/office/powerpoint/2010/main" val="14913889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内容占位符 17"/>
          <p:cNvSpPr>
            <a:spLocks noGrp="1"/>
          </p:cNvSpPr>
          <p:nvPr>
            <p:ph idx="1"/>
          </p:nvPr>
        </p:nvSpPr>
        <p:spPr/>
        <p:txBody>
          <a:bodyPr/>
          <a:lstStyle/>
          <a:p>
            <a:pPr algn="l"/>
            <a:r>
              <a:rPr lang="en-US" altLang="zh-CN" sz="2000" dirty="0">
                <a:solidFill>
                  <a:srgbClr val="386698"/>
                </a:solidFill>
                <a:latin typeface="黑体" panose="02010609060101010101" pitchFamily="49" charset="-122"/>
                <a:ea typeface="黑体" panose="02010609060101010101" pitchFamily="49" charset="-122"/>
              </a:rPr>
              <a:t>缺陷按引入源分布</a:t>
            </a:r>
          </a:p>
        </p:txBody>
      </p:sp>
      <p:graphicFrame>
        <p:nvGraphicFramePr>
          <p:cNvPr id="19" name="图表 18"/>
          <p:cNvGraphicFramePr/>
          <p:nvPr/>
        </p:nvGraphicFramePr>
        <p:xfrm>
          <a:off x="360052" y="2043491"/>
          <a:ext cx="6504384" cy="3127825"/>
        </p:xfrm>
        <a:graphic>
          <a:graphicData uri="http://schemas.openxmlformats.org/drawingml/2006/chart">
            <c:chart xmlns:c="http://schemas.openxmlformats.org/drawingml/2006/chart" xmlns:r="http://schemas.openxmlformats.org/officeDocument/2006/relationships" r:id="rId2"/>
          </a:graphicData>
        </a:graphic>
      </p:graphicFrame>
      <p:sp>
        <p:nvSpPr>
          <p:cNvPr id="3" name="标题 2"/>
          <p:cNvSpPr>
            <a:spLocks noGrp="1"/>
          </p:cNvSpPr>
          <p:nvPr>
            <p:ph type="title"/>
          </p:nvPr>
        </p:nvSpPr>
        <p:spPr>
          <a:xfrm>
            <a:off x="457200" y="726440"/>
            <a:ext cx="8229600" cy="631825"/>
          </a:xfrm>
        </p:spPr>
        <p:txBody>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Bug统计</a:t>
            </a:r>
          </a:p>
        </p:txBody>
      </p:sp>
    </p:spTree>
    <p:extLst>
      <p:ext uri="{BB962C8B-B14F-4D97-AF65-F5344CB8AC3E}">
        <p14:creationId xmlns:p14="http://schemas.microsoft.com/office/powerpoint/2010/main" val="3348967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726440"/>
            <a:ext cx="8229600" cy="52133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缺陷密度</a:t>
            </a:r>
          </a:p>
        </p:txBody>
      </p:sp>
      <p:sp>
        <p:nvSpPr>
          <p:cNvPr id="2" name="内容占位符 1"/>
          <p:cNvSpPr>
            <a:spLocks noGrp="1"/>
          </p:cNvSpPr>
          <p:nvPr>
            <p:ph idx="1"/>
          </p:nvPr>
        </p:nvSpPr>
        <p:spPr/>
        <p:txBody>
          <a:bodyPr>
            <a:normAutofit/>
          </a:bodyPr>
          <a:lstStyle/>
          <a:p>
            <a:pPr algn="l">
              <a:lnSpc>
                <a:spcPct val="130000"/>
              </a:lnSpc>
            </a:pPr>
            <a:r>
              <a:rPr lang="en-US" altLang="zh-CN" sz="2000" dirty="0">
                <a:solidFill>
                  <a:srgbClr val="386698"/>
                </a:solidFill>
                <a:latin typeface="黑体" panose="02010609060101010101" pitchFamily="49" charset="-122"/>
                <a:ea typeface="黑体" panose="02010609060101010101" pitchFamily="49" charset="-122"/>
              </a:rPr>
              <a:t>缺陷密度</a:t>
            </a:r>
          </a:p>
          <a:p>
            <a:pPr lvl="1" algn="l">
              <a:lnSpc>
                <a:spcPct val="130000"/>
              </a:lnSpc>
            </a:pPr>
            <a:r>
              <a:rPr lang="en-US" altLang="zh-CN" sz="1800" dirty="0">
                <a:solidFill>
                  <a:srgbClr val="386698"/>
                </a:solidFill>
                <a:latin typeface="黑体" panose="02010609060101010101" pitchFamily="49" charset="-122"/>
                <a:ea typeface="黑体" panose="02010609060101010101" pitchFamily="49" charset="-122"/>
              </a:rPr>
              <a:t>基本的缺陷测量是以每千行代码的缺陷数(个/KLOC)来测量的。称为缺陷密度，其测量单位是defects／KLOC。可按照以下步骤来计算一个程序的缺陷密度：</a:t>
            </a:r>
          </a:p>
          <a:p>
            <a:pPr lvl="2" algn="l">
              <a:lnSpc>
                <a:spcPct val="130000"/>
              </a:lnSpc>
            </a:pPr>
            <a:r>
              <a:rPr lang="en-US" altLang="zh-CN" sz="1600" dirty="0">
                <a:solidFill>
                  <a:srgbClr val="386698"/>
                </a:solidFill>
                <a:latin typeface="黑体" panose="02010609060101010101" pitchFamily="49" charset="-122"/>
                <a:ea typeface="黑体" panose="02010609060101010101" pitchFamily="49" charset="-122"/>
              </a:rPr>
              <a:t>累计开发过程中每个阶段发现的缺陷总数。</a:t>
            </a:r>
          </a:p>
          <a:p>
            <a:pPr lvl="2" algn="l">
              <a:lnSpc>
                <a:spcPct val="130000"/>
              </a:lnSpc>
            </a:pPr>
            <a:r>
              <a:rPr lang="en-US" altLang="zh-CN" sz="1600" dirty="0">
                <a:solidFill>
                  <a:srgbClr val="386698"/>
                </a:solidFill>
                <a:latin typeface="黑体" panose="02010609060101010101" pitchFamily="49" charset="-122"/>
                <a:ea typeface="黑体" panose="02010609060101010101" pitchFamily="49" charset="-122"/>
              </a:rPr>
              <a:t>统计程序中新开发的和修改的代码行数。</a:t>
            </a:r>
          </a:p>
          <a:p>
            <a:pPr lvl="2" algn="l">
              <a:lnSpc>
                <a:spcPct val="130000"/>
              </a:lnSpc>
            </a:pPr>
            <a:r>
              <a:rPr lang="en-US" altLang="zh-CN" sz="1600" dirty="0">
                <a:solidFill>
                  <a:srgbClr val="386698"/>
                </a:solidFill>
                <a:latin typeface="黑体" panose="02010609060101010101" pitchFamily="49" charset="-122"/>
                <a:ea typeface="黑体" panose="02010609060101010101" pitchFamily="49" charset="-122"/>
              </a:rPr>
              <a:t>计算每千行的缺陷数=1000*缺陷总数/代码行数。</a:t>
            </a:r>
          </a:p>
          <a:p>
            <a:pPr lvl="1" algn="l">
              <a:lnSpc>
                <a:spcPct val="130000"/>
              </a:lnSpc>
            </a:pPr>
            <a:r>
              <a:rPr lang="en-US" altLang="zh-CN" sz="1800" dirty="0">
                <a:solidFill>
                  <a:srgbClr val="386698"/>
                </a:solidFill>
                <a:latin typeface="黑体" panose="02010609060101010101" pitchFamily="49" charset="-122"/>
                <a:ea typeface="黑体" panose="02010609060101010101" pitchFamily="49" charset="-122"/>
              </a:rPr>
              <a:t>例如</a:t>
            </a:r>
          </a:p>
          <a:p>
            <a:pPr lvl="2" algn="l">
              <a:lnSpc>
                <a:spcPct val="130000"/>
              </a:lnSpc>
            </a:pPr>
            <a:r>
              <a:rPr lang="en-US" altLang="zh-CN" sz="1600" dirty="0">
                <a:solidFill>
                  <a:srgbClr val="386698"/>
                </a:solidFill>
                <a:latin typeface="黑体" panose="02010609060101010101" pitchFamily="49" charset="-122"/>
                <a:ea typeface="黑体" panose="02010609060101010101" pitchFamily="49" charset="-122"/>
              </a:rPr>
              <a:t>一个29.6万行的源程序总共有145个缺陷，则缺陷密度为：</a:t>
            </a:r>
          </a:p>
          <a:p>
            <a:pPr lvl="2" algn="l">
              <a:lnSpc>
                <a:spcPct val="130000"/>
              </a:lnSpc>
              <a:buNone/>
            </a:pPr>
            <a:r>
              <a:rPr lang="en-US" altLang="zh-CN" sz="1600" dirty="0">
                <a:solidFill>
                  <a:srgbClr val="386698"/>
                </a:solidFill>
                <a:latin typeface="黑体" panose="02010609060101010101" pitchFamily="49" charset="-122"/>
                <a:ea typeface="黑体" panose="02010609060101010101" pitchFamily="49" charset="-122"/>
              </a:rPr>
              <a:t>缺陷密度＝1000*145/296000=0.49  个／KLOC。</a:t>
            </a:r>
          </a:p>
        </p:txBody>
      </p:sp>
    </p:spTree>
    <p:extLst>
      <p:ext uri="{BB962C8B-B14F-4D97-AF65-F5344CB8AC3E}">
        <p14:creationId xmlns:p14="http://schemas.microsoft.com/office/powerpoint/2010/main" val="12622950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786130"/>
            <a:ext cx="8229600" cy="530225"/>
          </a:xfrm>
        </p:spPr>
        <p:txBody>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缺陷数据分析</a:t>
            </a:r>
          </a:p>
        </p:txBody>
      </p:sp>
      <p:sp>
        <p:nvSpPr>
          <p:cNvPr id="2" name="内容占位符 1"/>
          <p:cNvSpPr>
            <a:spLocks noGrp="1"/>
          </p:cNvSpPr>
          <p:nvPr>
            <p:ph idx="1"/>
          </p:nvPr>
        </p:nvSpPr>
        <p:spPr/>
        <p:txBody>
          <a:bodyPr/>
          <a:lstStyle/>
          <a:p>
            <a:pPr lvl="1" algn="l">
              <a:lnSpc>
                <a:spcPct val="130000"/>
              </a:lnSpc>
            </a:pPr>
            <a:r>
              <a:rPr lang="en-US" altLang="zh-CN" sz="1800" dirty="0">
                <a:solidFill>
                  <a:srgbClr val="386698"/>
                </a:solidFill>
                <a:latin typeface="黑体" panose="02010609060101010101" pitchFamily="49" charset="-122"/>
                <a:ea typeface="黑体" panose="02010609060101010101" pitchFamily="49" charset="-122"/>
              </a:rPr>
              <a:t>1）缺陷数据分析关注的问题</a:t>
            </a:r>
          </a:p>
          <a:p>
            <a:pPr lvl="1" algn="l">
              <a:lnSpc>
                <a:spcPct val="130000"/>
              </a:lnSpc>
            </a:pPr>
            <a:r>
              <a:rPr lang="en-US" altLang="zh-CN" sz="1800" dirty="0">
                <a:solidFill>
                  <a:srgbClr val="386698"/>
                </a:solidFill>
                <a:latin typeface="黑体" panose="02010609060101010101" pitchFamily="49" charset="-122"/>
                <a:ea typeface="黑体" panose="02010609060101010101" pitchFamily="49" charset="-122"/>
              </a:rPr>
              <a:t>2）缺陷数据分析的重要性</a:t>
            </a:r>
          </a:p>
          <a:p>
            <a:pPr lvl="1" algn="l">
              <a:lnSpc>
                <a:spcPct val="130000"/>
              </a:lnSpc>
            </a:pPr>
            <a:r>
              <a:rPr lang="en-US" altLang="zh-CN" sz="1800" dirty="0">
                <a:solidFill>
                  <a:srgbClr val="386698"/>
                </a:solidFill>
                <a:latin typeface="黑体" panose="02010609060101010101" pitchFamily="49" charset="-122"/>
                <a:ea typeface="黑体" panose="02010609060101010101" pitchFamily="49" charset="-122"/>
              </a:rPr>
              <a:t>3）缺陷数据分析的数据指标</a:t>
            </a:r>
          </a:p>
        </p:txBody>
      </p:sp>
    </p:spTree>
    <p:extLst>
      <p:ext uri="{BB962C8B-B14F-4D97-AF65-F5344CB8AC3E}">
        <p14:creationId xmlns:p14="http://schemas.microsoft.com/office/powerpoint/2010/main" val="25814049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760730"/>
            <a:ext cx="8229600" cy="512445"/>
          </a:xfrm>
        </p:spPr>
        <p:txBody>
          <a:bodyPr>
            <a:normAutofit fontScale="90000"/>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缺陷数据分析关注的问题</a:t>
            </a:r>
          </a:p>
        </p:txBody>
      </p:sp>
      <p:sp>
        <p:nvSpPr>
          <p:cNvPr id="2" name="内容占位符 1"/>
          <p:cNvSpPr>
            <a:spLocks noGrp="1"/>
          </p:cNvSpPr>
          <p:nvPr>
            <p:ph idx="1"/>
          </p:nvPr>
        </p:nvSpPr>
        <p:spPr/>
        <p:txBody>
          <a:bodyPr/>
          <a:lstStyle/>
          <a:p>
            <a:pPr lvl="1" algn="l">
              <a:lnSpc>
                <a:spcPct val="130000"/>
              </a:lnSpc>
              <a:buChar char="•"/>
            </a:pPr>
            <a:r>
              <a:rPr lang="en-US" altLang="zh-CN" sz="2000" dirty="0">
                <a:solidFill>
                  <a:srgbClr val="386698"/>
                </a:solidFill>
                <a:latin typeface="黑体" panose="02010609060101010101" pitchFamily="49" charset="-122"/>
                <a:ea typeface="黑体" panose="02010609060101010101" pitchFamily="49" charset="-122"/>
              </a:rPr>
              <a:t>正在测试的软件哪个模块的问题最多</a:t>
            </a:r>
          </a:p>
          <a:p>
            <a:pPr lvl="1" algn="l">
              <a:lnSpc>
                <a:spcPct val="130000"/>
              </a:lnSpc>
              <a:buChar char="•"/>
            </a:pPr>
            <a:r>
              <a:rPr lang="en-US" altLang="zh-CN" sz="2000" dirty="0">
                <a:solidFill>
                  <a:srgbClr val="386698"/>
                </a:solidFill>
                <a:latin typeface="黑体" panose="02010609060101010101" pitchFamily="49" charset="-122"/>
                <a:ea typeface="黑体" panose="02010609060101010101" pitchFamily="49" charset="-122"/>
              </a:rPr>
              <a:t>测试人员中谁报告的软件缺陷最多</a:t>
            </a:r>
          </a:p>
          <a:p>
            <a:pPr lvl="1" algn="l">
              <a:lnSpc>
                <a:spcPct val="130000"/>
              </a:lnSpc>
              <a:buChar char="•"/>
            </a:pPr>
            <a:r>
              <a:rPr lang="en-US" altLang="zh-CN" sz="2000" dirty="0">
                <a:solidFill>
                  <a:srgbClr val="386698"/>
                </a:solidFill>
                <a:latin typeface="黑体" panose="02010609060101010101" pitchFamily="49" charset="-122"/>
                <a:ea typeface="黑体" panose="02010609060101010101" pitchFamily="49" charset="-122"/>
              </a:rPr>
              <a:t>各类缺陷所占的数量百分比分别是多少</a:t>
            </a:r>
          </a:p>
          <a:p>
            <a:pPr lvl="1" algn="l">
              <a:lnSpc>
                <a:spcPct val="130000"/>
              </a:lnSpc>
              <a:buChar char="•"/>
            </a:pPr>
            <a:r>
              <a:rPr lang="en-US" altLang="zh-CN" sz="2000" dirty="0">
                <a:solidFill>
                  <a:srgbClr val="386698"/>
                </a:solidFill>
                <a:latin typeface="黑体" panose="02010609060101010101" pitchFamily="49" charset="-122"/>
                <a:ea typeface="黑体" panose="02010609060101010101" pitchFamily="49" charset="-122"/>
              </a:rPr>
              <a:t>开发人员能及时修复软件缺陷吗</a:t>
            </a:r>
          </a:p>
          <a:p>
            <a:pPr lvl="1" algn="l">
              <a:lnSpc>
                <a:spcPct val="130000"/>
              </a:lnSpc>
              <a:buChar char="•"/>
            </a:pPr>
            <a:r>
              <a:rPr lang="en-US" altLang="zh-CN" sz="2000" dirty="0">
                <a:solidFill>
                  <a:srgbClr val="386698"/>
                </a:solidFill>
                <a:latin typeface="黑体" panose="02010609060101010101" pitchFamily="49" charset="-122"/>
                <a:ea typeface="黑体" panose="02010609060101010101" pitchFamily="49" charset="-122"/>
              </a:rPr>
              <a:t>开发人员一次正确修复缺陷的百分比是多少</a:t>
            </a:r>
          </a:p>
          <a:p>
            <a:pPr lvl="1" algn="l">
              <a:lnSpc>
                <a:spcPct val="130000"/>
              </a:lnSpc>
              <a:buChar char="•"/>
            </a:pPr>
            <a:r>
              <a:rPr lang="en-US" altLang="zh-CN" sz="2000" dirty="0">
                <a:solidFill>
                  <a:srgbClr val="386698"/>
                </a:solidFill>
                <a:latin typeface="黑体" panose="02010609060101010101" pitchFamily="49" charset="-122"/>
                <a:ea typeface="黑体" panose="02010609060101010101" pitchFamily="49" charset="-122"/>
              </a:rPr>
              <a:t>正在开发的软件能否在计划的时间内正常发布</a:t>
            </a:r>
          </a:p>
        </p:txBody>
      </p:sp>
    </p:spTree>
    <p:extLst>
      <p:ext uri="{BB962C8B-B14F-4D97-AF65-F5344CB8AC3E}">
        <p14:creationId xmlns:p14="http://schemas.microsoft.com/office/powerpoint/2010/main" val="1965635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633095"/>
            <a:ext cx="8229600" cy="564515"/>
          </a:xfrm>
        </p:spPr>
        <p:txBody>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报告缺陷的重要性</a:t>
            </a:r>
          </a:p>
        </p:txBody>
      </p:sp>
      <p:sp>
        <p:nvSpPr>
          <p:cNvPr id="2" name="内容占位符 1"/>
          <p:cNvSpPr>
            <a:spLocks noGrp="1"/>
          </p:cNvSpPr>
          <p:nvPr>
            <p:ph idx="1"/>
          </p:nvPr>
        </p:nvSpPr>
        <p:spPr/>
        <p:txBody>
          <a:bodyPr>
            <a:normAutofit/>
          </a:bodyPr>
          <a:lstStyle/>
          <a:p>
            <a:pPr algn="l"/>
            <a:r>
              <a:rPr lang="en-US" altLang="zh-CN" sz="2400" dirty="0">
                <a:solidFill>
                  <a:srgbClr val="386698"/>
                </a:solidFill>
                <a:latin typeface="黑体" panose="02010609060101010101" pitchFamily="49" charset="-122"/>
                <a:ea typeface="黑体" panose="02010609060101010101" pitchFamily="49" charset="-122"/>
              </a:rPr>
              <a:t>软件缺陷的描述是软件缺陷报告的基础部分，需要使用简单、准确、专业的术语来描述缺陷。否则，它就会含糊不清，可能会误导开发人员，影响开发人员的效率，也会影响测试人员自身的声誉，准确报告缺陷是非常重要的。</a:t>
            </a:r>
          </a:p>
          <a:p>
            <a:pPr lvl="1" algn="l">
              <a:lnSpc>
                <a:spcPct val="150000"/>
              </a:lnSpc>
              <a:buChar char="•"/>
            </a:pPr>
            <a:r>
              <a:rPr lang="en-US" altLang="zh-CN" sz="2000" dirty="0">
                <a:solidFill>
                  <a:srgbClr val="386698"/>
                </a:solidFill>
                <a:latin typeface="黑体" panose="02010609060101010101" pitchFamily="49" charset="-122"/>
                <a:ea typeface="黑体" panose="02010609060101010101" pitchFamily="49" charset="-122"/>
              </a:rPr>
              <a:t>清晰准确的软件缺陷描述可以减少开发人员退回来的缺陷数量，可以节省开发人员和测试人员的时间。</a:t>
            </a:r>
          </a:p>
          <a:p>
            <a:pPr lvl="1" algn="l">
              <a:lnSpc>
                <a:spcPct val="150000"/>
              </a:lnSpc>
            </a:pPr>
            <a:r>
              <a:rPr lang="en-US" altLang="zh-CN" sz="1800" dirty="0">
                <a:solidFill>
                  <a:srgbClr val="386698"/>
                </a:solidFill>
                <a:latin typeface="黑体" panose="02010609060101010101" pitchFamily="49" charset="-122"/>
                <a:ea typeface="黑体" panose="02010609060101010101" pitchFamily="49" charset="-122"/>
              </a:rPr>
              <a:t>提高软件缺陷修复的速度，使项目组能够有效地工作。</a:t>
            </a:r>
          </a:p>
          <a:p>
            <a:pPr lvl="1" algn="l">
              <a:lnSpc>
                <a:spcPct val="150000"/>
              </a:lnSpc>
            </a:pPr>
            <a:r>
              <a:rPr lang="en-US" altLang="zh-CN" sz="1800" dirty="0">
                <a:solidFill>
                  <a:srgbClr val="386698"/>
                </a:solidFill>
                <a:latin typeface="黑体" panose="02010609060101010101" pitchFamily="49" charset="-122"/>
                <a:ea typeface="黑体" panose="02010609060101010101" pitchFamily="49" charset="-122"/>
              </a:rPr>
              <a:t>提高测试人员的可信任程度，可以得到开发人员对有效缺陷的及时响应。</a:t>
            </a:r>
          </a:p>
          <a:p>
            <a:pPr lvl="1" algn="l">
              <a:lnSpc>
                <a:spcPct val="150000"/>
              </a:lnSpc>
            </a:pPr>
            <a:r>
              <a:rPr lang="en-US" altLang="zh-CN" sz="1800" dirty="0">
                <a:solidFill>
                  <a:srgbClr val="386698"/>
                </a:solidFill>
                <a:latin typeface="黑体" panose="02010609060101010101" pitchFamily="49" charset="-122"/>
                <a:ea typeface="黑体" panose="02010609060101010101" pitchFamily="49" charset="-122"/>
              </a:rPr>
              <a:t>加强开发人员、测试人员和管理人员的协同工作，让他们更好的工作。</a:t>
            </a:r>
          </a:p>
        </p:txBody>
      </p:sp>
    </p:spTree>
    <p:extLst>
      <p:ext uri="{BB962C8B-B14F-4D97-AF65-F5344CB8AC3E}">
        <p14:creationId xmlns:p14="http://schemas.microsoft.com/office/powerpoint/2010/main" val="14345564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675640"/>
            <a:ext cx="8229600" cy="521970"/>
          </a:xfrm>
        </p:spPr>
        <p:txBody>
          <a:bodyPr>
            <a:normAutofit/>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缺陷数据分析的重要性</a:t>
            </a:r>
          </a:p>
        </p:txBody>
      </p:sp>
      <p:sp>
        <p:nvSpPr>
          <p:cNvPr id="2" name="内容占位符 1"/>
          <p:cNvSpPr>
            <a:spLocks noGrp="1"/>
          </p:cNvSpPr>
          <p:nvPr>
            <p:ph idx="1"/>
          </p:nvPr>
        </p:nvSpPr>
        <p:spPr/>
        <p:txBody>
          <a:bodyPr/>
          <a:lstStyle/>
          <a:p>
            <a:pPr marL="215900" lvl="1" algn="l" fontAlgn="auto">
              <a:lnSpc>
                <a:spcPct val="170000"/>
              </a:lnSpc>
              <a:spcBef>
                <a:spcPts val="0"/>
              </a:spcBef>
              <a:buChar char="•"/>
            </a:pPr>
            <a:r>
              <a:rPr lang="en-US" altLang="zh-CN" sz="2000" dirty="0">
                <a:solidFill>
                  <a:srgbClr val="386698"/>
                </a:solidFill>
                <a:latin typeface="黑体" panose="02010609060101010101" pitchFamily="49" charset="-122"/>
                <a:ea typeface="黑体" panose="02010609060101010101" pitchFamily="49" charset="-122"/>
              </a:rPr>
              <a:t>统计未修复的缺陷数目（特别是严重性高的缺陷），预计软件是否可以如期发布。</a:t>
            </a:r>
          </a:p>
          <a:p>
            <a:pPr marL="215900" lvl="1" algn="l" fontAlgn="auto">
              <a:lnSpc>
                <a:spcPct val="170000"/>
              </a:lnSpc>
              <a:spcBef>
                <a:spcPts val="0"/>
              </a:spcBef>
              <a:buChar char="•"/>
            </a:pPr>
            <a:r>
              <a:rPr lang="en-US" altLang="zh-CN" sz="2000" dirty="0">
                <a:solidFill>
                  <a:srgbClr val="386698"/>
                </a:solidFill>
                <a:latin typeface="黑体" panose="02010609060101010101" pitchFamily="49" charset="-122"/>
                <a:ea typeface="黑体" panose="02010609060101010101" pitchFamily="49" charset="-122"/>
              </a:rPr>
              <a:t>分析缺陷的类型分布，发现存在较多缺陷的程序模块，找出原因，进行软件开发过程改进。</a:t>
            </a:r>
          </a:p>
          <a:p>
            <a:pPr marL="215900" lvl="1" algn="l" fontAlgn="auto">
              <a:lnSpc>
                <a:spcPct val="170000"/>
              </a:lnSpc>
              <a:spcBef>
                <a:spcPts val="0"/>
              </a:spcBef>
              <a:buChar char="•"/>
            </a:pPr>
            <a:r>
              <a:rPr lang="en-US" altLang="zh-CN" sz="2000" dirty="0">
                <a:solidFill>
                  <a:srgbClr val="386698"/>
                </a:solidFill>
                <a:latin typeface="黑体" panose="02010609060101010101" pitchFamily="49" charset="-122"/>
                <a:ea typeface="黑体" panose="02010609060101010101" pitchFamily="49" charset="-122"/>
              </a:rPr>
              <a:t>根据测试人员报告缺陷的数量和准确性，评估测试有效性和测试技能。</a:t>
            </a:r>
          </a:p>
          <a:p>
            <a:pPr marL="215900" lvl="1" algn="l" fontAlgn="auto">
              <a:lnSpc>
                <a:spcPct val="170000"/>
              </a:lnSpc>
              <a:spcBef>
                <a:spcPts val="0"/>
              </a:spcBef>
              <a:buChar char="•"/>
            </a:pPr>
            <a:r>
              <a:rPr lang="en-US" altLang="zh-CN" sz="2000" dirty="0">
                <a:solidFill>
                  <a:srgbClr val="386698"/>
                </a:solidFill>
                <a:latin typeface="黑体" panose="02010609060101010101" pitchFamily="49" charset="-122"/>
                <a:ea typeface="黑体" panose="02010609060101010101" pitchFamily="49" charset="-122"/>
              </a:rPr>
              <a:t>根据报告的缺陷修复是否及时，改进软件开发与测试的关系，使测试与开发更有机的配合。</a:t>
            </a:r>
          </a:p>
        </p:txBody>
      </p:sp>
    </p:spTree>
    <p:extLst>
      <p:ext uri="{BB962C8B-B14F-4D97-AF65-F5344CB8AC3E}">
        <p14:creationId xmlns:p14="http://schemas.microsoft.com/office/powerpoint/2010/main" val="33993520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751840"/>
            <a:ext cx="8229600" cy="631825"/>
          </a:xfrm>
        </p:spPr>
        <p:txBody>
          <a:bodyPr>
            <a:normAutofit/>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缺陷数据分析的数据指标</a:t>
            </a:r>
          </a:p>
        </p:txBody>
      </p:sp>
      <p:sp>
        <p:nvSpPr>
          <p:cNvPr id="2" name="内容占位符 1"/>
          <p:cNvSpPr>
            <a:spLocks noGrp="1"/>
          </p:cNvSpPr>
          <p:nvPr>
            <p:ph idx="1"/>
          </p:nvPr>
        </p:nvSpPr>
        <p:spPr/>
        <p:txBody>
          <a:bodyPr/>
          <a:lstStyle/>
          <a:p>
            <a:pPr>
              <a:lnSpc>
                <a:spcPct val="150000"/>
              </a:lnSpc>
              <a:buFont typeface="Wingdings" panose="05000000000000000000" pitchFamily="2" charset="2"/>
              <a:buChar char="Ø"/>
            </a:pPr>
            <a:r>
              <a:rPr lang="zh-CN" altLang="zh-CN" sz="2400" dirty="0">
                <a:solidFill>
                  <a:srgbClr val="386698"/>
                </a:solidFill>
                <a:latin typeface="黑体" panose="02010609060101010101" pitchFamily="49" charset="-122"/>
                <a:ea typeface="黑体" panose="02010609060101010101" pitchFamily="49" charset="-122"/>
              </a:rPr>
              <a:t>每天</a:t>
            </a:r>
            <a:r>
              <a:rPr lang="en-US" altLang="zh-CN" sz="2400" dirty="0">
                <a:solidFill>
                  <a:srgbClr val="386698"/>
                </a:solidFill>
                <a:latin typeface="黑体" panose="02010609060101010101" pitchFamily="49" charset="-122"/>
                <a:ea typeface="黑体" panose="02010609060101010101" pitchFamily="49" charset="-122"/>
              </a:rPr>
              <a:t>/</a:t>
            </a:r>
            <a:r>
              <a:rPr lang="zh-CN" altLang="zh-CN" sz="2400" dirty="0">
                <a:solidFill>
                  <a:srgbClr val="386698"/>
                </a:solidFill>
                <a:latin typeface="黑体" panose="02010609060101010101" pitchFamily="49" charset="-122"/>
                <a:ea typeface="黑体" panose="02010609060101010101" pitchFamily="49" charset="-122"/>
              </a:rPr>
              <a:t>周报告的新缺陷数目；</a:t>
            </a:r>
          </a:p>
          <a:p>
            <a:pPr>
              <a:lnSpc>
                <a:spcPct val="150000"/>
              </a:lnSpc>
              <a:buFont typeface="Wingdings" panose="05000000000000000000" pitchFamily="2" charset="2"/>
              <a:buChar char="Ø"/>
            </a:pPr>
            <a:r>
              <a:rPr lang="zh-CN" altLang="zh-CN" sz="2400" dirty="0">
                <a:solidFill>
                  <a:srgbClr val="386698"/>
                </a:solidFill>
                <a:latin typeface="黑体" panose="02010609060101010101" pitchFamily="49" charset="-122"/>
                <a:ea typeface="黑体" panose="02010609060101010101" pitchFamily="49" charset="-122"/>
              </a:rPr>
              <a:t>每天</a:t>
            </a:r>
            <a:r>
              <a:rPr lang="en-US" altLang="zh-CN" sz="2400" dirty="0">
                <a:solidFill>
                  <a:srgbClr val="386698"/>
                </a:solidFill>
                <a:latin typeface="黑体" panose="02010609060101010101" pitchFamily="49" charset="-122"/>
                <a:ea typeface="黑体" panose="02010609060101010101" pitchFamily="49" charset="-122"/>
              </a:rPr>
              <a:t>/</a:t>
            </a:r>
            <a:r>
              <a:rPr lang="zh-CN" altLang="zh-CN" sz="2400" dirty="0">
                <a:solidFill>
                  <a:srgbClr val="386698"/>
                </a:solidFill>
                <a:latin typeface="黑体" panose="02010609060101010101" pitchFamily="49" charset="-122"/>
                <a:ea typeface="黑体" panose="02010609060101010101" pitchFamily="49" charset="-122"/>
              </a:rPr>
              <a:t>周修复的缺陷数；</a:t>
            </a:r>
          </a:p>
          <a:p>
            <a:pPr>
              <a:lnSpc>
                <a:spcPct val="150000"/>
              </a:lnSpc>
              <a:buFont typeface="Wingdings" panose="05000000000000000000" pitchFamily="2" charset="2"/>
              <a:buChar char="Ø"/>
            </a:pPr>
            <a:r>
              <a:rPr lang="zh-CN" altLang="zh-CN" sz="2400" dirty="0">
                <a:solidFill>
                  <a:srgbClr val="386698"/>
                </a:solidFill>
                <a:latin typeface="黑体" panose="02010609060101010101" pitchFamily="49" charset="-122"/>
                <a:ea typeface="黑体" panose="02010609060101010101" pitchFamily="49" charset="-122"/>
              </a:rPr>
              <a:t>累计报告的缺陷数目；</a:t>
            </a:r>
          </a:p>
          <a:p>
            <a:pPr>
              <a:lnSpc>
                <a:spcPct val="150000"/>
              </a:lnSpc>
              <a:buFont typeface="Wingdings" panose="05000000000000000000" pitchFamily="2" charset="2"/>
              <a:buChar char="Ø"/>
            </a:pPr>
            <a:r>
              <a:rPr lang="zh-CN" altLang="zh-CN" sz="2400" dirty="0">
                <a:solidFill>
                  <a:srgbClr val="386698"/>
                </a:solidFill>
                <a:latin typeface="黑体" panose="02010609060101010101" pitchFamily="49" charset="-122"/>
                <a:ea typeface="黑体" panose="02010609060101010101" pitchFamily="49" charset="-122"/>
              </a:rPr>
              <a:t>累计修复的缺陷数；</a:t>
            </a:r>
          </a:p>
          <a:p>
            <a:pPr>
              <a:lnSpc>
                <a:spcPct val="150000"/>
              </a:lnSpc>
              <a:buFont typeface="Wingdings" panose="05000000000000000000" pitchFamily="2" charset="2"/>
              <a:buChar char="Ø"/>
            </a:pPr>
            <a:r>
              <a:rPr lang="zh-CN" altLang="zh-CN" sz="2400" dirty="0">
                <a:solidFill>
                  <a:srgbClr val="386698"/>
                </a:solidFill>
                <a:latin typeface="黑体" panose="02010609060101010101" pitchFamily="49" charset="-122"/>
                <a:ea typeface="黑体" panose="02010609060101010101" pitchFamily="49" charset="-122"/>
              </a:rPr>
              <a:t>不同严重性类型的缺陷数；</a:t>
            </a:r>
          </a:p>
          <a:p>
            <a:pPr>
              <a:lnSpc>
                <a:spcPct val="150000"/>
              </a:lnSpc>
              <a:buFont typeface="Wingdings" panose="05000000000000000000" pitchFamily="2" charset="2"/>
              <a:buChar char="Ø"/>
            </a:pPr>
            <a:r>
              <a:rPr lang="zh-CN" altLang="zh-CN" sz="2400" dirty="0">
                <a:solidFill>
                  <a:srgbClr val="386698"/>
                </a:solidFill>
                <a:latin typeface="黑体" panose="02010609060101010101" pitchFamily="49" charset="-122"/>
                <a:ea typeface="黑体" panose="02010609060101010101" pitchFamily="49" charset="-122"/>
              </a:rPr>
              <a:t>程序模块与发现的缺陷的对应关系；</a:t>
            </a:r>
          </a:p>
        </p:txBody>
      </p:sp>
    </p:spTree>
    <p:extLst>
      <p:ext uri="{BB962C8B-B14F-4D97-AF65-F5344CB8AC3E}">
        <p14:creationId xmlns:p14="http://schemas.microsoft.com/office/powerpoint/2010/main" val="32722525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25145" y="743585"/>
            <a:ext cx="8229600" cy="572135"/>
          </a:xfrm>
        </p:spPr>
        <p:txBody>
          <a:bodyPr>
            <a:normAutofit/>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常用的寻找缺陷的方法</a:t>
            </a:r>
          </a:p>
        </p:txBody>
      </p:sp>
      <p:sp>
        <p:nvSpPr>
          <p:cNvPr id="2" name="内容占位符 1"/>
          <p:cNvSpPr>
            <a:spLocks noGrp="1"/>
          </p:cNvSpPr>
          <p:nvPr>
            <p:ph idx="1"/>
          </p:nvPr>
        </p:nvSpPr>
        <p:spPr/>
        <p:txBody>
          <a:bodyPr>
            <a:normAutofit/>
          </a:bodyPr>
          <a:lstStyle/>
          <a:p>
            <a:pPr marL="0" lvl="1" indent="0" algn="l">
              <a:lnSpc>
                <a:spcPct val="170000"/>
              </a:lnSpc>
              <a:spcBef>
                <a:spcPts val="0"/>
              </a:spcBef>
              <a:buNone/>
            </a:pPr>
            <a:r>
              <a:rPr lang="en-US" altLang="zh-CN" sz="2000" dirty="0">
                <a:solidFill>
                  <a:srgbClr val="00B050"/>
                </a:solidFill>
                <a:latin typeface="黑体" panose="02010609060101010101" pitchFamily="49" charset="-122"/>
                <a:ea typeface="黑体" panose="02010609060101010101" pitchFamily="49" charset="-122"/>
              </a:rPr>
              <a:t>UI用户界面</a:t>
            </a:r>
          </a:p>
          <a:p>
            <a:pPr>
              <a:lnSpc>
                <a:spcPct val="130000"/>
              </a:lnSpc>
            </a:pPr>
            <a:r>
              <a:rPr lang="zh-CN" altLang="en-US" sz="1800" dirty="0">
                <a:solidFill>
                  <a:srgbClr val="00B050"/>
                </a:solidFill>
                <a:latin typeface="黑体" panose="02010609060101010101" pitchFamily="49" charset="-122"/>
                <a:ea typeface="黑体" panose="02010609060101010101" pitchFamily="49" charset="-122"/>
              </a:rPr>
              <a:t>色彩</a:t>
            </a:r>
          </a:p>
          <a:p>
            <a:pPr lvl="1">
              <a:lnSpc>
                <a:spcPct val="130000"/>
              </a:lnSpc>
            </a:pPr>
            <a:r>
              <a:rPr lang="zh-CN" altLang="en-US" sz="1600" dirty="0">
                <a:solidFill>
                  <a:srgbClr val="00B050"/>
                </a:solidFill>
                <a:latin typeface="黑体" panose="02010609060101010101" pitchFamily="49" charset="-122"/>
                <a:ea typeface="黑体" panose="02010609060101010101" pitchFamily="49" charset="-122"/>
              </a:rPr>
              <a:t>色彩的搭配无序、混乱是软件图形界面设计的大忌，图形界面应尽量设计得温和些。这类缺陷主观类强，个人美感占据主动，所提交的缺陷一般严重程度不可定得太高。</a:t>
            </a:r>
          </a:p>
          <a:p>
            <a:pPr>
              <a:lnSpc>
                <a:spcPct val="130000"/>
              </a:lnSpc>
            </a:pPr>
            <a:r>
              <a:rPr lang="zh-CN" altLang="en-US" sz="1800" dirty="0">
                <a:solidFill>
                  <a:srgbClr val="00B050"/>
                </a:solidFill>
                <a:latin typeface="黑体" panose="02010609060101010101" pitchFamily="49" charset="-122"/>
                <a:ea typeface="黑体" panose="02010609060101010101" pitchFamily="49" charset="-122"/>
              </a:rPr>
              <a:t>例如：</a:t>
            </a:r>
          </a:p>
          <a:p>
            <a:pPr lvl="1">
              <a:lnSpc>
                <a:spcPct val="130000"/>
              </a:lnSpc>
            </a:pPr>
            <a:r>
              <a:rPr lang="zh-CN" altLang="en-US" sz="1600" dirty="0">
                <a:solidFill>
                  <a:srgbClr val="00B050"/>
                </a:solidFill>
                <a:latin typeface="黑体" panose="02010609060101010101" pitchFamily="49" charset="-122"/>
                <a:ea typeface="黑体" panose="02010609060101010101" pitchFamily="49" charset="-122"/>
              </a:rPr>
              <a:t>整体页面色彩单调，无变化，仅使用一种色彩，且篇幅较大，可提交建议性的缺陷，即使是简单的界面，宁可采用无色，也不可使用鲜艳的单色，如红色，黄色、绿色等。</a:t>
            </a:r>
          </a:p>
          <a:p>
            <a:pPr lvl="1">
              <a:lnSpc>
                <a:spcPct val="130000"/>
              </a:lnSpc>
            </a:pPr>
            <a:r>
              <a:rPr lang="zh-CN" altLang="en-US" sz="1600" dirty="0">
                <a:solidFill>
                  <a:srgbClr val="00B050"/>
                </a:solidFill>
                <a:latin typeface="黑体" panose="02010609060101010101" pitchFamily="49" charset="-122"/>
                <a:ea typeface="黑体" panose="02010609060101010101" pitchFamily="49" charset="-122"/>
              </a:rPr>
              <a:t>背景色与界面字体色彩相近，不能清晰区分，色彩搭配混乱、复杂，且不符合软件标准。</a:t>
            </a:r>
          </a:p>
        </p:txBody>
      </p:sp>
    </p:spTree>
    <p:extLst>
      <p:ext uri="{BB962C8B-B14F-4D97-AF65-F5344CB8AC3E}">
        <p14:creationId xmlns:p14="http://schemas.microsoft.com/office/powerpoint/2010/main" val="29807969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gn="l">
              <a:lnSpc>
                <a:spcPct val="130000"/>
              </a:lnSpc>
            </a:pPr>
            <a:r>
              <a:rPr lang="zh-CN" altLang="en-US" sz="1800" dirty="0">
                <a:solidFill>
                  <a:srgbClr val="00B050"/>
                </a:solidFill>
                <a:latin typeface="黑体" panose="02010609060101010101" pitchFamily="49" charset="-122"/>
                <a:ea typeface="黑体" panose="02010609060101010101" pitchFamily="49" charset="-122"/>
              </a:rPr>
              <a:t>功能结构布局</a:t>
            </a:r>
          </a:p>
          <a:p>
            <a:pPr lvl="1"/>
            <a:r>
              <a:rPr lang="zh-CN" altLang="en-US" sz="1600" dirty="0">
                <a:solidFill>
                  <a:srgbClr val="00B050"/>
                </a:solidFill>
                <a:latin typeface="黑体" panose="02010609060101010101" pitchFamily="49" charset="-122"/>
                <a:ea typeface="黑体" panose="02010609060101010101" pitchFamily="49" charset="-122"/>
              </a:rPr>
              <a:t>功能结构布局主要从界面的功能区域划分来考虑。相同的、类似的功能应该放在邻近的区域。</a:t>
            </a:r>
          </a:p>
          <a:p>
            <a:pPr algn="l">
              <a:lnSpc>
                <a:spcPct val="130000"/>
              </a:lnSpc>
            </a:pPr>
            <a:r>
              <a:rPr lang="zh-CN" altLang="en-US" sz="1800" dirty="0">
                <a:solidFill>
                  <a:srgbClr val="00B050"/>
                </a:solidFill>
                <a:latin typeface="黑体" panose="02010609060101010101" pitchFamily="49" charset="-122"/>
                <a:ea typeface="黑体" panose="02010609060101010101" pitchFamily="49" charset="-122"/>
              </a:rPr>
              <a:t>例如：</a:t>
            </a:r>
          </a:p>
          <a:p>
            <a:pPr lvl="1" algn="l"/>
            <a:r>
              <a:rPr lang="zh-CN" altLang="en-US" sz="1600" dirty="0">
                <a:solidFill>
                  <a:srgbClr val="00B050"/>
                </a:solidFill>
                <a:latin typeface="黑体" panose="02010609060101010101" pitchFamily="49" charset="-122"/>
                <a:ea typeface="黑体" panose="02010609060101010101" pitchFamily="49" charset="-122"/>
              </a:rPr>
              <a:t>记录添加功能界面，添加按钮未放在醒目的位置；</a:t>
            </a:r>
          </a:p>
          <a:p>
            <a:pPr lvl="1" algn="l"/>
            <a:r>
              <a:rPr lang="zh-CN" altLang="en-US" sz="1600" dirty="0">
                <a:solidFill>
                  <a:srgbClr val="00B050"/>
                </a:solidFill>
                <a:latin typeface="黑体" panose="02010609060101010101" pitchFamily="49" charset="-122"/>
                <a:ea typeface="黑体" panose="02010609060101010101" pitchFamily="49" charset="-122"/>
              </a:rPr>
              <a:t>导航功能位于界面的右则；</a:t>
            </a:r>
          </a:p>
          <a:p>
            <a:pPr lvl="1" algn="l"/>
            <a:r>
              <a:rPr lang="zh-CN" altLang="en-US" sz="1600" dirty="0">
                <a:solidFill>
                  <a:srgbClr val="00B050"/>
                </a:solidFill>
                <a:latin typeface="黑体" panose="02010609060101010101" pitchFamily="49" charset="-122"/>
                <a:ea typeface="黑体" panose="02010609060101010101" pitchFamily="49" charset="-122"/>
              </a:rPr>
              <a:t>整体功能区域分布混乱；</a:t>
            </a:r>
          </a:p>
        </p:txBody>
      </p:sp>
      <p:sp>
        <p:nvSpPr>
          <p:cNvPr id="5" name="标题 4"/>
          <p:cNvSpPr>
            <a:spLocks noGrp="1"/>
          </p:cNvSpPr>
          <p:nvPr>
            <p:ph type="title"/>
          </p:nvPr>
        </p:nvSpPr>
        <p:spPr>
          <a:xfrm>
            <a:off x="525145" y="743585"/>
            <a:ext cx="8229600" cy="572135"/>
          </a:xfrm>
        </p:spPr>
        <p:txBody>
          <a:bodyPr>
            <a:normAutofit/>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常用的寻找缺陷的方法</a:t>
            </a:r>
          </a:p>
        </p:txBody>
      </p:sp>
    </p:spTree>
    <p:extLst>
      <p:ext uri="{BB962C8B-B14F-4D97-AF65-F5344CB8AC3E}">
        <p14:creationId xmlns:p14="http://schemas.microsoft.com/office/powerpoint/2010/main" val="36896357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gn="l">
              <a:lnSpc>
                <a:spcPct val="130000"/>
              </a:lnSpc>
            </a:pPr>
            <a:r>
              <a:rPr lang="zh-CN" altLang="en-US" sz="1800" dirty="0">
                <a:solidFill>
                  <a:srgbClr val="00B050"/>
                </a:solidFill>
                <a:latin typeface="黑体" panose="02010609060101010101" pitchFamily="49" charset="-122"/>
                <a:ea typeface="黑体" panose="02010609060101010101" pitchFamily="49" charset="-122"/>
              </a:rPr>
              <a:t>图片</a:t>
            </a:r>
          </a:p>
          <a:p>
            <a:pPr lvl="1" algn="l"/>
            <a:r>
              <a:rPr lang="zh-CN" altLang="en-US" sz="1600" dirty="0">
                <a:solidFill>
                  <a:srgbClr val="00B050"/>
                </a:solidFill>
                <a:latin typeface="黑体" panose="02010609060101010101" pitchFamily="49" charset="-122"/>
                <a:ea typeface="黑体" panose="02010609060101010101" pitchFamily="49" charset="-122"/>
              </a:rPr>
              <a:t>图片选用不合理，与当前软件类型不符，无法正确体现当前界面功能性含义。图片不规范、不清晰。</a:t>
            </a:r>
          </a:p>
          <a:p>
            <a:pPr algn="l">
              <a:lnSpc>
                <a:spcPct val="130000"/>
              </a:lnSpc>
            </a:pPr>
            <a:r>
              <a:rPr lang="zh-CN" altLang="en-US" sz="1800" dirty="0">
                <a:solidFill>
                  <a:srgbClr val="00B050"/>
                </a:solidFill>
                <a:latin typeface="黑体" panose="02010609060101010101" pitchFamily="49" charset="-122"/>
                <a:ea typeface="黑体" panose="02010609060101010101" pitchFamily="49" charset="-122"/>
              </a:rPr>
              <a:t>例如：</a:t>
            </a:r>
          </a:p>
          <a:p>
            <a:pPr lvl="1" algn="l"/>
            <a:r>
              <a:rPr lang="zh-CN" altLang="en-US" sz="1600" dirty="0">
                <a:solidFill>
                  <a:srgbClr val="00B050"/>
                </a:solidFill>
                <a:latin typeface="黑体" panose="02010609060101010101" pitchFamily="49" charset="-122"/>
                <a:ea typeface="黑体" panose="02010609060101010101" pitchFamily="49" charset="-122"/>
              </a:rPr>
              <a:t>图片色彩过于艳丽或黯淡，模糊不清；</a:t>
            </a:r>
          </a:p>
          <a:p>
            <a:pPr lvl="1" algn="l"/>
            <a:r>
              <a:rPr lang="zh-CN" altLang="en-US" sz="1600" dirty="0">
                <a:solidFill>
                  <a:srgbClr val="00B050"/>
                </a:solidFill>
                <a:latin typeface="黑体" panose="02010609060101010101" pitchFamily="49" charset="-122"/>
                <a:ea typeface="黑体" panose="02010609060101010101" pitchFamily="49" charset="-122"/>
              </a:rPr>
              <a:t>图片变形；</a:t>
            </a:r>
          </a:p>
          <a:p>
            <a:pPr lvl="1" algn="l"/>
            <a:r>
              <a:rPr lang="zh-CN" altLang="en-US" sz="1600" dirty="0">
                <a:solidFill>
                  <a:srgbClr val="00B050"/>
                </a:solidFill>
                <a:latin typeface="黑体" panose="02010609060101010101" pitchFamily="49" charset="-122"/>
                <a:ea typeface="黑体" panose="02010609060101010101" pitchFamily="49" charset="-122"/>
              </a:rPr>
              <a:t>图片不符合当前界面的主题，图片与描述性文字不符；</a:t>
            </a:r>
          </a:p>
        </p:txBody>
      </p:sp>
      <p:sp>
        <p:nvSpPr>
          <p:cNvPr id="5" name="标题 4"/>
          <p:cNvSpPr>
            <a:spLocks noGrp="1"/>
          </p:cNvSpPr>
          <p:nvPr>
            <p:ph type="title"/>
          </p:nvPr>
        </p:nvSpPr>
        <p:spPr>
          <a:xfrm>
            <a:off x="525145" y="743585"/>
            <a:ext cx="8229600" cy="572135"/>
          </a:xfrm>
        </p:spPr>
        <p:txBody>
          <a:bodyPr>
            <a:normAutofit/>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常用的寻找缺陷的方法</a:t>
            </a:r>
          </a:p>
        </p:txBody>
      </p:sp>
    </p:spTree>
    <p:extLst>
      <p:ext uri="{BB962C8B-B14F-4D97-AF65-F5344CB8AC3E}">
        <p14:creationId xmlns:p14="http://schemas.microsoft.com/office/powerpoint/2010/main" val="20075736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gn="l">
              <a:lnSpc>
                <a:spcPct val="130000"/>
              </a:lnSpc>
            </a:pPr>
            <a:r>
              <a:rPr lang="zh-CN" altLang="en-US" sz="1800" dirty="0">
                <a:solidFill>
                  <a:srgbClr val="386698"/>
                </a:solidFill>
                <a:latin typeface="黑体" panose="02010609060101010101" pitchFamily="49" charset="-122"/>
                <a:ea typeface="黑体" panose="02010609060101010101" pitchFamily="49" charset="-122"/>
              </a:rPr>
              <a:t>页面大小</a:t>
            </a:r>
          </a:p>
          <a:p>
            <a:pPr lvl="1"/>
            <a:r>
              <a:rPr lang="zh-CN" altLang="en-US" sz="1600" dirty="0">
                <a:solidFill>
                  <a:srgbClr val="386698"/>
                </a:solidFill>
                <a:latin typeface="黑体" panose="02010609060101010101" pitchFamily="49" charset="-122"/>
                <a:ea typeface="黑体" panose="02010609060101010101" pitchFamily="49" charset="-122"/>
              </a:rPr>
              <a:t>在B/S结构的软件系统中，当一个页面元素太多，未作精简时，在打开该页面时可能需要较长的加载时间，这对于软件性能是一个不小的影响，既增加了服务器的压力，又容易引起用户的反感。</a:t>
            </a:r>
          </a:p>
          <a:p>
            <a:pPr algn="l">
              <a:lnSpc>
                <a:spcPct val="130000"/>
              </a:lnSpc>
            </a:pPr>
            <a:r>
              <a:rPr lang="zh-CN" altLang="en-US" sz="1800" dirty="0">
                <a:solidFill>
                  <a:srgbClr val="386698"/>
                </a:solidFill>
                <a:latin typeface="黑体" panose="02010609060101010101" pitchFamily="49" charset="-122"/>
                <a:ea typeface="黑体" panose="02010609060101010101" pitchFamily="49" charset="-122"/>
              </a:rPr>
              <a:t>例如：</a:t>
            </a:r>
          </a:p>
          <a:p>
            <a:pPr lvl="1" algn="l"/>
            <a:r>
              <a:rPr lang="zh-CN" altLang="en-US" sz="1600" dirty="0">
                <a:solidFill>
                  <a:srgbClr val="386698"/>
                </a:solidFill>
                <a:latin typeface="黑体" panose="02010609060101010101" pitchFamily="49" charset="-122"/>
                <a:ea typeface="黑体" panose="02010609060101010101" pitchFamily="49" charset="-122"/>
              </a:rPr>
              <a:t>图片未经压缩、格式不正确。比如采用BMP；</a:t>
            </a:r>
          </a:p>
          <a:p>
            <a:pPr lvl="1" algn="l"/>
            <a:r>
              <a:rPr lang="zh-CN" altLang="en-US" sz="1600" dirty="0">
                <a:solidFill>
                  <a:srgbClr val="386698"/>
                </a:solidFill>
                <a:latin typeface="黑体" panose="02010609060101010101" pitchFamily="49" charset="-122"/>
                <a:ea typeface="黑体" panose="02010609060101010101" pitchFamily="49" charset="-122"/>
              </a:rPr>
              <a:t>代码冗余，存在太多无用代码；冗余</a:t>
            </a:r>
          </a:p>
          <a:p>
            <a:pPr lvl="1" algn="l"/>
            <a:r>
              <a:rPr lang="zh-CN" altLang="en-US" sz="1600" dirty="0">
                <a:solidFill>
                  <a:srgbClr val="386698"/>
                </a:solidFill>
                <a:latin typeface="黑体" panose="02010609060101010101" pitchFamily="49" charset="-122"/>
                <a:ea typeface="黑体" panose="02010609060101010101" pitchFamily="49" charset="-122"/>
              </a:rPr>
              <a:t>页面元素太多，太过复杂；</a:t>
            </a:r>
          </a:p>
        </p:txBody>
      </p:sp>
      <p:sp>
        <p:nvSpPr>
          <p:cNvPr id="5" name="标题 4"/>
          <p:cNvSpPr>
            <a:spLocks noGrp="1"/>
          </p:cNvSpPr>
          <p:nvPr>
            <p:ph type="title"/>
          </p:nvPr>
        </p:nvSpPr>
        <p:spPr>
          <a:xfrm>
            <a:off x="525145" y="743585"/>
            <a:ext cx="8229600" cy="572135"/>
          </a:xfrm>
        </p:spPr>
        <p:txBody>
          <a:bodyPr>
            <a:normAutofit/>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常用的寻找缺陷的方法</a:t>
            </a:r>
          </a:p>
        </p:txBody>
      </p:sp>
    </p:spTree>
    <p:extLst>
      <p:ext uri="{BB962C8B-B14F-4D97-AF65-F5344CB8AC3E}">
        <p14:creationId xmlns:p14="http://schemas.microsoft.com/office/powerpoint/2010/main" val="31953853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1800" dirty="0">
                <a:solidFill>
                  <a:srgbClr val="00B050"/>
                </a:solidFill>
                <a:latin typeface="黑体" panose="02010609060101010101" pitchFamily="49" charset="-122"/>
                <a:ea typeface="黑体" panose="02010609060101010101" pitchFamily="49" charset="-122"/>
              </a:rPr>
              <a:t>字体</a:t>
            </a:r>
          </a:p>
          <a:p>
            <a:pPr lvl="1"/>
            <a:r>
              <a:rPr lang="zh-CN" altLang="en-US" sz="1600" dirty="0">
                <a:solidFill>
                  <a:srgbClr val="00B050"/>
                </a:solidFill>
                <a:latin typeface="黑体" panose="02010609060101010101" pitchFamily="49" charset="-122"/>
                <a:ea typeface="黑体" panose="02010609060101010101" pitchFamily="49" charset="-122"/>
              </a:rPr>
              <a:t>字体在软件界面中尤其重要，字体的使用要符合软件开发规</a:t>
            </a:r>
            <a:r>
              <a:rPr lang="zh-CN" altLang="en-US" sz="1540" dirty="0">
                <a:solidFill>
                  <a:srgbClr val="00B050"/>
                </a:solidFill>
              </a:rPr>
              <a:t>范。</a:t>
            </a:r>
          </a:p>
          <a:p>
            <a:r>
              <a:rPr lang="zh-CN" altLang="en-US" sz="1800" dirty="0">
                <a:solidFill>
                  <a:srgbClr val="00B050"/>
                </a:solidFill>
                <a:latin typeface="黑体" panose="02010609060101010101" pitchFamily="49" charset="-122"/>
                <a:ea typeface="黑体" panose="02010609060101010101" pitchFamily="49" charset="-122"/>
              </a:rPr>
              <a:t>例如：</a:t>
            </a:r>
          </a:p>
          <a:p>
            <a:pPr lvl="1" algn="l"/>
            <a:r>
              <a:rPr lang="zh-CN" altLang="en-US" sz="1600" dirty="0">
                <a:solidFill>
                  <a:srgbClr val="00B050"/>
                </a:solidFill>
                <a:latin typeface="黑体" panose="02010609060101010101" pitchFamily="49" charset="-122"/>
                <a:ea typeface="黑体" panose="02010609060101010101" pitchFamily="49" charset="-122"/>
              </a:rPr>
              <a:t>字体过大，与其他页面信息脱节，无法形成主体；</a:t>
            </a:r>
          </a:p>
          <a:p>
            <a:pPr lvl="1" algn="l"/>
            <a:r>
              <a:rPr lang="zh-CN" altLang="en-US" sz="1600" dirty="0">
                <a:solidFill>
                  <a:srgbClr val="00B050"/>
                </a:solidFill>
                <a:latin typeface="黑体" panose="02010609060101010101" pitchFamily="49" charset="-122"/>
                <a:ea typeface="黑体" panose="02010609060101010101" pitchFamily="49" charset="-122"/>
              </a:rPr>
              <a:t>字体过小，无法看清楚；</a:t>
            </a:r>
          </a:p>
          <a:p>
            <a:pPr lvl="1" algn="l"/>
            <a:r>
              <a:rPr lang="zh-CN" altLang="en-US" sz="1600" dirty="0">
                <a:solidFill>
                  <a:srgbClr val="00B050"/>
                </a:solidFill>
                <a:latin typeface="黑体" panose="02010609060101010101" pitchFamily="49" charset="-122"/>
                <a:ea typeface="黑体" panose="02010609060101010101" pitchFamily="49" charset="-122"/>
              </a:rPr>
              <a:t>字体不符合当前界面风格；</a:t>
            </a:r>
          </a:p>
        </p:txBody>
      </p:sp>
      <p:sp>
        <p:nvSpPr>
          <p:cNvPr id="5" name="标题 4"/>
          <p:cNvSpPr>
            <a:spLocks noGrp="1"/>
          </p:cNvSpPr>
          <p:nvPr>
            <p:ph type="title"/>
          </p:nvPr>
        </p:nvSpPr>
        <p:spPr>
          <a:xfrm>
            <a:off x="525145" y="743585"/>
            <a:ext cx="8229600" cy="572135"/>
          </a:xfrm>
        </p:spPr>
        <p:txBody>
          <a:bodyPr>
            <a:normAutofit/>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常用的寻找缺陷的方法</a:t>
            </a:r>
          </a:p>
        </p:txBody>
      </p:sp>
    </p:spTree>
    <p:extLst>
      <p:ext uri="{BB962C8B-B14F-4D97-AF65-F5344CB8AC3E}">
        <p14:creationId xmlns:p14="http://schemas.microsoft.com/office/powerpoint/2010/main" val="1048487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gn="l">
              <a:lnSpc>
                <a:spcPct val="130000"/>
              </a:lnSpc>
            </a:pPr>
            <a:r>
              <a:rPr lang="zh-CN" altLang="en-US" sz="1800" dirty="0">
                <a:solidFill>
                  <a:srgbClr val="00B050"/>
                </a:solidFill>
                <a:latin typeface="黑体" panose="02010609060101010101" pitchFamily="49" charset="-122"/>
                <a:ea typeface="黑体" panose="02010609060101010101" pitchFamily="49" charset="-122"/>
              </a:rPr>
              <a:t>窗体大小</a:t>
            </a:r>
          </a:p>
          <a:p>
            <a:pPr lvl="1"/>
            <a:r>
              <a:rPr lang="zh-CN" altLang="en-US" sz="1600" dirty="0">
                <a:solidFill>
                  <a:srgbClr val="00B050"/>
                </a:solidFill>
                <a:latin typeface="黑体" panose="02010609060101010101" pitchFamily="49" charset="-122"/>
                <a:ea typeface="黑体" panose="02010609060101010101" pitchFamily="49" charset="-122"/>
              </a:rPr>
              <a:t>窗体的设计要有层次感，父窗口、子窗口应该有所区别。窗口不应该有太多空白处，功能区域充实。</a:t>
            </a:r>
          </a:p>
          <a:p>
            <a:r>
              <a:rPr lang="zh-CN" altLang="en-US" sz="1800" dirty="0">
                <a:solidFill>
                  <a:srgbClr val="00B050"/>
                </a:solidFill>
                <a:latin typeface="黑体" panose="02010609060101010101" pitchFamily="49" charset="-122"/>
                <a:ea typeface="黑体" panose="02010609060101010101" pitchFamily="49" charset="-122"/>
              </a:rPr>
              <a:t>例如：</a:t>
            </a:r>
          </a:p>
          <a:p>
            <a:pPr lvl="1" algn="l"/>
            <a:r>
              <a:rPr lang="zh-CN" altLang="en-US" sz="1600" dirty="0">
                <a:solidFill>
                  <a:srgbClr val="00B050"/>
                </a:solidFill>
                <a:latin typeface="黑体" panose="02010609060101010101" pitchFamily="49" charset="-122"/>
                <a:ea typeface="黑体" panose="02010609060101010101" pitchFamily="49" charset="-122"/>
              </a:rPr>
              <a:t>窗口太大，功能按钮分散，间隔太大；</a:t>
            </a:r>
          </a:p>
          <a:p>
            <a:pPr lvl="1"/>
            <a:r>
              <a:rPr lang="zh-CN" altLang="en-US" sz="1600" dirty="0">
                <a:solidFill>
                  <a:srgbClr val="00B050"/>
                </a:solidFill>
                <a:latin typeface="黑体" panose="02010609060101010101" pitchFamily="49" charset="-122"/>
                <a:ea typeface="黑体" panose="02010609060101010101" pitchFamily="49" charset="-122"/>
              </a:rPr>
              <a:t>窗口太小，功能按钮过于集中，间隔太小，或控件显示不全；</a:t>
            </a:r>
          </a:p>
          <a:p>
            <a:pPr lvl="1"/>
            <a:r>
              <a:rPr lang="zh-CN" altLang="en-US" sz="1600" dirty="0">
                <a:solidFill>
                  <a:srgbClr val="00B050"/>
                </a:solidFill>
                <a:latin typeface="黑体" panose="02010609060101010101" pitchFamily="49" charset="-122"/>
                <a:ea typeface="黑体" panose="02010609060101010101" pitchFamily="49" charset="-122"/>
              </a:rPr>
              <a:t>弹出窗口未能定于屏幕居中位置；</a:t>
            </a:r>
          </a:p>
        </p:txBody>
      </p:sp>
      <p:sp>
        <p:nvSpPr>
          <p:cNvPr id="5" name="标题 4"/>
          <p:cNvSpPr>
            <a:spLocks noGrp="1"/>
          </p:cNvSpPr>
          <p:nvPr>
            <p:ph type="title"/>
          </p:nvPr>
        </p:nvSpPr>
        <p:spPr>
          <a:xfrm>
            <a:off x="525145" y="743585"/>
            <a:ext cx="8229600" cy="572135"/>
          </a:xfrm>
        </p:spPr>
        <p:txBody>
          <a:bodyPr>
            <a:normAutofit/>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常用的寻找缺陷的方法</a:t>
            </a:r>
          </a:p>
        </p:txBody>
      </p:sp>
    </p:spTree>
    <p:extLst>
      <p:ext uri="{BB962C8B-B14F-4D97-AF65-F5344CB8AC3E}">
        <p14:creationId xmlns:p14="http://schemas.microsoft.com/office/powerpoint/2010/main" val="29064901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30000"/>
              </a:lnSpc>
            </a:pPr>
            <a:r>
              <a:rPr lang="zh-CN" altLang="en-US" sz="1800" dirty="0">
                <a:solidFill>
                  <a:srgbClr val="386698"/>
                </a:solidFill>
                <a:latin typeface="黑体" panose="02010609060101010101" pitchFamily="49" charset="-122"/>
                <a:ea typeface="黑体" panose="02010609060101010101" pitchFamily="49" charset="-122"/>
              </a:rPr>
              <a:t>界面文字</a:t>
            </a:r>
            <a:endParaRPr lang="en-US" altLang="zh-CN" sz="1845" dirty="0"/>
          </a:p>
          <a:p>
            <a:pPr lvl="1" algn="l">
              <a:lnSpc>
                <a:spcPct val="130000"/>
              </a:lnSpc>
            </a:pPr>
            <a:r>
              <a:rPr lang="zh-CN" altLang="en-US" sz="1600" dirty="0">
                <a:solidFill>
                  <a:srgbClr val="386698"/>
                </a:solidFill>
                <a:latin typeface="黑体" panose="02010609060101010101" pitchFamily="49" charset="-122"/>
                <a:ea typeface="黑体" panose="02010609060101010101" pitchFamily="49" charset="-122"/>
              </a:rPr>
              <a:t>页面信息描述不清楚，有语病，错别字。简单语言复杂化，描述不正确，不符合当前页面。错误的帮助信息，乱码等。</a:t>
            </a:r>
          </a:p>
        </p:txBody>
      </p:sp>
      <p:sp>
        <p:nvSpPr>
          <p:cNvPr id="5" name="标题 4"/>
          <p:cNvSpPr>
            <a:spLocks noGrp="1"/>
          </p:cNvSpPr>
          <p:nvPr>
            <p:ph type="title"/>
          </p:nvPr>
        </p:nvSpPr>
        <p:spPr>
          <a:xfrm>
            <a:off x="525145" y="743585"/>
            <a:ext cx="8229600" cy="572135"/>
          </a:xfrm>
        </p:spPr>
        <p:txBody>
          <a:bodyPr>
            <a:normAutofit/>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常用的寻找缺陷的方法</a:t>
            </a:r>
          </a:p>
        </p:txBody>
      </p:sp>
    </p:spTree>
    <p:extLst>
      <p:ext uri="{BB962C8B-B14F-4D97-AF65-F5344CB8AC3E}">
        <p14:creationId xmlns:p14="http://schemas.microsoft.com/office/powerpoint/2010/main" val="20726140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lnSpc>
                <a:spcPct val="120000"/>
              </a:lnSpc>
            </a:pPr>
            <a:r>
              <a:rPr lang="zh-CN" altLang="en-US" sz="1800" dirty="0">
                <a:solidFill>
                  <a:srgbClr val="386698"/>
                </a:solidFill>
                <a:latin typeface="黑体" panose="02010609060101010101" pitchFamily="49" charset="-122"/>
                <a:ea typeface="黑体" panose="02010609060101010101" pitchFamily="49" charset="-122"/>
              </a:rPr>
              <a:t>容错处理（功能缺陷）</a:t>
            </a:r>
            <a:endParaRPr lang="zh-CN" altLang="en-US" sz="1845" dirty="0"/>
          </a:p>
          <a:p>
            <a:pPr lvl="1" algn="l">
              <a:lnSpc>
                <a:spcPct val="120000"/>
              </a:lnSpc>
            </a:pPr>
            <a:r>
              <a:rPr lang="zh-CN" altLang="en-US" sz="1600" dirty="0">
                <a:solidFill>
                  <a:srgbClr val="386698"/>
                </a:solidFill>
                <a:latin typeface="黑体" panose="02010609060101010101" pitchFamily="49" charset="-122"/>
                <a:ea typeface="黑体" panose="02010609060101010101" pitchFamily="49" charset="-122"/>
              </a:rPr>
              <a:t>容错处理在软件系统中占据十分重要的地位。所谓容错，就是容忍错误的能力。当用户在使用软件过程中发生错误后，软件应该能给出引导信息，指应用户进行正确的操作。</a:t>
            </a:r>
          </a:p>
          <a:p>
            <a:pPr>
              <a:lnSpc>
                <a:spcPct val="120000"/>
              </a:lnSpc>
            </a:pPr>
            <a:r>
              <a:rPr lang="zh-CN" altLang="en-US" sz="1800" dirty="0">
                <a:solidFill>
                  <a:srgbClr val="386698"/>
                </a:solidFill>
                <a:latin typeface="黑体" panose="02010609060101010101" pitchFamily="49" charset="-122"/>
                <a:ea typeface="黑体" panose="02010609060101010101" pitchFamily="49" charset="-122"/>
              </a:rPr>
              <a:t>例如：</a:t>
            </a:r>
            <a:endParaRPr lang="zh-CN" altLang="en-US" sz="1845" dirty="0"/>
          </a:p>
          <a:p>
            <a:pPr lvl="1" algn="l">
              <a:lnSpc>
                <a:spcPct val="120000"/>
              </a:lnSpc>
            </a:pPr>
            <a:r>
              <a:rPr lang="zh-CN" altLang="en-US" sz="1600" dirty="0">
                <a:solidFill>
                  <a:srgbClr val="386698"/>
                </a:solidFill>
                <a:latin typeface="黑体" panose="02010609060101010101" pitchFamily="49" charset="-122"/>
                <a:ea typeface="黑体" panose="02010609060101010101" pitchFamily="49" charset="-122"/>
              </a:rPr>
              <a:t>用户输入错误，系统无提示，无响应，用户不能清晰知道系统不处理的原因；</a:t>
            </a:r>
          </a:p>
          <a:p>
            <a:pPr lvl="1" algn="l">
              <a:lnSpc>
                <a:spcPct val="120000"/>
              </a:lnSpc>
            </a:pPr>
            <a:r>
              <a:rPr lang="zh-CN" altLang="en-US" sz="1600" dirty="0">
                <a:solidFill>
                  <a:srgbClr val="386698"/>
                </a:solidFill>
                <a:latin typeface="黑体" panose="02010609060101010101" pitchFamily="49" charset="-122"/>
                <a:ea typeface="黑体" panose="02010609060101010101" pitchFamily="49" charset="-122"/>
              </a:rPr>
              <a:t>给出信息提示，用户接受后无法继续操作，不给用户“改过自新”的机会；</a:t>
            </a:r>
          </a:p>
          <a:p>
            <a:pPr lvl="1" algn="l">
              <a:lnSpc>
                <a:spcPct val="120000"/>
              </a:lnSpc>
            </a:pPr>
            <a:r>
              <a:rPr lang="zh-CN" altLang="en-US" sz="1600" dirty="0">
                <a:solidFill>
                  <a:srgbClr val="386698"/>
                </a:solidFill>
                <a:latin typeface="黑体" panose="02010609060101010101" pitchFamily="49" charset="-122"/>
                <a:ea typeface="黑体" panose="02010609060101010101" pitchFamily="49" charset="-122"/>
              </a:rPr>
              <a:t>用户输入不合法的信息后，系统给出提示，用户确定后，系统仍能处理错误的信息。</a:t>
            </a:r>
          </a:p>
          <a:p>
            <a:pPr lvl="1" algn="l">
              <a:lnSpc>
                <a:spcPct val="120000"/>
              </a:lnSpc>
            </a:pPr>
            <a:r>
              <a:rPr lang="zh-CN" altLang="en-US" sz="1600" dirty="0">
                <a:solidFill>
                  <a:srgbClr val="386698"/>
                </a:solidFill>
                <a:latin typeface="黑体" panose="02010609060101010101" pitchFamily="49" charset="-122"/>
                <a:ea typeface="黑体" panose="02010609060101010101" pitchFamily="49" charset="-122"/>
              </a:rPr>
              <a:t>取消功能不能取消，比如删除，系统给出提示，是否确定删除，用户否认后仍执行了删除。</a:t>
            </a:r>
          </a:p>
        </p:txBody>
      </p:sp>
      <p:sp>
        <p:nvSpPr>
          <p:cNvPr id="5" name="标题 4"/>
          <p:cNvSpPr>
            <a:spLocks noGrp="1"/>
          </p:cNvSpPr>
          <p:nvPr>
            <p:ph type="title"/>
          </p:nvPr>
        </p:nvSpPr>
        <p:spPr>
          <a:xfrm>
            <a:off x="525145" y="743585"/>
            <a:ext cx="8229600" cy="572135"/>
          </a:xfrm>
        </p:spPr>
        <p:txBody>
          <a:bodyPr>
            <a:normAutofit/>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常用的寻找缺陷的方法</a:t>
            </a:r>
          </a:p>
        </p:txBody>
      </p:sp>
    </p:spTree>
    <p:extLst>
      <p:ext uri="{BB962C8B-B14F-4D97-AF65-F5344CB8AC3E}">
        <p14:creationId xmlns:p14="http://schemas.microsoft.com/office/powerpoint/2010/main" val="3794381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760730"/>
            <a:ext cx="8229600" cy="51244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报告缺陷注意事项</a:t>
            </a:r>
            <a:endParaRPr lang="zh-CN" altLang="en-US" dirty="0"/>
          </a:p>
        </p:txBody>
      </p:sp>
      <p:sp>
        <p:nvSpPr>
          <p:cNvPr id="2" name="内容占位符 1"/>
          <p:cNvSpPr>
            <a:spLocks noGrp="1"/>
          </p:cNvSpPr>
          <p:nvPr>
            <p:ph idx="1"/>
          </p:nvPr>
        </p:nvSpPr>
        <p:spPr/>
        <p:txBody>
          <a:bodyPr/>
          <a:lstStyle/>
          <a:p>
            <a:r>
              <a:rPr lang="en-US" altLang="zh-CN" sz="2400" dirty="0">
                <a:solidFill>
                  <a:srgbClr val="386698"/>
                </a:solidFill>
                <a:latin typeface="黑体" panose="02010609060101010101" pitchFamily="49" charset="-122"/>
                <a:ea typeface="黑体" panose="02010609060101010101" pitchFamily="49" charset="-122"/>
              </a:rPr>
              <a:t>尽量确保缺陷可以重现。</a:t>
            </a:r>
          </a:p>
          <a:p>
            <a:pPr lvl="1"/>
            <a:r>
              <a:rPr lang="en-US" altLang="zh-CN" sz="2000" dirty="0">
                <a:solidFill>
                  <a:srgbClr val="386698"/>
                </a:solidFill>
                <a:latin typeface="黑体" panose="02010609060101010101" pitchFamily="49" charset="-122"/>
                <a:ea typeface="黑体" panose="02010609060101010101" pitchFamily="49" charset="-122"/>
              </a:rPr>
              <a:t>如果提交的缺陷无法重现，会影响开发人员的工作效率。</a:t>
            </a:r>
            <a:endParaRPr lang="zh-CN" altLang="en-US" sz="1540" dirty="0"/>
          </a:p>
          <a:p>
            <a:endParaRPr lang="zh-CN" altLang="en-US" sz="1845" dirty="0"/>
          </a:p>
          <a:p>
            <a:r>
              <a:rPr lang="en-US" altLang="zh-CN" sz="2400" dirty="0">
                <a:solidFill>
                  <a:srgbClr val="386698"/>
                </a:solidFill>
                <a:latin typeface="黑体" panose="02010609060101010101" pitchFamily="49" charset="-122"/>
                <a:ea typeface="黑体" panose="02010609060101010101" pitchFamily="49" charset="-122"/>
              </a:rPr>
              <a:t>简洁、准确、完整</a:t>
            </a:r>
            <a:endParaRPr lang="zh-CN" altLang="en-US" sz="1845" dirty="0"/>
          </a:p>
          <a:p>
            <a:pPr lvl="1"/>
            <a:r>
              <a:rPr lang="en-US" altLang="zh-CN" sz="2000" dirty="0">
                <a:solidFill>
                  <a:srgbClr val="386698"/>
                </a:solidFill>
                <a:latin typeface="黑体" panose="02010609060101010101" pitchFamily="49" charset="-122"/>
                <a:ea typeface="黑体" panose="02010609060101010101" pitchFamily="49" charset="-122"/>
              </a:rPr>
              <a:t>测试人员在提交缺陷报告时，要站在开发人员的角度上思考问题，要确保开发人员能迅速定位问题，而不会产生理解上的歧义。</a:t>
            </a:r>
          </a:p>
        </p:txBody>
      </p:sp>
    </p:spTree>
    <p:extLst>
      <p:ext uri="{BB962C8B-B14F-4D97-AF65-F5344CB8AC3E}">
        <p14:creationId xmlns:p14="http://schemas.microsoft.com/office/powerpoint/2010/main" val="20502499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lnSpc>
                <a:spcPct val="120000"/>
              </a:lnSpc>
            </a:pPr>
            <a:r>
              <a:rPr lang="zh-CN" altLang="en-US" sz="1800" dirty="0">
                <a:solidFill>
                  <a:srgbClr val="386698"/>
                </a:solidFill>
                <a:latin typeface="黑体" panose="02010609060101010101" pitchFamily="49" charset="-122"/>
                <a:ea typeface="黑体" panose="02010609060101010101" pitchFamily="49" charset="-122"/>
              </a:rPr>
              <a:t>数据转换</a:t>
            </a:r>
            <a:endParaRPr lang="zh-CN" altLang="en-US" sz="1800" dirty="0"/>
          </a:p>
          <a:p>
            <a:pPr lvl="1">
              <a:lnSpc>
                <a:spcPct val="120000"/>
              </a:lnSpc>
            </a:pPr>
            <a:r>
              <a:rPr lang="zh-CN" altLang="en-US" sz="1600" dirty="0">
                <a:solidFill>
                  <a:srgbClr val="00B050"/>
                </a:solidFill>
                <a:latin typeface="黑体" panose="02010609060101010101" pitchFamily="49" charset="-122"/>
                <a:ea typeface="黑体" panose="02010609060101010101" pitchFamily="49" charset="-122"/>
              </a:rPr>
              <a:t>软件中的功能主体一般由等组成。</a:t>
            </a:r>
          </a:p>
          <a:p>
            <a:pPr>
              <a:lnSpc>
                <a:spcPct val="120000"/>
              </a:lnSpc>
            </a:pPr>
            <a:r>
              <a:rPr lang="zh-CN" altLang="en-US" sz="1800" dirty="0">
                <a:solidFill>
                  <a:srgbClr val="00B050"/>
                </a:solidFill>
                <a:latin typeface="黑体" panose="02010609060101010101" pitchFamily="49" charset="-122"/>
                <a:ea typeface="黑体" panose="02010609060101010101" pitchFamily="49" charset="-122"/>
              </a:rPr>
              <a:t>例如：增加、修改、删除、查询</a:t>
            </a:r>
          </a:p>
          <a:p>
            <a:pPr lvl="1">
              <a:lnSpc>
                <a:spcPct val="120000"/>
              </a:lnSpc>
            </a:pPr>
            <a:r>
              <a:rPr lang="zh-CN" altLang="en-US" sz="1600" dirty="0">
                <a:solidFill>
                  <a:srgbClr val="00B050"/>
                </a:solidFill>
                <a:latin typeface="黑体" panose="02010609060101010101" pitchFamily="49" charset="-122"/>
                <a:ea typeface="黑体" panose="02010609060101010101" pitchFamily="49" charset="-122"/>
              </a:rPr>
              <a:t>无法增加记录，比如点击新增，页面自动关闭。</a:t>
            </a:r>
          </a:p>
          <a:p>
            <a:pPr lvl="1">
              <a:lnSpc>
                <a:spcPct val="120000"/>
              </a:lnSpc>
            </a:pPr>
            <a:r>
              <a:rPr lang="zh-CN" altLang="en-US" sz="1600" dirty="0">
                <a:solidFill>
                  <a:srgbClr val="00B050"/>
                </a:solidFill>
                <a:latin typeface="黑体" panose="02010609060101010101" pitchFamily="49" charset="-122"/>
                <a:ea typeface="黑体" panose="02010609060101010101" pitchFamily="49" charset="-122"/>
              </a:rPr>
              <a:t>增加记录后无显示，但提示增加成功；</a:t>
            </a:r>
          </a:p>
          <a:p>
            <a:pPr lvl="1">
              <a:lnSpc>
                <a:spcPct val="120000"/>
              </a:lnSpc>
            </a:pPr>
            <a:r>
              <a:rPr lang="zh-CN" altLang="en-US" sz="1600" dirty="0">
                <a:solidFill>
                  <a:srgbClr val="00B050"/>
                </a:solidFill>
                <a:latin typeface="黑体" panose="02010609060101010101" pitchFamily="49" charset="-122"/>
                <a:ea typeface="黑体" panose="02010609060101010101" pitchFamily="49" charset="-122"/>
              </a:rPr>
              <a:t>增加记录后显示不正确，显示为乱码，信息显示不全。</a:t>
            </a:r>
          </a:p>
          <a:p>
            <a:pPr lvl="1">
              <a:lnSpc>
                <a:spcPct val="120000"/>
              </a:lnSpc>
            </a:pPr>
            <a:r>
              <a:rPr lang="zh-CN" altLang="en-US" sz="1600" dirty="0">
                <a:solidFill>
                  <a:srgbClr val="00B050"/>
                </a:solidFill>
                <a:latin typeface="黑体" panose="02010609060101010101" pitchFamily="49" charset="-122"/>
                <a:ea typeface="黑体" panose="02010609060101010101" pitchFamily="49" charset="-122"/>
              </a:rPr>
              <a:t>增加记录后多出记录；</a:t>
            </a:r>
          </a:p>
          <a:p>
            <a:pPr lvl="1">
              <a:lnSpc>
                <a:spcPct val="120000"/>
              </a:lnSpc>
            </a:pPr>
            <a:r>
              <a:rPr lang="zh-CN" altLang="en-US" sz="1600" dirty="0">
                <a:solidFill>
                  <a:srgbClr val="00B050"/>
                </a:solidFill>
                <a:latin typeface="黑体" panose="02010609060101010101" pitchFamily="49" charset="-122"/>
                <a:ea typeface="黑体" panose="02010609060101010101" pitchFamily="49" charset="-122"/>
              </a:rPr>
              <a:t>无法修改记录；</a:t>
            </a:r>
          </a:p>
          <a:p>
            <a:pPr lvl="1">
              <a:lnSpc>
                <a:spcPct val="120000"/>
              </a:lnSpc>
            </a:pPr>
            <a:r>
              <a:rPr lang="zh-CN" altLang="en-US" sz="1600" dirty="0">
                <a:solidFill>
                  <a:srgbClr val="00B050"/>
                </a:solidFill>
                <a:latin typeface="黑体" panose="02010609060101010101" pitchFamily="49" charset="-122"/>
                <a:ea typeface="黑体" panose="02010609060101010101" pitchFamily="49" charset="-122"/>
              </a:rPr>
              <a:t>修改后不能自动更新，需手工更新；</a:t>
            </a:r>
          </a:p>
          <a:p>
            <a:pPr lvl="1">
              <a:lnSpc>
                <a:spcPct val="120000"/>
              </a:lnSpc>
            </a:pPr>
            <a:r>
              <a:rPr lang="zh-CN" altLang="en-US" sz="1600" dirty="0">
                <a:solidFill>
                  <a:srgbClr val="00B050"/>
                </a:solidFill>
                <a:latin typeface="黑体" panose="02010609060101010101" pitchFamily="49" charset="-122"/>
                <a:ea typeface="黑体" panose="02010609060101010101" pitchFamily="49" charset="-122"/>
              </a:rPr>
              <a:t>无法删除记录，无法全部删除；</a:t>
            </a:r>
          </a:p>
          <a:p>
            <a:pPr lvl="1">
              <a:lnSpc>
                <a:spcPct val="120000"/>
              </a:lnSpc>
            </a:pPr>
            <a:r>
              <a:rPr lang="zh-CN" altLang="en-US" sz="1600" dirty="0">
                <a:solidFill>
                  <a:srgbClr val="00B050"/>
                </a:solidFill>
                <a:latin typeface="黑体" panose="02010609060101010101" pitchFamily="49" charset="-122"/>
                <a:ea typeface="黑体" panose="02010609060101010101" pitchFamily="49" charset="-122"/>
              </a:rPr>
              <a:t>删除不成功，但相应的记录已被删除；</a:t>
            </a:r>
          </a:p>
          <a:p>
            <a:pPr lvl="1">
              <a:lnSpc>
                <a:spcPct val="120000"/>
              </a:lnSpc>
            </a:pPr>
            <a:r>
              <a:rPr lang="zh-CN" altLang="en-US" sz="1600" dirty="0">
                <a:solidFill>
                  <a:srgbClr val="00B050"/>
                </a:solidFill>
                <a:latin typeface="黑体" panose="02010609060101010101" pitchFamily="49" charset="-122"/>
                <a:ea typeface="黑体" panose="02010609060101010101" pitchFamily="49" charset="-122"/>
              </a:rPr>
              <a:t>无法查询、查询结果错误；</a:t>
            </a:r>
          </a:p>
        </p:txBody>
      </p:sp>
      <p:sp>
        <p:nvSpPr>
          <p:cNvPr id="5" name="标题 4"/>
          <p:cNvSpPr>
            <a:spLocks noGrp="1"/>
          </p:cNvSpPr>
          <p:nvPr>
            <p:ph type="title"/>
          </p:nvPr>
        </p:nvSpPr>
        <p:spPr>
          <a:xfrm>
            <a:off x="525145" y="743585"/>
            <a:ext cx="8229600" cy="572135"/>
          </a:xfrm>
        </p:spPr>
        <p:txBody>
          <a:bodyPr>
            <a:normAutofit/>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常用的寻找缺陷的方法</a:t>
            </a:r>
          </a:p>
        </p:txBody>
      </p:sp>
    </p:spTree>
    <p:extLst>
      <p:ext uri="{BB962C8B-B14F-4D97-AF65-F5344CB8AC3E}">
        <p14:creationId xmlns:p14="http://schemas.microsoft.com/office/powerpoint/2010/main" val="3446626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30000"/>
              </a:lnSpc>
            </a:pPr>
            <a:r>
              <a:rPr lang="zh-CN" altLang="en-US" sz="1800" dirty="0">
                <a:solidFill>
                  <a:srgbClr val="386698"/>
                </a:solidFill>
                <a:latin typeface="黑体" panose="02010609060101010101" pitchFamily="49" charset="-122"/>
                <a:ea typeface="黑体" panose="02010609060101010101" pitchFamily="49" charset="-122"/>
              </a:rPr>
              <a:t>性能缺陷</a:t>
            </a:r>
            <a:endParaRPr lang="zh-CN" altLang="en-US" sz="1845" dirty="0"/>
          </a:p>
          <a:p>
            <a:pPr lvl="1" algn="l">
              <a:lnSpc>
                <a:spcPct val="130000"/>
              </a:lnSpc>
            </a:pPr>
            <a:r>
              <a:rPr lang="zh-CN" altLang="en-US" sz="1600" dirty="0">
                <a:solidFill>
                  <a:srgbClr val="386698"/>
                </a:solidFill>
                <a:latin typeface="黑体" panose="02010609060101010101" pitchFamily="49" charset="-122"/>
                <a:ea typeface="黑体" panose="02010609060101010101" pitchFamily="49" charset="-122"/>
              </a:rPr>
              <a:t>这里所说的性能问题不需专业的工具就能发现的问题，这类问题在平常做黑盒测试的时候就能发现。</a:t>
            </a:r>
          </a:p>
          <a:p>
            <a:pPr>
              <a:lnSpc>
                <a:spcPct val="130000"/>
              </a:lnSpc>
            </a:pPr>
            <a:r>
              <a:rPr lang="zh-CN" altLang="en-US" sz="1800" dirty="0">
                <a:solidFill>
                  <a:srgbClr val="386698"/>
                </a:solidFill>
                <a:latin typeface="黑体" panose="02010609060101010101" pitchFamily="49" charset="-122"/>
                <a:ea typeface="黑体" panose="02010609060101010101" pitchFamily="49" charset="-122"/>
              </a:rPr>
              <a:t>例如：</a:t>
            </a:r>
            <a:endParaRPr lang="zh-CN" altLang="en-US" sz="1845" dirty="0"/>
          </a:p>
          <a:p>
            <a:pPr lvl="1" algn="l">
              <a:lnSpc>
                <a:spcPct val="130000"/>
              </a:lnSpc>
            </a:pPr>
            <a:r>
              <a:rPr lang="zh-CN" altLang="en-US" sz="1600" dirty="0">
                <a:solidFill>
                  <a:srgbClr val="386698"/>
                </a:solidFill>
                <a:latin typeface="黑体" panose="02010609060101010101" pitchFamily="49" charset="-122"/>
                <a:ea typeface="黑体" panose="02010609060101010101" pitchFamily="49" charset="-122"/>
              </a:rPr>
              <a:t>打开文档，10秒应该可以完成的，却花了3分钟；</a:t>
            </a:r>
          </a:p>
          <a:p>
            <a:pPr lvl="1" algn="l">
              <a:lnSpc>
                <a:spcPct val="130000"/>
              </a:lnSpc>
            </a:pPr>
            <a:r>
              <a:rPr lang="zh-CN" altLang="en-US" sz="1600" dirty="0">
                <a:solidFill>
                  <a:srgbClr val="386698"/>
                </a:solidFill>
                <a:latin typeface="黑体" panose="02010609060101010101" pitchFamily="49" charset="-122"/>
                <a:ea typeface="黑体" panose="02010609060101010101" pitchFamily="49" charset="-122"/>
              </a:rPr>
              <a:t>启动软件，CPU长时间100%，内存消耗过多；</a:t>
            </a:r>
          </a:p>
          <a:p>
            <a:pPr lvl="1" algn="l">
              <a:lnSpc>
                <a:spcPct val="130000"/>
              </a:lnSpc>
            </a:pPr>
            <a:r>
              <a:rPr lang="zh-CN" altLang="en-US" sz="1600" dirty="0">
                <a:solidFill>
                  <a:srgbClr val="386698"/>
                </a:solidFill>
                <a:latin typeface="黑体" panose="02010609060101010101" pitchFamily="49" charset="-122"/>
                <a:ea typeface="黑体" panose="02010609060101010101" pitchFamily="49" charset="-122"/>
              </a:rPr>
              <a:t>5个用户可以正常使用，20个用户使用时系统崩溃；</a:t>
            </a:r>
          </a:p>
          <a:p>
            <a:pPr lvl="1" algn="l">
              <a:lnSpc>
                <a:spcPct val="130000"/>
              </a:lnSpc>
            </a:pPr>
            <a:r>
              <a:rPr lang="zh-CN" altLang="en-US" sz="1600" dirty="0">
                <a:solidFill>
                  <a:srgbClr val="386698"/>
                </a:solidFill>
                <a:latin typeface="黑体" panose="02010609060101010101" pitchFamily="49" charset="-122"/>
                <a:ea typeface="黑体" panose="02010609060101010101" pitchFamily="49" charset="-122"/>
              </a:rPr>
              <a:t>打开一个登录页面花了1分钟；</a:t>
            </a:r>
          </a:p>
          <a:p>
            <a:pPr lvl="1" algn="l">
              <a:lnSpc>
                <a:spcPct val="130000"/>
              </a:lnSpc>
            </a:pPr>
            <a:r>
              <a:rPr lang="zh-CN" altLang="en-US" sz="1600" dirty="0">
                <a:solidFill>
                  <a:srgbClr val="386698"/>
                </a:solidFill>
                <a:latin typeface="黑体" panose="02010609060101010101" pitchFamily="49" charset="-122"/>
                <a:ea typeface="黑体" panose="02010609060101010101" pitchFamily="49" charset="-122"/>
              </a:rPr>
              <a:t>完成一个查询功能，花了2分钟；</a:t>
            </a:r>
          </a:p>
        </p:txBody>
      </p:sp>
      <p:sp>
        <p:nvSpPr>
          <p:cNvPr id="7" name="标题 6"/>
          <p:cNvSpPr>
            <a:spLocks noGrp="1"/>
          </p:cNvSpPr>
          <p:nvPr>
            <p:ph type="title"/>
          </p:nvPr>
        </p:nvSpPr>
        <p:spPr>
          <a:xfrm>
            <a:off x="525145" y="743585"/>
            <a:ext cx="8229600" cy="572135"/>
          </a:xfrm>
        </p:spPr>
        <p:txBody>
          <a:bodyPr>
            <a:normAutofit/>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常用的寻找缺陷的方法</a:t>
            </a:r>
          </a:p>
        </p:txBody>
      </p:sp>
    </p:spTree>
    <p:extLst>
      <p:ext uri="{BB962C8B-B14F-4D97-AF65-F5344CB8AC3E}">
        <p14:creationId xmlns:p14="http://schemas.microsoft.com/office/powerpoint/2010/main" val="20187052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658495"/>
            <a:ext cx="8229600" cy="624205"/>
          </a:xfrm>
        </p:spPr>
        <p:txBody>
          <a:bodyPr>
            <a:normAutofit/>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不同软件组织的缺陷管理过程</a:t>
            </a:r>
          </a:p>
        </p:txBody>
      </p:sp>
      <p:sp>
        <p:nvSpPr>
          <p:cNvPr id="2" name="内容占位符 1"/>
          <p:cNvSpPr>
            <a:spLocks noGrp="1"/>
          </p:cNvSpPr>
          <p:nvPr>
            <p:ph idx="1"/>
          </p:nvPr>
        </p:nvSpPr>
        <p:spPr/>
        <p:txBody>
          <a:bodyPr>
            <a:normAutofit/>
          </a:bodyPr>
          <a:lstStyle/>
          <a:p>
            <a:pPr>
              <a:lnSpc>
                <a:spcPct val="150000"/>
              </a:lnSpc>
            </a:pPr>
            <a:r>
              <a:rPr lang="zh-CN" altLang="en-US" sz="1800" dirty="0">
                <a:solidFill>
                  <a:srgbClr val="386698"/>
                </a:solidFill>
                <a:latin typeface="黑体" panose="02010609060101010101" pitchFamily="49" charset="-122"/>
                <a:ea typeface="黑体" panose="02010609060101010101" pitchFamily="49" charset="-122"/>
              </a:rPr>
              <a:t>个体行为</a:t>
            </a:r>
            <a:endParaRPr lang="zh-CN" altLang="en-US" sz="1845" dirty="0"/>
          </a:p>
          <a:p>
            <a:pPr lvl="1" algn="l">
              <a:lnSpc>
                <a:spcPct val="150000"/>
              </a:lnSpc>
            </a:pPr>
            <a:r>
              <a:rPr lang="zh-CN" altLang="en-US" sz="1600" dirty="0">
                <a:solidFill>
                  <a:srgbClr val="386698"/>
                </a:solidFill>
                <a:latin typeface="黑体" panose="02010609060101010101" pitchFamily="49" charset="-122"/>
                <a:ea typeface="黑体" panose="02010609060101010101" pitchFamily="49" charset="-122"/>
              </a:rPr>
              <a:t>处于CMM第一级（或称为初始级）的软件组织，对软件缺陷的管理无章可循。工程师们只是在发现缺陷后，修改相应的软件。通常，没有人会去记录自己发现的缺陷。也没有人知道在新的软件版本里，究竟纠正了哪些缺陷，还有哪些缺陷未被纠正。而且，只有在下一轮测试中才有可能知道那些所谓已被纠正了的缺陷是否真的被纠正了，更重要的是纠正过程是否引入了新的缺陷。</a:t>
            </a:r>
          </a:p>
          <a:p>
            <a:pPr lvl="1" algn="l">
              <a:lnSpc>
                <a:spcPct val="150000"/>
              </a:lnSpc>
            </a:pPr>
            <a:r>
              <a:rPr lang="zh-CN" altLang="en-US" sz="1600" dirty="0">
                <a:solidFill>
                  <a:srgbClr val="386698"/>
                </a:solidFill>
                <a:latin typeface="黑体" panose="02010609060101010101" pitchFamily="49" charset="-122"/>
                <a:ea typeface="黑体" panose="02010609060101010101" pitchFamily="49" charset="-122"/>
              </a:rPr>
              <a:t>所以这样的软件组织的项目交货期（Release Date）表现出强烈的不可预测性。并且， 为了获得一个高质量的软件产品（如果能够的话），通常要在测试上花费大量的人力。</a:t>
            </a:r>
            <a:r>
              <a:rPr lang="zh-CN" altLang="en-US" sz="1540" dirty="0"/>
              <a:t> </a:t>
            </a:r>
          </a:p>
        </p:txBody>
      </p:sp>
    </p:spTree>
    <p:extLst>
      <p:ext uri="{BB962C8B-B14F-4D97-AF65-F5344CB8AC3E}">
        <p14:creationId xmlns:p14="http://schemas.microsoft.com/office/powerpoint/2010/main" val="35301178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lnSpc>
                <a:spcPct val="110000"/>
              </a:lnSpc>
            </a:pPr>
            <a:r>
              <a:rPr lang="zh-CN" altLang="en-US" sz="1800" dirty="0">
                <a:solidFill>
                  <a:srgbClr val="386698"/>
                </a:solidFill>
                <a:latin typeface="黑体" panose="02010609060101010101" pitchFamily="49" charset="-122"/>
                <a:ea typeface="黑体" panose="02010609060101010101" pitchFamily="49" charset="-122"/>
              </a:rPr>
              <a:t>项目行为</a:t>
            </a:r>
            <a:endParaRPr lang="zh-CN" altLang="en-US" sz="1845" dirty="0"/>
          </a:p>
          <a:p>
            <a:pPr lvl="1" algn="l">
              <a:lnSpc>
                <a:spcPct val="110000"/>
              </a:lnSpc>
            </a:pPr>
            <a:r>
              <a:rPr lang="zh-CN" altLang="en-US" sz="1600" dirty="0">
                <a:solidFill>
                  <a:srgbClr val="386698"/>
                </a:solidFill>
                <a:latin typeface="黑体" panose="02010609060101010101" pitchFamily="49" charset="-122"/>
                <a:ea typeface="黑体" panose="02010609060101010101" pitchFamily="49" charset="-122"/>
              </a:rPr>
              <a:t>在CMM第二级（或称为可重复级）的软件组织中，软件项目会从自身的需要出发，制定本项目的缺陷管理过程。一个完备软件缺陷管理过程通常会包括如下几个方面：</a:t>
            </a:r>
          </a:p>
          <a:p>
            <a:pPr lvl="1" algn="l">
              <a:lnSpc>
                <a:spcPct val="110000"/>
              </a:lnSpc>
              <a:buChar char="•"/>
            </a:pPr>
            <a:r>
              <a:rPr lang="zh-CN" altLang="en-US" sz="1600" dirty="0">
                <a:solidFill>
                  <a:srgbClr val="386698"/>
                </a:solidFill>
                <a:latin typeface="黑体" panose="02010609060101010101" pitchFamily="49" charset="-122"/>
                <a:ea typeface="黑体" panose="02010609060101010101" pitchFamily="49" charset="-122"/>
              </a:rPr>
              <a:t>（1）提交缺陷</a:t>
            </a:r>
          </a:p>
          <a:p>
            <a:pPr lvl="1" algn="l">
              <a:lnSpc>
                <a:spcPct val="110000"/>
              </a:lnSpc>
              <a:buChar char="•"/>
            </a:pPr>
            <a:r>
              <a:rPr lang="zh-CN" altLang="en-US" sz="1600" dirty="0">
                <a:solidFill>
                  <a:srgbClr val="386698"/>
                </a:solidFill>
                <a:latin typeface="黑体" panose="02010609060101010101" pitchFamily="49" charset="-122"/>
                <a:ea typeface="黑体" panose="02010609060101010101" pitchFamily="49" charset="-122"/>
              </a:rPr>
              <a:t>（2）分析和定位缺陷</a:t>
            </a:r>
          </a:p>
          <a:p>
            <a:pPr lvl="1" algn="l">
              <a:lnSpc>
                <a:spcPct val="110000"/>
              </a:lnSpc>
              <a:buChar char="•"/>
            </a:pPr>
            <a:r>
              <a:rPr lang="zh-CN" altLang="en-US" sz="1600" dirty="0">
                <a:solidFill>
                  <a:srgbClr val="386698"/>
                </a:solidFill>
                <a:latin typeface="黑体" panose="02010609060101010101" pitchFamily="49" charset="-122"/>
                <a:ea typeface="黑体" panose="02010609060101010101" pitchFamily="49" charset="-122"/>
              </a:rPr>
              <a:t>（3）提请修改相应的软件</a:t>
            </a:r>
          </a:p>
          <a:p>
            <a:pPr lvl="1" algn="l">
              <a:lnSpc>
                <a:spcPct val="110000"/>
              </a:lnSpc>
              <a:buChar char="•"/>
            </a:pPr>
            <a:r>
              <a:rPr lang="zh-CN" altLang="en-US" sz="1600" dirty="0">
                <a:solidFill>
                  <a:srgbClr val="386698"/>
                </a:solidFill>
                <a:latin typeface="黑体" panose="02010609060101010101" pitchFamily="49" charset="-122"/>
                <a:ea typeface="黑体" panose="02010609060101010101" pitchFamily="49" charset="-122"/>
              </a:rPr>
              <a:t>（4）修改相应的软件</a:t>
            </a:r>
          </a:p>
          <a:p>
            <a:pPr lvl="1" algn="l">
              <a:lnSpc>
                <a:spcPct val="110000"/>
              </a:lnSpc>
              <a:buChar char="•"/>
            </a:pPr>
            <a:r>
              <a:rPr lang="zh-CN" altLang="en-US" sz="1600" dirty="0">
                <a:solidFill>
                  <a:srgbClr val="386698"/>
                </a:solidFill>
                <a:latin typeface="黑体" panose="02010609060101010101" pitchFamily="49" charset="-122"/>
                <a:ea typeface="黑体" panose="02010609060101010101" pitchFamily="49" charset="-122"/>
              </a:rPr>
              <a:t>（5）验证修改</a:t>
            </a:r>
          </a:p>
          <a:p>
            <a:pPr lvl="1" algn="l">
              <a:lnSpc>
                <a:spcPct val="110000"/>
              </a:lnSpc>
            </a:pPr>
            <a:r>
              <a:rPr lang="zh-CN" altLang="en-US" sz="1600" dirty="0">
                <a:solidFill>
                  <a:srgbClr val="386698"/>
                </a:solidFill>
                <a:latin typeface="黑体" panose="02010609060101010101" pitchFamily="49" charset="-122"/>
                <a:ea typeface="黑体" panose="02010609060101010101" pitchFamily="49" charset="-122"/>
              </a:rPr>
              <a:t>项目组会完整地记录开发过程中的缺陷，监控缺陷的修改过程，并验证修改缺陷的结果。</a:t>
            </a:r>
          </a:p>
        </p:txBody>
      </p:sp>
      <p:sp>
        <p:nvSpPr>
          <p:cNvPr id="5" name="标题 4"/>
          <p:cNvSpPr>
            <a:spLocks noGrp="1"/>
          </p:cNvSpPr>
          <p:nvPr>
            <p:ph type="title"/>
          </p:nvPr>
        </p:nvSpPr>
        <p:spPr>
          <a:xfrm>
            <a:off x="457200" y="658495"/>
            <a:ext cx="8229600" cy="624205"/>
          </a:xfrm>
        </p:spPr>
        <p:txBody>
          <a:bodyPr>
            <a:normAutofit/>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不同软件组织的缺陷管理过程</a:t>
            </a:r>
          </a:p>
        </p:txBody>
      </p:sp>
    </p:spTree>
    <p:extLst>
      <p:ext uri="{BB962C8B-B14F-4D97-AF65-F5344CB8AC3E}">
        <p14:creationId xmlns:p14="http://schemas.microsoft.com/office/powerpoint/2010/main" val="12982365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50000"/>
              </a:lnSpc>
            </a:pPr>
            <a:r>
              <a:rPr lang="zh-CN" altLang="en-US" sz="1800" dirty="0">
                <a:solidFill>
                  <a:srgbClr val="386698"/>
                </a:solidFill>
                <a:latin typeface="黑体" panose="02010609060101010101" pitchFamily="49" charset="-122"/>
                <a:ea typeface="黑体" panose="02010609060101010101" pitchFamily="49" charset="-122"/>
              </a:rPr>
              <a:t>组织行为</a:t>
            </a:r>
            <a:endParaRPr lang="zh-CN" altLang="en-US" sz="1845" dirty="0"/>
          </a:p>
          <a:p>
            <a:pPr lvl="1" algn="l">
              <a:lnSpc>
                <a:spcPct val="150000"/>
              </a:lnSpc>
            </a:pPr>
            <a:r>
              <a:rPr lang="zh-CN" altLang="en-US" sz="1600" dirty="0">
                <a:solidFill>
                  <a:srgbClr val="386698"/>
                </a:solidFill>
                <a:latin typeface="黑体" panose="02010609060101010101" pitchFamily="49" charset="-122"/>
                <a:ea typeface="黑体" panose="02010609060101010101" pitchFamily="49" charset="-122"/>
              </a:rPr>
              <a:t>CMM第三级（或称为已定义级）的软件组织会汇集组织内部以前项目的经验教训，制定组织级的缺陷管理过程。并且，要求项目根据组织级的缺陷管理过程定制本项目的缺陷管理过程。</a:t>
            </a:r>
          </a:p>
          <a:p>
            <a:pPr lvl="1" algn="l">
              <a:lnSpc>
                <a:spcPct val="150000"/>
              </a:lnSpc>
            </a:pPr>
            <a:r>
              <a:rPr lang="zh-CN" altLang="en-US" sz="1600" dirty="0">
                <a:solidFill>
                  <a:srgbClr val="386698"/>
                </a:solidFill>
                <a:latin typeface="黑体" panose="02010609060101010101" pitchFamily="49" charset="-122"/>
                <a:ea typeface="黑体" panose="02010609060101010101" pitchFamily="49" charset="-122"/>
              </a:rPr>
              <a:t>从而，整个软件组织中的项目都遵循类似的过程来管理缺陷。好的缺陷管理实践成为所有项目的实践，而教训也为所有项目所了解。更重要的是，随着组织的不断发展完善，组织的过程会得到持续性的改进，所有项目的过程也都会相应的改进。</a:t>
            </a:r>
          </a:p>
        </p:txBody>
      </p:sp>
      <p:sp>
        <p:nvSpPr>
          <p:cNvPr id="7" name="标题 6"/>
          <p:cNvSpPr>
            <a:spLocks noGrp="1"/>
          </p:cNvSpPr>
          <p:nvPr>
            <p:ph type="title"/>
          </p:nvPr>
        </p:nvSpPr>
        <p:spPr>
          <a:xfrm>
            <a:off x="457200" y="658495"/>
            <a:ext cx="8229600" cy="624205"/>
          </a:xfrm>
        </p:spPr>
        <p:txBody>
          <a:bodyPr>
            <a:normAutofit/>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不同软件组织的缺陷管理过程</a:t>
            </a:r>
          </a:p>
        </p:txBody>
      </p:sp>
    </p:spTree>
    <p:extLst>
      <p:ext uri="{BB962C8B-B14F-4D97-AF65-F5344CB8AC3E}">
        <p14:creationId xmlns:p14="http://schemas.microsoft.com/office/powerpoint/2010/main" val="26196530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lnSpc>
                <a:spcPct val="150000"/>
              </a:lnSpc>
            </a:pPr>
            <a:r>
              <a:rPr lang="zh-CN" altLang="en-US" sz="1800" dirty="0">
                <a:solidFill>
                  <a:srgbClr val="386698"/>
                </a:solidFill>
                <a:latin typeface="黑体" panose="02010609060101010101" pitchFamily="49" charset="-122"/>
                <a:ea typeface="黑体" panose="02010609060101010101" pitchFamily="49" charset="-122"/>
              </a:rPr>
              <a:t>持续优化</a:t>
            </a:r>
            <a:endParaRPr lang="zh-CN" altLang="en-US" sz="1845" dirty="0"/>
          </a:p>
          <a:p>
            <a:pPr lvl="1" algn="l">
              <a:lnSpc>
                <a:spcPct val="150000"/>
              </a:lnSpc>
            </a:pPr>
            <a:r>
              <a:rPr lang="zh-CN" altLang="en-US" sz="1600" dirty="0">
                <a:solidFill>
                  <a:srgbClr val="386698"/>
                </a:solidFill>
                <a:latin typeface="黑体" panose="02010609060101010101" pitchFamily="49" charset="-122"/>
                <a:ea typeface="黑体" panose="02010609060101010101" pitchFamily="49" charset="-122"/>
              </a:rPr>
              <a:t>与CMM第四级相比，CMM第五级（或称为持续优化级）更强调对组织的过程进行持续性改进，从而使过程能力得到不断的提升。</a:t>
            </a:r>
          </a:p>
          <a:p>
            <a:pPr lvl="1" algn="l">
              <a:lnSpc>
                <a:spcPct val="150000"/>
              </a:lnSpc>
            </a:pPr>
            <a:r>
              <a:rPr lang="zh-CN" altLang="en-US" sz="1600" dirty="0">
                <a:solidFill>
                  <a:srgbClr val="386698"/>
                </a:solidFill>
                <a:latin typeface="黑体" panose="02010609060101010101" pitchFamily="49" charset="-122"/>
                <a:ea typeface="黑体" panose="02010609060101010101" pitchFamily="49" charset="-122"/>
              </a:rPr>
              <a:t>就缺陷管理而言，软件组织应当在量化理解其过程能力的基础上，持续地改进组织级的开发过程、缺陷发现过程，引入新方法、新工具，加强经验交流，从而实现缺陷预防（Defect Prevention）。</a:t>
            </a:r>
          </a:p>
          <a:p>
            <a:pPr lvl="1" algn="l">
              <a:lnSpc>
                <a:spcPct val="150000"/>
              </a:lnSpc>
            </a:pPr>
            <a:r>
              <a:rPr lang="zh-CN" altLang="en-US" sz="1600" dirty="0">
                <a:solidFill>
                  <a:srgbClr val="386698"/>
                </a:solidFill>
                <a:latin typeface="黑体" panose="02010609060101010101" pitchFamily="49" charset="-122"/>
                <a:ea typeface="黑体" panose="02010609060101010101" pitchFamily="49" charset="-122"/>
              </a:rPr>
              <a:t>缺陷预防的着眼点在于缺陷的共性原因（Common Cause）。通过找寻、分析和处理缺陷的共性原因，实现缺陷预防。</a:t>
            </a:r>
          </a:p>
          <a:p>
            <a:pPr lvl="1" algn="l">
              <a:lnSpc>
                <a:spcPct val="150000"/>
              </a:lnSpc>
            </a:pPr>
            <a:r>
              <a:rPr lang="zh-CN" altLang="en-US" sz="1600" dirty="0">
                <a:solidFill>
                  <a:srgbClr val="FF0000"/>
                </a:solidFill>
                <a:latin typeface="黑体" panose="02010609060101010101" pitchFamily="49" charset="-122"/>
                <a:ea typeface="黑体" panose="02010609060101010101" pitchFamily="49" charset="-122"/>
              </a:rPr>
              <a:t>http://www.jira.cn/secure/Dashboard.jspa</a:t>
            </a:r>
          </a:p>
        </p:txBody>
      </p:sp>
      <p:sp>
        <p:nvSpPr>
          <p:cNvPr id="7" name="标题 6"/>
          <p:cNvSpPr>
            <a:spLocks noGrp="1"/>
          </p:cNvSpPr>
          <p:nvPr>
            <p:ph type="title"/>
          </p:nvPr>
        </p:nvSpPr>
        <p:spPr>
          <a:xfrm>
            <a:off x="457200" y="658495"/>
            <a:ext cx="8229600" cy="624205"/>
          </a:xfrm>
        </p:spPr>
        <p:txBody>
          <a:bodyPr>
            <a:normAutofit/>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不同软件组织的缺陷管理过程</a:t>
            </a:r>
          </a:p>
        </p:txBody>
      </p:sp>
    </p:spTree>
    <p:extLst>
      <p:ext uri="{BB962C8B-B14F-4D97-AF65-F5344CB8AC3E}">
        <p14:creationId xmlns:p14="http://schemas.microsoft.com/office/powerpoint/2010/main" val="38381239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0DF7C8FE-9CEE-4FEA-A32B-FCCCA3DFE465}"/>
              </a:ext>
            </a:extLst>
          </p:cNvPr>
          <p:cNvSpPr>
            <a:spLocks noGrp="1" noChangeArrowheads="1"/>
          </p:cNvSpPr>
          <p:nvPr>
            <p:ph type="ctrTitle"/>
          </p:nvPr>
        </p:nvSpPr>
        <p:spPr/>
        <p:txBody>
          <a:bodyPr/>
          <a:lstStyle/>
          <a:p>
            <a:pPr eaLnBrk="1" hangingPunct="1"/>
            <a:r>
              <a:rPr lang="en-US" altLang="zh-CN" dirty="0"/>
              <a:t>SVN</a:t>
            </a:r>
            <a:r>
              <a:rPr lang="zh-CN" altLang="en-US" dirty="0"/>
              <a:t>使用指南</a:t>
            </a:r>
            <a:br>
              <a:rPr lang="zh-CN" altLang="en-US" dirty="0"/>
            </a:br>
            <a:endParaRPr lang="zh-CN" altLang="en-US" dirty="0"/>
          </a:p>
        </p:txBody>
      </p:sp>
    </p:spTree>
    <p:extLst>
      <p:ext uri="{BB962C8B-B14F-4D97-AF65-F5344CB8AC3E}">
        <p14:creationId xmlns:p14="http://schemas.microsoft.com/office/powerpoint/2010/main" val="40091606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4" descr="j0291984">
            <a:extLst>
              <a:ext uri="{FF2B5EF4-FFF2-40B4-BE49-F238E27FC236}">
                <a16:creationId xmlns:a16="http://schemas.microsoft.com/office/drawing/2014/main" id="{848615F4-AE8A-4246-9F30-6A047D2FEF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1500" y="4943475"/>
            <a:ext cx="1808163" cy="191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2">
            <a:extLst>
              <a:ext uri="{FF2B5EF4-FFF2-40B4-BE49-F238E27FC236}">
                <a16:creationId xmlns:a16="http://schemas.microsoft.com/office/drawing/2014/main" id="{8EFADB6D-B107-4413-8FE3-D4AC6BE7C040}"/>
              </a:ext>
            </a:extLst>
          </p:cNvPr>
          <p:cNvSpPr>
            <a:spLocks noGrp="1" noChangeArrowheads="1"/>
          </p:cNvSpPr>
          <p:nvPr>
            <p:ph type="title"/>
          </p:nvPr>
        </p:nvSpPr>
        <p:spPr>
          <a:xfrm>
            <a:off x="457200" y="620688"/>
            <a:ext cx="8229600" cy="1143000"/>
          </a:xfrm>
        </p:spPr>
        <p:txBody>
          <a:bodyPr/>
          <a:lstStyle/>
          <a:p>
            <a:pPr eaLnBrk="1" hangingPunct="1"/>
            <a:r>
              <a:rPr lang="zh-CN" altLang="en-US" dirty="0"/>
              <a:t>问题与案例（一）</a:t>
            </a:r>
          </a:p>
        </p:txBody>
      </p:sp>
      <p:sp>
        <p:nvSpPr>
          <p:cNvPr id="4100" name="Rectangle 3">
            <a:extLst>
              <a:ext uri="{FF2B5EF4-FFF2-40B4-BE49-F238E27FC236}">
                <a16:creationId xmlns:a16="http://schemas.microsoft.com/office/drawing/2014/main" id="{D8C04897-2138-4B6E-A53A-C0B82BA44626}"/>
              </a:ext>
            </a:extLst>
          </p:cNvPr>
          <p:cNvSpPr>
            <a:spLocks noGrp="1" noChangeArrowheads="1"/>
          </p:cNvSpPr>
          <p:nvPr>
            <p:ph type="body" idx="1"/>
          </p:nvPr>
        </p:nvSpPr>
        <p:spPr/>
        <p:txBody>
          <a:bodyPr/>
          <a:lstStyle/>
          <a:p>
            <a:pPr eaLnBrk="1" hangingPunct="1"/>
            <a:r>
              <a:rPr lang="zh-CN" altLang="en-US" dirty="0"/>
              <a:t>电脑发生故障，文件没有备份而丢失了</a:t>
            </a:r>
          </a:p>
          <a:p>
            <a:pPr eaLnBrk="1" hangingPunct="1"/>
            <a:r>
              <a:rPr lang="zh-CN" altLang="en-US" dirty="0"/>
              <a:t>由于人员离职，导致某些资料丢失了</a:t>
            </a:r>
          </a:p>
          <a:p>
            <a:pPr eaLnBrk="1" hangingPunct="1"/>
            <a:r>
              <a:rPr lang="zh-CN" altLang="en-US" dirty="0"/>
              <a:t>我怎么知道手头的公共资料是不是最新版呢？</a:t>
            </a:r>
          </a:p>
          <a:p>
            <a:pPr eaLnBrk="1" hangingPunct="1"/>
            <a:r>
              <a:rPr lang="zh-CN" altLang="en-US" dirty="0"/>
              <a:t>想要追溯几个月前的某个状态，却发现那个版本的文件已经被当作垃圾删除了</a:t>
            </a:r>
          </a:p>
          <a:p>
            <a:pPr eaLnBrk="1" hangingPunct="1"/>
            <a:r>
              <a:rPr lang="zh-CN" altLang="en-US" dirty="0"/>
              <a:t>每天要花费很多时间来向别人提供需要共享的资料</a:t>
            </a:r>
          </a:p>
        </p:txBody>
      </p:sp>
      <p:sp>
        <p:nvSpPr>
          <p:cNvPr id="4101" name="AutoShape 7">
            <a:hlinkClick r:id="rId3" action="ppaction://hlinksldjump"/>
            <a:extLst>
              <a:ext uri="{FF2B5EF4-FFF2-40B4-BE49-F238E27FC236}">
                <a16:creationId xmlns:a16="http://schemas.microsoft.com/office/drawing/2014/main" id="{74BFDA48-FE4F-4629-A250-693657DFC2C3}"/>
              </a:ext>
            </a:extLst>
          </p:cNvPr>
          <p:cNvSpPr>
            <a:spLocks noChangeArrowheads="1"/>
          </p:cNvSpPr>
          <p:nvPr/>
        </p:nvSpPr>
        <p:spPr bwMode="auto">
          <a:xfrm rot="10800000">
            <a:off x="8101013" y="6238875"/>
            <a:ext cx="792162" cy="503238"/>
          </a:xfrm>
          <a:custGeom>
            <a:avLst/>
            <a:gdLst>
              <a:gd name="T0" fmla="*/ 594122 w 21600"/>
              <a:gd name="T1" fmla="*/ 0 h 21600"/>
              <a:gd name="T2" fmla="*/ 0 w 21600"/>
              <a:gd name="T3" fmla="*/ 251619 h 21600"/>
              <a:gd name="T4" fmla="*/ 594122 w 21600"/>
              <a:gd name="T5" fmla="*/ 503238 h 21600"/>
              <a:gd name="T6" fmla="*/ 792162 w 21600"/>
              <a:gd name="T7" fmla="*/ 251619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chemeClr val="hlink"/>
                </a:solidFill>
              </a:rPr>
              <a:t>Back</a:t>
            </a:r>
          </a:p>
        </p:txBody>
      </p:sp>
    </p:spTree>
    <p:extLst>
      <p:ext uri="{BB962C8B-B14F-4D97-AF65-F5344CB8AC3E}">
        <p14:creationId xmlns:p14="http://schemas.microsoft.com/office/powerpoint/2010/main" val="27871081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a:extLst>
              <a:ext uri="{FF2B5EF4-FFF2-40B4-BE49-F238E27FC236}">
                <a16:creationId xmlns:a16="http://schemas.microsoft.com/office/drawing/2014/main" id="{D3EB5754-DEC4-48D0-9E7B-6D22C2588152}"/>
              </a:ext>
            </a:extLst>
          </p:cNvPr>
          <p:cNvSpPr>
            <a:spLocks noGrp="1" noChangeArrowheads="1"/>
          </p:cNvSpPr>
          <p:nvPr>
            <p:ph type="title"/>
          </p:nvPr>
        </p:nvSpPr>
        <p:spPr>
          <a:xfrm>
            <a:off x="462905" y="647698"/>
            <a:ext cx="8229600" cy="1143000"/>
          </a:xfrm>
        </p:spPr>
        <p:txBody>
          <a:bodyPr/>
          <a:lstStyle/>
          <a:p>
            <a:pPr eaLnBrk="1" hangingPunct="1"/>
            <a:r>
              <a:rPr lang="zh-CN" altLang="en-US" dirty="0"/>
              <a:t>问题与案例（二）</a:t>
            </a:r>
          </a:p>
        </p:txBody>
      </p:sp>
      <p:sp>
        <p:nvSpPr>
          <p:cNvPr id="5123" name="Rectangle 4">
            <a:extLst>
              <a:ext uri="{FF2B5EF4-FFF2-40B4-BE49-F238E27FC236}">
                <a16:creationId xmlns:a16="http://schemas.microsoft.com/office/drawing/2014/main" id="{9E002754-2A40-4BE9-B607-87B9FE8DDDB8}"/>
              </a:ext>
            </a:extLst>
          </p:cNvPr>
          <p:cNvSpPr>
            <a:spLocks noGrp="1" noChangeArrowheads="1"/>
          </p:cNvSpPr>
          <p:nvPr>
            <p:ph type="body" idx="1"/>
          </p:nvPr>
        </p:nvSpPr>
        <p:spPr/>
        <p:txBody>
          <a:bodyPr/>
          <a:lstStyle/>
          <a:p>
            <a:pPr eaLnBrk="1" hangingPunct="1">
              <a:lnSpc>
                <a:spcPct val="90000"/>
              </a:lnSpc>
            </a:pPr>
            <a:r>
              <a:rPr lang="zh-CN" altLang="en-US" dirty="0"/>
              <a:t>相似的应用系统，每次都重复开发，难以复用</a:t>
            </a:r>
          </a:p>
          <a:p>
            <a:pPr eaLnBrk="1" hangingPunct="1">
              <a:lnSpc>
                <a:spcPct val="90000"/>
              </a:lnSpc>
            </a:pPr>
            <a:r>
              <a:rPr lang="zh-CN" altLang="en-US" dirty="0"/>
              <a:t>一个软件被用于多个项目，发现其中存在一个</a:t>
            </a:r>
            <a:r>
              <a:rPr lang="en-US" altLang="zh-CN" dirty="0"/>
              <a:t>BUG</a:t>
            </a:r>
            <a:r>
              <a:rPr lang="zh-CN" altLang="en-US" dirty="0"/>
              <a:t>，所有这些项目都要进行修复</a:t>
            </a:r>
          </a:p>
          <a:p>
            <a:pPr eaLnBrk="1" hangingPunct="1">
              <a:lnSpc>
                <a:spcPct val="90000"/>
              </a:lnSpc>
            </a:pPr>
            <a:r>
              <a:rPr lang="zh-CN" altLang="en-US" dirty="0"/>
              <a:t>人员分布在两地开发，版本如何同步</a:t>
            </a:r>
          </a:p>
          <a:p>
            <a:pPr eaLnBrk="1" hangingPunct="1">
              <a:lnSpc>
                <a:spcPct val="90000"/>
              </a:lnSpc>
            </a:pPr>
            <a:r>
              <a:rPr lang="zh-CN" altLang="en-US" dirty="0"/>
              <a:t>甲乙两人为不同目的修改了同一份文件，乙的提交在甲提交之后，导致甲修改的内容丢失了</a:t>
            </a:r>
          </a:p>
        </p:txBody>
      </p:sp>
      <p:sp>
        <p:nvSpPr>
          <p:cNvPr id="5124" name="AutoShape 5">
            <a:hlinkClick r:id="rId2" action="ppaction://hlinksldjump"/>
            <a:extLst>
              <a:ext uri="{FF2B5EF4-FFF2-40B4-BE49-F238E27FC236}">
                <a16:creationId xmlns:a16="http://schemas.microsoft.com/office/drawing/2014/main" id="{A9F16F1D-0764-4069-915F-66DA4668744E}"/>
              </a:ext>
            </a:extLst>
          </p:cNvPr>
          <p:cNvSpPr>
            <a:spLocks noChangeArrowheads="1"/>
          </p:cNvSpPr>
          <p:nvPr/>
        </p:nvSpPr>
        <p:spPr bwMode="auto">
          <a:xfrm rot="10800000">
            <a:off x="8101013" y="6238875"/>
            <a:ext cx="792162" cy="503238"/>
          </a:xfrm>
          <a:custGeom>
            <a:avLst/>
            <a:gdLst>
              <a:gd name="T0" fmla="*/ 594122 w 21600"/>
              <a:gd name="T1" fmla="*/ 0 h 21600"/>
              <a:gd name="T2" fmla="*/ 0 w 21600"/>
              <a:gd name="T3" fmla="*/ 251619 h 21600"/>
              <a:gd name="T4" fmla="*/ 594122 w 21600"/>
              <a:gd name="T5" fmla="*/ 503238 h 21600"/>
              <a:gd name="T6" fmla="*/ 792162 w 21600"/>
              <a:gd name="T7" fmla="*/ 251619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chemeClr val="hlink"/>
                </a:solidFill>
              </a:rPr>
              <a:t>Back</a:t>
            </a:r>
          </a:p>
        </p:txBody>
      </p:sp>
    </p:spTree>
    <p:extLst>
      <p:ext uri="{BB962C8B-B14F-4D97-AF65-F5344CB8AC3E}">
        <p14:creationId xmlns:p14="http://schemas.microsoft.com/office/powerpoint/2010/main" val="27403808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EDB79D72-844B-4041-8A65-8FDB8F855C9A}"/>
              </a:ext>
            </a:extLst>
          </p:cNvPr>
          <p:cNvSpPr>
            <a:spLocks noGrp="1" noChangeArrowheads="1"/>
          </p:cNvSpPr>
          <p:nvPr>
            <p:ph type="title"/>
          </p:nvPr>
        </p:nvSpPr>
        <p:spPr>
          <a:xfrm>
            <a:off x="490909" y="489818"/>
            <a:ext cx="8229600" cy="1143000"/>
          </a:xfrm>
        </p:spPr>
        <p:txBody>
          <a:bodyPr/>
          <a:lstStyle/>
          <a:p>
            <a:pPr eaLnBrk="1" hangingPunct="1"/>
            <a:r>
              <a:rPr lang="en-US" altLang="zh-CN" dirty="0"/>
              <a:t>SVN</a:t>
            </a:r>
            <a:r>
              <a:rPr lang="zh-CN" altLang="en-US" dirty="0"/>
              <a:t>简介</a:t>
            </a:r>
          </a:p>
        </p:txBody>
      </p:sp>
      <p:sp>
        <p:nvSpPr>
          <p:cNvPr id="7171" name="Rectangle 3">
            <a:extLst>
              <a:ext uri="{FF2B5EF4-FFF2-40B4-BE49-F238E27FC236}">
                <a16:creationId xmlns:a16="http://schemas.microsoft.com/office/drawing/2014/main" id="{F727D4A4-8D9F-4B98-B128-5DECE956905B}"/>
              </a:ext>
            </a:extLst>
          </p:cNvPr>
          <p:cNvSpPr>
            <a:spLocks noGrp="1" noChangeArrowheads="1"/>
          </p:cNvSpPr>
          <p:nvPr>
            <p:ph type="body" idx="1"/>
          </p:nvPr>
        </p:nvSpPr>
        <p:spPr/>
        <p:txBody>
          <a:bodyPr/>
          <a:lstStyle/>
          <a:p>
            <a:pPr eaLnBrk="1" hangingPunct="1"/>
            <a:r>
              <a:rPr lang="zh-CN" altLang="en-US" dirty="0"/>
              <a:t>一个开源的版本管理软件</a:t>
            </a:r>
          </a:p>
          <a:p>
            <a:pPr eaLnBrk="1" hangingPunct="1"/>
            <a:r>
              <a:rPr lang="zh-CN" altLang="en-US" dirty="0"/>
              <a:t>可架设在</a:t>
            </a:r>
            <a:r>
              <a:rPr lang="en-US" altLang="zh-CN" dirty="0"/>
              <a:t>Apache</a:t>
            </a:r>
            <a:r>
              <a:rPr lang="zh-CN" altLang="en-US" dirty="0"/>
              <a:t>上，最常用的客户端为</a:t>
            </a:r>
            <a:r>
              <a:rPr lang="en-US" altLang="zh-CN" dirty="0"/>
              <a:t>TortoiseSVN</a:t>
            </a:r>
            <a:r>
              <a:rPr lang="zh-CN" altLang="en-US" dirty="0"/>
              <a:t>（简称</a:t>
            </a:r>
            <a:r>
              <a:rPr lang="en-US" altLang="zh-CN" dirty="0"/>
              <a:t>TSVN</a:t>
            </a:r>
            <a:r>
              <a:rPr lang="zh-CN" altLang="en-US" dirty="0"/>
              <a:t>）</a:t>
            </a:r>
          </a:p>
        </p:txBody>
      </p:sp>
      <p:sp>
        <p:nvSpPr>
          <p:cNvPr id="7172" name="AutoShape 4">
            <a:hlinkClick r:id="rId2" action="ppaction://hlinksldjump"/>
            <a:extLst>
              <a:ext uri="{FF2B5EF4-FFF2-40B4-BE49-F238E27FC236}">
                <a16:creationId xmlns:a16="http://schemas.microsoft.com/office/drawing/2014/main" id="{E363419C-494F-4B21-B4DA-F5226AF25B62}"/>
              </a:ext>
            </a:extLst>
          </p:cNvPr>
          <p:cNvSpPr>
            <a:spLocks noChangeArrowheads="1"/>
          </p:cNvSpPr>
          <p:nvPr/>
        </p:nvSpPr>
        <p:spPr bwMode="auto">
          <a:xfrm rot="10800000">
            <a:off x="8101013" y="6238875"/>
            <a:ext cx="792162" cy="503238"/>
          </a:xfrm>
          <a:custGeom>
            <a:avLst/>
            <a:gdLst>
              <a:gd name="T0" fmla="*/ 594122 w 21600"/>
              <a:gd name="T1" fmla="*/ 0 h 21600"/>
              <a:gd name="T2" fmla="*/ 0 w 21600"/>
              <a:gd name="T3" fmla="*/ 251619 h 21600"/>
              <a:gd name="T4" fmla="*/ 594122 w 21600"/>
              <a:gd name="T5" fmla="*/ 503238 h 21600"/>
              <a:gd name="T6" fmla="*/ 792162 w 21600"/>
              <a:gd name="T7" fmla="*/ 251619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chemeClr val="hlink"/>
                </a:solidFill>
              </a:rPr>
              <a:t>Back</a:t>
            </a:r>
          </a:p>
        </p:txBody>
      </p:sp>
    </p:spTree>
    <p:extLst>
      <p:ext uri="{BB962C8B-B14F-4D97-AF65-F5344CB8AC3E}">
        <p14:creationId xmlns:p14="http://schemas.microsoft.com/office/powerpoint/2010/main" val="3098871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692785"/>
            <a:ext cx="8229600" cy="51244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报告缺陷注意事项</a:t>
            </a:r>
          </a:p>
        </p:txBody>
      </p:sp>
      <p:sp>
        <p:nvSpPr>
          <p:cNvPr id="2" name="内容占位符 1"/>
          <p:cNvSpPr>
            <a:spLocks noGrp="1"/>
          </p:cNvSpPr>
          <p:nvPr>
            <p:ph idx="1"/>
          </p:nvPr>
        </p:nvSpPr>
        <p:spPr/>
        <p:txBody>
          <a:bodyPr/>
          <a:lstStyle/>
          <a:p>
            <a:pPr>
              <a:lnSpc>
                <a:spcPct val="140000"/>
              </a:lnSpc>
            </a:pPr>
            <a:r>
              <a:rPr lang="en-US" altLang="zh-CN" sz="2400" dirty="0">
                <a:solidFill>
                  <a:srgbClr val="386698"/>
                </a:solidFill>
                <a:latin typeface="黑体" panose="02010609060101010101" pitchFamily="49" charset="-122"/>
                <a:ea typeface="黑体" panose="02010609060101010101" pitchFamily="49" charset="-122"/>
              </a:rPr>
              <a:t>一个缺陷一个报告</a:t>
            </a:r>
          </a:p>
          <a:p>
            <a:pPr marL="457200" lvl="1" indent="0">
              <a:lnSpc>
                <a:spcPct val="140000"/>
              </a:lnSpc>
              <a:buNone/>
            </a:pPr>
            <a:r>
              <a:rPr lang="en-US" altLang="zh-CN" sz="2000" dirty="0">
                <a:solidFill>
                  <a:srgbClr val="386698"/>
                </a:solidFill>
                <a:latin typeface="黑体" panose="02010609060101010101" pitchFamily="49" charset="-122"/>
                <a:ea typeface="黑体" panose="02010609060101010101" pitchFamily="49" charset="-122"/>
              </a:rPr>
              <a:t>　　有的测试人员喜欢在一个缺陷报告里提交多个缺陷，这种习惯不提倡，原因有以下两点：</a:t>
            </a:r>
          </a:p>
          <a:p>
            <a:pPr lvl="1">
              <a:lnSpc>
                <a:spcPct val="140000"/>
              </a:lnSpc>
            </a:pPr>
            <a:r>
              <a:rPr lang="en-US" altLang="zh-CN" sz="1800" dirty="0">
                <a:solidFill>
                  <a:srgbClr val="386698"/>
                </a:solidFill>
                <a:latin typeface="黑体" panose="02010609060101010101" pitchFamily="49" charset="-122"/>
                <a:ea typeface="黑体" panose="02010609060101010101" pitchFamily="49" charset="-122"/>
              </a:rPr>
              <a:t>不便于分配。</a:t>
            </a:r>
          </a:p>
          <a:p>
            <a:pPr marL="457200" lvl="1" indent="0">
              <a:lnSpc>
                <a:spcPct val="140000"/>
              </a:lnSpc>
              <a:buNone/>
            </a:pPr>
            <a:r>
              <a:rPr lang="en-US" altLang="zh-CN" sz="2000" dirty="0">
                <a:solidFill>
                  <a:srgbClr val="386698"/>
                </a:solidFill>
                <a:latin typeface="黑体" panose="02010609060101010101" pitchFamily="49" charset="-122"/>
                <a:ea typeface="黑体" panose="02010609060101010101" pitchFamily="49" charset="-122"/>
              </a:rPr>
              <a:t>　</a:t>
            </a:r>
            <a:r>
              <a:rPr lang="en-US" altLang="zh-CN" sz="1600" dirty="0">
                <a:solidFill>
                  <a:srgbClr val="386698"/>
                </a:solidFill>
                <a:latin typeface="黑体" panose="02010609060101010101" pitchFamily="49" charset="-122"/>
                <a:ea typeface="黑体" panose="02010609060101010101" pitchFamily="49" charset="-122"/>
              </a:rPr>
              <a:t>　比如缺陷报告有2个缺陷，分别属于不同的开发人员，到底该分配给谁呢？</a:t>
            </a:r>
          </a:p>
          <a:p>
            <a:pPr lvl="1">
              <a:lnSpc>
                <a:spcPct val="140000"/>
              </a:lnSpc>
            </a:pPr>
            <a:r>
              <a:rPr lang="en-US" altLang="zh-CN" sz="1800" dirty="0">
                <a:solidFill>
                  <a:srgbClr val="386698"/>
                </a:solidFill>
                <a:latin typeface="黑体" panose="02010609060101010101" pitchFamily="49" charset="-122"/>
                <a:ea typeface="黑体" panose="02010609060101010101" pitchFamily="49" charset="-122"/>
              </a:rPr>
              <a:t>不便于验证。</a:t>
            </a:r>
            <a:endParaRPr lang="en-US" altLang="zh-CN" sz="2000" dirty="0">
              <a:solidFill>
                <a:srgbClr val="386698"/>
              </a:solidFill>
              <a:latin typeface="黑体" panose="02010609060101010101" pitchFamily="49" charset="-122"/>
              <a:ea typeface="黑体" panose="02010609060101010101" pitchFamily="49" charset="-122"/>
            </a:endParaRPr>
          </a:p>
          <a:p>
            <a:pPr marL="457200" lvl="1" indent="0">
              <a:lnSpc>
                <a:spcPct val="140000"/>
              </a:lnSpc>
              <a:buNone/>
            </a:pPr>
            <a:r>
              <a:rPr lang="en-US" altLang="zh-CN" sz="2000" dirty="0">
                <a:solidFill>
                  <a:srgbClr val="386698"/>
                </a:solidFill>
                <a:latin typeface="黑体" panose="02010609060101010101" pitchFamily="49" charset="-122"/>
                <a:ea typeface="黑体" panose="02010609060101010101" pitchFamily="49" charset="-122"/>
              </a:rPr>
              <a:t>　</a:t>
            </a:r>
            <a:r>
              <a:rPr lang="en-US" altLang="zh-CN" sz="1600" dirty="0">
                <a:solidFill>
                  <a:srgbClr val="386698"/>
                </a:solidFill>
                <a:latin typeface="黑体" panose="02010609060101010101" pitchFamily="49" charset="-122"/>
                <a:ea typeface="黑体" panose="02010609060101010101" pitchFamily="49" charset="-122"/>
              </a:rPr>
              <a:t>　比如一个缺陷报告里面有2个缺陷，缺陷1已经解决，缺陷2还没有解决，那么这个缺陷报告该不该关闭呢？</a:t>
            </a:r>
          </a:p>
        </p:txBody>
      </p:sp>
    </p:spTree>
    <p:extLst>
      <p:ext uri="{BB962C8B-B14F-4D97-AF65-F5344CB8AC3E}">
        <p14:creationId xmlns:p14="http://schemas.microsoft.com/office/powerpoint/2010/main" val="4213473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D1E52950-EE3B-4641-8B84-4E4B9DAA8F2F}"/>
              </a:ext>
            </a:extLst>
          </p:cNvPr>
          <p:cNvSpPr>
            <a:spLocks noGrp="1" noChangeArrowheads="1"/>
          </p:cNvSpPr>
          <p:nvPr>
            <p:ph type="title"/>
          </p:nvPr>
        </p:nvSpPr>
        <p:spPr>
          <a:xfrm>
            <a:off x="457200" y="647698"/>
            <a:ext cx="8229600" cy="1143000"/>
          </a:xfrm>
        </p:spPr>
        <p:txBody>
          <a:bodyPr/>
          <a:lstStyle/>
          <a:p>
            <a:pPr eaLnBrk="1" hangingPunct="1"/>
            <a:r>
              <a:rPr lang="zh-CN" altLang="en-US" dirty="0"/>
              <a:t>应用环境</a:t>
            </a:r>
          </a:p>
        </p:txBody>
      </p:sp>
      <p:sp>
        <p:nvSpPr>
          <p:cNvPr id="8195" name="Rectangle 3">
            <a:extLst>
              <a:ext uri="{FF2B5EF4-FFF2-40B4-BE49-F238E27FC236}">
                <a16:creationId xmlns:a16="http://schemas.microsoft.com/office/drawing/2014/main" id="{93592B6D-BD73-4F34-AAE2-B8B9077D357F}"/>
              </a:ext>
            </a:extLst>
          </p:cNvPr>
          <p:cNvSpPr>
            <a:spLocks noGrp="1" noChangeArrowheads="1"/>
          </p:cNvSpPr>
          <p:nvPr>
            <p:ph type="body" idx="1"/>
          </p:nvPr>
        </p:nvSpPr>
        <p:spPr/>
        <p:txBody>
          <a:bodyPr/>
          <a:lstStyle/>
          <a:p>
            <a:pPr eaLnBrk="1" hangingPunct="1"/>
            <a:r>
              <a:rPr lang="zh-CN" altLang="en-US" dirty="0"/>
              <a:t>服务器端：</a:t>
            </a:r>
            <a:r>
              <a:rPr lang="en-US" altLang="zh-CN" dirty="0" err="1"/>
              <a:t>CollabNet</a:t>
            </a:r>
            <a:r>
              <a:rPr lang="zh-CN" altLang="en-US" dirty="0"/>
              <a:t>的</a:t>
            </a:r>
            <a:r>
              <a:rPr lang="en-US" altLang="zh-CN" dirty="0"/>
              <a:t>SVN</a:t>
            </a:r>
            <a:r>
              <a:rPr lang="zh-CN" altLang="en-US" dirty="0"/>
              <a:t>服务器端安装包（内含</a:t>
            </a:r>
            <a:r>
              <a:rPr lang="en-US" altLang="zh-CN" dirty="0"/>
              <a:t>Apache2.2</a:t>
            </a:r>
            <a:r>
              <a:rPr lang="zh-CN" altLang="en-US" dirty="0"/>
              <a:t>）</a:t>
            </a:r>
          </a:p>
          <a:p>
            <a:pPr eaLnBrk="1" hangingPunct="1"/>
            <a:r>
              <a:rPr lang="zh-CN" altLang="en-US" dirty="0"/>
              <a:t>推荐使用</a:t>
            </a:r>
            <a:r>
              <a:rPr lang="en-US" altLang="zh-CN" dirty="0"/>
              <a:t>TortoiseSVN</a:t>
            </a:r>
            <a:r>
              <a:rPr lang="zh-CN" altLang="en-US" dirty="0"/>
              <a:t>（以下简称</a:t>
            </a:r>
            <a:r>
              <a:rPr lang="en-US" altLang="zh-CN" dirty="0"/>
              <a:t>TSVN</a:t>
            </a:r>
            <a:r>
              <a:rPr lang="zh-CN" altLang="en-US" dirty="0"/>
              <a:t>）</a:t>
            </a:r>
          </a:p>
          <a:p>
            <a:pPr eaLnBrk="1" hangingPunct="1"/>
            <a:r>
              <a:rPr lang="zh-CN" altLang="en-US" dirty="0"/>
              <a:t>可通过</a:t>
            </a:r>
            <a:r>
              <a:rPr lang="en-US" altLang="zh-CN" dirty="0"/>
              <a:t>TSVN</a:t>
            </a:r>
            <a:r>
              <a:rPr lang="zh-CN" altLang="en-US" dirty="0"/>
              <a:t>进行读、写操作</a:t>
            </a:r>
          </a:p>
          <a:p>
            <a:pPr eaLnBrk="1" hangingPunct="1"/>
            <a:r>
              <a:rPr lang="zh-CN" altLang="en-US" dirty="0"/>
              <a:t>可通过</a:t>
            </a:r>
            <a:r>
              <a:rPr lang="en-US" altLang="zh-CN" dirty="0"/>
              <a:t>IE</a:t>
            </a:r>
            <a:r>
              <a:rPr lang="zh-CN" altLang="en-US" dirty="0"/>
              <a:t>浏览器进行读操作</a:t>
            </a:r>
          </a:p>
          <a:p>
            <a:pPr eaLnBrk="1" hangingPunct="1"/>
            <a:r>
              <a:rPr lang="zh-CN" altLang="en-US" dirty="0"/>
              <a:t>可通过各种插件与开发工具集成</a:t>
            </a:r>
          </a:p>
        </p:txBody>
      </p:sp>
      <p:sp>
        <p:nvSpPr>
          <p:cNvPr id="8196" name="AutoShape 4">
            <a:hlinkClick r:id="rId2" action="ppaction://hlinksldjump"/>
            <a:extLst>
              <a:ext uri="{FF2B5EF4-FFF2-40B4-BE49-F238E27FC236}">
                <a16:creationId xmlns:a16="http://schemas.microsoft.com/office/drawing/2014/main" id="{2FEC13DE-96BA-4718-AB74-4269F1F034B4}"/>
              </a:ext>
            </a:extLst>
          </p:cNvPr>
          <p:cNvSpPr>
            <a:spLocks noChangeArrowheads="1"/>
          </p:cNvSpPr>
          <p:nvPr/>
        </p:nvSpPr>
        <p:spPr bwMode="auto">
          <a:xfrm rot="10800000">
            <a:off x="8101013" y="6238875"/>
            <a:ext cx="792162" cy="503238"/>
          </a:xfrm>
          <a:custGeom>
            <a:avLst/>
            <a:gdLst>
              <a:gd name="T0" fmla="*/ 594122 w 21600"/>
              <a:gd name="T1" fmla="*/ 0 h 21600"/>
              <a:gd name="T2" fmla="*/ 0 w 21600"/>
              <a:gd name="T3" fmla="*/ 251619 h 21600"/>
              <a:gd name="T4" fmla="*/ 594122 w 21600"/>
              <a:gd name="T5" fmla="*/ 503238 h 21600"/>
              <a:gd name="T6" fmla="*/ 792162 w 21600"/>
              <a:gd name="T7" fmla="*/ 251619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chemeClr val="hlink"/>
                </a:solidFill>
              </a:rPr>
              <a:t>Back</a:t>
            </a:r>
          </a:p>
        </p:txBody>
      </p:sp>
    </p:spTree>
    <p:extLst>
      <p:ext uri="{BB962C8B-B14F-4D97-AF65-F5344CB8AC3E}">
        <p14:creationId xmlns:p14="http://schemas.microsoft.com/office/powerpoint/2010/main" val="24147303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DEACF382-57BB-4FE8-B52E-435722DAFF1B}"/>
              </a:ext>
            </a:extLst>
          </p:cNvPr>
          <p:cNvSpPr>
            <a:spLocks noGrp="1" noChangeArrowheads="1"/>
          </p:cNvSpPr>
          <p:nvPr>
            <p:ph type="title"/>
          </p:nvPr>
        </p:nvSpPr>
        <p:spPr>
          <a:xfrm>
            <a:off x="477192" y="731837"/>
            <a:ext cx="8229600" cy="1143000"/>
          </a:xfrm>
        </p:spPr>
        <p:txBody>
          <a:bodyPr/>
          <a:lstStyle/>
          <a:p>
            <a:pPr eaLnBrk="1" hangingPunct="1"/>
            <a:r>
              <a:rPr lang="zh-CN" altLang="en-US" dirty="0"/>
              <a:t>客户端安装（一）</a:t>
            </a:r>
          </a:p>
        </p:txBody>
      </p:sp>
      <p:sp>
        <p:nvSpPr>
          <p:cNvPr id="9219" name="Rectangle 3">
            <a:extLst>
              <a:ext uri="{FF2B5EF4-FFF2-40B4-BE49-F238E27FC236}">
                <a16:creationId xmlns:a16="http://schemas.microsoft.com/office/drawing/2014/main" id="{47A60AF2-E6EB-44C8-AB80-E4EC57B8EF94}"/>
              </a:ext>
            </a:extLst>
          </p:cNvPr>
          <p:cNvSpPr>
            <a:spLocks noGrp="1" noChangeArrowheads="1"/>
          </p:cNvSpPr>
          <p:nvPr>
            <p:ph type="body" idx="1"/>
          </p:nvPr>
        </p:nvSpPr>
        <p:spPr/>
        <p:txBody>
          <a:bodyPr/>
          <a:lstStyle/>
          <a:p>
            <a:pPr eaLnBrk="1" hangingPunct="1"/>
            <a:r>
              <a:rPr lang="zh-CN" altLang="en-US"/>
              <a:t>安装文件：</a:t>
            </a:r>
          </a:p>
          <a:p>
            <a:pPr lvl="1" eaLnBrk="1" hangingPunct="1"/>
            <a:r>
              <a:rPr lang="en-US" altLang="zh-CN"/>
              <a:t>TSVN</a:t>
            </a:r>
            <a:r>
              <a:rPr lang="zh-CN" altLang="en-US"/>
              <a:t>客户端：</a:t>
            </a:r>
          </a:p>
          <a:p>
            <a:pPr lvl="2" eaLnBrk="1" hangingPunct="1"/>
            <a:r>
              <a:rPr lang="en-US" altLang="zh-CN"/>
              <a:t>TortoiseSVN-1.6.8.19260-win32-svn-1.6.11.msi</a:t>
            </a:r>
          </a:p>
          <a:p>
            <a:pPr lvl="1" eaLnBrk="1" hangingPunct="1"/>
            <a:r>
              <a:rPr lang="en-US" altLang="zh-CN"/>
              <a:t>TSVN</a:t>
            </a:r>
            <a:r>
              <a:rPr lang="zh-CN" altLang="en-US"/>
              <a:t>中文语言包：</a:t>
            </a:r>
          </a:p>
          <a:p>
            <a:pPr lvl="2" eaLnBrk="1" hangingPunct="1"/>
            <a:r>
              <a:rPr lang="en-US" altLang="zh-CN"/>
              <a:t>LanguagePack_1.6.8.19260-win32-zh_CN.msi</a:t>
            </a:r>
          </a:p>
          <a:p>
            <a:pPr eaLnBrk="1" hangingPunct="1"/>
            <a:r>
              <a:rPr lang="zh-CN" altLang="en-US"/>
              <a:t>全部选择默认安装，安装完成后重启电脑</a:t>
            </a:r>
          </a:p>
          <a:p>
            <a:pPr eaLnBrk="1" hangingPunct="1"/>
            <a:r>
              <a:rPr lang="en-US" altLang="zh-CN"/>
              <a:t>TSVN</a:t>
            </a:r>
            <a:r>
              <a:rPr lang="zh-CN" altLang="en-US"/>
              <a:t>通过右键菜单与</a:t>
            </a:r>
            <a:r>
              <a:rPr lang="en-US" altLang="zh-CN"/>
              <a:t>Windows</a:t>
            </a:r>
            <a:r>
              <a:rPr lang="zh-CN" altLang="en-US"/>
              <a:t>资源管理器集成，没有自己的窗口界面</a:t>
            </a:r>
          </a:p>
        </p:txBody>
      </p:sp>
      <p:sp>
        <p:nvSpPr>
          <p:cNvPr id="9220" name="AutoShape 4">
            <a:hlinkClick r:id="rId2" action="ppaction://hlinksldjump"/>
            <a:extLst>
              <a:ext uri="{FF2B5EF4-FFF2-40B4-BE49-F238E27FC236}">
                <a16:creationId xmlns:a16="http://schemas.microsoft.com/office/drawing/2014/main" id="{1227C2AF-067E-4357-B48F-087FF079A35C}"/>
              </a:ext>
            </a:extLst>
          </p:cNvPr>
          <p:cNvSpPr>
            <a:spLocks noChangeArrowheads="1"/>
          </p:cNvSpPr>
          <p:nvPr/>
        </p:nvSpPr>
        <p:spPr bwMode="auto">
          <a:xfrm rot="10800000">
            <a:off x="8101013" y="6238875"/>
            <a:ext cx="792162" cy="503238"/>
          </a:xfrm>
          <a:custGeom>
            <a:avLst/>
            <a:gdLst>
              <a:gd name="T0" fmla="*/ 594122 w 21600"/>
              <a:gd name="T1" fmla="*/ 0 h 21600"/>
              <a:gd name="T2" fmla="*/ 0 w 21600"/>
              <a:gd name="T3" fmla="*/ 251619 h 21600"/>
              <a:gd name="T4" fmla="*/ 594122 w 21600"/>
              <a:gd name="T5" fmla="*/ 503238 h 21600"/>
              <a:gd name="T6" fmla="*/ 792162 w 21600"/>
              <a:gd name="T7" fmla="*/ 251619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chemeClr val="hlink"/>
                </a:solidFill>
              </a:rPr>
              <a:t>Back</a:t>
            </a:r>
          </a:p>
        </p:txBody>
      </p:sp>
    </p:spTree>
    <p:extLst>
      <p:ext uri="{BB962C8B-B14F-4D97-AF65-F5344CB8AC3E}">
        <p14:creationId xmlns:p14="http://schemas.microsoft.com/office/powerpoint/2010/main" val="10280616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1FB845BC-CD9A-441B-B214-64B043AF6C3D}"/>
              </a:ext>
            </a:extLst>
          </p:cNvPr>
          <p:cNvSpPr>
            <a:spLocks noGrp="1" noChangeArrowheads="1"/>
          </p:cNvSpPr>
          <p:nvPr>
            <p:ph type="title"/>
          </p:nvPr>
        </p:nvSpPr>
        <p:spPr>
          <a:xfrm>
            <a:off x="461193" y="706436"/>
            <a:ext cx="8229600" cy="1143000"/>
          </a:xfrm>
        </p:spPr>
        <p:txBody>
          <a:bodyPr/>
          <a:lstStyle/>
          <a:p>
            <a:pPr eaLnBrk="1" hangingPunct="1"/>
            <a:r>
              <a:rPr lang="zh-CN" altLang="en-US" dirty="0"/>
              <a:t>客户端安装（二）</a:t>
            </a:r>
          </a:p>
        </p:txBody>
      </p:sp>
      <p:sp>
        <p:nvSpPr>
          <p:cNvPr id="10243" name="Rectangle 3">
            <a:extLst>
              <a:ext uri="{FF2B5EF4-FFF2-40B4-BE49-F238E27FC236}">
                <a16:creationId xmlns:a16="http://schemas.microsoft.com/office/drawing/2014/main" id="{2B41E1E4-1A1B-4C99-A592-745F1A47088E}"/>
              </a:ext>
            </a:extLst>
          </p:cNvPr>
          <p:cNvSpPr>
            <a:spLocks noGrp="1" noChangeArrowheads="1"/>
          </p:cNvSpPr>
          <p:nvPr>
            <p:ph type="body" idx="1"/>
          </p:nvPr>
        </p:nvSpPr>
        <p:spPr/>
        <p:txBody>
          <a:bodyPr/>
          <a:lstStyle/>
          <a:p>
            <a:pPr eaLnBrk="1" hangingPunct="1"/>
            <a:r>
              <a:rPr lang="en-US" altLang="zh-CN"/>
              <a:t>TSVN</a:t>
            </a:r>
            <a:r>
              <a:rPr lang="zh-CN" altLang="en-US"/>
              <a:t>通过右键菜单与</a:t>
            </a:r>
            <a:r>
              <a:rPr lang="en-US" altLang="zh-CN"/>
              <a:t>Windows</a:t>
            </a:r>
            <a:r>
              <a:rPr lang="zh-CN" altLang="en-US"/>
              <a:t>资源管理器集成，没有自己的窗口界面</a:t>
            </a:r>
          </a:p>
        </p:txBody>
      </p:sp>
      <p:sp>
        <p:nvSpPr>
          <p:cNvPr id="10244" name="AutoShape 4">
            <a:hlinkClick r:id="rId2" action="ppaction://hlinksldjump"/>
            <a:extLst>
              <a:ext uri="{FF2B5EF4-FFF2-40B4-BE49-F238E27FC236}">
                <a16:creationId xmlns:a16="http://schemas.microsoft.com/office/drawing/2014/main" id="{1774AAA7-5408-4385-8058-29CED06C0C83}"/>
              </a:ext>
            </a:extLst>
          </p:cNvPr>
          <p:cNvSpPr>
            <a:spLocks noChangeArrowheads="1"/>
          </p:cNvSpPr>
          <p:nvPr/>
        </p:nvSpPr>
        <p:spPr bwMode="auto">
          <a:xfrm rot="10800000">
            <a:off x="8101013" y="6238875"/>
            <a:ext cx="792162" cy="503238"/>
          </a:xfrm>
          <a:custGeom>
            <a:avLst/>
            <a:gdLst>
              <a:gd name="T0" fmla="*/ 594122 w 21600"/>
              <a:gd name="T1" fmla="*/ 0 h 21600"/>
              <a:gd name="T2" fmla="*/ 0 w 21600"/>
              <a:gd name="T3" fmla="*/ 251619 h 21600"/>
              <a:gd name="T4" fmla="*/ 594122 w 21600"/>
              <a:gd name="T5" fmla="*/ 503238 h 21600"/>
              <a:gd name="T6" fmla="*/ 792162 w 21600"/>
              <a:gd name="T7" fmla="*/ 251619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chemeClr val="hlink"/>
                </a:solidFill>
              </a:rPr>
              <a:t>Back</a:t>
            </a:r>
          </a:p>
        </p:txBody>
      </p:sp>
      <p:pic>
        <p:nvPicPr>
          <p:cNvPr id="10245" name="Picture 5">
            <a:extLst>
              <a:ext uri="{FF2B5EF4-FFF2-40B4-BE49-F238E27FC236}">
                <a16:creationId xmlns:a16="http://schemas.microsoft.com/office/drawing/2014/main" id="{9AED94F1-EBB8-4224-82E0-66FAC1A296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3993" y="2795590"/>
            <a:ext cx="6196013" cy="442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575553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ABD2956D-DA93-4E09-A2A9-341737C9CF46}"/>
              </a:ext>
            </a:extLst>
          </p:cNvPr>
          <p:cNvSpPr>
            <a:spLocks noGrp="1" noChangeArrowheads="1"/>
          </p:cNvSpPr>
          <p:nvPr>
            <p:ph type="title"/>
          </p:nvPr>
        </p:nvSpPr>
        <p:spPr>
          <a:xfrm>
            <a:off x="457200" y="552450"/>
            <a:ext cx="8229600" cy="1143000"/>
          </a:xfrm>
        </p:spPr>
        <p:txBody>
          <a:bodyPr/>
          <a:lstStyle/>
          <a:p>
            <a:pPr eaLnBrk="1" hangingPunct="1"/>
            <a:r>
              <a:rPr lang="en-US" altLang="zh-CN" dirty="0"/>
              <a:t>TSVN</a:t>
            </a:r>
            <a:r>
              <a:rPr lang="zh-CN" altLang="en-US" dirty="0"/>
              <a:t>右键菜单（一）</a:t>
            </a:r>
          </a:p>
        </p:txBody>
      </p:sp>
      <p:sp>
        <p:nvSpPr>
          <p:cNvPr id="12291" name="AutoShape 3">
            <a:hlinkClick r:id="rId2" action="ppaction://hlinksldjump"/>
            <a:extLst>
              <a:ext uri="{FF2B5EF4-FFF2-40B4-BE49-F238E27FC236}">
                <a16:creationId xmlns:a16="http://schemas.microsoft.com/office/drawing/2014/main" id="{914D0841-6FB7-47F5-B9B1-10D63B9FF93C}"/>
              </a:ext>
            </a:extLst>
          </p:cNvPr>
          <p:cNvSpPr>
            <a:spLocks noChangeArrowheads="1"/>
          </p:cNvSpPr>
          <p:nvPr/>
        </p:nvSpPr>
        <p:spPr bwMode="auto">
          <a:xfrm rot="10800000">
            <a:off x="8101013" y="6238875"/>
            <a:ext cx="792162" cy="503238"/>
          </a:xfrm>
          <a:custGeom>
            <a:avLst/>
            <a:gdLst>
              <a:gd name="T0" fmla="*/ 594122 w 21600"/>
              <a:gd name="T1" fmla="*/ 0 h 21600"/>
              <a:gd name="T2" fmla="*/ 0 w 21600"/>
              <a:gd name="T3" fmla="*/ 251619 h 21600"/>
              <a:gd name="T4" fmla="*/ 594122 w 21600"/>
              <a:gd name="T5" fmla="*/ 503238 h 21600"/>
              <a:gd name="T6" fmla="*/ 792162 w 21600"/>
              <a:gd name="T7" fmla="*/ 251619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chemeClr val="hlink"/>
                </a:solidFill>
              </a:rPr>
              <a:t>Back</a:t>
            </a:r>
          </a:p>
        </p:txBody>
      </p:sp>
      <p:grpSp>
        <p:nvGrpSpPr>
          <p:cNvPr id="12292" name="Group 15">
            <a:extLst>
              <a:ext uri="{FF2B5EF4-FFF2-40B4-BE49-F238E27FC236}">
                <a16:creationId xmlns:a16="http://schemas.microsoft.com/office/drawing/2014/main" id="{B1C15B6C-872D-4F86-9F5C-71329B1BEB59}"/>
              </a:ext>
            </a:extLst>
          </p:cNvPr>
          <p:cNvGrpSpPr>
            <a:grpSpLocks/>
          </p:cNvGrpSpPr>
          <p:nvPr/>
        </p:nvGrpSpPr>
        <p:grpSpPr bwMode="auto">
          <a:xfrm>
            <a:off x="900113" y="1268413"/>
            <a:ext cx="7272337" cy="4535487"/>
            <a:chOff x="567" y="981"/>
            <a:chExt cx="4581" cy="2857"/>
          </a:xfrm>
        </p:grpSpPr>
        <p:pic>
          <p:nvPicPr>
            <p:cNvPr id="12293" name="Picture 9">
              <a:extLst>
                <a:ext uri="{FF2B5EF4-FFF2-40B4-BE49-F238E27FC236}">
                  <a16:creationId xmlns:a16="http://schemas.microsoft.com/office/drawing/2014/main" id="{2034DCCD-EBA6-41E0-BFB3-719026EC28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0" y="1239"/>
              <a:ext cx="1740" cy="1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4" name="AutoShape 10">
              <a:extLst>
                <a:ext uri="{FF2B5EF4-FFF2-40B4-BE49-F238E27FC236}">
                  <a16:creationId xmlns:a16="http://schemas.microsoft.com/office/drawing/2014/main" id="{298956A2-78D6-490E-9B49-7859BB0B2E8A}"/>
                </a:ext>
              </a:extLst>
            </p:cNvPr>
            <p:cNvSpPr>
              <a:spLocks noChangeArrowheads="1"/>
            </p:cNvSpPr>
            <p:nvPr/>
          </p:nvSpPr>
          <p:spPr bwMode="auto">
            <a:xfrm>
              <a:off x="567" y="2341"/>
              <a:ext cx="1134" cy="635"/>
            </a:xfrm>
            <a:prstGeom prst="wedgeRoundRectCallout">
              <a:avLst>
                <a:gd name="adj1" fmla="val 76718"/>
                <a:gd name="adj2" fmla="val -93148"/>
                <a:gd name="adj3" fmla="val 16667"/>
              </a:avLst>
            </a:prstGeom>
            <a:solidFill>
              <a:schemeClr val="accent1"/>
            </a:solidFill>
            <a:ln w="28575" algn="ctr">
              <a:solidFill>
                <a:schemeClr val="tx1"/>
              </a:solidFill>
              <a:miter lim="800000"/>
              <a:headEnd/>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t>从服务器下载数据</a:t>
              </a:r>
            </a:p>
          </p:txBody>
        </p:sp>
        <p:sp>
          <p:nvSpPr>
            <p:cNvPr id="12295" name="AutoShape 11">
              <a:extLst>
                <a:ext uri="{FF2B5EF4-FFF2-40B4-BE49-F238E27FC236}">
                  <a16:creationId xmlns:a16="http://schemas.microsoft.com/office/drawing/2014/main" id="{DE926427-8EFC-4CB4-9A9B-8B27AD1F1E6A}"/>
                </a:ext>
              </a:extLst>
            </p:cNvPr>
            <p:cNvSpPr>
              <a:spLocks noChangeArrowheads="1"/>
            </p:cNvSpPr>
            <p:nvPr/>
          </p:nvSpPr>
          <p:spPr bwMode="auto">
            <a:xfrm>
              <a:off x="3969" y="981"/>
              <a:ext cx="1134" cy="408"/>
            </a:xfrm>
            <a:prstGeom prst="wedgeRoundRectCallout">
              <a:avLst>
                <a:gd name="adj1" fmla="val -88009"/>
                <a:gd name="adj2" fmla="val 223528"/>
                <a:gd name="adj3" fmla="val 16667"/>
              </a:avLst>
            </a:prstGeom>
            <a:solidFill>
              <a:schemeClr val="accent1"/>
            </a:solidFill>
            <a:ln w="28575" algn="ctr">
              <a:solidFill>
                <a:schemeClr val="tx1"/>
              </a:solidFill>
              <a:miter lim="800000"/>
              <a:headEnd/>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查看服务器上版本库内容</a:t>
              </a:r>
            </a:p>
          </p:txBody>
        </p:sp>
        <p:sp>
          <p:nvSpPr>
            <p:cNvPr id="12296" name="AutoShape 12">
              <a:extLst>
                <a:ext uri="{FF2B5EF4-FFF2-40B4-BE49-F238E27FC236}">
                  <a16:creationId xmlns:a16="http://schemas.microsoft.com/office/drawing/2014/main" id="{2FAD488A-B8B5-4BBD-80B4-D9A672671E4A}"/>
                </a:ext>
              </a:extLst>
            </p:cNvPr>
            <p:cNvSpPr>
              <a:spLocks noChangeArrowheads="1"/>
            </p:cNvSpPr>
            <p:nvPr/>
          </p:nvSpPr>
          <p:spPr bwMode="auto">
            <a:xfrm>
              <a:off x="4014" y="1661"/>
              <a:ext cx="1134" cy="635"/>
            </a:xfrm>
            <a:prstGeom prst="wedgeRoundRectCallout">
              <a:avLst>
                <a:gd name="adj1" fmla="val -114727"/>
                <a:gd name="adj2" fmla="val 51102"/>
                <a:gd name="adj3" fmla="val 16667"/>
              </a:avLst>
            </a:prstGeom>
            <a:solidFill>
              <a:schemeClr val="accent1"/>
            </a:solidFill>
            <a:ln w="28575" algn="ctr">
              <a:solidFill>
                <a:schemeClr val="tx1"/>
              </a:solidFill>
              <a:miter lim="800000"/>
              <a:headEnd/>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t>从服务器下载数据</a:t>
              </a:r>
            </a:p>
          </p:txBody>
        </p:sp>
        <p:sp>
          <p:nvSpPr>
            <p:cNvPr id="12297" name="AutoShape 13">
              <a:extLst>
                <a:ext uri="{FF2B5EF4-FFF2-40B4-BE49-F238E27FC236}">
                  <a16:creationId xmlns:a16="http://schemas.microsoft.com/office/drawing/2014/main" id="{2D770EBA-EB08-4B2A-9FF4-3D1BF28FE376}"/>
                </a:ext>
              </a:extLst>
            </p:cNvPr>
            <p:cNvSpPr>
              <a:spLocks noChangeArrowheads="1"/>
            </p:cNvSpPr>
            <p:nvPr/>
          </p:nvSpPr>
          <p:spPr bwMode="auto">
            <a:xfrm>
              <a:off x="4014" y="2341"/>
              <a:ext cx="1134" cy="771"/>
            </a:xfrm>
            <a:prstGeom prst="wedgeRoundRectCallout">
              <a:avLst>
                <a:gd name="adj1" fmla="val -86333"/>
                <a:gd name="adj2" fmla="val -32750"/>
                <a:gd name="adj3" fmla="val 16667"/>
              </a:avLst>
            </a:prstGeom>
            <a:solidFill>
              <a:schemeClr val="accent1"/>
            </a:solidFill>
            <a:ln w="28575" algn="ctr">
              <a:solidFill>
                <a:schemeClr val="tx1"/>
              </a:solidFill>
              <a:miter lim="800000"/>
              <a:headEnd/>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在服务器上创建新的版本库（限服务器上操作）</a:t>
              </a:r>
            </a:p>
          </p:txBody>
        </p:sp>
        <p:sp>
          <p:nvSpPr>
            <p:cNvPr id="12298" name="AutoShape 14">
              <a:extLst>
                <a:ext uri="{FF2B5EF4-FFF2-40B4-BE49-F238E27FC236}">
                  <a16:creationId xmlns:a16="http://schemas.microsoft.com/office/drawing/2014/main" id="{1ECF1DF7-881E-4172-9A42-6C01182136EA}"/>
                </a:ext>
              </a:extLst>
            </p:cNvPr>
            <p:cNvSpPr>
              <a:spLocks noChangeArrowheads="1"/>
            </p:cNvSpPr>
            <p:nvPr/>
          </p:nvSpPr>
          <p:spPr bwMode="auto">
            <a:xfrm>
              <a:off x="3515" y="3203"/>
              <a:ext cx="1134" cy="635"/>
            </a:xfrm>
            <a:prstGeom prst="wedgeRoundRectCallout">
              <a:avLst>
                <a:gd name="adj1" fmla="val -74338"/>
                <a:gd name="adj2" fmla="val -139292"/>
                <a:gd name="adj3" fmla="val 16667"/>
              </a:avLst>
            </a:prstGeom>
            <a:solidFill>
              <a:schemeClr val="accent1"/>
            </a:solidFill>
            <a:ln w="28575" algn="ctr">
              <a:solidFill>
                <a:schemeClr val="tx1"/>
              </a:solidFill>
              <a:miter lim="800000"/>
              <a:headEnd/>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导入新版本库的目录结构（不推荐使用）</a:t>
              </a:r>
            </a:p>
          </p:txBody>
        </p:sp>
      </p:grpSp>
    </p:spTree>
    <p:extLst>
      <p:ext uri="{BB962C8B-B14F-4D97-AF65-F5344CB8AC3E}">
        <p14:creationId xmlns:p14="http://schemas.microsoft.com/office/powerpoint/2010/main" val="42489620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AutoShape 4">
            <a:hlinkClick r:id="rId2" action="ppaction://hlinksldjump"/>
            <a:extLst>
              <a:ext uri="{FF2B5EF4-FFF2-40B4-BE49-F238E27FC236}">
                <a16:creationId xmlns:a16="http://schemas.microsoft.com/office/drawing/2014/main" id="{0930EDBB-D2E4-4BEF-BC07-1B079B18B8A5}"/>
              </a:ext>
            </a:extLst>
          </p:cNvPr>
          <p:cNvSpPr>
            <a:spLocks noChangeArrowheads="1"/>
          </p:cNvSpPr>
          <p:nvPr/>
        </p:nvSpPr>
        <p:spPr bwMode="auto">
          <a:xfrm rot="10800000">
            <a:off x="8101013" y="6238875"/>
            <a:ext cx="792162" cy="503238"/>
          </a:xfrm>
          <a:custGeom>
            <a:avLst/>
            <a:gdLst>
              <a:gd name="T0" fmla="*/ 594122 w 21600"/>
              <a:gd name="T1" fmla="*/ 0 h 21600"/>
              <a:gd name="T2" fmla="*/ 0 w 21600"/>
              <a:gd name="T3" fmla="*/ 251619 h 21600"/>
              <a:gd name="T4" fmla="*/ 594122 w 21600"/>
              <a:gd name="T5" fmla="*/ 503238 h 21600"/>
              <a:gd name="T6" fmla="*/ 792162 w 21600"/>
              <a:gd name="T7" fmla="*/ 251619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chemeClr val="hlink"/>
                </a:solidFill>
              </a:rPr>
              <a:t>Back</a:t>
            </a:r>
          </a:p>
        </p:txBody>
      </p:sp>
      <p:grpSp>
        <p:nvGrpSpPr>
          <p:cNvPr id="13316" name="Group 55">
            <a:extLst>
              <a:ext uri="{FF2B5EF4-FFF2-40B4-BE49-F238E27FC236}">
                <a16:creationId xmlns:a16="http://schemas.microsoft.com/office/drawing/2014/main" id="{311B0527-A396-4468-BE37-EBCCB61F343C}"/>
              </a:ext>
            </a:extLst>
          </p:cNvPr>
          <p:cNvGrpSpPr>
            <a:grpSpLocks/>
          </p:cNvGrpSpPr>
          <p:nvPr/>
        </p:nvGrpSpPr>
        <p:grpSpPr bwMode="auto">
          <a:xfrm>
            <a:off x="250825" y="836613"/>
            <a:ext cx="8713788" cy="5761037"/>
            <a:chOff x="158" y="527"/>
            <a:chExt cx="5489" cy="3629"/>
          </a:xfrm>
        </p:grpSpPr>
        <p:grpSp>
          <p:nvGrpSpPr>
            <p:cNvPr id="13317" name="Group 44">
              <a:extLst>
                <a:ext uri="{FF2B5EF4-FFF2-40B4-BE49-F238E27FC236}">
                  <a16:creationId xmlns:a16="http://schemas.microsoft.com/office/drawing/2014/main" id="{63000D9E-DF5F-4F41-A506-5AC11BC22C0A}"/>
                </a:ext>
              </a:extLst>
            </p:cNvPr>
            <p:cNvGrpSpPr>
              <a:grpSpLocks/>
            </p:cNvGrpSpPr>
            <p:nvPr/>
          </p:nvGrpSpPr>
          <p:grpSpPr bwMode="auto">
            <a:xfrm>
              <a:off x="1791" y="799"/>
              <a:ext cx="2586" cy="3357"/>
              <a:chOff x="385" y="663"/>
              <a:chExt cx="2586" cy="3357"/>
            </a:xfrm>
          </p:grpSpPr>
          <p:pic>
            <p:nvPicPr>
              <p:cNvPr id="13328" name="Picture 42">
                <a:extLst>
                  <a:ext uri="{FF2B5EF4-FFF2-40B4-BE49-F238E27FC236}">
                    <a16:creationId xmlns:a16="http://schemas.microsoft.com/office/drawing/2014/main" id="{F9A80ED2-F200-4DC8-8B7E-B081B2C475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 y="663"/>
                <a:ext cx="1494" cy="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9" name="Picture 43">
                <a:extLst>
                  <a:ext uri="{FF2B5EF4-FFF2-40B4-BE49-F238E27FC236}">
                    <a16:creationId xmlns:a16="http://schemas.microsoft.com/office/drawing/2014/main" id="{9ACE527D-FCB1-43A2-9702-F8F2D89775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1" y="894"/>
                <a:ext cx="1170" cy="3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318" name="AutoShape 45">
              <a:extLst>
                <a:ext uri="{FF2B5EF4-FFF2-40B4-BE49-F238E27FC236}">
                  <a16:creationId xmlns:a16="http://schemas.microsoft.com/office/drawing/2014/main" id="{9A701F86-21A9-4F94-8D26-9A57E07F854C}"/>
                </a:ext>
              </a:extLst>
            </p:cNvPr>
            <p:cNvSpPr>
              <a:spLocks noChangeArrowheads="1"/>
            </p:cNvSpPr>
            <p:nvPr/>
          </p:nvSpPr>
          <p:spPr bwMode="auto">
            <a:xfrm>
              <a:off x="158" y="527"/>
              <a:ext cx="1134" cy="408"/>
            </a:xfrm>
            <a:prstGeom prst="wedgeRoundRectCallout">
              <a:avLst>
                <a:gd name="adj1" fmla="val 91444"/>
                <a:gd name="adj2" fmla="val 40440"/>
                <a:gd name="adj3" fmla="val 16667"/>
              </a:avLst>
            </a:prstGeom>
            <a:solidFill>
              <a:schemeClr val="accent1"/>
            </a:solidFill>
            <a:ln w="28575" algn="ctr">
              <a:solidFill>
                <a:schemeClr val="tx1"/>
              </a:solidFill>
              <a:miter lim="800000"/>
              <a:headEnd/>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从服务器上</a:t>
              </a:r>
            </a:p>
            <a:p>
              <a:pPr eaLnBrk="1" hangingPunct="1"/>
              <a:r>
                <a:rPr lang="zh-CN" altLang="en-US"/>
                <a:t>下载最新版本</a:t>
              </a:r>
            </a:p>
          </p:txBody>
        </p:sp>
        <p:sp>
          <p:nvSpPr>
            <p:cNvPr id="13319" name="AutoShape 46">
              <a:extLst>
                <a:ext uri="{FF2B5EF4-FFF2-40B4-BE49-F238E27FC236}">
                  <a16:creationId xmlns:a16="http://schemas.microsoft.com/office/drawing/2014/main" id="{34E359FD-EA60-4B86-B8AA-58C27C23C460}"/>
                </a:ext>
              </a:extLst>
            </p:cNvPr>
            <p:cNvSpPr>
              <a:spLocks noChangeArrowheads="1"/>
            </p:cNvSpPr>
            <p:nvPr/>
          </p:nvSpPr>
          <p:spPr bwMode="auto">
            <a:xfrm>
              <a:off x="158" y="1026"/>
              <a:ext cx="1134" cy="408"/>
            </a:xfrm>
            <a:prstGeom prst="wedgeRoundRectCallout">
              <a:avLst>
                <a:gd name="adj1" fmla="val 91977"/>
                <a:gd name="adj2" fmla="val -47306"/>
                <a:gd name="adj3" fmla="val 16667"/>
              </a:avLst>
            </a:prstGeom>
            <a:solidFill>
              <a:schemeClr val="accent1"/>
            </a:solidFill>
            <a:ln w="28575" algn="ctr">
              <a:solidFill>
                <a:schemeClr val="tx1"/>
              </a:solidFill>
              <a:miter lim="800000"/>
              <a:headEnd/>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将本地的修改上传到服务器</a:t>
              </a:r>
            </a:p>
          </p:txBody>
        </p:sp>
        <p:sp>
          <p:nvSpPr>
            <p:cNvPr id="13320" name="AutoShape 47">
              <a:extLst>
                <a:ext uri="{FF2B5EF4-FFF2-40B4-BE49-F238E27FC236}">
                  <a16:creationId xmlns:a16="http://schemas.microsoft.com/office/drawing/2014/main" id="{232D683E-BAE2-43AE-89F3-98DD3288F66C}"/>
                </a:ext>
              </a:extLst>
            </p:cNvPr>
            <p:cNvSpPr>
              <a:spLocks noChangeArrowheads="1"/>
            </p:cNvSpPr>
            <p:nvPr/>
          </p:nvSpPr>
          <p:spPr bwMode="auto">
            <a:xfrm>
              <a:off x="1565" y="1344"/>
              <a:ext cx="1134" cy="408"/>
            </a:xfrm>
            <a:prstGeom prst="wedgeRoundRectCallout">
              <a:avLst>
                <a:gd name="adj1" fmla="val 95681"/>
                <a:gd name="adj2" fmla="val -94852"/>
                <a:gd name="adj3" fmla="val 16667"/>
              </a:avLst>
            </a:prstGeom>
            <a:solidFill>
              <a:schemeClr val="accent1"/>
            </a:solidFill>
            <a:ln w="28575" algn="ctr">
              <a:solidFill>
                <a:schemeClr val="tx1"/>
              </a:solidFill>
              <a:miter lim="800000"/>
              <a:headEnd/>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查看修订历史信息</a:t>
              </a:r>
            </a:p>
          </p:txBody>
        </p:sp>
        <p:sp>
          <p:nvSpPr>
            <p:cNvPr id="13321" name="AutoShape 48">
              <a:extLst>
                <a:ext uri="{FF2B5EF4-FFF2-40B4-BE49-F238E27FC236}">
                  <a16:creationId xmlns:a16="http://schemas.microsoft.com/office/drawing/2014/main" id="{785A9920-23E8-49FD-9745-EBF51C0ED713}"/>
                </a:ext>
              </a:extLst>
            </p:cNvPr>
            <p:cNvSpPr>
              <a:spLocks noChangeArrowheads="1"/>
            </p:cNvSpPr>
            <p:nvPr/>
          </p:nvSpPr>
          <p:spPr bwMode="auto">
            <a:xfrm>
              <a:off x="1565" y="1797"/>
              <a:ext cx="1134" cy="408"/>
            </a:xfrm>
            <a:prstGeom prst="wedgeRoundRectCallout">
              <a:avLst>
                <a:gd name="adj1" fmla="val 93565"/>
                <a:gd name="adj2" fmla="val -72551"/>
                <a:gd name="adj3" fmla="val 16667"/>
              </a:avLst>
            </a:prstGeom>
            <a:solidFill>
              <a:schemeClr val="accent1"/>
            </a:solidFill>
            <a:ln w="28575" algn="ctr">
              <a:solidFill>
                <a:schemeClr val="tx1"/>
              </a:solidFill>
              <a:miter lim="800000"/>
              <a:headEnd/>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标记冲突已经被解决</a:t>
              </a:r>
            </a:p>
          </p:txBody>
        </p:sp>
        <p:sp>
          <p:nvSpPr>
            <p:cNvPr id="13322" name="AutoShape 49">
              <a:extLst>
                <a:ext uri="{FF2B5EF4-FFF2-40B4-BE49-F238E27FC236}">
                  <a16:creationId xmlns:a16="http://schemas.microsoft.com/office/drawing/2014/main" id="{73148622-D58A-4B74-BC56-BB22A65D2A20}"/>
                </a:ext>
              </a:extLst>
            </p:cNvPr>
            <p:cNvSpPr>
              <a:spLocks noChangeArrowheads="1"/>
            </p:cNvSpPr>
            <p:nvPr/>
          </p:nvSpPr>
          <p:spPr bwMode="auto">
            <a:xfrm>
              <a:off x="1565" y="2478"/>
              <a:ext cx="1134" cy="408"/>
            </a:xfrm>
            <a:prstGeom prst="wedgeRoundRectCallout">
              <a:avLst>
                <a:gd name="adj1" fmla="val 94532"/>
                <a:gd name="adj2" fmla="val -207597"/>
                <a:gd name="adj3" fmla="val 16667"/>
              </a:avLst>
            </a:prstGeom>
            <a:solidFill>
              <a:schemeClr val="accent1"/>
            </a:solidFill>
            <a:ln w="28575" algn="ctr">
              <a:solidFill>
                <a:schemeClr val="tx1"/>
              </a:solidFill>
              <a:miter lim="800000"/>
              <a:headEnd/>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取回之前的</a:t>
              </a:r>
            </a:p>
            <a:p>
              <a:pPr eaLnBrk="1" hangingPunct="1"/>
              <a:r>
                <a:rPr lang="zh-CN" altLang="en-US"/>
                <a:t>某个版本</a:t>
              </a:r>
            </a:p>
          </p:txBody>
        </p:sp>
        <p:sp>
          <p:nvSpPr>
            <p:cNvPr id="13323" name="AutoShape 50">
              <a:extLst>
                <a:ext uri="{FF2B5EF4-FFF2-40B4-BE49-F238E27FC236}">
                  <a16:creationId xmlns:a16="http://schemas.microsoft.com/office/drawing/2014/main" id="{5DFAF98E-3C69-4787-981D-B4F53492756F}"/>
                </a:ext>
              </a:extLst>
            </p:cNvPr>
            <p:cNvSpPr>
              <a:spLocks noChangeArrowheads="1"/>
            </p:cNvSpPr>
            <p:nvPr/>
          </p:nvSpPr>
          <p:spPr bwMode="auto">
            <a:xfrm>
              <a:off x="4513" y="2115"/>
              <a:ext cx="1134" cy="408"/>
            </a:xfrm>
            <a:prstGeom prst="wedgeRoundRectCallout">
              <a:avLst>
                <a:gd name="adj1" fmla="val -109787"/>
                <a:gd name="adj2" fmla="val -48773"/>
                <a:gd name="adj3" fmla="val 16667"/>
              </a:avLst>
            </a:prstGeom>
            <a:solidFill>
              <a:schemeClr val="accent1"/>
            </a:solidFill>
            <a:ln w="28575" algn="ctr">
              <a:solidFill>
                <a:schemeClr val="tx1"/>
              </a:solidFill>
              <a:miter lim="800000"/>
              <a:headEnd/>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放弃本次进行的修改</a:t>
              </a:r>
            </a:p>
          </p:txBody>
        </p:sp>
        <p:sp>
          <p:nvSpPr>
            <p:cNvPr id="13324" name="AutoShape 51">
              <a:extLst>
                <a:ext uri="{FF2B5EF4-FFF2-40B4-BE49-F238E27FC236}">
                  <a16:creationId xmlns:a16="http://schemas.microsoft.com/office/drawing/2014/main" id="{B0D9E9C3-37B1-4EF3-A44B-939291C6E0F3}"/>
                </a:ext>
              </a:extLst>
            </p:cNvPr>
            <p:cNvSpPr>
              <a:spLocks noChangeArrowheads="1"/>
            </p:cNvSpPr>
            <p:nvPr/>
          </p:nvSpPr>
          <p:spPr bwMode="auto">
            <a:xfrm>
              <a:off x="4513" y="1661"/>
              <a:ext cx="1134" cy="408"/>
            </a:xfrm>
            <a:prstGeom prst="wedgeRoundRectCallout">
              <a:avLst>
                <a:gd name="adj1" fmla="val -136509"/>
                <a:gd name="adj2" fmla="val 19606"/>
                <a:gd name="adj3" fmla="val 16667"/>
              </a:avLst>
            </a:prstGeom>
            <a:solidFill>
              <a:schemeClr val="accent1"/>
            </a:solidFill>
            <a:ln w="28575" algn="ctr">
              <a:solidFill>
                <a:schemeClr val="tx1"/>
              </a:solidFill>
              <a:miter lim="800000"/>
              <a:headEnd/>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a:t>SVN</a:t>
              </a:r>
              <a:r>
                <a:rPr lang="zh-CN" altLang="en-US" dirty="0"/>
                <a:t>控制下的改名和删除</a:t>
              </a:r>
            </a:p>
          </p:txBody>
        </p:sp>
        <p:sp>
          <p:nvSpPr>
            <p:cNvPr id="13325" name="AutoShape 52">
              <a:extLst>
                <a:ext uri="{FF2B5EF4-FFF2-40B4-BE49-F238E27FC236}">
                  <a16:creationId xmlns:a16="http://schemas.microsoft.com/office/drawing/2014/main" id="{4D0D323C-493F-4F76-AD1D-744E31CB9EC8}"/>
                </a:ext>
              </a:extLst>
            </p:cNvPr>
            <p:cNvSpPr>
              <a:spLocks noChangeArrowheads="1"/>
            </p:cNvSpPr>
            <p:nvPr/>
          </p:nvSpPr>
          <p:spPr bwMode="auto">
            <a:xfrm>
              <a:off x="4513" y="2886"/>
              <a:ext cx="1134" cy="408"/>
            </a:xfrm>
            <a:prstGeom prst="wedgeRoundRectCallout">
              <a:avLst>
                <a:gd name="adj1" fmla="val -126898"/>
                <a:gd name="adj2" fmla="val 22551"/>
                <a:gd name="adj3" fmla="val 16667"/>
              </a:avLst>
            </a:prstGeom>
            <a:solidFill>
              <a:schemeClr val="accent1"/>
            </a:solidFill>
            <a:ln w="28575" algn="ctr">
              <a:solidFill>
                <a:schemeClr val="tx1"/>
              </a:solidFill>
              <a:miter lim="800000"/>
              <a:headEnd/>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将新文件纳入</a:t>
              </a:r>
              <a:r>
                <a:rPr lang="en-US" altLang="zh-CN"/>
                <a:t>SVN</a:t>
              </a:r>
              <a:r>
                <a:rPr lang="zh-CN" altLang="en-US"/>
                <a:t>的控制</a:t>
              </a:r>
            </a:p>
          </p:txBody>
        </p:sp>
        <p:sp>
          <p:nvSpPr>
            <p:cNvPr id="13326" name="AutoShape 53">
              <a:extLst>
                <a:ext uri="{FF2B5EF4-FFF2-40B4-BE49-F238E27FC236}">
                  <a16:creationId xmlns:a16="http://schemas.microsoft.com/office/drawing/2014/main" id="{01D70617-14E8-4863-B415-A78A25FD91C1}"/>
                </a:ext>
              </a:extLst>
            </p:cNvPr>
            <p:cNvSpPr>
              <a:spLocks noChangeArrowheads="1"/>
            </p:cNvSpPr>
            <p:nvPr/>
          </p:nvSpPr>
          <p:spPr bwMode="auto">
            <a:xfrm>
              <a:off x="1565" y="3113"/>
              <a:ext cx="1134" cy="408"/>
            </a:xfrm>
            <a:prstGeom prst="wedgeRoundRectCallout">
              <a:avLst>
                <a:gd name="adj1" fmla="val 94005"/>
                <a:gd name="adj2" fmla="val -171569"/>
                <a:gd name="adj3" fmla="val 16667"/>
              </a:avLst>
            </a:prstGeom>
            <a:solidFill>
              <a:schemeClr val="accent1"/>
            </a:solidFill>
            <a:ln w="28575" algn="ctr">
              <a:solidFill>
                <a:schemeClr val="tx1"/>
              </a:solidFill>
              <a:miter lim="800000"/>
              <a:headEnd/>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创建分支</a:t>
              </a:r>
            </a:p>
            <a:p>
              <a:pPr eaLnBrk="1" hangingPunct="1"/>
              <a:r>
                <a:rPr lang="zh-CN" altLang="en-US"/>
                <a:t>或标记</a:t>
              </a:r>
            </a:p>
          </p:txBody>
        </p:sp>
        <p:sp>
          <p:nvSpPr>
            <p:cNvPr id="13327" name="AutoShape 54">
              <a:extLst>
                <a:ext uri="{FF2B5EF4-FFF2-40B4-BE49-F238E27FC236}">
                  <a16:creationId xmlns:a16="http://schemas.microsoft.com/office/drawing/2014/main" id="{DC524057-3397-4366-B709-CD089242322A}"/>
                </a:ext>
              </a:extLst>
            </p:cNvPr>
            <p:cNvSpPr>
              <a:spLocks noChangeArrowheads="1"/>
            </p:cNvSpPr>
            <p:nvPr/>
          </p:nvSpPr>
          <p:spPr bwMode="auto">
            <a:xfrm>
              <a:off x="4513" y="2568"/>
              <a:ext cx="1134" cy="272"/>
            </a:xfrm>
            <a:prstGeom prst="wedgeRoundRectCallout">
              <a:avLst>
                <a:gd name="adj1" fmla="val -120986"/>
                <a:gd name="adj2" fmla="val 40074"/>
                <a:gd name="adj3" fmla="val 16667"/>
              </a:avLst>
            </a:prstGeom>
            <a:solidFill>
              <a:schemeClr val="accent1"/>
            </a:solidFill>
            <a:ln w="28575" algn="ctr">
              <a:solidFill>
                <a:schemeClr val="tx1"/>
              </a:solidFill>
              <a:miter lim="800000"/>
              <a:headEnd/>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合并分支</a:t>
              </a:r>
            </a:p>
          </p:txBody>
        </p:sp>
      </p:grpSp>
      <p:sp>
        <p:nvSpPr>
          <p:cNvPr id="3" name="标题 2">
            <a:extLst>
              <a:ext uri="{FF2B5EF4-FFF2-40B4-BE49-F238E27FC236}">
                <a16:creationId xmlns:a16="http://schemas.microsoft.com/office/drawing/2014/main" id="{C88E1B59-815A-488E-A744-EBAAAF8C1E8D}"/>
              </a:ext>
            </a:extLst>
          </p:cNvPr>
          <p:cNvSpPr>
            <a:spLocks noGrp="1"/>
          </p:cNvSpPr>
          <p:nvPr>
            <p:ph type="title"/>
          </p:nvPr>
        </p:nvSpPr>
        <p:spPr/>
        <p:txBody>
          <a:bodyPr/>
          <a:lstStyle/>
          <a:p>
            <a:endParaRPr lang="zh-CN" altLang="en-US" dirty="0"/>
          </a:p>
        </p:txBody>
      </p:sp>
    </p:spTree>
    <p:extLst>
      <p:ext uri="{BB962C8B-B14F-4D97-AF65-F5344CB8AC3E}">
        <p14:creationId xmlns:p14="http://schemas.microsoft.com/office/powerpoint/2010/main" val="22600797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57444A60-676D-42BB-9ED6-A7A34A4B76C8}"/>
              </a:ext>
            </a:extLst>
          </p:cNvPr>
          <p:cNvSpPr>
            <a:spLocks noGrp="1" noChangeArrowheads="1"/>
          </p:cNvSpPr>
          <p:nvPr>
            <p:ph type="title"/>
          </p:nvPr>
        </p:nvSpPr>
        <p:spPr>
          <a:xfrm>
            <a:off x="457200" y="674688"/>
            <a:ext cx="8229600" cy="1143000"/>
          </a:xfrm>
        </p:spPr>
        <p:txBody>
          <a:bodyPr/>
          <a:lstStyle/>
          <a:p>
            <a:pPr eaLnBrk="1" hangingPunct="1"/>
            <a:r>
              <a:rPr lang="en-US" altLang="zh-CN" dirty="0"/>
              <a:t>TSVN</a:t>
            </a:r>
            <a:r>
              <a:rPr lang="zh-CN" altLang="en-US" dirty="0"/>
              <a:t>图标</a:t>
            </a:r>
          </a:p>
        </p:txBody>
      </p:sp>
      <p:sp>
        <p:nvSpPr>
          <p:cNvPr id="14339" name="AutoShape 3">
            <a:hlinkClick r:id="rId2" action="ppaction://hlinksldjump"/>
            <a:extLst>
              <a:ext uri="{FF2B5EF4-FFF2-40B4-BE49-F238E27FC236}">
                <a16:creationId xmlns:a16="http://schemas.microsoft.com/office/drawing/2014/main" id="{37721C14-69CE-41CC-9E2D-3FE07E62729F}"/>
              </a:ext>
            </a:extLst>
          </p:cNvPr>
          <p:cNvSpPr>
            <a:spLocks noChangeArrowheads="1"/>
          </p:cNvSpPr>
          <p:nvPr/>
        </p:nvSpPr>
        <p:spPr bwMode="auto">
          <a:xfrm rot="10800000">
            <a:off x="8101013" y="6238875"/>
            <a:ext cx="792162" cy="503238"/>
          </a:xfrm>
          <a:custGeom>
            <a:avLst/>
            <a:gdLst>
              <a:gd name="T0" fmla="*/ 594122 w 21600"/>
              <a:gd name="T1" fmla="*/ 0 h 21600"/>
              <a:gd name="T2" fmla="*/ 0 w 21600"/>
              <a:gd name="T3" fmla="*/ 251619 h 21600"/>
              <a:gd name="T4" fmla="*/ 594122 w 21600"/>
              <a:gd name="T5" fmla="*/ 503238 h 21600"/>
              <a:gd name="T6" fmla="*/ 792162 w 21600"/>
              <a:gd name="T7" fmla="*/ 251619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chemeClr val="hlink"/>
                </a:solidFill>
              </a:rPr>
              <a:t>Back</a:t>
            </a:r>
          </a:p>
        </p:txBody>
      </p:sp>
      <p:pic>
        <p:nvPicPr>
          <p:cNvPr id="14340" name="Picture 5">
            <a:extLst>
              <a:ext uri="{FF2B5EF4-FFF2-40B4-BE49-F238E27FC236}">
                <a16:creationId xmlns:a16="http://schemas.microsoft.com/office/drawing/2014/main" id="{E107F29F-711E-477A-AE87-EC07E8564D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628775"/>
            <a:ext cx="5327650" cy="1474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1" name="Picture 6">
            <a:extLst>
              <a:ext uri="{FF2B5EF4-FFF2-40B4-BE49-F238E27FC236}">
                <a16:creationId xmlns:a16="http://schemas.microsoft.com/office/drawing/2014/main" id="{BEFF906B-8D5C-4B06-8171-37455F8141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3486150"/>
            <a:ext cx="5329237" cy="192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06512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AC08CFF6-2F17-45C5-BCB6-B79FD5E055DB}"/>
              </a:ext>
            </a:extLst>
          </p:cNvPr>
          <p:cNvSpPr>
            <a:spLocks noGrp="1" noChangeArrowheads="1"/>
          </p:cNvSpPr>
          <p:nvPr>
            <p:ph type="title"/>
          </p:nvPr>
        </p:nvSpPr>
        <p:spPr>
          <a:xfrm>
            <a:off x="506413" y="557213"/>
            <a:ext cx="8229600" cy="1143000"/>
          </a:xfrm>
        </p:spPr>
        <p:txBody>
          <a:bodyPr/>
          <a:lstStyle/>
          <a:p>
            <a:pPr eaLnBrk="1" hangingPunct="1"/>
            <a:r>
              <a:rPr lang="zh-CN" altLang="en-US" dirty="0"/>
              <a:t>创建版本库</a:t>
            </a:r>
          </a:p>
        </p:txBody>
      </p:sp>
      <p:sp>
        <p:nvSpPr>
          <p:cNvPr id="15363" name="Rectangle 3">
            <a:extLst>
              <a:ext uri="{FF2B5EF4-FFF2-40B4-BE49-F238E27FC236}">
                <a16:creationId xmlns:a16="http://schemas.microsoft.com/office/drawing/2014/main" id="{6FB4F51E-13F7-40FA-B586-1BEC1D9F9234}"/>
              </a:ext>
            </a:extLst>
          </p:cNvPr>
          <p:cNvSpPr>
            <a:spLocks noGrp="1" noChangeArrowheads="1"/>
          </p:cNvSpPr>
          <p:nvPr>
            <p:ph type="body" idx="1"/>
          </p:nvPr>
        </p:nvSpPr>
        <p:spPr/>
        <p:txBody>
          <a:bodyPr/>
          <a:lstStyle/>
          <a:p>
            <a:pPr eaLnBrk="1" hangingPunct="1"/>
            <a:r>
              <a:rPr lang="zh-CN" altLang="en-US">
                <a:solidFill>
                  <a:schemeClr val="folHlink"/>
                </a:solidFill>
              </a:rPr>
              <a:t>在</a:t>
            </a:r>
            <a:r>
              <a:rPr lang="en-US" altLang="zh-CN">
                <a:solidFill>
                  <a:schemeClr val="folHlink"/>
                </a:solidFill>
              </a:rPr>
              <a:t>SVN</a:t>
            </a:r>
            <a:r>
              <a:rPr lang="zh-CN" altLang="en-US">
                <a:solidFill>
                  <a:schemeClr val="folHlink"/>
                </a:solidFill>
              </a:rPr>
              <a:t>服务器端操作</a:t>
            </a:r>
          </a:p>
          <a:p>
            <a:pPr lvl="1" eaLnBrk="1" hangingPunct="1"/>
            <a:r>
              <a:rPr lang="zh-CN" altLang="en-US"/>
              <a:t>在相应文件夹内新建一个文件夹，用于存储数据</a:t>
            </a:r>
          </a:p>
          <a:p>
            <a:pPr lvl="1" eaLnBrk="1" hangingPunct="1"/>
            <a:r>
              <a:rPr lang="zh-CN" altLang="en-US"/>
              <a:t>在新建文件夹上点右键，选择“</a:t>
            </a:r>
            <a:r>
              <a:rPr lang="en-US" altLang="zh-CN"/>
              <a:t>TortoiseSVN</a:t>
            </a:r>
            <a:r>
              <a:rPr lang="zh-CN" altLang="en-US"/>
              <a:t>－在此创建版本库”，</a:t>
            </a:r>
            <a:r>
              <a:rPr lang="en-US" altLang="zh-CN"/>
              <a:t>TSVN</a:t>
            </a:r>
            <a:r>
              <a:rPr lang="zh-CN" altLang="en-US"/>
              <a:t>会在此文件夹内建立若干控制文件</a:t>
            </a:r>
          </a:p>
        </p:txBody>
      </p:sp>
      <p:sp>
        <p:nvSpPr>
          <p:cNvPr id="15364" name="AutoShape 5">
            <a:hlinkClick r:id="rId2" action="ppaction://hlinksldjump"/>
            <a:extLst>
              <a:ext uri="{FF2B5EF4-FFF2-40B4-BE49-F238E27FC236}">
                <a16:creationId xmlns:a16="http://schemas.microsoft.com/office/drawing/2014/main" id="{339AFBEB-1B45-44AD-B0FA-CEDEB997DA21}"/>
              </a:ext>
            </a:extLst>
          </p:cNvPr>
          <p:cNvSpPr>
            <a:spLocks noChangeArrowheads="1"/>
          </p:cNvSpPr>
          <p:nvPr/>
        </p:nvSpPr>
        <p:spPr bwMode="auto">
          <a:xfrm rot="10800000">
            <a:off x="8101013" y="6238875"/>
            <a:ext cx="792162" cy="503238"/>
          </a:xfrm>
          <a:custGeom>
            <a:avLst/>
            <a:gdLst>
              <a:gd name="T0" fmla="*/ 594122 w 21600"/>
              <a:gd name="T1" fmla="*/ 0 h 21600"/>
              <a:gd name="T2" fmla="*/ 0 w 21600"/>
              <a:gd name="T3" fmla="*/ 251619 h 21600"/>
              <a:gd name="T4" fmla="*/ 594122 w 21600"/>
              <a:gd name="T5" fmla="*/ 503238 h 21600"/>
              <a:gd name="T6" fmla="*/ 792162 w 21600"/>
              <a:gd name="T7" fmla="*/ 251619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chemeClr val="hlink"/>
                </a:solidFill>
              </a:rPr>
              <a:t>Back</a:t>
            </a:r>
          </a:p>
        </p:txBody>
      </p:sp>
      <p:grpSp>
        <p:nvGrpSpPr>
          <p:cNvPr id="15365" name="Group 15">
            <a:extLst>
              <a:ext uri="{FF2B5EF4-FFF2-40B4-BE49-F238E27FC236}">
                <a16:creationId xmlns:a16="http://schemas.microsoft.com/office/drawing/2014/main" id="{16AFA7B5-E83C-4E80-9469-7C435AA180DD}"/>
              </a:ext>
            </a:extLst>
          </p:cNvPr>
          <p:cNvGrpSpPr>
            <a:grpSpLocks/>
          </p:cNvGrpSpPr>
          <p:nvPr/>
        </p:nvGrpSpPr>
        <p:grpSpPr bwMode="auto">
          <a:xfrm>
            <a:off x="4283968" y="4077072"/>
            <a:ext cx="2762250" cy="2924175"/>
            <a:chOff x="2682" y="2314"/>
            <a:chExt cx="1740" cy="1842"/>
          </a:xfrm>
        </p:grpSpPr>
        <p:pic>
          <p:nvPicPr>
            <p:cNvPr id="15366" name="Picture 7">
              <a:extLst>
                <a:ext uri="{FF2B5EF4-FFF2-40B4-BE49-F238E27FC236}">
                  <a16:creationId xmlns:a16="http://schemas.microsoft.com/office/drawing/2014/main" id="{7DF1E104-1E1B-4AFD-8691-1DF42541EB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2" y="2314"/>
              <a:ext cx="1740" cy="1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7" name="AutoShape 13">
              <a:extLst>
                <a:ext uri="{FF2B5EF4-FFF2-40B4-BE49-F238E27FC236}">
                  <a16:creationId xmlns:a16="http://schemas.microsoft.com/office/drawing/2014/main" id="{7F02FB06-C57D-42C0-ACAD-210E79F5321D}"/>
                </a:ext>
              </a:extLst>
            </p:cNvPr>
            <p:cNvSpPr>
              <a:spLocks noChangeArrowheads="1"/>
            </p:cNvSpPr>
            <p:nvPr/>
          </p:nvSpPr>
          <p:spPr bwMode="auto">
            <a:xfrm>
              <a:off x="3469" y="3493"/>
              <a:ext cx="817" cy="136"/>
            </a:xfrm>
            <a:prstGeom prst="flowChartAlternateProcess">
              <a:avLst/>
            </a:prstGeom>
            <a:noFill/>
            <a:ln w="28575" algn="ctr">
              <a:solidFill>
                <a:srgbClr val="FF0000"/>
              </a:solidFill>
              <a:miter lim="800000"/>
              <a:headEn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Tree>
    <p:extLst>
      <p:ext uri="{BB962C8B-B14F-4D97-AF65-F5344CB8AC3E}">
        <p14:creationId xmlns:p14="http://schemas.microsoft.com/office/powerpoint/2010/main" val="34043379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5A85BB15-79B6-49A7-A7EE-EB642636D8E2}"/>
              </a:ext>
            </a:extLst>
          </p:cNvPr>
          <p:cNvSpPr>
            <a:spLocks noGrp="1" noChangeArrowheads="1"/>
          </p:cNvSpPr>
          <p:nvPr>
            <p:ph type="title"/>
          </p:nvPr>
        </p:nvSpPr>
        <p:spPr>
          <a:xfrm>
            <a:off x="549276" y="522585"/>
            <a:ext cx="8229600" cy="1143000"/>
          </a:xfrm>
        </p:spPr>
        <p:txBody>
          <a:bodyPr/>
          <a:lstStyle/>
          <a:p>
            <a:pPr eaLnBrk="1" hangingPunct="1"/>
            <a:r>
              <a:rPr lang="zh-CN" altLang="en-US" dirty="0"/>
              <a:t>检出（一）</a:t>
            </a:r>
          </a:p>
        </p:txBody>
      </p:sp>
      <p:sp>
        <p:nvSpPr>
          <p:cNvPr id="16387" name="Rectangle 3">
            <a:extLst>
              <a:ext uri="{FF2B5EF4-FFF2-40B4-BE49-F238E27FC236}">
                <a16:creationId xmlns:a16="http://schemas.microsoft.com/office/drawing/2014/main" id="{16DB52A4-6B8D-43BC-9F36-39D1F61EAE8D}"/>
              </a:ext>
            </a:extLst>
          </p:cNvPr>
          <p:cNvSpPr>
            <a:spLocks noGrp="1" noChangeArrowheads="1"/>
          </p:cNvSpPr>
          <p:nvPr>
            <p:ph type="body" idx="1"/>
          </p:nvPr>
        </p:nvSpPr>
        <p:spPr/>
        <p:txBody>
          <a:bodyPr/>
          <a:lstStyle/>
          <a:p>
            <a:pPr eaLnBrk="1" hangingPunct="1"/>
            <a:r>
              <a:rPr lang="en-US" altLang="zh-CN"/>
              <a:t>“</a:t>
            </a:r>
            <a:r>
              <a:rPr lang="zh-CN" altLang="en-US"/>
              <a:t>检出”用于客户端第一次从</a:t>
            </a:r>
            <a:r>
              <a:rPr lang="en-US" altLang="zh-CN"/>
              <a:t>SVN</a:t>
            </a:r>
            <a:r>
              <a:rPr lang="zh-CN" altLang="en-US"/>
              <a:t>服务器上下载版本库数据</a:t>
            </a:r>
          </a:p>
          <a:p>
            <a:pPr lvl="1" eaLnBrk="1" hangingPunct="1"/>
            <a:r>
              <a:rPr lang="zh-CN" altLang="en-US"/>
              <a:t>在客户端新建一个文件夹用于存放下载的数据</a:t>
            </a:r>
          </a:p>
          <a:p>
            <a:pPr lvl="1" eaLnBrk="1" hangingPunct="1"/>
            <a:r>
              <a:rPr lang="zh-CN" altLang="en-US"/>
              <a:t>在新建文件夹上点右键，选择“</a:t>
            </a:r>
            <a:r>
              <a:rPr lang="en-US" altLang="zh-CN"/>
              <a:t>SVN</a:t>
            </a:r>
            <a:r>
              <a:rPr lang="zh-CN" altLang="en-US"/>
              <a:t>检出</a:t>
            </a:r>
            <a:r>
              <a:rPr lang="en-US" altLang="zh-CN"/>
              <a:t>…”</a:t>
            </a:r>
          </a:p>
        </p:txBody>
      </p:sp>
      <p:sp>
        <p:nvSpPr>
          <p:cNvPr id="16388" name="AutoShape 5">
            <a:hlinkClick r:id="rId2" action="ppaction://hlinksldjump"/>
            <a:extLst>
              <a:ext uri="{FF2B5EF4-FFF2-40B4-BE49-F238E27FC236}">
                <a16:creationId xmlns:a16="http://schemas.microsoft.com/office/drawing/2014/main" id="{44930FAC-9ACC-469A-A65D-A3B94282F94D}"/>
              </a:ext>
            </a:extLst>
          </p:cNvPr>
          <p:cNvSpPr>
            <a:spLocks noChangeArrowheads="1"/>
          </p:cNvSpPr>
          <p:nvPr/>
        </p:nvSpPr>
        <p:spPr bwMode="auto">
          <a:xfrm rot="10800000">
            <a:off x="8101013" y="6238875"/>
            <a:ext cx="792162" cy="503238"/>
          </a:xfrm>
          <a:custGeom>
            <a:avLst/>
            <a:gdLst>
              <a:gd name="T0" fmla="*/ 594122 w 21600"/>
              <a:gd name="T1" fmla="*/ 0 h 21600"/>
              <a:gd name="T2" fmla="*/ 0 w 21600"/>
              <a:gd name="T3" fmla="*/ 251619 h 21600"/>
              <a:gd name="T4" fmla="*/ 594122 w 21600"/>
              <a:gd name="T5" fmla="*/ 503238 h 21600"/>
              <a:gd name="T6" fmla="*/ 792162 w 21600"/>
              <a:gd name="T7" fmla="*/ 251619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chemeClr val="hlink"/>
                </a:solidFill>
              </a:rPr>
              <a:t>Back</a:t>
            </a:r>
          </a:p>
        </p:txBody>
      </p:sp>
      <p:grpSp>
        <p:nvGrpSpPr>
          <p:cNvPr id="16389" name="Group 9">
            <a:extLst>
              <a:ext uri="{FF2B5EF4-FFF2-40B4-BE49-F238E27FC236}">
                <a16:creationId xmlns:a16="http://schemas.microsoft.com/office/drawing/2014/main" id="{10DAD67A-F81A-40E8-A6D8-91B17809213A}"/>
              </a:ext>
            </a:extLst>
          </p:cNvPr>
          <p:cNvGrpSpPr>
            <a:grpSpLocks/>
          </p:cNvGrpSpPr>
          <p:nvPr/>
        </p:nvGrpSpPr>
        <p:grpSpPr bwMode="auto">
          <a:xfrm>
            <a:off x="4795838" y="3933825"/>
            <a:ext cx="2762250" cy="2924175"/>
            <a:chOff x="2682" y="2314"/>
            <a:chExt cx="1740" cy="1842"/>
          </a:xfrm>
        </p:grpSpPr>
        <p:pic>
          <p:nvPicPr>
            <p:cNvPr id="16390" name="Picture 7">
              <a:extLst>
                <a:ext uri="{FF2B5EF4-FFF2-40B4-BE49-F238E27FC236}">
                  <a16:creationId xmlns:a16="http://schemas.microsoft.com/office/drawing/2014/main" id="{F48AD6EF-11DC-4B84-89FB-CC556018E6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2" y="2314"/>
              <a:ext cx="1740" cy="1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1" name="AutoShape 8">
              <a:extLst>
                <a:ext uri="{FF2B5EF4-FFF2-40B4-BE49-F238E27FC236}">
                  <a16:creationId xmlns:a16="http://schemas.microsoft.com/office/drawing/2014/main" id="{1C3ABE88-42BF-4A9A-9DAB-0C3E00F4AAC4}"/>
                </a:ext>
              </a:extLst>
            </p:cNvPr>
            <p:cNvSpPr>
              <a:spLocks noChangeArrowheads="1"/>
            </p:cNvSpPr>
            <p:nvPr/>
          </p:nvSpPr>
          <p:spPr bwMode="auto">
            <a:xfrm>
              <a:off x="2699" y="3067"/>
              <a:ext cx="817" cy="136"/>
            </a:xfrm>
            <a:prstGeom prst="flowChartAlternateProcess">
              <a:avLst/>
            </a:prstGeom>
            <a:noFill/>
            <a:ln w="28575" algn="ctr">
              <a:solidFill>
                <a:srgbClr val="FF0000"/>
              </a:solidFill>
              <a:miter lim="800000"/>
              <a:headEn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Tree>
    <p:extLst>
      <p:ext uri="{BB962C8B-B14F-4D97-AF65-F5344CB8AC3E}">
        <p14:creationId xmlns:p14="http://schemas.microsoft.com/office/powerpoint/2010/main" val="27622046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9DC613AA-5CFC-4AE5-8513-817DDA5059D3}"/>
              </a:ext>
            </a:extLst>
          </p:cNvPr>
          <p:cNvSpPr>
            <a:spLocks noGrp="1" noChangeArrowheads="1"/>
          </p:cNvSpPr>
          <p:nvPr>
            <p:ph type="title"/>
          </p:nvPr>
        </p:nvSpPr>
        <p:spPr>
          <a:xfrm>
            <a:off x="663575" y="619919"/>
            <a:ext cx="8229600" cy="1143000"/>
          </a:xfrm>
        </p:spPr>
        <p:txBody>
          <a:bodyPr/>
          <a:lstStyle/>
          <a:p>
            <a:pPr eaLnBrk="1" hangingPunct="1"/>
            <a:r>
              <a:rPr lang="zh-CN" altLang="en-US" dirty="0"/>
              <a:t>检出（二）</a:t>
            </a:r>
          </a:p>
        </p:txBody>
      </p:sp>
      <p:sp>
        <p:nvSpPr>
          <p:cNvPr id="17411" name="Rectangle 3">
            <a:extLst>
              <a:ext uri="{FF2B5EF4-FFF2-40B4-BE49-F238E27FC236}">
                <a16:creationId xmlns:a16="http://schemas.microsoft.com/office/drawing/2014/main" id="{C19A0748-37DD-4BF5-86A9-E589E30A1C37}"/>
              </a:ext>
            </a:extLst>
          </p:cNvPr>
          <p:cNvSpPr>
            <a:spLocks noGrp="1" noChangeArrowheads="1"/>
          </p:cNvSpPr>
          <p:nvPr>
            <p:ph type="body" idx="1"/>
          </p:nvPr>
        </p:nvSpPr>
        <p:spPr/>
        <p:txBody>
          <a:bodyPr/>
          <a:lstStyle/>
          <a:p>
            <a:pPr lvl="1" eaLnBrk="1" hangingPunct="1"/>
            <a:r>
              <a:rPr lang="zh-CN" altLang="en-US"/>
              <a:t>在弹出窗口的“版本库</a:t>
            </a:r>
            <a:r>
              <a:rPr lang="en-US" altLang="zh-CN"/>
              <a:t>URL”</a:t>
            </a:r>
            <a:r>
              <a:rPr lang="zh-CN" altLang="en-US"/>
              <a:t>处填入版本库的访问地址，如：</a:t>
            </a:r>
            <a:r>
              <a:rPr lang="en-US" altLang="zh-CN"/>
              <a:t>http://10.50.22.35:8080/svn/XXX</a:t>
            </a:r>
            <a:r>
              <a:rPr lang="zh-CN" altLang="en-US"/>
              <a:t>部门</a:t>
            </a:r>
            <a:r>
              <a:rPr lang="en-US" altLang="zh-CN"/>
              <a:t>/XXXX</a:t>
            </a:r>
            <a:r>
              <a:rPr lang="zh-CN" altLang="en-US"/>
              <a:t>项目</a:t>
            </a:r>
            <a:r>
              <a:rPr lang="en-US" altLang="zh-CN"/>
              <a:t>/</a:t>
            </a:r>
          </a:p>
          <a:p>
            <a:pPr lvl="1" eaLnBrk="1" hangingPunct="1"/>
            <a:r>
              <a:rPr lang="zh-CN" altLang="en-US"/>
              <a:t>点“确定”开始从</a:t>
            </a:r>
            <a:r>
              <a:rPr lang="en-US" altLang="zh-CN"/>
              <a:t>SVN</a:t>
            </a:r>
            <a:r>
              <a:rPr lang="zh-CN" altLang="en-US"/>
              <a:t>服务器下载数据</a:t>
            </a:r>
          </a:p>
        </p:txBody>
      </p:sp>
      <p:pic>
        <p:nvPicPr>
          <p:cNvPr id="17412" name="Picture 7">
            <a:extLst>
              <a:ext uri="{FF2B5EF4-FFF2-40B4-BE49-F238E27FC236}">
                <a16:creationId xmlns:a16="http://schemas.microsoft.com/office/drawing/2014/main" id="{7BA45325-7D02-45C7-BE32-BFCE9DF850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848" y="3533775"/>
            <a:ext cx="4391025" cy="344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413" name="AutoShape 8">
            <a:hlinkClick r:id="rId3" action="ppaction://hlinksldjump"/>
            <a:extLst>
              <a:ext uri="{FF2B5EF4-FFF2-40B4-BE49-F238E27FC236}">
                <a16:creationId xmlns:a16="http://schemas.microsoft.com/office/drawing/2014/main" id="{5BAC1C79-7356-4DAA-ABBF-C949B0DDF404}"/>
              </a:ext>
            </a:extLst>
          </p:cNvPr>
          <p:cNvSpPr>
            <a:spLocks noChangeArrowheads="1"/>
          </p:cNvSpPr>
          <p:nvPr/>
        </p:nvSpPr>
        <p:spPr bwMode="auto">
          <a:xfrm rot="10800000">
            <a:off x="8101013" y="6238875"/>
            <a:ext cx="792162" cy="503238"/>
          </a:xfrm>
          <a:custGeom>
            <a:avLst/>
            <a:gdLst>
              <a:gd name="T0" fmla="*/ 594122 w 21600"/>
              <a:gd name="T1" fmla="*/ 0 h 21600"/>
              <a:gd name="T2" fmla="*/ 0 w 21600"/>
              <a:gd name="T3" fmla="*/ 251619 h 21600"/>
              <a:gd name="T4" fmla="*/ 594122 w 21600"/>
              <a:gd name="T5" fmla="*/ 503238 h 21600"/>
              <a:gd name="T6" fmla="*/ 792162 w 21600"/>
              <a:gd name="T7" fmla="*/ 251619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chemeClr val="hlink"/>
                </a:solidFill>
              </a:rPr>
              <a:t>Back</a:t>
            </a:r>
          </a:p>
        </p:txBody>
      </p:sp>
    </p:spTree>
    <p:extLst>
      <p:ext uri="{BB962C8B-B14F-4D97-AF65-F5344CB8AC3E}">
        <p14:creationId xmlns:p14="http://schemas.microsoft.com/office/powerpoint/2010/main" val="37056608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B02C5C9C-785C-4BAF-AA5A-B937A69EC332}"/>
              </a:ext>
            </a:extLst>
          </p:cNvPr>
          <p:cNvSpPr>
            <a:spLocks noGrp="1" noChangeArrowheads="1"/>
          </p:cNvSpPr>
          <p:nvPr>
            <p:ph type="title"/>
          </p:nvPr>
        </p:nvSpPr>
        <p:spPr>
          <a:xfrm>
            <a:off x="698996" y="620712"/>
            <a:ext cx="8229600" cy="1143000"/>
          </a:xfrm>
        </p:spPr>
        <p:txBody>
          <a:bodyPr/>
          <a:lstStyle/>
          <a:p>
            <a:pPr eaLnBrk="1" hangingPunct="1"/>
            <a:r>
              <a:rPr lang="zh-CN" altLang="en-US" dirty="0"/>
              <a:t>提交（一）</a:t>
            </a:r>
          </a:p>
        </p:txBody>
      </p:sp>
      <p:sp>
        <p:nvSpPr>
          <p:cNvPr id="19459" name="Rectangle 3">
            <a:extLst>
              <a:ext uri="{FF2B5EF4-FFF2-40B4-BE49-F238E27FC236}">
                <a16:creationId xmlns:a16="http://schemas.microsoft.com/office/drawing/2014/main" id="{4AFF4517-998E-43D9-9AC0-FDF11D614DBA}"/>
              </a:ext>
            </a:extLst>
          </p:cNvPr>
          <p:cNvSpPr>
            <a:spLocks noGrp="1" noChangeArrowheads="1"/>
          </p:cNvSpPr>
          <p:nvPr>
            <p:ph type="body" idx="1"/>
          </p:nvPr>
        </p:nvSpPr>
        <p:spPr/>
        <p:txBody>
          <a:bodyPr/>
          <a:lstStyle/>
          <a:p>
            <a:pPr eaLnBrk="1" hangingPunct="1"/>
            <a:r>
              <a:rPr lang="en-US" altLang="zh-CN"/>
              <a:t>“</a:t>
            </a:r>
            <a:r>
              <a:rPr lang="zh-CN" altLang="en-US"/>
              <a:t>提交”用于将客户端的改动上传到</a:t>
            </a:r>
            <a:r>
              <a:rPr lang="en-US" altLang="zh-CN"/>
              <a:t>SVN</a:t>
            </a:r>
            <a:r>
              <a:rPr lang="zh-CN" altLang="en-US"/>
              <a:t>服务器</a:t>
            </a:r>
          </a:p>
          <a:p>
            <a:pPr lvl="1" eaLnBrk="1" hangingPunct="1"/>
            <a:r>
              <a:rPr lang="zh-CN" altLang="en-US"/>
              <a:t>在受</a:t>
            </a:r>
            <a:r>
              <a:rPr lang="en-US" altLang="zh-CN"/>
              <a:t>SVN</a:t>
            </a:r>
            <a:r>
              <a:rPr lang="zh-CN" altLang="en-US"/>
              <a:t>控制的某层文件夹上（或文件夹内空白处，或某文件上）点右键，选择“</a:t>
            </a:r>
            <a:r>
              <a:rPr lang="en-US" altLang="zh-CN"/>
              <a:t>SVN</a:t>
            </a:r>
            <a:r>
              <a:rPr lang="zh-CN" altLang="en-US"/>
              <a:t>提交</a:t>
            </a:r>
            <a:r>
              <a:rPr lang="en-US" altLang="zh-CN"/>
              <a:t>…”</a:t>
            </a:r>
          </a:p>
        </p:txBody>
      </p:sp>
      <p:grpSp>
        <p:nvGrpSpPr>
          <p:cNvPr id="19460" name="Group 13">
            <a:extLst>
              <a:ext uri="{FF2B5EF4-FFF2-40B4-BE49-F238E27FC236}">
                <a16:creationId xmlns:a16="http://schemas.microsoft.com/office/drawing/2014/main" id="{D8EB1C72-6FF1-4A48-8415-98110BCBCE3B}"/>
              </a:ext>
            </a:extLst>
          </p:cNvPr>
          <p:cNvGrpSpPr>
            <a:grpSpLocks/>
          </p:cNvGrpSpPr>
          <p:nvPr/>
        </p:nvGrpSpPr>
        <p:grpSpPr bwMode="auto">
          <a:xfrm>
            <a:off x="5076056" y="3863181"/>
            <a:ext cx="1905000" cy="2943225"/>
            <a:chOff x="3903" y="2075"/>
            <a:chExt cx="1200" cy="1854"/>
          </a:xfrm>
        </p:grpSpPr>
        <p:pic>
          <p:nvPicPr>
            <p:cNvPr id="19462" name="Picture 12">
              <a:extLst>
                <a:ext uri="{FF2B5EF4-FFF2-40B4-BE49-F238E27FC236}">
                  <a16:creationId xmlns:a16="http://schemas.microsoft.com/office/drawing/2014/main" id="{276EEE3E-CDB8-40DC-AEE2-A71AD97534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3" y="2075"/>
              <a:ext cx="1200" cy="1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3" name="AutoShape 7">
              <a:extLst>
                <a:ext uri="{FF2B5EF4-FFF2-40B4-BE49-F238E27FC236}">
                  <a16:creationId xmlns:a16="http://schemas.microsoft.com/office/drawing/2014/main" id="{A97C5408-E451-4C8D-A20D-25B53DD609B3}"/>
                </a:ext>
              </a:extLst>
            </p:cNvPr>
            <p:cNvSpPr>
              <a:spLocks noChangeArrowheads="1"/>
            </p:cNvSpPr>
            <p:nvPr/>
          </p:nvSpPr>
          <p:spPr bwMode="auto">
            <a:xfrm>
              <a:off x="3923" y="3158"/>
              <a:ext cx="817" cy="136"/>
            </a:xfrm>
            <a:prstGeom prst="flowChartAlternateProcess">
              <a:avLst/>
            </a:prstGeom>
            <a:noFill/>
            <a:ln w="28575" algn="ctr">
              <a:solidFill>
                <a:srgbClr val="FF0000"/>
              </a:solidFill>
              <a:miter lim="800000"/>
              <a:headEn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19461" name="AutoShape 11">
            <a:hlinkClick r:id="rId3" action="ppaction://hlinksldjump"/>
            <a:extLst>
              <a:ext uri="{FF2B5EF4-FFF2-40B4-BE49-F238E27FC236}">
                <a16:creationId xmlns:a16="http://schemas.microsoft.com/office/drawing/2014/main" id="{6587BFCA-8968-480B-81DD-78EF36F88BF8}"/>
              </a:ext>
            </a:extLst>
          </p:cNvPr>
          <p:cNvSpPr>
            <a:spLocks noChangeArrowheads="1"/>
          </p:cNvSpPr>
          <p:nvPr/>
        </p:nvSpPr>
        <p:spPr bwMode="auto">
          <a:xfrm rot="10800000">
            <a:off x="8101013" y="6238875"/>
            <a:ext cx="792162" cy="503238"/>
          </a:xfrm>
          <a:custGeom>
            <a:avLst/>
            <a:gdLst>
              <a:gd name="T0" fmla="*/ 594122 w 21600"/>
              <a:gd name="T1" fmla="*/ 0 h 21600"/>
              <a:gd name="T2" fmla="*/ 0 w 21600"/>
              <a:gd name="T3" fmla="*/ 251619 h 21600"/>
              <a:gd name="T4" fmla="*/ 594122 w 21600"/>
              <a:gd name="T5" fmla="*/ 503238 h 21600"/>
              <a:gd name="T6" fmla="*/ 792162 w 21600"/>
              <a:gd name="T7" fmla="*/ 251619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chemeClr val="hlink"/>
                </a:solidFill>
              </a:rPr>
              <a:t>Back</a:t>
            </a:r>
          </a:p>
        </p:txBody>
      </p:sp>
    </p:spTree>
    <p:extLst>
      <p:ext uri="{BB962C8B-B14F-4D97-AF65-F5344CB8AC3E}">
        <p14:creationId xmlns:p14="http://schemas.microsoft.com/office/powerpoint/2010/main" val="340595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590550"/>
            <a:ext cx="8229600" cy="58102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缺陷书写规范</a:t>
            </a:r>
          </a:p>
        </p:txBody>
      </p:sp>
      <p:sp>
        <p:nvSpPr>
          <p:cNvPr id="2" name="内容占位符 1"/>
          <p:cNvSpPr>
            <a:spLocks noGrp="1"/>
          </p:cNvSpPr>
          <p:nvPr>
            <p:ph idx="1"/>
          </p:nvPr>
        </p:nvSpPr>
        <p:spPr/>
        <p:txBody>
          <a:bodyPr>
            <a:normAutofit/>
          </a:bodyPr>
          <a:lstStyle/>
          <a:p>
            <a:pPr algn="l">
              <a:lnSpc>
                <a:spcPct val="130000"/>
              </a:lnSpc>
            </a:pPr>
            <a:r>
              <a:rPr lang="en-US" altLang="zh-CN" sz="2000" dirty="0">
                <a:solidFill>
                  <a:srgbClr val="386698"/>
                </a:solidFill>
                <a:latin typeface="黑体" panose="02010609060101010101" pitchFamily="49" charset="-122"/>
                <a:ea typeface="黑体" panose="02010609060101010101" pitchFamily="49" charset="-122"/>
              </a:rPr>
              <a:t>标题：应保持简短、准确，提供缺陷的本质信息</a:t>
            </a:r>
          </a:p>
          <a:p>
            <a:pPr lvl="1" algn="l">
              <a:lnSpc>
                <a:spcPct val="130000"/>
              </a:lnSpc>
            </a:pPr>
            <a:r>
              <a:rPr lang="zh-CN" altLang="en-US" sz="1800" dirty="0">
                <a:solidFill>
                  <a:srgbClr val="386698"/>
                </a:solidFill>
                <a:latin typeface="黑体" panose="02010609060101010101" pitchFamily="49" charset="-122"/>
                <a:ea typeface="黑体" panose="02010609060101010101" pitchFamily="49" charset="-122"/>
              </a:rPr>
              <a:t>尽量按缺陷发生的原因与结果的方式书写；</a:t>
            </a:r>
          </a:p>
          <a:p>
            <a:pPr lvl="1" algn="l">
              <a:lnSpc>
                <a:spcPct val="130000"/>
              </a:lnSpc>
            </a:pPr>
            <a:r>
              <a:rPr lang="zh-CN" altLang="en-US" sz="1800" dirty="0">
                <a:solidFill>
                  <a:srgbClr val="386698"/>
                </a:solidFill>
                <a:latin typeface="黑体" panose="02010609060101010101" pitchFamily="49" charset="-122"/>
                <a:ea typeface="黑体" panose="02010609060101010101" pitchFamily="49" charset="-122"/>
              </a:rPr>
              <a:t>避免使用模糊不清的词语，例如：“功能中断，功能不正确，行为不起作用”等。应该使用具体文字说明缺陷的症状；</a:t>
            </a:r>
          </a:p>
          <a:p>
            <a:pPr lvl="1" algn="l">
              <a:lnSpc>
                <a:spcPct val="130000"/>
              </a:lnSpc>
            </a:pPr>
            <a:r>
              <a:rPr lang="zh-CN" altLang="en-US" sz="1800" dirty="0">
                <a:solidFill>
                  <a:srgbClr val="386698"/>
                </a:solidFill>
                <a:latin typeface="黑体" panose="02010609060101010101" pitchFamily="49" charset="-122"/>
                <a:ea typeface="黑体" panose="02010609060101010101" pitchFamily="49" charset="-122"/>
              </a:rPr>
              <a:t>为了便于他人理解，避免使用俚语或过分具体的测试细节。</a:t>
            </a:r>
          </a:p>
          <a:p>
            <a:pPr algn="l">
              <a:lnSpc>
                <a:spcPct val="130000"/>
              </a:lnSpc>
            </a:pPr>
            <a:r>
              <a:rPr lang="en-US" altLang="zh-CN" sz="2000" dirty="0">
                <a:solidFill>
                  <a:srgbClr val="386698"/>
                </a:solidFill>
                <a:latin typeface="黑体" panose="02010609060101010101" pitchFamily="49" charset="-122"/>
                <a:ea typeface="黑体" panose="02010609060101010101" pitchFamily="49" charset="-122"/>
              </a:rPr>
              <a:t>复现步骤：应包含如何使别人能够很容易的复现该缺陷的完整步骤。</a:t>
            </a:r>
          </a:p>
          <a:p>
            <a:pPr marL="457200" lvl="1" indent="0" algn="l">
              <a:lnSpc>
                <a:spcPct val="130000"/>
              </a:lnSpc>
              <a:buNone/>
            </a:pPr>
            <a:r>
              <a:rPr lang="zh-CN" altLang="en-US" sz="1540" dirty="0"/>
              <a:t>　　</a:t>
            </a:r>
            <a:r>
              <a:rPr lang="zh-CN" altLang="en-US" sz="1800" dirty="0">
                <a:solidFill>
                  <a:srgbClr val="386698"/>
                </a:solidFill>
                <a:latin typeface="黑体" panose="02010609060101010101" pitchFamily="49" charset="-122"/>
                <a:ea typeface="黑体" panose="02010609060101010101" pitchFamily="49" charset="-122"/>
              </a:rPr>
              <a:t>为了达到这个要求，复现步骤的信息必须是完整的、准确的、简明的、可复现的。常见问题：</a:t>
            </a:r>
          </a:p>
          <a:p>
            <a:pPr lvl="1" algn="l">
              <a:lnSpc>
                <a:spcPct val="130000"/>
              </a:lnSpc>
            </a:pPr>
            <a:r>
              <a:rPr lang="zh-CN" altLang="en-US" sz="1600" dirty="0">
                <a:solidFill>
                  <a:srgbClr val="386698"/>
                </a:solidFill>
                <a:latin typeface="黑体" panose="02010609060101010101" pitchFamily="49" charset="-122"/>
                <a:ea typeface="黑体" panose="02010609060101010101" pitchFamily="49" charset="-122"/>
              </a:rPr>
              <a:t>包含了过多的多余步骤，且句子结构混乱，可读性差，难以理解；</a:t>
            </a:r>
          </a:p>
          <a:p>
            <a:pPr lvl="1" algn="l">
              <a:lnSpc>
                <a:spcPct val="130000"/>
              </a:lnSpc>
            </a:pPr>
            <a:r>
              <a:rPr lang="zh-CN" altLang="en-US" sz="1600" dirty="0">
                <a:solidFill>
                  <a:srgbClr val="386698"/>
                </a:solidFill>
                <a:latin typeface="黑体" panose="02010609060101010101" pitchFamily="49" charset="-122"/>
                <a:ea typeface="黑体" panose="02010609060101010101" pitchFamily="49" charset="-122"/>
              </a:rPr>
              <a:t>包含的信息过少，丢失了操作的必要步骤；</a:t>
            </a:r>
          </a:p>
        </p:txBody>
      </p:sp>
    </p:spTree>
    <p:extLst>
      <p:ext uri="{BB962C8B-B14F-4D97-AF65-F5344CB8AC3E}">
        <p14:creationId xmlns:p14="http://schemas.microsoft.com/office/powerpoint/2010/main" val="33676392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2BEF2873-D5ED-4D86-8E21-62DF13311D9C}"/>
              </a:ext>
            </a:extLst>
          </p:cNvPr>
          <p:cNvSpPr>
            <a:spLocks noGrp="1" noChangeArrowheads="1"/>
          </p:cNvSpPr>
          <p:nvPr>
            <p:ph type="title"/>
          </p:nvPr>
        </p:nvSpPr>
        <p:spPr>
          <a:xfrm>
            <a:off x="462334" y="566738"/>
            <a:ext cx="8229600" cy="1143000"/>
          </a:xfrm>
        </p:spPr>
        <p:txBody>
          <a:bodyPr/>
          <a:lstStyle/>
          <a:p>
            <a:pPr eaLnBrk="1" hangingPunct="1"/>
            <a:r>
              <a:rPr lang="zh-CN" altLang="en-US" dirty="0"/>
              <a:t>更新</a:t>
            </a:r>
          </a:p>
        </p:txBody>
      </p:sp>
      <p:sp>
        <p:nvSpPr>
          <p:cNvPr id="18435" name="Rectangle 3">
            <a:extLst>
              <a:ext uri="{FF2B5EF4-FFF2-40B4-BE49-F238E27FC236}">
                <a16:creationId xmlns:a16="http://schemas.microsoft.com/office/drawing/2014/main" id="{03D2BB0B-D6C9-4587-941B-9D5A20EC22C3}"/>
              </a:ext>
            </a:extLst>
          </p:cNvPr>
          <p:cNvSpPr>
            <a:spLocks noGrp="1" noChangeArrowheads="1"/>
          </p:cNvSpPr>
          <p:nvPr>
            <p:ph type="body" idx="1"/>
          </p:nvPr>
        </p:nvSpPr>
        <p:spPr/>
        <p:txBody>
          <a:bodyPr/>
          <a:lstStyle/>
          <a:p>
            <a:pPr eaLnBrk="1" hangingPunct="1"/>
            <a:r>
              <a:rPr lang="en-US" altLang="zh-CN"/>
              <a:t>“</a:t>
            </a:r>
            <a:r>
              <a:rPr lang="zh-CN" altLang="en-US"/>
              <a:t>更新”用于客户端从</a:t>
            </a:r>
            <a:r>
              <a:rPr lang="en-US" altLang="zh-CN"/>
              <a:t>SVN</a:t>
            </a:r>
            <a:r>
              <a:rPr lang="zh-CN" altLang="en-US"/>
              <a:t>服务器下载最新版本</a:t>
            </a:r>
          </a:p>
          <a:p>
            <a:pPr lvl="1" eaLnBrk="1" hangingPunct="1"/>
            <a:r>
              <a:rPr lang="zh-CN" altLang="en-US"/>
              <a:t>在受</a:t>
            </a:r>
            <a:r>
              <a:rPr lang="en-US" altLang="zh-CN"/>
              <a:t>SVN</a:t>
            </a:r>
            <a:r>
              <a:rPr lang="zh-CN" altLang="en-US"/>
              <a:t>控制的某层文件夹上（或文件夹内空白处）点右键，选择“</a:t>
            </a:r>
            <a:r>
              <a:rPr lang="en-US" altLang="zh-CN"/>
              <a:t>SVN</a:t>
            </a:r>
            <a:r>
              <a:rPr lang="zh-CN" altLang="en-US"/>
              <a:t>更新”，</a:t>
            </a:r>
            <a:r>
              <a:rPr lang="en-US" altLang="zh-CN"/>
              <a:t>TSVN</a:t>
            </a:r>
            <a:r>
              <a:rPr lang="zh-CN" altLang="en-US"/>
              <a:t>自动比较该文件夹客户端与服务器的版本差异，并下载最新版本到客户端</a:t>
            </a:r>
          </a:p>
        </p:txBody>
      </p:sp>
      <p:grpSp>
        <p:nvGrpSpPr>
          <p:cNvPr id="18436" name="Group 11">
            <a:extLst>
              <a:ext uri="{FF2B5EF4-FFF2-40B4-BE49-F238E27FC236}">
                <a16:creationId xmlns:a16="http://schemas.microsoft.com/office/drawing/2014/main" id="{CB8924B8-6A17-4910-B835-018E9854A9CF}"/>
              </a:ext>
            </a:extLst>
          </p:cNvPr>
          <p:cNvGrpSpPr>
            <a:grpSpLocks/>
          </p:cNvGrpSpPr>
          <p:nvPr/>
        </p:nvGrpSpPr>
        <p:grpSpPr bwMode="auto">
          <a:xfrm>
            <a:off x="5652120" y="4216400"/>
            <a:ext cx="1905000" cy="2943225"/>
            <a:chOff x="3132" y="2296"/>
            <a:chExt cx="1200" cy="1854"/>
          </a:xfrm>
        </p:grpSpPr>
        <p:pic>
          <p:nvPicPr>
            <p:cNvPr id="18438" name="Picture 9">
              <a:extLst>
                <a:ext uri="{FF2B5EF4-FFF2-40B4-BE49-F238E27FC236}">
                  <a16:creationId xmlns:a16="http://schemas.microsoft.com/office/drawing/2014/main" id="{5910657C-2E04-49EB-B178-84C67BEA45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2" y="2296"/>
              <a:ext cx="1200" cy="1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9" name="AutoShape 6">
              <a:extLst>
                <a:ext uri="{FF2B5EF4-FFF2-40B4-BE49-F238E27FC236}">
                  <a16:creationId xmlns:a16="http://schemas.microsoft.com/office/drawing/2014/main" id="{5E3DE709-6920-4724-AE3B-024B83438644}"/>
                </a:ext>
              </a:extLst>
            </p:cNvPr>
            <p:cNvSpPr>
              <a:spLocks noChangeArrowheads="1"/>
            </p:cNvSpPr>
            <p:nvPr/>
          </p:nvSpPr>
          <p:spPr bwMode="auto">
            <a:xfrm>
              <a:off x="3152" y="3294"/>
              <a:ext cx="817" cy="136"/>
            </a:xfrm>
            <a:prstGeom prst="flowChartAlternateProcess">
              <a:avLst/>
            </a:prstGeom>
            <a:noFill/>
            <a:ln w="28575" algn="ctr">
              <a:solidFill>
                <a:srgbClr val="FF0000"/>
              </a:solidFill>
              <a:miter lim="800000"/>
              <a:headEn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18437" name="AutoShape 8">
            <a:hlinkClick r:id="rId3" action="ppaction://hlinksldjump"/>
            <a:extLst>
              <a:ext uri="{FF2B5EF4-FFF2-40B4-BE49-F238E27FC236}">
                <a16:creationId xmlns:a16="http://schemas.microsoft.com/office/drawing/2014/main" id="{65DC61F1-7069-46D1-A21E-4AFFB71DEB6B}"/>
              </a:ext>
            </a:extLst>
          </p:cNvPr>
          <p:cNvSpPr>
            <a:spLocks noChangeArrowheads="1"/>
          </p:cNvSpPr>
          <p:nvPr/>
        </p:nvSpPr>
        <p:spPr bwMode="auto">
          <a:xfrm rot="10800000">
            <a:off x="8101013" y="6238875"/>
            <a:ext cx="792162" cy="503238"/>
          </a:xfrm>
          <a:custGeom>
            <a:avLst/>
            <a:gdLst>
              <a:gd name="T0" fmla="*/ 594122 w 21600"/>
              <a:gd name="T1" fmla="*/ 0 h 21600"/>
              <a:gd name="T2" fmla="*/ 0 w 21600"/>
              <a:gd name="T3" fmla="*/ 251619 h 21600"/>
              <a:gd name="T4" fmla="*/ 594122 w 21600"/>
              <a:gd name="T5" fmla="*/ 503238 h 21600"/>
              <a:gd name="T6" fmla="*/ 792162 w 21600"/>
              <a:gd name="T7" fmla="*/ 251619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chemeClr val="hlink"/>
                </a:solidFill>
              </a:rPr>
              <a:t>Back</a:t>
            </a:r>
          </a:p>
        </p:txBody>
      </p:sp>
    </p:spTree>
    <p:extLst>
      <p:ext uri="{BB962C8B-B14F-4D97-AF65-F5344CB8AC3E}">
        <p14:creationId xmlns:p14="http://schemas.microsoft.com/office/powerpoint/2010/main" val="33235004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9EC90A75-F2DB-413C-9A4D-C6EF22C16401}"/>
              </a:ext>
            </a:extLst>
          </p:cNvPr>
          <p:cNvSpPr>
            <a:spLocks noGrp="1" noChangeArrowheads="1"/>
          </p:cNvSpPr>
          <p:nvPr>
            <p:ph type="title"/>
          </p:nvPr>
        </p:nvSpPr>
        <p:spPr>
          <a:xfrm>
            <a:off x="601663" y="517526"/>
            <a:ext cx="8229600" cy="1143000"/>
          </a:xfrm>
        </p:spPr>
        <p:txBody>
          <a:bodyPr/>
          <a:lstStyle/>
          <a:p>
            <a:pPr eaLnBrk="1" hangingPunct="1"/>
            <a:r>
              <a:rPr lang="zh-CN" altLang="en-US" dirty="0"/>
              <a:t>提交（二）</a:t>
            </a:r>
          </a:p>
        </p:txBody>
      </p:sp>
      <p:sp>
        <p:nvSpPr>
          <p:cNvPr id="20483" name="Rectangle 3">
            <a:extLst>
              <a:ext uri="{FF2B5EF4-FFF2-40B4-BE49-F238E27FC236}">
                <a16:creationId xmlns:a16="http://schemas.microsoft.com/office/drawing/2014/main" id="{F3BBF686-59E5-4CC9-A538-F28A3B45C9AD}"/>
              </a:ext>
            </a:extLst>
          </p:cNvPr>
          <p:cNvSpPr>
            <a:spLocks noGrp="1" noChangeArrowheads="1"/>
          </p:cNvSpPr>
          <p:nvPr>
            <p:ph type="body" idx="1"/>
          </p:nvPr>
        </p:nvSpPr>
        <p:spPr>
          <a:xfrm>
            <a:off x="457200" y="1163638"/>
            <a:ext cx="4259263" cy="5073650"/>
          </a:xfrm>
        </p:spPr>
        <p:txBody>
          <a:bodyPr/>
          <a:lstStyle/>
          <a:p>
            <a:pPr lvl="1" eaLnBrk="1" hangingPunct="1"/>
            <a:r>
              <a:rPr lang="en-US" altLang="zh-CN"/>
              <a:t>TSVN</a:t>
            </a:r>
            <a:r>
              <a:rPr lang="zh-CN" altLang="en-US"/>
              <a:t>自动检查该文件夹客户端的改动，并将其列在弹出窗口的“变更列表”栏</a:t>
            </a:r>
          </a:p>
          <a:p>
            <a:pPr lvl="1" eaLnBrk="1" hangingPunct="1"/>
            <a:r>
              <a:rPr lang="zh-CN" altLang="en-US"/>
              <a:t>在弹出窗口的“信息”栏写上对此次提交的注释，以便将来追溯</a:t>
            </a:r>
          </a:p>
          <a:p>
            <a:pPr lvl="1" eaLnBrk="1" hangingPunct="1"/>
            <a:r>
              <a:rPr lang="zh-CN" altLang="en-US"/>
              <a:t>点击“确定”将客户端的改动上传到服务器</a:t>
            </a:r>
          </a:p>
        </p:txBody>
      </p:sp>
      <p:pic>
        <p:nvPicPr>
          <p:cNvPr id="20484" name="Picture 8">
            <a:extLst>
              <a:ext uri="{FF2B5EF4-FFF2-40B4-BE49-F238E27FC236}">
                <a16:creationId xmlns:a16="http://schemas.microsoft.com/office/drawing/2014/main" id="{30D5B9A5-EE2C-4B77-A020-090477BFCB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463" y="1481138"/>
            <a:ext cx="4283075" cy="3973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485" name="AutoShape 9">
            <a:hlinkClick r:id="rId3" action="ppaction://hlinksldjump"/>
            <a:extLst>
              <a:ext uri="{FF2B5EF4-FFF2-40B4-BE49-F238E27FC236}">
                <a16:creationId xmlns:a16="http://schemas.microsoft.com/office/drawing/2014/main" id="{7887E390-B174-4EA1-82EC-72C41A98FE60}"/>
              </a:ext>
            </a:extLst>
          </p:cNvPr>
          <p:cNvSpPr>
            <a:spLocks noChangeArrowheads="1"/>
          </p:cNvSpPr>
          <p:nvPr/>
        </p:nvSpPr>
        <p:spPr bwMode="auto">
          <a:xfrm rot="10800000">
            <a:off x="8101013" y="6238875"/>
            <a:ext cx="792162" cy="503238"/>
          </a:xfrm>
          <a:custGeom>
            <a:avLst/>
            <a:gdLst>
              <a:gd name="T0" fmla="*/ 594122 w 21600"/>
              <a:gd name="T1" fmla="*/ 0 h 21600"/>
              <a:gd name="T2" fmla="*/ 0 w 21600"/>
              <a:gd name="T3" fmla="*/ 251619 h 21600"/>
              <a:gd name="T4" fmla="*/ 594122 w 21600"/>
              <a:gd name="T5" fmla="*/ 503238 h 21600"/>
              <a:gd name="T6" fmla="*/ 792162 w 21600"/>
              <a:gd name="T7" fmla="*/ 251619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chemeClr val="hlink"/>
                </a:solidFill>
              </a:rPr>
              <a:t>Back</a:t>
            </a:r>
          </a:p>
        </p:txBody>
      </p:sp>
    </p:spTree>
    <p:extLst>
      <p:ext uri="{BB962C8B-B14F-4D97-AF65-F5344CB8AC3E}">
        <p14:creationId xmlns:p14="http://schemas.microsoft.com/office/powerpoint/2010/main" val="40488362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44DEB5EA-A082-4569-950F-9C1F8A1D4995}"/>
              </a:ext>
            </a:extLst>
          </p:cNvPr>
          <p:cNvSpPr>
            <a:spLocks noGrp="1" noChangeArrowheads="1"/>
          </p:cNvSpPr>
          <p:nvPr>
            <p:ph type="title"/>
          </p:nvPr>
        </p:nvSpPr>
        <p:spPr>
          <a:xfrm>
            <a:off x="663575" y="731837"/>
            <a:ext cx="8229600" cy="1143000"/>
          </a:xfrm>
        </p:spPr>
        <p:txBody>
          <a:bodyPr/>
          <a:lstStyle/>
          <a:p>
            <a:pPr eaLnBrk="1" hangingPunct="1"/>
            <a:r>
              <a:rPr lang="zh-CN" altLang="en-US" dirty="0"/>
              <a:t>增加（一）</a:t>
            </a:r>
          </a:p>
        </p:txBody>
      </p:sp>
      <p:sp>
        <p:nvSpPr>
          <p:cNvPr id="21507" name="Rectangle 3">
            <a:extLst>
              <a:ext uri="{FF2B5EF4-FFF2-40B4-BE49-F238E27FC236}">
                <a16:creationId xmlns:a16="http://schemas.microsoft.com/office/drawing/2014/main" id="{38946AB3-8AEA-460C-BDAF-61A0658FFE96}"/>
              </a:ext>
            </a:extLst>
          </p:cNvPr>
          <p:cNvSpPr>
            <a:spLocks noGrp="1" noChangeArrowheads="1"/>
          </p:cNvSpPr>
          <p:nvPr>
            <p:ph type="body" idx="1"/>
          </p:nvPr>
        </p:nvSpPr>
        <p:spPr/>
        <p:txBody>
          <a:bodyPr/>
          <a:lstStyle/>
          <a:p>
            <a:pPr eaLnBrk="1" hangingPunct="1"/>
            <a:r>
              <a:rPr lang="en-US" altLang="zh-CN"/>
              <a:t>“</a:t>
            </a:r>
            <a:r>
              <a:rPr lang="zh-CN" altLang="en-US"/>
              <a:t>增加”用于将新文件或文件夹纳入</a:t>
            </a:r>
            <a:r>
              <a:rPr lang="en-US" altLang="zh-CN"/>
              <a:t>SVN</a:t>
            </a:r>
            <a:r>
              <a:rPr lang="zh-CN" altLang="en-US"/>
              <a:t>的控制之下</a:t>
            </a:r>
          </a:p>
          <a:p>
            <a:pPr lvl="1" eaLnBrk="1" hangingPunct="1"/>
            <a:r>
              <a:rPr lang="zh-CN" altLang="en-US"/>
              <a:t>在受</a:t>
            </a:r>
            <a:r>
              <a:rPr lang="en-US" altLang="zh-CN"/>
              <a:t>SVN</a:t>
            </a:r>
            <a:r>
              <a:rPr lang="zh-CN" altLang="en-US"/>
              <a:t>控制的某层文件夹上（或文件夹内空白处，或新增的某文件上）点右键，选择“</a:t>
            </a:r>
            <a:r>
              <a:rPr lang="en-US" altLang="zh-CN"/>
              <a:t>TortoiseSVN</a:t>
            </a:r>
            <a:r>
              <a:rPr lang="zh-CN" altLang="en-US"/>
              <a:t>－增加”</a:t>
            </a:r>
          </a:p>
        </p:txBody>
      </p:sp>
      <p:grpSp>
        <p:nvGrpSpPr>
          <p:cNvPr id="21508" name="Group 13">
            <a:extLst>
              <a:ext uri="{FF2B5EF4-FFF2-40B4-BE49-F238E27FC236}">
                <a16:creationId xmlns:a16="http://schemas.microsoft.com/office/drawing/2014/main" id="{55FD2FF3-CAE7-4DD0-AD8B-E0009BC5E62F}"/>
              </a:ext>
            </a:extLst>
          </p:cNvPr>
          <p:cNvGrpSpPr>
            <a:grpSpLocks/>
          </p:cNvGrpSpPr>
          <p:nvPr/>
        </p:nvGrpSpPr>
        <p:grpSpPr bwMode="auto">
          <a:xfrm>
            <a:off x="2915816" y="3986212"/>
            <a:ext cx="4495800" cy="2543175"/>
            <a:chOff x="1590" y="2341"/>
            <a:chExt cx="2832" cy="1602"/>
          </a:xfrm>
        </p:grpSpPr>
        <p:pic>
          <p:nvPicPr>
            <p:cNvPr id="21510" name="Picture 8">
              <a:extLst>
                <a:ext uri="{FF2B5EF4-FFF2-40B4-BE49-F238E27FC236}">
                  <a16:creationId xmlns:a16="http://schemas.microsoft.com/office/drawing/2014/main" id="{02C5BBA1-2506-42D6-9098-7C3B3BEB40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0" y="2341"/>
              <a:ext cx="2832" cy="1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1" name="AutoShape 9">
              <a:extLst>
                <a:ext uri="{FF2B5EF4-FFF2-40B4-BE49-F238E27FC236}">
                  <a16:creationId xmlns:a16="http://schemas.microsoft.com/office/drawing/2014/main" id="{68919A03-D558-40E1-874D-8A8F13DCE88D}"/>
                </a:ext>
              </a:extLst>
            </p:cNvPr>
            <p:cNvSpPr>
              <a:spLocks noChangeArrowheads="1"/>
            </p:cNvSpPr>
            <p:nvPr/>
          </p:nvSpPr>
          <p:spPr bwMode="auto">
            <a:xfrm>
              <a:off x="3505" y="3294"/>
              <a:ext cx="817" cy="136"/>
            </a:xfrm>
            <a:prstGeom prst="flowChartAlternateProcess">
              <a:avLst/>
            </a:prstGeom>
            <a:noFill/>
            <a:ln w="28575" algn="ctr">
              <a:solidFill>
                <a:srgbClr val="FF0000"/>
              </a:solidFill>
              <a:miter lim="800000"/>
              <a:headEn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21509" name="AutoShape 12">
            <a:hlinkClick r:id="rId3" action="ppaction://hlinksldjump"/>
            <a:extLst>
              <a:ext uri="{FF2B5EF4-FFF2-40B4-BE49-F238E27FC236}">
                <a16:creationId xmlns:a16="http://schemas.microsoft.com/office/drawing/2014/main" id="{A923175B-E2A9-4DF1-9CC2-91C5BC26CE86}"/>
              </a:ext>
            </a:extLst>
          </p:cNvPr>
          <p:cNvSpPr>
            <a:spLocks noChangeArrowheads="1"/>
          </p:cNvSpPr>
          <p:nvPr/>
        </p:nvSpPr>
        <p:spPr bwMode="auto">
          <a:xfrm rot="10800000">
            <a:off x="8101013" y="6238875"/>
            <a:ext cx="792162" cy="503238"/>
          </a:xfrm>
          <a:custGeom>
            <a:avLst/>
            <a:gdLst>
              <a:gd name="T0" fmla="*/ 594122 w 21600"/>
              <a:gd name="T1" fmla="*/ 0 h 21600"/>
              <a:gd name="T2" fmla="*/ 0 w 21600"/>
              <a:gd name="T3" fmla="*/ 251619 h 21600"/>
              <a:gd name="T4" fmla="*/ 594122 w 21600"/>
              <a:gd name="T5" fmla="*/ 503238 h 21600"/>
              <a:gd name="T6" fmla="*/ 792162 w 21600"/>
              <a:gd name="T7" fmla="*/ 251619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chemeClr val="hlink"/>
                </a:solidFill>
              </a:rPr>
              <a:t>Back</a:t>
            </a:r>
          </a:p>
        </p:txBody>
      </p:sp>
    </p:spTree>
    <p:extLst>
      <p:ext uri="{BB962C8B-B14F-4D97-AF65-F5344CB8AC3E}">
        <p14:creationId xmlns:p14="http://schemas.microsoft.com/office/powerpoint/2010/main" val="37009756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3C8F2CF3-F7C7-496D-97D8-72364C9D29F6}"/>
              </a:ext>
            </a:extLst>
          </p:cNvPr>
          <p:cNvSpPr>
            <a:spLocks noGrp="1" noChangeArrowheads="1"/>
          </p:cNvSpPr>
          <p:nvPr>
            <p:ph type="title"/>
          </p:nvPr>
        </p:nvSpPr>
        <p:spPr>
          <a:xfrm>
            <a:off x="673844" y="657223"/>
            <a:ext cx="8229600" cy="1143000"/>
          </a:xfrm>
        </p:spPr>
        <p:txBody>
          <a:bodyPr/>
          <a:lstStyle/>
          <a:p>
            <a:pPr eaLnBrk="1" hangingPunct="1"/>
            <a:r>
              <a:rPr lang="zh-CN" altLang="en-US" dirty="0"/>
              <a:t>增加（二）</a:t>
            </a:r>
          </a:p>
        </p:txBody>
      </p:sp>
      <p:sp>
        <p:nvSpPr>
          <p:cNvPr id="23555" name="Rectangle 3">
            <a:extLst>
              <a:ext uri="{FF2B5EF4-FFF2-40B4-BE49-F238E27FC236}">
                <a16:creationId xmlns:a16="http://schemas.microsoft.com/office/drawing/2014/main" id="{C28B902E-52E8-4E10-9926-F16282DA3312}"/>
              </a:ext>
            </a:extLst>
          </p:cNvPr>
          <p:cNvSpPr>
            <a:spLocks noGrp="1" noChangeArrowheads="1"/>
          </p:cNvSpPr>
          <p:nvPr>
            <p:ph type="body" idx="1"/>
          </p:nvPr>
        </p:nvSpPr>
        <p:spPr/>
        <p:txBody>
          <a:bodyPr/>
          <a:lstStyle/>
          <a:p>
            <a:pPr eaLnBrk="1" hangingPunct="1"/>
            <a:r>
              <a:rPr lang="zh-CN" altLang="en-US" dirty="0"/>
              <a:t>直接在受</a:t>
            </a:r>
            <a:r>
              <a:rPr lang="en-US" altLang="zh-CN" dirty="0" err="1"/>
              <a:t>svn</a:t>
            </a:r>
            <a:r>
              <a:rPr lang="zh-CN" altLang="en-US" dirty="0"/>
              <a:t>控制的文件夹中添加想要上传的文件，然后右键选择“提交”即可；</a:t>
            </a:r>
          </a:p>
        </p:txBody>
      </p:sp>
      <p:sp>
        <p:nvSpPr>
          <p:cNvPr id="23556" name="AutoShape 8">
            <a:hlinkClick r:id="rId2" action="ppaction://hlinksldjump"/>
            <a:extLst>
              <a:ext uri="{FF2B5EF4-FFF2-40B4-BE49-F238E27FC236}">
                <a16:creationId xmlns:a16="http://schemas.microsoft.com/office/drawing/2014/main" id="{AE970C95-5CE1-47FB-B38C-BFACFCB37B14}"/>
              </a:ext>
            </a:extLst>
          </p:cNvPr>
          <p:cNvSpPr>
            <a:spLocks noChangeArrowheads="1"/>
          </p:cNvSpPr>
          <p:nvPr/>
        </p:nvSpPr>
        <p:spPr bwMode="auto">
          <a:xfrm rot="10800000">
            <a:off x="8101013" y="6238875"/>
            <a:ext cx="792162" cy="503238"/>
          </a:xfrm>
          <a:custGeom>
            <a:avLst/>
            <a:gdLst>
              <a:gd name="T0" fmla="*/ 594122 w 21600"/>
              <a:gd name="T1" fmla="*/ 0 h 21600"/>
              <a:gd name="T2" fmla="*/ 0 w 21600"/>
              <a:gd name="T3" fmla="*/ 251619 h 21600"/>
              <a:gd name="T4" fmla="*/ 594122 w 21600"/>
              <a:gd name="T5" fmla="*/ 503238 h 21600"/>
              <a:gd name="T6" fmla="*/ 792162 w 21600"/>
              <a:gd name="T7" fmla="*/ 251619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chemeClr val="hlink"/>
                </a:solidFill>
              </a:rPr>
              <a:t>Back</a:t>
            </a:r>
          </a:p>
        </p:txBody>
      </p:sp>
    </p:spTree>
    <p:extLst>
      <p:ext uri="{BB962C8B-B14F-4D97-AF65-F5344CB8AC3E}">
        <p14:creationId xmlns:p14="http://schemas.microsoft.com/office/powerpoint/2010/main" val="30898285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35558F5D-D5A2-4818-991F-B092DA90B4E1}"/>
              </a:ext>
            </a:extLst>
          </p:cNvPr>
          <p:cNvSpPr>
            <a:spLocks noGrp="1" noChangeArrowheads="1"/>
          </p:cNvSpPr>
          <p:nvPr>
            <p:ph type="title"/>
          </p:nvPr>
        </p:nvSpPr>
        <p:spPr>
          <a:xfrm>
            <a:off x="663575" y="620688"/>
            <a:ext cx="8229600" cy="1143000"/>
          </a:xfrm>
        </p:spPr>
        <p:txBody>
          <a:bodyPr/>
          <a:lstStyle/>
          <a:p>
            <a:pPr eaLnBrk="1" hangingPunct="1"/>
            <a:r>
              <a:rPr lang="zh-CN" altLang="en-US"/>
              <a:t>删除</a:t>
            </a:r>
            <a:endParaRPr lang="zh-CN" altLang="en-US" dirty="0"/>
          </a:p>
        </p:txBody>
      </p:sp>
      <p:sp>
        <p:nvSpPr>
          <p:cNvPr id="24579" name="Rectangle 3">
            <a:extLst>
              <a:ext uri="{FF2B5EF4-FFF2-40B4-BE49-F238E27FC236}">
                <a16:creationId xmlns:a16="http://schemas.microsoft.com/office/drawing/2014/main" id="{5C4F63DC-947B-45B0-8522-41900E0F7144}"/>
              </a:ext>
            </a:extLst>
          </p:cNvPr>
          <p:cNvSpPr>
            <a:spLocks noGrp="1" noChangeArrowheads="1"/>
          </p:cNvSpPr>
          <p:nvPr>
            <p:ph type="body" idx="1"/>
          </p:nvPr>
        </p:nvSpPr>
        <p:spPr/>
        <p:txBody>
          <a:bodyPr/>
          <a:lstStyle/>
          <a:p>
            <a:pPr eaLnBrk="1" hangingPunct="1"/>
            <a:r>
              <a:rPr lang="en-US" altLang="zh-CN" b="1">
                <a:solidFill>
                  <a:schemeClr val="folHlink"/>
                </a:solidFill>
              </a:rPr>
              <a:t>“</a:t>
            </a:r>
            <a:r>
              <a:rPr lang="zh-CN" altLang="en-US" b="1">
                <a:solidFill>
                  <a:schemeClr val="folHlink"/>
                </a:solidFill>
              </a:rPr>
              <a:t>删除”仅是对客户端的文件进行操作，并不改变服务器上的内容，需要执行“提交”操作才会将删除操作上传到服务器</a:t>
            </a:r>
          </a:p>
          <a:p>
            <a:pPr eaLnBrk="1" hangingPunct="1"/>
            <a:r>
              <a:rPr lang="zh-CN" altLang="en-US" b="1">
                <a:solidFill>
                  <a:schemeClr val="folHlink"/>
                </a:solidFill>
              </a:rPr>
              <a:t>将“删除”操作“提交”到服务器后，仅是从服务器的最新版本中删除了此文件或文件夹，在历史版本中仍可找回此文件或文件夹</a:t>
            </a:r>
            <a:endParaRPr lang="zh-CN" altLang="en-US"/>
          </a:p>
        </p:txBody>
      </p:sp>
      <p:sp>
        <p:nvSpPr>
          <p:cNvPr id="24580" name="AutoShape 4">
            <a:hlinkClick r:id="rId2" action="ppaction://hlinksldjump"/>
            <a:extLst>
              <a:ext uri="{FF2B5EF4-FFF2-40B4-BE49-F238E27FC236}">
                <a16:creationId xmlns:a16="http://schemas.microsoft.com/office/drawing/2014/main" id="{783441DC-6EBC-4860-8B2D-4680DC03B01A}"/>
              </a:ext>
            </a:extLst>
          </p:cNvPr>
          <p:cNvSpPr>
            <a:spLocks noChangeArrowheads="1"/>
          </p:cNvSpPr>
          <p:nvPr/>
        </p:nvSpPr>
        <p:spPr bwMode="auto">
          <a:xfrm rot="10800000">
            <a:off x="8101013" y="6238875"/>
            <a:ext cx="792162" cy="503238"/>
          </a:xfrm>
          <a:custGeom>
            <a:avLst/>
            <a:gdLst>
              <a:gd name="T0" fmla="*/ 594122 w 21600"/>
              <a:gd name="T1" fmla="*/ 0 h 21600"/>
              <a:gd name="T2" fmla="*/ 0 w 21600"/>
              <a:gd name="T3" fmla="*/ 251619 h 21600"/>
              <a:gd name="T4" fmla="*/ 594122 w 21600"/>
              <a:gd name="T5" fmla="*/ 503238 h 21600"/>
              <a:gd name="T6" fmla="*/ 792162 w 21600"/>
              <a:gd name="T7" fmla="*/ 251619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chemeClr val="hlink"/>
                </a:solidFill>
              </a:rPr>
              <a:t>Back</a:t>
            </a:r>
          </a:p>
        </p:txBody>
      </p:sp>
    </p:spTree>
    <p:extLst>
      <p:ext uri="{BB962C8B-B14F-4D97-AF65-F5344CB8AC3E}">
        <p14:creationId xmlns:p14="http://schemas.microsoft.com/office/powerpoint/2010/main" val="164295357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F2267D53-BFEE-44AD-B3D8-950C935BAB5D}"/>
              </a:ext>
            </a:extLst>
          </p:cNvPr>
          <p:cNvSpPr>
            <a:spLocks noGrp="1" noChangeArrowheads="1"/>
          </p:cNvSpPr>
          <p:nvPr>
            <p:ph type="title"/>
          </p:nvPr>
        </p:nvSpPr>
        <p:spPr>
          <a:xfrm>
            <a:off x="584200" y="557212"/>
            <a:ext cx="8229600" cy="1143000"/>
          </a:xfrm>
        </p:spPr>
        <p:txBody>
          <a:bodyPr/>
          <a:lstStyle/>
          <a:p>
            <a:pPr eaLnBrk="1" hangingPunct="1"/>
            <a:r>
              <a:rPr lang="zh-CN" altLang="en-US" dirty="0"/>
              <a:t>改名（一）</a:t>
            </a:r>
          </a:p>
        </p:txBody>
      </p:sp>
      <p:sp>
        <p:nvSpPr>
          <p:cNvPr id="25603" name="Rectangle 3">
            <a:extLst>
              <a:ext uri="{FF2B5EF4-FFF2-40B4-BE49-F238E27FC236}">
                <a16:creationId xmlns:a16="http://schemas.microsoft.com/office/drawing/2014/main" id="{A4E08855-4763-444F-91E2-4FE73D39F77E}"/>
              </a:ext>
            </a:extLst>
          </p:cNvPr>
          <p:cNvSpPr>
            <a:spLocks noGrp="1" noChangeArrowheads="1"/>
          </p:cNvSpPr>
          <p:nvPr>
            <p:ph type="body" idx="1"/>
          </p:nvPr>
        </p:nvSpPr>
        <p:spPr/>
        <p:txBody>
          <a:bodyPr/>
          <a:lstStyle/>
          <a:p>
            <a:pPr eaLnBrk="1" hangingPunct="1"/>
            <a:r>
              <a:rPr lang="en-US" altLang="zh-CN"/>
              <a:t>“</a:t>
            </a:r>
            <a:r>
              <a:rPr lang="zh-CN" altLang="en-US"/>
              <a:t>改名”用于在受</a:t>
            </a:r>
            <a:r>
              <a:rPr lang="en-US" altLang="zh-CN"/>
              <a:t>SVN</a:t>
            </a:r>
            <a:r>
              <a:rPr lang="zh-CN" altLang="en-US"/>
              <a:t>控制的状态下，对文件或文件夹改名</a:t>
            </a:r>
          </a:p>
          <a:p>
            <a:pPr lvl="1" eaLnBrk="1" hangingPunct="1"/>
            <a:r>
              <a:rPr lang="zh-CN" altLang="en-US"/>
              <a:t>在受</a:t>
            </a:r>
            <a:r>
              <a:rPr lang="en-US" altLang="zh-CN"/>
              <a:t>SVN</a:t>
            </a:r>
            <a:r>
              <a:rPr lang="zh-CN" altLang="en-US"/>
              <a:t>控制的某层文件夹或文件上点右键，选择“</a:t>
            </a:r>
            <a:r>
              <a:rPr lang="en-US" altLang="zh-CN"/>
              <a:t>TortoiseSVN</a:t>
            </a:r>
            <a:r>
              <a:rPr lang="zh-CN" altLang="en-US"/>
              <a:t>－改名”</a:t>
            </a:r>
          </a:p>
        </p:txBody>
      </p:sp>
      <p:sp>
        <p:nvSpPr>
          <p:cNvPr id="25604" name="AutoShape 8">
            <a:hlinkClick r:id="rId2" action="ppaction://hlinksldjump"/>
            <a:extLst>
              <a:ext uri="{FF2B5EF4-FFF2-40B4-BE49-F238E27FC236}">
                <a16:creationId xmlns:a16="http://schemas.microsoft.com/office/drawing/2014/main" id="{BC5A35C9-0815-492B-A1DD-3750FB07E276}"/>
              </a:ext>
            </a:extLst>
          </p:cNvPr>
          <p:cNvSpPr>
            <a:spLocks noChangeArrowheads="1"/>
          </p:cNvSpPr>
          <p:nvPr/>
        </p:nvSpPr>
        <p:spPr bwMode="auto">
          <a:xfrm rot="10800000">
            <a:off x="8101013" y="6238875"/>
            <a:ext cx="792162" cy="503238"/>
          </a:xfrm>
          <a:custGeom>
            <a:avLst/>
            <a:gdLst>
              <a:gd name="T0" fmla="*/ 594122 w 21600"/>
              <a:gd name="T1" fmla="*/ 0 h 21600"/>
              <a:gd name="T2" fmla="*/ 0 w 21600"/>
              <a:gd name="T3" fmla="*/ 251619 h 21600"/>
              <a:gd name="T4" fmla="*/ 594122 w 21600"/>
              <a:gd name="T5" fmla="*/ 503238 h 21600"/>
              <a:gd name="T6" fmla="*/ 792162 w 21600"/>
              <a:gd name="T7" fmla="*/ 251619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chemeClr val="hlink"/>
                </a:solidFill>
              </a:rPr>
              <a:t>Back</a:t>
            </a:r>
          </a:p>
        </p:txBody>
      </p:sp>
      <p:grpSp>
        <p:nvGrpSpPr>
          <p:cNvPr id="25605" name="Group 13">
            <a:extLst>
              <a:ext uri="{FF2B5EF4-FFF2-40B4-BE49-F238E27FC236}">
                <a16:creationId xmlns:a16="http://schemas.microsoft.com/office/drawing/2014/main" id="{C335A236-DE99-460C-8B68-B5C131C2051F}"/>
              </a:ext>
            </a:extLst>
          </p:cNvPr>
          <p:cNvGrpSpPr>
            <a:grpSpLocks/>
          </p:cNvGrpSpPr>
          <p:nvPr/>
        </p:nvGrpSpPr>
        <p:grpSpPr bwMode="auto">
          <a:xfrm>
            <a:off x="2627313" y="3500438"/>
            <a:ext cx="4143375" cy="2228850"/>
            <a:chOff x="1655" y="2387"/>
            <a:chExt cx="2610" cy="1404"/>
          </a:xfrm>
        </p:grpSpPr>
        <p:pic>
          <p:nvPicPr>
            <p:cNvPr id="25606" name="Picture 9">
              <a:extLst>
                <a:ext uri="{FF2B5EF4-FFF2-40B4-BE49-F238E27FC236}">
                  <a16:creationId xmlns:a16="http://schemas.microsoft.com/office/drawing/2014/main" id="{0042BF45-D089-43C1-A2C7-E48781E7BA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5" y="2387"/>
              <a:ext cx="2610" cy="1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7" name="AutoShape 11">
              <a:extLst>
                <a:ext uri="{FF2B5EF4-FFF2-40B4-BE49-F238E27FC236}">
                  <a16:creationId xmlns:a16="http://schemas.microsoft.com/office/drawing/2014/main" id="{652966CC-74AD-4686-896F-13F7D7751999}"/>
                </a:ext>
              </a:extLst>
            </p:cNvPr>
            <p:cNvSpPr>
              <a:spLocks noChangeArrowheads="1"/>
            </p:cNvSpPr>
            <p:nvPr/>
          </p:nvSpPr>
          <p:spPr bwMode="auto">
            <a:xfrm>
              <a:off x="3107" y="3385"/>
              <a:ext cx="817" cy="136"/>
            </a:xfrm>
            <a:prstGeom prst="flowChartAlternateProcess">
              <a:avLst/>
            </a:prstGeom>
            <a:noFill/>
            <a:ln w="28575" algn="ctr">
              <a:solidFill>
                <a:srgbClr val="FF0000"/>
              </a:solidFill>
              <a:miter lim="800000"/>
              <a:headEn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Tree>
    <p:extLst>
      <p:ext uri="{BB962C8B-B14F-4D97-AF65-F5344CB8AC3E}">
        <p14:creationId xmlns:p14="http://schemas.microsoft.com/office/powerpoint/2010/main" val="4188469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014DE05A-ED9E-4E5B-8C65-0854551D1847}"/>
              </a:ext>
            </a:extLst>
          </p:cNvPr>
          <p:cNvSpPr>
            <a:spLocks noGrp="1" noChangeArrowheads="1"/>
          </p:cNvSpPr>
          <p:nvPr>
            <p:ph type="title"/>
          </p:nvPr>
        </p:nvSpPr>
        <p:spPr>
          <a:xfrm>
            <a:off x="663575" y="731837"/>
            <a:ext cx="8229600" cy="1143000"/>
          </a:xfrm>
        </p:spPr>
        <p:txBody>
          <a:bodyPr/>
          <a:lstStyle/>
          <a:p>
            <a:pPr eaLnBrk="1" hangingPunct="1"/>
            <a:r>
              <a:rPr lang="zh-CN" altLang="en-US" dirty="0"/>
              <a:t>改名（二）</a:t>
            </a:r>
          </a:p>
        </p:txBody>
      </p:sp>
      <p:sp>
        <p:nvSpPr>
          <p:cNvPr id="26627" name="Rectangle 3">
            <a:extLst>
              <a:ext uri="{FF2B5EF4-FFF2-40B4-BE49-F238E27FC236}">
                <a16:creationId xmlns:a16="http://schemas.microsoft.com/office/drawing/2014/main" id="{33AB74A3-1563-472B-A8ED-B33A6C637C1F}"/>
              </a:ext>
            </a:extLst>
          </p:cNvPr>
          <p:cNvSpPr>
            <a:spLocks noGrp="1" noChangeArrowheads="1"/>
          </p:cNvSpPr>
          <p:nvPr>
            <p:ph type="body" idx="1"/>
          </p:nvPr>
        </p:nvSpPr>
        <p:spPr/>
        <p:txBody>
          <a:bodyPr/>
          <a:lstStyle/>
          <a:p>
            <a:pPr eaLnBrk="1" hangingPunct="1"/>
            <a:r>
              <a:rPr lang="en-US" altLang="zh-CN" b="1">
                <a:solidFill>
                  <a:schemeClr val="folHlink"/>
                </a:solidFill>
              </a:rPr>
              <a:t>“</a:t>
            </a:r>
            <a:r>
              <a:rPr lang="zh-CN" altLang="en-US" b="1">
                <a:solidFill>
                  <a:schemeClr val="folHlink"/>
                </a:solidFill>
              </a:rPr>
              <a:t>改名”仅是对客户端的文件进行操作，并不改变服务器上的内容，需要执行“提交”操作才会将改名操作上传到服务器</a:t>
            </a:r>
          </a:p>
          <a:p>
            <a:pPr eaLnBrk="1" hangingPunct="1"/>
            <a:r>
              <a:rPr lang="zh-CN" altLang="en-US" b="1">
                <a:solidFill>
                  <a:schemeClr val="folHlink"/>
                </a:solidFill>
              </a:rPr>
              <a:t>不要用</a:t>
            </a:r>
            <a:r>
              <a:rPr lang="en-US" altLang="zh-CN" b="1">
                <a:solidFill>
                  <a:schemeClr val="folHlink"/>
                </a:solidFill>
              </a:rPr>
              <a:t>Windows“</a:t>
            </a:r>
            <a:r>
              <a:rPr lang="zh-CN" altLang="en-US" b="1">
                <a:solidFill>
                  <a:schemeClr val="folHlink"/>
                </a:solidFill>
              </a:rPr>
              <a:t>重命名”来实现改名，因为这个操作不受</a:t>
            </a:r>
            <a:r>
              <a:rPr lang="en-US" altLang="zh-CN" b="1">
                <a:solidFill>
                  <a:schemeClr val="folHlink"/>
                </a:solidFill>
              </a:rPr>
              <a:t>SVN</a:t>
            </a:r>
            <a:r>
              <a:rPr lang="zh-CN" altLang="en-US" b="1">
                <a:solidFill>
                  <a:schemeClr val="folHlink"/>
                </a:solidFill>
              </a:rPr>
              <a:t>控制，</a:t>
            </a:r>
            <a:r>
              <a:rPr lang="en-US" altLang="zh-CN" b="1">
                <a:solidFill>
                  <a:schemeClr val="folHlink"/>
                </a:solidFill>
              </a:rPr>
              <a:t>SVN</a:t>
            </a:r>
            <a:r>
              <a:rPr lang="zh-CN" altLang="en-US" b="1">
                <a:solidFill>
                  <a:schemeClr val="folHlink"/>
                </a:solidFill>
              </a:rPr>
              <a:t>会将其理解为删除原文件、增加一个新文件，从而导致文件改名后不能跟踪到改名前的状态</a:t>
            </a:r>
          </a:p>
        </p:txBody>
      </p:sp>
      <p:sp>
        <p:nvSpPr>
          <p:cNvPr id="26628" name="AutoShape 4">
            <a:hlinkClick r:id="rId2" action="ppaction://hlinksldjump"/>
            <a:extLst>
              <a:ext uri="{FF2B5EF4-FFF2-40B4-BE49-F238E27FC236}">
                <a16:creationId xmlns:a16="http://schemas.microsoft.com/office/drawing/2014/main" id="{1E5E1580-8400-4740-9171-45B38F13C4A6}"/>
              </a:ext>
            </a:extLst>
          </p:cNvPr>
          <p:cNvSpPr>
            <a:spLocks noChangeArrowheads="1"/>
          </p:cNvSpPr>
          <p:nvPr/>
        </p:nvSpPr>
        <p:spPr bwMode="auto">
          <a:xfrm rot="10800000">
            <a:off x="8101013" y="6238875"/>
            <a:ext cx="792162" cy="503238"/>
          </a:xfrm>
          <a:custGeom>
            <a:avLst/>
            <a:gdLst>
              <a:gd name="T0" fmla="*/ 594122 w 21600"/>
              <a:gd name="T1" fmla="*/ 0 h 21600"/>
              <a:gd name="T2" fmla="*/ 0 w 21600"/>
              <a:gd name="T3" fmla="*/ 251619 h 21600"/>
              <a:gd name="T4" fmla="*/ 594122 w 21600"/>
              <a:gd name="T5" fmla="*/ 503238 h 21600"/>
              <a:gd name="T6" fmla="*/ 792162 w 21600"/>
              <a:gd name="T7" fmla="*/ 251619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chemeClr val="hlink"/>
                </a:solidFill>
              </a:rPr>
              <a:t>Back</a:t>
            </a:r>
          </a:p>
        </p:txBody>
      </p:sp>
    </p:spTree>
    <p:extLst>
      <p:ext uri="{BB962C8B-B14F-4D97-AF65-F5344CB8AC3E}">
        <p14:creationId xmlns:p14="http://schemas.microsoft.com/office/powerpoint/2010/main" val="30260038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D26B1480-A4B5-4DB5-9AC2-7817EEE53C89}"/>
              </a:ext>
            </a:extLst>
          </p:cNvPr>
          <p:cNvSpPr>
            <a:spLocks noGrp="1" noChangeArrowheads="1"/>
          </p:cNvSpPr>
          <p:nvPr>
            <p:ph type="title"/>
          </p:nvPr>
        </p:nvSpPr>
        <p:spPr>
          <a:xfrm>
            <a:off x="457200" y="496094"/>
            <a:ext cx="8229600" cy="1143000"/>
          </a:xfrm>
        </p:spPr>
        <p:txBody>
          <a:bodyPr/>
          <a:lstStyle/>
          <a:p>
            <a:pPr eaLnBrk="1" hangingPunct="1"/>
            <a:r>
              <a:rPr lang="zh-CN" altLang="en-US" dirty="0"/>
              <a:t>移动（一）</a:t>
            </a:r>
          </a:p>
        </p:txBody>
      </p:sp>
      <p:sp>
        <p:nvSpPr>
          <p:cNvPr id="28675" name="Rectangle 3">
            <a:extLst>
              <a:ext uri="{FF2B5EF4-FFF2-40B4-BE49-F238E27FC236}">
                <a16:creationId xmlns:a16="http://schemas.microsoft.com/office/drawing/2014/main" id="{2BBFBCD8-E920-48BE-B1DF-9A599E169EA6}"/>
              </a:ext>
            </a:extLst>
          </p:cNvPr>
          <p:cNvSpPr>
            <a:spLocks noGrp="1" noChangeArrowheads="1"/>
          </p:cNvSpPr>
          <p:nvPr>
            <p:ph type="body" idx="1"/>
          </p:nvPr>
        </p:nvSpPr>
        <p:spPr>
          <a:xfrm>
            <a:off x="457200" y="1163638"/>
            <a:ext cx="3538538" cy="5073650"/>
          </a:xfrm>
        </p:spPr>
        <p:txBody>
          <a:bodyPr/>
          <a:lstStyle/>
          <a:p>
            <a:pPr eaLnBrk="1" hangingPunct="1">
              <a:lnSpc>
                <a:spcPct val="90000"/>
              </a:lnSpc>
            </a:pPr>
            <a:r>
              <a:rPr lang="en-US" altLang="zh-CN" sz="2400"/>
              <a:t>“</a:t>
            </a:r>
            <a:r>
              <a:rPr lang="zh-CN" altLang="en-US" sz="2400"/>
              <a:t>移动”用于在受</a:t>
            </a:r>
            <a:r>
              <a:rPr lang="en-US" altLang="zh-CN" sz="2400"/>
              <a:t>SVN</a:t>
            </a:r>
            <a:r>
              <a:rPr lang="zh-CN" altLang="en-US" sz="2400"/>
              <a:t>控制的状态下，移动文件或文件夹的位置</a:t>
            </a:r>
          </a:p>
          <a:p>
            <a:pPr lvl="1" eaLnBrk="1" hangingPunct="1">
              <a:lnSpc>
                <a:spcPct val="90000"/>
              </a:lnSpc>
            </a:pPr>
            <a:r>
              <a:rPr lang="zh-CN" altLang="en-US" sz="2000"/>
              <a:t>在受</a:t>
            </a:r>
            <a:r>
              <a:rPr lang="en-US" altLang="zh-CN" sz="2000"/>
              <a:t>SVN</a:t>
            </a:r>
            <a:r>
              <a:rPr lang="zh-CN" altLang="en-US" sz="2000"/>
              <a:t>控制的某层文件夹或文件上点右键，选择“</a:t>
            </a:r>
            <a:r>
              <a:rPr lang="en-US" altLang="zh-CN" sz="2000"/>
              <a:t>TortoiseSVN</a:t>
            </a:r>
            <a:r>
              <a:rPr lang="zh-CN" altLang="en-US" sz="2000"/>
              <a:t>－版本库浏览器”</a:t>
            </a:r>
          </a:p>
          <a:p>
            <a:pPr lvl="1" eaLnBrk="1" hangingPunct="1">
              <a:lnSpc>
                <a:spcPct val="90000"/>
              </a:lnSpc>
            </a:pPr>
            <a:r>
              <a:rPr lang="zh-CN" altLang="en-US" sz="2000"/>
              <a:t>在弹出窗口拖动文件夹或文件到需要的位置</a:t>
            </a:r>
          </a:p>
          <a:p>
            <a:pPr lvl="1" eaLnBrk="1" hangingPunct="1">
              <a:lnSpc>
                <a:spcPct val="90000"/>
              </a:lnSpc>
            </a:pPr>
            <a:r>
              <a:rPr lang="zh-CN" altLang="en-US" sz="2000">
                <a:solidFill>
                  <a:schemeClr val="folHlink"/>
                </a:solidFill>
              </a:rPr>
              <a:t>由于是对服务器版本库直接操作，移动后将自动执行一次“提交”操作</a:t>
            </a:r>
          </a:p>
          <a:p>
            <a:pPr lvl="1" eaLnBrk="1" hangingPunct="1">
              <a:lnSpc>
                <a:spcPct val="90000"/>
              </a:lnSpc>
            </a:pPr>
            <a:r>
              <a:rPr lang="zh-CN" altLang="en-US" sz="2000"/>
              <a:t>移动完成后需要在客户端执行一次“更新”，以下载最新状态</a:t>
            </a:r>
          </a:p>
        </p:txBody>
      </p:sp>
      <p:sp>
        <p:nvSpPr>
          <p:cNvPr id="28676" name="AutoShape 4">
            <a:hlinkClick r:id="rId2" action="ppaction://hlinksldjump"/>
            <a:extLst>
              <a:ext uri="{FF2B5EF4-FFF2-40B4-BE49-F238E27FC236}">
                <a16:creationId xmlns:a16="http://schemas.microsoft.com/office/drawing/2014/main" id="{3A0AAF71-DC1A-40E7-9E88-1B56252234AE}"/>
              </a:ext>
            </a:extLst>
          </p:cNvPr>
          <p:cNvSpPr>
            <a:spLocks noChangeArrowheads="1"/>
          </p:cNvSpPr>
          <p:nvPr/>
        </p:nvSpPr>
        <p:spPr bwMode="auto">
          <a:xfrm rot="10800000">
            <a:off x="8101013" y="6238875"/>
            <a:ext cx="792162" cy="503238"/>
          </a:xfrm>
          <a:custGeom>
            <a:avLst/>
            <a:gdLst>
              <a:gd name="T0" fmla="*/ 594122 w 21600"/>
              <a:gd name="T1" fmla="*/ 0 h 21600"/>
              <a:gd name="T2" fmla="*/ 0 w 21600"/>
              <a:gd name="T3" fmla="*/ 251619 h 21600"/>
              <a:gd name="T4" fmla="*/ 594122 w 21600"/>
              <a:gd name="T5" fmla="*/ 503238 h 21600"/>
              <a:gd name="T6" fmla="*/ 792162 w 21600"/>
              <a:gd name="T7" fmla="*/ 251619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chemeClr val="hlink"/>
                </a:solidFill>
              </a:rPr>
              <a:t>Back</a:t>
            </a:r>
          </a:p>
        </p:txBody>
      </p:sp>
      <p:grpSp>
        <p:nvGrpSpPr>
          <p:cNvPr id="28677" name="Group 6">
            <a:extLst>
              <a:ext uri="{FF2B5EF4-FFF2-40B4-BE49-F238E27FC236}">
                <a16:creationId xmlns:a16="http://schemas.microsoft.com/office/drawing/2014/main" id="{0E68DCEF-C6BE-4A36-8CBB-93DB8DEF4576}"/>
              </a:ext>
            </a:extLst>
          </p:cNvPr>
          <p:cNvGrpSpPr>
            <a:grpSpLocks/>
          </p:cNvGrpSpPr>
          <p:nvPr/>
        </p:nvGrpSpPr>
        <p:grpSpPr bwMode="auto">
          <a:xfrm>
            <a:off x="5792788" y="930275"/>
            <a:ext cx="3351212" cy="1724025"/>
            <a:chOff x="2765" y="572"/>
            <a:chExt cx="2111" cy="1086"/>
          </a:xfrm>
        </p:grpSpPr>
        <p:pic>
          <p:nvPicPr>
            <p:cNvPr id="28679" name="Picture 7">
              <a:extLst>
                <a:ext uri="{FF2B5EF4-FFF2-40B4-BE49-F238E27FC236}">
                  <a16:creationId xmlns:a16="http://schemas.microsoft.com/office/drawing/2014/main" id="{869587E0-567B-43CB-87AF-0854F7505E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5" y="572"/>
              <a:ext cx="2111" cy="1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0" name="AutoShape 8">
              <a:extLst>
                <a:ext uri="{FF2B5EF4-FFF2-40B4-BE49-F238E27FC236}">
                  <a16:creationId xmlns:a16="http://schemas.microsoft.com/office/drawing/2014/main" id="{6C42EA92-EC0F-4C53-AF36-F49EAEA2CB13}"/>
                </a:ext>
              </a:extLst>
            </p:cNvPr>
            <p:cNvSpPr>
              <a:spLocks noChangeArrowheads="1"/>
            </p:cNvSpPr>
            <p:nvPr/>
          </p:nvSpPr>
          <p:spPr bwMode="auto">
            <a:xfrm>
              <a:off x="3939" y="966"/>
              <a:ext cx="661" cy="105"/>
            </a:xfrm>
            <a:prstGeom prst="flowChartAlternateProcess">
              <a:avLst/>
            </a:prstGeom>
            <a:noFill/>
            <a:ln w="28575" algn="ctr">
              <a:solidFill>
                <a:srgbClr val="FF0000"/>
              </a:solidFill>
              <a:miter lim="800000"/>
              <a:headEn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pic>
        <p:nvPicPr>
          <p:cNvPr id="28678" name="Picture 9">
            <a:extLst>
              <a:ext uri="{FF2B5EF4-FFF2-40B4-BE49-F238E27FC236}">
                <a16:creationId xmlns:a16="http://schemas.microsoft.com/office/drawing/2014/main" id="{37A8C589-4B1D-43F9-AFE2-3BFA62A71B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638" y="2708275"/>
            <a:ext cx="4608512" cy="355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9802453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A9001049-0D54-469F-81F4-230D7F67B077}"/>
              </a:ext>
            </a:extLst>
          </p:cNvPr>
          <p:cNvSpPr>
            <a:spLocks noGrp="1" noChangeArrowheads="1"/>
          </p:cNvSpPr>
          <p:nvPr>
            <p:ph type="title"/>
          </p:nvPr>
        </p:nvSpPr>
        <p:spPr>
          <a:xfrm>
            <a:off x="663575" y="633410"/>
            <a:ext cx="8229600" cy="1143000"/>
          </a:xfrm>
        </p:spPr>
        <p:txBody>
          <a:bodyPr/>
          <a:lstStyle/>
          <a:p>
            <a:pPr eaLnBrk="1" hangingPunct="1"/>
            <a:r>
              <a:rPr lang="zh-CN" altLang="en-US" dirty="0"/>
              <a:t>移动（二）</a:t>
            </a:r>
          </a:p>
        </p:txBody>
      </p:sp>
      <p:sp>
        <p:nvSpPr>
          <p:cNvPr id="29699" name="Rectangle 3">
            <a:extLst>
              <a:ext uri="{FF2B5EF4-FFF2-40B4-BE49-F238E27FC236}">
                <a16:creationId xmlns:a16="http://schemas.microsoft.com/office/drawing/2014/main" id="{169F08E9-012D-429F-B2E5-3A9BC31C2AFD}"/>
              </a:ext>
            </a:extLst>
          </p:cNvPr>
          <p:cNvSpPr>
            <a:spLocks noGrp="1" noChangeArrowheads="1"/>
          </p:cNvSpPr>
          <p:nvPr>
            <p:ph type="body" idx="1"/>
          </p:nvPr>
        </p:nvSpPr>
        <p:spPr/>
        <p:txBody>
          <a:bodyPr/>
          <a:lstStyle/>
          <a:p>
            <a:pPr eaLnBrk="1" hangingPunct="1"/>
            <a:r>
              <a:rPr lang="zh-CN" altLang="en-US" b="1">
                <a:solidFill>
                  <a:schemeClr val="folHlink"/>
                </a:solidFill>
              </a:rPr>
              <a:t>不要用</a:t>
            </a:r>
            <a:r>
              <a:rPr lang="en-US" altLang="zh-CN" b="1">
                <a:solidFill>
                  <a:schemeClr val="folHlink"/>
                </a:solidFill>
              </a:rPr>
              <a:t>Windows</a:t>
            </a:r>
            <a:r>
              <a:rPr lang="zh-CN" altLang="en-US" b="1">
                <a:solidFill>
                  <a:schemeClr val="folHlink"/>
                </a:solidFill>
              </a:rPr>
              <a:t>的拖动操作或“剪切”、“粘贴”来实现移动，因为这些操作不受</a:t>
            </a:r>
            <a:r>
              <a:rPr lang="en-US" altLang="zh-CN" b="1">
                <a:solidFill>
                  <a:schemeClr val="folHlink"/>
                </a:solidFill>
              </a:rPr>
              <a:t>SVN</a:t>
            </a:r>
            <a:r>
              <a:rPr lang="zh-CN" altLang="en-US" b="1">
                <a:solidFill>
                  <a:schemeClr val="folHlink"/>
                </a:solidFill>
              </a:rPr>
              <a:t>控制，</a:t>
            </a:r>
            <a:r>
              <a:rPr lang="en-US" altLang="zh-CN" b="1">
                <a:solidFill>
                  <a:schemeClr val="folHlink"/>
                </a:solidFill>
              </a:rPr>
              <a:t>SVN</a:t>
            </a:r>
            <a:r>
              <a:rPr lang="zh-CN" altLang="en-US" b="1">
                <a:solidFill>
                  <a:schemeClr val="folHlink"/>
                </a:solidFill>
              </a:rPr>
              <a:t>会将其理解为在原位置删除文件、在新位置增加文件，从而导致文件移动后不能跟踪到移动前的状态</a:t>
            </a:r>
          </a:p>
        </p:txBody>
      </p:sp>
      <p:sp>
        <p:nvSpPr>
          <p:cNvPr id="29700" name="AutoShape 4">
            <a:hlinkClick r:id="rId2" action="ppaction://hlinksldjump"/>
            <a:extLst>
              <a:ext uri="{FF2B5EF4-FFF2-40B4-BE49-F238E27FC236}">
                <a16:creationId xmlns:a16="http://schemas.microsoft.com/office/drawing/2014/main" id="{CD85A83C-4AEF-407D-A811-50C577B54BF7}"/>
              </a:ext>
            </a:extLst>
          </p:cNvPr>
          <p:cNvSpPr>
            <a:spLocks noChangeArrowheads="1"/>
          </p:cNvSpPr>
          <p:nvPr/>
        </p:nvSpPr>
        <p:spPr bwMode="auto">
          <a:xfrm rot="10800000">
            <a:off x="8101013" y="6238875"/>
            <a:ext cx="792162" cy="503238"/>
          </a:xfrm>
          <a:custGeom>
            <a:avLst/>
            <a:gdLst>
              <a:gd name="T0" fmla="*/ 594122 w 21600"/>
              <a:gd name="T1" fmla="*/ 0 h 21600"/>
              <a:gd name="T2" fmla="*/ 0 w 21600"/>
              <a:gd name="T3" fmla="*/ 251619 h 21600"/>
              <a:gd name="T4" fmla="*/ 594122 w 21600"/>
              <a:gd name="T5" fmla="*/ 503238 h 21600"/>
              <a:gd name="T6" fmla="*/ 792162 w 21600"/>
              <a:gd name="T7" fmla="*/ 251619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chemeClr val="hlink"/>
                </a:solidFill>
              </a:rPr>
              <a:t>Back</a:t>
            </a:r>
          </a:p>
        </p:txBody>
      </p:sp>
    </p:spTree>
    <p:extLst>
      <p:ext uri="{BB962C8B-B14F-4D97-AF65-F5344CB8AC3E}">
        <p14:creationId xmlns:p14="http://schemas.microsoft.com/office/powerpoint/2010/main" val="356575996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A3C477D7-1D23-490F-85ED-9FBB0847D99F}"/>
              </a:ext>
            </a:extLst>
          </p:cNvPr>
          <p:cNvSpPr>
            <a:spLocks noGrp="1" noChangeArrowheads="1"/>
          </p:cNvSpPr>
          <p:nvPr>
            <p:ph type="title"/>
          </p:nvPr>
        </p:nvSpPr>
        <p:spPr>
          <a:xfrm>
            <a:off x="585390" y="519113"/>
            <a:ext cx="8229600" cy="1143000"/>
          </a:xfrm>
        </p:spPr>
        <p:txBody>
          <a:bodyPr/>
          <a:lstStyle/>
          <a:p>
            <a:pPr eaLnBrk="1" hangingPunct="1"/>
            <a:r>
              <a:rPr lang="zh-CN" altLang="en-US" dirty="0"/>
              <a:t>更新至版本</a:t>
            </a:r>
          </a:p>
        </p:txBody>
      </p:sp>
      <p:sp>
        <p:nvSpPr>
          <p:cNvPr id="31747" name="Rectangle 3">
            <a:extLst>
              <a:ext uri="{FF2B5EF4-FFF2-40B4-BE49-F238E27FC236}">
                <a16:creationId xmlns:a16="http://schemas.microsoft.com/office/drawing/2014/main" id="{6B7EF78F-5673-4207-9EA2-FA5381116E4C}"/>
              </a:ext>
            </a:extLst>
          </p:cNvPr>
          <p:cNvSpPr>
            <a:spLocks noGrp="1" noChangeArrowheads="1"/>
          </p:cNvSpPr>
          <p:nvPr>
            <p:ph type="body" idx="1"/>
          </p:nvPr>
        </p:nvSpPr>
        <p:spPr>
          <a:xfrm>
            <a:off x="457200" y="1163638"/>
            <a:ext cx="6419850" cy="5073650"/>
          </a:xfrm>
        </p:spPr>
        <p:txBody>
          <a:bodyPr/>
          <a:lstStyle/>
          <a:p>
            <a:pPr eaLnBrk="1" hangingPunct="1"/>
            <a:r>
              <a:rPr lang="en-US" altLang="zh-CN"/>
              <a:t>“</a:t>
            </a:r>
            <a:r>
              <a:rPr lang="zh-CN" altLang="en-US"/>
              <a:t>更新至版本”用于取出文件的某历史版本</a:t>
            </a:r>
          </a:p>
          <a:p>
            <a:pPr lvl="1" eaLnBrk="1" hangingPunct="1"/>
            <a:r>
              <a:rPr lang="zh-CN" altLang="en-US"/>
              <a:t>在受</a:t>
            </a:r>
            <a:r>
              <a:rPr lang="en-US" altLang="zh-CN"/>
              <a:t>SVN</a:t>
            </a:r>
            <a:r>
              <a:rPr lang="zh-CN" altLang="en-US"/>
              <a:t>控制的某层文件夹或文件上点右键，选择“</a:t>
            </a:r>
            <a:r>
              <a:rPr lang="en-US" altLang="zh-CN"/>
              <a:t>TortoiseSVN</a:t>
            </a:r>
            <a:r>
              <a:rPr lang="zh-CN" altLang="en-US"/>
              <a:t>－更新至版本</a:t>
            </a:r>
            <a:r>
              <a:rPr lang="en-US" altLang="zh-CN"/>
              <a:t>…”</a:t>
            </a:r>
          </a:p>
          <a:p>
            <a:pPr lvl="1" eaLnBrk="1" hangingPunct="1"/>
            <a:r>
              <a:rPr lang="zh-CN" altLang="en-US"/>
              <a:t>在弹出窗口中填写要取的版本号，点“确定”取回该版本</a:t>
            </a:r>
          </a:p>
        </p:txBody>
      </p:sp>
      <p:sp>
        <p:nvSpPr>
          <p:cNvPr id="31748" name="AutoShape 4">
            <a:hlinkClick r:id="rId2" action="ppaction://hlinksldjump"/>
            <a:extLst>
              <a:ext uri="{FF2B5EF4-FFF2-40B4-BE49-F238E27FC236}">
                <a16:creationId xmlns:a16="http://schemas.microsoft.com/office/drawing/2014/main" id="{FC954466-8D73-484C-AD2E-15BC7019A4EC}"/>
              </a:ext>
            </a:extLst>
          </p:cNvPr>
          <p:cNvSpPr>
            <a:spLocks noChangeArrowheads="1"/>
          </p:cNvSpPr>
          <p:nvPr/>
        </p:nvSpPr>
        <p:spPr bwMode="auto">
          <a:xfrm rot="10800000">
            <a:off x="8101013" y="6238875"/>
            <a:ext cx="792162" cy="503238"/>
          </a:xfrm>
          <a:custGeom>
            <a:avLst/>
            <a:gdLst>
              <a:gd name="T0" fmla="*/ 594122 w 21600"/>
              <a:gd name="T1" fmla="*/ 0 h 21600"/>
              <a:gd name="T2" fmla="*/ 0 w 21600"/>
              <a:gd name="T3" fmla="*/ 251619 h 21600"/>
              <a:gd name="T4" fmla="*/ 594122 w 21600"/>
              <a:gd name="T5" fmla="*/ 503238 h 21600"/>
              <a:gd name="T6" fmla="*/ 792162 w 21600"/>
              <a:gd name="T7" fmla="*/ 251619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chemeClr val="hlink"/>
                </a:solidFill>
              </a:rPr>
              <a:t>Back</a:t>
            </a:r>
          </a:p>
        </p:txBody>
      </p:sp>
      <p:pic>
        <p:nvPicPr>
          <p:cNvPr id="31749" name="Picture 6">
            <a:extLst>
              <a:ext uri="{FF2B5EF4-FFF2-40B4-BE49-F238E27FC236}">
                <a16:creationId xmlns:a16="http://schemas.microsoft.com/office/drawing/2014/main" id="{A34975AD-7F44-44E4-A91E-9091EEF317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375" y="4508500"/>
            <a:ext cx="2808288" cy="2205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1750" name="Group 8">
            <a:extLst>
              <a:ext uri="{FF2B5EF4-FFF2-40B4-BE49-F238E27FC236}">
                <a16:creationId xmlns:a16="http://schemas.microsoft.com/office/drawing/2014/main" id="{6108A2C1-D91A-4672-A33D-3034BCE95DBA}"/>
              </a:ext>
            </a:extLst>
          </p:cNvPr>
          <p:cNvGrpSpPr>
            <a:grpSpLocks/>
          </p:cNvGrpSpPr>
          <p:nvPr/>
        </p:nvGrpSpPr>
        <p:grpSpPr bwMode="auto">
          <a:xfrm>
            <a:off x="7000875" y="1187450"/>
            <a:ext cx="1819275" cy="4905375"/>
            <a:chOff x="4410" y="748"/>
            <a:chExt cx="1146" cy="3090"/>
          </a:xfrm>
        </p:grpSpPr>
        <p:pic>
          <p:nvPicPr>
            <p:cNvPr id="31751" name="Picture 5">
              <a:extLst>
                <a:ext uri="{FF2B5EF4-FFF2-40B4-BE49-F238E27FC236}">
                  <a16:creationId xmlns:a16="http://schemas.microsoft.com/office/drawing/2014/main" id="{E1E8EC08-80D5-401E-9693-4D2A11CBD3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0" y="748"/>
              <a:ext cx="1146" cy="3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2" name="AutoShape 7">
              <a:extLst>
                <a:ext uri="{FF2B5EF4-FFF2-40B4-BE49-F238E27FC236}">
                  <a16:creationId xmlns:a16="http://schemas.microsoft.com/office/drawing/2014/main" id="{A28E9DD2-0964-482A-B57A-9A66C3533D3A}"/>
                </a:ext>
              </a:extLst>
            </p:cNvPr>
            <p:cNvSpPr>
              <a:spLocks noChangeArrowheads="1"/>
            </p:cNvSpPr>
            <p:nvPr/>
          </p:nvSpPr>
          <p:spPr bwMode="auto">
            <a:xfrm>
              <a:off x="4422" y="1389"/>
              <a:ext cx="817" cy="136"/>
            </a:xfrm>
            <a:prstGeom prst="flowChartAlternateProcess">
              <a:avLst/>
            </a:prstGeom>
            <a:noFill/>
            <a:ln w="28575" algn="ctr">
              <a:solidFill>
                <a:srgbClr val="FF0000"/>
              </a:solidFill>
              <a:miter lim="800000"/>
              <a:headEn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Tree>
    <p:extLst>
      <p:ext uri="{BB962C8B-B14F-4D97-AF65-F5344CB8AC3E}">
        <p14:creationId xmlns:p14="http://schemas.microsoft.com/office/powerpoint/2010/main" val="3405588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sz="2000" dirty="0">
                <a:solidFill>
                  <a:srgbClr val="386698"/>
                </a:solidFill>
                <a:latin typeface="黑体" panose="02010609060101010101" pitchFamily="49" charset="-122"/>
                <a:ea typeface="黑体" panose="02010609060101010101" pitchFamily="49" charset="-122"/>
              </a:rPr>
              <a:t>复现步骤的正确书写方式：</a:t>
            </a:r>
          </a:p>
          <a:p>
            <a:pPr lvl="1"/>
            <a:r>
              <a:rPr lang="zh-CN" altLang="en-US" sz="1800" dirty="0">
                <a:solidFill>
                  <a:srgbClr val="386698"/>
                </a:solidFill>
                <a:latin typeface="黑体" panose="02010609060101010101" pitchFamily="49" charset="-122"/>
                <a:ea typeface="黑体" panose="02010609060101010101" pitchFamily="49" charset="-122"/>
              </a:rPr>
              <a:t>提供测试的环境信息；</a:t>
            </a:r>
          </a:p>
          <a:p>
            <a:pPr lvl="1"/>
            <a:r>
              <a:rPr lang="zh-CN" altLang="en-US" sz="1800" dirty="0">
                <a:solidFill>
                  <a:srgbClr val="386698"/>
                </a:solidFill>
                <a:latin typeface="黑体" panose="02010609060101010101" pitchFamily="49" charset="-122"/>
                <a:ea typeface="黑体" panose="02010609060101010101" pitchFamily="49" charset="-122"/>
              </a:rPr>
              <a:t>简单地一步步引导复现该缺陷，一个步骤包含的操作不要多；</a:t>
            </a:r>
          </a:p>
          <a:p>
            <a:pPr lvl="1"/>
            <a:r>
              <a:rPr lang="zh-CN" altLang="en-US" sz="1800" dirty="0">
                <a:solidFill>
                  <a:srgbClr val="386698"/>
                </a:solidFill>
                <a:latin typeface="黑体" panose="02010609060101010101" pitchFamily="49" charset="-122"/>
                <a:ea typeface="黑体" panose="02010609060101010101" pitchFamily="49" charset="-122"/>
              </a:rPr>
              <a:t>每个步骤前使用数字对步骤编号；</a:t>
            </a:r>
          </a:p>
          <a:p>
            <a:pPr lvl="1"/>
            <a:r>
              <a:rPr lang="zh-CN" altLang="en-US" sz="1800" dirty="0">
                <a:solidFill>
                  <a:srgbClr val="386698"/>
                </a:solidFill>
                <a:latin typeface="黑体" panose="02010609060101010101" pitchFamily="49" charset="-122"/>
                <a:ea typeface="黑体" panose="02010609060101010101" pitchFamily="49" charset="-122"/>
              </a:rPr>
              <a:t>尽量使用短语或短句，避免复杂句型句式；</a:t>
            </a:r>
          </a:p>
          <a:p>
            <a:pPr lvl="1"/>
            <a:r>
              <a:rPr lang="zh-CN" altLang="en-US" sz="1800" dirty="0">
                <a:solidFill>
                  <a:srgbClr val="386698"/>
                </a:solidFill>
                <a:latin typeface="黑体" panose="02010609060101010101" pitchFamily="49" charset="-122"/>
                <a:ea typeface="黑体" panose="02010609060101010101" pitchFamily="49" charset="-122"/>
              </a:rPr>
              <a:t>复现的步骤要完整、准确、简短；</a:t>
            </a:r>
          </a:p>
          <a:p>
            <a:pPr lvl="1"/>
            <a:r>
              <a:rPr lang="zh-CN" altLang="en-US" sz="1800" dirty="0">
                <a:solidFill>
                  <a:srgbClr val="386698"/>
                </a:solidFill>
                <a:latin typeface="黑体" panose="02010609060101010101" pitchFamily="49" charset="-122"/>
                <a:ea typeface="黑体" panose="02010609060101010101" pitchFamily="49" charset="-122"/>
              </a:rPr>
              <a:t>将常见步骤合并为较少步骤；</a:t>
            </a:r>
          </a:p>
          <a:p>
            <a:pPr lvl="1"/>
            <a:r>
              <a:rPr lang="zh-CN" altLang="en-US" sz="1800" dirty="0">
                <a:solidFill>
                  <a:srgbClr val="386698"/>
                </a:solidFill>
                <a:latin typeface="黑体" panose="02010609060101010101" pitchFamily="49" charset="-122"/>
                <a:ea typeface="黑体" panose="02010609060101010101" pitchFamily="49" charset="-122"/>
              </a:rPr>
              <a:t>按实际需要决定是否包含步骤执行后的结果。</a:t>
            </a:r>
          </a:p>
          <a:p>
            <a:pPr lvl="1"/>
            <a:endParaRPr lang="zh-CN" altLang="en-US" sz="1800" dirty="0">
              <a:solidFill>
                <a:srgbClr val="386698"/>
              </a:solidFill>
              <a:latin typeface="黑体" panose="02010609060101010101" pitchFamily="49" charset="-122"/>
              <a:ea typeface="黑体" panose="02010609060101010101" pitchFamily="49" charset="-122"/>
            </a:endParaRPr>
          </a:p>
          <a:p>
            <a:pPr algn="l"/>
            <a:r>
              <a:rPr lang="en-US" altLang="zh-CN" sz="2000" dirty="0">
                <a:solidFill>
                  <a:srgbClr val="386698"/>
                </a:solidFill>
                <a:latin typeface="黑体" panose="02010609060101010101" pitchFamily="49" charset="-122"/>
                <a:ea typeface="黑体" panose="02010609060101010101" pitchFamily="49" charset="-122"/>
              </a:rPr>
              <a:t>实际结果：是执行</a:t>
            </a:r>
            <a:r>
              <a:rPr lang="en-US" altLang="zh-CN" sz="2000" dirty="0">
                <a:solidFill>
                  <a:srgbClr val="C00000"/>
                </a:solidFill>
                <a:latin typeface="黑体" panose="02010609060101010101" pitchFamily="49" charset="-122"/>
                <a:ea typeface="黑体" panose="02010609060101010101" pitchFamily="49" charset="-122"/>
              </a:rPr>
              <a:t>复现</a:t>
            </a:r>
            <a:r>
              <a:rPr lang="en-US" altLang="zh-CN" sz="2000" dirty="0">
                <a:solidFill>
                  <a:srgbClr val="386698"/>
                </a:solidFill>
                <a:latin typeface="黑体" panose="02010609060101010101" pitchFamily="49" charset="-122"/>
                <a:ea typeface="黑体" panose="02010609060101010101" pitchFamily="49" charset="-122"/>
              </a:rPr>
              <a:t>步骤后软件的现象和产生的行为。</a:t>
            </a:r>
          </a:p>
          <a:p>
            <a:pPr lvl="1"/>
            <a:r>
              <a:rPr lang="zh-CN" altLang="en-US" sz="1800" dirty="0">
                <a:solidFill>
                  <a:srgbClr val="386698"/>
                </a:solidFill>
                <a:latin typeface="黑体" panose="02010609060101010101" pitchFamily="49" charset="-122"/>
                <a:ea typeface="黑体" panose="02010609060101010101" pitchFamily="49" charset="-122"/>
              </a:rPr>
              <a:t>实际结果的描述应向标题信息那样，要列出具体的缺陷症状，而不是简单地指出“不正确”或“不起作用”。</a:t>
            </a:r>
          </a:p>
        </p:txBody>
      </p:sp>
      <p:sp>
        <p:nvSpPr>
          <p:cNvPr id="5" name="标题 4"/>
          <p:cNvSpPr>
            <a:spLocks noGrp="1"/>
          </p:cNvSpPr>
          <p:nvPr>
            <p:ph type="title"/>
          </p:nvPr>
        </p:nvSpPr>
        <p:spPr>
          <a:xfrm>
            <a:off x="457200" y="590550"/>
            <a:ext cx="8229600" cy="58102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缺陷书写规范</a:t>
            </a:r>
          </a:p>
        </p:txBody>
      </p:sp>
    </p:spTree>
    <p:extLst>
      <p:ext uri="{BB962C8B-B14F-4D97-AF65-F5344CB8AC3E}">
        <p14:creationId xmlns:p14="http://schemas.microsoft.com/office/powerpoint/2010/main" val="1870435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8F23E2D0-4104-45C1-8969-8EFFA61AE419}"/>
              </a:ext>
            </a:extLst>
          </p:cNvPr>
          <p:cNvSpPr>
            <a:spLocks noGrp="1" noChangeArrowheads="1"/>
          </p:cNvSpPr>
          <p:nvPr>
            <p:ph type="title"/>
          </p:nvPr>
        </p:nvSpPr>
        <p:spPr/>
        <p:txBody>
          <a:bodyPr/>
          <a:lstStyle/>
          <a:p>
            <a:pPr eaLnBrk="1" hangingPunct="1"/>
            <a:r>
              <a:rPr lang="zh-CN" altLang="en-US"/>
              <a:t>权限管理</a:t>
            </a:r>
          </a:p>
        </p:txBody>
      </p:sp>
      <p:sp>
        <p:nvSpPr>
          <p:cNvPr id="60419" name="Rectangle 3">
            <a:extLst>
              <a:ext uri="{FF2B5EF4-FFF2-40B4-BE49-F238E27FC236}">
                <a16:creationId xmlns:a16="http://schemas.microsoft.com/office/drawing/2014/main" id="{07F685FC-2294-4ED8-8A3E-2542E4AAF31C}"/>
              </a:ext>
            </a:extLst>
          </p:cNvPr>
          <p:cNvSpPr>
            <a:spLocks noGrp="1" noChangeArrowheads="1"/>
          </p:cNvSpPr>
          <p:nvPr>
            <p:ph type="body" idx="1"/>
          </p:nvPr>
        </p:nvSpPr>
        <p:spPr/>
        <p:txBody>
          <a:bodyPr/>
          <a:lstStyle/>
          <a:p>
            <a:pPr eaLnBrk="1" hangingPunct="1"/>
            <a:r>
              <a:rPr lang="zh-CN" altLang="en-US"/>
              <a:t>管理员可通过修改服务器上的权限文件，实现对权限的控制</a:t>
            </a:r>
          </a:p>
          <a:p>
            <a:pPr eaLnBrk="1" hangingPunct="1"/>
            <a:r>
              <a:rPr lang="zh-CN" altLang="en-US"/>
              <a:t>权限分为三种：无权限、只读权限和读写权限</a:t>
            </a:r>
          </a:p>
          <a:p>
            <a:pPr eaLnBrk="1" hangingPunct="1"/>
            <a:r>
              <a:rPr lang="zh-CN" altLang="en-US"/>
              <a:t>权限的控制以文件夹为最小单位</a:t>
            </a:r>
          </a:p>
          <a:p>
            <a:pPr eaLnBrk="1" hangingPunct="1"/>
            <a:r>
              <a:rPr lang="zh-CN" altLang="en-US"/>
              <a:t>可对单个用户的权限进行控制，也可以对用户组的权限进行控制</a:t>
            </a:r>
          </a:p>
        </p:txBody>
      </p:sp>
      <p:sp>
        <p:nvSpPr>
          <p:cNvPr id="60420" name="AutoShape 4">
            <a:hlinkClick r:id="rId2" action="ppaction://hlinksldjump"/>
            <a:extLst>
              <a:ext uri="{FF2B5EF4-FFF2-40B4-BE49-F238E27FC236}">
                <a16:creationId xmlns:a16="http://schemas.microsoft.com/office/drawing/2014/main" id="{8A8A0A20-E1C7-40A3-950D-C1A8B47E5CB5}"/>
              </a:ext>
            </a:extLst>
          </p:cNvPr>
          <p:cNvSpPr>
            <a:spLocks noChangeArrowheads="1"/>
          </p:cNvSpPr>
          <p:nvPr/>
        </p:nvSpPr>
        <p:spPr bwMode="auto">
          <a:xfrm rot="10800000">
            <a:off x="8101013" y="6238875"/>
            <a:ext cx="792162" cy="503238"/>
          </a:xfrm>
          <a:custGeom>
            <a:avLst/>
            <a:gdLst>
              <a:gd name="T0" fmla="*/ 594122 w 21600"/>
              <a:gd name="T1" fmla="*/ 0 h 21600"/>
              <a:gd name="T2" fmla="*/ 0 w 21600"/>
              <a:gd name="T3" fmla="*/ 251619 h 21600"/>
              <a:gd name="T4" fmla="*/ 594122 w 21600"/>
              <a:gd name="T5" fmla="*/ 503238 h 21600"/>
              <a:gd name="T6" fmla="*/ 792162 w 21600"/>
              <a:gd name="T7" fmla="*/ 251619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chemeClr val="hlink"/>
                </a:solidFill>
              </a:rPr>
              <a:t>Back</a:t>
            </a:r>
          </a:p>
        </p:txBody>
      </p:sp>
    </p:spTree>
    <p:extLst>
      <p:ext uri="{BB962C8B-B14F-4D97-AF65-F5344CB8AC3E}">
        <p14:creationId xmlns:p14="http://schemas.microsoft.com/office/powerpoint/2010/main" val="12017881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lnSpc>
                <a:spcPct val="130000"/>
              </a:lnSpc>
            </a:pPr>
            <a:r>
              <a:rPr lang="en-US" altLang="zh-CN" sz="2000" dirty="0">
                <a:solidFill>
                  <a:srgbClr val="386698"/>
                </a:solidFill>
                <a:latin typeface="黑体" panose="02010609060101010101" pitchFamily="49" charset="-122"/>
                <a:ea typeface="黑体" panose="02010609060101010101" pitchFamily="49" charset="-122"/>
              </a:rPr>
              <a:t>期望结果：描述应与实际结果的描述方式相同。通常需要列出期望的结果是什么。</a:t>
            </a:r>
          </a:p>
          <a:p>
            <a:pPr>
              <a:lnSpc>
                <a:spcPct val="130000"/>
              </a:lnSpc>
            </a:pPr>
            <a:r>
              <a:rPr lang="en-US" altLang="zh-CN" sz="2000" dirty="0">
                <a:solidFill>
                  <a:srgbClr val="386698"/>
                </a:solidFill>
                <a:latin typeface="黑体" panose="02010609060101010101" pitchFamily="49" charset="-122"/>
                <a:ea typeface="黑体" panose="02010609060101010101" pitchFamily="49" charset="-122"/>
              </a:rPr>
              <a:t>附件：</a:t>
            </a:r>
            <a:r>
              <a:rPr lang="en-US" altLang="zh-CN" sz="2000" b="0" dirty="0">
                <a:solidFill>
                  <a:srgbClr val="386698"/>
                </a:solidFill>
                <a:latin typeface="黑体" panose="02010609060101010101" pitchFamily="49" charset="-122"/>
                <a:ea typeface="黑体" panose="02010609060101010101" pitchFamily="49" charset="-122"/>
              </a:rPr>
              <a:t>对缺陷描述的补充说明，可以是以下一些类型：</a:t>
            </a:r>
          </a:p>
          <a:p>
            <a:pPr lvl="1">
              <a:lnSpc>
                <a:spcPct val="130000"/>
              </a:lnSpc>
            </a:pPr>
            <a:r>
              <a:rPr lang="en-US" altLang="zh-CN" sz="1800" dirty="0">
                <a:solidFill>
                  <a:srgbClr val="386698"/>
                </a:solidFill>
                <a:latin typeface="黑体" panose="02010609060101010101" pitchFamily="49" charset="-122"/>
                <a:ea typeface="黑体" panose="02010609060101010101" pitchFamily="49" charset="-122"/>
              </a:rPr>
              <a:t>缺陷症状的截图；</a:t>
            </a:r>
          </a:p>
          <a:p>
            <a:pPr lvl="1">
              <a:lnSpc>
                <a:spcPct val="130000"/>
              </a:lnSpc>
            </a:pPr>
            <a:r>
              <a:rPr lang="en-US" altLang="zh-CN" sz="1800" dirty="0">
                <a:solidFill>
                  <a:srgbClr val="386698"/>
                </a:solidFill>
                <a:latin typeface="黑体" panose="02010609060101010101" pitchFamily="49" charset="-122"/>
                <a:ea typeface="黑体" panose="02010609060101010101" pitchFamily="49" charset="-122"/>
              </a:rPr>
              <a:t>测试使用的数据文件；166 199 188</a:t>
            </a:r>
          </a:p>
          <a:p>
            <a:pPr>
              <a:lnSpc>
                <a:spcPct val="130000"/>
              </a:lnSpc>
            </a:pPr>
            <a:r>
              <a:rPr lang="en-US" altLang="zh-CN" sz="2000" dirty="0">
                <a:solidFill>
                  <a:srgbClr val="386698"/>
                </a:solidFill>
                <a:latin typeface="黑体" panose="02010609060101010101" pitchFamily="49" charset="-122"/>
                <a:ea typeface="黑体" panose="02010609060101010101" pitchFamily="49" charset="-122"/>
              </a:rPr>
              <a:t>其它：</a:t>
            </a:r>
          </a:p>
          <a:p>
            <a:pPr lvl="1">
              <a:lnSpc>
                <a:spcPct val="130000"/>
              </a:lnSpc>
            </a:pPr>
            <a:r>
              <a:rPr lang="en-US" altLang="zh-CN" sz="1800" dirty="0">
                <a:solidFill>
                  <a:srgbClr val="386698"/>
                </a:solidFill>
                <a:latin typeface="黑体" panose="02010609060101010101" pitchFamily="49" charset="-122"/>
                <a:ea typeface="黑体" panose="02010609060101010101" pitchFamily="49" charset="-122"/>
              </a:rPr>
              <a:t>选择合适的缺陷严重性属性；</a:t>
            </a:r>
          </a:p>
          <a:p>
            <a:pPr lvl="1">
              <a:lnSpc>
                <a:spcPct val="130000"/>
              </a:lnSpc>
            </a:pPr>
            <a:r>
              <a:rPr lang="en-US" altLang="zh-CN" sz="1800" dirty="0">
                <a:solidFill>
                  <a:srgbClr val="386698"/>
                </a:solidFill>
                <a:latin typeface="黑体" panose="02010609060101010101" pitchFamily="49" charset="-122"/>
                <a:ea typeface="黑体" panose="02010609060101010101" pitchFamily="49" charset="-122"/>
              </a:rPr>
              <a:t>按相应的规定，填写相应的字段信息</a:t>
            </a:r>
            <a:endParaRPr lang="zh-CN" altLang="en-US" sz="1800" dirty="0"/>
          </a:p>
        </p:txBody>
      </p:sp>
      <p:sp>
        <p:nvSpPr>
          <p:cNvPr id="5" name="标题 4"/>
          <p:cNvSpPr>
            <a:spLocks noGrp="1"/>
          </p:cNvSpPr>
          <p:nvPr>
            <p:ph type="title"/>
          </p:nvPr>
        </p:nvSpPr>
        <p:spPr>
          <a:xfrm>
            <a:off x="457200" y="590550"/>
            <a:ext cx="8229600" cy="58102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缺陷书写规范</a:t>
            </a:r>
          </a:p>
        </p:txBody>
      </p:sp>
    </p:spTree>
    <p:extLst>
      <p:ext uri="{BB962C8B-B14F-4D97-AF65-F5344CB8AC3E}">
        <p14:creationId xmlns:p14="http://schemas.microsoft.com/office/powerpoint/2010/main" val="1471618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lgn="just">
              <a:lnSpc>
                <a:spcPct val="120000"/>
              </a:lnSpc>
            </a:pPr>
            <a:r>
              <a:rPr lang="en-US" altLang="zh-CN" sz="2000" dirty="0">
                <a:solidFill>
                  <a:srgbClr val="386698"/>
                </a:solidFill>
                <a:latin typeface="黑体" panose="02010609060101010101" pitchFamily="49" charset="-122"/>
                <a:ea typeface="黑体" panose="02010609060101010101" pitchFamily="49" charset="-122"/>
              </a:rPr>
              <a:t>避免常见的错误：</a:t>
            </a:r>
          </a:p>
          <a:p>
            <a:pPr lvl="1" algn="just">
              <a:lnSpc>
                <a:spcPct val="120000"/>
              </a:lnSpc>
            </a:pPr>
            <a:r>
              <a:rPr lang="en-US" altLang="zh-CN" sz="1800" dirty="0">
                <a:solidFill>
                  <a:srgbClr val="00B050"/>
                </a:solidFill>
                <a:latin typeface="黑体" panose="02010609060101010101" pitchFamily="49" charset="-122"/>
                <a:ea typeface="黑体" panose="02010609060101010101" pitchFamily="49" charset="-122"/>
              </a:rPr>
              <a:t>避免使用我、你等人称代词，可以直接使用动词或必要时使用“用户”代替</a:t>
            </a:r>
          </a:p>
          <a:p>
            <a:pPr lvl="1" algn="just">
              <a:lnSpc>
                <a:spcPct val="120000"/>
              </a:lnSpc>
            </a:pPr>
            <a:r>
              <a:rPr lang="en-US" altLang="zh-CN" sz="1800" dirty="0">
                <a:solidFill>
                  <a:srgbClr val="386698"/>
                </a:solidFill>
                <a:latin typeface="黑体" panose="02010609060101010101" pitchFamily="49" charset="-122"/>
                <a:ea typeface="黑体" panose="02010609060101010101" pitchFamily="49" charset="-122"/>
              </a:rPr>
              <a:t>避免使用情绪化的语言和强调符号；</a:t>
            </a:r>
          </a:p>
          <a:p>
            <a:pPr lvl="1" algn="just">
              <a:lnSpc>
                <a:spcPct val="120000"/>
              </a:lnSpc>
            </a:pPr>
            <a:r>
              <a:rPr lang="en-US" altLang="zh-CN" sz="1800" dirty="0">
                <a:solidFill>
                  <a:srgbClr val="386698"/>
                </a:solidFill>
                <a:latin typeface="黑体" panose="02010609060101010101" pitchFamily="49" charset="-122"/>
                <a:ea typeface="黑体" panose="02010609060101010101" pitchFamily="49" charset="-122"/>
              </a:rPr>
              <a:t>避免使用诸如“似乎”、“看上去可能”等含义模糊的词汇，而需要报告确定的缺陷结果；</a:t>
            </a:r>
          </a:p>
          <a:p>
            <a:pPr lvl="1" algn="just">
              <a:lnSpc>
                <a:spcPct val="120000"/>
              </a:lnSpc>
            </a:pPr>
            <a:r>
              <a:rPr lang="en-US" altLang="zh-CN" sz="1800" dirty="0">
                <a:solidFill>
                  <a:srgbClr val="386698"/>
                </a:solidFill>
                <a:latin typeface="黑体" panose="02010609060101010101" pitchFamily="49" charset="-122"/>
                <a:ea typeface="黑体" panose="02010609060101010101" pitchFamily="49" charset="-122"/>
              </a:rPr>
              <a:t>避免使用自认为比较幽默的语句，只需客观地描述缺陷的信息；</a:t>
            </a:r>
          </a:p>
          <a:p>
            <a:pPr lvl="1" algn="just">
              <a:lnSpc>
                <a:spcPct val="120000"/>
              </a:lnSpc>
            </a:pPr>
            <a:r>
              <a:rPr lang="en-US" altLang="zh-CN" sz="1800" dirty="0">
                <a:solidFill>
                  <a:srgbClr val="386698"/>
                </a:solidFill>
                <a:latin typeface="黑体" panose="02010609060101010101" pitchFamily="49" charset="-122"/>
                <a:ea typeface="黑体" panose="02010609060101010101" pitchFamily="49" charset="-122"/>
              </a:rPr>
              <a:t>避免提交不确定的测试问题，自己至少需要重现一次再提交。</a:t>
            </a:r>
          </a:p>
          <a:p>
            <a:pPr algn="just">
              <a:lnSpc>
                <a:spcPct val="120000"/>
              </a:lnSpc>
            </a:pPr>
            <a:r>
              <a:rPr lang="en-US" altLang="zh-CN" sz="2000" dirty="0">
                <a:solidFill>
                  <a:srgbClr val="386698"/>
                </a:solidFill>
                <a:latin typeface="黑体" panose="02010609060101010101" pitchFamily="49" charset="-122"/>
                <a:ea typeface="黑体" panose="02010609060101010101" pitchFamily="49" charset="-122"/>
              </a:rPr>
              <a:t>反面的示例：</a:t>
            </a:r>
          </a:p>
          <a:p>
            <a:pPr lvl="1" algn="just">
              <a:lnSpc>
                <a:spcPct val="120000"/>
              </a:lnSpc>
            </a:pPr>
            <a:r>
              <a:rPr lang="en-US" altLang="zh-CN" sz="1800" dirty="0">
                <a:solidFill>
                  <a:srgbClr val="386698"/>
                </a:solidFill>
                <a:latin typeface="黑体" panose="02010609060101010101" pitchFamily="49" charset="-122"/>
                <a:ea typeface="黑体" panose="02010609060101010101" pitchFamily="49" charset="-122"/>
              </a:rPr>
              <a:t>上海人：哪能查询到的结果和查询条件不搭噶的。</a:t>
            </a:r>
          </a:p>
          <a:p>
            <a:pPr lvl="1" algn="just">
              <a:lnSpc>
                <a:spcPct val="120000"/>
              </a:lnSpc>
            </a:pPr>
            <a:r>
              <a:rPr lang="en-US" altLang="zh-CN" sz="1800" dirty="0">
                <a:solidFill>
                  <a:srgbClr val="386698"/>
                </a:solidFill>
                <a:latin typeface="黑体" panose="02010609060101010101" pitchFamily="49" charset="-122"/>
                <a:ea typeface="黑体" panose="02010609060101010101" pitchFamily="49" charset="-122"/>
              </a:rPr>
              <a:t>北京人：哥们好不容易输入一堆个人详细信息后，点击保存后全瞎了。</a:t>
            </a:r>
          </a:p>
        </p:txBody>
      </p:sp>
      <p:sp>
        <p:nvSpPr>
          <p:cNvPr id="5" name="标题 4"/>
          <p:cNvSpPr>
            <a:spLocks noGrp="1"/>
          </p:cNvSpPr>
          <p:nvPr>
            <p:ph type="title"/>
          </p:nvPr>
        </p:nvSpPr>
        <p:spPr>
          <a:xfrm>
            <a:off x="457200" y="590550"/>
            <a:ext cx="8229600" cy="58102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缺陷书写规范</a:t>
            </a:r>
          </a:p>
        </p:txBody>
      </p:sp>
    </p:spTree>
    <p:extLst>
      <p:ext uri="{BB962C8B-B14F-4D97-AF65-F5344CB8AC3E}">
        <p14:creationId xmlns:p14="http://schemas.microsoft.com/office/powerpoint/2010/main" val="2073032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928370"/>
            <a:ext cx="8229600" cy="59753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缺陷报告</a:t>
            </a:r>
          </a:p>
        </p:txBody>
      </p:sp>
      <p:graphicFrame>
        <p:nvGraphicFramePr>
          <p:cNvPr id="4" name="Group 56"/>
          <p:cNvGraphicFramePr>
            <a:graphicFrameLocks noGrp="1"/>
          </p:cNvGraphicFramePr>
          <p:nvPr>
            <p:extLst>
              <p:ext uri="{D42A27DB-BD31-4B8C-83A1-F6EECF244321}">
                <p14:modId xmlns:p14="http://schemas.microsoft.com/office/powerpoint/2010/main" val="2831050238"/>
              </p:ext>
            </p:extLst>
          </p:nvPr>
        </p:nvGraphicFramePr>
        <p:xfrm>
          <a:off x="1247140" y="1776307"/>
          <a:ext cx="6649720" cy="4016139"/>
        </p:xfrm>
        <a:graphic>
          <a:graphicData uri="http://schemas.openxmlformats.org/drawingml/2006/table">
            <a:tbl>
              <a:tblPr>
                <a:tableStyleId>{BDBED569-4797-4DF1-A0F4-6AAB3CD982D8}</a:tableStyleId>
              </a:tblPr>
              <a:tblGrid>
                <a:gridCol w="1662430">
                  <a:extLst>
                    <a:ext uri="{9D8B030D-6E8A-4147-A177-3AD203B41FA5}">
                      <a16:colId xmlns:a16="http://schemas.microsoft.com/office/drawing/2014/main" val="20000"/>
                    </a:ext>
                  </a:extLst>
                </a:gridCol>
                <a:gridCol w="1662430">
                  <a:extLst>
                    <a:ext uri="{9D8B030D-6E8A-4147-A177-3AD203B41FA5}">
                      <a16:colId xmlns:a16="http://schemas.microsoft.com/office/drawing/2014/main" val="20001"/>
                    </a:ext>
                  </a:extLst>
                </a:gridCol>
                <a:gridCol w="1662430">
                  <a:extLst>
                    <a:ext uri="{9D8B030D-6E8A-4147-A177-3AD203B41FA5}">
                      <a16:colId xmlns:a16="http://schemas.microsoft.com/office/drawing/2014/main" val="20002"/>
                    </a:ext>
                  </a:extLst>
                </a:gridCol>
                <a:gridCol w="1662430">
                  <a:extLst>
                    <a:ext uri="{9D8B030D-6E8A-4147-A177-3AD203B41FA5}">
                      <a16:colId xmlns:a16="http://schemas.microsoft.com/office/drawing/2014/main" val="20003"/>
                    </a:ext>
                  </a:extLst>
                </a:gridCol>
              </a:tblGrid>
              <a:tr h="34671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385" u="none" strike="noStrike" cap="none" normalizeH="0" baseline="0" dirty="0" err="1">
                          <a:ln>
                            <a:noFill/>
                          </a:ln>
                          <a:effectLst/>
                        </a:rPr>
                        <a:t>缺陷ID</a:t>
                      </a:r>
                      <a:r>
                        <a:rPr kumimoji="0" lang="en-US" altLang="zh-CN" sz="1385" u="none" strike="noStrike" cap="none" normalizeH="0" baseline="0" dirty="0">
                          <a:ln>
                            <a:noFill/>
                          </a:ln>
                          <a:effectLst/>
                        </a:rPr>
                        <a:t>：</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385" u="none" strike="noStrike" cap="none" normalizeH="0" baseline="0" dirty="0">
                          <a:ln>
                            <a:noFill/>
                          </a:ln>
                          <a:effectLst/>
                        </a:rPr>
                        <a:t>625143</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385" u="none" strike="noStrike" cap="none" normalizeH="0" baseline="0" dirty="0" err="1">
                          <a:ln>
                            <a:noFill/>
                          </a:ln>
                          <a:effectLst/>
                        </a:rPr>
                        <a:t>测试日期</a:t>
                      </a:r>
                      <a:r>
                        <a:rPr kumimoji="0" lang="en-US" altLang="zh-CN" sz="1385" u="none" strike="noStrike" cap="none" normalizeH="0" baseline="0" dirty="0">
                          <a:ln>
                            <a:noFill/>
                          </a:ln>
                          <a:effectLst/>
                        </a:rPr>
                        <a:t>：</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385" u="none" strike="noStrike" cap="none" normalizeH="0" baseline="0" dirty="0">
                          <a:ln>
                            <a:noFill/>
                          </a:ln>
                          <a:effectLst/>
                        </a:rPr>
                        <a:t>2010/7/28</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extLst>
                  <a:ext uri="{0D108BD9-81ED-4DB2-BD59-A6C34878D82A}">
                    <a16:rowId xmlns:a16="http://schemas.microsoft.com/office/drawing/2014/main" val="10000"/>
                  </a:ext>
                </a:extLst>
              </a:tr>
              <a:tr h="33845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385" u="none" strike="noStrike" cap="none" normalizeH="0" baseline="0" dirty="0" err="1">
                          <a:ln>
                            <a:noFill/>
                          </a:ln>
                          <a:effectLst/>
                        </a:rPr>
                        <a:t>测试人员</a:t>
                      </a:r>
                      <a:r>
                        <a:rPr kumimoji="0" lang="en-US" altLang="zh-CN" sz="1385" u="none" strike="noStrike" cap="none" normalizeH="0" baseline="0" dirty="0">
                          <a:ln>
                            <a:noFill/>
                          </a:ln>
                          <a:effectLst/>
                        </a:rPr>
                        <a:t>：</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lion</a:t>
                      </a: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385" u="none" strike="noStrike" cap="none" normalizeH="0" baseline="0" dirty="0">
                          <a:ln>
                            <a:noFill/>
                          </a:ln>
                          <a:effectLst/>
                        </a:rPr>
                        <a:t>BUG类型：</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界面错误</a:t>
                      </a:r>
                    </a:p>
                  </a:txBody>
                  <a:tcPr marT="35188" marB="35188" horzOverflow="overflow"/>
                </a:tc>
                <a:extLst>
                  <a:ext uri="{0D108BD9-81ED-4DB2-BD59-A6C34878D82A}">
                    <a16:rowId xmlns:a16="http://schemas.microsoft.com/office/drawing/2014/main" val="10001"/>
                  </a:ext>
                </a:extLst>
              </a:tr>
              <a:tr h="34671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385" u="none" strike="noStrike" cap="none" normalizeH="0" baseline="0" dirty="0" err="1">
                          <a:ln>
                            <a:noFill/>
                          </a:ln>
                          <a:effectLst/>
                        </a:rPr>
                        <a:t>功能模块</a:t>
                      </a:r>
                      <a:r>
                        <a:rPr kumimoji="0" lang="en-US" altLang="zh-CN" sz="1385" u="none" strike="noStrike" cap="none" normalizeH="0" baseline="0" dirty="0">
                          <a:ln>
                            <a:noFill/>
                          </a:ln>
                          <a:effectLst/>
                        </a:rPr>
                        <a:t>：</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侧导航</a:t>
                      </a: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385" u="none" strike="noStrike" cap="none" normalizeH="0" baseline="0" dirty="0">
                          <a:ln>
                            <a:noFill/>
                          </a:ln>
                          <a:effectLst/>
                        </a:rPr>
                        <a:t>环境（浏览器）</a:t>
                      </a:r>
                      <a:r>
                        <a:rPr kumimoji="0" lang="en-US" altLang="zh-CN" sz="1385" u="none" strike="noStrike" cap="none" normalizeH="0" baseline="0" dirty="0">
                          <a:ln>
                            <a:noFill/>
                          </a:ln>
                          <a:effectLst/>
                        </a:rPr>
                        <a:t>：</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385" u="none" strike="noStrike" cap="none" normalizeH="0" baseline="0" dirty="0">
                          <a:ln>
                            <a:noFill/>
                          </a:ln>
                          <a:effectLst/>
                        </a:rPr>
                        <a:t>谷歌浏览器</a:t>
                      </a:r>
                      <a:endParaRPr kumimoji="0" lang="en-US" altLang="zh-CN" sz="1385" u="none" strike="noStrike" cap="none" normalizeH="0" baseline="0" dirty="0">
                        <a:ln>
                          <a:noFill/>
                        </a:ln>
                        <a:effectLst/>
                      </a:endParaRPr>
                    </a:p>
                  </a:txBody>
                  <a:tcPr marT="35188" marB="35188" horzOverflow="overflow"/>
                </a:tc>
                <a:extLst>
                  <a:ext uri="{0D108BD9-81ED-4DB2-BD59-A6C34878D82A}">
                    <a16:rowId xmlns:a16="http://schemas.microsoft.com/office/drawing/2014/main" val="10002"/>
                  </a:ext>
                </a:extLst>
              </a:tr>
              <a:tr h="34671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385" u="none" strike="noStrike" cap="none" normalizeH="0" baseline="0" dirty="0" err="1">
                          <a:ln>
                            <a:noFill/>
                          </a:ln>
                          <a:effectLst/>
                        </a:rPr>
                        <a:t>严重程度</a:t>
                      </a:r>
                      <a:r>
                        <a:rPr kumimoji="0" lang="en-US" altLang="zh-CN" sz="1385" u="none" strike="noStrike" cap="none" normalizeH="0" baseline="0" dirty="0">
                          <a:ln>
                            <a:noFill/>
                          </a:ln>
                          <a:effectLst/>
                        </a:rPr>
                        <a:t>：</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a:t>
                      </a: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385" u="none" strike="noStrike" cap="none" normalizeH="0" baseline="0" dirty="0" err="1">
                          <a:ln>
                            <a:noFill/>
                          </a:ln>
                          <a:effectLst/>
                        </a:rPr>
                        <a:t>优先级</a:t>
                      </a:r>
                      <a:r>
                        <a:rPr kumimoji="0" lang="en-US" altLang="zh-CN" sz="1385" u="none" strike="noStrike" cap="none" normalizeH="0" baseline="0" dirty="0">
                          <a:ln>
                            <a:noFill/>
                          </a:ln>
                          <a:effectLst/>
                        </a:rPr>
                        <a:t>：</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a:t>
                      </a:r>
                    </a:p>
                  </a:txBody>
                  <a:tcPr marT="35188" marB="35188" horzOverflow="overflow"/>
                </a:tc>
                <a:extLst>
                  <a:ext uri="{0D108BD9-81ED-4DB2-BD59-A6C34878D82A}">
                    <a16:rowId xmlns:a16="http://schemas.microsoft.com/office/drawing/2014/main" val="10003"/>
                  </a:ext>
                </a:extLst>
              </a:tr>
              <a:tr h="34671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385" u="none" strike="noStrike" cap="none" normalizeH="0" baseline="0" dirty="0" err="1">
                          <a:ln>
                            <a:noFill/>
                          </a:ln>
                          <a:effectLst/>
                        </a:rPr>
                        <a:t>概要描述</a:t>
                      </a:r>
                      <a:r>
                        <a:rPr kumimoji="0" lang="en-US" altLang="zh-CN" sz="1385" u="none" strike="noStrike" cap="none" normalizeH="0" baseline="0" dirty="0">
                          <a:ln>
                            <a:noFill/>
                          </a:ln>
                          <a:effectLst/>
                        </a:rPr>
                        <a:t>：</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tc gridSpan="3">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侧导航文字变多，导致换行</a:t>
                      </a:r>
                    </a:p>
                  </a:txBody>
                  <a:tcPr marT="35188" marB="35188" horzOverflow="overflow"/>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4"/>
                  </a:ext>
                </a:extLst>
              </a:tr>
              <a:tr h="1451610">
                <a:tc gridSpan="4">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、打开网站首页，查看左侧导航</a:t>
                      </a:r>
                      <a:endParaRPr kumimoji="0" lang="en-US" altLang="zh-CN"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、找到食品行，添加多个文字</a:t>
                      </a:r>
                      <a:endParaRPr kumimoji="0" lang="en-US" altLang="zh-CN"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、出现换行效果</a:t>
                      </a:r>
                      <a:endParaRPr kumimoji="0" lang="en-US" altLang="zh-CN"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385" b="0"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rPr>
                        <a:t>结果：导致用户无法点击</a:t>
                      </a:r>
                      <a:endParaRPr kumimoji="0" lang="en-US" altLang="zh-CN" sz="1385" b="0"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385" b="0"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rPr>
                        <a:t>预期结果：文字应该不换行显示</a:t>
                      </a:r>
                      <a:endParaRPr kumimoji="0" lang="en-US" altLang="zh-CN" sz="1385" b="0"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endParaRPr>
                    </a:p>
                  </a:txBody>
                  <a:tcPr marT="35188" marB="35188" anchor="ctr" horzOverflow="overflow"/>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5"/>
                  </a:ext>
                </a:extLst>
              </a:tr>
              <a:tr h="34671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385" u="none" strike="noStrike" cap="none" normalizeH="0" baseline="0" dirty="0" err="1">
                          <a:ln>
                            <a:noFill/>
                          </a:ln>
                          <a:effectLst/>
                        </a:rPr>
                        <a:t>解决者</a:t>
                      </a:r>
                      <a:r>
                        <a:rPr kumimoji="0" lang="en-US" altLang="zh-CN" sz="1385" u="none" strike="noStrike" cap="none" normalizeH="0" baseline="0" dirty="0">
                          <a:ln>
                            <a:noFill/>
                          </a:ln>
                          <a:effectLst/>
                        </a:rPr>
                        <a:t>：</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385" b="0" i="0" u="none" strike="noStrike" cap="none" normalizeH="0" baseline="0" dirty="0">
                          <a:ln>
                            <a:noFill/>
                          </a:ln>
                          <a:solidFill>
                            <a:schemeClr val="tx1"/>
                          </a:solidFill>
                          <a:effectLst/>
                          <a:latin typeface="Calibri" panose="020F0502020204030204" charset="0"/>
                          <a:ea typeface="宋体" panose="02010600030101010101" pitchFamily="2" charset="-122"/>
                        </a:rPr>
                        <a:t>小</a:t>
                      </a:r>
                      <a:r>
                        <a:rPr kumimoji="0" lang="en-US" altLang="zh-CN" sz="1385" b="0" i="0" u="none" strike="noStrike" cap="none" normalizeH="0" baseline="0" dirty="0">
                          <a:ln>
                            <a:noFill/>
                          </a:ln>
                          <a:solidFill>
                            <a:schemeClr val="tx1"/>
                          </a:solidFill>
                          <a:effectLst/>
                          <a:latin typeface="Calibri" panose="020F0502020204030204" charset="0"/>
                          <a:ea typeface="宋体" panose="02010600030101010101" pitchFamily="2" charset="-122"/>
                        </a:rPr>
                        <a:t>A</a:t>
                      </a:r>
                      <a:endParaRPr kumimoji="0" lang="zh-CN" altLang="en-US" sz="1385" b="0" i="0" u="none" strike="noStrike" cap="none" normalizeH="0" baseline="0" dirty="0">
                        <a:ln>
                          <a:noFill/>
                        </a:ln>
                        <a:solidFill>
                          <a:schemeClr val="tx1"/>
                        </a:solidFill>
                        <a:effectLst/>
                        <a:latin typeface="Calibri" panose="020F0502020204030204" charset="0"/>
                        <a:ea typeface="宋体" panose="02010600030101010101" pitchFamily="2" charset="-122"/>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385" u="none" strike="noStrike" cap="none" normalizeH="0" baseline="0" dirty="0" err="1">
                          <a:ln>
                            <a:noFill/>
                          </a:ln>
                          <a:effectLst/>
                        </a:rPr>
                        <a:t>解决日期</a:t>
                      </a:r>
                      <a:r>
                        <a:rPr kumimoji="0" lang="en-US" altLang="zh-CN" sz="1385" u="none" strike="noStrike" cap="none" normalizeH="0" baseline="0" dirty="0">
                          <a:ln>
                            <a:noFill/>
                          </a:ln>
                          <a:effectLst/>
                        </a:rPr>
                        <a:t>：</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lang="en-US" altLang="zh-CN" sz="1385" dirty="0">
                          <a:ln>
                            <a:noFill/>
                          </a:ln>
                          <a:effectLst/>
                          <a:sym typeface="+mn-ea"/>
                        </a:rPr>
                        <a:t>2010/7/29</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sym typeface="+mn-ea"/>
                      </a:endParaRPr>
                    </a:p>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385" b="0" i="0" u="none" strike="noStrike" cap="none" normalizeH="0" baseline="0" dirty="0">
                        <a:ln>
                          <a:noFill/>
                        </a:ln>
                        <a:solidFill>
                          <a:schemeClr val="tx1"/>
                        </a:solidFill>
                        <a:effectLst/>
                        <a:latin typeface="Calibri" panose="020F0502020204030204" charset="0"/>
                        <a:ea typeface="宋体" panose="02010600030101010101" pitchFamily="2" charset="-122"/>
                      </a:endParaRPr>
                    </a:p>
                  </a:txBody>
                  <a:tcPr marT="35188" marB="35188" horzOverflow="overflow"/>
                </a:tc>
                <a:extLst>
                  <a:ext uri="{0D108BD9-81ED-4DB2-BD59-A6C34878D82A}">
                    <a16:rowId xmlns:a16="http://schemas.microsoft.com/office/drawing/2014/main" val="10006"/>
                  </a:ext>
                </a:extLst>
              </a:tr>
              <a:tr h="34671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385" u="none" strike="noStrike" cap="none" normalizeH="0" baseline="0">
                          <a:ln>
                            <a:noFill/>
                          </a:ln>
                          <a:effectLst/>
                        </a:rPr>
                        <a:t>解决方案：</a:t>
                      </a:r>
                      <a:endParaRPr kumimoji="0" lang="zh-CN" altLang="en-US" sz="1385"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tc gridSpan="3">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385" b="0" i="0" u="none" strike="noStrike" cap="none" normalizeH="0" baseline="0" dirty="0">
                          <a:ln>
                            <a:noFill/>
                          </a:ln>
                          <a:solidFill>
                            <a:srgbClr val="00B050"/>
                          </a:solidFill>
                          <a:effectLst/>
                          <a:latin typeface="Calibri" panose="020F0502020204030204" charset="0"/>
                          <a:ea typeface="宋体" panose="02010600030101010101" pitchFamily="2" charset="-122"/>
                        </a:rPr>
                        <a:t>可以添加 </a:t>
                      </a:r>
                      <a:r>
                        <a:rPr kumimoji="0" lang="en-US" altLang="zh-CN" sz="1385" b="0" i="0" u="none" strike="noStrike" cap="none" normalizeH="0" baseline="0" dirty="0">
                          <a:ln>
                            <a:noFill/>
                          </a:ln>
                          <a:solidFill>
                            <a:srgbClr val="00B050"/>
                          </a:solidFill>
                          <a:effectLst/>
                          <a:latin typeface="Calibri" panose="020F0502020204030204" charset="0"/>
                          <a:ea typeface="宋体" panose="02010600030101010101" pitchFamily="2" charset="-122"/>
                        </a:rPr>
                        <a:t>title</a:t>
                      </a:r>
                      <a:r>
                        <a:rPr kumimoji="0" lang="zh-CN" altLang="en-US" sz="1385" b="0" i="0" u="none" strike="noStrike" cap="none" normalizeH="0" baseline="0" dirty="0">
                          <a:ln>
                            <a:noFill/>
                          </a:ln>
                          <a:solidFill>
                            <a:srgbClr val="00B050"/>
                          </a:solidFill>
                          <a:effectLst/>
                          <a:latin typeface="Calibri" panose="020F0502020204030204" charset="0"/>
                          <a:ea typeface="宋体" panose="02010600030101010101" pitchFamily="2" charset="-122"/>
                        </a:rPr>
                        <a:t>属性 把所有的文字写进去</a:t>
                      </a:r>
                    </a:p>
                  </a:txBody>
                  <a:tcPr marT="35188" marB="35188" horzOverflow="overflow"/>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10126608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prstDash val="sysDash"/>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3374</Words>
  <Application>Microsoft Office PowerPoint</Application>
  <PresentationFormat>全屏显示(4:3)</PresentationFormat>
  <Paragraphs>389</Paragraphs>
  <Slides>61</Slides>
  <Notes>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61</vt:i4>
      </vt:variant>
    </vt:vector>
  </HeadingPairs>
  <TitlesOfParts>
    <vt:vector size="70" baseType="lpstr">
      <vt:lpstr>黑体</vt:lpstr>
      <vt:lpstr>宋体</vt:lpstr>
      <vt:lpstr>微软雅黑</vt:lpstr>
      <vt:lpstr>Arial</vt:lpstr>
      <vt:lpstr>Calibri</vt:lpstr>
      <vt:lpstr>Franklin Gothic Medium</vt:lpstr>
      <vt:lpstr>Times New Roman</vt:lpstr>
      <vt:lpstr>Wingdings</vt:lpstr>
      <vt:lpstr>Office 主题</vt:lpstr>
      <vt:lpstr>PowerPoint 演示文稿</vt:lpstr>
      <vt:lpstr>报告缺陷的重要性</vt:lpstr>
      <vt:lpstr>报告缺陷注意事项</vt:lpstr>
      <vt:lpstr>报告缺陷注意事项</vt:lpstr>
      <vt:lpstr>缺陷书写规范</vt:lpstr>
      <vt:lpstr>缺陷书写规范</vt:lpstr>
      <vt:lpstr>缺陷书写规范</vt:lpstr>
      <vt:lpstr>缺陷书写规范</vt:lpstr>
      <vt:lpstr>缺陷报告</vt:lpstr>
      <vt:lpstr>缺陷报告</vt:lpstr>
      <vt:lpstr>缺陷处理流程</vt:lpstr>
      <vt:lpstr>缺陷跟踪</vt:lpstr>
      <vt:lpstr>缺陷统计</vt:lpstr>
      <vt:lpstr>Bug统计</vt:lpstr>
      <vt:lpstr>Bug统计</vt:lpstr>
      <vt:lpstr>Bug统计</vt:lpstr>
      <vt:lpstr>缺陷密度</vt:lpstr>
      <vt:lpstr>缺陷数据分析</vt:lpstr>
      <vt:lpstr>缺陷数据分析关注的问题</vt:lpstr>
      <vt:lpstr>缺陷数据分析的重要性</vt:lpstr>
      <vt:lpstr>缺陷数据分析的数据指标</vt:lpstr>
      <vt:lpstr>常用的寻找缺陷的方法</vt:lpstr>
      <vt:lpstr>常用的寻找缺陷的方法</vt:lpstr>
      <vt:lpstr>常用的寻找缺陷的方法</vt:lpstr>
      <vt:lpstr>常用的寻找缺陷的方法</vt:lpstr>
      <vt:lpstr>常用的寻找缺陷的方法</vt:lpstr>
      <vt:lpstr>常用的寻找缺陷的方法</vt:lpstr>
      <vt:lpstr>常用的寻找缺陷的方法</vt:lpstr>
      <vt:lpstr>常用的寻找缺陷的方法</vt:lpstr>
      <vt:lpstr>常用的寻找缺陷的方法</vt:lpstr>
      <vt:lpstr>常用的寻找缺陷的方法</vt:lpstr>
      <vt:lpstr>不同软件组织的缺陷管理过程</vt:lpstr>
      <vt:lpstr>不同软件组织的缺陷管理过程</vt:lpstr>
      <vt:lpstr>不同软件组织的缺陷管理过程</vt:lpstr>
      <vt:lpstr>不同软件组织的缺陷管理过程</vt:lpstr>
      <vt:lpstr>SVN使用指南 </vt:lpstr>
      <vt:lpstr>问题与案例（一）</vt:lpstr>
      <vt:lpstr>问题与案例（二）</vt:lpstr>
      <vt:lpstr>SVN简介</vt:lpstr>
      <vt:lpstr>应用环境</vt:lpstr>
      <vt:lpstr>客户端安装（一）</vt:lpstr>
      <vt:lpstr>客户端安装（二）</vt:lpstr>
      <vt:lpstr>TSVN右键菜单（一）</vt:lpstr>
      <vt:lpstr>PowerPoint 演示文稿</vt:lpstr>
      <vt:lpstr>TSVN图标</vt:lpstr>
      <vt:lpstr>创建版本库</vt:lpstr>
      <vt:lpstr>检出（一）</vt:lpstr>
      <vt:lpstr>检出（二）</vt:lpstr>
      <vt:lpstr>提交（一）</vt:lpstr>
      <vt:lpstr>更新</vt:lpstr>
      <vt:lpstr>提交（二）</vt:lpstr>
      <vt:lpstr>增加（一）</vt:lpstr>
      <vt:lpstr>增加（二）</vt:lpstr>
      <vt:lpstr>删除</vt:lpstr>
      <vt:lpstr>改名（一）</vt:lpstr>
      <vt:lpstr>改名（二）</vt:lpstr>
      <vt:lpstr>移动（一）</vt:lpstr>
      <vt:lpstr>移动（二）</vt:lpstr>
      <vt:lpstr>更新至版本</vt:lpstr>
      <vt:lpstr>权限管理</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dc:creator>
  <cp:lastModifiedBy>恩意</cp:lastModifiedBy>
  <cp:revision>477</cp:revision>
  <dcterms:created xsi:type="dcterms:W3CDTF">2015-06-29T07:19:00Z</dcterms:created>
  <dcterms:modified xsi:type="dcterms:W3CDTF">2018-04-04T08:04:04Z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2052-10.1.0.7023</vt:lpwstr>
  </property>
</Properties>
</file>