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67" r:id="rId2"/>
    <p:sldId id="265" r:id="rId3"/>
    <p:sldId id="274" r:id="rId4"/>
    <p:sldId id="260" r:id="rId5"/>
    <p:sldId id="271" r:id="rId6"/>
    <p:sldId id="275" r:id="rId7"/>
    <p:sldId id="276" r:id="rId8"/>
    <p:sldId id="277" r:id="rId9"/>
    <p:sldId id="278" r:id="rId10"/>
    <p:sldId id="279" r:id="rId11"/>
    <p:sldId id="280" r:id="rId12"/>
    <p:sldId id="281" r:id="rId13"/>
    <p:sldId id="289" r:id="rId14"/>
    <p:sldId id="285" r:id="rId15"/>
    <p:sldId id="284" r:id="rId16"/>
    <p:sldId id="282" r:id="rId17"/>
    <p:sldId id="261" r:id="rId18"/>
    <p:sldId id="269" r:id="rId19"/>
    <p:sldId id="270" r:id="rId20"/>
    <p:sldId id="286" r:id="rId21"/>
    <p:sldId id="287" r:id="rId22"/>
    <p:sldId id="288" r:id="rId23"/>
    <p:sldId id="262" r:id="rId24"/>
  </p:sldIdLst>
  <p:sldSz cx="12192000" cy="6858000"/>
  <p:notesSz cx="7104063" cy="10234613"/>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2069809-E903-46C6-AEA4-F307C2B28D30}">
          <p14:sldIdLst>
            <p14:sldId id="267"/>
            <p14:sldId id="265"/>
            <p14:sldId id="274"/>
            <p14:sldId id="260"/>
            <p14:sldId id="271"/>
            <p14:sldId id="275"/>
            <p14:sldId id="276"/>
            <p14:sldId id="277"/>
            <p14:sldId id="278"/>
            <p14:sldId id="279"/>
            <p14:sldId id="280"/>
            <p14:sldId id="281"/>
            <p14:sldId id="289"/>
            <p14:sldId id="285"/>
            <p14:sldId id="284"/>
            <p14:sldId id="282"/>
            <p14:sldId id="261"/>
            <p14:sldId id="269"/>
            <p14:sldId id="270"/>
            <p14:sldId id="286"/>
            <p14:sldId id="287"/>
            <p14:sldId id="288"/>
            <p14:sldId id="262"/>
          </p14:sldIdLst>
        </p14:section>
      </p14:sectionLst>
    </p:ext>
    <p:ext uri="{EFAFB233-063F-42B5-8137-9DF3F51BA10A}">
      <p15:sldGuideLst xmlns:p15="http://schemas.microsoft.com/office/powerpoint/2012/main">
        <p15:guide id="1" orient="horz" pos="217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55" d="100"/>
          <a:sy n="55" d="100"/>
        </p:scale>
        <p:origin x="40" y="916"/>
      </p:cViewPr>
      <p:guideLst>
        <p:guide orient="horz" pos="2175"/>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FE6BDA1-660C-44E3-B8D3-B738986F10EC}" type="doc">
      <dgm:prSet loTypeId="urn:microsoft.com/office/officeart/2005/8/layout/process3#1" loCatId="process" qsTypeId="urn:microsoft.com/office/officeart/2005/8/quickstyle/simple1#1" qsCatId="simple" csTypeId="urn:microsoft.com/office/officeart/2005/8/colors/accent1_2#1" csCatId="accent1" phldr="0"/>
      <dgm:spPr/>
      <dgm:t>
        <a:bodyPr/>
        <a:lstStyle/>
        <a:p>
          <a:endParaRPr lang="zh-CN" altLang="en-US"/>
        </a:p>
      </dgm:t>
    </dgm:pt>
    <dgm:pt modelId="{1EC822D0-4B77-4F25-ABD5-8949AFB965C8}">
      <dgm:prSet phldrT="[文本]" phldr="0" custT="0"/>
      <dgm:spPr/>
      <dgm:t>
        <a:bodyPr vert="horz" wrap="square"/>
        <a:lstStyle/>
        <a:p>
          <a:pPr>
            <a:lnSpc>
              <a:spcPct val="100000"/>
            </a:lnSpc>
            <a:spcBef>
              <a:spcPct val="0"/>
            </a:spcBef>
            <a:spcAft>
              <a:spcPct val="35000"/>
            </a:spcAft>
          </a:pPr>
          <a:r>
            <a:rPr lang="zh-CN" altLang="en-US"/>
            <a:t>用户端</a:t>
          </a:r>
        </a:p>
      </dgm:t>
    </dgm:pt>
    <dgm:pt modelId="{A55FEC0B-23EE-4CFE-8050-49CBA30A17FC}" type="parTrans" cxnId="{55AD71C2-DD79-48E1-881B-53259C457A9C}">
      <dgm:prSet/>
      <dgm:spPr/>
      <dgm:t>
        <a:bodyPr/>
        <a:lstStyle/>
        <a:p>
          <a:endParaRPr lang="zh-CN" altLang="en-US"/>
        </a:p>
      </dgm:t>
    </dgm:pt>
    <dgm:pt modelId="{B0C310D3-A5C4-423C-ADC0-FD305A7B421A}" type="sibTrans" cxnId="{55AD71C2-DD79-48E1-881B-53259C457A9C}">
      <dgm:prSet/>
      <dgm:spPr/>
      <dgm:t>
        <a:bodyPr/>
        <a:lstStyle/>
        <a:p>
          <a:endParaRPr lang="zh-CN" altLang="en-US"/>
        </a:p>
      </dgm:t>
    </dgm:pt>
    <dgm:pt modelId="{86BF0545-C8C8-404B-B317-6B71601F8310}">
      <dgm:prSet phldrT="[文本]" phldr="0" custT="1"/>
      <dgm:spPr/>
      <dgm:t>
        <a:bodyPr vert="horz" wrap="square"/>
        <a:lstStyle/>
        <a:p>
          <a:pPr>
            <a:lnSpc>
              <a:spcPct val="100000"/>
            </a:lnSpc>
            <a:spcBef>
              <a:spcPct val="0"/>
            </a:spcBef>
            <a:spcAft>
              <a:spcPct val="15000"/>
            </a:spcAft>
          </a:pPr>
          <a:r>
            <a:rPr lang="en-US" altLang="zh-CN" sz="1600"/>
            <a:t>Arkts</a:t>
          </a:r>
        </a:p>
      </dgm:t>
    </dgm:pt>
    <dgm:pt modelId="{A554C9B6-595F-4C42-BA2E-0AF975A6182B}" type="parTrans" cxnId="{85A0A9AD-8354-4A06-B139-2D4AC21CA46E}">
      <dgm:prSet/>
      <dgm:spPr/>
      <dgm:t>
        <a:bodyPr/>
        <a:lstStyle/>
        <a:p>
          <a:endParaRPr lang="zh-CN" altLang="en-US"/>
        </a:p>
      </dgm:t>
    </dgm:pt>
    <dgm:pt modelId="{8F0220D1-B873-4B1C-82E7-D1658190B6B3}" type="sibTrans" cxnId="{85A0A9AD-8354-4A06-B139-2D4AC21CA46E}">
      <dgm:prSet/>
      <dgm:spPr/>
      <dgm:t>
        <a:bodyPr/>
        <a:lstStyle/>
        <a:p>
          <a:endParaRPr lang="zh-CN" altLang="en-US"/>
        </a:p>
      </dgm:t>
    </dgm:pt>
    <dgm:pt modelId="{B9994507-9900-46D5-8C61-0B9E642784EF}">
      <dgm:prSet phldr="0" custT="1"/>
      <dgm:spPr/>
      <dgm:t>
        <a:bodyPr vert="horz" wrap="square"/>
        <a:lstStyle/>
        <a:p>
          <a:pPr>
            <a:lnSpc>
              <a:spcPct val="100000"/>
            </a:lnSpc>
            <a:spcBef>
              <a:spcPct val="0"/>
            </a:spcBef>
            <a:spcAft>
              <a:spcPct val="15000"/>
            </a:spcAft>
          </a:pPr>
          <a:r>
            <a:rPr lang="en-US" altLang="zh-CN" sz="1600"/>
            <a:t>AXIOS</a:t>
          </a:r>
        </a:p>
      </dgm:t>
    </dgm:pt>
    <dgm:pt modelId="{7F9B9A9B-1C67-46BA-BF65-CE32E6BC5227}" type="parTrans" cxnId="{27A51945-3FD4-408B-AD3F-33514E03B8EF}">
      <dgm:prSet/>
      <dgm:spPr/>
      <dgm:t>
        <a:bodyPr/>
        <a:lstStyle/>
        <a:p>
          <a:endParaRPr lang="zh-CN" altLang="en-US"/>
        </a:p>
      </dgm:t>
    </dgm:pt>
    <dgm:pt modelId="{874D10D7-6AE3-49DF-8076-7A5BD06DAA36}" type="sibTrans" cxnId="{27A51945-3FD4-408B-AD3F-33514E03B8EF}">
      <dgm:prSet/>
      <dgm:spPr/>
      <dgm:t>
        <a:bodyPr/>
        <a:lstStyle/>
        <a:p>
          <a:endParaRPr lang="zh-CN" altLang="en-US"/>
        </a:p>
      </dgm:t>
    </dgm:pt>
    <dgm:pt modelId="{86FEAB3F-FBB1-46CC-9DC6-E094874805AE}">
      <dgm:prSet phldrT="[文本]" phldr="0" custT="0"/>
      <dgm:spPr/>
      <dgm:t>
        <a:bodyPr vert="horz" wrap="square"/>
        <a:lstStyle/>
        <a:p>
          <a:pPr>
            <a:lnSpc>
              <a:spcPct val="100000"/>
            </a:lnSpc>
            <a:spcBef>
              <a:spcPct val="0"/>
            </a:spcBef>
            <a:spcAft>
              <a:spcPct val="35000"/>
            </a:spcAft>
          </a:pPr>
          <a:r>
            <a:rPr lang="zh-CN" altLang="en-US"/>
            <a:t>后端</a:t>
          </a:r>
        </a:p>
      </dgm:t>
    </dgm:pt>
    <dgm:pt modelId="{74C68F9B-1FC8-4F0A-8F6F-246FC86076E9}" type="parTrans" cxnId="{F2F80421-DB35-4399-8719-212FC327B347}">
      <dgm:prSet/>
      <dgm:spPr/>
      <dgm:t>
        <a:bodyPr/>
        <a:lstStyle/>
        <a:p>
          <a:endParaRPr lang="zh-CN" altLang="en-US"/>
        </a:p>
      </dgm:t>
    </dgm:pt>
    <dgm:pt modelId="{C7876883-34BD-4A68-A98E-D95D42D0FF9D}" type="sibTrans" cxnId="{F2F80421-DB35-4399-8719-212FC327B347}">
      <dgm:prSet/>
      <dgm:spPr/>
      <dgm:t>
        <a:bodyPr/>
        <a:lstStyle/>
        <a:p>
          <a:endParaRPr lang="zh-CN" altLang="en-US"/>
        </a:p>
      </dgm:t>
    </dgm:pt>
    <dgm:pt modelId="{972233BE-F562-42C6-8E02-C376C905A446}">
      <dgm:prSet phldrT="[文本]" phldr="0" custT="1"/>
      <dgm:spPr/>
      <dgm:t>
        <a:bodyPr vert="horz" wrap="square"/>
        <a:lstStyle/>
        <a:p>
          <a:pPr>
            <a:lnSpc>
              <a:spcPct val="100000"/>
            </a:lnSpc>
            <a:spcBef>
              <a:spcPct val="0"/>
            </a:spcBef>
            <a:spcAft>
              <a:spcPct val="15000"/>
            </a:spcAft>
          </a:pPr>
          <a:r>
            <a:rPr lang="en-US" altLang="zh-CN" sz="1600"/>
            <a:t>SpringBoot</a:t>
          </a:r>
        </a:p>
      </dgm:t>
    </dgm:pt>
    <dgm:pt modelId="{1B83FA22-B57F-4847-AF9E-FCABBD20370B}" type="parTrans" cxnId="{5902F4F8-956B-4E86-9012-4385BB4BAE6A}">
      <dgm:prSet/>
      <dgm:spPr/>
      <dgm:t>
        <a:bodyPr/>
        <a:lstStyle/>
        <a:p>
          <a:endParaRPr lang="zh-CN" altLang="en-US"/>
        </a:p>
      </dgm:t>
    </dgm:pt>
    <dgm:pt modelId="{C95400EF-05CE-49A4-A439-43C3AD15FAE2}" type="sibTrans" cxnId="{5902F4F8-956B-4E86-9012-4385BB4BAE6A}">
      <dgm:prSet/>
      <dgm:spPr/>
      <dgm:t>
        <a:bodyPr/>
        <a:lstStyle/>
        <a:p>
          <a:endParaRPr lang="zh-CN" altLang="en-US"/>
        </a:p>
      </dgm:t>
    </dgm:pt>
    <dgm:pt modelId="{A7880916-F328-4A64-8755-7D336AAA6AB6}">
      <dgm:prSet phldr="0" custT="1"/>
      <dgm:spPr/>
      <dgm:t>
        <a:bodyPr vert="horz" wrap="square"/>
        <a:lstStyle/>
        <a:p>
          <a:pPr>
            <a:lnSpc>
              <a:spcPct val="100000"/>
            </a:lnSpc>
            <a:spcBef>
              <a:spcPct val="0"/>
            </a:spcBef>
            <a:spcAft>
              <a:spcPct val="15000"/>
            </a:spcAft>
          </a:pPr>
          <a:r>
            <a:rPr lang="en-US" altLang="zh-CN" sz="1600"/>
            <a:t>MySQL</a:t>
          </a:r>
        </a:p>
      </dgm:t>
    </dgm:pt>
    <dgm:pt modelId="{DF749039-E85C-42B9-8579-350B91FFAD7A}" type="parTrans" cxnId="{3B45F8D6-09CB-4D4B-898A-1BCE4ABCEA61}">
      <dgm:prSet/>
      <dgm:spPr/>
      <dgm:t>
        <a:bodyPr/>
        <a:lstStyle/>
        <a:p>
          <a:endParaRPr lang="zh-CN" altLang="en-US"/>
        </a:p>
      </dgm:t>
    </dgm:pt>
    <dgm:pt modelId="{BF335BAD-9761-4DB5-B0B8-A2EC87D87270}" type="sibTrans" cxnId="{3B45F8D6-09CB-4D4B-898A-1BCE4ABCEA61}">
      <dgm:prSet/>
      <dgm:spPr/>
      <dgm:t>
        <a:bodyPr/>
        <a:lstStyle/>
        <a:p>
          <a:endParaRPr lang="zh-CN" altLang="en-US"/>
        </a:p>
      </dgm:t>
    </dgm:pt>
    <dgm:pt modelId="{8DC1ACF4-B77F-4A94-A10E-97252D87146D}">
      <dgm:prSet phldr="0" custT="1"/>
      <dgm:spPr/>
      <dgm:t>
        <a:bodyPr vert="horz" wrap="square"/>
        <a:lstStyle/>
        <a:p>
          <a:pPr>
            <a:lnSpc>
              <a:spcPct val="100000"/>
            </a:lnSpc>
            <a:spcBef>
              <a:spcPct val="0"/>
            </a:spcBef>
            <a:spcAft>
              <a:spcPct val="15000"/>
            </a:spcAft>
          </a:pPr>
          <a:r>
            <a:rPr lang="en-US" altLang="zh-CN" sz="1600"/>
            <a:t>MyBatis</a:t>
          </a:r>
        </a:p>
      </dgm:t>
    </dgm:pt>
    <dgm:pt modelId="{5467524F-9325-4AED-94D5-51934D291D7B}" type="parTrans" cxnId="{6839F11D-DDF3-4CF9-A977-75CE2E40FA15}">
      <dgm:prSet/>
      <dgm:spPr/>
      <dgm:t>
        <a:bodyPr/>
        <a:lstStyle/>
        <a:p>
          <a:endParaRPr lang="zh-CN" altLang="en-US"/>
        </a:p>
      </dgm:t>
    </dgm:pt>
    <dgm:pt modelId="{6775E03E-01C6-4E68-89DB-0EF701126640}" type="sibTrans" cxnId="{6839F11D-DDF3-4CF9-A977-75CE2E40FA15}">
      <dgm:prSet/>
      <dgm:spPr/>
      <dgm:t>
        <a:bodyPr/>
        <a:lstStyle/>
        <a:p>
          <a:endParaRPr lang="zh-CN" altLang="en-US"/>
        </a:p>
      </dgm:t>
    </dgm:pt>
    <dgm:pt modelId="{B349FD2E-4A90-427F-8442-13222811DC7E}">
      <dgm:prSet phldrT="[文本]" phldr="0" custT="0"/>
      <dgm:spPr/>
      <dgm:t>
        <a:bodyPr vert="horz" wrap="square"/>
        <a:lstStyle/>
        <a:p>
          <a:pPr>
            <a:lnSpc>
              <a:spcPct val="100000"/>
            </a:lnSpc>
            <a:spcBef>
              <a:spcPct val="0"/>
            </a:spcBef>
            <a:spcAft>
              <a:spcPct val="35000"/>
            </a:spcAft>
          </a:pPr>
          <a:r>
            <a:rPr lang="zh-CN" altLang="en-US"/>
            <a:t>硬件</a:t>
          </a:r>
        </a:p>
      </dgm:t>
    </dgm:pt>
    <dgm:pt modelId="{81F9B442-B301-4CE5-9F77-41783846C51D}" type="parTrans" cxnId="{AFC23A23-41DF-4923-B4B4-4A573D083D36}">
      <dgm:prSet/>
      <dgm:spPr/>
      <dgm:t>
        <a:bodyPr/>
        <a:lstStyle/>
        <a:p>
          <a:endParaRPr lang="zh-CN" altLang="en-US"/>
        </a:p>
      </dgm:t>
    </dgm:pt>
    <dgm:pt modelId="{6C33D960-524C-4E19-9279-0E1D8AB4608A}" type="sibTrans" cxnId="{AFC23A23-41DF-4923-B4B4-4A573D083D36}">
      <dgm:prSet/>
      <dgm:spPr/>
      <dgm:t>
        <a:bodyPr/>
        <a:lstStyle/>
        <a:p>
          <a:endParaRPr lang="zh-CN" altLang="en-US"/>
        </a:p>
      </dgm:t>
    </dgm:pt>
    <dgm:pt modelId="{11EC3D9D-CABC-4F6B-8311-51EC9AF94B05}">
      <dgm:prSet phldrT="[文本]" phldr="0" custT="1"/>
      <dgm:spPr/>
      <dgm:t>
        <a:bodyPr vert="horz" wrap="square"/>
        <a:lstStyle/>
        <a:p>
          <a:pPr>
            <a:lnSpc>
              <a:spcPct val="100000"/>
            </a:lnSpc>
            <a:spcBef>
              <a:spcPct val="0"/>
            </a:spcBef>
            <a:spcAft>
              <a:spcPct val="15000"/>
            </a:spcAft>
          </a:pPr>
          <a:r>
            <a:rPr lang="en-US" altLang="zh-CN" sz="1600"/>
            <a:t>ESP32</a:t>
          </a:r>
        </a:p>
      </dgm:t>
    </dgm:pt>
    <dgm:pt modelId="{4CB9D39E-D2E7-4AB1-8C35-13DBC76F1E1B}" type="parTrans" cxnId="{E319FE39-85BC-4053-8903-E42A79A344A0}">
      <dgm:prSet/>
      <dgm:spPr/>
      <dgm:t>
        <a:bodyPr/>
        <a:lstStyle/>
        <a:p>
          <a:endParaRPr lang="zh-CN" altLang="en-US"/>
        </a:p>
      </dgm:t>
    </dgm:pt>
    <dgm:pt modelId="{49A756A8-869C-486D-A1C2-A9179C82C574}" type="sibTrans" cxnId="{E319FE39-85BC-4053-8903-E42A79A344A0}">
      <dgm:prSet/>
      <dgm:spPr/>
      <dgm:t>
        <a:bodyPr/>
        <a:lstStyle/>
        <a:p>
          <a:endParaRPr lang="zh-CN" altLang="en-US"/>
        </a:p>
      </dgm:t>
    </dgm:pt>
    <dgm:pt modelId="{F1F0D21E-51C0-4F02-82BF-2EFD2011A63F}">
      <dgm:prSet phldr="0" custT="1"/>
      <dgm:spPr/>
      <dgm:t>
        <a:bodyPr vert="horz" wrap="square"/>
        <a:lstStyle/>
        <a:p>
          <a:pPr>
            <a:lnSpc>
              <a:spcPct val="100000"/>
            </a:lnSpc>
            <a:spcBef>
              <a:spcPct val="0"/>
            </a:spcBef>
            <a:spcAft>
              <a:spcPct val="15000"/>
            </a:spcAft>
          </a:pPr>
          <a:r>
            <a:rPr lang="zh-CN" altLang="en-US" sz="1600"/>
            <a:t>多核调用</a:t>
          </a:r>
          <a:endParaRPr lang="zh-CN" altLang="en-US" sz="2000"/>
        </a:p>
      </dgm:t>
    </dgm:pt>
    <dgm:pt modelId="{80008188-C277-4CD4-BB13-69F27EC40C72}" type="parTrans" cxnId="{4EB2E2F0-4533-4ACD-9FAE-CB126B5438EE}">
      <dgm:prSet/>
      <dgm:spPr/>
      <dgm:t>
        <a:bodyPr/>
        <a:lstStyle/>
        <a:p>
          <a:endParaRPr lang="zh-CN" altLang="en-US"/>
        </a:p>
      </dgm:t>
    </dgm:pt>
    <dgm:pt modelId="{D3A293C6-844B-470D-A9B5-0E04CEE4C80C}" type="sibTrans" cxnId="{4EB2E2F0-4533-4ACD-9FAE-CB126B5438EE}">
      <dgm:prSet/>
      <dgm:spPr/>
      <dgm:t>
        <a:bodyPr/>
        <a:lstStyle/>
        <a:p>
          <a:endParaRPr lang="zh-CN" altLang="en-US"/>
        </a:p>
      </dgm:t>
    </dgm:pt>
    <dgm:pt modelId="{E979AE3D-E6B4-4A9F-A1A3-245B56985714}">
      <dgm:prSet phldr="0" custT="1"/>
      <dgm:spPr/>
      <dgm:t>
        <a:bodyPr vert="horz" wrap="square"/>
        <a:lstStyle/>
        <a:p>
          <a:pPr>
            <a:lnSpc>
              <a:spcPct val="100000"/>
            </a:lnSpc>
            <a:spcBef>
              <a:spcPct val="0"/>
            </a:spcBef>
            <a:spcAft>
              <a:spcPct val="15000"/>
            </a:spcAft>
          </a:pPr>
          <a:endParaRPr lang="en-US" altLang="zh-CN" sz="2000"/>
        </a:p>
      </dgm:t>
    </dgm:pt>
    <dgm:pt modelId="{8986568D-E901-491E-8667-FC055E5488A9}" type="parTrans" cxnId="{404BA82A-9A4A-4029-8A6F-5155C6613241}">
      <dgm:prSet/>
      <dgm:spPr/>
      <dgm:t>
        <a:bodyPr/>
        <a:lstStyle/>
        <a:p>
          <a:endParaRPr lang="zh-CN" altLang="en-US"/>
        </a:p>
      </dgm:t>
    </dgm:pt>
    <dgm:pt modelId="{18C22F4C-F06B-4E2B-9846-2B25BA34EB54}" type="sibTrans" cxnId="{404BA82A-9A4A-4029-8A6F-5155C6613241}">
      <dgm:prSet/>
      <dgm:spPr/>
      <dgm:t>
        <a:bodyPr/>
        <a:lstStyle/>
        <a:p>
          <a:endParaRPr lang="zh-CN" altLang="en-US"/>
        </a:p>
      </dgm:t>
    </dgm:pt>
    <dgm:pt modelId="{6600DED2-8216-4ABE-8A99-4882629E1A4D}" type="pres">
      <dgm:prSet presAssocID="{2FE6BDA1-660C-44E3-B8D3-B738986F10EC}" presName="linearFlow" presStyleCnt="0">
        <dgm:presLayoutVars>
          <dgm:dir/>
          <dgm:animLvl val="lvl"/>
          <dgm:resizeHandles val="exact"/>
        </dgm:presLayoutVars>
      </dgm:prSet>
      <dgm:spPr/>
    </dgm:pt>
    <dgm:pt modelId="{13EA64EB-AB03-4C80-9EEA-7CED2D89D89C}" type="pres">
      <dgm:prSet presAssocID="{1EC822D0-4B77-4F25-ABD5-8949AFB965C8}" presName="composite" presStyleCnt="0"/>
      <dgm:spPr/>
    </dgm:pt>
    <dgm:pt modelId="{CAF6A44E-174D-4D73-BBC0-9FC10FA804B9}" type="pres">
      <dgm:prSet presAssocID="{1EC822D0-4B77-4F25-ABD5-8949AFB965C8}" presName="parTx" presStyleLbl="node1" presStyleIdx="0" presStyleCnt="3">
        <dgm:presLayoutVars>
          <dgm:chMax val="0"/>
          <dgm:chPref val="0"/>
          <dgm:bulletEnabled val="1"/>
        </dgm:presLayoutVars>
      </dgm:prSet>
      <dgm:spPr/>
    </dgm:pt>
    <dgm:pt modelId="{BEA8DFF6-0BBC-4765-94CE-726AE7249D2C}" type="pres">
      <dgm:prSet presAssocID="{1EC822D0-4B77-4F25-ABD5-8949AFB965C8}" presName="parSh" presStyleLbl="node1" presStyleIdx="0" presStyleCnt="3"/>
      <dgm:spPr/>
    </dgm:pt>
    <dgm:pt modelId="{A527D8D7-AE0F-41E2-B0A5-F384C5C9B908}" type="pres">
      <dgm:prSet presAssocID="{1EC822D0-4B77-4F25-ABD5-8949AFB965C8}" presName="desTx" presStyleLbl="fgAcc1" presStyleIdx="0" presStyleCnt="3">
        <dgm:presLayoutVars>
          <dgm:bulletEnabled val="1"/>
        </dgm:presLayoutVars>
      </dgm:prSet>
      <dgm:spPr/>
    </dgm:pt>
    <dgm:pt modelId="{21AD7683-4E21-48FB-A2B0-38429FA73B13}" type="pres">
      <dgm:prSet presAssocID="{B0C310D3-A5C4-423C-ADC0-FD305A7B421A}" presName="sibTrans" presStyleLbl="sibTrans2D1" presStyleIdx="0" presStyleCnt="2"/>
      <dgm:spPr/>
    </dgm:pt>
    <dgm:pt modelId="{1E817AA8-5A37-4644-9254-A1E7980637B5}" type="pres">
      <dgm:prSet presAssocID="{B0C310D3-A5C4-423C-ADC0-FD305A7B421A}" presName="connTx" presStyleLbl="sibTrans2D1" presStyleIdx="0" presStyleCnt="2"/>
      <dgm:spPr/>
    </dgm:pt>
    <dgm:pt modelId="{4706D582-EEBF-4C1E-B7F4-A6D3E12D3072}" type="pres">
      <dgm:prSet presAssocID="{86FEAB3F-FBB1-46CC-9DC6-E094874805AE}" presName="composite" presStyleCnt="0"/>
      <dgm:spPr/>
    </dgm:pt>
    <dgm:pt modelId="{D8686130-E958-4F9D-9269-6FA1732D0A73}" type="pres">
      <dgm:prSet presAssocID="{86FEAB3F-FBB1-46CC-9DC6-E094874805AE}" presName="parTx" presStyleLbl="node1" presStyleIdx="0" presStyleCnt="3">
        <dgm:presLayoutVars>
          <dgm:chMax val="0"/>
          <dgm:chPref val="0"/>
          <dgm:bulletEnabled val="1"/>
        </dgm:presLayoutVars>
      </dgm:prSet>
      <dgm:spPr/>
    </dgm:pt>
    <dgm:pt modelId="{4201241F-A758-4825-9A41-CBED0FF9E993}" type="pres">
      <dgm:prSet presAssocID="{86FEAB3F-FBB1-46CC-9DC6-E094874805AE}" presName="parSh" presStyleLbl="node1" presStyleIdx="1" presStyleCnt="3"/>
      <dgm:spPr/>
    </dgm:pt>
    <dgm:pt modelId="{BFC7A65B-961A-4F69-8CB3-248457E85C87}" type="pres">
      <dgm:prSet presAssocID="{86FEAB3F-FBB1-46CC-9DC6-E094874805AE}" presName="desTx" presStyleLbl="fgAcc1" presStyleIdx="1" presStyleCnt="3" custLinFactNeighborX="567" custLinFactNeighborY="-964">
        <dgm:presLayoutVars>
          <dgm:bulletEnabled val="1"/>
        </dgm:presLayoutVars>
      </dgm:prSet>
      <dgm:spPr/>
    </dgm:pt>
    <dgm:pt modelId="{5D27C5B2-FAF5-4B9E-8CE5-8F54D12F7C36}" type="pres">
      <dgm:prSet presAssocID="{C7876883-34BD-4A68-A98E-D95D42D0FF9D}" presName="sibTrans" presStyleLbl="sibTrans2D1" presStyleIdx="1" presStyleCnt="2"/>
      <dgm:spPr/>
    </dgm:pt>
    <dgm:pt modelId="{F8D5EB2A-738F-4E50-B014-79322171C96A}" type="pres">
      <dgm:prSet presAssocID="{C7876883-34BD-4A68-A98E-D95D42D0FF9D}" presName="connTx" presStyleLbl="sibTrans2D1" presStyleIdx="1" presStyleCnt="2"/>
      <dgm:spPr/>
    </dgm:pt>
    <dgm:pt modelId="{7908079C-B054-488F-B184-A0837979EED0}" type="pres">
      <dgm:prSet presAssocID="{B349FD2E-4A90-427F-8442-13222811DC7E}" presName="composite" presStyleCnt="0"/>
      <dgm:spPr/>
    </dgm:pt>
    <dgm:pt modelId="{C2722F97-5D1A-4260-B371-3A1E1DF124B3}" type="pres">
      <dgm:prSet presAssocID="{B349FD2E-4A90-427F-8442-13222811DC7E}" presName="parTx" presStyleLbl="node1" presStyleIdx="1" presStyleCnt="3">
        <dgm:presLayoutVars>
          <dgm:chMax val="0"/>
          <dgm:chPref val="0"/>
          <dgm:bulletEnabled val="1"/>
        </dgm:presLayoutVars>
      </dgm:prSet>
      <dgm:spPr/>
    </dgm:pt>
    <dgm:pt modelId="{6EADA40E-ECF8-4EF2-9B35-A9DD5D6A50D5}" type="pres">
      <dgm:prSet presAssocID="{B349FD2E-4A90-427F-8442-13222811DC7E}" presName="parSh" presStyleLbl="node1" presStyleIdx="2" presStyleCnt="3"/>
      <dgm:spPr/>
    </dgm:pt>
    <dgm:pt modelId="{39BA4712-27E2-4423-ADD6-9F9BD3D8FB35}" type="pres">
      <dgm:prSet presAssocID="{B349FD2E-4A90-427F-8442-13222811DC7E}" presName="desTx" presStyleLbl="fgAcc1" presStyleIdx="2" presStyleCnt="3">
        <dgm:presLayoutVars>
          <dgm:bulletEnabled val="1"/>
        </dgm:presLayoutVars>
      </dgm:prSet>
      <dgm:spPr/>
    </dgm:pt>
  </dgm:ptLst>
  <dgm:cxnLst>
    <dgm:cxn modelId="{0BBD1C03-77CF-4756-AB34-A0E163262FE3}" type="presOf" srcId="{86BF0545-C8C8-404B-B317-6B71601F8310}" destId="{A527D8D7-AE0F-41E2-B0A5-F384C5C9B908}" srcOrd="0" destOrd="0" presId="urn:microsoft.com/office/officeart/2005/8/layout/process3#1"/>
    <dgm:cxn modelId="{CAD8EA17-F421-40E7-AD55-F54D1DD52B1C}" type="presOf" srcId="{1EC822D0-4B77-4F25-ABD5-8949AFB965C8}" destId="{BEA8DFF6-0BBC-4765-94CE-726AE7249D2C}" srcOrd="0" destOrd="0" presId="urn:microsoft.com/office/officeart/2005/8/layout/process3#1"/>
    <dgm:cxn modelId="{6839F11D-DDF3-4CF9-A977-75CE2E40FA15}" srcId="{86FEAB3F-FBB1-46CC-9DC6-E094874805AE}" destId="{8DC1ACF4-B77F-4A94-A10E-97252D87146D}" srcOrd="2" destOrd="0" parTransId="{5467524F-9325-4AED-94D5-51934D291D7B}" sibTransId="{6775E03E-01C6-4E68-89DB-0EF701126640}"/>
    <dgm:cxn modelId="{8C521720-5DA2-44A6-ADDD-8B2547D2B5AD}" type="presOf" srcId="{B349FD2E-4A90-427F-8442-13222811DC7E}" destId="{6EADA40E-ECF8-4EF2-9B35-A9DD5D6A50D5}" srcOrd="0" destOrd="0" presId="urn:microsoft.com/office/officeart/2005/8/layout/process3#1"/>
    <dgm:cxn modelId="{F2F80421-DB35-4399-8719-212FC327B347}" srcId="{2FE6BDA1-660C-44E3-B8D3-B738986F10EC}" destId="{86FEAB3F-FBB1-46CC-9DC6-E094874805AE}" srcOrd="1" destOrd="0" parTransId="{74C68F9B-1FC8-4F0A-8F6F-246FC86076E9}" sibTransId="{C7876883-34BD-4A68-A98E-D95D42D0FF9D}"/>
    <dgm:cxn modelId="{C434CA21-65E4-419D-AC6F-8560ECB7D9C7}" type="presOf" srcId="{F1F0D21E-51C0-4F02-82BF-2EFD2011A63F}" destId="{39BA4712-27E2-4423-ADD6-9F9BD3D8FB35}" srcOrd="0" destOrd="1" presId="urn:microsoft.com/office/officeart/2005/8/layout/process3#1"/>
    <dgm:cxn modelId="{AFC23A23-41DF-4923-B4B4-4A573D083D36}" srcId="{2FE6BDA1-660C-44E3-B8D3-B738986F10EC}" destId="{B349FD2E-4A90-427F-8442-13222811DC7E}" srcOrd="2" destOrd="0" parTransId="{81F9B442-B301-4CE5-9F77-41783846C51D}" sibTransId="{6C33D960-524C-4E19-9279-0E1D8AB4608A}"/>
    <dgm:cxn modelId="{01724E23-ABDF-4D4A-A490-6A2028B6297A}" type="presOf" srcId="{972233BE-F562-42C6-8E02-C376C905A446}" destId="{BFC7A65B-961A-4F69-8CB3-248457E85C87}" srcOrd="0" destOrd="0" presId="urn:microsoft.com/office/officeart/2005/8/layout/process3#1"/>
    <dgm:cxn modelId="{2A2CA824-617C-4D10-AA21-424603A49F15}" type="presOf" srcId="{1EC822D0-4B77-4F25-ABD5-8949AFB965C8}" destId="{CAF6A44E-174D-4D73-BBC0-9FC10FA804B9}" srcOrd="1" destOrd="0" presId="urn:microsoft.com/office/officeart/2005/8/layout/process3#1"/>
    <dgm:cxn modelId="{404BA82A-9A4A-4029-8A6F-5155C6613241}" srcId="{B349FD2E-4A90-427F-8442-13222811DC7E}" destId="{E979AE3D-E6B4-4A9F-A1A3-245B56985714}" srcOrd="2" destOrd="0" parTransId="{8986568D-E901-491E-8667-FC055E5488A9}" sibTransId="{18C22F4C-F06B-4E2B-9846-2B25BA34EB54}"/>
    <dgm:cxn modelId="{E319FE39-85BC-4053-8903-E42A79A344A0}" srcId="{B349FD2E-4A90-427F-8442-13222811DC7E}" destId="{11EC3D9D-CABC-4F6B-8311-51EC9AF94B05}" srcOrd="0" destOrd="0" parTransId="{4CB9D39E-D2E7-4AB1-8C35-13DBC76F1E1B}" sibTransId="{49A756A8-869C-486D-A1C2-A9179C82C574}"/>
    <dgm:cxn modelId="{4C954B63-22F3-4930-B0BD-A5DB92D230D5}" type="presOf" srcId="{B0C310D3-A5C4-423C-ADC0-FD305A7B421A}" destId="{21AD7683-4E21-48FB-A2B0-38429FA73B13}" srcOrd="0" destOrd="0" presId="urn:microsoft.com/office/officeart/2005/8/layout/process3#1"/>
    <dgm:cxn modelId="{A8CA3664-E0F7-42B2-B7D4-7EFF4F54D2F1}" type="presOf" srcId="{C7876883-34BD-4A68-A98E-D95D42D0FF9D}" destId="{F8D5EB2A-738F-4E50-B014-79322171C96A}" srcOrd="1" destOrd="0" presId="urn:microsoft.com/office/officeart/2005/8/layout/process3#1"/>
    <dgm:cxn modelId="{27A51945-3FD4-408B-AD3F-33514E03B8EF}" srcId="{1EC822D0-4B77-4F25-ABD5-8949AFB965C8}" destId="{B9994507-9900-46D5-8C61-0B9E642784EF}" srcOrd="1" destOrd="0" parTransId="{7F9B9A9B-1C67-46BA-BF65-CE32E6BC5227}" sibTransId="{874D10D7-6AE3-49DF-8076-7A5BD06DAA36}"/>
    <dgm:cxn modelId="{0029634C-0DF6-49DF-AEB2-B7FDB2AF4193}" type="presOf" srcId="{A7880916-F328-4A64-8755-7D336AAA6AB6}" destId="{BFC7A65B-961A-4F69-8CB3-248457E85C87}" srcOrd="0" destOrd="1" presId="urn:microsoft.com/office/officeart/2005/8/layout/process3#1"/>
    <dgm:cxn modelId="{847D1072-31DC-462B-96CD-5FC260B6A112}" type="presOf" srcId="{B9994507-9900-46D5-8C61-0B9E642784EF}" destId="{A527D8D7-AE0F-41E2-B0A5-F384C5C9B908}" srcOrd="0" destOrd="1" presId="urn:microsoft.com/office/officeart/2005/8/layout/process3#1"/>
    <dgm:cxn modelId="{37AF2B73-C909-4344-B41C-027FE794C199}" type="presOf" srcId="{2FE6BDA1-660C-44E3-B8D3-B738986F10EC}" destId="{6600DED2-8216-4ABE-8A99-4882629E1A4D}" srcOrd="0" destOrd="0" presId="urn:microsoft.com/office/officeart/2005/8/layout/process3#1"/>
    <dgm:cxn modelId="{0D533592-B003-426C-94C9-D0CD22C2F7A1}" type="presOf" srcId="{B0C310D3-A5C4-423C-ADC0-FD305A7B421A}" destId="{1E817AA8-5A37-4644-9254-A1E7980637B5}" srcOrd="1" destOrd="0" presId="urn:microsoft.com/office/officeart/2005/8/layout/process3#1"/>
    <dgm:cxn modelId="{22405CA6-DE81-4987-8785-EE4DAD8CA216}" type="presOf" srcId="{C7876883-34BD-4A68-A98E-D95D42D0FF9D}" destId="{5D27C5B2-FAF5-4B9E-8CE5-8F54D12F7C36}" srcOrd="0" destOrd="0" presId="urn:microsoft.com/office/officeart/2005/8/layout/process3#1"/>
    <dgm:cxn modelId="{85A0A9AD-8354-4A06-B139-2D4AC21CA46E}" srcId="{1EC822D0-4B77-4F25-ABD5-8949AFB965C8}" destId="{86BF0545-C8C8-404B-B317-6B71601F8310}" srcOrd="0" destOrd="0" parTransId="{A554C9B6-595F-4C42-BA2E-0AF975A6182B}" sibTransId="{8F0220D1-B873-4B1C-82E7-D1658190B6B3}"/>
    <dgm:cxn modelId="{B1801AB0-4D64-4D9B-9CD3-46663C0C8D44}" type="presOf" srcId="{E979AE3D-E6B4-4A9F-A1A3-245B56985714}" destId="{39BA4712-27E2-4423-ADD6-9F9BD3D8FB35}" srcOrd="0" destOrd="2" presId="urn:microsoft.com/office/officeart/2005/8/layout/process3#1"/>
    <dgm:cxn modelId="{417293B8-12FB-4FBE-8817-F9A575574FD7}" type="presOf" srcId="{11EC3D9D-CABC-4F6B-8311-51EC9AF94B05}" destId="{39BA4712-27E2-4423-ADD6-9F9BD3D8FB35}" srcOrd="0" destOrd="0" presId="urn:microsoft.com/office/officeart/2005/8/layout/process3#1"/>
    <dgm:cxn modelId="{55AD71C2-DD79-48E1-881B-53259C457A9C}" srcId="{2FE6BDA1-660C-44E3-B8D3-B738986F10EC}" destId="{1EC822D0-4B77-4F25-ABD5-8949AFB965C8}" srcOrd="0" destOrd="0" parTransId="{A55FEC0B-23EE-4CFE-8050-49CBA30A17FC}" sibTransId="{B0C310D3-A5C4-423C-ADC0-FD305A7B421A}"/>
    <dgm:cxn modelId="{651177C6-F94A-4CC0-95DB-B8845E98E694}" type="presOf" srcId="{86FEAB3F-FBB1-46CC-9DC6-E094874805AE}" destId="{4201241F-A758-4825-9A41-CBED0FF9E993}" srcOrd="0" destOrd="0" presId="urn:microsoft.com/office/officeart/2005/8/layout/process3#1"/>
    <dgm:cxn modelId="{0BA9C9D6-A5A3-4333-9883-9B068E95D07C}" type="presOf" srcId="{86FEAB3F-FBB1-46CC-9DC6-E094874805AE}" destId="{D8686130-E958-4F9D-9269-6FA1732D0A73}" srcOrd="1" destOrd="0" presId="urn:microsoft.com/office/officeart/2005/8/layout/process3#1"/>
    <dgm:cxn modelId="{3B45F8D6-09CB-4D4B-898A-1BCE4ABCEA61}" srcId="{86FEAB3F-FBB1-46CC-9DC6-E094874805AE}" destId="{A7880916-F328-4A64-8755-7D336AAA6AB6}" srcOrd="1" destOrd="0" parTransId="{DF749039-E85C-42B9-8579-350B91FFAD7A}" sibTransId="{BF335BAD-9761-4DB5-B0B8-A2EC87D87270}"/>
    <dgm:cxn modelId="{B78FEBDE-07D0-425E-939D-6B0327BFC2AC}" type="presOf" srcId="{B349FD2E-4A90-427F-8442-13222811DC7E}" destId="{C2722F97-5D1A-4260-B371-3A1E1DF124B3}" srcOrd="1" destOrd="0" presId="urn:microsoft.com/office/officeart/2005/8/layout/process3#1"/>
    <dgm:cxn modelId="{7657BEEE-063F-462C-9729-7827555B10CF}" type="presOf" srcId="{8DC1ACF4-B77F-4A94-A10E-97252D87146D}" destId="{BFC7A65B-961A-4F69-8CB3-248457E85C87}" srcOrd="0" destOrd="2" presId="urn:microsoft.com/office/officeart/2005/8/layout/process3#1"/>
    <dgm:cxn modelId="{4EB2E2F0-4533-4ACD-9FAE-CB126B5438EE}" srcId="{B349FD2E-4A90-427F-8442-13222811DC7E}" destId="{F1F0D21E-51C0-4F02-82BF-2EFD2011A63F}" srcOrd="1" destOrd="0" parTransId="{80008188-C277-4CD4-BB13-69F27EC40C72}" sibTransId="{D3A293C6-844B-470D-A9B5-0E04CEE4C80C}"/>
    <dgm:cxn modelId="{5902F4F8-956B-4E86-9012-4385BB4BAE6A}" srcId="{86FEAB3F-FBB1-46CC-9DC6-E094874805AE}" destId="{972233BE-F562-42C6-8E02-C376C905A446}" srcOrd="0" destOrd="0" parTransId="{1B83FA22-B57F-4847-AF9E-FCABBD20370B}" sibTransId="{C95400EF-05CE-49A4-A439-43C3AD15FAE2}"/>
    <dgm:cxn modelId="{4CF8D422-122D-4FD7-B259-1F8191E66FE8}" type="presParOf" srcId="{6600DED2-8216-4ABE-8A99-4882629E1A4D}" destId="{13EA64EB-AB03-4C80-9EEA-7CED2D89D89C}" srcOrd="0" destOrd="0" presId="urn:microsoft.com/office/officeart/2005/8/layout/process3#1"/>
    <dgm:cxn modelId="{A5EE9B21-25CA-4286-94A1-ECEFB6D1C284}" type="presParOf" srcId="{13EA64EB-AB03-4C80-9EEA-7CED2D89D89C}" destId="{CAF6A44E-174D-4D73-BBC0-9FC10FA804B9}" srcOrd="0" destOrd="0" presId="urn:microsoft.com/office/officeart/2005/8/layout/process3#1"/>
    <dgm:cxn modelId="{1B0266E4-D7DB-4F97-8C7F-B786784E61E6}" type="presParOf" srcId="{13EA64EB-AB03-4C80-9EEA-7CED2D89D89C}" destId="{BEA8DFF6-0BBC-4765-94CE-726AE7249D2C}" srcOrd="1" destOrd="0" presId="urn:microsoft.com/office/officeart/2005/8/layout/process3#1"/>
    <dgm:cxn modelId="{77FF5531-D499-439C-A34A-5902F0B842EF}" type="presParOf" srcId="{13EA64EB-AB03-4C80-9EEA-7CED2D89D89C}" destId="{A527D8D7-AE0F-41E2-B0A5-F384C5C9B908}" srcOrd="2" destOrd="0" presId="urn:microsoft.com/office/officeart/2005/8/layout/process3#1"/>
    <dgm:cxn modelId="{6D055487-4E84-4596-A363-77E761DC2D1C}" type="presParOf" srcId="{6600DED2-8216-4ABE-8A99-4882629E1A4D}" destId="{21AD7683-4E21-48FB-A2B0-38429FA73B13}" srcOrd="1" destOrd="0" presId="urn:microsoft.com/office/officeart/2005/8/layout/process3#1"/>
    <dgm:cxn modelId="{44BBA1AD-3742-4738-ADFC-11EFA53FDDF8}" type="presParOf" srcId="{21AD7683-4E21-48FB-A2B0-38429FA73B13}" destId="{1E817AA8-5A37-4644-9254-A1E7980637B5}" srcOrd="0" destOrd="0" presId="urn:microsoft.com/office/officeart/2005/8/layout/process3#1"/>
    <dgm:cxn modelId="{895ADFFF-515D-4856-9B19-7D6E4ADD03DA}" type="presParOf" srcId="{6600DED2-8216-4ABE-8A99-4882629E1A4D}" destId="{4706D582-EEBF-4C1E-B7F4-A6D3E12D3072}" srcOrd="2" destOrd="0" presId="urn:microsoft.com/office/officeart/2005/8/layout/process3#1"/>
    <dgm:cxn modelId="{332E27C6-756B-4371-9029-972C4024A663}" type="presParOf" srcId="{4706D582-EEBF-4C1E-B7F4-A6D3E12D3072}" destId="{D8686130-E958-4F9D-9269-6FA1732D0A73}" srcOrd="0" destOrd="0" presId="urn:microsoft.com/office/officeart/2005/8/layout/process3#1"/>
    <dgm:cxn modelId="{A0F38A6B-1228-4ABB-9ACA-9AFFC3F0AA76}" type="presParOf" srcId="{4706D582-EEBF-4C1E-B7F4-A6D3E12D3072}" destId="{4201241F-A758-4825-9A41-CBED0FF9E993}" srcOrd="1" destOrd="0" presId="urn:microsoft.com/office/officeart/2005/8/layout/process3#1"/>
    <dgm:cxn modelId="{362FE1E0-7C55-4000-8783-189A33063426}" type="presParOf" srcId="{4706D582-EEBF-4C1E-B7F4-A6D3E12D3072}" destId="{BFC7A65B-961A-4F69-8CB3-248457E85C87}" srcOrd="2" destOrd="0" presId="urn:microsoft.com/office/officeart/2005/8/layout/process3#1"/>
    <dgm:cxn modelId="{2B4792A6-14AD-4E33-BBD8-E3BB11C09EFD}" type="presParOf" srcId="{6600DED2-8216-4ABE-8A99-4882629E1A4D}" destId="{5D27C5B2-FAF5-4B9E-8CE5-8F54D12F7C36}" srcOrd="3" destOrd="0" presId="urn:microsoft.com/office/officeart/2005/8/layout/process3#1"/>
    <dgm:cxn modelId="{928A5D7E-B4E9-4B1F-BBDF-D46F94A68A14}" type="presParOf" srcId="{5D27C5B2-FAF5-4B9E-8CE5-8F54D12F7C36}" destId="{F8D5EB2A-738F-4E50-B014-79322171C96A}" srcOrd="0" destOrd="0" presId="urn:microsoft.com/office/officeart/2005/8/layout/process3#1"/>
    <dgm:cxn modelId="{9BF9610E-6363-412C-9637-C48B62A88DCE}" type="presParOf" srcId="{6600DED2-8216-4ABE-8A99-4882629E1A4D}" destId="{7908079C-B054-488F-B184-A0837979EED0}" srcOrd="4" destOrd="0" presId="urn:microsoft.com/office/officeart/2005/8/layout/process3#1"/>
    <dgm:cxn modelId="{0AF2F696-1E6D-4B29-8618-1929F3E4FDF5}" type="presParOf" srcId="{7908079C-B054-488F-B184-A0837979EED0}" destId="{C2722F97-5D1A-4260-B371-3A1E1DF124B3}" srcOrd="0" destOrd="0" presId="urn:microsoft.com/office/officeart/2005/8/layout/process3#1"/>
    <dgm:cxn modelId="{481B217E-1795-4DF3-AEBC-F792E337EDDC}" type="presParOf" srcId="{7908079C-B054-488F-B184-A0837979EED0}" destId="{6EADA40E-ECF8-4EF2-9B35-A9DD5D6A50D5}" srcOrd="1" destOrd="0" presId="urn:microsoft.com/office/officeart/2005/8/layout/process3#1"/>
    <dgm:cxn modelId="{63716BCC-F2E0-4635-9242-8BE3588C9520}" type="presParOf" srcId="{7908079C-B054-488F-B184-A0837979EED0}" destId="{39BA4712-27E2-4423-ADD6-9F9BD3D8FB35}" srcOrd="2" destOrd="0" presId="urn:microsoft.com/office/officeart/2005/8/layout/process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8DFF6-0BBC-4765-94CE-726AE7249D2C}">
      <dsp:nvSpPr>
        <dsp:cNvPr id="0" name=""/>
        <dsp:cNvSpPr/>
      </dsp:nvSpPr>
      <dsp:spPr bwMode="white">
        <a:xfrm>
          <a:off x="4487" y="219892"/>
          <a:ext cx="2040581" cy="1252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110490" numCol="1" spcCol="1270" anchor="t" anchorCtr="0">
          <a:noAutofit/>
        </a:bodyPr>
        <a:lstStyle/>
        <a:p>
          <a:pPr marL="0" lvl="0" indent="0" algn="l" defTabSz="1289050">
            <a:lnSpc>
              <a:spcPct val="100000"/>
            </a:lnSpc>
            <a:spcBef>
              <a:spcPct val="0"/>
            </a:spcBef>
            <a:spcAft>
              <a:spcPct val="35000"/>
            </a:spcAft>
            <a:buNone/>
          </a:pPr>
          <a:r>
            <a:rPr lang="zh-CN" altLang="en-US" sz="2900" kern="1200"/>
            <a:t>用户端</a:t>
          </a:r>
        </a:p>
      </dsp:txBody>
      <dsp:txXfrm>
        <a:off x="4487" y="219892"/>
        <a:ext cx="2040581" cy="816232"/>
      </dsp:txXfrm>
    </dsp:sp>
    <dsp:sp modelId="{A527D8D7-AE0F-41E2-B0A5-F384C5C9B908}">
      <dsp:nvSpPr>
        <dsp:cNvPr id="0" name=""/>
        <dsp:cNvSpPr/>
      </dsp:nvSpPr>
      <dsp:spPr bwMode="white">
        <a:xfrm>
          <a:off x="422438" y="1036125"/>
          <a:ext cx="2040581" cy="1670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en-US" altLang="zh-CN" sz="1600" kern="1200"/>
            <a:t>Arkts</a:t>
          </a:r>
        </a:p>
        <a:p>
          <a:pPr marL="171450" lvl="1" indent="-171450" algn="l" defTabSz="711200">
            <a:lnSpc>
              <a:spcPct val="100000"/>
            </a:lnSpc>
            <a:spcBef>
              <a:spcPct val="0"/>
            </a:spcBef>
            <a:spcAft>
              <a:spcPct val="15000"/>
            </a:spcAft>
            <a:buChar char="•"/>
          </a:pPr>
          <a:r>
            <a:rPr lang="en-US" altLang="zh-CN" sz="1600" kern="1200"/>
            <a:t>AXIOS</a:t>
          </a:r>
        </a:p>
      </dsp:txBody>
      <dsp:txXfrm>
        <a:off x="471362" y="1085049"/>
        <a:ext cx="1942733" cy="1572552"/>
      </dsp:txXfrm>
    </dsp:sp>
    <dsp:sp modelId="{21AD7683-4E21-48FB-A2B0-38429FA73B13}">
      <dsp:nvSpPr>
        <dsp:cNvPr id="0" name=""/>
        <dsp:cNvSpPr/>
      </dsp:nvSpPr>
      <dsp:spPr bwMode="white">
        <a:xfrm>
          <a:off x="2354414" y="373986"/>
          <a:ext cx="655811" cy="5080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354414" y="475595"/>
        <a:ext cx="503398" cy="304827"/>
      </dsp:txXfrm>
    </dsp:sp>
    <dsp:sp modelId="{4201241F-A758-4825-9A41-CBED0FF9E993}">
      <dsp:nvSpPr>
        <dsp:cNvPr id="0" name=""/>
        <dsp:cNvSpPr/>
      </dsp:nvSpPr>
      <dsp:spPr bwMode="white">
        <a:xfrm>
          <a:off x="3282448" y="219892"/>
          <a:ext cx="2040581" cy="1252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110490" numCol="1" spcCol="1270" anchor="t" anchorCtr="0">
          <a:noAutofit/>
        </a:bodyPr>
        <a:lstStyle/>
        <a:p>
          <a:pPr marL="0" lvl="0" indent="0" algn="l" defTabSz="1289050">
            <a:lnSpc>
              <a:spcPct val="100000"/>
            </a:lnSpc>
            <a:spcBef>
              <a:spcPct val="0"/>
            </a:spcBef>
            <a:spcAft>
              <a:spcPct val="35000"/>
            </a:spcAft>
            <a:buNone/>
          </a:pPr>
          <a:r>
            <a:rPr lang="zh-CN" altLang="en-US" sz="2900" kern="1200"/>
            <a:t>后端</a:t>
          </a:r>
        </a:p>
      </dsp:txBody>
      <dsp:txXfrm>
        <a:off x="3282448" y="219892"/>
        <a:ext cx="2040581" cy="816232"/>
      </dsp:txXfrm>
    </dsp:sp>
    <dsp:sp modelId="{BFC7A65B-961A-4F69-8CB3-248457E85C87}">
      <dsp:nvSpPr>
        <dsp:cNvPr id="0" name=""/>
        <dsp:cNvSpPr/>
      </dsp:nvSpPr>
      <dsp:spPr bwMode="white">
        <a:xfrm>
          <a:off x="3711969" y="1020022"/>
          <a:ext cx="2040581" cy="1670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en-US" altLang="zh-CN" sz="1600" kern="1200"/>
            <a:t>SpringBoot</a:t>
          </a:r>
        </a:p>
        <a:p>
          <a:pPr marL="171450" lvl="1" indent="-171450" algn="l" defTabSz="711200">
            <a:lnSpc>
              <a:spcPct val="100000"/>
            </a:lnSpc>
            <a:spcBef>
              <a:spcPct val="0"/>
            </a:spcBef>
            <a:spcAft>
              <a:spcPct val="15000"/>
            </a:spcAft>
            <a:buChar char="•"/>
          </a:pPr>
          <a:r>
            <a:rPr lang="en-US" altLang="zh-CN" sz="1600" kern="1200"/>
            <a:t>MySQL</a:t>
          </a:r>
        </a:p>
        <a:p>
          <a:pPr marL="171450" lvl="1" indent="-171450" algn="l" defTabSz="711200">
            <a:lnSpc>
              <a:spcPct val="100000"/>
            </a:lnSpc>
            <a:spcBef>
              <a:spcPct val="0"/>
            </a:spcBef>
            <a:spcAft>
              <a:spcPct val="15000"/>
            </a:spcAft>
            <a:buChar char="•"/>
          </a:pPr>
          <a:r>
            <a:rPr lang="en-US" altLang="zh-CN" sz="1600" kern="1200"/>
            <a:t>MyBatis</a:t>
          </a:r>
        </a:p>
      </dsp:txBody>
      <dsp:txXfrm>
        <a:off x="3760893" y="1068946"/>
        <a:ext cx="1942733" cy="1572552"/>
      </dsp:txXfrm>
    </dsp:sp>
    <dsp:sp modelId="{5D27C5B2-FAF5-4B9E-8CE5-8F54D12F7C36}">
      <dsp:nvSpPr>
        <dsp:cNvPr id="0" name=""/>
        <dsp:cNvSpPr/>
      </dsp:nvSpPr>
      <dsp:spPr bwMode="white">
        <a:xfrm>
          <a:off x="5632375" y="373986"/>
          <a:ext cx="655811" cy="5080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5632375" y="475595"/>
        <a:ext cx="503398" cy="304827"/>
      </dsp:txXfrm>
    </dsp:sp>
    <dsp:sp modelId="{6EADA40E-ECF8-4EF2-9B35-A9DD5D6A50D5}">
      <dsp:nvSpPr>
        <dsp:cNvPr id="0" name=""/>
        <dsp:cNvSpPr/>
      </dsp:nvSpPr>
      <dsp:spPr bwMode="white">
        <a:xfrm>
          <a:off x="6560409" y="219892"/>
          <a:ext cx="2040581" cy="1252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110490" numCol="1" spcCol="1270" anchor="t" anchorCtr="0">
          <a:noAutofit/>
        </a:bodyPr>
        <a:lstStyle/>
        <a:p>
          <a:pPr marL="0" lvl="0" indent="0" algn="l" defTabSz="1289050">
            <a:lnSpc>
              <a:spcPct val="100000"/>
            </a:lnSpc>
            <a:spcBef>
              <a:spcPct val="0"/>
            </a:spcBef>
            <a:spcAft>
              <a:spcPct val="35000"/>
            </a:spcAft>
            <a:buNone/>
          </a:pPr>
          <a:r>
            <a:rPr lang="zh-CN" altLang="en-US" sz="2900" kern="1200"/>
            <a:t>硬件</a:t>
          </a:r>
        </a:p>
      </dsp:txBody>
      <dsp:txXfrm>
        <a:off x="6560409" y="219892"/>
        <a:ext cx="2040581" cy="816232"/>
      </dsp:txXfrm>
    </dsp:sp>
    <dsp:sp modelId="{39BA4712-27E2-4423-ADD6-9F9BD3D8FB35}">
      <dsp:nvSpPr>
        <dsp:cNvPr id="0" name=""/>
        <dsp:cNvSpPr/>
      </dsp:nvSpPr>
      <dsp:spPr bwMode="white">
        <a:xfrm>
          <a:off x="6978360" y="1036125"/>
          <a:ext cx="2040581" cy="1670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100000"/>
            </a:lnSpc>
            <a:spcBef>
              <a:spcPct val="0"/>
            </a:spcBef>
            <a:spcAft>
              <a:spcPct val="15000"/>
            </a:spcAft>
            <a:buChar char="•"/>
          </a:pPr>
          <a:r>
            <a:rPr lang="en-US" altLang="zh-CN" sz="1600" kern="1200"/>
            <a:t>ESP32</a:t>
          </a:r>
        </a:p>
        <a:p>
          <a:pPr marL="171450" lvl="1" indent="-171450" algn="l" defTabSz="711200">
            <a:lnSpc>
              <a:spcPct val="100000"/>
            </a:lnSpc>
            <a:spcBef>
              <a:spcPct val="0"/>
            </a:spcBef>
            <a:spcAft>
              <a:spcPct val="15000"/>
            </a:spcAft>
            <a:buChar char="•"/>
          </a:pPr>
          <a:r>
            <a:rPr lang="zh-CN" altLang="en-US" sz="1600" kern="1200"/>
            <a:t>多核调用</a:t>
          </a:r>
          <a:endParaRPr lang="zh-CN" altLang="en-US" sz="2000" kern="1200"/>
        </a:p>
        <a:p>
          <a:pPr marL="228600" lvl="1" indent="-228600" algn="l" defTabSz="889000">
            <a:lnSpc>
              <a:spcPct val="100000"/>
            </a:lnSpc>
            <a:spcBef>
              <a:spcPct val="0"/>
            </a:spcBef>
            <a:spcAft>
              <a:spcPct val="15000"/>
            </a:spcAft>
            <a:buChar char="•"/>
          </a:pPr>
          <a:endParaRPr lang="en-US" altLang="zh-CN" sz="2000" kern="1200"/>
        </a:p>
      </dsp:txBody>
      <dsp:txXfrm>
        <a:off x="7027284" y="1085049"/>
        <a:ext cx="1942733" cy="15725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2024/4/8</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2024/4/8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2024/4/8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2024/4/8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0" y="1884680"/>
            <a:ext cx="12192000" cy="1482650"/>
          </a:xfrm>
          <a:prstGeom prst="rect">
            <a:avLst/>
          </a:prstGeom>
          <a:noFill/>
        </p:spPr>
        <p:txBody>
          <a:bodyPr wrap="square" rtlCol="0">
            <a:spAutoFit/>
          </a:bodyPr>
          <a:lstStyle/>
          <a:p>
            <a:pPr algn="ctr">
              <a:lnSpc>
                <a:spcPct val="150000"/>
              </a:lnSpc>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rPr>
              <a:t>基于</a:t>
            </a:r>
            <a:r>
              <a:rPr lang="en-US" altLang="zh-CN" sz="3200" b="1" dirty="0" err="1">
                <a:solidFill>
                  <a:schemeClr val="bg1"/>
                </a:solidFill>
                <a:latin typeface="思源黑体 CN Bold" panose="020B0800000000000000" charset="-122"/>
                <a:ea typeface="思源黑体 CN Bold" panose="020B0800000000000000" charset="-122"/>
                <a:cs typeface="思源黑体 CN Bold" panose="020B0800000000000000" charset="-122"/>
              </a:rPr>
              <a:t>OpenHarmony</a:t>
            </a: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rPr>
              <a:t>的智能农业灌溉管理系统</a:t>
            </a:r>
          </a:p>
          <a:p>
            <a:pPr algn="ctr">
              <a:lnSpc>
                <a:spcPct val="150000"/>
              </a:lnSpc>
            </a:pPr>
            <a:endPar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sp>
        <p:nvSpPr>
          <p:cNvPr id="2" name="文本框 1"/>
          <p:cNvSpPr txBox="1"/>
          <p:nvPr/>
        </p:nvSpPr>
        <p:spPr>
          <a:xfrm>
            <a:off x="0" y="3992245"/>
            <a:ext cx="12192000" cy="1958975"/>
          </a:xfrm>
          <a:prstGeom prst="rect">
            <a:avLst/>
          </a:prstGeom>
          <a:noFill/>
        </p:spPr>
        <p:txBody>
          <a:bodyPr wrap="square" rtlCol="0">
            <a:noAutofit/>
          </a:bodyPr>
          <a:lstStyle/>
          <a:p>
            <a:pPr algn="ctr">
              <a:lnSpc>
                <a:spcPct val="150000"/>
              </a:lnSpc>
            </a:pP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源神启动</a:t>
            </a:r>
            <a:endParaRPr lang="zh-CN"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ctr">
              <a:lnSpc>
                <a:spcPct val="150000"/>
              </a:lnSpc>
            </a:pP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四川大学</a:t>
            </a:r>
            <a:endParaRPr lang="zh-CN"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ctr">
              <a:lnSpc>
                <a:spcPct val="150000"/>
              </a:lnSpc>
            </a:pPr>
            <a:endPar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BC28C9-811D-3212-4B6B-0A647AE652A1}"/>
              </a:ext>
            </a:extLst>
          </p:cNvPr>
          <p:cNvSpPr txBox="1"/>
          <p:nvPr/>
        </p:nvSpPr>
        <p:spPr>
          <a:xfrm>
            <a:off x="896471" y="878541"/>
            <a:ext cx="4733364" cy="461665"/>
          </a:xfrm>
          <a:prstGeom prst="rect">
            <a:avLst/>
          </a:prstGeom>
          <a:noFill/>
        </p:spPr>
        <p:txBody>
          <a:bodyPr wrap="square" rtlCol="0">
            <a:spAutoFit/>
          </a:bodyPr>
          <a:lstStyle/>
          <a:p>
            <a:r>
              <a:rPr lang="en-US" altLang="zh-CN" sz="2400" dirty="0"/>
              <a:t>2.4 </a:t>
            </a:r>
            <a:r>
              <a:rPr lang="zh-CN" altLang="en-US" sz="2400" dirty="0"/>
              <a:t>应用端</a:t>
            </a:r>
          </a:p>
        </p:txBody>
      </p:sp>
      <p:sp>
        <p:nvSpPr>
          <p:cNvPr id="4" name="文本框 3">
            <a:extLst>
              <a:ext uri="{FF2B5EF4-FFF2-40B4-BE49-F238E27FC236}">
                <a16:creationId xmlns:a16="http://schemas.microsoft.com/office/drawing/2014/main" id="{8A7E9734-9C92-444F-31C1-B6D29E95B82E}"/>
              </a:ext>
            </a:extLst>
          </p:cNvPr>
          <p:cNvSpPr txBox="1"/>
          <p:nvPr/>
        </p:nvSpPr>
        <p:spPr>
          <a:xfrm>
            <a:off x="778398" y="1512611"/>
            <a:ext cx="6094070" cy="1200329"/>
          </a:xfrm>
          <a:prstGeom prst="rect">
            <a:avLst/>
          </a:prstGeom>
          <a:noFill/>
        </p:spPr>
        <p:txBody>
          <a:bodyPr wrap="square">
            <a:spAutoFit/>
          </a:bodyPr>
          <a:lstStyle/>
          <a:p>
            <a:r>
              <a:rPr lang="zh-CN" altLang="en-US" dirty="0">
                <a:solidFill>
                  <a:schemeClr val="tx1">
                    <a:lumMod val="65000"/>
                    <a:lumOff val="35000"/>
                  </a:schemeClr>
                </a:solidFill>
                <a:ea typeface="思源黑体 CN" panose="020B0500000000000000" pitchFamily="34" charset="-122"/>
              </a:rPr>
              <a:t>本项目基于</a:t>
            </a:r>
            <a:r>
              <a:rPr lang="en-US" altLang="zh-CN" dirty="0" err="1">
                <a:solidFill>
                  <a:schemeClr val="tx1">
                    <a:lumMod val="65000"/>
                    <a:lumOff val="35000"/>
                  </a:schemeClr>
                </a:solidFill>
                <a:ea typeface="思源黑体 CN" panose="020B0500000000000000" pitchFamily="34" charset="-122"/>
              </a:rPr>
              <a:t>OpenHarmony</a:t>
            </a:r>
            <a:r>
              <a:rPr lang="zh-CN" altLang="en-US" dirty="0">
                <a:solidFill>
                  <a:schemeClr val="tx1">
                    <a:lumMod val="65000"/>
                    <a:lumOff val="35000"/>
                  </a:schemeClr>
                </a:solidFill>
                <a:ea typeface="思源黑体 CN" panose="020B0500000000000000" pitchFamily="34" charset="-122"/>
              </a:rPr>
              <a:t>的分布式架构一特性，模型中的传感器和农业设备都可以和应用端进行交互，多名用户可以通过应用端轻松地连接并管理系统中的多个设备，协同管理操作。</a:t>
            </a:r>
            <a:endParaRPr lang="en-US" altLang="zh-CN" dirty="0">
              <a:solidFill>
                <a:schemeClr val="tx1">
                  <a:lumMod val="65000"/>
                  <a:lumOff val="35000"/>
                </a:schemeClr>
              </a:solidFill>
              <a:ea typeface="思源黑体 CN" panose="020B0500000000000000" pitchFamily="34" charset="-122"/>
            </a:endParaRPr>
          </a:p>
        </p:txBody>
      </p:sp>
      <p:sp>
        <p:nvSpPr>
          <p:cNvPr id="6" name="文本框 5">
            <a:extLst>
              <a:ext uri="{FF2B5EF4-FFF2-40B4-BE49-F238E27FC236}">
                <a16:creationId xmlns:a16="http://schemas.microsoft.com/office/drawing/2014/main" id="{9F752710-51AF-14A2-6657-9F7F3C7586A3}"/>
              </a:ext>
            </a:extLst>
          </p:cNvPr>
          <p:cNvSpPr txBox="1"/>
          <p:nvPr/>
        </p:nvSpPr>
        <p:spPr>
          <a:xfrm>
            <a:off x="778398" y="3062825"/>
            <a:ext cx="6094070" cy="923330"/>
          </a:xfrm>
          <a:prstGeom prst="rect">
            <a:avLst/>
          </a:prstGeom>
          <a:noFill/>
        </p:spPr>
        <p:txBody>
          <a:bodyPr wrap="square">
            <a:spAutoFit/>
          </a:bodyPr>
          <a:lstStyle/>
          <a:p>
            <a:r>
              <a:rPr lang="zh-CN" altLang="en-US" dirty="0">
                <a:solidFill>
                  <a:schemeClr val="tx1">
                    <a:lumMod val="65000"/>
                    <a:lumOff val="35000"/>
                  </a:schemeClr>
                </a:solidFill>
                <a:ea typeface="思源黑体 CN" panose="020B0500000000000000" pitchFamily="34" charset="-122"/>
              </a:rPr>
              <a:t>本应用运行基于</a:t>
            </a:r>
            <a:r>
              <a:rPr lang="en-US" altLang="zh-CN" dirty="0" err="1">
                <a:solidFill>
                  <a:schemeClr val="tx1">
                    <a:lumMod val="65000"/>
                    <a:lumOff val="35000"/>
                  </a:schemeClr>
                </a:solidFill>
                <a:ea typeface="思源黑体 CN" panose="020B0500000000000000" pitchFamily="34" charset="-122"/>
              </a:rPr>
              <a:t>OpenHarmony</a:t>
            </a:r>
            <a:r>
              <a:rPr lang="zh-CN" altLang="en-US" dirty="0">
                <a:solidFill>
                  <a:schemeClr val="tx1">
                    <a:lumMod val="65000"/>
                    <a:lumOff val="35000"/>
                  </a:schemeClr>
                </a:solidFill>
                <a:ea typeface="思源黑体 CN" panose="020B0500000000000000" pitchFamily="34" charset="-122"/>
              </a:rPr>
              <a:t>，数据传输，储存，与操控安全可靠稳定。同时，便于开发者对应用进行迭代更新，保证用户的使用体验感和效率。</a:t>
            </a:r>
            <a:endParaRPr lang="zh-CN" altLang="en-US" dirty="0"/>
          </a:p>
        </p:txBody>
      </p:sp>
    </p:spTree>
    <p:extLst>
      <p:ext uri="{BB962C8B-B14F-4D97-AF65-F5344CB8AC3E}">
        <p14:creationId xmlns:p14="http://schemas.microsoft.com/office/powerpoint/2010/main" val="230366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92061" y="2778243"/>
            <a:ext cx="6850668" cy="906915"/>
          </a:xfrm>
          <a:prstGeom prst="rect">
            <a:avLst/>
          </a:prstGeom>
          <a:noFill/>
        </p:spPr>
        <p:txBody>
          <a:bodyPr wrap="square" rtlCol="0">
            <a:spAutoFit/>
          </a:bodyPr>
          <a:lstStyle/>
          <a:p>
            <a:pPr algn="l">
              <a:lnSpc>
                <a:spcPct val="150000"/>
              </a:lnSpc>
            </a:pPr>
            <a:r>
              <a:rPr lang="en-US" altLang="zh-CN" sz="4000" dirty="0">
                <a:latin typeface="思源黑体 CN Bold" panose="020B0800000000000000" charset="-122"/>
                <a:ea typeface="思源黑体 CN Bold" panose="020B0800000000000000" charset="-122"/>
                <a:cs typeface="思源黑体 CN Bold" panose="020B0800000000000000" charset="-122"/>
                <a:sym typeface="+mn-ea"/>
              </a:rPr>
              <a:t>3 </a:t>
            </a:r>
            <a:r>
              <a:rPr lang="zh-CN" altLang="en-US" sz="4000" dirty="0">
                <a:latin typeface="思源黑体 CN Bold" panose="020B0800000000000000" charset="-122"/>
                <a:ea typeface="思源黑体 CN Bold" panose="020B0800000000000000" charset="-122"/>
                <a:cs typeface="思源黑体 CN Bold" panose="020B0800000000000000" charset="-122"/>
                <a:sym typeface="+mn-ea"/>
              </a:rPr>
              <a:t>项目设计关键点及项目优势</a:t>
            </a:r>
            <a:endParaRPr lang="zh-CN" altLang="en-US" sz="4000" dirty="0">
              <a:latin typeface="思源黑体 CN Bold" panose="020B0800000000000000" charset="-122"/>
              <a:ea typeface="思源黑体 CN Bold" panose="020B0800000000000000" charset="-122"/>
              <a:cs typeface="思源黑体 CN Bold" panose="020B0800000000000000" charset="-122"/>
            </a:endParaRPr>
          </a:p>
        </p:txBody>
      </p:sp>
    </p:spTree>
    <p:extLst>
      <p:ext uri="{BB962C8B-B14F-4D97-AF65-F5344CB8AC3E}">
        <p14:creationId xmlns:p14="http://schemas.microsoft.com/office/powerpoint/2010/main" val="134388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A09AF6-A095-40A7-121E-DB250D27C838}"/>
              </a:ext>
            </a:extLst>
          </p:cNvPr>
          <p:cNvSpPr txBox="1"/>
          <p:nvPr/>
        </p:nvSpPr>
        <p:spPr>
          <a:xfrm>
            <a:off x="896471" y="788894"/>
            <a:ext cx="4984376" cy="369332"/>
          </a:xfrm>
          <a:prstGeom prst="rect">
            <a:avLst/>
          </a:prstGeom>
          <a:noFill/>
        </p:spPr>
        <p:txBody>
          <a:bodyPr wrap="square" rtlCol="0">
            <a:spAutoFit/>
          </a:bodyPr>
          <a:lstStyle/>
          <a:p>
            <a:r>
              <a:rPr lang="en-US" altLang="zh-CN" dirty="0"/>
              <a:t>3.1 </a:t>
            </a:r>
            <a:r>
              <a:rPr lang="zh-CN" altLang="en-US" dirty="0"/>
              <a:t>物联网架构</a:t>
            </a:r>
          </a:p>
        </p:txBody>
      </p:sp>
      <p:sp>
        <p:nvSpPr>
          <p:cNvPr id="6" name="文本框 5">
            <a:extLst>
              <a:ext uri="{FF2B5EF4-FFF2-40B4-BE49-F238E27FC236}">
                <a16:creationId xmlns:a16="http://schemas.microsoft.com/office/drawing/2014/main" id="{23724A5C-C2CA-1B32-70F3-454B9A7DC5D7}"/>
              </a:ext>
            </a:extLst>
          </p:cNvPr>
          <p:cNvSpPr txBox="1"/>
          <p:nvPr/>
        </p:nvSpPr>
        <p:spPr>
          <a:xfrm>
            <a:off x="896471" y="1815069"/>
            <a:ext cx="6649948" cy="2031325"/>
          </a:xfrm>
          <a:prstGeom prst="rect">
            <a:avLst/>
          </a:prstGeom>
          <a:noFill/>
        </p:spPr>
        <p:txBody>
          <a:bodyPr wrap="square">
            <a:spAutoFit/>
          </a:bodyPr>
          <a:lstStyle/>
          <a:p>
            <a:pPr algn="l"/>
            <a:r>
              <a:rPr lang="en-US" altLang="zh-CN" dirty="0" err="1"/>
              <a:t>OpenHarmony</a:t>
            </a:r>
            <a:r>
              <a:rPr lang="zh-CN" altLang="en-US" dirty="0"/>
              <a:t> </a:t>
            </a:r>
            <a:r>
              <a:rPr lang="en-US" altLang="zh-CN" dirty="0" err="1"/>
              <a:t>Arkts</a:t>
            </a:r>
            <a:r>
              <a:rPr lang="zh-CN" altLang="en-US" dirty="0"/>
              <a:t>语言</a:t>
            </a:r>
            <a:r>
              <a:rPr lang="en-US" altLang="zh-CN" dirty="0"/>
              <a:t>(</a:t>
            </a:r>
            <a:r>
              <a:rPr lang="zh-CN" altLang="en-US" dirty="0"/>
              <a:t>前端</a:t>
            </a:r>
            <a:r>
              <a:rPr lang="en-US" altLang="zh-CN" dirty="0"/>
              <a:t>)</a:t>
            </a:r>
            <a:r>
              <a:rPr lang="zh-CN" altLang="en-US" dirty="0"/>
              <a:t>、</a:t>
            </a:r>
            <a:r>
              <a:rPr lang="en-US" altLang="zh-CN" dirty="0" err="1"/>
              <a:t>SpringBoot</a:t>
            </a:r>
            <a:r>
              <a:rPr lang="zh-CN" altLang="en-US" dirty="0"/>
              <a:t>与</a:t>
            </a:r>
            <a:r>
              <a:rPr lang="en-US" altLang="zh-CN" dirty="0"/>
              <a:t>Maven</a:t>
            </a:r>
            <a:r>
              <a:rPr lang="zh-CN" altLang="en-US" dirty="0"/>
              <a:t>与</a:t>
            </a:r>
            <a:r>
              <a:rPr lang="en-US" altLang="zh-CN" dirty="0" err="1"/>
              <a:t>Mybatis</a:t>
            </a:r>
            <a:r>
              <a:rPr lang="en-US" altLang="zh-CN" dirty="0"/>
              <a:t>(</a:t>
            </a:r>
            <a:r>
              <a:rPr lang="zh-CN" altLang="en-US" dirty="0"/>
              <a:t>后端框架、后端项目结构以及依赖管理、数据库三层耦合动态连接</a:t>
            </a:r>
            <a:r>
              <a:rPr lang="en-US" altLang="zh-CN" dirty="0"/>
              <a:t>)</a:t>
            </a:r>
            <a:r>
              <a:rPr lang="zh-CN" altLang="en-US" dirty="0"/>
              <a:t>、</a:t>
            </a:r>
            <a:r>
              <a:rPr lang="en-US" altLang="zh-CN" dirty="0" err="1"/>
              <a:t>MySql</a:t>
            </a:r>
            <a:r>
              <a:rPr lang="en-US" altLang="zh-CN" dirty="0"/>
              <a:t>(</a:t>
            </a:r>
            <a:r>
              <a:rPr lang="zh-CN" altLang="en-US" dirty="0"/>
              <a:t>数据库</a:t>
            </a:r>
            <a:r>
              <a:rPr lang="en-US" altLang="zh-CN" dirty="0"/>
              <a:t>)</a:t>
            </a:r>
            <a:r>
              <a:rPr lang="zh-CN" altLang="en-US" dirty="0"/>
              <a:t>、</a:t>
            </a:r>
            <a:r>
              <a:rPr lang="en-US" altLang="zh-CN" dirty="0"/>
              <a:t>AXIOS(</a:t>
            </a:r>
            <a:r>
              <a:rPr lang="zh-CN" altLang="en-US" dirty="0"/>
              <a:t>用于前端与后端的通信</a:t>
            </a:r>
            <a:r>
              <a:rPr lang="en-US" altLang="zh-CN" dirty="0"/>
              <a:t>)</a:t>
            </a:r>
            <a:r>
              <a:rPr lang="zh-CN" altLang="en-US" dirty="0"/>
              <a:t>、</a:t>
            </a:r>
            <a:r>
              <a:rPr lang="en-US" altLang="zh-CN" dirty="0"/>
              <a:t>Http</a:t>
            </a:r>
            <a:r>
              <a:rPr lang="zh-CN" altLang="en-US" dirty="0"/>
              <a:t>协议</a:t>
            </a:r>
            <a:r>
              <a:rPr lang="en-US" altLang="zh-CN" dirty="0"/>
              <a:t>(</a:t>
            </a:r>
            <a:r>
              <a:rPr lang="zh-CN" altLang="en-US" dirty="0"/>
              <a:t>硬件向后端发送信息</a:t>
            </a:r>
            <a:r>
              <a:rPr lang="en-US" altLang="zh-CN" dirty="0"/>
              <a:t>)</a:t>
            </a:r>
            <a:r>
              <a:rPr lang="zh-CN" altLang="en-US" dirty="0"/>
              <a:t>、</a:t>
            </a:r>
            <a:r>
              <a:rPr lang="en-US" altLang="zh-CN" dirty="0"/>
              <a:t>MQTT</a:t>
            </a:r>
            <a:r>
              <a:rPr lang="zh-CN" altLang="en-US" dirty="0"/>
              <a:t>协议及配套服务器</a:t>
            </a:r>
            <a:r>
              <a:rPr lang="en-US" altLang="zh-CN" dirty="0"/>
              <a:t>(</a:t>
            </a:r>
            <a:r>
              <a:rPr lang="zh-CN" altLang="en-US" dirty="0"/>
              <a:t>用于后端向硬件发送以及转发信息</a:t>
            </a:r>
            <a:r>
              <a:rPr lang="en-US" altLang="zh-CN" dirty="0"/>
              <a:t>)</a:t>
            </a:r>
            <a:r>
              <a:rPr lang="zh-CN" altLang="en-US" dirty="0"/>
              <a:t>、</a:t>
            </a:r>
            <a:r>
              <a:rPr lang="en-US" altLang="zh-CN" dirty="0"/>
              <a:t>ESP32</a:t>
            </a:r>
            <a:r>
              <a:rPr lang="zh-CN" altLang="en-US" dirty="0"/>
              <a:t>开发板</a:t>
            </a:r>
            <a:r>
              <a:rPr lang="en-US" altLang="zh-CN" dirty="0"/>
              <a:t>(</a:t>
            </a:r>
            <a:r>
              <a:rPr lang="zh-CN" altLang="en-US" dirty="0"/>
              <a:t>硬件控制的载体</a:t>
            </a:r>
            <a:r>
              <a:rPr lang="en-US" altLang="zh-CN" dirty="0"/>
              <a:t>)</a:t>
            </a:r>
            <a:r>
              <a:rPr lang="zh-CN" altLang="en-US" dirty="0"/>
              <a:t>、开发板多核调用</a:t>
            </a:r>
            <a:r>
              <a:rPr lang="en-US" altLang="zh-CN" dirty="0"/>
              <a:t>(</a:t>
            </a:r>
            <a:r>
              <a:rPr lang="zh-CN" altLang="en-US" dirty="0"/>
              <a:t>异步收发信息</a:t>
            </a:r>
            <a:r>
              <a:rPr lang="en-US" altLang="zh-CN" dirty="0"/>
              <a:t>)</a:t>
            </a:r>
            <a:r>
              <a:rPr lang="zh-CN" altLang="en-US" dirty="0"/>
              <a:t>、阿里云服务器</a:t>
            </a:r>
            <a:r>
              <a:rPr lang="en-US" altLang="zh-CN" dirty="0"/>
              <a:t>(</a:t>
            </a:r>
            <a:r>
              <a:rPr lang="zh-CN" altLang="en-US" dirty="0"/>
              <a:t>作为</a:t>
            </a:r>
            <a:r>
              <a:rPr lang="en-US" altLang="zh-CN" dirty="0" err="1"/>
              <a:t>SpringBoot</a:t>
            </a:r>
            <a:r>
              <a:rPr lang="zh-CN" altLang="en-US" dirty="0"/>
              <a:t>程序以及</a:t>
            </a:r>
            <a:r>
              <a:rPr lang="en-US" altLang="zh-CN" dirty="0"/>
              <a:t>MQTT</a:t>
            </a:r>
            <a:r>
              <a:rPr lang="zh-CN" altLang="en-US" dirty="0"/>
              <a:t>服务器的载体</a:t>
            </a:r>
            <a:r>
              <a:rPr lang="en-US" altLang="zh-CN" dirty="0"/>
              <a:t>)</a:t>
            </a:r>
            <a:r>
              <a:rPr lang="zh-CN" altLang="en-US" dirty="0"/>
              <a:t>、多线程</a:t>
            </a:r>
            <a:r>
              <a:rPr lang="en-US" altLang="zh-CN" dirty="0"/>
              <a:t>(</a:t>
            </a:r>
            <a:r>
              <a:rPr lang="zh-CN" altLang="en-US" dirty="0"/>
              <a:t>实现多用户在线管理</a:t>
            </a:r>
            <a:r>
              <a:rPr lang="en-US" altLang="zh-CN" dirty="0"/>
              <a:t>)</a:t>
            </a:r>
            <a:endParaRPr lang="zh-CN" altLang="en-US" dirty="0"/>
          </a:p>
        </p:txBody>
      </p:sp>
      <p:sp>
        <p:nvSpPr>
          <p:cNvPr id="8" name="文本框 7">
            <a:extLst>
              <a:ext uri="{FF2B5EF4-FFF2-40B4-BE49-F238E27FC236}">
                <a16:creationId xmlns:a16="http://schemas.microsoft.com/office/drawing/2014/main" id="{929EC3BF-A08F-19F1-0945-CD232D66D996}"/>
              </a:ext>
            </a:extLst>
          </p:cNvPr>
          <p:cNvSpPr txBox="1"/>
          <p:nvPr/>
        </p:nvSpPr>
        <p:spPr>
          <a:xfrm>
            <a:off x="572380" y="4310504"/>
            <a:ext cx="6097712" cy="923330"/>
          </a:xfrm>
          <a:prstGeom prst="rect">
            <a:avLst/>
          </a:prstGeom>
          <a:noFill/>
        </p:spPr>
        <p:txBody>
          <a:bodyPr wrap="square">
            <a:spAutoFit/>
          </a:bodyPr>
          <a:lstStyle/>
          <a:p>
            <a:pPr marL="266700" indent="266700" algn="just"/>
            <a:r>
              <a:rPr lang="en-US" altLang="zh-CN" sz="1800" kern="100" dirty="0" err="1">
                <a:effectLst/>
                <a:latin typeface="宋体" panose="02010600030101010101" pitchFamily="2" charset="-122"/>
                <a:ea typeface="等线" panose="02010600030101010101" pitchFamily="2" charset="-122"/>
                <a:cs typeface="Times New Roman" panose="02020603050405020304" pitchFamily="18" charset="0"/>
              </a:rPr>
              <a:t>Arkts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编写的用户端界面通过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AXIOS</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向后端发送和接受信息，后端</a:t>
            </a:r>
            <a:r>
              <a:rPr lang="en-US" altLang="zh-CN" sz="1800" kern="100" dirty="0" err="1">
                <a:effectLst/>
                <a:latin typeface="等线" panose="02010600030101010101" pitchFamily="2" charset="-122"/>
                <a:ea typeface="宋体" panose="02010600030101010101" pitchFamily="2" charset="-122"/>
                <a:cs typeface="Times New Roman" panose="02020603050405020304" pitchFamily="18" charset="0"/>
              </a:rPr>
              <a:t>SpringBoot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从阿里云服务器获取安全组过滤后的需求调用数据库向前端或硬件发送和接受信息。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2514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EEBAF264-C03A-869D-5DC7-64965E57A5FF}"/>
              </a:ext>
            </a:extLst>
          </p:cNvPr>
          <p:cNvGraphicFramePr/>
          <p:nvPr>
            <p:extLst>
              <p:ext uri="{D42A27DB-BD31-4B8C-83A1-F6EECF244321}">
                <p14:modId xmlns:p14="http://schemas.microsoft.com/office/powerpoint/2010/main" val="441576266"/>
              </p:ext>
            </p:extLst>
          </p:nvPr>
        </p:nvGraphicFramePr>
        <p:xfrm>
          <a:off x="1584285" y="1761329"/>
          <a:ext cx="9023430" cy="2926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1600A328-D29B-632C-D485-72CAD8508562}"/>
              </a:ext>
            </a:extLst>
          </p:cNvPr>
          <p:cNvSpPr txBox="1"/>
          <p:nvPr/>
        </p:nvSpPr>
        <p:spPr>
          <a:xfrm>
            <a:off x="3047036" y="3247227"/>
            <a:ext cx="6094070" cy="369332"/>
          </a:xfrm>
          <a:prstGeom prst="rect">
            <a:avLst/>
          </a:prstGeom>
          <a:noFill/>
        </p:spPr>
        <p:txBody>
          <a:bodyPr wrap="square">
            <a:spAutoFit/>
          </a:bodyPr>
          <a:lstStyle/>
          <a:p>
            <a:pPr algn="l"/>
            <a:r>
              <a:rPr lang="zh-CN" altLang="en-US" dirty="0">
                <a:solidFill>
                  <a:schemeClr val="bg1"/>
                </a:solidFill>
              </a:rPr>
              <a:t>技术栈：</a:t>
            </a:r>
          </a:p>
        </p:txBody>
      </p:sp>
      <p:sp>
        <p:nvSpPr>
          <p:cNvPr id="6" name="文本框 5">
            <a:extLst>
              <a:ext uri="{FF2B5EF4-FFF2-40B4-BE49-F238E27FC236}">
                <a16:creationId xmlns:a16="http://schemas.microsoft.com/office/drawing/2014/main" id="{20BE560B-C18F-8CD5-A82A-355450C8822C}"/>
              </a:ext>
            </a:extLst>
          </p:cNvPr>
          <p:cNvSpPr txBox="1"/>
          <p:nvPr/>
        </p:nvSpPr>
        <p:spPr>
          <a:xfrm>
            <a:off x="616352" y="805306"/>
            <a:ext cx="6094070" cy="584775"/>
          </a:xfrm>
          <a:prstGeom prst="rect">
            <a:avLst/>
          </a:prstGeom>
          <a:noFill/>
        </p:spPr>
        <p:txBody>
          <a:bodyPr wrap="square">
            <a:spAutoFit/>
          </a:bodyPr>
          <a:lstStyle/>
          <a:p>
            <a:pPr algn="l"/>
            <a:r>
              <a:rPr lang="zh-CN" altLang="en-US" sz="3200" dirty="0"/>
              <a:t>技术栈：</a:t>
            </a:r>
          </a:p>
        </p:txBody>
      </p:sp>
    </p:spTree>
    <p:extLst>
      <p:ext uri="{BB962C8B-B14F-4D97-AF65-F5344CB8AC3E}">
        <p14:creationId xmlns:p14="http://schemas.microsoft.com/office/powerpoint/2010/main" val="263316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08062" y="1113718"/>
            <a:ext cx="1107996" cy="581057"/>
          </a:xfrm>
          <a:prstGeom prst="rect">
            <a:avLst/>
          </a:prstGeom>
          <a:noFill/>
        </p:spPr>
        <p:txBody>
          <a:bodyPr wrap="none" rtlCol="0">
            <a:spAutoFit/>
          </a:bodyPr>
          <a:lstStyle/>
          <a:p>
            <a:pPr algn="ctr">
              <a:lnSpc>
                <a:spcPct val="150000"/>
              </a:lnSpc>
            </a:pPr>
            <a:r>
              <a:rPr lang="zh-CN" altLang="en-US" sz="2400" b="1" dirty="0">
                <a:latin typeface="思源黑体 CN Bold" panose="020B0800000000000000" charset="-122"/>
                <a:ea typeface="思源黑体 CN Bold" panose="020B0800000000000000" charset="-122"/>
                <a:cs typeface="思源黑体 CN Bold" panose="020B0800000000000000" charset="-122"/>
              </a:rPr>
              <a:t>云平台</a:t>
            </a:r>
          </a:p>
        </p:txBody>
      </p:sp>
      <p:sp>
        <p:nvSpPr>
          <p:cNvPr id="2" name="文本框 1"/>
          <p:cNvSpPr txBox="1"/>
          <p:nvPr/>
        </p:nvSpPr>
        <p:spPr>
          <a:xfrm>
            <a:off x="1208062" y="1997839"/>
            <a:ext cx="3428490" cy="2246769"/>
          </a:xfrm>
          <a:prstGeom prst="rect">
            <a:avLst/>
          </a:prstGeom>
          <a:no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a:solidFill>
                  <a:schemeClr val="tx1">
                    <a:lumMod val="65000"/>
                    <a:lumOff val="35000"/>
                  </a:schemeClr>
                </a:solidFill>
                <a:latin typeface="思源黑体"/>
                <a:ea typeface="思源黑体 CN" panose="020B0500000000000000" pitchFamily="34" charset="-122"/>
              </a:rPr>
              <a:t>本项目采用云平台收集处理农场端发送的信息并向农场端发送操作建议。云平台接受</a:t>
            </a:r>
            <a:r>
              <a:rPr lang="en-US" altLang="zh-CN" sz="2000" dirty="0">
                <a:solidFill>
                  <a:schemeClr val="tx1">
                    <a:lumMod val="65000"/>
                    <a:lumOff val="35000"/>
                  </a:schemeClr>
                </a:solidFill>
                <a:latin typeface="思源黑体"/>
                <a:ea typeface="思源黑体 CN" panose="020B0500000000000000" pitchFamily="34" charset="-122"/>
              </a:rPr>
              <a:t>ESP32</a:t>
            </a:r>
            <a:r>
              <a:rPr lang="zh-CN" altLang="en-US" sz="2000" dirty="0">
                <a:solidFill>
                  <a:schemeClr val="tx1">
                    <a:lumMod val="65000"/>
                    <a:lumOff val="35000"/>
                  </a:schemeClr>
                </a:solidFill>
                <a:latin typeface="思源黑体"/>
                <a:ea typeface="思源黑体 CN" panose="020B0500000000000000" pitchFamily="34" charset="-122"/>
              </a:rPr>
              <a:t>通过</a:t>
            </a:r>
            <a:r>
              <a:rPr lang="en-US" altLang="zh-CN" sz="2000" dirty="0">
                <a:solidFill>
                  <a:schemeClr val="tx1">
                    <a:lumMod val="65000"/>
                    <a:lumOff val="35000"/>
                  </a:schemeClr>
                </a:solidFill>
                <a:latin typeface="思源黑体"/>
                <a:ea typeface="思源黑体 CN" panose="020B0500000000000000" pitchFamily="34" charset="-122"/>
              </a:rPr>
              <a:t>MQTT</a:t>
            </a:r>
            <a:r>
              <a:rPr lang="zh-CN" altLang="en-US" sz="2000" dirty="0">
                <a:solidFill>
                  <a:schemeClr val="tx1">
                    <a:lumMod val="65000"/>
                    <a:lumOff val="35000"/>
                  </a:schemeClr>
                </a:solidFill>
                <a:latin typeface="思源黑体"/>
                <a:ea typeface="思源黑体 CN" panose="020B0500000000000000" pitchFamily="34" charset="-122"/>
              </a:rPr>
              <a:t>协议发送的农场实时数据并通过</a:t>
            </a:r>
            <a:r>
              <a:rPr lang="en-US" altLang="zh-CN" sz="2000" dirty="0">
                <a:solidFill>
                  <a:schemeClr val="tx1">
                    <a:lumMod val="65000"/>
                    <a:lumOff val="35000"/>
                  </a:schemeClr>
                </a:solidFill>
                <a:latin typeface="思源黑体"/>
                <a:ea typeface="思源黑体 CN" panose="020B0500000000000000" pitchFamily="34" charset="-122"/>
              </a:rPr>
              <a:t>HTPP</a:t>
            </a:r>
            <a:r>
              <a:rPr lang="zh-CN" altLang="en-US" sz="2000" dirty="0">
                <a:solidFill>
                  <a:schemeClr val="tx1">
                    <a:lumMod val="65000"/>
                    <a:lumOff val="35000"/>
                  </a:schemeClr>
                </a:solidFill>
                <a:latin typeface="思源黑体"/>
                <a:ea typeface="思源黑体 CN" panose="020B0500000000000000" pitchFamily="34" charset="-122"/>
              </a:rPr>
              <a:t>协议将数据发送到应用端，供给用户进一步操作。</a:t>
            </a:r>
          </a:p>
        </p:txBody>
      </p:sp>
      <p:sp>
        <p:nvSpPr>
          <p:cNvPr id="4" name="矩形 3"/>
          <p:cNvSpPr/>
          <p:nvPr/>
        </p:nvSpPr>
        <p:spPr>
          <a:xfrm>
            <a:off x="5530148" y="1830113"/>
            <a:ext cx="6013343" cy="4045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088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28688" y="338214"/>
            <a:ext cx="1973617" cy="581057"/>
          </a:xfrm>
          <a:prstGeom prst="rect">
            <a:avLst/>
          </a:prstGeom>
          <a:noFill/>
        </p:spPr>
        <p:txBody>
          <a:bodyPr wrap="none" rtlCol="0">
            <a:spAutoFit/>
          </a:bodyPr>
          <a:lstStyle/>
          <a:p>
            <a:pPr algn="ctr">
              <a:lnSpc>
                <a:spcPct val="150000"/>
              </a:lnSpc>
            </a:pPr>
            <a:r>
              <a:rPr lang="en-US" altLang="zh-CN" sz="2400" b="1" dirty="0">
                <a:latin typeface="思源黑体 CN Bold" panose="020B0800000000000000" charset="-122"/>
                <a:ea typeface="思源黑体 CN Bold" panose="020B0800000000000000" charset="-122"/>
                <a:cs typeface="思源黑体 CN Bold" panose="020B0800000000000000" charset="-122"/>
              </a:rPr>
              <a:t>3.2 </a:t>
            </a:r>
            <a:r>
              <a:rPr lang="zh-CN" altLang="en-US" sz="2400" b="1" dirty="0">
                <a:latin typeface="思源黑体 CN Bold" panose="020B0800000000000000" charset="-122"/>
                <a:ea typeface="思源黑体 CN Bold" panose="020B0800000000000000" charset="-122"/>
                <a:cs typeface="思源黑体 CN Bold" panose="020B0800000000000000" charset="-122"/>
              </a:rPr>
              <a:t>应用展示</a:t>
            </a:r>
          </a:p>
        </p:txBody>
      </p:sp>
      <p:sp>
        <p:nvSpPr>
          <p:cNvPr id="2" name="文本框 1"/>
          <p:cNvSpPr txBox="1"/>
          <p:nvPr/>
        </p:nvSpPr>
        <p:spPr>
          <a:xfrm>
            <a:off x="828688" y="1126514"/>
            <a:ext cx="3428490" cy="2862322"/>
          </a:xfrm>
          <a:prstGeom prst="rect">
            <a:avLst/>
          </a:prstGeom>
          <a:no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a:solidFill>
                  <a:schemeClr val="tx1">
                    <a:lumMod val="65000"/>
                    <a:lumOff val="35000"/>
                  </a:schemeClr>
                </a:solidFill>
                <a:latin typeface="思源黑体"/>
                <a:ea typeface="思源黑体 CN" panose="020B0500000000000000" pitchFamily="34" charset="-122"/>
              </a:rPr>
              <a:t>本项目的应用程序基</a:t>
            </a:r>
            <a:r>
              <a:rPr lang="en-US" altLang="zh-CN" sz="2000" dirty="0" err="1">
                <a:solidFill>
                  <a:schemeClr val="tx1">
                    <a:lumMod val="65000"/>
                    <a:lumOff val="35000"/>
                  </a:schemeClr>
                </a:solidFill>
                <a:latin typeface="思源黑体"/>
                <a:ea typeface="思源黑体 CN" panose="020B0500000000000000" pitchFamily="34" charset="-122"/>
              </a:rPr>
              <a:t>OpenHarmony</a:t>
            </a:r>
            <a:r>
              <a:rPr lang="zh-CN" altLang="en-US" sz="2000" dirty="0">
                <a:solidFill>
                  <a:schemeClr val="tx1">
                    <a:lumMod val="65000"/>
                    <a:lumOff val="35000"/>
                  </a:schemeClr>
                </a:solidFill>
                <a:latin typeface="思源黑体"/>
                <a:ea typeface="思源黑体 CN" panose="020B0500000000000000" pitchFamily="34" charset="-122"/>
              </a:rPr>
              <a:t>进行开发，集成了数据展示，农场状态检测，实时操作，建议操作展示等部件。满足用户的数据查询，实时监测和操控功能。</a:t>
            </a:r>
            <a:endParaRPr lang="en-US" altLang="zh-CN" sz="2000" dirty="0">
              <a:solidFill>
                <a:schemeClr val="tx1">
                  <a:lumMod val="65000"/>
                  <a:lumOff val="35000"/>
                </a:schemeClr>
              </a:solidFill>
              <a:latin typeface="思源黑体"/>
              <a:ea typeface="思源黑体 CN" panose="020B0500000000000000" pitchFamily="34" charset="-122"/>
            </a:endParaRPr>
          </a:p>
          <a:p>
            <a:endParaRPr lang="en-US" altLang="zh-CN" sz="2000" dirty="0">
              <a:solidFill>
                <a:schemeClr val="tx1">
                  <a:lumMod val="65000"/>
                  <a:lumOff val="35000"/>
                </a:schemeClr>
              </a:solidFill>
              <a:latin typeface="思源黑体"/>
              <a:ea typeface="思源黑体 CN" panose="020B0500000000000000" pitchFamily="34" charset="-122"/>
            </a:endParaRPr>
          </a:p>
          <a:p>
            <a:r>
              <a:rPr lang="zh-CN" altLang="en-US" sz="2000" dirty="0">
                <a:solidFill>
                  <a:schemeClr val="tx1">
                    <a:lumMod val="65000"/>
                    <a:lumOff val="35000"/>
                  </a:schemeClr>
                </a:solidFill>
                <a:latin typeface="思源黑体"/>
                <a:ea typeface="思源黑体 CN" panose="020B0500000000000000" pitchFamily="34" charset="-122"/>
              </a:rPr>
              <a:t>同时用户可以选择全自动管理或是手动远程操作。</a:t>
            </a:r>
          </a:p>
        </p:txBody>
      </p:sp>
      <p:sp>
        <p:nvSpPr>
          <p:cNvPr id="4" name="矩形 3"/>
          <p:cNvSpPr/>
          <p:nvPr/>
        </p:nvSpPr>
        <p:spPr>
          <a:xfrm>
            <a:off x="5083629" y="1480457"/>
            <a:ext cx="5910942" cy="41474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306411" y="3334434"/>
            <a:ext cx="3189515" cy="646331"/>
          </a:xfrm>
          <a:prstGeom prst="rect">
            <a:avLst/>
          </a:prstGeom>
          <a:noFill/>
        </p:spPr>
        <p:txBody>
          <a:bodyPr wrap="square" rtlCol="0">
            <a:spAutoFit/>
          </a:bodyPr>
          <a:lstStyle/>
          <a:p>
            <a:r>
              <a:rPr lang="zh-CN" altLang="en-US" dirty="0">
                <a:latin typeface="思源黑体"/>
                <a:ea typeface="思源黑体 CN" panose="020B0500000000000000" pitchFamily="34" charset="-122"/>
              </a:rPr>
              <a:t>（展示我们应用</a:t>
            </a:r>
            <a:r>
              <a:rPr lang="en-US" altLang="zh-CN" dirty="0" err="1">
                <a:latin typeface="思源黑体"/>
                <a:ea typeface="思源黑体 CN" panose="020B0500000000000000" pitchFamily="34" charset="-122"/>
              </a:rPr>
              <a:t>OpenHarmony</a:t>
            </a:r>
            <a:r>
              <a:rPr lang="zh-CN" altLang="en-US" dirty="0">
                <a:latin typeface="思源黑体"/>
                <a:ea typeface="思源黑体 CN" panose="020B0500000000000000" pitchFamily="34" charset="-122"/>
              </a:rPr>
              <a:t>开发移动端应用程序）</a:t>
            </a:r>
          </a:p>
        </p:txBody>
      </p:sp>
    </p:spTree>
    <p:extLst>
      <p:ext uri="{BB962C8B-B14F-4D97-AF65-F5344CB8AC3E}">
        <p14:creationId xmlns:p14="http://schemas.microsoft.com/office/powerpoint/2010/main" val="794497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02EF1E0-67A6-8BBB-FB8F-F1610061F8E4}"/>
              </a:ext>
            </a:extLst>
          </p:cNvPr>
          <p:cNvSpPr txBox="1"/>
          <p:nvPr/>
        </p:nvSpPr>
        <p:spPr>
          <a:xfrm>
            <a:off x="708608" y="1090232"/>
            <a:ext cx="3388659" cy="369332"/>
          </a:xfrm>
          <a:prstGeom prst="rect">
            <a:avLst/>
          </a:prstGeom>
          <a:noFill/>
        </p:spPr>
        <p:txBody>
          <a:bodyPr wrap="square" rtlCol="0">
            <a:spAutoFit/>
          </a:bodyPr>
          <a:lstStyle/>
          <a:p>
            <a:r>
              <a:rPr lang="en-US" altLang="zh-CN" dirty="0"/>
              <a:t>3.3 </a:t>
            </a:r>
            <a:r>
              <a:rPr lang="zh-CN" altLang="en-US" dirty="0"/>
              <a:t>功能区</a:t>
            </a:r>
          </a:p>
        </p:txBody>
      </p:sp>
      <p:sp>
        <p:nvSpPr>
          <p:cNvPr id="4" name="文本框 3">
            <a:extLst>
              <a:ext uri="{FF2B5EF4-FFF2-40B4-BE49-F238E27FC236}">
                <a16:creationId xmlns:a16="http://schemas.microsoft.com/office/drawing/2014/main" id="{979763CC-3328-611E-D0DA-5CD80E007773}"/>
              </a:ext>
            </a:extLst>
          </p:cNvPr>
          <p:cNvSpPr txBox="1"/>
          <p:nvPr/>
        </p:nvSpPr>
        <p:spPr>
          <a:xfrm>
            <a:off x="708608" y="1951672"/>
            <a:ext cx="4187483" cy="2031325"/>
          </a:xfrm>
          <a:prstGeom prst="rect">
            <a:avLst/>
          </a:prstGeom>
          <a:noFill/>
        </p:spPr>
        <p:txBody>
          <a:bodyPr wrap="square" rtlCol="0">
            <a:spAutoFit/>
          </a:bodyPr>
          <a:lstStyle/>
          <a:p>
            <a:r>
              <a:rPr lang="zh-CN" altLang="en-US" dirty="0">
                <a:solidFill>
                  <a:schemeClr val="tx1">
                    <a:lumMod val="65000"/>
                    <a:lumOff val="35000"/>
                  </a:schemeClr>
                </a:solidFill>
                <a:latin typeface="思源黑体 CN" panose="020B0500000000000000" pitchFamily="34" charset="-122"/>
                <a:ea typeface="思源黑体 CN" panose="020B0500000000000000" pitchFamily="34" charset="-122"/>
              </a:rPr>
              <a:t>模型拥有丰富的传感设备，引使用</a:t>
            </a:r>
            <a:r>
              <a:rPr lang="en-US" altLang="zh-CN" dirty="0">
                <a:solidFill>
                  <a:schemeClr val="tx1">
                    <a:lumMod val="65000"/>
                    <a:lumOff val="35000"/>
                  </a:schemeClr>
                </a:solidFill>
                <a:latin typeface="思源黑体 CN" panose="020B0500000000000000" pitchFamily="34" charset="-122"/>
                <a:ea typeface="思源黑体 CN" panose="020B0500000000000000" pitchFamily="34" charset="-122"/>
              </a:rPr>
              <a:t>Spring Boot</a:t>
            </a:r>
            <a:r>
              <a:rPr lang="zh-CN" altLang="en-US" dirty="0">
                <a:solidFill>
                  <a:schemeClr val="tx1">
                    <a:lumMod val="65000"/>
                    <a:lumOff val="35000"/>
                  </a:schemeClr>
                </a:solidFill>
                <a:latin typeface="思源黑体 CN" panose="020B0500000000000000" pitchFamily="34" charset="-122"/>
                <a:ea typeface="思源黑体 CN" panose="020B0500000000000000" pitchFamily="34" charset="-122"/>
              </a:rPr>
              <a:t>中间层高效的流式计算便于数据的整合处理。</a:t>
            </a:r>
            <a:endParaRPr lang="en-US" altLang="zh-CN" dirty="0">
              <a:solidFill>
                <a:schemeClr val="tx1">
                  <a:lumMod val="65000"/>
                  <a:lumOff val="35000"/>
                </a:schemeClr>
              </a:solidFill>
              <a:latin typeface="思源黑体 CN" panose="020B0500000000000000" pitchFamily="34" charset="-122"/>
              <a:ea typeface="思源黑体 CN" panose="020B0500000000000000" pitchFamily="34" charset="-122"/>
            </a:endParaRPr>
          </a:p>
          <a:p>
            <a:r>
              <a:rPr lang="zh-CN" altLang="en-US" dirty="0">
                <a:solidFill>
                  <a:schemeClr val="tx1">
                    <a:lumMod val="65000"/>
                    <a:lumOff val="35000"/>
                  </a:schemeClr>
                </a:solidFill>
                <a:latin typeface="思源黑体 CN" panose="020B0500000000000000" pitchFamily="34" charset="-122"/>
                <a:ea typeface="思源黑体 CN" panose="020B0500000000000000" pitchFamily="34" charset="-122"/>
              </a:rPr>
              <a:t>同时，本项目引用机器学习算法以及大模型，将基于历史数据和实时读取的数据整合处理，给出较优的农业生产建议或是直接自动操控农业设备。</a:t>
            </a:r>
          </a:p>
        </p:txBody>
      </p:sp>
    </p:spTree>
    <p:extLst>
      <p:ext uri="{BB962C8B-B14F-4D97-AF65-F5344CB8AC3E}">
        <p14:creationId xmlns:p14="http://schemas.microsoft.com/office/powerpoint/2010/main" val="321028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1415772"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灌溉部分</a:t>
            </a:r>
          </a:p>
        </p:txBody>
      </p:sp>
      <p:sp>
        <p:nvSpPr>
          <p:cNvPr id="3" name="文本框 2">
            <a:extLst>
              <a:ext uri="{FF2B5EF4-FFF2-40B4-BE49-F238E27FC236}">
                <a16:creationId xmlns:a16="http://schemas.microsoft.com/office/drawing/2014/main" id="{679E36B5-E2C7-A0D0-FCFD-7E346CA420E9}"/>
              </a:ext>
            </a:extLst>
          </p:cNvPr>
          <p:cNvSpPr txBox="1"/>
          <p:nvPr/>
        </p:nvSpPr>
        <p:spPr>
          <a:xfrm>
            <a:off x="5180355" y="2515845"/>
            <a:ext cx="1828800" cy="1828800"/>
          </a:xfrm>
          <a:prstGeom prst="rect">
            <a:avLst/>
          </a:prstGeom>
          <a:noFill/>
        </p:spPr>
        <p:txBody>
          <a:bodyPr wrap="square" rtlCol="0">
            <a:spAutoFit/>
          </a:bodyPr>
          <a:lstStyle/>
          <a:p>
            <a:pPr algn="l"/>
            <a:endParaRPr lang="zh-CN" altLang="en-US" dirty="0"/>
          </a:p>
        </p:txBody>
      </p:sp>
      <p:sp>
        <p:nvSpPr>
          <p:cNvPr id="5" name="文本框 4">
            <a:extLst>
              <a:ext uri="{FF2B5EF4-FFF2-40B4-BE49-F238E27FC236}">
                <a16:creationId xmlns:a16="http://schemas.microsoft.com/office/drawing/2014/main" id="{E2804AC8-1ECE-BB02-330D-2968843EB997}"/>
              </a:ext>
            </a:extLst>
          </p:cNvPr>
          <p:cNvSpPr txBox="1"/>
          <p:nvPr/>
        </p:nvSpPr>
        <p:spPr>
          <a:xfrm>
            <a:off x="626144" y="1116167"/>
            <a:ext cx="9406856" cy="369332"/>
          </a:xfrm>
          <a:prstGeom prst="rect">
            <a:avLst/>
          </a:prstGeom>
          <a:noFill/>
        </p:spPr>
        <p:txBody>
          <a:bodyPr wrap="square" rtlCol="0">
            <a:spAutoFit/>
          </a:bodyPr>
          <a:lstStyle/>
          <a:p>
            <a:pPr algn="l"/>
            <a:r>
              <a:rPr lang="zh-CN" altLang="en-US" dirty="0">
                <a:solidFill>
                  <a:schemeClr val="bg1"/>
                </a:solidFill>
              </a:rPr>
              <a:t>数据获得：设置水位阈值</a:t>
            </a:r>
            <a:r>
              <a:rPr lang="en-US" altLang="zh-CN" dirty="0">
                <a:solidFill>
                  <a:schemeClr val="bg1"/>
                </a:solidFill>
              </a:rPr>
              <a:t>/</a:t>
            </a:r>
            <a:r>
              <a:rPr lang="zh-CN" altLang="en-US" dirty="0">
                <a:solidFill>
                  <a:schemeClr val="bg1"/>
                </a:solidFill>
              </a:rPr>
              <a:t>土壤湿度阈值</a:t>
            </a:r>
            <a:r>
              <a:rPr lang="en-US" altLang="zh-CN" dirty="0">
                <a:solidFill>
                  <a:schemeClr val="bg1"/>
                </a:solidFill>
              </a:rPr>
              <a:t>/</a:t>
            </a:r>
            <a:r>
              <a:rPr lang="zh-CN" altLang="en-US" dirty="0">
                <a:solidFill>
                  <a:schemeClr val="bg1"/>
                </a:solidFill>
              </a:rPr>
              <a:t>用户输入</a:t>
            </a:r>
            <a:r>
              <a:rPr lang="en-US" altLang="zh-CN" dirty="0">
                <a:solidFill>
                  <a:schemeClr val="bg1"/>
                </a:solidFill>
              </a:rPr>
              <a:t>/</a:t>
            </a:r>
            <a:r>
              <a:rPr lang="zh-CN" altLang="en-US" dirty="0">
                <a:solidFill>
                  <a:schemeClr val="bg1"/>
                </a:solidFill>
              </a:rPr>
              <a:t>读取云端天气数据</a:t>
            </a:r>
          </a:p>
        </p:txBody>
      </p:sp>
      <p:sp>
        <p:nvSpPr>
          <p:cNvPr id="6" name="文本框 5">
            <a:extLst>
              <a:ext uri="{FF2B5EF4-FFF2-40B4-BE49-F238E27FC236}">
                <a16:creationId xmlns:a16="http://schemas.microsoft.com/office/drawing/2014/main" id="{665F4ABF-435B-9936-C8B1-34F55F97D68E}"/>
              </a:ext>
            </a:extLst>
          </p:cNvPr>
          <p:cNvSpPr txBox="1"/>
          <p:nvPr/>
        </p:nvSpPr>
        <p:spPr>
          <a:xfrm>
            <a:off x="626144" y="1631340"/>
            <a:ext cx="1828800" cy="369332"/>
          </a:xfrm>
          <a:prstGeom prst="rect">
            <a:avLst/>
          </a:prstGeom>
          <a:noFill/>
        </p:spPr>
        <p:txBody>
          <a:bodyPr wrap="square" rtlCol="0">
            <a:spAutoFit/>
          </a:bodyPr>
          <a:lstStyle/>
          <a:p>
            <a:pPr algn="l"/>
            <a:r>
              <a:rPr lang="zh-CN" altLang="en-US" dirty="0">
                <a:solidFill>
                  <a:schemeClr val="bg1"/>
                </a:solidFill>
              </a:rPr>
              <a:t>操作对象：水泵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1415772"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光控部分</a:t>
            </a:r>
          </a:p>
        </p:txBody>
      </p:sp>
      <p:sp>
        <p:nvSpPr>
          <p:cNvPr id="2" name="文本框 1">
            <a:extLst>
              <a:ext uri="{FF2B5EF4-FFF2-40B4-BE49-F238E27FC236}">
                <a16:creationId xmlns:a16="http://schemas.microsoft.com/office/drawing/2014/main" id="{E0C42522-A33C-173A-2DE2-2492E884C861}"/>
              </a:ext>
            </a:extLst>
          </p:cNvPr>
          <p:cNvSpPr txBox="1"/>
          <p:nvPr/>
        </p:nvSpPr>
        <p:spPr>
          <a:xfrm>
            <a:off x="884767" y="1138768"/>
            <a:ext cx="6587066" cy="369332"/>
          </a:xfrm>
          <a:prstGeom prst="rect">
            <a:avLst/>
          </a:prstGeom>
          <a:noFill/>
        </p:spPr>
        <p:txBody>
          <a:bodyPr wrap="square" rtlCol="0">
            <a:spAutoFit/>
          </a:bodyPr>
          <a:lstStyle/>
          <a:p>
            <a:pPr algn="l"/>
            <a:r>
              <a:rPr lang="zh-CN" altLang="en-US" dirty="0">
                <a:solidFill>
                  <a:schemeClr val="bg1"/>
                </a:solidFill>
              </a:rPr>
              <a:t>数据获得：光照传感器</a:t>
            </a:r>
            <a:r>
              <a:rPr lang="en-US" altLang="zh-CN" dirty="0">
                <a:solidFill>
                  <a:schemeClr val="bg1"/>
                </a:solidFill>
              </a:rPr>
              <a:t>/</a:t>
            </a:r>
            <a:r>
              <a:rPr lang="zh-CN" altLang="en-US" dirty="0">
                <a:solidFill>
                  <a:schemeClr val="bg1"/>
                </a:solidFill>
              </a:rPr>
              <a:t>用户输入</a:t>
            </a:r>
            <a:r>
              <a:rPr lang="en-US" altLang="zh-CN" dirty="0">
                <a:solidFill>
                  <a:schemeClr val="bg1"/>
                </a:solidFill>
              </a:rPr>
              <a:t>/</a:t>
            </a:r>
            <a:r>
              <a:rPr lang="zh-CN" altLang="en-US" dirty="0">
                <a:solidFill>
                  <a:schemeClr val="bg1"/>
                </a:solidFill>
              </a:rPr>
              <a:t>读取云端天气数据</a:t>
            </a:r>
          </a:p>
        </p:txBody>
      </p:sp>
      <p:sp>
        <p:nvSpPr>
          <p:cNvPr id="3" name="文本框 2">
            <a:extLst>
              <a:ext uri="{FF2B5EF4-FFF2-40B4-BE49-F238E27FC236}">
                <a16:creationId xmlns:a16="http://schemas.microsoft.com/office/drawing/2014/main" id="{5AB481BA-2A67-C6CD-4BEA-01E005C8D455}"/>
              </a:ext>
            </a:extLst>
          </p:cNvPr>
          <p:cNvSpPr txBox="1"/>
          <p:nvPr/>
        </p:nvSpPr>
        <p:spPr>
          <a:xfrm>
            <a:off x="884766" y="1824512"/>
            <a:ext cx="6587065" cy="369332"/>
          </a:xfrm>
          <a:prstGeom prst="rect">
            <a:avLst/>
          </a:prstGeom>
          <a:noFill/>
        </p:spPr>
        <p:txBody>
          <a:bodyPr wrap="square" rtlCol="0">
            <a:spAutoFit/>
          </a:bodyPr>
          <a:lstStyle/>
          <a:p>
            <a:pPr algn="l"/>
            <a:r>
              <a:rPr lang="zh-CN" altLang="en-US" dirty="0">
                <a:solidFill>
                  <a:schemeClr val="bg1"/>
                </a:solidFill>
              </a:rPr>
              <a:t>操作对象：</a:t>
            </a:r>
            <a:r>
              <a:rPr lang="en-US" altLang="zh-CN" dirty="0">
                <a:solidFill>
                  <a:schemeClr val="bg1"/>
                </a:solidFill>
              </a:rPr>
              <a:t>LED</a:t>
            </a:r>
            <a:r>
              <a:rPr lang="zh-CN" altLang="en-US" dirty="0">
                <a:solidFill>
                  <a:schemeClr val="bg1"/>
                </a:solidFill>
              </a:rPr>
              <a:t>灯带</a:t>
            </a:r>
            <a:r>
              <a:rPr lang="en-US" altLang="zh-CN" dirty="0">
                <a:solidFill>
                  <a:schemeClr val="bg1"/>
                </a:solidFill>
              </a:rPr>
              <a:t>/</a:t>
            </a:r>
            <a:r>
              <a:rPr lang="zh-CN" altLang="en-US" dirty="0">
                <a:solidFill>
                  <a:schemeClr val="bg1"/>
                </a:solidFill>
              </a:rPr>
              <a:t>遮光板</a:t>
            </a:r>
          </a:p>
        </p:txBody>
      </p:sp>
    </p:spTree>
    <p:extLst>
      <p:ext uri="{BB962C8B-B14F-4D97-AF65-F5344CB8AC3E}">
        <p14:creationId xmlns:p14="http://schemas.microsoft.com/office/powerpoint/2010/main" val="238791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30245" y="241300"/>
            <a:ext cx="2646878" cy="581057"/>
          </a:xfrm>
          <a:prstGeom prst="rect">
            <a:avLst/>
          </a:prstGeom>
          <a:noFill/>
        </p:spPr>
        <p:txBody>
          <a:bodyPr wrap="none" rtlCol="0">
            <a:spAutoFit/>
          </a:bodyPr>
          <a:lstStyle/>
          <a:p>
            <a:pPr algn="l">
              <a:lnSpc>
                <a:spcPct val="150000"/>
              </a:lnSpc>
            </a:pPr>
            <a:r>
              <a:rPr lang="zh-CN" altLang="en-US" sz="2400" b="1" dirty="0">
                <a:solidFill>
                  <a:schemeClr val="bg1"/>
                </a:solidFill>
                <a:latin typeface="思源黑体 CN Bold" panose="020B0800000000000000" charset="-122"/>
                <a:ea typeface="思源黑体 CN Bold" panose="020B0800000000000000" charset="-122"/>
                <a:cs typeface="思源黑体 CN Bold" panose="020B0800000000000000" charset="-122"/>
              </a:rPr>
              <a:t>二氧化碳处理部分</a:t>
            </a:r>
          </a:p>
        </p:txBody>
      </p:sp>
      <p:sp>
        <p:nvSpPr>
          <p:cNvPr id="2" name="文本框 1">
            <a:extLst>
              <a:ext uri="{FF2B5EF4-FFF2-40B4-BE49-F238E27FC236}">
                <a16:creationId xmlns:a16="http://schemas.microsoft.com/office/drawing/2014/main" id="{B72E5E85-988F-ECD4-499E-5A173B9522E6}"/>
              </a:ext>
            </a:extLst>
          </p:cNvPr>
          <p:cNvSpPr txBox="1"/>
          <p:nvPr/>
        </p:nvSpPr>
        <p:spPr>
          <a:xfrm>
            <a:off x="1117600" y="1096434"/>
            <a:ext cx="4978400" cy="369332"/>
          </a:xfrm>
          <a:prstGeom prst="rect">
            <a:avLst/>
          </a:prstGeom>
          <a:noFill/>
        </p:spPr>
        <p:txBody>
          <a:bodyPr wrap="square" rtlCol="0">
            <a:spAutoFit/>
          </a:bodyPr>
          <a:lstStyle/>
          <a:p>
            <a:pPr algn="l"/>
            <a:r>
              <a:rPr lang="zh-CN" altLang="en-US" dirty="0">
                <a:solidFill>
                  <a:schemeClr val="bg1"/>
                </a:solidFill>
              </a:rPr>
              <a:t>数据获得：二氧化碳传感器</a:t>
            </a:r>
            <a:r>
              <a:rPr lang="en-US" altLang="zh-CN" dirty="0">
                <a:solidFill>
                  <a:schemeClr val="bg1"/>
                </a:solidFill>
              </a:rPr>
              <a:t>/</a:t>
            </a:r>
            <a:r>
              <a:rPr lang="zh-CN" altLang="en-US" dirty="0">
                <a:solidFill>
                  <a:schemeClr val="bg1"/>
                </a:solidFill>
              </a:rPr>
              <a:t>用户输入</a:t>
            </a:r>
          </a:p>
        </p:txBody>
      </p:sp>
      <p:sp>
        <p:nvSpPr>
          <p:cNvPr id="3" name="文本框 2">
            <a:extLst>
              <a:ext uri="{FF2B5EF4-FFF2-40B4-BE49-F238E27FC236}">
                <a16:creationId xmlns:a16="http://schemas.microsoft.com/office/drawing/2014/main" id="{68AB3EE5-9C13-8F06-CC8C-8BC7B575167F}"/>
              </a:ext>
            </a:extLst>
          </p:cNvPr>
          <p:cNvSpPr txBox="1"/>
          <p:nvPr/>
        </p:nvSpPr>
        <p:spPr>
          <a:xfrm>
            <a:off x="1117599" y="1739843"/>
            <a:ext cx="5952067" cy="369332"/>
          </a:xfrm>
          <a:prstGeom prst="rect">
            <a:avLst/>
          </a:prstGeom>
          <a:noFill/>
        </p:spPr>
        <p:txBody>
          <a:bodyPr wrap="square" rtlCol="0">
            <a:spAutoFit/>
          </a:bodyPr>
          <a:lstStyle/>
          <a:p>
            <a:pPr algn="l"/>
            <a:r>
              <a:rPr lang="zh-CN" altLang="en-US" dirty="0">
                <a:solidFill>
                  <a:schemeClr val="bg1"/>
                </a:solidFill>
              </a:rPr>
              <a:t>操作对象：二氧化碳发生装置</a:t>
            </a:r>
          </a:p>
        </p:txBody>
      </p:sp>
    </p:spTree>
    <p:extLst>
      <p:ext uri="{BB962C8B-B14F-4D97-AF65-F5344CB8AC3E}">
        <p14:creationId xmlns:p14="http://schemas.microsoft.com/office/powerpoint/2010/main" val="384159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035234" y="923740"/>
            <a:ext cx="5309467" cy="5260223"/>
          </a:xfrm>
          <a:prstGeom prst="rect">
            <a:avLst/>
          </a:prstGeom>
          <a:noFill/>
        </p:spPr>
        <p:txBody>
          <a:bodyPr wrap="none" rtlCol="0">
            <a:spAutoFit/>
          </a:bodyPr>
          <a:lstStyle/>
          <a:p>
            <a:pPr algn="l">
              <a:lnSpc>
                <a:spcPct val="150000"/>
              </a:lnSpc>
            </a:pPr>
            <a:r>
              <a:rPr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1 </a:t>
            </a: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背景</a:t>
            </a: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endPar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rPr>
              <a:t>1.1</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我国农业现状以及当前的智慧农业发展状况</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sz="2000" b="1" dirty="0">
                <a:solidFill>
                  <a:schemeClr val="bg1"/>
                </a:solidFill>
                <a:latin typeface="思源黑体 CN Bold" panose="020B0800000000000000" charset="-122"/>
                <a:ea typeface="思源黑体 CN Normal" panose="020B0500000000000000" charset="-122"/>
                <a:cs typeface="思源黑体 CN Bold" panose="020B0800000000000000" charset="-122"/>
              </a:rPr>
              <a:t>     </a:t>
            </a:r>
            <a:r>
              <a:rPr lang="en-US" dirty="0">
                <a:solidFill>
                  <a:schemeClr val="bg1"/>
                </a:solidFill>
                <a:ea typeface="思源黑体 CN Normal" panose="020B0500000000000000" charset="-122"/>
              </a:rPr>
              <a:t>1.2</a:t>
            </a:r>
            <a:r>
              <a:rPr lang="zh-CN" altLang="en-US" dirty="0">
                <a:solidFill>
                  <a:schemeClr val="bg1"/>
                </a:solidFill>
                <a:ea typeface="思源黑体 CN Normal" panose="020B0500000000000000" charset="-122"/>
              </a:rPr>
              <a:t>十四五计划对智慧农业的企望</a:t>
            </a:r>
            <a:endParaRPr dirty="0">
              <a:solidFill>
                <a:schemeClr val="bg1"/>
              </a:solidFill>
              <a:ea typeface="思源黑体 CN Normal" panose="020B0500000000000000" charset="-122"/>
            </a:endParaRPr>
          </a:p>
          <a:p>
            <a:pPr algn="l">
              <a:lnSpc>
                <a:spcPct val="150000"/>
              </a:lnSpc>
            </a:pPr>
            <a:r>
              <a:rPr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2 </a:t>
            </a: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rPr>
              <a:t>总览和概述</a:t>
            </a:r>
            <a:endParaRPr lang="en-US" altLang="zh-CN" sz="2000" b="1" dirty="0">
              <a:solidFill>
                <a:schemeClr val="bg1"/>
              </a:solidFill>
              <a:latin typeface="思源黑体 CN Bold" panose="020B0800000000000000" charset="-122"/>
              <a:ea typeface="思源黑体 CN Bold" panose="020B0800000000000000" charset="-122"/>
              <a:cs typeface="思源黑体 CN Bold" panose="020B0800000000000000" charset="-122"/>
            </a:endParaRPr>
          </a:p>
          <a:p>
            <a:pPr algn="l">
              <a:lnSpc>
                <a:spcPct val="150000"/>
              </a:lnSpc>
            </a:pP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rPr>
              <a:t>      2.1</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项目总览</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2.2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功能</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2.3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硬件端</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nSpc>
                <a:spcPct val="150000"/>
              </a:lnSpc>
            </a:pPr>
            <a:r>
              <a:rPr lang="en-US" sz="2000" b="1" dirty="0">
                <a:solidFill>
                  <a:schemeClr val="bg1"/>
                </a:solidFill>
                <a:latin typeface="思源黑体 CN Bold" panose="020B0800000000000000" charset="-122"/>
                <a:ea typeface="思源黑体 CN Normal" panose="020B0500000000000000" charset="-122"/>
                <a:cs typeface="思源黑体 CN Bold" panose="020B0800000000000000" charset="-122"/>
                <a:sym typeface="+mn-ea"/>
              </a:rPr>
              <a:t>     </a:t>
            </a:r>
            <a:r>
              <a:rPr lang="en-US" dirty="0">
                <a:solidFill>
                  <a:schemeClr val="bg1"/>
                </a:solidFill>
                <a:ea typeface="思源黑体 CN Normal" panose="020B0500000000000000" charset="-122"/>
                <a:sym typeface="+mn-ea"/>
              </a:rPr>
              <a:t>2.4 </a:t>
            </a:r>
            <a:r>
              <a:rPr lang="zh-CN" altLang="en-US" dirty="0">
                <a:solidFill>
                  <a:schemeClr val="bg1"/>
                </a:solidFill>
                <a:ea typeface="思源黑体 CN Normal" panose="020B0500000000000000" charset="-122"/>
                <a:sym typeface="+mn-ea"/>
              </a:rPr>
              <a:t>应用端（（（（</a:t>
            </a:r>
            <a:endParaRPr lang="en-US" dirty="0">
              <a:solidFill>
                <a:schemeClr val="bg1"/>
              </a:solidFill>
              <a:ea typeface="思源黑体 CN Normal" panose="020B0500000000000000" charset="-122"/>
              <a:sym typeface="+mn-ea"/>
            </a:endParaRPr>
          </a:p>
          <a:p>
            <a:pPr algn="l">
              <a:lnSpc>
                <a:spcPct val="150000"/>
              </a:lnSpc>
            </a:pPr>
            <a:r>
              <a:rPr 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3 </a:t>
            </a:r>
            <a:r>
              <a:rPr lang="zh-CN" altLang="en-US" sz="20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mn-ea"/>
              </a:rPr>
              <a:t>项目设计关键点及项目优势</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p>
          <a:p>
            <a:pPr algn="l">
              <a:lnSpc>
                <a:spcPct val="150000"/>
              </a:lnSpc>
            </a:pP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3</a:t>
            </a:r>
            <a:r>
              <a:rPr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.1</a:t>
            </a:r>
            <a:r>
              <a:rPr 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物联网架构以及云平台</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endParaRPr>
          </a:p>
          <a:p>
            <a:pPr algn="l">
              <a:lnSpc>
                <a:spcPct val="150000"/>
              </a:lnSpc>
            </a:pPr>
            <a:r>
              <a:rPr lang="en-US" altLang="zh-CN" b="1" dirty="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r>
              <a:rPr lang="en-US" altLang="zh-CN" dirty="0">
                <a:solidFill>
                  <a:schemeClr val="bg1"/>
                </a:solidFill>
                <a:ea typeface="思源黑体 CN Normal" panose="020B0500000000000000" charset="-122"/>
                <a:sym typeface="+mn-ea"/>
              </a:rPr>
              <a:t>3.2 </a:t>
            </a:r>
            <a:r>
              <a:rPr lang="zh-CN" altLang="en-US" dirty="0">
                <a:solidFill>
                  <a:schemeClr val="bg1"/>
                </a:solidFill>
                <a:ea typeface="思源黑体 CN Normal" panose="020B0500000000000000" charset="-122"/>
                <a:sym typeface="+mn-ea"/>
              </a:rPr>
              <a:t>应用（（（</a:t>
            </a:r>
            <a:endParaRPr lang="en-US" altLang="zh-CN" dirty="0">
              <a:solidFill>
                <a:schemeClr val="bg1"/>
              </a:solidFill>
              <a:ea typeface="思源黑体 CN Normal" panose="020B0500000000000000" charset="-122"/>
              <a:sym typeface="+mn-ea"/>
            </a:endParaRPr>
          </a:p>
          <a:p>
            <a:pPr algn="l">
              <a:lnSpc>
                <a:spcPct val="150000"/>
              </a:lnSpc>
            </a:pPr>
            <a:r>
              <a:rPr lang="en-US" dirty="0">
                <a:solidFill>
                  <a:schemeClr val="bg1"/>
                </a:solidFill>
                <a:ea typeface="思源黑体 CN Normal" panose="020B0500000000000000" charset="-122"/>
                <a:sym typeface="+mn-ea"/>
              </a:rPr>
              <a:t>        3.3 </a:t>
            </a:r>
            <a:r>
              <a:rPr lang="zh-CN" altLang="en-US" dirty="0">
                <a:solidFill>
                  <a:schemeClr val="bg1"/>
                </a:solidFill>
                <a:ea typeface="思源黑体 CN Normal" panose="020B0500000000000000" charset="-122"/>
                <a:sym typeface="+mn-ea"/>
              </a:rPr>
              <a:t>功能区</a:t>
            </a:r>
            <a:endParaRPr dirty="0">
              <a:solidFill>
                <a:schemeClr val="bg1"/>
              </a:solidFill>
              <a:ea typeface="思源黑体 CN Normal" panose="020B0500000000000000" charset="-122"/>
              <a:sym typeface="+mn-ea"/>
            </a:endParaRPr>
          </a:p>
        </p:txBody>
      </p:sp>
      <p:sp>
        <p:nvSpPr>
          <p:cNvPr id="4" name="文本框 3">
            <a:extLst>
              <a:ext uri="{FF2B5EF4-FFF2-40B4-BE49-F238E27FC236}">
                <a16:creationId xmlns:a16="http://schemas.microsoft.com/office/drawing/2014/main" id="{CB923EF7-732D-C019-E07D-93D9340ABAA9}"/>
              </a:ext>
            </a:extLst>
          </p:cNvPr>
          <p:cNvSpPr txBox="1"/>
          <p:nvPr/>
        </p:nvSpPr>
        <p:spPr>
          <a:xfrm>
            <a:off x="6097930" y="923740"/>
            <a:ext cx="6094070" cy="1751570"/>
          </a:xfrm>
          <a:prstGeom prst="rect">
            <a:avLst/>
          </a:prstGeom>
          <a:noFill/>
        </p:spPr>
        <p:txBody>
          <a:bodyPr wrap="square">
            <a:spAutoFit/>
          </a:bodyPr>
          <a:lstStyle/>
          <a:p>
            <a:pPr algn="l">
              <a:lnSpc>
                <a:spcPct val="150000"/>
              </a:lnSpc>
            </a:pPr>
            <a:r>
              <a:rPr lang="en-US" altLang="zh-CN" sz="2000" b="1" dirty="0">
                <a:solidFill>
                  <a:schemeClr val="bg1"/>
                </a:solidFill>
                <a:latin typeface="思源黑体 CN Normal" panose="020B0500000000000000" charset="-122"/>
                <a:ea typeface="思源黑体 CN Bold" panose="020B0800000000000000" charset="-122"/>
                <a:cs typeface="思源黑体 CN Normal" panose="020B0500000000000000" charset="-122"/>
              </a:rPr>
              <a:t>4 </a:t>
            </a:r>
            <a:r>
              <a:rPr lang="zh-CN" altLang="en-US" sz="2000" b="1" dirty="0">
                <a:solidFill>
                  <a:schemeClr val="bg1"/>
                </a:solidFill>
                <a:latin typeface="思源黑体 CN Normal" panose="020B0500000000000000" charset="-122"/>
                <a:ea typeface="思源黑体 CN Bold" panose="020B0800000000000000" charset="-122"/>
                <a:cs typeface="思源黑体 CN Normal" panose="020B0500000000000000" charset="-122"/>
              </a:rPr>
              <a:t>展示</a:t>
            </a:r>
            <a:endPar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rPr>
              <a:t>4.1</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实物模型（（（（</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rPr>
              <a:t>      4.2 </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应用展示（（（（</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a:p>
            <a:pPr algn="l">
              <a:lnSpc>
                <a:spcPct val="150000"/>
              </a:lnSpc>
            </a:pP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a:t>
            </a:r>
            <a:r>
              <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rPr>
              <a:t>4.3</a:t>
            </a:r>
            <a:r>
              <a:rPr lang="zh-CN" altLang="en-US" dirty="0">
                <a:solidFill>
                  <a:schemeClr val="bg1"/>
                </a:solidFill>
                <a:latin typeface="思源黑体 CN Normal" panose="020B0500000000000000" charset="-122"/>
                <a:ea typeface="思源黑体 CN Normal" panose="020B0500000000000000" charset="-122"/>
                <a:cs typeface="思源黑体 CN Normal" panose="020B0500000000000000" charset="-122"/>
              </a:rPr>
              <a:t> 视频展示（（（（</a:t>
            </a:r>
            <a:endParaRPr lang="en-US" altLang="zh-CN" dirty="0">
              <a:solidFill>
                <a:schemeClr val="bg1"/>
              </a:solidFill>
              <a:latin typeface="思源黑体 CN Normal" panose="020B0500000000000000" charset="-122"/>
              <a:ea typeface="思源黑体 CN Normal" panose="020B0500000000000000" charset="-122"/>
              <a:cs typeface="思源黑体 CN Normal" panose="020B05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579102" y="407663"/>
            <a:ext cx="1973617" cy="581057"/>
          </a:xfrm>
          <a:prstGeom prst="rect">
            <a:avLst/>
          </a:prstGeom>
          <a:noFill/>
        </p:spPr>
        <p:txBody>
          <a:bodyPr wrap="none" rtlCol="0">
            <a:spAutoFit/>
          </a:bodyPr>
          <a:lstStyle/>
          <a:p>
            <a:pPr algn="ctr">
              <a:lnSpc>
                <a:spcPct val="150000"/>
              </a:lnSpc>
            </a:pPr>
            <a:r>
              <a:rPr lang="en-US" altLang="zh-CN" sz="2400" b="1" dirty="0">
                <a:latin typeface="思源黑体 CN Bold" panose="020B0800000000000000" charset="-122"/>
                <a:ea typeface="思源黑体 CN Bold" panose="020B0800000000000000" charset="-122"/>
                <a:cs typeface="思源黑体 CN Bold" panose="020B0800000000000000" charset="-122"/>
              </a:rPr>
              <a:t>4.1 </a:t>
            </a:r>
            <a:r>
              <a:rPr lang="zh-CN" altLang="en-US" sz="2400" b="1" dirty="0">
                <a:latin typeface="思源黑体 CN Bold" panose="020B0800000000000000" charset="-122"/>
                <a:ea typeface="思源黑体 CN Bold" panose="020B0800000000000000" charset="-122"/>
                <a:cs typeface="思源黑体 CN Bold" panose="020B0800000000000000" charset="-122"/>
              </a:rPr>
              <a:t>实物展示</a:t>
            </a:r>
          </a:p>
        </p:txBody>
      </p:sp>
      <p:sp>
        <p:nvSpPr>
          <p:cNvPr id="4" name="矩形 3"/>
          <p:cNvSpPr/>
          <p:nvPr/>
        </p:nvSpPr>
        <p:spPr>
          <a:xfrm>
            <a:off x="3200685" y="1533506"/>
            <a:ext cx="6013343" cy="4045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29016" y="3244334"/>
            <a:ext cx="4347275" cy="369332"/>
          </a:xfrm>
          <a:prstGeom prst="rect">
            <a:avLst/>
          </a:prstGeom>
          <a:noFill/>
        </p:spPr>
        <p:txBody>
          <a:bodyPr wrap="square" rtlCol="0">
            <a:spAutoFit/>
          </a:bodyPr>
          <a:lstStyle/>
          <a:p>
            <a:r>
              <a:rPr lang="zh-CN" altLang="en-US" dirty="0">
                <a:latin typeface="思源黑体"/>
                <a:ea typeface="思源黑体 CN" panose="020B0500000000000000" pitchFamily="34" charset="-122"/>
              </a:rPr>
              <a:t>图片</a:t>
            </a:r>
          </a:p>
        </p:txBody>
      </p:sp>
    </p:spTree>
    <p:extLst>
      <p:ext uri="{BB962C8B-B14F-4D97-AF65-F5344CB8AC3E}">
        <p14:creationId xmlns:p14="http://schemas.microsoft.com/office/powerpoint/2010/main" val="252314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053671" y="396087"/>
            <a:ext cx="1973617" cy="581057"/>
          </a:xfrm>
          <a:prstGeom prst="rect">
            <a:avLst/>
          </a:prstGeom>
          <a:noFill/>
        </p:spPr>
        <p:txBody>
          <a:bodyPr wrap="none" rtlCol="0">
            <a:spAutoFit/>
          </a:bodyPr>
          <a:lstStyle/>
          <a:p>
            <a:pPr algn="ctr">
              <a:lnSpc>
                <a:spcPct val="150000"/>
              </a:lnSpc>
            </a:pPr>
            <a:r>
              <a:rPr lang="en-US" altLang="zh-CN" sz="2400" b="1" dirty="0">
                <a:latin typeface="思源黑体 CN Bold" panose="020B0800000000000000" charset="-122"/>
                <a:ea typeface="思源黑体 CN Bold" panose="020B0800000000000000" charset="-122"/>
                <a:cs typeface="思源黑体 CN Bold" panose="020B0800000000000000" charset="-122"/>
              </a:rPr>
              <a:t>4.2 </a:t>
            </a:r>
            <a:r>
              <a:rPr lang="zh-CN" altLang="en-US" sz="2400" b="1" dirty="0">
                <a:latin typeface="思源黑体 CN Bold" panose="020B0800000000000000" charset="-122"/>
                <a:ea typeface="思源黑体 CN Bold" panose="020B0800000000000000" charset="-122"/>
                <a:cs typeface="思源黑体 CN Bold" panose="020B0800000000000000" charset="-122"/>
              </a:rPr>
              <a:t>应用展示</a:t>
            </a:r>
          </a:p>
        </p:txBody>
      </p:sp>
      <p:sp>
        <p:nvSpPr>
          <p:cNvPr id="4" name="矩形 3"/>
          <p:cNvSpPr/>
          <p:nvPr/>
        </p:nvSpPr>
        <p:spPr>
          <a:xfrm>
            <a:off x="3200685" y="1533506"/>
            <a:ext cx="6013343" cy="4045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46110" y="3371368"/>
            <a:ext cx="4347275" cy="369332"/>
          </a:xfrm>
          <a:prstGeom prst="rect">
            <a:avLst/>
          </a:prstGeom>
          <a:noFill/>
        </p:spPr>
        <p:txBody>
          <a:bodyPr wrap="square" rtlCol="0">
            <a:spAutoFit/>
          </a:bodyPr>
          <a:lstStyle/>
          <a:p>
            <a:r>
              <a:rPr lang="zh-CN" altLang="en-US" dirty="0">
                <a:latin typeface="思源黑体"/>
                <a:ea typeface="思源黑体 CN" panose="020B0500000000000000" pitchFamily="34" charset="-122"/>
              </a:rPr>
              <a:t>应用图片</a:t>
            </a:r>
          </a:p>
        </p:txBody>
      </p:sp>
    </p:spTree>
    <p:extLst>
      <p:ext uri="{BB962C8B-B14F-4D97-AF65-F5344CB8AC3E}">
        <p14:creationId xmlns:p14="http://schemas.microsoft.com/office/powerpoint/2010/main" val="3797766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192565" y="500260"/>
            <a:ext cx="1973617" cy="581057"/>
          </a:xfrm>
          <a:prstGeom prst="rect">
            <a:avLst/>
          </a:prstGeom>
          <a:noFill/>
        </p:spPr>
        <p:txBody>
          <a:bodyPr wrap="none" rtlCol="0">
            <a:spAutoFit/>
          </a:bodyPr>
          <a:lstStyle/>
          <a:p>
            <a:pPr algn="ctr">
              <a:lnSpc>
                <a:spcPct val="150000"/>
              </a:lnSpc>
            </a:pPr>
            <a:r>
              <a:rPr lang="en-US" altLang="zh-CN" sz="2400" b="1" dirty="0">
                <a:latin typeface="思源黑体 CN Bold" panose="020B0800000000000000" charset="-122"/>
                <a:ea typeface="思源黑体 CN Bold" panose="020B0800000000000000" charset="-122"/>
                <a:cs typeface="思源黑体 CN Bold" panose="020B0800000000000000" charset="-122"/>
              </a:rPr>
              <a:t>4.3 </a:t>
            </a:r>
            <a:r>
              <a:rPr lang="zh-CN" altLang="en-US" sz="2400" b="1" dirty="0">
                <a:latin typeface="思源黑体 CN Bold" panose="020B0800000000000000" charset="-122"/>
                <a:ea typeface="思源黑体 CN Bold" panose="020B0800000000000000" charset="-122"/>
                <a:cs typeface="思源黑体 CN Bold" panose="020B0800000000000000" charset="-122"/>
              </a:rPr>
              <a:t>视频展示</a:t>
            </a:r>
          </a:p>
        </p:txBody>
      </p:sp>
      <p:sp>
        <p:nvSpPr>
          <p:cNvPr id="4" name="矩形 3"/>
          <p:cNvSpPr/>
          <p:nvPr/>
        </p:nvSpPr>
        <p:spPr>
          <a:xfrm>
            <a:off x="3200685" y="1533506"/>
            <a:ext cx="6013343" cy="4045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46110" y="3371368"/>
            <a:ext cx="4347275" cy="369332"/>
          </a:xfrm>
          <a:prstGeom prst="rect">
            <a:avLst/>
          </a:prstGeom>
          <a:noFill/>
        </p:spPr>
        <p:txBody>
          <a:bodyPr wrap="square" rtlCol="0">
            <a:spAutoFit/>
          </a:bodyPr>
          <a:lstStyle/>
          <a:p>
            <a:r>
              <a:rPr lang="zh-CN" altLang="en-US" dirty="0">
                <a:latin typeface="思源黑体"/>
                <a:ea typeface="思源黑体 CN" panose="020B0500000000000000" pitchFamily="34" charset="-122"/>
              </a:rPr>
              <a:t>插入视频）</a:t>
            </a:r>
          </a:p>
        </p:txBody>
      </p:sp>
    </p:spTree>
    <p:extLst>
      <p:ext uri="{BB962C8B-B14F-4D97-AF65-F5344CB8AC3E}">
        <p14:creationId xmlns:p14="http://schemas.microsoft.com/office/powerpoint/2010/main" val="2753303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183948" y="2736850"/>
            <a:ext cx="4121150" cy="1383665"/>
          </a:xfrm>
          <a:prstGeom prst="rect">
            <a:avLst/>
          </a:prstGeom>
          <a:noFill/>
        </p:spPr>
        <p:txBody>
          <a:bodyPr wrap="none" rtlCol="0">
            <a:spAutoFit/>
          </a:bodyPr>
          <a:lstStyle/>
          <a:p>
            <a:pPr algn="ctr">
              <a:lnSpc>
                <a:spcPct val="150000"/>
              </a:lnSpc>
            </a:pPr>
            <a:r>
              <a:rPr lang="zh-CN" sz="2800" b="1">
                <a:solidFill>
                  <a:schemeClr val="bg1"/>
                </a:solidFill>
                <a:latin typeface="思源黑体 CN Bold" panose="020B0800000000000000" charset="-122"/>
                <a:ea typeface="思源黑体 CN Bold" panose="020B0800000000000000" charset="-122"/>
                <a:cs typeface="思源黑体 CN Bold" panose="020B0800000000000000" charset="-122"/>
              </a:rPr>
              <a:t>致谢</a:t>
            </a:r>
          </a:p>
          <a:p>
            <a:pPr algn="ctr">
              <a:lnSpc>
                <a:spcPct val="150000"/>
              </a:lnSpc>
            </a:pPr>
            <a:r>
              <a:rPr lang="zh-CN" altLang="en-US" sz="2800" b="1">
                <a:solidFill>
                  <a:schemeClr val="bg1"/>
                </a:solidFill>
                <a:latin typeface="思源黑体 CN Bold" panose="020B0800000000000000" charset="-122"/>
                <a:ea typeface="思源黑体 CN Bold" panose="020B0800000000000000" charset="-122"/>
                <a:cs typeface="思源黑体 CN Bold" panose="020B0800000000000000" charset="-122"/>
              </a:rPr>
              <a:t>（思源黑体</a:t>
            </a:r>
            <a:r>
              <a:rPr lang="en-US" altLang="zh-CN" sz="2800" b="1">
                <a:solidFill>
                  <a:schemeClr val="bg1"/>
                </a:solidFill>
                <a:latin typeface="思源黑体 CN Bold" panose="020B0800000000000000" charset="-122"/>
                <a:ea typeface="思源黑体 CN Bold" panose="020B0800000000000000" charset="-122"/>
                <a:cs typeface="思源黑体 CN Bold" panose="020B0800000000000000" charset="-122"/>
              </a:rPr>
              <a:t>Bold</a:t>
            </a:r>
            <a:r>
              <a:rPr lang="zh-CN" altLang="en-US" sz="2800" b="1">
                <a:solidFill>
                  <a:schemeClr val="bg1"/>
                </a:solidFill>
                <a:latin typeface="思源黑体 CN Bold" panose="020B0800000000000000" charset="-122"/>
                <a:ea typeface="思源黑体 CN Bold" panose="020B0800000000000000" charset="-122"/>
                <a:cs typeface="思源黑体 CN Bold" panose="020B0800000000000000" charset="-122"/>
              </a:rPr>
              <a:t>，</a:t>
            </a:r>
            <a:r>
              <a:rPr lang="en-US" altLang="zh-CN" sz="2800" b="1">
                <a:solidFill>
                  <a:schemeClr val="bg1"/>
                </a:solidFill>
                <a:latin typeface="思源黑体 CN Bold" panose="020B0800000000000000" charset="-122"/>
                <a:ea typeface="思源黑体 CN Bold" panose="020B0800000000000000" charset="-122"/>
                <a:cs typeface="思源黑体 CN Bold" panose="020B0800000000000000" charset="-122"/>
              </a:rPr>
              <a:t>28</a:t>
            </a:r>
            <a:r>
              <a:rPr lang="zh-CN" altLang="en-US" sz="2800" b="1">
                <a:solidFill>
                  <a:schemeClr val="bg1"/>
                </a:solidFill>
                <a:latin typeface="思源黑体 CN Bold" panose="020B0800000000000000" charset="-122"/>
                <a:ea typeface="思源黑体 CN Bold" panose="020B0800000000000000" charset="-122"/>
                <a:cs typeface="思源黑体 CN Bold" panose="020B0800000000000000" charset="-122"/>
              </a:rPr>
              <a:t>号）</a:t>
            </a:r>
            <a:r>
              <a:rPr sz="2800">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rPr>
              <a:t>    </a:t>
            </a:r>
            <a:endParaRPr lang="zh-CN" altLang="en-US" sz="2800" b="1">
              <a:solidFill>
                <a:schemeClr val="bg1"/>
              </a:solidFill>
              <a:latin typeface="思源黑体 CN Normal" panose="020B0500000000000000" charset="-122"/>
              <a:ea typeface="思源黑体 CN Normal" panose="020B0500000000000000" charset="-122"/>
              <a:cs typeface="思源黑体 CN Normal" panose="020B0500000000000000"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92061" y="2778244"/>
            <a:ext cx="4545593" cy="1191993"/>
          </a:xfrm>
          <a:prstGeom prst="rect">
            <a:avLst/>
          </a:prstGeom>
          <a:noFill/>
        </p:spPr>
        <p:txBody>
          <a:bodyPr wrap="square" rtlCol="0">
            <a:spAutoFit/>
          </a:bodyPr>
          <a:lstStyle/>
          <a:p>
            <a:pPr algn="l">
              <a:lnSpc>
                <a:spcPct val="150000"/>
              </a:lnSpc>
            </a:pPr>
            <a:r>
              <a:rPr lang="en-US" altLang="zh-CN"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1 </a:t>
            </a:r>
            <a:r>
              <a:rPr lang="zh-CN" altLang="en-US"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背景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079789" y="310620"/>
            <a:ext cx="6468437" cy="581057"/>
          </a:xfrm>
          <a:prstGeom prst="rect">
            <a:avLst/>
          </a:prstGeom>
          <a:noFill/>
        </p:spPr>
        <p:txBody>
          <a:bodyPr wrap="none" rtlCol="0">
            <a:spAutoFit/>
          </a:bodyPr>
          <a:lstStyle/>
          <a:p>
            <a:pPr algn="l">
              <a:lnSpc>
                <a:spcPct val="150000"/>
              </a:lnSpc>
            </a:pPr>
            <a:r>
              <a:rPr lang="en-US" altLang="zh-CN" sz="2400" dirty="0">
                <a:latin typeface="思源黑体 CN Normal" panose="020B0500000000000000" charset="-122"/>
                <a:ea typeface="思源黑体 CN Normal" panose="020B0500000000000000" charset="-122"/>
                <a:cs typeface="思源黑体 CN Normal" panose="020B0500000000000000" charset="-122"/>
              </a:rPr>
              <a:t>1.1</a:t>
            </a:r>
            <a:r>
              <a:rPr lang="zh-CN" altLang="en-US" sz="2400" dirty="0">
                <a:latin typeface="思源黑体 CN Normal" panose="020B0500000000000000" charset="-122"/>
                <a:ea typeface="思源黑体 CN Normal" panose="020B0500000000000000" charset="-122"/>
                <a:cs typeface="思源黑体 CN Normal" panose="020B0500000000000000" charset="-122"/>
              </a:rPr>
              <a:t>我国农业现状以及当前的智慧农业发展状况</a:t>
            </a:r>
            <a:endParaRPr lang="zh-CN" altLang="en-US" sz="2400" b="1" dirty="0">
              <a:latin typeface="思源黑体 CN Bold" panose="020B0800000000000000" charset="-122"/>
              <a:ea typeface="思源黑体 CN Bold" panose="020B0800000000000000" charset="-122"/>
              <a:cs typeface="思源黑体 CN Bold" panose="020B0800000000000000" charset="-122"/>
            </a:endParaRPr>
          </a:p>
        </p:txBody>
      </p:sp>
      <p:sp>
        <p:nvSpPr>
          <p:cNvPr id="4" name="文本框 3">
            <a:extLst>
              <a:ext uri="{FF2B5EF4-FFF2-40B4-BE49-F238E27FC236}">
                <a16:creationId xmlns:a16="http://schemas.microsoft.com/office/drawing/2014/main" id="{6B4BE1DB-A92F-8B3C-B459-9EB569D50EB9}"/>
              </a:ext>
            </a:extLst>
          </p:cNvPr>
          <p:cNvSpPr txBox="1"/>
          <p:nvPr/>
        </p:nvSpPr>
        <p:spPr>
          <a:xfrm>
            <a:off x="956207" y="3978582"/>
            <a:ext cx="4692240" cy="2031325"/>
          </a:xfrm>
          <a:prstGeom prst="rect">
            <a:avLst/>
          </a:prstGeom>
          <a:noFill/>
        </p:spPr>
        <p:txBody>
          <a:bodyPr wrap="square" rtlCol="0">
            <a:spAutoFit/>
          </a:bodyPr>
          <a:lstStyle/>
          <a:p>
            <a:pPr algn="l"/>
            <a:r>
              <a:rPr lang="zh-CN" altLang="en-US" dirty="0"/>
              <a:t>已有智慧农业设施</a:t>
            </a:r>
            <a:r>
              <a:rPr lang="zh-CN" altLang="en-US" sz="2400" b="1" u="sng" dirty="0"/>
              <a:t>智慧程度不高，自动化程度低。</a:t>
            </a:r>
            <a:r>
              <a:rPr lang="zh-CN" altLang="en-US" sz="2400" b="1" i="0" u="sng" dirty="0">
                <a:solidFill>
                  <a:srgbClr val="191B1F"/>
                </a:solidFill>
                <a:effectLst/>
                <a:highlight>
                  <a:srgbClr val="FFFFFF"/>
                </a:highlight>
                <a:latin typeface="-apple-system"/>
              </a:rPr>
              <a:t>基础设施落后</a:t>
            </a:r>
            <a:r>
              <a:rPr lang="zh-CN" altLang="en-US" sz="2400" b="1" u="sng" dirty="0"/>
              <a:t>、农机设备现代化程度较低。</a:t>
            </a:r>
            <a:r>
              <a:rPr lang="zh-CN" altLang="en-US" b="0" i="0" dirty="0">
                <a:solidFill>
                  <a:srgbClr val="191B1F"/>
                </a:solidFill>
                <a:effectLst/>
                <a:highlight>
                  <a:srgbClr val="FFFFFF"/>
                </a:highlight>
                <a:latin typeface="-apple-system"/>
              </a:rPr>
              <a:t>亟需我国政府、企业和农业相关人员在人力、物力、财力等方面加大对智慧农业的投入，助力我国农业快速实现现代化。</a:t>
            </a:r>
            <a:endParaRPr lang="zh-CN" altLang="en-US" dirty="0"/>
          </a:p>
        </p:txBody>
      </p:sp>
      <p:sp>
        <p:nvSpPr>
          <p:cNvPr id="7" name="文本框 6">
            <a:extLst>
              <a:ext uri="{FF2B5EF4-FFF2-40B4-BE49-F238E27FC236}">
                <a16:creationId xmlns:a16="http://schemas.microsoft.com/office/drawing/2014/main" id="{7BDFB66E-35CB-14C3-227F-BA5EC0CD1905}"/>
              </a:ext>
            </a:extLst>
          </p:cNvPr>
          <p:cNvSpPr txBox="1"/>
          <p:nvPr/>
        </p:nvSpPr>
        <p:spPr>
          <a:xfrm>
            <a:off x="956207" y="1737374"/>
            <a:ext cx="6937727" cy="1477328"/>
          </a:xfrm>
          <a:prstGeom prst="rect">
            <a:avLst/>
          </a:prstGeom>
          <a:noFill/>
        </p:spPr>
        <p:txBody>
          <a:bodyPr wrap="square">
            <a:spAutoFit/>
          </a:bodyPr>
          <a:lstStyle/>
          <a:p>
            <a:r>
              <a:rPr lang="zh-CN" altLang="en-US" dirty="0"/>
              <a:t>耕地分配不平衡，耕地质量差。</a:t>
            </a:r>
            <a:endParaRPr lang="en-US" altLang="zh-CN" dirty="0"/>
          </a:p>
          <a:p>
            <a:r>
              <a:rPr lang="zh-CN" altLang="en-US" dirty="0"/>
              <a:t>改革开放以来，农业科学受到了国家重视。但相对其他学科而言，对农业科学的重视还不够。我们希望国家能够不断支持农业科技。</a:t>
            </a:r>
            <a:r>
              <a:rPr lang="en-US" altLang="zh-CN" dirty="0"/>
              <a:t>——</a:t>
            </a:r>
            <a:r>
              <a:rPr lang="zh-CN" altLang="en-US" b="1" i="0" dirty="0">
                <a:solidFill>
                  <a:srgbClr val="3D55A7"/>
                </a:solidFill>
                <a:effectLst/>
                <a:latin typeface="微软雅黑" panose="020B0503020204020204" pitchFamily="34" charset="-122"/>
                <a:ea typeface="微软雅黑" panose="020B0503020204020204" pitchFamily="34" charset="-122"/>
              </a:rPr>
              <a:t>许智宏：中国农业的发展现状与未来趋势</a:t>
            </a:r>
          </a:p>
          <a:p>
            <a:endParaRPr lang="zh-CN" altLang="en-US" dirty="0"/>
          </a:p>
        </p:txBody>
      </p:sp>
      <p:pic>
        <p:nvPicPr>
          <p:cNvPr id="1028" name="Picture 4" descr="深度解读！我国智慧农业发展总体战略构想 - 知乎">
            <a:extLst>
              <a:ext uri="{FF2B5EF4-FFF2-40B4-BE49-F238E27FC236}">
                <a16:creationId xmlns:a16="http://schemas.microsoft.com/office/drawing/2014/main" id="{6DF16358-2C80-9097-BFF8-5D887A5BF2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504" t="16556" r="5459" b="9004"/>
          <a:stretch/>
        </p:blipFill>
        <p:spPr bwMode="auto">
          <a:xfrm>
            <a:off x="7039970" y="3031014"/>
            <a:ext cx="4195823" cy="2424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230245" y="241300"/>
            <a:ext cx="4573688" cy="587340"/>
          </a:xfrm>
          <a:prstGeom prst="rect">
            <a:avLst/>
          </a:prstGeom>
          <a:noFill/>
        </p:spPr>
        <p:txBody>
          <a:bodyPr wrap="none" rtlCol="0">
            <a:spAutoFit/>
          </a:bodyPr>
          <a:lstStyle/>
          <a:p>
            <a:pPr algn="l">
              <a:lnSpc>
                <a:spcPct val="150000"/>
              </a:lnSpc>
            </a:pPr>
            <a:r>
              <a:rPr lang="en-US" altLang="zh-CN" sz="2400" dirty="0">
                <a:ea typeface="思源黑体 CN Normal" panose="020B0500000000000000" charset="-122"/>
              </a:rPr>
              <a:t>1.2</a:t>
            </a:r>
            <a:r>
              <a:rPr lang="zh-CN" altLang="en-US" sz="2400" dirty="0">
                <a:ea typeface="思源黑体 CN Normal" panose="020B0500000000000000" charset="-122"/>
              </a:rPr>
              <a:t>十四五计划对智慧农业的企望</a:t>
            </a:r>
          </a:p>
        </p:txBody>
      </p:sp>
      <p:sp>
        <p:nvSpPr>
          <p:cNvPr id="6" name="文本框 5">
            <a:extLst>
              <a:ext uri="{FF2B5EF4-FFF2-40B4-BE49-F238E27FC236}">
                <a16:creationId xmlns:a16="http://schemas.microsoft.com/office/drawing/2014/main" id="{32705FAD-665E-B9B7-F3A2-38207887A226}"/>
              </a:ext>
            </a:extLst>
          </p:cNvPr>
          <p:cNvSpPr txBox="1"/>
          <p:nvPr/>
        </p:nvSpPr>
        <p:spPr>
          <a:xfrm>
            <a:off x="986742" y="1883002"/>
            <a:ext cx="4962645" cy="923330"/>
          </a:xfrm>
          <a:prstGeom prst="rect">
            <a:avLst/>
          </a:prstGeom>
          <a:noFill/>
        </p:spPr>
        <p:txBody>
          <a:bodyPr wrap="square">
            <a:spAutoFit/>
          </a:bodyPr>
          <a:lstStyle/>
          <a:p>
            <a:r>
              <a:rPr lang="zh-CN" altLang="en-US" b="0" i="0" dirty="0">
                <a:solidFill>
                  <a:srgbClr val="333333"/>
                </a:solidFill>
                <a:effectLst/>
                <a:highlight>
                  <a:srgbClr val="FFFFFF"/>
                </a:highlight>
                <a:latin typeface="宋体" panose="02010600030101010101" pitchFamily="2" charset="-122"/>
                <a:ea typeface="宋体" panose="02010600030101010101" pitchFamily="2" charset="-122"/>
              </a:rPr>
              <a:t>“十四五”时期</a:t>
            </a:r>
            <a:r>
              <a:rPr lang="zh-CN" altLang="en-US" dirty="0">
                <a:solidFill>
                  <a:srgbClr val="333333"/>
                </a:solidFill>
                <a:highlight>
                  <a:srgbClr val="FFFFFF"/>
                </a:highlight>
                <a:latin typeface="宋体" panose="02010600030101010101" pitchFamily="2" charset="-122"/>
                <a:ea typeface="宋体" panose="02010600030101010101" pitchFamily="2" charset="-122"/>
              </a:rPr>
              <a:t>，</a:t>
            </a:r>
            <a:r>
              <a:rPr lang="zh-CN" altLang="en-US" b="0" i="0" dirty="0">
                <a:solidFill>
                  <a:srgbClr val="333333"/>
                </a:solidFill>
                <a:effectLst/>
                <a:highlight>
                  <a:srgbClr val="FFFFFF"/>
                </a:highlight>
                <a:latin typeface="宋体" panose="02010600030101010101" pitchFamily="2" charset="-122"/>
                <a:ea typeface="宋体" panose="02010600030101010101" pitchFamily="2" charset="-122"/>
              </a:rPr>
              <a:t>“三农”工作重心历史性转向全面推进乡村振兴，加快中国特色农业农村现代化进程。</a:t>
            </a:r>
            <a:endParaRPr lang="zh-CN" altLang="en-US" dirty="0"/>
          </a:p>
        </p:txBody>
      </p:sp>
      <p:sp>
        <p:nvSpPr>
          <p:cNvPr id="8" name="文本框 7">
            <a:extLst>
              <a:ext uri="{FF2B5EF4-FFF2-40B4-BE49-F238E27FC236}">
                <a16:creationId xmlns:a16="http://schemas.microsoft.com/office/drawing/2014/main" id="{F3EB2A48-0A56-ABFC-D38A-C63391D7D753}"/>
              </a:ext>
            </a:extLst>
          </p:cNvPr>
          <p:cNvSpPr txBox="1"/>
          <p:nvPr/>
        </p:nvSpPr>
        <p:spPr>
          <a:xfrm>
            <a:off x="986742" y="3331027"/>
            <a:ext cx="4846899" cy="2031325"/>
          </a:xfrm>
          <a:prstGeom prst="rect">
            <a:avLst/>
          </a:prstGeom>
          <a:noFill/>
        </p:spPr>
        <p:txBody>
          <a:bodyPr wrap="square">
            <a:spAutoFit/>
          </a:bodyPr>
          <a:lstStyle/>
          <a:p>
            <a:r>
              <a:rPr lang="zh-CN" altLang="en-US" dirty="0">
                <a:solidFill>
                  <a:srgbClr val="333333"/>
                </a:solidFill>
                <a:highlight>
                  <a:srgbClr val="FFFFFF"/>
                </a:highlight>
                <a:latin typeface="宋体" panose="02010600030101010101" pitchFamily="2" charset="-122"/>
                <a:ea typeface="宋体" panose="02010600030101010101" pitchFamily="2" charset="-122"/>
              </a:rPr>
              <a:t>科技支撑更加有力。新</a:t>
            </a:r>
            <a:r>
              <a:rPr lang="zh-CN" altLang="en-US" b="0" i="0" dirty="0">
                <a:solidFill>
                  <a:srgbClr val="333333"/>
                </a:solidFill>
                <a:effectLst/>
                <a:highlight>
                  <a:srgbClr val="FFFFFF"/>
                </a:highlight>
                <a:latin typeface="宋体" panose="02010600030101010101" pitchFamily="2" charset="-122"/>
                <a:ea typeface="宋体" panose="02010600030101010101" pitchFamily="2" charset="-122"/>
              </a:rPr>
              <a:t>一轮科技革命和产业变革深入发展，生物技术、信息技术等加快向农业农村各领域渗透，乡村产业加快转型升级，数字乡村建设不断深入，</a:t>
            </a:r>
            <a:r>
              <a:rPr lang="zh-CN" altLang="en-US" sz="2400" b="1" i="0" u="sng" dirty="0">
                <a:effectLst/>
                <a:highlight>
                  <a:srgbClr val="FFFFFF"/>
                </a:highlight>
                <a:latin typeface="宋体" panose="02010600030101010101" pitchFamily="2" charset="-122"/>
                <a:ea typeface="宋体" panose="02010600030101010101" pitchFamily="2" charset="-122"/>
              </a:rPr>
              <a:t>将为推进农业农村现代化提供动力支撑。将为推进农业农村现代化注入新的活力。</a:t>
            </a:r>
            <a:endParaRPr lang="zh-CN" altLang="en-US" b="1" u="sng" dirty="0"/>
          </a:p>
        </p:txBody>
      </p:sp>
      <p:pic>
        <p:nvPicPr>
          <p:cNvPr id="2050" name="Picture 2" descr="“十四五”全国农业农村信息化发展规划_现代农业产业规划 - 前瞻产业研究院">
            <a:extLst>
              <a:ext uri="{FF2B5EF4-FFF2-40B4-BE49-F238E27FC236}">
                <a16:creationId xmlns:a16="http://schemas.microsoft.com/office/drawing/2014/main" id="{B55C00AE-A680-0F52-B03C-7FA4891C0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064" y="1835551"/>
            <a:ext cx="4573688" cy="299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54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092061" y="2778244"/>
            <a:ext cx="4545593" cy="1191993"/>
          </a:xfrm>
          <a:prstGeom prst="rect">
            <a:avLst/>
          </a:prstGeom>
          <a:noFill/>
        </p:spPr>
        <p:txBody>
          <a:bodyPr wrap="square" rtlCol="0">
            <a:spAutoFit/>
          </a:bodyPr>
          <a:lstStyle/>
          <a:p>
            <a:pPr algn="l">
              <a:lnSpc>
                <a:spcPct val="150000"/>
              </a:lnSpc>
            </a:pPr>
            <a:r>
              <a:rPr lang="en-US" altLang="zh-CN"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2 </a:t>
            </a:r>
            <a:r>
              <a:rPr lang="zh-CN" altLang="en-US" sz="5400" b="1" dirty="0">
                <a:solidFill>
                  <a:schemeClr val="tx1"/>
                </a:solidFill>
                <a:latin typeface="思源黑体 CN Bold" panose="020B0800000000000000" charset="-122"/>
                <a:ea typeface="思源黑体 CN Bold" panose="020B0800000000000000" charset="-122"/>
                <a:cs typeface="思源黑体 CN Bold" panose="020B0800000000000000" charset="-122"/>
              </a:rPr>
              <a:t>总览和概述</a:t>
            </a:r>
          </a:p>
        </p:txBody>
      </p:sp>
    </p:spTree>
    <p:extLst>
      <p:ext uri="{BB962C8B-B14F-4D97-AF65-F5344CB8AC3E}">
        <p14:creationId xmlns:p14="http://schemas.microsoft.com/office/powerpoint/2010/main" val="275592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02BB265-3E83-4782-A92F-C4697B8B0B8C}"/>
              </a:ext>
            </a:extLst>
          </p:cNvPr>
          <p:cNvSpPr txBox="1"/>
          <p:nvPr/>
        </p:nvSpPr>
        <p:spPr>
          <a:xfrm>
            <a:off x="605017" y="673768"/>
            <a:ext cx="2468192" cy="369332"/>
          </a:xfrm>
          <a:prstGeom prst="rect">
            <a:avLst/>
          </a:prstGeom>
          <a:noFill/>
        </p:spPr>
        <p:txBody>
          <a:bodyPr wrap="square" rtlCol="0">
            <a:spAutoFit/>
          </a:bodyPr>
          <a:lstStyle/>
          <a:p>
            <a:r>
              <a:rPr lang="en-US" altLang="zh-CN" dirty="0"/>
              <a:t>2.1 </a:t>
            </a:r>
            <a:r>
              <a:rPr lang="zh-CN" altLang="en-US" dirty="0"/>
              <a:t>项目总览</a:t>
            </a:r>
          </a:p>
        </p:txBody>
      </p:sp>
      <p:sp>
        <p:nvSpPr>
          <p:cNvPr id="5" name="文本框 4">
            <a:extLst>
              <a:ext uri="{FF2B5EF4-FFF2-40B4-BE49-F238E27FC236}">
                <a16:creationId xmlns:a16="http://schemas.microsoft.com/office/drawing/2014/main" id="{B8600197-BA9A-7698-5076-BBDD87F83665}"/>
              </a:ext>
            </a:extLst>
          </p:cNvPr>
          <p:cNvSpPr txBox="1"/>
          <p:nvPr/>
        </p:nvSpPr>
        <p:spPr>
          <a:xfrm>
            <a:off x="605017" y="1491885"/>
            <a:ext cx="6094854" cy="1015663"/>
          </a:xfrm>
          <a:prstGeom prst="rect">
            <a:avLst/>
          </a:prstGeom>
          <a:noFill/>
        </p:spPr>
        <p:txBody>
          <a:bodyPr wrap="square">
            <a:spAutoFit/>
          </a:bodyPr>
          <a:lstStyle/>
          <a:p>
            <a:pPr algn="just"/>
            <a:r>
              <a:rPr lang="zh-CN" altLang="en-US" sz="2000" kern="100" dirty="0">
                <a:latin typeface="等线" panose="02010600030101010101" pitchFamily="2" charset="-122"/>
                <a:ea typeface="宋体" panose="02010600030101010101" pitchFamily="2" charset="-122"/>
                <a:cs typeface="Times New Roman" panose="02020603050405020304" pitchFamily="18" charset="0"/>
              </a:rPr>
              <a:t>设计目的：</a:t>
            </a: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在一定程度上提升农业生产智能化程度，便于生产人员管理。提升农产量，减少资源消耗，减少环境污染。</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09E84854-20E9-C2E2-4DAF-43EBD408C62B}"/>
              </a:ext>
            </a:extLst>
          </p:cNvPr>
          <p:cNvSpPr txBox="1"/>
          <p:nvPr/>
        </p:nvSpPr>
        <p:spPr>
          <a:xfrm>
            <a:off x="605017" y="2866953"/>
            <a:ext cx="5909224" cy="1569660"/>
          </a:xfrm>
          <a:prstGeom prst="rect">
            <a:avLst/>
          </a:prstGeom>
          <a:noFill/>
        </p:spPr>
        <p:txBody>
          <a:bodyPr wrap="square" rtlCol="0">
            <a:spAutoFit/>
          </a:bodyPr>
          <a:lstStyle/>
          <a:p>
            <a:r>
              <a:rPr lang="zh-CN" altLang="en-US" sz="2400" dirty="0"/>
              <a:t>设计内容：</a:t>
            </a:r>
            <a:endParaRPr lang="en-US" altLang="zh-CN" sz="2400" dirty="0"/>
          </a:p>
          <a:p>
            <a:r>
              <a:rPr lang="en-US" altLang="zh-CN" dirty="0"/>
              <a:t>	</a:t>
            </a:r>
            <a:r>
              <a:rPr lang="en-US" altLang="zh-CN" sz="2400" dirty="0"/>
              <a:t>1 </a:t>
            </a:r>
            <a:r>
              <a:rPr lang="zh-CN" altLang="en-US" sz="2400" dirty="0"/>
              <a:t>一个演示项目的具体模型</a:t>
            </a:r>
            <a:endParaRPr lang="en-US" altLang="zh-CN" sz="2400" dirty="0"/>
          </a:p>
          <a:p>
            <a:r>
              <a:rPr lang="en-US" altLang="zh-CN" sz="2400" dirty="0"/>
              <a:t>	2 </a:t>
            </a:r>
            <a:r>
              <a:rPr lang="zh-CN" altLang="en-US" sz="2400" dirty="0"/>
              <a:t>一个全备的传感</a:t>
            </a:r>
            <a:r>
              <a:rPr lang="en-US" altLang="zh-CN" sz="2400" dirty="0"/>
              <a:t>—</a:t>
            </a:r>
            <a:r>
              <a:rPr lang="zh-CN" altLang="en-US" sz="2400" dirty="0"/>
              <a:t>控制系统</a:t>
            </a:r>
            <a:endParaRPr lang="en-US" altLang="zh-CN" sz="2400" dirty="0"/>
          </a:p>
          <a:p>
            <a:r>
              <a:rPr lang="en-US" altLang="zh-CN" sz="2400" dirty="0"/>
              <a:t>	3 </a:t>
            </a:r>
            <a:r>
              <a:rPr lang="zh-CN" altLang="en-US" sz="2400" dirty="0"/>
              <a:t>一个可靠实用的操作软件</a:t>
            </a:r>
          </a:p>
        </p:txBody>
      </p:sp>
    </p:spTree>
    <p:extLst>
      <p:ext uri="{BB962C8B-B14F-4D97-AF65-F5344CB8AC3E}">
        <p14:creationId xmlns:p14="http://schemas.microsoft.com/office/powerpoint/2010/main" val="409848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78E57D-1C77-AF3B-FC1F-90847412E604}"/>
              </a:ext>
            </a:extLst>
          </p:cNvPr>
          <p:cNvSpPr txBox="1"/>
          <p:nvPr/>
        </p:nvSpPr>
        <p:spPr>
          <a:xfrm>
            <a:off x="753035" y="753035"/>
            <a:ext cx="3388659" cy="369332"/>
          </a:xfrm>
          <a:prstGeom prst="rect">
            <a:avLst/>
          </a:prstGeom>
          <a:noFill/>
        </p:spPr>
        <p:txBody>
          <a:bodyPr wrap="square" rtlCol="0">
            <a:spAutoFit/>
          </a:bodyPr>
          <a:lstStyle/>
          <a:p>
            <a:r>
              <a:rPr lang="en-US" altLang="zh-CN" dirty="0"/>
              <a:t>2.2 </a:t>
            </a:r>
            <a:r>
              <a:rPr lang="zh-CN" altLang="en-US" dirty="0"/>
              <a:t>功能</a:t>
            </a:r>
          </a:p>
        </p:txBody>
      </p:sp>
      <p:sp>
        <p:nvSpPr>
          <p:cNvPr id="3" name="文本框 2">
            <a:extLst>
              <a:ext uri="{FF2B5EF4-FFF2-40B4-BE49-F238E27FC236}">
                <a16:creationId xmlns:a16="http://schemas.microsoft.com/office/drawing/2014/main" id="{889AB2A4-B8FC-AEFA-ED5A-E305BE2D1DAB}"/>
              </a:ext>
            </a:extLst>
          </p:cNvPr>
          <p:cNvSpPr txBox="1"/>
          <p:nvPr/>
        </p:nvSpPr>
        <p:spPr>
          <a:xfrm>
            <a:off x="573742" y="2241176"/>
            <a:ext cx="1846730" cy="923330"/>
          </a:xfrm>
          <a:prstGeom prst="rect">
            <a:avLst/>
          </a:prstGeom>
          <a:noFill/>
        </p:spPr>
        <p:txBody>
          <a:bodyPr wrap="square" rtlCol="0">
            <a:spAutoFit/>
          </a:bodyPr>
          <a:lstStyle/>
          <a:p>
            <a:r>
              <a:rPr lang="en-US" altLang="zh-CN" dirty="0"/>
              <a:t>1 </a:t>
            </a:r>
            <a:r>
              <a:rPr lang="zh-CN" altLang="en-US" dirty="0"/>
              <a:t>通过传感器，云端接受等获得环境参数</a:t>
            </a:r>
          </a:p>
        </p:txBody>
      </p:sp>
      <p:sp>
        <p:nvSpPr>
          <p:cNvPr id="5" name="文本框 4">
            <a:extLst>
              <a:ext uri="{FF2B5EF4-FFF2-40B4-BE49-F238E27FC236}">
                <a16:creationId xmlns:a16="http://schemas.microsoft.com/office/drawing/2014/main" id="{F366905E-0B57-FFD0-291A-FF093101025F}"/>
              </a:ext>
            </a:extLst>
          </p:cNvPr>
          <p:cNvSpPr txBox="1"/>
          <p:nvPr/>
        </p:nvSpPr>
        <p:spPr>
          <a:xfrm>
            <a:off x="2492190" y="4706470"/>
            <a:ext cx="2617694" cy="2031325"/>
          </a:xfrm>
          <a:prstGeom prst="rect">
            <a:avLst/>
          </a:prstGeom>
          <a:noFill/>
        </p:spPr>
        <p:txBody>
          <a:bodyPr wrap="square">
            <a:spAutoFit/>
          </a:bodyPr>
          <a:lstStyle/>
          <a:p>
            <a:r>
              <a:rPr lang="zh-CN" altLang="en-US" spc="300" dirty="0">
                <a:solidFill>
                  <a:schemeClr val="tx1">
                    <a:lumMod val="65000"/>
                    <a:lumOff val="35000"/>
                  </a:schemeClr>
                </a:solidFill>
                <a:latin typeface="思源黑体"/>
                <a:ea typeface="思源黑体 CN" panose="020B0500000000000000" pitchFamily="34" charset="-122"/>
              </a:rPr>
              <a:t>我们上传传感器获得的数据，上传每一次操纵农业设备的数据。利用</a:t>
            </a:r>
            <a:r>
              <a:rPr lang="en-US" altLang="zh-CN" spc="300" dirty="0" err="1">
                <a:solidFill>
                  <a:schemeClr val="tx1">
                    <a:lumMod val="65000"/>
                    <a:lumOff val="35000"/>
                  </a:schemeClr>
                </a:solidFill>
                <a:latin typeface="思源黑体"/>
                <a:ea typeface="思源黑体 CN" panose="020B0500000000000000" pitchFamily="34" charset="-122"/>
              </a:rPr>
              <a:t>Openharmony</a:t>
            </a:r>
            <a:r>
              <a:rPr lang="zh-CN" altLang="en-US" spc="300" dirty="0">
                <a:solidFill>
                  <a:schemeClr val="tx1">
                    <a:lumMod val="65000"/>
                    <a:lumOff val="35000"/>
                  </a:schemeClr>
                </a:solidFill>
                <a:latin typeface="思源黑体"/>
                <a:ea typeface="思源黑体 CN" panose="020B0500000000000000" pitchFamily="34" charset="-122"/>
              </a:rPr>
              <a:t>储存并分析历史数据辅助决策，并让用户直观掌握农田状况</a:t>
            </a:r>
          </a:p>
        </p:txBody>
      </p:sp>
      <p:sp>
        <p:nvSpPr>
          <p:cNvPr id="6" name="文本框 5">
            <a:extLst>
              <a:ext uri="{FF2B5EF4-FFF2-40B4-BE49-F238E27FC236}">
                <a16:creationId xmlns:a16="http://schemas.microsoft.com/office/drawing/2014/main" id="{1173F536-173E-EE37-8313-07B2610196CC}"/>
              </a:ext>
            </a:extLst>
          </p:cNvPr>
          <p:cNvSpPr txBox="1"/>
          <p:nvPr/>
        </p:nvSpPr>
        <p:spPr>
          <a:xfrm>
            <a:off x="573742" y="4706470"/>
            <a:ext cx="1846730" cy="923330"/>
          </a:xfrm>
          <a:prstGeom prst="rect">
            <a:avLst/>
          </a:prstGeom>
          <a:noFill/>
        </p:spPr>
        <p:txBody>
          <a:bodyPr wrap="square" rtlCol="0">
            <a:spAutoFit/>
          </a:bodyPr>
          <a:lstStyle/>
          <a:p>
            <a:r>
              <a:rPr lang="en-US" altLang="zh-CN" dirty="0"/>
              <a:t>2  </a:t>
            </a:r>
            <a:r>
              <a:rPr lang="zh-CN" altLang="en-US" dirty="0"/>
              <a:t>自动上传储存数据</a:t>
            </a:r>
            <a:r>
              <a:rPr lang="en-US" altLang="zh-CN" dirty="0"/>
              <a:t>+</a:t>
            </a:r>
            <a:r>
              <a:rPr lang="zh-CN" altLang="en-US" dirty="0"/>
              <a:t>智能分析辅助决策</a:t>
            </a:r>
          </a:p>
        </p:txBody>
      </p:sp>
      <p:sp>
        <p:nvSpPr>
          <p:cNvPr id="7" name="文本框 6">
            <a:extLst>
              <a:ext uri="{FF2B5EF4-FFF2-40B4-BE49-F238E27FC236}">
                <a16:creationId xmlns:a16="http://schemas.microsoft.com/office/drawing/2014/main" id="{19CFE887-B14B-1335-4D01-3AE0A513DBDA}"/>
              </a:ext>
            </a:extLst>
          </p:cNvPr>
          <p:cNvSpPr txBox="1"/>
          <p:nvPr/>
        </p:nvSpPr>
        <p:spPr>
          <a:xfrm>
            <a:off x="2492190" y="2241176"/>
            <a:ext cx="2617694" cy="1754326"/>
          </a:xfrm>
          <a:prstGeom prst="rect">
            <a:avLst/>
          </a:prstGeom>
          <a:noFill/>
        </p:spPr>
        <p:txBody>
          <a:bodyPr wrap="square">
            <a:spAutoFit/>
          </a:bodyPr>
          <a:lstStyle/>
          <a:p>
            <a:r>
              <a:rPr lang="zh-CN" altLang="en-US" spc="300" dirty="0">
                <a:solidFill>
                  <a:schemeClr val="tx1">
                    <a:lumMod val="65000"/>
                    <a:lumOff val="35000"/>
                  </a:schemeClr>
                </a:solidFill>
                <a:latin typeface="思源黑体"/>
                <a:ea typeface="思源黑体 CN" panose="020B0500000000000000" pitchFamily="34" charset="-122"/>
              </a:rPr>
              <a:t>我们通过云端读取天气，环境污染情况等信息，通过布置在模拟农场中的传感器实时读取环境参数，以便做出决策</a:t>
            </a:r>
          </a:p>
        </p:txBody>
      </p:sp>
      <p:sp>
        <p:nvSpPr>
          <p:cNvPr id="8" name="文本框 7">
            <a:extLst>
              <a:ext uri="{FF2B5EF4-FFF2-40B4-BE49-F238E27FC236}">
                <a16:creationId xmlns:a16="http://schemas.microsoft.com/office/drawing/2014/main" id="{9EDF936D-3581-68D9-7FB1-F1872F54CB3F}"/>
              </a:ext>
            </a:extLst>
          </p:cNvPr>
          <p:cNvSpPr txBox="1"/>
          <p:nvPr/>
        </p:nvSpPr>
        <p:spPr>
          <a:xfrm>
            <a:off x="6768353" y="2195009"/>
            <a:ext cx="1846730" cy="646331"/>
          </a:xfrm>
          <a:prstGeom prst="rect">
            <a:avLst/>
          </a:prstGeom>
          <a:noFill/>
        </p:spPr>
        <p:txBody>
          <a:bodyPr wrap="square" rtlCol="0">
            <a:spAutoFit/>
          </a:bodyPr>
          <a:lstStyle/>
          <a:p>
            <a:r>
              <a:rPr lang="en-US" altLang="zh-CN" dirty="0"/>
              <a:t>3 </a:t>
            </a:r>
            <a:r>
              <a:rPr lang="zh-CN" altLang="en-US" dirty="0"/>
              <a:t>智慧操纵农业设备</a:t>
            </a:r>
          </a:p>
        </p:txBody>
      </p:sp>
      <p:sp>
        <p:nvSpPr>
          <p:cNvPr id="9" name="文本框 8">
            <a:extLst>
              <a:ext uri="{FF2B5EF4-FFF2-40B4-BE49-F238E27FC236}">
                <a16:creationId xmlns:a16="http://schemas.microsoft.com/office/drawing/2014/main" id="{F738BCB3-6EA5-C570-3087-DD833B4CB531}"/>
              </a:ext>
            </a:extLst>
          </p:cNvPr>
          <p:cNvSpPr txBox="1"/>
          <p:nvPr/>
        </p:nvSpPr>
        <p:spPr>
          <a:xfrm>
            <a:off x="9000564" y="2195009"/>
            <a:ext cx="2617694" cy="1477328"/>
          </a:xfrm>
          <a:prstGeom prst="rect">
            <a:avLst/>
          </a:prstGeom>
          <a:noFill/>
        </p:spPr>
        <p:txBody>
          <a:bodyPr wrap="square">
            <a:spAutoFit/>
          </a:bodyPr>
          <a:lstStyle/>
          <a:p>
            <a:r>
              <a:rPr lang="zh-CN" altLang="en-US" spc="300" dirty="0">
                <a:solidFill>
                  <a:schemeClr val="tx1">
                    <a:lumMod val="65000"/>
                    <a:lumOff val="35000"/>
                  </a:schemeClr>
                </a:solidFill>
                <a:latin typeface="思源黑体"/>
                <a:ea typeface="思源黑体 CN" panose="020B0500000000000000" pitchFamily="34" charset="-122"/>
              </a:rPr>
              <a:t>在获取数据后，本系统可以自主调控农业设备或是智慧辅助用户人工调控，给出建议使作物更好生长。</a:t>
            </a:r>
          </a:p>
        </p:txBody>
      </p:sp>
      <p:sp>
        <p:nvSpPr>
          <p:cNvPr id="10" name="文本框 9">
            <a:extLst>
              <a:ext uri="{FF2B5EF4-FFF2-40B4-BE49-F238E27FC236}">
                <a16:creationId xmlns:a16="http://schemas.microsoft.com/office/drawing/2014/main" id="{5F455E37-91D5-F1DF-0FAE-6CDD6211488C}"/>
              </a:ext>
            </a:extLst>
          </p:cNvPr>
          <p:cNvSpPr txBox="1"/>
          <p:nvPr/>
        </p:nvSpPr>
        <p:spPr>
          <a:xfrm>
            <a:off x="6768353" y="4706470"/>
            <a:ext cx="1846730" cy="646331"/>
          </a:xfrm>
          <a:prstGeom prst="rect">
            <a:avLst/>
          </a:prstGeom>
          <a:noFill/>
        </p:spPr>
        <p:txBody>
          <a:bodyPr wrap="square" rtlCol="0">
            <a:spAutoFit/>
          </a:bodyPr>
          <a:lstStyle/>
          <a:p>
            <a:r>
              <a:rPr lang="en-US" altLang="zh-CN" dirty="0"/>
              <a:t>4 </a:t>
            </a:r>
            <a:r>
              <a:rPr lang="zh-CN" altLang="en-US" dirty="0"/>
              <a:t>智慧监测植物长势与分析决策</a:t>
            </a:r>
          </a:p>
        </p:txBody>
      </p:sp>
      <p:sp>
        <p:nvSpPr>
          <p:cNvPr id="11" name="文本框 10">
            <a:extLst>
              <a:ext uri="{FF2B5EF4-FFF2-40B4-BE49-F238E27FC236}">
                <a16:creationId xmlns:a16="http://schemas.microsoft.com/office/drawing/2014/main" id="{5A02FADB-29DF-A495-A1C0-CC8E76D01E13}"/>
              </a:ext>
            </a:extLst>
          </p:cNvPr>
          <p:cNvSpPr txBox="1"/>
          <p:nvPr/>
        </p:nvSpPr>
        <p:spPr>
          <a:xfrm>
            <a:off x="9000564" y="4706470"/>
            <a:ext cx="2617694" cy="1477328"/>
          </a:xfrm>
          <a:prstGeom prst="rect">
            <a:avLst/>
          </a:prstGeom>
          <a:noFill/>
        </p:spPr>
        <p:txBody>
          <a:bodyPr wrap="square" rtlCol="0">
            <a:spAutoFit/>
          </a:bodyPr>
          <a:lstStyle/>
          <a:p>
            <a:r>
              <a:rPr lang="zh-CN" altLang="en-US" spc="300" dirty="0">
                <a:solidFill>
                  <a:schemeClr val="tx1">
                    <a:lumMod val="65000"/>
                    <a:lumOff val="35000"/>
                  </a:schemeClr>
                </a:solidFill>
                <a:latin typeface="思源黑体"/>
                <a:ea typeface="思源黑体 CN" panose="020B0500000000000000" pitchFamily="34" charset="-122"/>
              </a:rPr>
              <a:t>本系统可以根据历史数据或是搜寻到的资料，结合目前植物生长状况，通过分析给出调控的较优解。</a:t>
            </a:r>
            <a:endParaRPr lang="zh-CN" altLang="en-US" dirty="0"/>
          </a:p>
        </p:txBody>
      </p:sp>
    </p:spTree>
    <p:extLst>
      <p:ext uri="{BB962C8B-B14F-4D97-AF65-F5344CB8AC3E}">
        <p14:creationId xmlns:p14="http://schemas.microsoft.com/office/powerpoint/2010/main" val="590540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48626" y="608785"/>
            <a:ext cx="4545593" cy="743986"/>
          </a:xfrm>
          <a:prstGeom prst="rect">
            <a:avLst/>
          </a:prstGeom>
          <a:noFill/>
        </p:spPr>
        <p:txBody>
          <a:bodyPr wrap="square" rtlCol="0">
            <a:spAutoFit/>
          </a:bodyPr>
          <a:lstStyle/>
          <a:p>
            <a:pPr algn="l">
              <a:lnSpc>
                <a:spcPct val="150000"/>
              </a:lnSpc>
            </a:pPr>
            <a:r>
              <a:rPr lang="en-US" altLang="zh-CN" sz="3200" dirty="0">
                <a:solidFill>
                  <a:schemeClr val="tx1"/>
                </a:solidFill>
                <a:latin typeface="思源黑体 CN Bold" panose="020B0800000000000000" charset="-122"/>
                <a:ea typeface="思源黑体 CN Bold" panose="020B0800000000000000" charset="-122"/>
                <a:cs typeface="思源黑体 CN Bold" panose="020B0800000000000000" charset="-122"/>
              </a:rPr>
              <a:t>2.3 </a:t>
            </a:r>
            <a:r>
              <a:rPr lang="zh-CN" altLang="en-US" sz="3200" dirty="0">
                <a:solidFill>
                  <a:schemeClr val="tx1"/>
                </a:solidFill>
                <a:latin typeface="思源黑体 CN Bold" panose="020B0800000000000000" charset="-122"/>
                <a:ea typeface="思源黑体 CN Bold" panose="020B0800000000000000" charset="-122"/>
                <a:cs typeface="思源黑体 CN Bold" panose="020B0800000000000000" charset="-122"/>
              </a:rPr>
              <a:t>硬件端</a:t>
            </a:r>
          </a:p>
        </p:txBody>
      </p:sp>
      <p:sp>
        <p:nvSpPr>
          <p:cNvPr id="3" name="文本框 2">
            <a:extLst>
              <a:ext uri="{FF2B5EF4-FFF2-40B4-BE49-F238E27FC236}">
                <a16:creationId xmlns:a16="http://schemas.microsoft.com/office/drawing/2014/main" id="{456D378D-80EE-857A-DC6C-7BD684897164}"/>
              </a:ext>
            </a:extLst>
          </p:cNvPr>
          <p:cNvSpPr txBox="1"/>
          <p:nvPr/>
        </p:nvSpPr>
        <p:spPr>
          <a:xfrm>
            <a:off x="948626" y="2043953"/>
            <a:ext cx="2870339" cy="369332"/>
          </a:xfrm>
          <a:prstGeom prst="rect">
            <a:avLst/>
          </a:prstGeom>
          <a:noFill/>
        </p:spPr>
        <p:txBody>
          <a:bodyPr wrap="square" rtlCol="0">
            <a:spAutoFit/>
          </a:bodyPr>
          <a:lstStyle/>
          <a:p>
            <a:r>
              <a:rPr lang="zh-CN" altLang="en-US" dirty="0"/>
              <a:t>全类别的传感器设置</a:t>
            </a:r>
          </a:p>
        </p:txBody>
      </p:sp>
      <p:sp>
        <p:nvSpPr>
          <p:cNvPr id="4" name="文本框 3">
            <a:extLst>
              <a:ext uri="{FF2B5EF4-FFF2-40B4-BE49-F238E27FC236}">
                <a16:creationId xmlns:a16="http://schemas.microsoft.com/office/drawing/2014/main" id="{2FB3E38E-E692-D4EC-3D90-3E12CA56EBFA}"/>
              </a:ext>
            </a:extLst>
          </p:cNvPr>
          <p:cNvSpPr txBox="1"/>
          <p:nvPr/>
        </p:nvSpPr>
        <p:spPr>
          <a:xfrm>
            <a:off x="948624" y="4464628"/>
            <a:ext cx="2870339" cy="369332"/>
          </a:xfrm>
          <a:prstGeom prst="rect">
            <a:avLst/>
          </a:prstGeom>
          <a:noFill/>
        </p:spPr>
        <p:txBody>
          <a:bodyPr wrap="square" rtlCol="0">
            <a:spAutoFit/>
          </a:bodyPr>
          <a:lstStyle/>
          <a:p>
            <a:r>
              <a:rPr lang="zh-CN" altLang="en-US" dirty="0"/>
              <a:t>基于</a:t>
            </a:r>
            <a:r>
              <a:rPr lang="en-US" altLang="zh-CN" dirty="0"/>
              <a:t>ESP32</a:t>
            </a:r>
            <a:r>
              <a:rPr lang="zh-CN" altLang="en-US" dirty="0"/>
              <a:t>的即时处理</a:t>
            </a:r>
          </a:p>
        </p:txBody>
      </p:sp>
      <p:sp>
        <p:nvSpPr>
          <p:cNvPr id="5" name="文本框 4">
            <a:extLst>
              <a:ext uri="{FF2B5EF4-FFF2-40B4-BE49-F238E27FC236}">
                <a16:creationId xmlns:a16="http://schemas.microsoft.com/office/drawing/2014/main" id="{2E25B10B-8B66-8273-5B11-4268CF5EF927}"/>
              </a:ext>
            </a:extLst>
          </p:cNvPr>
          <p:cNvSpPr txBox="1"/>
          <p:nvPr/>
        </p:nvSpPr>
        <p:spPr>
          <a:xfrm>
            <a:off x="948626" y="5624464"/>
            <a:ext cx="4179186" cy="369333"/>
          </a:xfrm>
          <a:prstGeom prst="rect">
            <a:avLst/>
          </a:prstGeom>
          <a:noFill/>
        </p:spPr>
        <p:txBody>
          <a:bodyPr wrap="square" rtlCol="0">
            <a:spAutoFit/>
          </a:bodyPr>
          <a:lstStyle/>
          <a:p>
            <a:r>
              <a:rPr lang="zh-CN" altLang="en-US" dirty="0"/>
              <a:t>基于</a:t>
            </a:r>
            <a:r>
              <a:rPr lang="en-US" altLang="zh-CN" dirty="0"/>
              <a:t>ESP32</a:t>
            </a:r>
            <a:r>
              <a:rPr lang="zh-CN" altLang="en-US" dirty="0"/>
              <a:t>采用</a:t>
            </a:r>
            <a:r>
              <a:rPr lang="en-US" altLang="zh-CN" dirty="0"/>
              <a:t>MQTT</a:t>
            </a:r>
            <a:r>
              <a:rPr lang="zh-CN" altLang="en-US" dirty="0"/>
              <a:t>方案的即时上传</a:t>
            </a:r>
          </a:p>
        </p:txBody>
      </p:sp>
      <p:sp>
        <p:nvSpPr>
          <p:cNvPr id="6" name="文本框 5">
            <a:extLst>
              <a:ext uri="{FF2B5EF4-FFF2-40B4-BE49-F238E27FC236}">
                <a16:creationId xmlns:a16="http://schemas.microsoft.com/office/drawing/2014/main" id="{2B443565-5149-2B2E-1B28-D203A015E29B}"/>
              </a:ext>
            </a:extLst>
          </p:cNvPr>
          <p:cNvSpPr txBox="1"/>
          <p:nvPr/>
        </p:nvSpPr>
        <p:spPr>
          <a:xfrm>
            <a:off x="4536141" y="1681610"/>
            <a:ext cx="4858871" cy="923330"/>
          </a:xfrm>
          <a:prstGeom prst="rect">
            <a:avLst/>
          </a:prstGeom>
          <a:noFill/>
        </p:spPr>
        <p:txBody>
          <a:bodyPr wrap="square" rtlCol="0">
            <a:spAutoFit/>
          </a:bodyPr>
          <a:lstStyle/>
          <a:p>
            <a:r>
              <a:rPr lang="zh-CN" altLang="en-US" dirty="0"/>
              <a:t>模型采用光照传感器，降水传感器，二氧化碳传感器，土壤湿度传感器，水位传感器等传感器，采集多种数据，全面刻画植物生长条件</a:t>
            </a:r>
          </a:p>
        </p:txBody>
      </p:sp>
      <p:sp>
        <p:nvSpPr>
          <p:cNvPr id="7" name="文本框 6">
            <a:extLst>
              <a:ext uri="{FF2B5EF4-FFF2-40B4-BE49-F238E27FC236}">
                <a16:creationId xmlns:a16="http://schemas.microsoft.com/office/drawing/2014/main" id="{7E522827-AC86-A841-AEAF-3524F257E0EB}"/>
              </a:ext>
            </a:extLst>
          </p:cNvPr>
          <p:cNvSpPr txBox="1"/>
          <p:nvPr/>
        </p:nvSpPr>
        <p:spPr>
          <a:xfrm>
            <a:off x="948623" y="3104467"/>
            <a:ext cx="2870339" cy="369332"/>
          </a:xfrm>
          <a:prstGeom prst="rect">
            <a:avLst/>
          </a:prstGeom>
          <a:noFill/>
        </p:spPr>
        <p:txBody>
          <a:bodyPr wrap="square" rtlCol="0">
            <a:spAutoFit/>
          </a:bodyPr>
          <a:lstStyle/>
          <a:p>
            <a:r>
              <a:rPr lang="zh-CN" altLang="en-US" dirty="0"/>
              <a:t>丰富的农业设备</a:t>
            </a:r>
          </a:p>
        </p:txBody>
      </p:sp>
      <p:sp>
        <p:nvSpPr>
          <p:cNvPr id="8" name="文本框 7">
            <a:extLst>
              <a:ext uri="{FF2B5EF4-FFF2-40B4-BE49-F238E27FC236}">
                <a16:creationId xmlns:a16="http://schemas.microsoft.com/office/drawing/2014/main" id="{DBE0411C-99DD-CE76-A8F4-4E17AAE5F4FD}"/>
              </a:ext>
            </a:extLst>
          </p:cNvPr>
          <p:cNvSpPr txBox="1"/>
          <p:nvPr/>
        </p:nvSpPr>
        <p:spPr>
          <a:xfrm>
            <a:off x="4536141" y="2929247"/>
            <a:ext cx="4858871" cy="646331"/>
          </a:xfrm>
          <a:prstGeom prst="rect">
            <a:avLst/>
          </a:prstGeom>
          <a:noFill/>
        </p:spPr>
        <p:txBody>
          <a:bodyPr wrap="square" rtlCol="0">
            <a:spAutoFit/>
          </a:bodyPr>
          <a:lstStyle/>
          <a:p>
            <a:r>
              <a:rPr lang="zh-CN" altLang="en-US" dirty="0"/>
              <a:t>模型可以控制水泵，遮光板，大棚天窗，通气风扇，恒温装置等，保障作物生长。</a:t>
            </a:r>
          </a:p>
        </p:txBody>
      </p:sp>
      <p:sp>
        <p:nvSpPr>
          <p:cNvPr id="10" name="文本框 9">
            <a:extLst>
              <a:ext uri="{FF2B5EF4-FFF2-40B4-BE49-F238E27FC236}">
                <a16:creationId xmlns:a16="http://schemas.microsoft.com/office/drawing/2014/main" id="{1AC115C7-A7F5-0CE3-3611-71248E402A94}"/>
              </a:ext>
            </a:extLst>
          </p:cNvPr>
          <p:cNvSpPr txBox="1"/>
          <p:nvPr/>
        </p:nvSpPr>
        <p:spPr>
          <a:xfrm>
            <a:off x="4536141" y="4049130"/>
            <a:ext cx="5629835" cy="923330"/>
          </a:xfrm>
          <a:prstGeom prst="rect">
            <a:avLst/>
          </a:prstGeom>
          <a:noFill/>
        </p:spPr>
        <p:txBody>
          <a:bodyPr wrap="square">
            <a:spAutoFit/>
          </a:bodyPr>
          <a:lstStyle/>
          <a:p>
            <a:r>
              <a:rPr lang="zh-CN" altLang="en-US" dirty="0">
                <a:solidFill>
                  <a:schemeClr val="tx1">
                    <a:lumMod val="65000"/>
                    <a:lumOff val="35000"/>
                  </a:schemeClr>
                </a:solidFill>
                <a:latin typeface="思源黑体"/>
                <a:ea typeface="思源黑体 CN" panose="020B0500000000000000" pitchFamily="34" charset="-122"/>
              </a:rPr>
              <a:t>模型基于</a:t>
            </a:r>
            <a:r>
              <a:rPr lang="en-US" altLang="zh-CN" sz="1800" dirty="0">
                <a:solidFill>
                  <a:schemeClr val="tx1">
                    <a:lumMod val="65000"/>
                    <a:lumOff val="35000"/>
                  </a:schemeClr>
                </a:solidFill>
                <a:latin typeface="思源黑体"/>
                <a:ea typeface="思源黑体 CN" panose="020B0500000000000000" pitchFamily="34" charset="-122"/>
              </a:rPr>
              <a:t>ESP32</a:t>
            </a:r>
            <a:r>
              <a:rPr lang="zh-CN" altLang="en-US" sz="1800" dirty="0">
                <a:solidFill>
                  <a:schemeClr val="tx1">
                    <a:lumMod val="65000"/>
                    <a:lumOff val="35000"/>
                  </a:schemeClr>
                </a:solidFill>
                <a:latin typeface="思源黑体"/>
                <a:ea typeface="思源黑体 CN" panose="020B0500000000000000" pitchFamily="34" charset="-122"/>
              </a:rPr>
              <a:t>作为即时处理核心。可以用低成本，高效率，较高精度的方式分析处理，接受上传数据，进而实现智慧农业操控</a:t>
            </a:r>
          </a:p>
        </p:txBody>
      </p:sp>
      <p:sp>
        <p:nvSpPr>
          <p:cNvPr id="11" name="文本框 10">
            <a:extLst>
              <a:ext uri="{FF2B5EF4-FFF2-40B4-BE49-F238E27FC236}">
                <a16:creationId xmlns:a16="http://schemas.microsoft.com/office/drawing/2014/main" id="{40C2D1C9-8448-CE36-82D7-82D9B5BE5F73}"/>
              </a:ext>
            </a:extLst>
          </p:cNvPr>
          <p:cNvSpPr txBox="1"/>
          <p:nvPr/>
        </p:nvSpPr>
        <p:spPr>
          <a:xfrm>
            <a:off x="5127812" y="5493320"/>
            <a:ext cx="4697506" cy="923330"/>
          </a:xfrm>
          <a:prstGeom prst="rect">
            <a:avLst/>
          </a:prstGeom>
          <a:noFill/>
        </p:spPr>
        <p:txBody>
          <a:bodyPr wrap="square" rtlCol="0">
            <a:spAutoFit/>
          </a:bodyPr>
          <a:lstStyle/>
          <a:p>
            <a:r>
              <a:rPr lang="zh-CN" altLang="en-US" dirty="0"/>
              <a:t>基于</a:t>
            </a:r>
            <a:r>
              <a:rPr lang="en-US" altLang="zh-CN" dirty="0"/>
              <a:t>ESP32</a:t>
            </a:r>
            <a:r>
              <a:rPr lang="zh-CN" altLang="en-US" dirty="0"/>
              <a:t>自带的</a:t>
            </a:r>
            <a:r>
              <a:rPr lang="en-US" altLang="zh-CN" dirty="0"/>
              <a:t>MQTT</a:t>
            </a:r>
            <a:r>
              <a:rPr lang="zh-CN" altLang="en-US" dirty="0"/>
              <a:t>协议模块，快速上传信息，使得装置智慧化程度高，即时操作性强。</a:t>
            </a:r>
          </a:p>
        </p:txBody>
      </p:sp>
    </p:spTree>
    <p:extLst>
      <p:ext uri="{BB962C8B-B14F-4D97-AF65-F5344CB8AC3E}">
        <p14:creationId xmlns:p14="http://schemas.microsoft.com/office/powerpoint/2010/main" val="3314751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k1NmY3MWYwMTg5ZDQ5NTVkZTFmOGYzMjY5NjE1Mm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1197</Words>
  <Application>Microsoft Office PowerPoint</Application>
  <PresentationFormat>宽屏</PresentationFormat>
  <Paragraphs>98</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-apple-system</vt:lpstr>
      <vt:lpstr>等线</vt:lpstr>
      <vt:lpstr>思源黑体</vt:lpstr>
      <vt:lpstr>思源黑体 CN</vt:lpstr>
      <vt:lpstr>思源黑体 CN Bold</vt:lpstr>
      <vt:lpstr>思源黑体 CN Normal</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N538</cp:lastModifiedBy>
  <cp:revision>24</cp:revision>
  <dcterms:created xsi:type="dcterms:W3CDTF">2023-12-07T02:27:00Z</dcterms:created>
  <dcterms:modified xsi:type="dcterms:W3CDTF">2024-04-08T02:53:50Z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FFF72F6787E384D59D2D71658FBEE279_43</vt:lpwstr>
  </property>
</Properties>
</file>