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67" r:id="rId2"/>
    <p:sldId id="265" r:id="rId3"/>
    <p:sldId id="274" r:id="rId4"/>
    <p:sldId id="260" r:id="rId5"/>
    <p:sldId id="271" r:id="rId6"/>
    <p:sldId id="275" r:id="rId7"/>
    <p:sldId id="276" r:id="rId8"/>
    <p:sldId id="277" r:id="rId9"/>
    <p:sldId id="278" r:id="rId10"/>
    <p:sldId id="279" r:id="rId11"/>
    <p:sldId id="280" r:id="rId12"/>
    <p:sldId id="281" r:id="rId13"/>
    <p:sldId id="282" r:id="rId14"/>
    <p:sldId id="261" r:id="rId15"/>
    <p:sldId id="269" r:id="rId16"/>
    <p:sldId id="270" r:id="rId17"/>
    <p:sldId id="272" r:id="rId18"/>
    <p:sldId id="262" r:id="rId19"/>
  </p:sldIdLst>
  <p:sldSz cx="12192000" cy="6858000"/>
  <p:notesSz cx="7104063" cy="10234613"/>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2069809-E903-46C6-AEA4-F307C2B28D30}">
          <p14:sldIdLst>
            <p14:sldId id="267"/>
            <p14:sldId id="265"/>
            <p14:sldId id="274"/>
            <p14:sldId id="260"/>
            <p14:sldId id="271"/>
            <p14:sldId id="275"/>
            <p14:sldId id="276"/>
            <p14:sldId id="277"/>
            <p14:sldId id="278"/>
            <p14:sldId id="279"/>
            <p14:sldId id="280"/>
            <p14:sldId id="281"/>
            <p14:sldId id="282"/>
            <p14:sldId id="261"/>
            <p14:sldId id="269"/>
            <p14:sldId id="270"/>
            <p14:sldId id="272"/>
            <p14:sldId id="262"/>
          </p14:sldIdLst>
        </p14:section>
      </p14:sectionLst>
    </p:ext>
    <p:ext uri="{EFAFB233-063F-42B5-8137-9DF3F51BA10A}">
      <p15:sldGuideLst xmlns:p15="http://schemas.microsoft.com/office/powerpoint/2012/main">
        <p15:guide id="1" orient="horz" pos="217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62" d="100"/>
          <a:sy n="62" d="100"/>
        </p:scale>
        <p:origin x="108" y="40"/>
      </p:cViewPr>
      <p:guideLst>
        <p:guide orient="horz" pos="2175"/>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2024/4/8</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2024/4/8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65000"/>
                    <a:lumOff val="3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2024/4/8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2024/4/8</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0" y="1884680"/>
            <a:ext cx="12192000" cy="1482650"/>
          </a:xfrm>
          <a:prstGeom prst="rect">
            <a:avLst/>
          </a:prstGeom>
          <a:noFill/>
        </p:spPr>
        <p:txBody>
          <a:bodyPr wrap="square" rtlCol="0">
            <a:spAutoFit/>
          </a:bodyPr>
          <a:lstStyle/>
          <a:p>
            <a:pPr algn="ctr">
              <a:lnSpc>
                <a:spcPct val="150000"/>
              </a:lnSpc>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rPr>
              <a:t>基于</a:t>
            </a:r>
            <a:r>
              <a:rPr lang="en-US" altLang="zh-CN" sz="3200" b="1" dirty="0" err="1">
                <a:solidFill>
                  <a:schemeClr val="bg1"/>
                </a:solidFill>
                <a:latin typeface="思源黑体 CN Bold" panose="020B0800000000000000" charset="-122"/>
                <a:ea typeface="思源黑体 CN Bold" panose="020B0800000000000000" charset="-122"/>
                <a:cs typeface="思源黑体 CN Bold" panose="020B0800000000000000" charset="-122"/>
              </a:rPr>
              <a:t>OpenHarmony</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rPr>
              <a:t>的智能农业灌溉管理系统</a:t>
            </a:r>
          </a:p>
          <a:p>
            <a:pPr algn="ctr">
              <a:lnSpc>
                <a:spcPct val="150000"/>
              </a:lnSpc>
            </a:pP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p:txBody>
      </p:sp>
      <p:sp>
        <p:nvSpPr>
          <p:cNvPr id="2" name="文本框 1"/>
          <p:cNvSpPr txBox="1"/>
          <p:nvPr/>
        </p:nvSpPr>
        <p:spPr>
          <a:xfrm>
            <a:off x="0" y="3992245"/>
            <a:ext cx="12192000" cy="1958975"/>
          </a:xfrm>
          <a:prstGeom prst="rect">
            <a:avLst/>
          </a:prstGeom>
          <a:noFill/>
        </p:spPr>
        <p:txBody>
          <a:bodyPr wrap="square" rtlCol="0">
            <a:noAutofit/>
          </a:bodyPr>
          <a:lstStyle/>
          <a:p>
            <a:pPr algn="ctr">
              <a:lnSpc>
                <a:spcPct val="150000"/>
              </a:lnSpc>
            </a:pP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源神启动</a:t>
            </a:r>
            <a:endParaRPr lang="zh-CN" sz="20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a:p>
            <a:pPr algn="ctr">
              <a:lnSpc>
                <a:spcPct val="150000"/>
              </a:lnSpc>
            </a:pP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四川大学</a:t>
            </a:r>
            <a:endParaRPr lang="zh-CN" sz="20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a:p>
            <a:pPr algn="ctr">
              <a:lnSpc>
                <a:spcPct val="150000"/>
              </a:lnSpc>
            </a:pPr>
            <a:endPar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BC28C9-811D-3212-4B6B-0A647AE652A1}"/>
              </a:ext>
            </a:extLst>
          </p:cNvPr>
          <p:cNvSpPr txBox="1"/>
          <p:nvPr/>
        </p:nvSpPr>
        <p:spPr>
          <a:xfrm>
            <a:off x="896471" y="878541"/>
            <a:ext cx="4733364" cy="461665"/>
          </a:xfrm>
          <a:prstGeom prst="rect">
            <a:avLst/>
          </a:prstGeom>
          <a:noFill/>
        </p:spPr>
        <p:txBody>
          <a:bodyPr wrap="square" rtlCol="0">
            <a:spAutoFit/>
          </a:bodyPr>
          <a:lstStyle/>
          <a:p>
            <a:r>
              <a:rPr lang="en-US" altLang="zh-CN" sz="2400" dirty="0"/>
              <a:t>2.4 </a:t>
            </a:r>
            <a:r>
              <a:rPr lang="zh-CN" altLang="en-US" sz="2400" dirty="0"/>
              <a:t>应用端</a:t>
            </a:r>
          </a:p>
        </p:txBody>
      </p:sp>
    </p:spTree>
    <p:extLst>
      <p:ext uri="{BB962C8B-B14F-4D97-AF65-F5344CB8AC3E}">
        <p14:creationId xmlns:p14="http://schemas.microsoft.com/office/powerpoint/2010/main" val="230366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92061" y="2778243"/>
            <a:ext cx="6850668" cy="906915"/>
          </a:xfrm>
          <a:prstGeom prst="rect">
            <a:avLst/>
          </a:prstGeom>
          <a:noFill/>
        </p:spPr>
        <p:txBody>
          <a:bodyPr wrap="square" rtlCol="0">
            <a:spAutoFit/>
          </a:bodyPr>
          <a:lstStyle/>
          <a:p>
            <a:pPr algn="l">
              <a:lnSpc>
                <a:spcPct val="150000"/>
              </a:lnSpc>
            </a:pPr>
            <a:r>
              <a:rPr lang="en-US" altLang="zh-CN" sz="4000" dirty="0">
                <a:latin typeface="思源黑体 CN Bold" panose="020B0800000000000000" charset="-122"/>
                <a:ea typeface="思源黑体 CN Bold" panose="020B0800000000000000" charset="-122"/>
                <a:cs typeface="思源黑体 CN Bold" panose="020B0800000000000000" charset="-122"/>
                <a:sym typeface="+mn-ea"/>
              </a:rPr>
              <a:t>3 </a:t>
            </a:r>
            <a:r>
              <a:rPr lang="zh-CN" altLang="en-US" sz="4000" dirty="0">
                <a:latin typeface="思源黑体 CN Bold" panose="020B0800000000000000" charset="-122"/>
                <a:ea typeface="思源黑体 CN Bold" panose="020B0800000000000000" charset="-122"/>
                <a:cs typeface="思源黑体 CN Bold" panose="020B0800000000000000" charset="-122"/>
                <a:sym typeface="+mn-ea"/>
              </a:rPr>
              <a:t>项目设计关键点及项目优势</a:t>
            </a:r>
            <a:endParaRPr lang="zh-CN" altLang="en-US" sz="4000" dirty="0">
              <a:latin typeface="思源黑体 CN Bold" panose="020B0800000000000000" charset="-122"/>
              <a:ea typeface="思源黑体 CN Bold" panose="020B0800000000000000" charset="-122"/>
              <a:cs typeface="思源黑体 CN Bold" panose="020B0800000000000000" charset="-122"/>
            </a:endParaRPr>
          </a:p>
        </p:txBody>
      </p:sp>
    </p:spTree>
    <p:extLst>
      <p:ext uri="{BB962C8B-B14F-4D97-AF65-F5344CB8AC3E}">
        <p14:creationId xmlns:p14="http://schemas.microsoft.com/office/powerpoint/2010/main" val="134388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3A09AF6-A095-40A7-121E-DB250D27C838}"/>
              </a:ext>
            </a:extLst>
          </p:cNvPr>
          <p:cNvSpPr txBox="1"/>
          <p:nvPr/>
        </p:nvSpPr>
        <p:spPr>
          <a:xfrm>
            <a:off x="896471" y="788894"/>
            <a:ext cx="4984376" cy="369332"/>
          </a:xfrm>
          <a:prstGeom prst="rect">
            <a:avLst/>
          </a:prstGeom>
          <a:noFill/>
        </p:spPr>
        <p:txBody>
          <a:bodyPr wrap="square" rtlCol="0">
            <a:spAutoFit/>
          </a:bodyPr>
          <a:lstStyle/>
          <a:p>
            <a:r>
              <a:rPr lang="en-US" altLang="zh-CN" dirty="0"/>
              <a:t>3.1 </a:t>
            </a:r>
            <a:r>
              <a:rPr lang="zh-CN" altLang="en-US" dirty="0"/>
              <a:t>物联网架构</a:t>
            </a:r>
          </a:p>
        </p:txBody>
      </p:sp>
      <p:sp>
        <p:nvSpPr>
          <p:cNvPr id="6" name="文本框 5">
            <a:extLst>
              <a:ext uri="{FF2B5EF4-FFF2-40B4-BE49-F238E27FC236}">
                <a16:creationId xmlns:a16="http://schemas.microsoft.com/office/drawing/2014/main" id="{23724A5C-C2CA-1B32-70F3-454B9A7DC5D7}"/>
              </a:ext>
            </a:extLst>
          </p:cNvPr>
          <p:cNvSpPr txBox="1"/>
          <p:nvPr/>
        </p:nvSpPr>
        <p:spPr>
          <a:xfrm>
            <a:off x="896471" y="1815069"/>
            <a:ext cx="6649948" cy="2031325"/>
          </a:xfrm>
          <a:prstGeom prst="rect">
            <a:avLst/>
          </a:prstGeom>
          <a:noFill/>
        </p:spPr>
        <p:txBody>
          <a:bodyPr wrap="square">
            <a:spAutoFit/>
          </a:bodyPr>
          <a:lstStyle/>
          <a:p>
            <a:pPr algn="l"/>
            <a:r>
              <a:rPr lang="en-US" altLang="zh-CN" dirty="0" err="1"/>
              <a:t>OpenHarmony</a:t>
            </a:r>
            <a:r>
              <a:rPr lang="zh-CN" altLang="en-US" dirty="0"/>
              <a:t> </a:t>
            </a:r>
            <a:r>
              <a:rPr lang="en-US" altLang="zh-CN" dirty="0" err="1"/>
              <a:t>Arkts</a:t>
            </a:r>
            <a:r>
              <a:rPr lang="zh-CN" altLang="en-US" dirty="0"/>
              <a:t>语言</a:t>
            </a:r>
            <a:r>
              <a:rPr lang="en-US" altLang="zh-CN" dirty="0"/>
              <a:t>(</a:t>
            </a:r>
            <a:r>
              <a:rPr lang="zh-CN" altLang="en-US" dirty="0"/>
              <a:t>前端</a:t>
            </a:r>
            <a:r>
              <a:rPr lang="en-US" altLang="zh-CN" dirty="0"/>
              <a:t>)</a:t>
            </a:r>
            <a:r>
              <a:rPr lang="zh-CN" altLang="en-US" dirty="0"/>
              <a:t>、</a:t>
            </a:r>
            <a:r>
              <a:rPr lang="en-US" altLang="zh-CN" dirty="0" err="1"/>
              <a:t>SpringBoot</a:t>
            </a:r>
            <a:r>
              <a:rPr lang="zh-CN" altLang="en-US" dirty="0"/>
              <a:t>与</a:t>
            </a:r>
            <a:r>
              <a:rPr lang="en-US" altLang="zh-CN" dirty="0"/>
              <a:t>Maven</a:t>
            </a:r>
            <a:r>
              <a:rPr lang="zh-CN" altLang="en-US" dirty="0"/>
              <a:t>与</a:t>
            </a:r>
            <a:r>
              <a:rPr lang="en-US" altLang="zh-CN" dirty="0" err="1"/>
              <a:t>Mybatis</a:t>
            </a:r>
            <a:r>
              <a:rPr lang="en-US" altLang="zh-CN" dirty="0"/>
              <a:t>(</a:t>
            </a:r>
            <a:r>
              <a:rPr lang="zh-CN" altLang="en-US" dirty="0"/>
              <a:t>后端框架、后端项目结构以及依赖管理、数据库三层耦合动态连接</a:t>
            </a:r>
            <a:r>
              <a:rPr lang="en-US" altLang="zh-CN" dirty="0"/>
              <a:t>)</a:t>
            </a:r>
            <a:r>
              <a:rPr lang="zh-CN" altLang="en-US" dirty="0"/>
              <a:t>、</a:t>
            </a:r>
            <a:r>
              <a:rPr lang="en-US" altLang="zh-CN" dirty="0" err="1"/>
              <a:t>MySql</a:t>
            </a:r>
            <a:r>
              <a:rPr lang="en-US" altLang="zh-CN" dirty="0"/>
              <a:t>(</a:t>
            </a:r>
            <a:r>
              <a:rPr lang="zh-CN" altLang="en-US" dirty="0"/>
              <a:t>数据库</a:t>
            </a:r>
            <a:r>
              <a:rPr lang="en-US" altLang="zh-CN" dirty="0"/>
              <a:t>)</a:t>
            </a:r>
            <a:r>
              <a:rPr lang="zh-CN" altLang="en-US" dirty="0"/>
              <a:t>、</a:t>
            </a:r>
            <a:r>
              <a:rPr lang="en-US" altLang="zh-CN" dirty="0"/>
              <a:t>AXIOS(</a:t>
            </a:r>
            <a:r>
              <a:rPr lang="zh-CN" altLang="en-US" dirty="0"/>
              <a:t>用于前端与后端的通信</a:t>
            </a:r>
            <a:r>
              <a:rPr lang="en-US" altLang="zh-CN" dirty="0"/>
              <a:t>)</a:t>
            </a:r>
            <a:r>
              <a:rPr lang="zh-CN" altLang="en-US" dirty="0"/>
              <a:t>、</a:t>
            </a:r>
            <a:r>
              <a:rPr lang="en-US" altLang="zh-CN" dirty="0"/>
              <a:t>Http</a:t>
            </a:r>
            <a:r>
              <a:rPr lang="zh-CN" altLang="en-US" dirty="0"/>
              <a:t>协议</a:t>
            </a:r>
            <a:r>
              <a:rPr lang="en-US" altLang="zh-CN" dirty="0"/>
              <a:t>(</a:t>
            </a:r>
            <a:r>
              <a:rPr lang="zh-CN" altLang="en-US" dirty="0"/>
              <a:t>硬件向后端发送信息</a:t>
            </a:r>
            <a:r>
              <a:rPr lang="en-US" altLang="zh-CN" dirty="0"/>
              <a:t>)</a:t>
            </a:r>
            <a:r>
              <a:rPr lang="zh-CN" altLang="en-US" dirty="0"/>
              <a:t>、</a:t>
            </a:r>
            <a:r>
              <a:rPr lang="en-US" altLang="zh-CN" dirty="0"/>
              <a:t>MQTT</a:t>
            </a:r>
            <a:r>
              <a:rPr lang="zh-CN" altLang="en-US" dirty="0"/>
              <a:t>协议及配套服务器</a:t>
            </a:r>
            <a:r>
              <a:rPr lang="en-US" altLang="zh-CN" dirty="0"/>
              <a:t>(</a:t>
            </a:r>
            <a:r>
              <a:rPr lang="zh-CN" altLang="en-US" dirty="0"/>
              <a:t>用于后端向硬件发送以及转发信息</a:t>
            </a:r>
            <a:r>
              <a:rPr lang="en-US" altLang="zh-CN" dirty="0"/>
              <a:t>)</a:t>
            </a:r>
            <a:r>
              <a:rPr lang="zh-CN" altLang="en-US" dirty="0"/>
              <a:t>、</a:t>
            </a:r>
            <a:r>
              <a:rPr lang="en-US" altLang="zh-CN" dirty="0"/>
              <a:t>ESP32</a:t>
            </a:r>
            <a:r>
              <a:rPr lang="zh-CN" altLang="en-US" dirty="0"/>
              <a:t>开发板</a:t>
            </a:r>
            <a:r>
              <a:rPr lang="en-US" altLang="zh-CN" dirty="0"/>
              <a:t>(</a:t>
            </a:r>
            <a:r>
              <a:rPr lang="zh-CN" altLang="en-US" dirty="0"/>
              <a:t>硬件控制的载体</a:t>
            </a:r>
            <a:r>
              <a:rPr lang="en-US" altLang="zh-CN" dirty="0"/>
              <a:t>)</a:t>
            </a:r>
            <a:r>
              <a:rPr lang="zh-CN" altLang="en-US" dirty="0"/>
              <a:t>、开发板多核调用</a:t>
            </a:r>
            <a:r>
              <a:rPr lang="en-US" altLang="zh-CN" dirty="0"/>
              <a:t>(</a:t>
            </a:r>
            <a:r>
              <a:rPr lang="zh-CN" altLang="en-US" dirty="0"/>
              <a:t>异步收发信息</a:t>
            </a:r>
            <a:r>
              <a:rPr lang="en-US" altLang="zh-CN" dirty="0"/>
              <a:t>)</a:t>
            </a:r>
            <a:r>
              <a:rPr lang="zh-CN" altLang="en-US" dirty="0"/>
              <a:t>、阿里云服务器</a:t>
            </a:r>
            <a:r>
              <a:rPr lang="en-US" altLang="zh-CN" dirty="0"/>
              <a:t>(</a:t>
            </a:r>
            <a:r>
              <a:rPr lang="zh-CN" altLang="en-US" dirty="0"/>
              <a:t>作为</a:t>
            </a:r>
            <a:r>
              <a:rPr lang="en-US" altLang="zh-CN" dirty="0" err="1"/>
              <a:t>SpringBoot</a:t>
            </a:r>
            <a:r>
              <a:rPr lang="zh-CN" altLang="en-US" dirty="0"/>
              <a:t>程序以及</a:t>
            </a:r>
            <a:r>
              <a:rPr lang="en-US" altLang="zh-CN" dirty="0"/>
              <a:t>MQTT</a:t>
            </a:r>
            <a:r>
              <a:rPr lang="zh-CN" altLang="en-US" dirty="0"/>
              <a:t>服务器的载体</a:t>
            </a:r>
            <a:r>
              <a:rPr lang="en-US" altLang="zh-CN" dirty="0"/>
              <a:t>)</a:t>
            </a:r>
            <a:r>
              <a:rPr lang="zh-CN" altLang="en-US" dirty="0"/>
              <a:t>、多线程</a:t>
            </a:r>
            <a:r>
              <a:rPr lang="en-US" altLang="zh-CN" dirty="0"/>
              <a:t>(</a:t>
            </a:r>
            <a:r>
              <a:rPr lang="zh-CN" altLang="en-US" dirty="0"/>
              <a:t>实现多用户在线管理</a:t>
            </a:r>
            <a:r>
              <a:rPr lang="en-US" altLang="zh-CN" dirty="0"/>
              <a:t>)</a:t>
            </a:r>
            <a:endParaRPr lang="zh-CN" altLang="en-US" dirty="0"/>
          </a:p>
        </p:txBody>
      </p:sp>
      <p:sp>
        <p:nvSpPr>
          <p:cNvPr id="8" name="文本框 7">
            <a:extLst>
              <a:ext uri="{FF2B5EF4-FFF2-40B4-BE49-F238E27FC236}">
                <a16:creationId xmlns:a16="http://schemas.microsoft.com/office/drawing/2014/main" id="{929EC3BF-A08F-19F1-0945-CD232D66D996}"/>
              </a:ext>
            </a:extLst>
          </p:cNvPr>
          <p:cNvSpPr txBox="1"/>
          <p:nvPr/>
        </p:nvSpPr>
        <p:spPr>
          <a:xfrm>
            <a:off x="896471" y="4518849"/>
            <a:ext cx="6097712" cy="1200329"/>
          </a:xfrm>
          <a:prstGeom prst="rect">
            <a:avLst/>
          </a:prstGeom>
          <a:noFill/>
        </p:spPr>
        <p:txBody>
          <a:bodyPr wrap="square">
            <a:spAutoFit/>
          </a:bodyPr>
          <a:lstStyle/>
          <a:p>
            <a:pPr marL="266700" indent="266700" algn="just"/>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Arkts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编写的用户端界面通过</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AXIOS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向后端发送和接受信息，后端</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SpringBoot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从阿里云服务器获取安全组过滤后的需求调用数据库向前端或硬件发送和接受信息。</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技术栈：</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2514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92061" y="2778244"/>
            <a:ext cx="4545593" cy="1191993"/>
          </a:xfrm>
          <a:prstGeom prst="rect">
            <a:avLst/>
          </a:prstGeom>
          <a:noFill/>
        </p:spPr>
        <p:txBody>
          <a:bodyPr wrap="square" rtlCol="0">
            <a:spAutoFit/>
          </a:bodyPr>
          <a:lstStyle/>
          <a:p>
            <a:pPr algn="l">
              <a:lnSpc>
                <a:spcPct val="150000"/>
              </a:lnSpc>
            </a:pPr>
            <a:r>
              <a:rPr lang="en-US" altLang="zh-CN"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1 </a:t>
            </a:r>
            <a:r>
              <a:rPr lang="zh-CN" altLang="en-US"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背景</a:t>
            </a:r>
          </a:p>
        </p:txBody>
      </p:sp>
    </p:spTree>
    <p:extLst>
      <p:ext uri="{BB962C8B-B14F-4D97-AF65-F5344CB8AC3E}">
        <p14:creationId xmlns:p14="http://schemas.microsoft.com/office/powerpoint/2010/main" val="32102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230245" y="241300"/>
            <a:ext cx="1415772" cy="581057"/>
          </a:xfrm>
          <a:prstGeom prst="rect">
            <a:avLst/>
          </a:prstGeom>
          <a:noFill/>
        </p:spPr>
        <p:txBody>
          <a:bodyPr wrap="none" rtlCol="0">
            <a:spAutoFit/>
          </a:bodyPr>
          <a:lstStyle/>
          <a:p>
            <a:pPr algn="l">
              <a:lnSpc>
                <a:spcPct val="150000"/>
              </a:lnSpc>
            </a:pPr>
            <a:r>
              <a:rPr lang="zh-CN" altLang="en-US" sz="2400" b="1" dirty="0">
                <a:solidFill>
                  <a:schemeClr val="bg1"/>
                </a:solidFill>
                <a:latin typeface="思源黑体 CN Bold" panose="020B0800000000000000" charset="-122"/>
                <a:ea typeface="思源黑体 CN Bold" panose="020B0800000000000000" charset="-122"/>
                <a:cs typeface="思源黑体 CN Bold" panose="020B0800000000000000" charset="-122"/>
              </a:rPr>
              <a:t>灌溉部分</a:t>
            </a:r>
          </a:p>
        </p:txBody>
      </p:sp>
      <p:sp>
        <p:nvSpPr>
          <p:cNvPr id="3" name="文本框 2">
            <a:extLst>
              <a:ext uri="{FF2B5EF4-FFF2-40B4-BE49-F238E27FC236}">
                <a16:creationId xmlns:a16="http://schemas.microsoft.com/office/drawing/2014/main" id="{679E36B5-E2C7-A0D0-FCFD-7E346CA420E9}"/>
              </a:ext>
            </a:extLst>
          </p:cNvPr>
          <p:cNvSpPr txBox="1"/>
          <p:nvPr/>
        </p:nvSpPr>
        <p:spPr>
          <a:xfrm>
            <a:off x="5180355" y="2515845"/>
            <a:ext cx="1828800" cy="1828800"/>
          </a:xfrm>
          <a:prstGeom prst="rect">
            <a:avLst/>
          </a:prstGeom>
          <a:noFill/>
        </p:spPr>
        <p:txBody>
          <a:bodyPr wrap="square" rtlCol="0">
            <a:spAutoFit/>
          </a:bodyPr>
          <a:lstStyle/>
          <a:p>
            <a:pPr algn="l"/>
            <a:endParaRPr lang="zh-CN" altLang="en-US" dirty="0"/>
          </a:p>
        </p:txBody>
      </p:sp>
      <p:sp>
        <p:nvSpPr>
          <p:cNvPr id="5" name="文本框 4">
            <a:extLst>
              <a:ext uri="{FF2B5EF4-FFF2-40B4-BE49-F238E27FC236}">
                <a16:creationId xmlns:a16="http://schemas.microsoft.com/office/drawing/2014/main" id="{E2804AC8-1ECE-BB02-330D-2968843EB997}"/>
              </a:ext>
            </a:extLst>
          </p:cNvPr>
          <p:cNvSpPr txBox="1"/>
          <p:nvPr/>
        </p:nvSpPr>
        <p:spPr>
          <a:xfrm>
            <a:off x="626144" y="1116167"/>
            <a:ext cx="9406856" cy="369332"/>
          </a:xfrm>
          <a:prstGeom prst="rect">
            <a:avLst/>
          </a:prstGeom>
          <a:noFill/>
        </p:spPr>
        <p:txBody>
          <a:bodyPr wrap="square" rtlCol="0">
            <a:spAutoFit/>
          </a:bodyPr>
          <a:lstStyle/>
          <a:p>
            <a:pPr algn="l"/>
            <a:r>
              <a:rPr lang="zh-CN" altLang="en-US" dirty="0">
                <a:solidFill>
                  <a:schemeClr val="bg1"/>
                </a:solidFill>
              </a:rPr>
              <a:t>数据获得：设置水位阈值</a:t>
            </a:r>
            <a:r>
              <a:rPr lang="en-US" altLang="zh-CN" dirty="0">
                <a:solidFill>
                  <a:schemeClr val="bg1"/>
                </a:solidFill>
              </a:rPr>
              <a:t>/</a:t>
            </a:r>
            <a:r>
              <a:rPr lang="zh-CN" altLang="en-US" dirty="0">
                <a:solidFill>
                  <a:schemeClr val="bg1"/>
                </a:solidFill>
              </a:rPr>
              <a:t>土壤湿度阈值</a:t>
            </a:r>
            <a:r>
              <a:rPr lang="en-US" altLang="zh-CN" dirty="0">
                <a:solidFill>
                  <a:schemeClr val="bg1"/>
                </a:solidFill>
              </a:rPr>
              <a:t>/</a:t>
            </a:r>
            <a:r>
              <a:rPr lang="zh-CN" altLang="en-US" dirty="0">
                <a:solidFill>
                  <a:schemeClr val="bg1"/>
                </a:solidFill>
              </a:rPr>
              <a:t>用户输入</a:t>
            </a:r>
            <a:r>
              <a:rPr lang="en-US" altLang="zh-CN" dirty="0">
                <a:solidFill>
                  <a:schemeClr val="bg1"/>
                </a:solidFill>
              </a:rPr>
              <a:t>/</a:t>
            </a:r>
            <a:r>
              <a:rPr lang="zh-CN" altLang="en-US" dirty="0">
                <a:solidFill>
                  <a:schemeClr val="bg1"/>
                </a:solidFill>
              </a:rPr>
              <a:t>读取云端天气数据</a:t>
            </a:r>
          </a:p>
        </p:txBody>
      </p:sp>
      <p:sp>
        <p:nvSpPr>
          <p:cNvPr id="6" name="文本框 5">
            <a:extLst>
              <a:ext uri="{FF2B5EF4-FFF2-40B4-BE49-F238E27FC236}">
                <a16:creationId xmlns:a16="http://schemas.microsoft.com/office/drawing/2014/main" id="{665F4ABF-435B-9936-C8B1-34F55F97D68E}"/>
              </a:ext>
            </a:extLst>
          </p:cNvPr>
          <p:cNvSpPr txBox="1"/>
          <p:nvPr/>
        </p:nvSpPr>
        <p:spPr>
          <a:xfrm>
            <a:off x="626144" y="1631340"/>
            <a:ext cx="1828800" cy="369332"/>
          </a:xfrm>
          <a:prstGeom prst="rect">
            <a:avLst/>
          </a:prstGeom>
          <a:noFill/>
        </p:spPr>
        <p:txBody>
          <a:bodyPr wrap="square" rtlCol="0">
            <a:spAutoFit/>
          </a:bodyPr>
          <a:lstStyle/>
          <a:p>
            <a:pPr algn="l"/>
            <a:r>
              <a:rPr lang="zh-CN" altLang="en-US" dirty="0">
                <a:solidFill>
                  <a:schemeClr val="bg1"/>
                </a:solidFill>
              </a:rPr>
              <a:t>操作对象：水泵</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230245" y="241300"/>
            <a:ext cx="1415772" cy="581057"/>
          </a:xfrm>
          <a:prstGeom prst="rect">
            <a:avLst/>
          </a:prstGeom>
          <a:noFill/>
        </p:spPr>
        <p:txBody>
          <a:bodyPr wrap="none" rtlCol="0">
            <a:spAutoFit/>
          </a:bodyPr>
          <a:lstStyle/>
          <a:p>
            <a:pPr algn="l">
              <a:lnSpc>
                <a:spcPct val="150000"/>
              </a:lnSpc>
            </a:pPr>
            <a:r>
              <a:rPr lang="zh-CN" altLang="en-US" sz="2400" b="1" dirty="0">
                <a:solidFill>
                  <a:schemeClr val="bg1"/>
                </a:solidFill>
                <a:latin typeface="思源黑体 CN Bold" panose="020B0800000000000000" charset="-122"/>
                <a:ea typeface="思源黑体 CN Bold" panose="020B0800000000000000" charset="-122"/>
                <a:cs typeface="思源黑体 CN Bold" panose="020B0800000000000000" charset="-122"/>
              </a:rPr>
              <a:t>光控部分</a:t>
            </a:r>
          </a:p>
        </p:txBody>
      </p:sp>
      <p:sp>
        <p:nvSpPr>
          <p:cNvPr id="2" name="文本框 1">
            <a:extLst>
              <a:ext uri="{FF2B5EF4-FFF2-40B4-BE49-F238E27FC236}">
                <a16:creationId xmlns:a16="http://schemas.microsoft.com/office/drawing/2014/main" id="{E0C42522-A33C-173A-2DE2-2492E884C861}"/>
              </a:ext>
            </a:extLst>
          </p:cNvPr>
          <p:cNvSpPr txBox="1"/>
          <p:nvPr/>
        </p:nvSpPr>
        <p:spPr>
          <a:xfrm>
            <a:off x="884767" y="1138768"/>
            <a:ext cx="6587066" cy="369332"/>
          </a:xfrm>
          <a:prstGeom prst="rect">
            <a:avLst/>
          </a:prstGeom>
          <a:noFill/>
        </p:spPr>
        <p:txBody>
          <a:bodyPr wrap="square" rtlCol="0">
            <a:spAutoFit/>
          </a:bodyPr>
          <a:lstStyle/>
          <a:p>
            <a:pPr algn="l"/>
            <a:r>
              <a:rPr lang="zh-CN" altLang="en-US" dirty="0">
                <a:solidFill>
                  <a:schemeClr val="bg1"/>
                </a:solidFill>
              </a:rPr>
              <a:t>数据获得：光照传感器</a:t>
            </a:r>
            <a:r>
              <a:rPr lang="en-US" altLang="zh-CN" dirty="0">
                <a:solidFill>
                  <a:schemeClr val="bg1"/>
                </a:solidFill>
              </a:rPr>
              <a:t>/</a:t>
            </a:r>
            <a:r>
              <a:rPr lang="zh-CN" altLang="en-US" dirty="0">
                <a:solidFill>
                  <a:schemeClr val="bg1"/>
                </a:solidFill>
              </a:rPr>
              <a:t>用户输入</a:t>
            </a:r>
            <a:r>
              <a:rPr lang="en-US" altLang="zh-CN" dirty="0">
                <a:solidFill>
                  <a:schemeClr val="bg1"/>
                </a:solidFill>
              </a:rPr>
              <a:t>/</a:t>
            </a:r>
            <a:r>
              <a:rPr lang="zh-CN" altLang="en-US" dirty="0">
                <a:solidFill>
                  <a:schemeClr val="bg1"/>
                </a:solidFill>
              </a:rPr>
              <a:t>读取云端天气数据</a:t>
            </a:r>
          </a:p>
        </p:txBody>
      </p:sp>
      <p:sp>
        <p:nvSpPr>
          <p:cNvPr id="3" name="文本框 2">
            <a:extLst>
              <a:ext uri="{FF2B5EF4-FFF2-40B4-BE49-F238E27FC236}">
                <a16:creationId xmlns:a16="http://schemas.microsoft.com/office/drawing/2014/main" id="{5AB481BA-2A67-C6CD-4BEA-01E005C8D455}"/>
              </a:ext>
            </a:extLst>
          </p:cNvPr>
          <p:cNvSpPr txBox="1"/>
          <p:nvPr/>
        </p:nvSpPr>
        <p:spPr>
          <a:xfrm>
            <a:off x="884766" y="1824512"/>
            <a:ext cx="6587065" cy="369332"/>
          </a:xfrm>
          <a:prstGeom prst="rect">
            <a:avLst/>
          </a:prstGeom>
          <a:noFill/>
        </p:spPr>
        <p:txBody>
          <a:bodyPr wrap="square" rtlCol="0">
            <a:spAutoFit/>
          </a:bodyPr>
          <a:lstStyle/>
          <a:p>
            <a:pPr algn="l"/>
            <a:r>
              <a:rPr lang="zh-CN" altLang="en-US" dirty="0">
                <a:solidFill>
                  <a:schemeClr val="bg1"/>
                </a:solidFill>
              </a:rPr>
              <a:t>操作对象：</a:t>
            </a:r>
            <a:r>
              <a:rPr lang="en-US" altLang="zh-CN" dirty="0">
                <a:solidFill>
                  <a:schemeClr val="bg1"/>
                </a:solidFill>
              </a:rPr>
              <a:t>LED</a:t>
            </a:r>
            <a:r>
              <a:rPr lang="zh-CN" altLang="en-US" dirty="0">
                <a:solidFill>
                  <a:schemeClr val="bg1"/>
                </a:solidFill>
              </a:rPr>
              <a:t>灯带</a:t>
            </a:r>
            <a:r>
              <a:rPr lang="en-US" altLang="zh-CN" dirty="0">
                <a:solidFill>
                  <a:schemeClr val="bg1"/>
                </a:solidFill>
              </a:rPr>
              <a:t>/</a:t>
            </a:r>
            <a:r>
              <a:rPr lang="zh-CN" altLang="en-US" dirty="0">
                <a:solidFill>
                  <a:schemeClr val="bg1"/>
                </a:solidFill>
              </a:rPr>
              <a:t>遮光板</a:t>
            </a:r>
          </a:p>
        </p:txBody>
      </p:sp>
    </p:spTree>
    <p:extLst>
      <p:ext uri="{BB962C8B-B14F-4D97-AF65-F5344CB8AC3E}">
        <p14:creationId xmlns:p14="http://schemas.microsoft.com/office/powerpoint/2010/main" val="238791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230245" y="241300"/>
            <a:ext cx="2646878" cy="581057"/>
          </a:xfrm>
          <a:prstGeom prst="rect">
            <a:avLst/>
          </a:prstGeom>
          <a:noFill/>
        </p:spPr>
        <p:txBody>
          <a:bodyPr wrap="none" rtlCol="0">
            <a:spAutoFit/>
          </a:bodyPr>
          <a:lstStyle/>
          <a:p>
            <a:pPr algn="l">
              <a:lnSpc>
                <a:spcPct val="150000"/>
              </a:lnSpc>
            </a:pPr>
            <a:r>
              <a:rPr lang="zh-CN" altLang="en-US" sz="2400" b="1" dirty="0">
                <a:solidFill>
                  <a:schemeClr val="bg1"/>
                </a:solidFill>
                <a:latin typeface="思源黑体 CN Bold" panose="020B0800000000000000" charset="-122"/>
                <a:ea typeface="思源黑体 CN Bold" panose="020B0800000000000000" charset="-122"/>
                <a:cs typeface="思源黑体 CN Bold" panose="020B0800000000000000" charset="-122"/>
              </a:rPr>
              <a:t>二氧化碳处理部分</a:t>
            </a:r>
          </a:p>
        </p:txBody>
      </p:sp>
      <p:sp>
        <p:nvSpPr>
          <p:cNvPr id="2" name="文本框 1">
            <a:extLst>
              <a:ext uri="{FF2B5EF4-FFF2-40B4-BE49-F238E27FC236}">
                <a16:creationId xmlns:a16="http://schemas.microsoft.com/office/drawing/2014/main" id="{B72E5E85-988F-ECD4-499E-5A173B9522E6}"/>
              </a:ext>
            </a:extLst>
          </p:cNvPr>
          <p:cNvSpPr txBox="1"/>
          <p:nvPr/>
        </p:nvSpPr>
        <p:spPr>
          <a:xfrm>
            <a:off x="1117600" y="1096434"/>
            <a:ext cx="4978400" cy="369332"/>
          </a:xfrm>
          <a:prstGeom prst="rect">
            <a:avLst/>
          </a:prstGeom>
          <a:noFill/>
        </p:spPr>
        <p:txBody>
          <a:bodyPr wrap="square" rtlCol="0">
            <a:spAutoFit/>
          </a:bodyPr>
          <a:lstStyle/>
          <a:p>
            <a:pPr algn="l"/>
            <a:r>
              <a:rPr lang="zh-CN" altLang="en-US" dirty="0">
                <a:solidFill>
                  <a:schemeClr val="bg1"/>
                </a:solidFill>
              </a:rPr>
              <a:t>数据获得：二氧化碳传感器</a:t>
            </a:r>
            <a:r>
              <a:rPr lang="en-US" altLang="zh-CN" dirty="0">
                <a:solidFill>
                  <a:schemeClr val="bg1"/>
                </a:solidFill>
              </a:rPr>
              <a:t>/</a:t>
            </a:r>
            <a:r>
              <a:rPr lang="zh-CN" altLang="en-US" dirty="0">
                <a:solidFill>
                  <a:schemeClr val="bg1"/>
                </a:solidFill>
              </a:rPr>
              <a:t>用户输入</a:t>
            </a:r>
          </a:p>
        </p:txBody>
      </p:sp>
      <p:sp>
        <p:nvSpPr>
          <p:cNvPr id="3" name="文本框 2">
            <a:extLst>
              <a:ext uri="{FF2B5EF4-FFF2-40B4-BE49-F238E27FC236}">
                <a16:creationId xmlns:a16="http://schemas.microsoft.com/office/drawing/2014/main" id="{68AB3EE5-9C13-8F06-CC8C-8BC7B575167F}"/>
              </a:ext>
            </a:extLst>
          </p:cNvPr>
          <p:cNvSpPr txBox="1"/>
          <p:nvPr/>
        </p:nvSpPr>
        <p:spPr>
          <a:xfrm>
            <a:off x="1117599" y="1739843"/>
            <a:ext cx="5952067" cy="369332"/>
          </a:xfrm>
          <a:prstGeom prst="rect">
            <a:avLst/>
          </a:prstGeom>
          <a:noFill/>
        </p:spPr>
        <p:txBody>
          <a:bodyPr wrap="square" rtlCol="0">
            <a:spAutoFit/>
          </a:bodyPr>
          <a:lstStyle/>
          <a:p>
            <a:pPr algn="l"/>
            <a:r>
              <a:rPr lang="zh-CN" altLang="en-US" dirty="0">
                <a:solidFill>
                  <a:schemeClr val="bg1"/>
                </a:solidFill>
              </a:rPr>
              <a:t>操作对象：二氧化碳发生装置</a:t>
            </a:r>
          </a:p>
        </p:txBody>
      </p:sp>
    </p:spTree>
    <p:extLst>
      <p:ext uri="{BB962C8B-B14F-4D97-AF65-F5344CB8AC3E}">
        <p14:creationId xmlns:p14="http://schemas.microsoft.com/office/powerpoint/2010/main" val="384159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230245" y="241300"/>
            <a:ext cx="1107996" cy="581057"/>
          </a:xfrm>
          <a:prstGeom prst="rect">
            <a:avLst/>
          </a:prstGeom>
          <a:noFill/>
        </p:spPr>
        <p:txBody>
          <a:bodyPr wrap="none" rtlCol="0">
            <a:spAutoFit/>
          </a:bodyPr>
          <a:lstStyle/>
          <a:p>
            <a:pPr algn="l">
              <a:lnSpc>
                <a:spcPct val="150000"/>
              </a:lnSpc>
            </a:pPr>
            <a:r>
              <a:rPr lang="zh-CN" altLang="en-US" sz="2400" b="1" dirty="0">
                <a:solidFill>
                  <a:schemeClr val="bg1"/>
                </a:solidFill>
                <a:latin typeface="思源黑体 CN Bold" panose="020B0800000000000000" charset="-122"/>
                <a:ea typeface="思源黑体 CN Bold" panose="020B0800000000000000" charset="-122"/>
                <a:cs typeface="思源黑体 CN Bold" panose="020B0800000000000000" charset="-122"/>
              </a:rPr>
              <a:t>应用端</a:t>
            </a:r>
          </a:p>
        </p:txBody>
      </p:sp>
      <p:sp>
        <p:nvSpPr>
          <p:cNvPr id="3" name="文本框 2">
            <a:extLst>
              <a:ext uri="{FF2B5EF4-FFF2-40B4-BE49-F238E27FC236}">
                <a16:creationId xmlns:a16="http://schemas.microsoft.com/office/drawing/2014/main" id="{679E36B5-E2C7-A0D0-FCFD-7E346CA420E9}"/>
              </a:ext>
            </a:extLst>
          </p:cNvPr>
          <p:cNvSpPr txBox="1"/>
          <p:nvPr/>
        </p:nvSpPr>
        <p:spPr>
          <a:xfrm>
            <a:off x="8204200" y="3071430"/>
            <a:ext cx="1828800" cy="1828800"/>
          </a:xfrm>
          <a:prstGeom prst="rect">
            <a:avLst/>
          </a:prstGeom>
          <a:noFill/>
        </p:spPr>
        <p:txBody>
          <a:bodyPr wrap="square" rtlCol="0">
            <a:spAutoFit/>
          </a:bodyPr>
          <a:lstStyle/>
          <a:p>
            <a:pPr algn="l"/>
            <a:endParaRPr lang="zh-CN" altLang="en-US" dirty="0"/>
          </a:p>
        </p:txBody>
      </p:sp>
      <p:sp>
        <p:nvSpPr>
          <p:cNvPr id="5" name="文本框 4">
            <a:extLst>
              <a:ext uri="{FF2B5EF4-FFF2-40B4-BE49-F238E27FC236}">
                <a16:creationId xmlns:a16="http://schemas.microsoft.com/office/drawing/2014/main" id="{E2804AC8-1ECE-BB02-330D-2968843EB997}"/>
              </a:ext>
            </a:extLst>
          </p:cNvPr>
          <p:cNvSpPr txBox="1"/>
          <p:nvPr/>
        </p:nvSpPr>
        <p:spPr>
          <a:xfrm>
            <a:off x="626144" y="1116167"/>
            <a:ext cx="9406856" cy="369332"/>
          </a:xfrm>
          <a:prstGeom prst="rect">
            <a:avLst/>
          </a:prstGeom>
          <a:noFill/>
        </p:spPr>
        <p:txBody>
          <a:bodyPr wrap="square" rtlCol="0">
            <a:spAutoFit/>
          </a:bodyPr>
          <a:lstStyle/>
          <a:p>
            <a:pPr algn="l"/>
            <a:r>
              <a:rPr lang="zh-CN" altLang="en-US" dirty="0">
                <a:solidFill>
                  <a:schemeClr val="bg1"/>
                </a:solidFill>
              </a:rPr>
              <a:t>应用支持：</a:t>
            </a:r>
            <a:r>
              <a:rPr lang="en-US" altLang="zh-CN" dirty="0">
                <a:solidFill>
                  <a:schemeClr val="bg1"/>
                </a:solidFill>
              </a:rPr>
              <a:t>OpenHarmony</a:t>
            </a:r>
            <a:r>
              <a:rPr lang="zh-CN" altLang="en-US" dirty="0">
                <a:solidFill>
                  <a:schemeClr val="bg1"/>
                </a:solidFill>
              </a:rPr>
              <a:t> </a:t>
            </a:r>
            <a:r>
              <a:rPr lang="en-US" altLang="zh-CN" dirty="0" err="1">
                <a:solidFill>
                  <a:schemeClr val="bg1"/>
                </a:solidFill>
              </a:rPr>
              <a:t>Arkts</a:t>
            </a:r>
            <a:r>
              <a:rPr lang="zh-CN" altLang="en-US" dirty="0">
                <a:solidFill>
                  <a:schemeClr val="bg1"/>
                </a:solidFill>
              </a:rPr>
              <a:t>语言 </a:t>
            </a:r>
          </a:p>
        </p:txBody>
      </p:sp>
      <p:sp>
        <p:nvSpPr>
          <p:cNvPr id="6" name="文本框 5">
            <a:extLst>
              <a:ext uri="{FF2B5EF4-FFF2-40B4-BE49-F238E27FC236}">
                <a16:creationId xmlns:a16="http://schemas.microsoft.com/office/drawing/2014/main" id="{665F4ABF-435B-9936-C8B1-34F55F97D68E}"/>
              </a:ext>
            </a:extLst>
          </p:cNvPr>
          <p:cNvSpPr txBox="1"/>
          <p:nvPr/>
        </p:nvSpPr>
        <p:spPr>
          <a:xfrm>
            <a:off x="626144" y="1631340"/>
            <a:ext cx="1828800" cy="369332"/>
          </a:xfrm>
          <a:prstGeom prst="rect">
            <a:avLst/>
          </a:prstGeom>
          <a:noFill/>
        </p:spPr>
        <p:txBody>
          <a:bodyPr wrap="square" rtlCol="0">
            <a:spAutoFit/>
          </a:bodyPr>
          <a:lstStyle/>
          <a:p>
            <a:pPr algn="l"/>
            <a:r>
              <a:rPr lang="zh-CN" altLang="en-US" dirty="0">
                <a:solidFill>
                  <a:schemeClr val="bg1"/>
                </a:solidFill>
              </a:rPr>
              <a:t>技术简介</a:t>
            </a:r>
          </a:p>
        </p:txBody>
      </p:sp>
      <p:sp>
        <p:nvSpPr>
          <p:cNvPr id="7" name="文本框 6">
            <a:extLst>
              <a:ext uri="{FF2B5EF4-FFF2-40B4-BE49-F238E27FC236}">
                <a16:creationId xmlns:a16="http://schemas.microsoft.com/office/drawing/2014/main" id="{31FB67EF-21BC-C74E-4004-2747E5E78C1C}"/>
              </a:ext>
            </a:extLst>
          </p:cNvPr>
          <p:cNvSpPr txBox="1"/>
          <p:nvPr/>
        </p:nvSpPr>
        <p:spPr>
          <a:xfrm>
            <a:off x="626144" y="2146513"/>
            <a:ext cx="1828800" cy="369332"/>
          </a:xfrm>
          <a:prstGeom prst="rect">
            <a:avLst/>
          </a:prstGeom>
          <a:noFill/>
        </p:spPr>
        <p:txBody>
          <a:bodyPr wrap="square" rtlCol="0">
            <a:spAutoFit/>
          </a:bodyPr>
          <a:lstStyle/>
          <a:p>
            <a:pPr algn="l"/>
            <a:r>
              <a:rPr lang="zh-CN" altLang="en-US" dirty="0">
                <a:solidFill>
                  <a:schemeClr val="bg1"/>
                </a:solidFill>
              </a:rPr>
              <a:t>技术栈</a:t>
            </a:r>
          </a:p>
        </p:txBody>
      </p:sp>
    </p:spTree>
    <p:extLst>
      <p:ext uri="{BB962C8B-B14F-4D97-AF65-F5344CB8AC3E}">
        <p14:creationId xmlns:p14="http://schemas.microsoft.com/office/powerpoint/2010/main" val="3975482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183948" y="2736850"/>
            <a:ext cx="4121150" cy="1383665"/>
          </a:xfrm>
          <a:prstGeom prst="rect">
            <a:avLst/>
          </a:prstGeom>
          <a:noFill/>
        </p:spPr>
        <p:txBody>
          <a:bodyPr wrap="none" rtlCol="0">
            <a:spAutoFit/>
          </a:bodyPr>
          <a:lstStyle/>
          <a:p>
            <a:pPr algn="ctr">
              <a:lnSpc>
                <a:spcPct val="150000"/>
              </a:lnSpc>
            </a:pPr>
            <a:r>
              <a:rPr lang="zh-CN" sz="2800" b="1">
                <a:solidFill>
                  <a:schemeClr val="bg1"/>
                </a:solidFill>
                <a:latin typeface="思源黑体 CN Bold" panose="020B0800000000000000" charset="-122"/>
                <a:ea typeface="思源黑体 CN Bold" panose="020B0800000000000000" charset="-122"/>
                <a:cs typeface="思源黑体 CN Bold" panose="020B0800000000000000" charset="-122"/>
              </a:rPr>
              <a:t>致谢</a:t>
            </a:r>
          </a:p>
          <a:p>
            <a:pPr algn="ctr">
              <a:lnSpc>
                <a:spcPct val="150000"/>
              </a:lnSpc>
            </a:pPr>
            <a:r>
              <a:rPr lang="zh-CN" altLang="en-US" sz="2800" b="1">
                <a:solidFill>
                  <a:schemeClr val="bg1"/>
                </a:solidFill>
                <a:latin typeface="思源黑体 CN Bold" panose="020B0800000000000000" charset="-122"/>
                <a:ea typeface="思源黑体 CN Bold" panose="020B0800000000000000" charset="-122"/>
                <a:cs typeface="思源黑体 CN Bold" panose="020B0800000000000000" charset="-122"/>
              </a:rPr>
              <a:t>（思源黑体</a:t>
            </a:r>
            <a:r>
              <a:rPr lang="en-US" altLang="zh-CN" sz="2800" b="1">
                <a:solidFill>
                  <a:schemeClr val="bg1"/>
                </a:solidFill>
                <a:latin typeface="思源黑体 CN Bold" panose="020B0800000000000000" charset="-122"/>
                <a:ea typeface="思源黑体 CN Bold" panose="020B0800000000000000" charset="-122"/>
                <a:cs typeface="思源黑体 CN Bold" panose="020B0800000000000000" charset="-122"/>
              </a:rPr>
              <a:t>Bold</a:t>
            </a:r>
            <a:r>
              <a:rPr lang="zh-CN" altLang="en-US" sz="2800" b="1">
                <a:solidFill>
                  <a:schemeClr val="bg1"/>
                </a:solidFill>
                <a:latin typeface="思源黑体 CN Bold" panose="020B0800000000000000" charset="-122"/>
                <a:ea typeface="思源黑体 CN Bold" panose="020B0800000000000000" charset="-122"/>
                <a:cs typeface="思源黑体 CN Bold" panose="020B0800000000000000" charset="-122"/>
              </a:rPr>
              <a:t>，</a:t>
            </a:r>
            <a:r>
              <a:rPr lang="en-US" altLang="zh-CN" sz="2800" b="1">
                <a:solidFill>
                  <a:schemeClr val="bg1"/>
                </a:solidFill>
                <a:latin typeface="思源黑体 CN Bold" panose="020B0800000000000000" charset="-122"/>
                <a:ea typeface="思源黑体 CN Bold" panose="020B0800000000000000" charset="-122"/>
                <a:cs typeface="思源黑体 CN Bold" panose="020B0800000000000000" charset="-122"/>
              </a:rPr>
              <a:t>28</a:t>
            </a:r>
            <a:r>
              <a:rPr lang="zh-CN" altLang="en-US" sz="2800" b="1">
                <a:solidFill>
                  <a:schemeClr val="bg1"/>
                </a:solidFill>
                <a:latin typeface="思源黑体 CN Bold" panose="020B0800000000000000" charset="-122"/>
                <a:ea typeface="思源黑体 CN Bold" panose="020B0800000000000000" charset="-122"/>
                <a:cs typeface="思源黑体 CN Bold" panose="020B0800000000000000" charset="-122"/>
              </a:rPr>
              <a:t>号）</a:t>
            </a:r>
            <a:r>
              <a:rPr sz="280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a:t>
            </a:r>
            <a:endParaRPr lang="zh-CN" altLang="en-US" sz="2800" b="1">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035234" y="923740"/>
            <a:ext cx="5309467" cy="4844724"/>
          </a:xfrm>
          <a:prstGeom prst="rect">
            <a:avLst/>
          </a:prstGeom>
          <a:noFill/>
        </p:spPr>
        <p:txBody>
          <a:bodyPr wrap="none" rtlCol="0">
            <a:spAutoFit/>
          </a:bodyPr>
          <a:lstStyle/>
          <a:p>
            <a:pPr algn="l">
              <a:lnSpc>
                <a:spcPct val="150000"/>
              </a:lnSpc>
            </a:pPr>
            <a:r>
              <a:rPr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1 </a:t>
            </a: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背景</a:t>
            </a:r>
            <a:r>
              <a:rPr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endPar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r>
              <a:rPr dirty="0">
                <a:solidFill>
                  <a:schemeClr val="bg1"/>
                </a:solidFill>
                <a:latin typeface="思源黑体 CN Normal" panose="020B0500000000000000" charset="-122"/>
                <a:ea typeface="思源黑体 CN Normal" panose="020B0500000000000000" charset="-122"/>
                <a:cs typeface="思源黑体 CN Normal" panose="020B0500000000000000" charset="-122"/>
              </a:rPr>
              <a:t>1.1</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我国农业现状以及当前的智慧农业发展状况</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en-US" sz="2000" b="1" dirty="0">
                <a:solidFill>
                  <a:schemeClr val="bg1"/>
                </a:solidFill>
                <a:latin typeface="思源黑体 CN Bold" panose="020B0800000000000000" charset="-122"/>
                <a:ea typeface="思源黑体 CN Normal" panose="020B0500000000000000" charset="-122"/>
                <a:cs typeface="思源黑体 CN Bold" panose="020B0800000000000000" charset="-122"/>
              </a:rPr>
              <a:t>     </a:t>
            </a:r>
            <a:r>
              <a:rPr lang="en-US" dirty="0">
                <a:solidFill>
                  <a:schemeClr val="bg1"/>
                </a:solidFill>
                <a:ea typeface="思源黑体 CN Normal" panose="020B0500000000000000" charset="-122"/>
              </a:rPr>
              <a:t>1.2</a:t>
            </a:r>
            <a:r>
              <a:rPr lang="zh-CN" altLang="en-US" dirty="0">
                <a:solidFill>
                  <a:schemeClr val="bg1"/>
                </a:solidFill>
                <a:ea typeface="思源黑体 CN Normal" panose="020B0500000000000000" charset="-122"/>
              </a:rPr>
              <a:t>十四五计划对智慧农业的企望</a:t>
            </a:r>
            <a:endParaRPr dirty="0">
              <a:solidFill>
                <a:schemeClr val="bg1"/>
              </a:solidFill>
              <a:ea typeface="思源黑体 CN Normal" panose="020B0500000000000000" charset="-122"/>
            </a:endParaRPr>
          </a:p>
          <a:p>
            <a:pPr algn="l">
              <a:lnSpc>
                <a:spcPct val="150000"/>
              </a:lnSpc>
            </a:pPr>
            <a:r>
              <a:rPr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2 </a:t>
            </a: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总览和概述</a:t>
            </a:r>
            <a:endParaRPr lang="en-US" altLang="zh-CN" sz="20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a:p>
            <a:pPr algn="l">
              <a:lnSpc>
                <a:spcPct val="150000"/>
              </a:lnSpc>
            </a:pPr>
            <a:r>
              <a:rPr dirty="0">
                <a:solidFill>
                  <a:schemeClr val="bg1"/>
                </a:solidFill>
                <a:latin typeface="思源黑体 CN Normal" panose="020B0500000000000000" charset="-122"/>
                <a:ea typeface="思源黑体 CN Normal" panose="020B0500000000000000" charset="-122"/>
                <a:cs typeface="思源黑体 CN Normal" panose="020B0500000000000000" charset="-122"/>
              </a:rPr>
              <a:t>      2.1</a:t>
            </a: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项目总览</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2.2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功能</a:t>
            </a: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p>
          <a:p>
            <a:pPr algn="l">
              <a:lnSpc>
                <a:spcPct val="150000"/>
              </a:lnSpc>
            </a:pP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2.3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硬件端</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nSpc>
                <a:spcPct val="150000"/>
              </a:lnSpc>
            </a:pPr>
            <a:r>
              <a:rPr lang="en-US" sz="2000" b="1" dirty="0">
                <a:solidFill>
                  <a:schemeClr val="bg1"/>
                </a:solidFill>
                <a:latin typeface="思源黑体 CN Bold" panose="020B0800000000000000" charset="-122"/>
                <a:ea typeface="思源黑体 CN Normal" panose="020B0500000000000000" charset="-122"/>
                <a:cs typeface="思源黑体 CN Bold" panose="020B0800000000000000" charset="-122"/>
                <a:sym typeface="+mn-ea"/>
              </a:rPr>
              <a:t>     </a:t>
            </a:r>
            <a:r>
              <a:rPr lang="en-US" dirty="0">
                <a:solidFill>
                  <a:schemeClr val="bg1"/>
                </a:solidFill>
                <a:ea typeface="思源黑体 CN Normal" panose="020B0500000000000000" charset="-122"/>
                <a:sym typeface="+mn-ea"/>
              </a:rPr>
              <a:t>2.4 </a:t>
            </a:r>
            <a:r>
              <a:rPr lang="zh-CN" altLang="en-US" dirty="0">
                <a:solidFill>
                  <a:schemeClr val="bg1"/>
                </a:solidFill>
                <a:ea typeface="思源黑体 CN Normal" panose="020B0500000000000000" charset="-122"/>
                <a:sym typeface="+mn-ea"/>
              </a:rPr>
              <a:t>应用端（（（（</a:t>
            </a:r>
            <a:endParaRPr lang="en-US" dirty="0">
              <a:solidFill>
                <a:schemeClr val="bg1"/>
              </a:solidFill>
              <a:ea typeface="思源黑体 CN Normal" panose="020B0500000000000000" charset="-122"/>
              <a:sym typeface="+mn-ea"/>
            </a:endParaRPr>
          </a:p>
          <a:p>
            <a:pPr algn="l">
              <a:lnSpc>
                <a:spcPct val="150000"/>
              </a:lnSpc>
            </a:pPr>
            <a:r>
              <a:rPr 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3 </a:t>
            </a: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项目设计关键点及项目优势</a:t>
            </a: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a:t>
            </a:r>
          </a:p>
          <a:p>
            <a:pPr algn="l">
              <a:lnSpc>
                <a:spcPct val="150000"/>
              </a:lnSpc>
            </a:pP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3</a:t>
            </a:r>
            <a:r>
              <a:rPr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.1</a:t>
            </a: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物联网架构</a:t>
            </a:r>
            <a:endParaRPr lang="en-US" altLang="zh-CN">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endParaRPr>
          </a:p>
          <a:p>
            <a:pPr algn="l">
              <a:lnSpc>
                <a:spcPct val="150000"/>
              </a:lnSpc>
            </a:pPr>
            <a:r>
              <a:rPr lang="en-US" altLang="zh-CN" b="1">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a:t>
            </a:r>
            <a:r>
              <a:rPr lang="en-US" altLang="zh-CN" b="1"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3.2 </a:t>
            </a:r>
            <a:r>
              <a:rPr lang="zh-CN" altLang="en-US" b="1"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应用（（（</a:t>
            </a:r>
            <a:endParaRPr b="1"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endParaRPr>
          </a:p>
        </p:txBody>
      </p:sp>
      <p:sp>
        <p:nvSpPr>
          <p:cNvPr id="4" name="文本框 3">
            <a:extLst>
              <a:ext uri="{FF2B5EF4-FFF2-40B4-BE49-F238E27FC236}">
                <a16:creationId xmlns:a16="http://schemas.microsoft.com/office/drawing/2014/main" id="{CB923EF7-732D-C019-E07D-93D9340ABAA9}"/>
              </a:ext>
            </a:extLst>
          </p:cNvPr>
          <p:cNvSpPr txBox="1"/>
          <p:nvPr/>
        </p:nvSpPr>
        <p:spPr>
          <a:xfrm>
            <a:off x="6097930" y="923740"/>
            <a:ext cx="6094070" cy="1751570"/>
          </a:xfrm>
          <a:prstGeom prst="rect">
            <a:avLst/>
          </a:prstGeom>
          <a:noFill/>
        </p:spPr>
        <p:txBody>
          <a:bodyPr wrap="square">
            <a:spAutoFit/>
          </a:bodyPr>
          <a:lstStyle/>
          <a:p>
            <a:pPr algn="l">
              <a:lnSpc>
                <a:spcPct val="150000"/>
              </a:lnSpc>
            </a:pPr>
            <a:r>
              <a:rPr lang="en-US" altLang="zh-CN" sz="2000" b="1" dirty="0">
                <a:solidFill>
                  <a:schemeClr val="bg1"/>
                </a:solidFill>
                <a:latin typeface="思源黑体 CN Normal" panose="020B0500000000000000" charset="-122"/>
                <a:ea typeface="思源黑体 CN Bold" panose="020B0800000000000000" charset="-122"/>
                <a:cs typeface="思源黑体 CN Normal" panose="020B0500000000000000" charset="-122"/>
              </a:rPr>
              <a:t>4 </a:t>
            </a:r>
            <a:r>
              <a:rPr lang="zh-CN" altLang="en-US" sz="2000" b="1" dirty="0">
                <a:solidFill>
                  <a:schemeClr val="bg1"/>
                </a:solidFill>
                <a:latin typeface="思源黑体 CN Normal" panose="020B0500000000000000" charset="-122"/>
                <a:ea typeface="思源黑体 CN Bold" panose="020B0800000000000000" charset="-122"/>
                <a:cs typeface="思源黑体 CN Normal" panose="020B0500000000000000" charset="-122"/>
              </a:rPr>
              <a:t>展示</a:t>
            </a:r>
            <a:endPar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r>
              <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rPr>
              <a:t>4.1</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实物模型（（（（</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rPr>
              <a:t>      4.2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应用展示（（（（</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rPr>
              <a:t>      4.3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云端展示（（（（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92061" y="2778244"/>
            <a:ext cx="4545593" cy="1191993"/>
          </a:xfrm>
          <a:prstGeom prst="rect">
            <a:avLst/>
          </a:prstGeom>
          <a:noFill/>
        </p:spPr>
        <p:txBody>
          <a:bodyPr wrap="square" rtlCol="0">
            <a:spAutoFit/>
          </a:bodyPr>
          <a:lstStyle/>
          <a:p>
            <a:pPr algn="l">
              <a:lnSpc>
                <a:spcPct val="150000"/>
              </a:lnSpc>
            </a:pPr>
            <a:r>
              <a:rPr lang="en-US" altLang="zh-CN"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1 </a:t>
            </a:r>
            <a:r>
              <a:rPr lang="zh-CN" altLang="en-US"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背景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079789" y="310620"/>
            <a:ext cx="6468437" cy="581057"/>
          </a:xfrm>
          <a:prstGeom prst="rect">
            <a:avLst/>
          </a:prstGeom>
          <a:noFill/>
        </p:spPr>
        <p:txBody>
          <a:bodyPr wrap="none" rtlCol="0">
            <a:spAutoFit/>
          </a:bodyPr>
          <a:lstStyle/>
          <a:p>
            <a:pPr algn="l">
              <a:lnSpc>
                <a:spcPct val="150000"/>
              </a:lnSpc>
            </a:pPr>
            <a:r>
              <a:rPr lang="en-US" altLang="zh-CN" sz="2400" dirty="0">
                <a:latin typeface="思源黑体 CN Normal" panose="020B0500000000000000" charset="-122"/>
                <a:ea typeface="思源黑体 CN Normal" panose="020B0500000000000000" charset="-122"/>
                <a:cs typeface="思源黑体 CN Normal" panose="020B0500000000000000" charset="-122"/>
              </a:rPr>
              <a:t>1.1</a:t>
            </a:r>
            <a:r>
              <a:rPr lang="zh-CN" altLang="en-US" sz="2400" dirty="0">
                <a:latin typeface="思源黑体 CN Normal" panose="020B0500000000000000" charset="-122"/>
                <a:ea typeface="思源黑体 CN Normal" panose="020B0500000000000000" charset="-122"/>
                <a:cs typeface="思源黑体 CN Normal" panose="020B0500000000000000" charset="-122"/>
              </a:rPr>
              <a:t>我国农业现状以及当前的智慧农业发展状况</a:t>
            </a:r>
            <a:endParaRPr lang="zh-CN" altLang="en-US" sz="2400" b="1" dirty="0">
              <a:latin typeface="思源黑体 CN Bold" panose="020B0800000000000000" charset="-122"/>
              <a:ea typeface="思源黑体 CN Bold" panose="020B0800000000000000" charset="-122"/>
              <a:cs typeface="思源黑体 CN Bold" panose="020B0800000000000000" charset="-122"/>
            </a:endParaRPr>
          </a:p>
        </p:txBody>
      </p:sp>
      <p:sp>
        <p:nvSpPr>
          <p:cNvPr id="4" name="文本框 3">
            <a:extLst>
              <a:ext uri="{FF2B5EF4-FFF2-40B4-BE49-F238E27FC236}">
                <a16:creationId xmlns:a16="http://schemas.microsoft.com/office/drawing/2014/main" id="{6B4BE1DB-A92F-8B3C-B459-9EB569D50EB9}"/>
              </a:ext>
            </a:extLst>
          </p:cNvPr>
          <p:cNvSpPr txBox="1"/>
          <p:nvPr/>
        </p:nvSpPr>
        <p:spPr>
          <a:xfrm>
            <a:off x="956207" y="3978582"/>
            <a:ext cx="4692240" cy="2031325"/>
          </a:xfrm>
          <a:prstGeom prst="rect">
            <a:avLst/>
          </a:prstGeom>
          <a:noFill/>
        </p:spPr>
        <p:txBody>
          <a:bodyPr wrap="square" rtlCol="0">
            <a:spAutoFit/>
          </a:bodyPr>
          <a:lstStyle/>
          <a:p>
            <a:pPr algn="l"/>
            <a:r>
              <a:rPr lang="zh-CN" altLang="en-US" dirty="0"/>
              <a:t>已有智慧农业设施</a:t>
            </a:r>
            <a:r>
              <a:rPr lang="zh-CN" altLang="en-US" sz="2400" b="1" u="sng" dirty="0"/>
              <a:t>智慧程度不高，自动化程度低。</a:t>
            </a:r>
            <a:r>
              <a:rPr lang="zh-CN" altLang="en-US" sz="2400" b="1" i="0" u="sng" dirty="0">
                <a:solidFill>
                  <a:srgbClr val="191B1F"/>
                </a:solidFill>
                <a:effectLst/>
                <a:highlight>
                  <a:srgbClr val="FFFFFF"/>
                </a:highlight>
                <a:latin typeface="-apple-system"/>
              </a:rPr>
              <a:t>基础设施落后</a:t>
            </a:r>
            <a:r>
              <a:rPr lang="zh-CN" altLang="en-US" sz="2400" b="1" u="sng" dirty="0"/>
              <a:t>、农机设备现代化程度较低。</a:t>
            </a:r>
            <a:r>
              <a:rPr lang="zh-CN" altLang="en-US" b="0" i="0" dirty="0">
                <a:solidFill>
                  <a:srgbClr val="191B1F"/>
                </a:solidFill>
                <a:effectLst/>
                <a:highlight>
                  <a:srgbClr val="FFFFFF"/>
                </a:highlight>
                <a:latin typeface="-apple-system"/>
              </a:rPr>
              <a:t>亟需我国政府、企业和农业相关人员在人力、物力、财力等方面加大对智慧农业的投入，助力我国农业快速实现现代化。</a:t>
            </a:r>
            <a:endParaRPr lang="zh-CN" altLang="en-US" dirty="0"/>
          </a:p>
        </p:txBody>
      </p:sp>
      <p:sp>
        <p:nvSpPr>
          <p:cNvPr id="7" name="文本框 6">
            <a:extLst>
              <a:ext uri="{FF2B5EF4-FFF2-40B4-BE49-F238E27FC236}">
                <a16:creationId xmlns:a16="http://schemas.microsoft.com/office/drawing/2014/main" id="{7BDFB66E-35CB-14C3-227F-BA5EC0CD1905}"/>
              </a:ext>
            </a:extLst>
          </p:cNvPr>
          <p:cNvSpPr txBox="1"/>
          <p:nvPr/>
        </p:nvSpPr>
        <p:spPr>
          <a:xfrm>
            <a:off x="956207" y="1737374"/>
            <a:ext cx="6937727" cy="1477328"/>
          </a:xfrm>
          <a:prstGeom prst="rect">
            <a:avLst/>
          </a:prstGeom>
          <a:noFill/>
        </p:spPr>
        <p:txBody>
          <a:bodyPr wrap="square">
            <a:spAutoFit/>
          </a:bodyPr>
          <a:lstStyle/>
          <a:p>
            <a:r>
              <a:rPr lang="zh-CN" altLang="en-US" dirty="0"/>
              <a:t>耕地分配不平衡，耕地质量差。</a:t>
            </a:r>
            <a:endParaRPr lang="en-US" altLang="zh-CN" dirty="0"/>
          </a:p>
          <a:p>
            <a:r>
              <a:rPr lang="zh-CN" altLang="en-US" dirty="0"/>
              <a:t>改革开放以来，农业科学受到了国家重视。但相对其他学科而言，对农业科学的重视还不够。我们希望国家能够不断支持农业科技。</a:t>
            </a:r>
            <a:r>
              <a:rPr lang="en-US" altLang="zh-CN" dirty="0"/>
              <a:t>——</a:t>
            </a:r>
            <a:r>
              <a:rPr lang="zh-CN" altLang="en-US" b="1" i="0" dirty="0">
                <a:solidFill>
                  <a:srgbClr val="3D55A7"/>
                </a:solidFill>
                <a:effectLst/>
                <a:latin typeface="微软雅黑" panose="020B0503020204020204" pitchFamily="34" charset="-122"/>
                <a:ea typeface="微软雅黑" panose="020B0503020204020204" pitchFamily="34" charset="-122"/>
              </a:rPr>
              <a:t>许智宏：中国农业的发展现状与未来趋势</a:t>
            </a:r>
          </a:p>
          <a:p>
            <a:endParaRPr lang="zh-CN" altLang="en-US" dirty="0"/>
          </a:p>
        </p:txBody>
      </p:sp>
      <p:pic>
        <p:nvPicPr>
          <p:cNvPr id="1028" name="Picture 4" descr="深度解读！我国智慧农业发展总体战略构想 - 知乎">
            <a:extLst>
              <a:ext uri="{FF2B5EF4-FFF2-40B4-BE49-F238E27FC236}">
                <a16:creationId xmlns:a16="http://schemas.microsoft.com/office/drawing/2014/main" id="{6DF16358-2C80-9097-BFF8-5D887A5BF2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504" t="16556" r="5459" b="9004"/>
          <a:stretch/>
        </p:blipFill>
        <p:spPr bwMode="auto">
          <a:xfrm>
            <a:off x="7039970" y="3031014"/>
            <a:ext cx="4195823" cy="24248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230245" y="241300"/>
            <a:ext cx="4573688" cy="587340"/>
          </a:xfrm>
          <a:prstGeom prst="rect">
            <a:avLst/>
          </a:prstGeom>
          <a:noFill/>
        </p:spPr>
        <p:txBody>
          <a:bodyPr wrap="none" rtlCol="0">
            <a:spAutoFit/>
          </a:bodyPr>
          <a:lstStyle/>
          <a:p>
            <a:pPr algn="l">
              <a:lnSpc>
                <a:spcPct val="150000"/>
              </a:lnSpc>
            </a:pPr>
            <a:r>
              <a:rPr lang="en-US" altLang="zh-CN" sz="2400" dirty="0">
                <a:ea typeface="思源黑体 CN Normal" panose="020B0500000000000000" charset="-122"/>
              </a:rPr>
              <a:t>1.2</a:t>
            </a:r>
            <a:r>
              <a:rPr lang="zh-CN" altLang="en-US" sz="2400" dirty="0">
                <a:ea typeface="思源黑体 CN Normal" panose="020B0500000000000000" charset="-122"/>
              </a:rPr>
              <a:t>十四五计划对智慧农业的企望</a:t>
            </a:r>
          </a:p>
        </p:txBody>
      </p:sp>
      <p:sp>
        <p:nvSpPr>
          <p:cNvPr id="6" name="文本框 5">
            <a:extLst>
              <a:ext uri="{FF2B5EF4-FFF2-40B4-BE49-F238E27FC236}">
                <a16:creationId xmlns:a16="http://schemas.microsoft.com/office/drawing/2014/main" id="{32705FAD-665E-B9B7-F3A2-38207887A226}"/>
              </a:ext>
            </a:extLst>
          </p:cNvPr>
          <p:cNvSpPr txBox="1"/>
          <p:nvPr/>
        </p:nvSpPr>
        <p:spPr>
          <a:xfrm>
            <a:off x="986742" y="1883002"/>
            <a:ext cx="4962645" cy="923330"/>
          </a:xfrm>
          <a:prstGeom prst="rect">
            <a:avLst/>
          </a:prstGeom>
          <a:noFill/>
        </p:spPr>
        <p:txBody>
          <a:bodyPr wrap="square">
            <a:spAutoFit/>
          </a:bodyPr>
          <a:lstStyle/>
          <a:p>
            <a:r>
              <a:rPr lang="zh-CN" altLang="en-US" b="0" i="0" dirty="0">
                <a:solidFill>
                  <a:srgbClr val="333333"/>
                </a:solidFill>
                <a:effectLst/>
                <a:highlight>
                  <a:srgbClr val="FFFFFF"/>
                </a:highlight>
                <a:latin typeface="宋体" panose="02010600030101010101" pitchFamily="2" charset="-122"/>
                <a:ea typeface="宋体" panose="02010600030101010101" pitchFamily="2" charset="-122"/>
              </a:rPr>
              <a:t>“十四五”时期</a:t>
            </a:r>
            <a:r>
              <a:rPr lang="zh-CN" altLang="en-US" dirty="0">
                <a:solidFill>
                  <a:srgbClr val="333333"/>
                </a:solidFill>
                <a:highlight>
                  <a:srgbClr val="FFFFFF"/>
                </a:highlight>
                <a:latin typeface="宋体" panose="02010600030101010101" pitchFamily="2" charset="-122"/>
                <a:ea typeface="宋体" panose="02010600030101010101" pitchFamily="2" charset="-122"/>
              </a:rPr>
              <a:t>，</a:t>
            </a:r>
            <a:r>
              <a:rPr lang="zh-CN" altLang="en-US" b="0" i="0" dirty="0">
                <a:solidFill>
                  <a:srgbClr val="333333"/>
                </a:solidFill>
                <a:effectLst/>
                <a:highlight>
                  <a:srgbClr val="FFFFFF"/>
                </a:highlight>
                <a:latin typeface="宋体" panose="02010600030101010101" pitchFamily="2" charset="-122"/>
                <a:ea typeface="宋体" panose="02010600030101010101" pitchFamily="2" charset="-122"/>
              </a:rPr>
              <a:t>“三农”工作重心历史性转向全面推进乡村振兴，加快中国特色农业农村现代化进程。</a:t>
            </a:r>
            <a:endParaRPr lang="zh-CN" altLang="en-US" dirty="0"/>
          </a:p>
        </p:txBody>
      </p:sp>
      <p:sp>
        <p:nvSpPr>
          <p:cNvPr id="8" name="文本框 7">
            <a:extLst>
              <a:ext uri="{FF2B5EF4-FFF2-40B4-BE49-F238E27FC236}">
                <a16:creationId xmlns:a16="http://schemas.microsoft.com/office/drawing/2014/main" id="{F3EB2A48-0A56-ABFC-D38A-C63391D7D753}"/>
              </a:ext>
            </a:extLst>
          </p:cNvPr>
          <p:cNvSpPr txBox="1"/>
          <p:nvPr/>
        </p:nvSpPr>
        <p:spPr>
          <a:xfrm>
            <a:off x="986742" y="3331027"/>
            <a:ext cx="4846899" cy="2031325"/>
          </a:xfrm>
          <a:prstGeom prst="rect">
            <a:avLst/>
          </a:prstGeom>
          <a:noFill/>
        </p:spPr>
        <p:txBody>
          <a:bodyPr wrap="square">
            <a:spAutoFit/>
          </a:bodyPr>
          <a:lstStyle/>
          <a:p>
            <a:r>
              <a:rPr lang="zh-CN" altLang="en-US" dirty="0">
                <a:solidFill>
                  <a:srgbClr val="333333"/>
                </a:solidFill>
                <a:highlight>
                  <a:srgbClr val="FFFFFF"/>
                </a:highlight>
                <a:latin typeface="宋体" panose="02010600030101010101" pitchFamily="2" charset="-122"/>
                <a:ea typeface="宋体" panose="02010600030101010101" pitchFamily="2" charset="-122"/>
              </a:rPr>
              <a:t>科技支撑更加有力。新</a:t>
            </a:r>
            <a:r>
              <a:rPr lang="zh-CN" altLang="en-US" b="0" i="0" dirty="0">
                <a:solidFill>
                  <a:srgbClr val="333333"/>
                </a:solidFill>
                <a:effectLst/>
                <a:highlight>
                  <a:srgbClr val="FFFFFF"/>
                </a:highlight>
                <a:latin typeface="宋体" panose="02010600030101010101" pitchFamily="2" charset="-122"/>
                <a:ea typeface="宋体" panose="02010600030101010101" pitchFamily="2" charset="-122"/>
              </a:rPr>
              <a:t>一轮科技革命和产业变革深入发展，生物技术、信息技术等加快向农业农村各领域渗透，乡村产业加快转型升级，数字乡村建设不断深入，</a:t>
            </a:r>
            <a:r>
              <a:rPr lang="zh-CN" altLang="en-US" sz="2400" b="1" i="0" u="sng" dirty="0">
                <a:effectLst/>
                <a:highlight>
                  <a:srgbClr val="FFFFFF"/>
                </a:highlight>
                <a:latin typeface="宋体" panose="02010600030101010101" pitchFamily="2" charset="-122"/>
                <a:ea typeface="宋体" panose="02010600030101010101" pitchFamily="2" charset="-122"/>
              </a:rPr>
              <a:t>将为推进农业农村现代化提供动力支撑。将为推进农业农村现代化注入新的活力。</a:t>
            </a:r>
            <a:endParaRPr lang="zh-CN" altLang="en-US" b="1" u="sng" dirty="0"/>
          </a:p>
        </p:txBody>
      </p:sp>
      <p:pic>
        <p:nvPicPr>
          <p:cNvPr id="2050" name="Picture 2" descr="“十四五”全国农业农村信息化发展规划_现代农业产业规划 - 前瞻产业研究院">
            <a:extLst>
              <a:ext uri="{FF2B5EF4-FFF2-40B4-BE49-F238E27FC236}">
                <a16:creationId xmlns:a16="http://schemas.microsoft.com/office/drawing/2014/main" id="{B55C00AE-A680-0F52-B03C-7FA4891C0F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064" y="1835551"/>
            <a:ext cx="4573688" cy="299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54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92061" y="2778244"/>
            <a:ext cx="4545593" cy="1191993"/>
          </a:xfrm>
          <a:prstGeom prst="rect">
            <a:avLst/>
          </a:prstGeom>
          <a:noFill/>
        </p:spPr>
        <p:txBody>
          <a:bodyPr wrap="square" rtlCol="0">
            <a:spAutoFit/>
          </a:bodyPr>
          <a:lstStyle/>
          <a:p>
            <a:pPr algn="l">
              <a:lnSpc>
                <a:spcPct val="150000"/>
              </a:lnSpc>
            </a:pPr>
            <a:r>
              <a:rPr lang="en-US" altLang="zh-CN"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2 </a:t>
            </a:r>
            <a:r>
              <a:rPr lang="zh-CN" altLang="en-US"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总览和概述</a:t>
            </a:r>
          </a:p>
        </p:txBody>
      </p:sp>
    </p:spTree>
    <p:extLst>
      <p:ext uri="{BB962C8B-B14F-4D97-AF65-F5344CB8AC3E}">
        <p14:creationId xmlns:p14="http://schemas.microsoft.com/office/powerpoint/2010/main" val="275592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02BB265-3E83-4782-A92F-C4697B8B0B8C}"/>
              </a:ext>
            </a:extLst>
          </p:cNvPr>
          <p:cNvSpPr txBox="1"/>
          <p:nvPr/>
        </p:nvSpPr>
        <p:spPr>
          <a:xfrm>
            <a:off x="605017" y="673768"/>
            <a:ext cx="2468192" cy="369332"/>
          </a:xfrm>
          <a:prstGeom prst="rect">
            <a:avLst/>
          </a:prstGeom>
          <a:noFill/>
        </p:spPr>
        <p:txBody>
          <a:bodyPr wrap="square" rtlCol="0">
            <a:spAutoFit/>
          </a:bodyPr>
          <a:lstStyle/>
          <a:p>
            <a:r>
              <a:rPr lang="en-US" altLang="zh-CN" dirty="0"/>
              <a:t>2.1 </a:t>
            </a:r>
            <a:r>
              <a:rPr lang="zh-CN" altLang="en-US" dirty="0"/>
              <a:t>项目总览</a:t>
            </a:r>
          </a:p>
        </p:txBody>
      </p:sp>
      <p:sp>
        <p:nvSpPr>
          <p:cNvPr id="5" name="文本框 4">
            <a:extLst>
              <a:ext uri="{FF2B5EF4-FFF2-40B4-BE49-F238E27FC236}">
                <a16:creationId xmlns:a16="http://schemas.microsoft.com/office/drawing/2014/main" id="{B8600197-BA9A-7698-5076-BBDD87F83665}"/>
              </a:ext>
            </a:extLst>
          </p:cNvPr>
          <p:cNvSpPr txBox="1"/>
          <p:nvPr/>
        </p:nvSpPr>
        <p:spPr>
          <a:xfrm>
            <a:off x="605017" y="1491885"/>
            <a:ext cx="6094854" cy="1015663"/>
          </a:xfrm>
          <a:prstGeom prst="rect">
            <a:avLst/>
          </a:prstGeom>
          <a:noFill/>
        </p:spPr>
        <p:txBody>
          <a:bodyPr wrap="square">
            <a:spAutoFit/>
          </a:bodyPr>
          <a:lstStyle/>
          <a:p>
            <a:pPr algn="just"/>
            <a:r>
              <a:rPr lang="zh-CN" altLang="en-US" sz="2000" kern="100" dirty="0">
                <a:latin typeface="等线" panose="02010600030101010101" pitchFamily="2" charset="-122"/>
                <a:ea typeface="宋体" panose="02010600030101010101" pitchFamily="2" charset="-122"/>
                <a:cs typeface="Times New Roman" panose="02020603050405020304" pitchFamily="18" charset="0"/>
              </a:rPr>
              <a:t>设计目的：</a:t>
            </a: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在一定程度上提升农业生产智能化程度，便于生产人员管理。提升农产量，减少资源消耗，减少环境污染。</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09E84854-20E9-C2E2-4DAF-43EBD408C62B}"/>
              </a:ext>
            </a:extLst>
          </p:cNvPr>
          <p:cNvSpPr txBox="1"/>
          <p:nvPr/>
        </p:nvSpPr>
        <p:spPr>
          <a:xfrm>
            <a:off x="605017" y="2866953"/>
            <a:ext cx="5909224" cy="1569660"/>
          </a:xfrm>
          <a:prstGeom prst="rect">
            <a:avLst/>
          </a:prstGeom>
          <a:noFill/>
        </p:spPr>
        <p:txBody>
          <a:bodyPr wrap="square" rtlCol="0">
            <a:spAutoFit/>
          </a:bodyPr>
          <a:lstStyle/>
          <a:p>
            <a:r>
              <a:rPr lang="zh-CN" altLang="en-US" sz="2400" dirty="0"/>
              <a:t>设计内容：</a:t>
            </a:r>
            <a:endParaRPr lang="en-US" altLang="zh-CN" sz="2400" dirty="0"/>
          </a:p>
          <a:p>
            <a:r>
              <a:rPr lang="en-US" altLang="zh-CN" dirty="0"/>
              <a:t>	</a:t>
            </a:r>
            <a:r>
              <a:rPr lang="en-US" altLang="zh-CN" sz="2400" dirty="0"/>
              <a:t>1 </a:t>
            </a:r>
            <a:r>
              <a:rPr lang="zh-CN" altLang="en-US" sz="2400" dirty="0"/>
              <a:t>一个演示项目的具体模型</a:t>
            </a:r>
            <a:endParaRPr lang="en-US" altLang="zh-CN" sz="2400" dirty="0"/>
          </a:p>
          <a:p>
            <a:r>
              <a:rPr lang="en-US" altLang="zh-CN" sz="2400" dirty="0"/>
              <a:t>	2 </a:t>
            </a:r>
            <a:r>
              <a:rPr lang="zh-CN" altLang="en-US" sz="2400" dirty="0"/>
              <a:t>一个全备的传感</a:t>
            </a:r>
            <a:r>
              <a:rPr lang="en-US" altLang="zh-CN" sz="2400" dirty="0"/>
              <a:t>—</a:t>
            </a:r>
            <a:r>
              <a:rPr lang="zh-CN" altLang="en-US" sz="2400" dirty="0"/>
              <a:t>控制系统</a:t>
            </a:r>
            <a:endParaRPr lang="en-US" altLang="zh-CN" sz="2400" dirty="0"/>
          </a:p>
          <a:p>
            <a:r>
              <a:rPr lang="en-US" altLang="zh-CN" sz="2400" dirty="0"/>
              <a:t>	3 </a:t>
            </a:r>
            <a:r>
              <a:rPr lang="zh-CN" altLang="en-US" sz="2400" dirty="0"/>
              <a:t>一个可靠实用的操作软件</a:t>
            </a:r>
          </a:p>
        </p:txBody>
      </p:sp>
    </p:spTree>
    <p:extLst>
      <p:ext uri="{BB962C8B-B14F-4D97-AF65-F5344CB8AC3E}">
        <p14:creationId xmlns:p14="http://schemas.microsoft.com/office/powerpoint/2010/main" val="409848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78E57D-1C77-AF3B-FC1F-90847412E604}"/>
              </a:ext>
            </a:extLst>
          </p:cNvPr>
          <p:cNvSpPr txBox="1"/>
          <p:nvPr/>
        </p:nvSpPr>
        <p:spPr>
          <a:xfrm>
            <a:off x="753035" y="753035"/>
            <a:ext cx="3388659" cy="369332"/>
          </a:xfrm>
          <a:prstGeom prst="rect">
            <a:avLst/>
          </a:prstGeom>
          <a:noFill/>
        </p:spPr>
        <p:txBody>
          <a:bodyPr wrap="square" rtlCol="0">
            <a:spAutoFit/>
          </a:bodyPr>
          <a:lstStyle/>
          <a:p>
            <a:r>
              <a:rPr lang="en-US" altLang="zh-CN" dirty="0"/>
              <a:t>2.2 </a:t>
            </a:r>
            <a:r>
              <a:rPr lang="zh-CN" altLang="en-US" dirty="0"/>
              <a:t>功能</a:t>
            </a:r>
          </a:p>
        </p:txBody>
      </p:sp>
      <p:sp>
        <p:nvSpPr>
          <p:cNvPr id="3" name="文本框 2">
            <a:extLst>
              <a:ext uri="{FF2B5EF4-FFF2-40B4-BE49-F238E27FC236}">
                <a16:creationId xmlns:a16="http://schemas.microsoft.com/office/drawing/2014/main" id="{889AB2A4-B8FC-AEFA-ED5A-E305BE2D1DAB}"/>
              </a:ext>
            </a:extLst>
          </p:cNvPr>
          <p:cNvSpPr txBox="1"/>
          <p:nvPr/>
        </p:nvSpPr>
        <p:spPr>
          <a:xfrm>
            <a:off x="573742" y="2241176"/>
            <a:ext cx="1846730" cy="923330"/>
          </a:xfrm>
          <a:prstGeom prst="rect">
            <a:avLst/>
          </a:prstGeom>
          <a:noFill/>
        </p:spPr>
        <p:txBody>
          <a:bodyPr wrap="square" rtlCol="0">
            <a:spAutoFit/>
          </a:bodyPr>
          <a:lstStyle/>
          <a:p>
            <a:r>
              <a:rPr lang="en-US" altLang="zh-CN" dirty="0"/>
              <a:t>1 </a:t>
            </a:r>
            <a:r>
              <a:rPr lang="zh-CN" altLang="en-US" dirty="0"/>
              <a:t>通过传感器，云端接受等获得环境参数</a:t>
            </a:r>
          </a:p>
        </p:txBody>
      </p:sp>
      <p:sp>
        <p:nvSpPr>
          <p:cNvPr id="5" name="文本框 4">
            <a:extLst>
              <a:ext uri="{FF2B5EF4-FFF2-40B4-BE49-F238E27FC236}">
                <a16:creationId xmlns:a16="http://schemas.microsoft.com/office/drawing/2014/main" id="{F366905E-0B57-FFD0-291A-FF093101025F}"/>
              </a:ext>
            </a:extLst>
          </p:cNvPr>
          <p:cNvSpPr txBox="1"/>
          <p:nvPr/>
        </p:nvSpPr>
        <p:spPr>
          <a:xfrm>
            <a:off x="2492190" y="4706470"/>
            <a:ext cx="2617694" cy="2031325"/>
          </a:xfrm>
          <a:prstGeom prst="rect">
            <a:avLst/>
          </a:prstGeom>
          <a:noFill/>
        </p:spPr>
        <p:txBody>
          <a:bodyPr wrap="square">
            <a:spAutoFit/>
          </a:bodyPr>
          <a:lstStyle/>
          <a:p>
            <a:r>
              <a:rPr lang="zh-CN" altLang="en-US" spc="300" dirty="0">
                <a:solidFill>
                  <a:schemeClr val="tx1">
                    <a:lumMod val="65000"/>
                    <a:lumOff val="35000"/>
                  </a:schemeClr>
                </a:solidFill>
                <a:latin typeface="思源黑体"/>
                <a:ea typeface="思源黑体 CN" panose="020B0500000000000000" pitchFamily="34" charset="-122"/>
              </a:rPr>
              <a:t>我们上传传感器获得的数据，上传每一次操纵农业设备的数据。利用</a:t>
            </a:r>
            <a:r>
              <a:rPr lang="en-US" altLang="zh-CN" spc="300" dirty="0" err="1">
                <a:solidFill>
                  <a:schemeClr val="tx1">
                    <a:lumMod val="65000"/>
                    <a:lumOff val="35000"/>
                  </a:schemeClr>
                </a:solidFill>
                <a:latin typeface="思源黑体"/>
                <a:ea typeface="思源黑体 CN" panose="020B0500000000000000" pitchFamily="34" charset="-122"/>
              </a:rPr>
              <a:t>Openharmony</a:t>
            </a:r>
            <a:r>
              <a:rPr lang="zh-CN" altLang="en-US" spc="300" dirty="0">
                <a:solidFill>
                  <a:schemeClr val="tx1">
                    <a:lumMod val="65000"/>
                    <a:lumOff val="35000"/>
                  </a:schemeClr>
                </a:solidFill>
                <a:latin typeface="思源黑体"/>
                <a:ea typeface="思源黑体 CN" panose="020B0500000000000000" pitchFamily="34" charset="-122"/>
              </a:rPr>
              <a:t>储存并分析历史数据辅助决策，并让用户直观掌握农田状况</a:t>
            </a:r>
          </a:p>
        </p:txBody>
      </p:sp>
      <p:sp>
        <p:nvSpPr>
          <p:cNvPr id="6" name="文本框 5">
            <a:extLst>
              <a:ext uri="{FF2B5EF4-FFF2-40B4-BE49-F238E27FC236}">
                <a16:creationId xmlns:a16="http://schemas.microsoft.com/office/drawing/2014/main" id="{1173F536-173E-EE37-8313-07B2610196CC}"/>
              </a:ext>
            </a:extLst>
          </p:cNvPr>
          <p:cNvSpPr txBox="1"/>
          <p:nvPr/>
        </p:nvSpPr>
        <p:spPr>
          <a:xfrm>
            <a:off x="573742" y="4706470"/>
            <a:ext cx="1846730" cy="923330"/>
          </a:xfrm>
          <a:prstGeom prst="rect">
            <a:avLst/>
          </a:prstGeom>
          <a:noFill/>
        </p:spPr>
        <p:txBody>
          <a:bodyPr wrap="square" rtlCol="0">
            <a:spAutoFit/>
          </a:bodyPr>
          <a:lstStyle/>
          <a:p>
            <a:r>
              <a:rPr lang="en-US" altLang="zh-CN" dirty="0"/>
              <a:t>2  </a:t>
            </a:r>
            <a:r>
              <a:rPr lang="zh-CN" altLang="en-US" dirty="0"/>
              <a:t>自动上传储存数据</a:t>
            </a:r>
            <a:r>
              <a:rPr lang="en-US" altLang="zh-CN" dirty="0"/>
              <a:t>+</a:t>
            </a:r>
            <a:r>
              <a:rPr lang="zh-CN" altLang="en-US" dirty="0"/>
              <a:t>智能分析辅助决策</a:t>
            </a:r>
          </a:p>
        </p:txBody>
      </p:sp>
      <p:sp>
        <p:nvSpPr>
          <p:cNvPr id="7" name="文本框 6">
            <a:extLst>
              <a:ext uri="{FF2B5EF4-FFF2-40B4-BE49-F238E27FC236}">
                <a16:creationId xmlns:a16="http://schemas.microsoft.com/office/drawing/2014/main" id="{19CFE887-B14B-1335-4D01-3AE0A513DBDA}"/>
              </a:ext>
            </a:extLst>
          </p:cNvPr>
          <p:cNvSpPr txBox="1"/>
          <p:nvPr/>
        </p:nvSpPr>
        <p:spPr>
          <a:xfrm>
            <a:off x="2492190" y="2241176"/>
            <a:ext cx="2617694" cy="1754326"/>
          </a:xfrm>
          <a:prstGeom prst="rect">
            <a:avLst/>
          </a:prstGeom>
          <a:noFill/>
        </p:spPr>
        <p:txBody>
          <a:bodyPr wrap="square">
            <a:spAutoFit/>
          </a:bodyPr>
          <a:lstStyle/>
          <a:p>
            <a:r>
              <a:rPr lang="zh-CN" altLang="en-US" spc="300" dirty="0">
                <a:solidFill>
                  <a:schemeClr val="tx1">
                    <a:lumMod val="65000"/>
                    <a:lumOff val="35000"/>
                  </a:schemeClr>
                </a:solidFill>
                <a:latin typeface="思源黑体"/>
                <a:ea typeface="思源黑体 CN" panose="020B0500000000000000" pitchFamily="34" charset="-122"/>
              </a:rPr>
              <a:t>我们通过云端读取天气，环境污染情况等信息，通过布置在模拟农场中的传感器实时读取环境参数，以便做出决策</a:t>
            </a:r>
          </a:p>
        </p:txBody>
      </p:sp>
      <p:sp>
        <p:nvSpPr>
          <p:cNvPr id="8" name="文本框 7">
            <a:extLst>
              <a:ext uri="{FF2B5EF4-FFF2-40B4-BE49-F238E27FC236}">
                <a16:creationId xmlns:a16="http://schemas.microsoft.com/office/drawing/2014/main" id="{9EDF936D-3581-68D9-7FB1-F1872F54CB3F}"/>
              </a:ext>
            </a:extLst>
          </p:cNvPr>
          <p:cNvSpPr txBox="1"/>
          <p:nvPr/>
        </p:nvSpPr>
        <p:spPr>
          <a:xfrm>
            <a:off x="6768353" y="2195009"/>
            <a:ext cx="1846730" cy="646331"/>
          </a:xfrm>
          <a:prstGeom prst="rect">
            <a:avLst/>
          </a:prstGeom>
          <a:noFill/>
        </p:spPr>
        <p:txBody>
          <a:bodyPr wrap="square" rtlCol="0">
            <a:spAutoFit/>
          </a:bodyPr>
          <a:lstStyle/>
          <a:p>
            <a:r>
              <a:rPr lang="en-US" altLang="zh-CN" dirty="0"/>
              <a:t>3 </a:t>
            </a:r>
            <a:r>
              <a:rPr lang="zh-CN" altLang="en-US" dirty="0"/>
              <a:t>智慧操纵农业设备</a:t>
            </a:r>
          </a:p>
        </p:txBody>
      </p:sp>
      <p:sp>
        <p:nvSpPr>
          <p:cNvPr id="9" name="文本框 8">
            <a:extLst>
              <a:ext uri="{FF2B5EF4-FFF2-40B4-BE49-F238E27FC236}">
                <a16:creationId xmlns:a16="http://schemas.microsoft.com/office/drawing/2014/main" id="{F738BCB3-6EA5-C570-3087-DD833B4CB531}"/>
              </a:ext>
            </a:extLst>
          </p:cNvPr>
          <p:cNvSpPr txBox="1"/>
          <p:nvPr/>
        </p:nvSpPr>
        <p:spPr>
          <a:xfrm>
            <a:off x="9000564" y="2195009"/>
            <a:ext cx="2617694" cy="1477328"/>
          </a:xfrm>
          <a:prstGeom prst="rect">
            <a:avLst/>
          </a:prstGeom>
          <a:noFill/>
        </p:spPr>
        <p:txBody>
          <a:bodyPr wrap="square">
            <a:spAutoFit/>
          </a:bodyPr>
          <a:lstStyle/>
          <a:p>
            <a:r>
              <a:rPr lang="zh-CN" altLang="en-US" spc="300" dirty="0">
                <a:solidFill>
                  <a:schemeClr val="tx1">
                    <a:lumMod val="65000"/>
                    <a:lumOff val="35000"/>
                  </a:schemeClr>
                </a:solidFill>
                <a:latin typeface="思源黑体"/>
                <a:ea typeface="思源黑体 CN" panose="020B0500000000000000" pitchFamily="34" charset="-122"/>
              </a:rPr>
              <a:t>在获取数据后，本系统可以自主调控农业设备或是智慧辅助用户人工调控，给出建议使作物更好生长。</a:t>
            </a:r>
          </a:p>
        </p:txBody>
      </p:sp>
      <p:sp>
        <p:nvSpPr>
          <p:cNvPr id="10" name="文本框 9">
            <a:extLst>
              <a:ext uri="{FF2B5EF4-FFF2-40B4-BE49-F238E27FC236}">
                <a16:creationId xmlns:a16="http://schemas.microsoft.com/office/drawing/2014/main" id="{5F455E37-91D5-F1DF-0FAE-6CDD6211488C}"/>
              </a:ext>
            </a:extLst>
          </p:cNvPr>
          <p:cNvSpPr txBox="1"/>
          <p:nvPr/>
        </p:nvSpPr>
        <p:spPr>
          <a:xfrm>
            <a:off x="6768353" y="4706470"/>
            <a:ext cx="1846730" cy="646331"/>
          </a:xfrm>
          <a:prstGeom prst="rect">
            <a:avLst/>
          </a:prstGeom>
          <a:noFill/>
        </p:spPr>
        <p:txBody>
          <a:bodyPr wrap="square" rtlCol="0">
            <a:spAutoFit/>
          </a:bodyPr>
          <a:lstStyle/>
          <a:p>
            <a:r>
              <a:rPr lang="en-US" altLang="zh-CN" dirty="0"/>
              <a:t>4 </a:t>
            </a:r>
            <a:r>
              <a:rPr lang="zh-CN" altLang="en-US" dirty="0"/>
              <a:t>智慧监测植物长势与分析决策</a:t>
            </a:r>
          </a:p>
        </p:txBody>
      </p:sp>
      <p:sp>
        <p:nvSpPr>
          <p:cNvPr id="11" name="文本框 10">
            <a:extLst>
              <a:ext uri="{FF2B5EF4-FFF2-40B4-BE49-F238E27FC236}">
                <a16:creationId xmlns:a16="http://schemas.microsoft.com/office/drawing/2014/main" id="{5A02FADB-29DF-A495-A1C0-CC8E76D01E13}"/>
              </a:ext>
            </a:extLst>
          </p:cNvPr>
          <p:cNvSpPr txBox="1"/>
          <p:nvPr/>
        </p:nvSpPr>
        <p:spPr>
          <a:xfrm>
            <a:off x="9000564" y="4706470"/>
            <a:ext cx="2617694" cy="1477328"/>
          </a:xfrm>
          <a:prstGeom prst="rect">
            <a:avLst/>
          </a:prstGeom>
          <a:noFill/>
        </p:spPr>
        <p:txBody>
          <a:bodyPr wrap="square" rtlCol="0">
            <a:spAutoFit/>
          </a:bodyPr>
          <a:lstStyle/>
          <a:p>
            <a:r>
              <a:rPr lang="zh-CN" altLang="en-US" spc="300" dirty="0">
                <a:solidFill>
                  <a:schemeClr val="tx1">
                    <a:lumMod val="65000"/>
                    <a:lumOff val="35000"/>
                  </a:schemeClr>
                </a:solidFill>
                <a:latin typeface="思源黑体"/>
                <a:ea typeface="思源黑体 CN" panose="020B0500000000000000" pitchFamily="34" charset="-122"/>
              </a:rPr>
              <a:t>本系统可以根据历史数据或是搜寻到的资料，结合目前植物生长状况，通过分析给出调控的较优解。</a:t>
            </a:r>
            <a:endParaRPr lang="zh-CN" altLang="en-US" dirty="0"/>
          </a:p>
        </p:txBody>
      </p:sp>
    </p:spTree>
    <p:extLst>
      <p:ext uri="{BB962C8B-B14F-4D97-AF65-F5344CB8AC3E}">
        <p14:creationId xmlns:p14="http://schemas.microsoft.com/office/powerpoint/2010/main" val="590540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948626" y="608785"/>
            <a:ext cx="4545593" cy="743986"/>
          </a:xfrm>
          <a:prstGeom prst="rect">
            <a:avLst/>
          </a:prstGeom>
          <a:noFill/>
        </p:spPr>
        <p:txBody>
          <a:bodyPr wrap="square" rtlCol="0">
            <a:spAutoFit/>
          </a:bodyPr>
          <a:lstStyle/>
          <a:p>
            <a:pPr algn="l">
              <a:lnSpc>
                <a:spcPct val="150000"/>
              </a:lnSpc>
            </a:pPr>
            <a:r>
              <a:rPr lang="en-US" altLang="zh-CN" sz="3200" dirty="0">
                <a:solidFill>
                  <a:schemeClr val="tx1"/>
                </a:solidFill>
                <a:latin typeface="思源黑体 CN Bold" panose="020B0800000000000000" charset="-122"/>
                <a:ea typeface="思源黑体 CN Bold" panose="020B0800000000000000" charset="-122"/>
                <a:cs typeface="思源黑体 CN Bold" panose="020B0800000000000000" charset="-122"/>
              </a:rPr>
              <a:t>2.3 </a:t>
            </a:r>
            <a:r>
              <a:rPr lang="zh-CN" altLang="en-US" sz="3200" dirty="0">
                <a:solidFill>
                  <a:schemeClr val="tx1"/>
                </a:solidFill>
                <a:latin typeface="思源黑体 CN Bold" panose="020B0800000000000000" charset="-122"/>
                <a:ea typeface="思源黑体 CN Bold" panose="020B0800000000000000" charset="-122"/>
                <a:cs typeface="思源黑体 CN Bold" panose="020B0800000000000000" charset="-122"/>
              </a:rPr>
              <a:t>硬件端</a:t>
            </a:r>
          </a:p>
        </p:txBody>
      </p:sp>
      <p:sp>
        <p:nvSpPr>
          <p:cNvPr id="3" name="文本框 2">
            <a:extLst>
              <a:ext uri="{FF2B5EF4-FFF2-40B4-BE49-F238E27FC236}">
                <a16:creationId xmlns:a16="http://schemas.microsoft.com/office/drawing/2014/main" id="{456D378D-80EE-857A-DC6C-7BD684897164}"/>
              </a:ext>
            </a:extLst>
          </p:cNvPr>
          <p:cNvSpPr txBox="1"/>
          <p:nvPr/>
        </p:nvSpPr>
        <p:spPr>
          <a:xfrm>
            <a:off x="948626" y="2043953"/>
            <a:ext cx="2870339" cy="369332"/>
          </a:xfrm>
          <a:prstGeom prst="rect">
            <a:avLst/>
          </a:prstGeom>
          <a:noFill/>
        </p:spPr>
        <p:txBody>
          <a:bodyPr wrap="square" rtlCol="0">
            <a:spAutoFit/>
          </a:bodyPr>
          <a:lstStyle/>
          <a:p>
            <a:r>
              <a:rPr lang="zh-CN" altLang="en-US" dirty="0"/>
              <a:t>全类别的传感器设置</a:t>
            </a:r>
          </a:p>
        </p:txBody>
      </p:sp>
      <p:sp>
        <p:nvSpPr>
          <p:cNvPr id="4" name="文本框 3">
            <a:extLst>
              <a:ext uri="{FF2B5EF4-FFF2-40B4-BE49-F238E27FC236}">
                <a16:creationId xmlns:a16="http://schemas.microsoft.com/office/drawing/2014/main" id="{2FB3E38E-E692-D4EC-3D90-3E12CA56EBFA}"/>
              </a:ext>
            </a:extLst>
          </p:cNvPr>
          <p:cNvSpPr txBox="1"/>
          <p:nvPr/>
        </p:nvSpPr>
        <p:spPr>
          <a:xfrm>
            <a:off x="948624" y="4464628"/>
            <a:ext cx="2870339" cy="369332"/>
          </a:xfrm>
          <a:prstGeom prst="rect">
            <a:avLst/>
          </a:prstGeom>
          <a:noFill/>
        </p:spPr>
        <p:txBody>
          <a:bodyPr wrap="square" rtlCol="0">
            <a:spAutoFit/>
          </a:bodyPr>
          <a:lstStyle/>
          <a:p>
            <a:r>
              <a:rPr lang="zh-CN" altLang="en-US" dirty="0"/>
              <a:t>基于</a:t>
            </a:r>
            <a:r>
              <a:rPr lang="en-US" altLang="zh-CN" dirty="0"/>
              <a:t>ESP32</a:t>
            </a:r>
            <a:r>
              <a:rPr lang="zh-CN" altLang="en-US" dirty="0"/>
              <a:t>的即时处理</a:t>
            </a:r>
          </a:p>
        </p:txBody>
      </p:sp>
      <p:sp>
        <p:nvSpPr>
          <p:cNvPr id="5" name="文本框 4">
            <a:extLst>
              <a:ext uri="{FF2B5EF4-FFF2-40B4-BE49-F238E27FC236}">
                <a16:creationId xmlns:a16="http://schemas.microsoft.com/office/drawing/2014/main" id="{2E25B10B-8B66-8273-5B11-4268CF5EF927}"/>
              </a:ext>
            </a:extLst>
          </p:cNvPr>
          <p:cNvSpPr txBox="1"/>
          <p:nvPr/>
        </p:nvSpPr>
        <p:spPr>
          <a:xfrm>
            <a:off x="948626" y="5624464"/>
            <a:ext cx="4179186" cy="369333"/>
          </a:xfrm>
          <a:prstGeom prst="rect">
            <a:avLst/>
          </a:prstGeom>
          <a:noFill/>
        </p:spPr>
        <p:txBody>
          <a:bodyPr wrap="square" rtlCol="0">
            <a:spAutoFit/>
          </a:bodyPr>
          <a:lstStyle/>
          <a:p>
            <a:r>
              <a:rPr lang="zh-CN" altLang="en-US" dirty="0"/>
              <a:t>基于</a:t>
            </a:r>
            <a:r>
              <a:rPr lang="en-US" altLang="zh-CN" dirty="0"/>
              <a:t>ESP32</a:t>
            </a:r>
            <a:r>
              <a:rPr lang="zh-CN" altLang="en-US" dirty="0"/>
              <a:t>采用</a:t>
            </a:r>
            <a:r>
              <a:rPr lang="en-US" altLang="zh-CN" dirty="0"/>
              <a:t>MQTT</a:t>
            </a:r>
            <a:r>
              <a:rPr lang="zh-CN" altLang="en-US" dirty="0"/>
              <a:t>方案的即时上传</a:t>
            </a:r>
          </a:p>
        </p:txBody>
      </p:sp>
      <p:sp>
        <p:nvSpPr>
          <p:cNvPr id="6" name="文本框 5">
            <a:extLst>
              <a:ext uri="{FF2B5EF4-FFF2-40B4-BE49-F238E27FC236}">
                <a16:creationId xmlns:a16="http://schemas.microsoft.com/office/drawing/2014/main" id="{2B443565-5149-2B2E-1B28-D203A015E29B}"/>
              </a:ext>
            </a:extLst>
          </p:cNvPr>
          <p:cNvSpPr txBox="1"/>
          <p:nvPr/>
        </p:nvSpPr>
        <p:spPr>
          <a:xfrm>
            <a:off x="4536141" y="1681610"/>
            <a:ext cx="4858871" cy="923330"/>
          </a:xfrm>
          <a:prstGeom prst="rect">
            <a:avLst/>
          </a:prstGeom>
          <a:noFill/>
        </p:spPr>
        <p:txBody>
          <a:bodyPr wrap="square" rtlCol="0">
            <a:spAutoFit/>
          </a:bodyPr>
          <a:lstStyle/>
          <a:p>
            <a:r>
              <a:rPr lang="zh-CN" altLang="en-US" dirty="0"/>
              <a:t>模型采用光照传感器，降水传感器，二氧化碳传感器，土壤湿度传感器，水位传感器等传感器，采集多种数据，全面刻画植物生长条件</a:t>
            </a:r>
          </a:p>
        </p:txBody>
      </p:sp>
      <p:sp>
        <p:nvSpPr>
          <p:cNvPr id="7" name="文本框 6">
            <a:extLst>
              <a:ext uri="{FF2B5EF4-FFF2-40B4-BE49-F238E27FC236}">
                <a16:creationId xmlns:a16="http://schemas.microsoft.com/office/drawing/2014/main" id="{7E522827-AC86-A841-AEAF-3524F257E0EB}"/>
              </a:ext>
            </a:extLst>
          </p:cNvPr>
          <p:cNvSpPr txBox="1"/>
          <p:nvPr/>
        </p:nvSpPr>
        <p:spPr>
          <a:xfrm>
            <a:off x="948623" y="3104467"/>
            <a:ext cx="2870339" cy="369332"/>
          </a:xfrm>
          <a:prstGeom prst="rect">
            <a:avLst/>
          </a:prstGeom>
          <a:noFill/>
        </p:spPr>
        <p:txBody>
          <a:bodyPr wrap="square" rtlCol="0">
            <a:spAutoFit/>
          </a:bodyPr>
          <a:lstStyle/>
          <a:p>
            <a:r>
              <a:rPr lang="zh-CN" altLang="en-US" dirty="0"/>
              <a:t>丰富的农业设备</a:t>
            </a:r>
          </a:p>
        </p:txBody>
      </p:sp>
      <p:sp>
        <p:nvSpPr>
          <p:cNvPr id="8" name="文本框 7">
            <a:extLst>
              <a:ext uri="{FF2B5EF4-FFF2-40B4-BE49-F238E27FC236}">
                <a16:creationId xmlns:a16="http://schemas.microsoft.com/office/drawing/2014/main" id="{DBE0411C-99DD-CE76-A8F4-4E17AAE5F4FD}"/>
              </a:ext>
            </a:extLst>
          </p:cNvPr>
          <p:cNvSpPr txBox="1"/>
          <p:nvPr/>
        </p:nvSpPr>
        <p:spPr>
          <a:xfrm>
            <a:off x="4536141" y="2929247"/>
            <a:ext cx="4858871" cy="646331"/>
          </a:xfrm>
          <a:prstGeom prst="rect">
            <a:avLst/>
          </a:prstGeom>
          <a:noFill/>
        </p:spPr>
        <p:txBody>
          <a:bodyPr wrap="square" rtlCol="0">
            <a:spAutoFit/>
          </a:bodyPr>
          <a:lstStyle/>
          <a:p>
            <a:r>
              <a:rPr lang="zh-CN" altLang="en-US" dirty="0"/>
              <a:t>模型可以控制水泵，遮光板，大棚天窗，通气风扇，恒温装置等，保障作物生长。</a:t>
            </a:r>
          </a:p>
        </p:txBody>
      </p:sp>
      <p:sp>
        <p:nvSpPr>
          <p:cNvPr id="10" name="文本框 9">
            <a:extLst>
              <a:ext uri="{FF2B5EF4-FFF2-40B4-BE49-F238E27FC236}">
                <a16:creationId xmlns:a16="http://schemas.microsoft.com/office/drawing/2014/main" id="{1AC115C7-A7F5-0CE3-3611-71248E402A94}"/>
              </a:ext>
            </a:extLst>
          </p:cNvPr>
          <p:cNvSpPr txBox="1"/>
          <p:nvPr/>
        </p:nvSpPr>
        <p:spPr>
          <a:xfrm>
            <a:off x="4536141" y="4049130"/>
            <a:ext cx="5629835" cy="923330"/>
          </a:xfrm>
          <a:prstGeom prst="rect">
            <a:avLst/>
          </a:prstGeom>
          <a:noFill/>
        </p:spPr>
        <p:txBody>
          <a:bodyPr wrap="square">
            <a:spAutoFit/>
          </a:bodyPr>
          <a:lstStyle/>
          <a:p>
            <a:r>
              <a:rPr lang="zh-CN" altLang="en-US" dirty="0">
                <a:solidFill>
                  <a:schemeClr val="tx1">
                    <a:lumMod val="65000"/>
                    <a:lumOff val="35000"/>
                  </a:schemeClr>
                </a:solidFill>
                <a:latin typeface="思源黑体"/>
                <a:ea typeface="思源黑体 CN" panose="020B0500000000000000" pitchFamily="34" charset="-122"/>
              </a:rPr>
              <a:t>模型基于</a:t>
            </a:r>
            <a:r>
              <a:rPr lang="en-US" altLang="zh-CN" sz="1800" dirty="0">
                <a:solidFill>
                  <a:schemeClr val="tx1">
                    <a:lumMod val="65000"/>
                    <a:lumOff val="35000"/>
                  </a:schemeClr>
                </a:solidFill>
                <a:latin typeface="思源黑体"/>
                <a:ea typeface="思源黑体 CN" panose="020B0500000000000000" pitchFamily="34" charset="-122"/>
              </a:rPr>
              <a:t>ESP32</a:t>
            </a:r>
            <a:r>
              <a:rPr lang="zh-CN" altLang="en-US" sz="1800" dirty="0">
                <a:solidFill>
                  <a:schemeClr val="tx1">
                    <a:lumMod val="65000"/>
                    <a:lumOff val="35000"/>
                  </a:schemeClr>
                </a:solidFill>
                <a:latin typeface="思源黑体"/>
                <a:ea typeface="思源黑体 CN" panose="020B0500000000000000" pitchFamily="34" charset="-122"/>
              </a:rPr>
              <a:t>作为即时处理核心。可以用低成本，高效率，较高精度的方式分析处理，接受上传数据，进而实现智慧农业操控</a:t>
            </a:r>
          </a:p>
        </p:txBody>
      </p:sp>
      <p:sp>
        <p:nvSpPr>
          <p:cNvPr id="11" name="文本框 10">
            <a:extLst>
              <a:ext uri="{FF2B5EF4-FFF2-40B4-BE49-F238E27FC236}">
                <a16:creationId xmlns:a16="http://schemas.microsoft.com/office/drawing/2014/main" id="{40C2D1C9-8448-CE36-82D7-82D9B5BE5F73}"/>
              </a:ext>
            </a:extLst>
          </p:cNvPr>
          <p:cNvSpPr txBox="1"/>
          <p:nvPr/>
        </p:nvSpPr>
        <p:spPr>
          <a:xfrm>
            <a:off x="5127812" y="5624464"/>
            <a:ext cx="4697506" cy="923330"/>
          </a:xfrm>
          <a:prstGeom prst="rect">
            <a:avLst/>
          </a:prstGeom>
          <a:noFill/>
        </p:spPr>
        <p:txBody>
          <a:bodyPr wrap="square" rtlCol="0">
            <a:spAutoFit/>
          </a:bodyPr>
          <a:lstStyle/>
          <a:p>
            <a:r>
              <a:rPr lang="zh-CN" altLang="en-US" dirty="0"/>
              <a:t>基于</a:t>
            </a:r>
            <a:r>
              <a:rPr lang="en-US" altLang="zh-CN" dirty="0"/>
              <a:t>ESP32</a:t>
            </a:r>
            <a:r>
              <a:rPr lang="zh-CN" altLang="en-US" dirty="0"/>
              <a:t>自带的</a:t>
            </a:r>
            <a:r>
              <a:rPr lang="en-US" altLang="zh-CN" dirty="0"/>
              <a:t>MQTT</a:t>
            </a:r>
            <a:r>
              <a:rPr lang="zh-CN" altLang="en-US" dirty="0"/>
              <a:t>协议模块，快速上传信息，使得装置智慧化程度高，即时操作性强。</a:t>
            </a:r>
          </a:p>
        </p:txBody>
      </p:sp>
    </p:spTree>
    <p:extLst>
      <p:ext uri="{BB962C8B-B14F-4D97-AF65-F5344CB8AC3E}">
        <p14:creationId xmlns:p14="http://schemas.microsoft.com/office/powerpoint/2010/main" val="3314751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k1NmY3MWYwMTg5ZDQ5NTVkZTFmOGYzMjY5NjE1MmU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911</Words>
  <Application>Microsoft Office PowerPoint</Application>
  <PresentationFormat>宽屏</PresentationFormat>
  <Paragraphs>73</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-apple-system</vt:lpstr>
      <vt:lpstr>等线</vt:lpstr>
      <vt:lpstr>思源黑体</vt:lpstr>
      <vt:lpstr>思源黑体 CN Bold</vt:lpstr>
      <vt:lpstr>思源黑体 CN Normal</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N538</cp:lastModifiedBy>
  <cp:revision>21</cp:revision>
  <dcterms:created xsi:type="dcterms:W3CDTF">2023-12-07T02:27:00Z</dcterms:created>
  <dcterms:modified xsi:type="dcterms:W3CDTF">2024-04-07T17:34:46Z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FFF72F6787E384D59D2D71658FBEE279_43</vt:lpwstr>
  </property>
</Properties>
</file>