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850" y="8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584775"/>
          </a:xfrm>
          <a:prstGeom prst="rect">
            <a:avLst/>
          </a:prstGeom>
          <a:noFill/>
        </p:spPr>
        <p:txBody>
          <a:bodyPr wrap="square" rtlCol="0">
            <a:spAutoFit/>
          </a:bodyPr>
          <a:lstStyle/>
          <a:p>
            <a:pPr algn="r"/>
            <a:r>
              <a:rPr lang="en-US" sz="3200" dirty="0">
                <a:solidFill>
                  <a:schemeClr val="bg1"/>
                </a:solidFill>
                <a:latin typeface="Times New Roman" panose="02020603050405020304" pitchFamily="18" charset="0"/>
                <a:cs typeface="Times New Roman" panose="02020603050405020304" pitchFamily="18" charset="0"/>
              </a:rPr>
              <a:t>Climate Change Prediction App</a:t>
            </a:r>
            <a:endParaRPr lang="en-US" sz="3600" b="1" dirty="0">
              <a:solidFill>
                <a:schemeClr val="bg1"/>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9" name="TextBox 8">
            <a:extLst>
              <a:ext uri="{FF2B5EF4-FFF2-40B4-BE49-F238E27FC236}">
                <a16:creationId xmlns:a16="http://schemas.microsoft.com/office/drawing/2014/main" id="{5BE4B755-AA7B-4816-AA70-F1304EF3BCD2}"/>
              </a:ext>
            </a:extLst>
          </p:cNvPr>
          <p:cNvSpPr txBox="1"/>
          <p:nvPr/>
        </p:nvSpPr>
        <p:spPr>
          <a:xfrm>
            <a:off x="5405120" y="4013775"/>
            <a:ext cx="6299200" cy="369332"/>
          </a:xfrm>
          <a:prstGeom prst="rect">
            <a:avLst/>
          </a:prstGeom>
          <a:noFill/>
        </p:spPr>
        <p:txBody>
          <a:bodyPr wrap="square">
            <a:spAutoFit/>
          </a:bodyPr>
          <a:lstStyle/>
          <a:p>
            <a:r>
              <a:rPr lang="en-US" sz="1800" dirty="0">
                <a:solidFill>
                  <a:schemeClr val="bg1"/>
                </a:solidFill>
                <a:latin typeface="Times New Roman" panose="02020603050405020304" pitchFamily="18" charset="0"/>
                <a:cs typeface="Times New Roman" panose="02020603050405020304" pitchFamily="18" charset="0"/>
              </a:rPr>
              <a:t>(A Machine Learning &amp; Deep Learning Based Prediction System)</a:t>
            </a:r>
          </a:p>
        </p:txBody>
      </p:sp>
      <p:sp>
        <p:nvSpPr>
          <p:cNvPr id="11" name="TextBox 10">
            <a:extLst>
              <a:ext uri="{FF2B5EF4-FFF2-40B4-BE49-F238E27FC236}">
                <a16:creationId xmlns:a16="http://schemas.microsoft.com/office/drawing/2014/main" id="{A41A841B-A7A3-4DF8-BF3E-A742F0586E66}"/>
              </a:ext>
            </a:extLst>
          </p:cNvPr>
          <p:cNvSpPr txBox="1"/>
          <p:nvPr/>
        </p:nvSpPr>
        <p:spPr>
          <a:xfrm>
            <a:off x="6890523" y="4558724"/>
            <a:ext cx="6177280" cy="707886"/>
          </a:xfrm>
          <a:prstGeom prst="rect">
            <a:avLst/>
          </a:prstGeom>
          <a:noFill/>
        </p:spPr>
        <p:txBody>
          <a:bodyPr wrap="square">
            <a:spAutoFit/>
          </a:bodyPr>
          <a:lstStyle/>
          <a:p>
            <a:pPr algn="ctr"/>
            <a:r>
              <a:rPr lang="en-US" sz="2000" dirty="0">
                <a:solidFill>
                  <a:schemeClr val="bg1"/>
                </a:solidFill>
                <a:effectLst/>
                <a:latin typeface="Times New Roman" panose="02020603050405020304" pitchFamily="18" charset="0"/>
                <a:ea typeface="Aptos"/>
              </a:rPr>
              <a:t>By </a:t>
            </a:r>
          </a:p>
          <a:p>
            <a:pPr algn="ctr"/>
            <a:r>
              <a:rPr lang="en-US" sz="2000" dirty="0">
                <a:solidFill>
                  <a:schemeClr val="bg1"/>
                </a:solidFill>
                <a:effectLst/>
                <a:latin typeface="Times New Roman" panose="02020603050405020304" pitchFamily="18" charset="0"/>
                <a:ea typeface="Aptos"/>
              </a:rPr>
              <a:t>RAJENDRAPRASATH M</a:t>
            </a:r>
            <a:endParaRPr lang="en-US" sz="2000"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DF701F3-2E4A-4D1D-AD6A-A9BD1DA14FB6}"/>
              </a:ext>
            </a:extLst>
          </p:cNvPr>
          <p:cNvSpPr txBox="1"/>
          <p:nvPr/>
        </p:nvSpPr>
        <p:spPr>
          <a:xfrm>
            <a:off x="1038336" y="1688084"/>
            <a:ext cx="9771434" cy="2871107"/>
          </a:xfrm>
          <a:prstGeom prst="rect">
            <a:avLst/>
          </a:prstGeom>
          <a:noFill/>
        </p:spPr>
        <p:txBody>
          <a:bodyPr wrap="square">
            <a:spAutoFit/>
          </a:bodyPr>
          <a:lstStyle/>
          <a:p>
            <a:pPr marL="0" marR="0">
              <a:lnSpc>
                <a:spcPct val="150000"/>
              </a:lnSpc>
            </a:pPr>
            <a:endParaRPr lang="en-US" sz="2000" b="1" dirty="0">
              <a:effectLst/>
              <a:latin typeface="Times New Roman" panose="02020603050405020304" pitchFamily="18" charset="0"/>
              <a:ea typeface="Times New Roman" panose="02020603050405020304" pitchFamily="18" charset="0"/>
            </a:endParaRPr>
          </a:p>
          <a:p>
            <a:pPr marL="0" marR="0">
              <a:lnSpc>
                <a:spcPct val="150000"/>
              </a:lnSpc>
              <a:spcBef>
                <a:spcPts val="500"/>
              </a:spcBef>
              <a:spcAft>
                <a:spcPts val="500"/>
              </a:spcAft>
            </a:pPr>
            <a:r>
              <a:rPr lang="en-US" sz="2000" dirty="0">
                <a:effectLst/>
                <a:latin typeface="Times New Roman" panose="02020603050405020304" pitchFamily="18" charset="0"/>
                <a:ea typeface="Times New Roman" panose="02020603050405020304" pitchFamily="18" charset="0"/>
              </a:rPr>
              <a:t>The </a:t>
            </a:r>
            <a:r>
              <a:rPr lang="en-US" sz="2000" b="1" dirty="0">
                <a:effectLst/>
                <a:latin typeface="Times New Roman" panose="02020603050405020304" pitchFamily="18" charset="0"/>
                <a:ea typeface="Times New Roman" panose="02020603050405020304" pitchFamily="18" charset="0"/>
              </a:rPr>
              <a:t>AI-Powered Climate Change Predictor</a:t>
            </a:r>
            <a:r>
              <a:rPr lang="en-US" sz="2000" dirty="0">
                <a:effectLst/>
                <a:latin typeface="Times New Roman" panose="02020603050405020304" pitchFamily="18" charset="0"/>
                <a:ea typeface="Times New Roman" panose="02020603050405020304" pitchFamily="18" charset="0"/>
              </a:rPr>
              <a:t> effectively leverages machine learning to analyze historical climate patterns and forecast future changes. This project showcases how technology can play a vital role in combating climate change by enabling proactive planning and environmental conservation. With further enhancement and real-time integration, this system can become an invaluable tool for governments, researchers, and environmentalists.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7" name="TextBox 16">
            <a:extLst>
              <a:ext uri="{FF2B5EF4-FFF2-40B4-BE49-F238E27FC236}">
                <a16:creationId xmlns:a16="http://schemas.microsoft.com/office/drawing/2014/main" id="{ABBE7ED3-3842-40DF-88D8-0674AAD553C0}"/>
              </a:ext>
            </a:extLst>
          </p:cNvPr>
          <p:cNvSpPr txBox="1"/>
          <p:nvPr/>
        </p:nvSpPr>
        <p:spPr>
          <a:xfrm>
            <a:off x="345440" y="1684963"/>
            <a:ext cx="7574280" cy="3730317"/>
          </a:xfrm>
          <a:prstGeom prst="rect">
            <a:avLst/>
          </a:prstGeom>
          <a:noFill/>
        </p:spPr>
        <p:txBody>
          <a:bodyPr wrap="square">
            <a:spAutoFit/>
          </a:bodyPr>
          <a:lstStyle/>
          <a:p>
            <a:pPr marL="342900" marR="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To design an AI-powered system for predicting key climate parameters.</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To use ANN, LSTM, GRU, and RNN models for time-series predictions.</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To develop a user-friendly web interface for input and displaying results.</a:t>
            </a:r>
            <a:endParaRPr lang="en-US" sz="1400" dirty="0">
              <a:effectLst/>
              <a:latin typeface="Times New Roman" panose="02020603050405020304" pitchFamily="18" charset="0"/>
              <a:ea typeface="Times New Roman" panose="02020603050405020304" pitchFamily="18" charset="0"/>
            </a:endParaRPr>
          </a:p>
          <a:p>
            <a:pPr marL="342900" marR="0" lvl="0" indent="-342900">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To convert raw model predictions into human-readable weather summaries.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10" name="TextBox 9">
            <a:extLst>
              <a:ext uri="{FF2B5EF4-FFF2-40B4-BE49-F238E27FC236}">
                <a16:creationId xmlns:a16="http://schemas.microsoft.com/office/drawing/2014/main" id="{B0D7E19B-ADFD-475F-A96C-8850242CDF17}"/>
              </a:ext>
            </a:extLst>
          </p:cNvPr>
          <p:cNvSpPr txBox="1"/>
          <p:nvPr/>
        </p:nvSpPr>
        <p:spPr>
          <a:xfrm>
            <a:off x="1558510" y="1467774"/>
            <a:ext cx="9359900" cy="5033879"/>
          </a:xfrm>
          <a:prstGeom prst="rect">
            <a:avLst/>
          </a:prstGeom>
          <a:noFill/>
        </p:spPr>
        <p:txBody>
          <a:bodyPr wrap="square">
            <a:spAutoFit/>
          </a:bodyPr>
          <a:lstStyle/>
          <a:p>
            <a:pPr marL="342900" marR="0" lvl="0" indent="-342900" algn="l">
              <a:lnSpc>
                <a:spcPct val="150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Programming </a:t>
            </a:r>
            <a:r>
              <a:rPr lang="en-US" sz="1800" b="1" dirty="0" err="1">
                <a:effectLst/>
                <a:latin typeface="Times New Roman" panose="02020603050405020304" pitchFamily="18" charset="0"/>
                <a:ea typeface="Times New Roman" panose="02020603050405020304" pitchFamily="18" charset="0"/>
                <a:cs typeface="Times New Roman" panose="02020603050405020304" pitchFamily="18" charset="0"/>
              </a:rPr>
              <a:t>Language</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:Python</a:t>
            </a:r>
            <a:endParaRPr lang="en-US" sz="110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Libraries &amp; Frameworks:</a:t>
            </a:r>
            <a:endParaRPr lang="en-US" sz="1100" dirty="0">
              <a:effectLst/>
              <a:latin typeface="Aptos"/>
              <a:ea typeface="Aptos"/>
              <a:cs typeface="Times New Roman" panose="02020603050405020304" pitchFamily="18" charset="0"/>
            </a:endParaRPr>
          </a:p>
          <a:p>
            <a:pPr marL="742950" marR="0" lvl="1" indent="-285750" algn="l">
              <a:lnSpc>
                <a:spcPct val="150000"/>
              </a:lnSpc>
              <a:spcBef>
                <a:spcPts val="0"/>
              </a:spcBef>
              <a:spcAft>
                <a:spcPts val="0"/>
              </a:spcAft>
              <a:buFont typeface="Courier New" panose="02070309020205020404" pitchFamily="49" charset="0"/>
              <a:buChar char="o"/>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Handling &amp; Analysis: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Pandas, NumPy</a:t>
            </a:r>
            <a:endParaRPr lang="en-US" sz="1100" dirty="0">
              <a:effectLst/>
              <a:latin typeface="Aptos"/>
              <a:ea typeface="Aptos"/>
              <a:cs typeface="Times New Roman" panose="02020603050405020304" pitchFamily="18" charset="0"/>
            </a:endParaRPr>
          </a:p>
          <a:p>
            <a:pPr marL="742950" marR="0" lvl="1" indent="-285750" algn="l">
              <a:lnSpc>
                <a:spcPct val="150000"/>
              </a:lnSpc>
              <a:spcBef>
                <a:spcPts val="0"/>
              </a:spcBef>
              <a:spcAft>
                <a:spcPts val="0"/>
              </a:spcAft>
              <a:buFont typeface="Courier New" panose="02070309020205020404" pitchFamily="49" charset="0"/>
              <a:buChar char="o"/>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Visualization: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Matplotlib, Seaborn,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Plotly</a:t>
            </a:r>
            <a:endParaRPr lang="en-US" sz="1100" dirty="0">
              <a:effectLst/>
              <a:latin typeface="Aptos"/>
              <a:ea typeface="Aptos"/>
              <a:cs typeface="Times New Roman" panose="02020603050405020304" pitchFamily="18" charset="0"/>
            </a:endParaRPr>
          </a:p>
          <a:p>
            <a:pPr marL="742950" marR="0" lvl="1" indent="-285750" algn="l">
              <a:lnSpc>
                <a:spcPct val="150000"/>
              </a:lnSpc>
              <a:spcBef>
                <a:spcPts val="0"/>
              </a:spcBef>
              <a:spcAft>
                <a:spcPts val="0"/>
              </a:spcAft>
              <a:buFont typeface="Courier New" panose="02070309020205020404" pitchFamily="49" charset="0"/>
              <a:buChar char="o"/>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 Deep Learning: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Scikit-learn, TensorFlow /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Keras</a:t>
            </a:r>
            <a:endParaRPr lang="en-US" sz="110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Models Implemented: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LSTM, GRU, ANN (for time-series climate prediction)</a:t>
            </a:r>
            <a:endParaRPr lang="en-US" sz="110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Sources: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NASA GISTEMP, NOAA Climate Data, Kaggle Climate Datasets</a:t>
            </a:r>
            <a:endParaRPr lang="en-US" sz="110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Preprocessing Techniques: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Handling missing values, normalization, time-series formatting</a:t>
            </a:r>
            <a:endParaRPr lang="en-US" sz="110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Training &amp; Evaluation: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Train-test split, evaluated using RMSE and MAE metrics</a:t>
            </a:r>
            <a:endParaRPr lang="en-US" sz="110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Backend: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Python Flask (serving predictions)</a:t>
            </a:r>
            <a:endParaRPr lang="en-US" sz="110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Frontend: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HTML, CSS, JavaScript (Fetch API) for user input &amp; results display</a:t>
            </a:r>
            <a:endParaRPr lang="en-US" sz="110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Wingdings" panose="05000000000000000000" pitchFamily="2" charset="2"/>
              <a:buChar char=""/>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Visualization / Reporting: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Trend visualization using Matplotlib, Seaborn,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Plotly</a:t>
            </a:r>
            <a:endParaRPr lang="en-US" sz="1100" dirty="0">
              <a:effectLst/>
              <a:latin typeface="Aptos"/>
              <a:ea typeface="Aptos"/>
              <a:cs typeface="Times New Roman" panose="02020603050405020304" pitchFamily="18"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97539"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13" name="TextBox 12">
            <a:extLst>
              <a:ext uri="{FF2B5EF4-FFF2-40B4-BE49-F238E27FC236}">
                <a16:creationId xmlns:a16="http://schemas.microsoft.com/office/drawing/2014/main" id="{451A3062-429A-4700-8251-5E7CA882944E}"/>
              </a:ext>
            </a:extLst>
          </p:cNvPr>
          <p:cNvSpPr txBox="1"/>
          <p:nvPr/>
        </p:nvSpPr>
        <p:spPr>
          <a:xfrm>
            <a:off x="2054860" y="1756400"/>
            <a:ext cx="7109460" cy="4202882"/>
          </a:xfrm>
          <a:prstGeom prst="rect">
            <a:avLst/>
          </a:prstGeom>
          <a:noFill/>
        </p:spPr>
        <p:txBody>
          <a:bodyPr wrap="square">
            <a:spAutoFit/>
          </a:bodyPr>
          <a:lstStyle/>
          <a:p>
            <a:pPr marL="342900" marR="0" lvl="0" indent="-342900" algn="l">
              <a:lnSpc>
                <a:spcPct val="150000"/>
              </a:lnSpc>
              <a:spcBef>
                <a:spcPts val="0"/>
              </a:spcBef>
              <a:spcAft>
                <a:spcPts val="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Data Collection &amp; Preprocessing</a:t>
            </a:r>
            <a:endParaRPr lang="en-US" sz="105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Historical climate data cleaned and normalized.</a:t>
            </a:r>
            <a:endParaRPr lang="en-US" sz="105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Model Training</a:t>
            </a:r>
            <a:endParaRPr lang="en-US" sz="105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ANN for static prediction, LSTM/GRU/RNN for time-series data.</a:t>
            </a:r>
            <a:endParaRPr lang="en-US" sz="105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Deployment</a:t>
            </a:r>
            <a:endParaRPr lang="en-US" sz="105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Flask backend serving predictions.</a:t>
            </a:r>
            <a:endParaRPr lang="en-US" sz="105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Frontend</a:t>
            </a:r>
            <a:endParaRPr lang="en-US" sz="105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HTML + JS form, fetch API to communicate with backend.</a:t>
            </a:r>
            <a:endParaRPr lang="en-US" sz="105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mj-lt"/>
              <a:buAutoNum type="arabicPeriod"/>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Textual Interpretation</a:t>
            </a:r>
            <a:endParaRPr lang="en-US" sz="1050" dirty="0">
              <a:effectLst/>
              <a:latin typeface="Aptos"/>
              <a:ea typeface="Aptos"/>
              <a:cs typeface="Times New Roman" panose="02020603050405020304" pitchFamily="18" charset="0"/>
            </a:endParaRPr>
          </a:p>
          <a:p>
            <a:pPr marL="342900" marR="0" lvl="0" indent="-342900" algn="l">
              <a:lnSpc>
                <a:spcPct val="150000"/>
              </a:lnSpc>
              <a:spcBef>
                <a:spcPts val="0"/>
              </a:spcBef>
              <a:spcAft>
                <a:spcPts val="0"/>
              </a:spcAft>
              <a:buFont typeface="+mj-lt"/>
              <a:buAutoNum type="arabicPeriod"/>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Mapping predictions to categories like “Cold,” “Hot,” “Breezy.”</a:t>
            </a:r>
            <a:endParaRPr lang="en-US" sz="1050" dirty="0">
              <a:effectLst/>
              <a:latin typeface="Aptos"/>
              <a:ea typeface="Aptos"/>
              <a:cs typeface="Times New Roman" panose="02020603050405020304" pitchFamily="18"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4BBACE1B-2ECF-4D5D-B7BF-5BC0011AF1E8}"/>
              </a:ext>
            </a:extLst>
          </p:cNvPr>
          <p:cNvSpPr txBox="1"/>
          <p:nvPr/>
        </p:nvSpPr>
        <p:spPr>
          <a:xfrm>
            <a:off x="1162454" y="2176246"/>
            <a:ext cx="9152107" cy="3647152"/>
          </a:xfrm>
          <a:prstGeom prst="rect">
            <a:avLst/>
          </a:prstGeom>
          <a:noFill/>
        </p:spPr>
        <p:txBody>
          <a:bodyPr wrap="square">
            <a:spAutoFit/>
          </a:bodyPr>
          <a:lstStyle/>
          <a:p>
            <a:pPr marL="0" marR="0" algn="just">
              <a:lnSpc>
                <a:spcPct val="150000"/>
              </a:lnSpc>
              <a:spcBef>
                <a:spcPts val="600"/>
              </a:spcBef>
              <a:spcAft>
                <a:spcPts val="0"/>
              </a:spcAft>
            </a:pPr>
            <a:r>
              <a:rPr lang="en-US" sz="2000" dirty="0">
                <a:effectLst/>
                <a:latin typeface="Times New Roman" panose="02020603050405020304" pitchFamily="18" charset="0"/>
                <a:ea typeface="Aptos"/>
                <a:cs typeface="Times New Roman" panose="02020603050405020304" pitchFamily="18" charset="0"/>
              </a:rPr>
              <a:t>Climate variability and extreme weather events have increased in frequency and intensity, driven largely by climate change. Traditional statistical models often fall short in capturing the complex, nonlinear, and temporal nature of climate data. Accurate prediction is essential for mitigation strategies and early warning systems, but current tools lack adaptability and predictive robustness. Hence, there's a pressing need for a system that can process vast environmental datasets and provide reliable climate forecasts.</a:t>
            </a:r>
            <a:endParaRPr lang="en-US" sz="1600" dirty="0">
              <a:effectLst/>
              <a:latin typeface="Aptos"/>
              <a:ea typeface="Aptos"/>
              <a:cs typeface="Times New Roman" panose="02020603050405020304" pitchFamily="18" charset="0"/>
            </a:endParaRPr>
          </a:p>
          <a:p>
            <a:pPr marL="0" marR="0" algn="just">
              <a:spcBef>
                <a:spcPts val="600"/>
              </a:spcBef>
              <a:spcAft>
                <a:spcPts val="0"/>
              </a:spcAft>
            </a:pPr>
            <a:r>
              <a:rPr lang="en-US" sz="1600" dirty="0">
                <a:effectLst/>
                <a:latin typeface="Times New Roman" panose="02020603050405020304" pitchFamily="18" charset="0"/>
                <a:ea typeface="Aptos"/>
                <a:cs typeface="Times New Roman" panose="02020603050405020304" pitchFamily="18" charset="0"/>
              </a:rPr>
              <a:t> </a:t>
            </a:r>
            <a:endParaRPr lang="en-US" sz="1600" dirty="0">
              <a:effectLst/>
              <a:latin typeface="Aptos"/>
              <a:ea typeface="Aptos"/>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5" name="TextBox 4">
            <a:extLst>
              <a:ext uri="{FF2B5EF4-FFF2-40B4-BE49-F238E27FC236}">
                <a16:creationId xmlns:a16="http://schemas.microsoft.com/office/drawing/2014/main" id="{09533F0C-0B17-4644-8C90-7F3B191DB3E0}"/>
              </a:ext>
            </a:extLst>
          </p:cNvPr>
          <p:cNvSpPr txBox="1"/>
          <p:nvPr/>
        </p:nvSpPr>
        <p:spPr>
          <a:xfrm>
            <a:off x="1109980" y="2243019"/>
            <a:ext cx="9151620" cy="2806987"/>
          </a:xfrm>
          <a:prstGeom prst="rect">
            <a:avLst/>
          </a:prstGeom>
          <a:noFill/>
        </p:spPr>
        <p:txBody>
          <a:bodyPr wrap="square">
            <a:spAutoFit/>
          </a:bodyPr>
          <a:lstStyle/>
          <a:p>
            <a:pPr marL="742950" marR="0" lvl="1" indent="-285750">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Trained multiple deep learning models (ANN, LSTM, GRU, </a:t>
            </a:r>
            <a:r>
              <a:rPr lang="en-US" sz="2000" dirty="0" err="1">
                <a:effectLst/>
                <a:latin typeface="Times New Roman" panose="02020603050405020304" pitchFamily="18" charset="0"/>
                <a:ea typeface="Times New Roman" panose="02020603050405020304" pitchFamily="18" charset="0"/>
              </a:rPr>
              <a:t>RNN,Linear</a:t>
            </a:r>
            <a:r>
              <a:rPr lang="en-US" sz="2000" dirty="0">
                <a:effectLst/>
                <a:latin typeface="Times New Roman" panose="02020603050405020304" pitchFamily="18" charset="0"/>
                <a:ea typeface="Times New Roman" panose="02020603050405020304" pitchFamily="18" charset="0"/>
              </a:rPr>
              <a:t> Regression) on climate data.</a:t>
            </a:r>
          </a:p>
          <a:p>
            <a:pPr marL="742950" marR="0" lvl="1" indent="-285750">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Created a Flask-based backend to load models dynamically and predict values.</a:t>
            </a:r>
          </a:p>
          <a:p>
            <a:pPr marL="742950" marR="0" lvl="1" indent="-285750">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Designed a responsive frontend for user input of climate features.</a:t>
            </a:r>
          </a:p>
          <a:p>
            <a:pPr marL="742950" marR="0" lvl="1" indent="-285750">
              <a:lnSpc>
                <a:spcPct val="150000"/>
              </a:lnSpc>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Implemented a text interpretation module to convert raw predictions into </a:t>
            </a:r>
            <a:r>
              <a:rPr lang="en-US" sz="2000" b="1" dirty="0">
                <a:effectLst/>
                <a:latin typeface="Times New Roman" panose="02020603050405020304" pitchFamily="18" charset="0"/>
                <a:ea typeface="Times New Roman" panose="02020603050405020304" pitchFamily="18" charset="0"/>
              </a:rPr>
              <a:t>human-readable summaries</a:t>
            </a:r>
            <a:r>
              <a:rPr lang="en-US" sz="2000" dirty="0">
                <a:effectLst/>
                <a:latin typeface="Times New Roman" panose="02020603050405020304" pitchFamily="18" charset="0"/>
                <a:ea typeface="Times New Roman" panose="02020603050405020304" pitchFamily="18" charset="0"/>
              </a:rPr>
              <a:t> (e.g., “Hot and Humid with Light Rain”).</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B5EAC9E1-864F-49A2-9161-47DC3ECB6B76}"/>
              </a:ext>
            </a:extLst>
          </p:cNvPr>
          <p:cNvPicPr>
            <a:picLocks noChangeAspect="1"/>
          </p:cNvPicPr>
          <p:nvPr/>
        </p:nvPicPr>
        <p:blipFill>
          <a:blip r:embed="rId2"/>
          <a:stretch>
            <a:fillRect/>
          </a:stretch>
        </p:blipFill>
        <p:spPr>
          <a:xfrm>
            <a:off x="2418080" y="1564640"/>
            <a:ext cx="8077200" cy="500888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745431-63BD-4782-B9C4-E9DC1F3E4B8B}"/>
              </a:ext>
            </a:extLst>
          </p:cNvPr>
          <p:cNvSpPr txBox="1"/>
          <p:nvPr/>
        </p:nvSpPr>
        <p:spPr>
          <a:xfrm>
            <a:off x="246380" y="1014214"/>
            <a:ext cx="6101080" cy="369332"/>
          </a:xfrm>
          <a:prstGeom prst="rect">
            <a:avLst/>
          </a:prstGeom>
          <a:noFill/>
        </p:spPr>
        <p:txBody>
          <a:bodyPr wrap="square">
            <a:spAutoFit/>
          </a:bodyPr>
          <a:lstStyle/>
          <a:p>
            <a:r>
              <a:rPr lang="en-US" sz="1800" b="1" dirty="0">
                <a:solidFill>
                  <a:srgbClr val="213163"/>
                </a:solidFill>
              </a:rPr>
              <a:t>Screenshot of Output:  </a:t>
            </a:r>
            <a:endParaRPr lang="en-IN" sz="1800" b="1" dirty="0">
              <a:solidFill>
                <a:srgbClr val="213163"/>
              </a:solidFill>
            </a:endParaRPr>
          </a:p>
        </p:txBody>
      </p:sp>
      <p:pic>
        <p:nvPicPr>
          <p:cNvPr id="5" name="Picture 4">
            <a:extLst>
              <a:ext uri="{FF2B5EF4-FFF2-40B4-BE49-F238E27FC236}">
                <a16:creationId xmlns:a16="http://schemas.microsoft.com/office/drawing/2014/main" id="{2E6102F6-1900-470E-9DA3-9D14158B0B43}"/>
              </a:ext>
            </a:extLst>
          </p:cNvPr>
          <p:cNvPicPr>
            <a:picLocks noChangeAspect="1"/>
          </p:cNvPicPr>
          <p:nvPr/>
        </p:nvPicPr>
        <p:blipFill>
          <a:blip r:embed="rId2"/>
          <a:stretch>
            <a:fillRect/>
          </a:stretch>
        </p:blipFill>
        <p:spPr>
          <a:xfrm>
            <a:off x="4118899" y="894080"/>
            <a:ext cx="3385242" cy="5792986"/>
          </a:xfrm>
          <a:prstGeom prst="rect">
            <a:avLst/>
          </a:prstGeom>
        </p:spPr>
      </p:pic>
    </p:spTree>
    <p:extLst>
      <p:ext uri="{BB962C8B-B14F-4D97-AF65-F5344CB8AC3E}">
        <p14:creationId xmlns:p14="http://schemas.microsoft.com/office/powerpoint/2010/main" val="4450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5A605E-5982-4317-B5BB-17BE70EF4A1D}"/>
              </a:ext>
            </a:extLst>
          </p:cNvPr>
          <p:cNvPicPr>
            <a:picLocks noChangeAspect="1"/>
          </p:cNvPicPr>
          <p:nvPr/>
        </p:nvPicPr>
        <p:blipFill>
          <a:blip r:embed="rId2"/>
          <a:stretch>
            <a:fillRect/>
          </a:stretch>
        </p:blipFill>
        <p:spPr>
          <a:xfrm>
            <a:off x="607695" y="1203961"/>
            <a:ext cx="5122545" cy="2692400"/>
          </a:xfrm>
          <a:prstGeom prst="rect">
            <a:avLst/>
          </a:prstGeom>
        </p:spPr>
      </p:pic>
      <p:pic>
        <p:nvPicPr>
          <p:cNvPr id="5" name="Picture 4">
            <a:extLst>
              <a:ext uri="{FF2B5EF4-FFF2-40B4-BE49-F238E27FC236}">
                <a16:creationId xmlns:a16="http://schemas.microsoft.com/office/drawing/2014/main" id="{D677EAD0-4903-4319-8CF4-6FDEA72B418C}"/>
              </a:ext>
            </a:extLst>
          </p:cNvPr>
          <p:cNvPicPr>
            <a:picLocks noChangeAspect="1"/>
          </p:cNvPicPr>
          <p:nvPr/>
        </p:nvPicPr>
        <p:blipFill>
          <a:blip r:embed="rId3"/>
          <a:stretch>
            <a:fillRect/>
          </a:stretch>
        </p:blipFill>
        <p:spPr>
          <a:xfrm>
            <a:off x="6461762" y="1203961"/>
            <a:ext cx="5122543" cy="2692400"/>
          </a:xfrm>
          <a:prstGeom prst="rect">
            <a:avLst/>
          </a:prstGeom>
        </p:spPr>
      </p:pic>
      <p:pic>
        <p:nvPicPr>
          <p:cNvPr id="7" name="Picture 6">
            <a:extLst>
              <a:ext uri="{FF2B5EF4-FFF2-40B4-BE49-F238E27FC236}">
                <a16:creationId xmlns:a16="http://schemas.microsoft.com/office/drawing/2014/main" id="{DF32917D-9176-4100-AD10-E364CD790CAE}"/>
              </a:ext>
            </a:extLst>
          </p:cNvPr>
          <p:cNvPicPr>
            <a:picLocks noChangeAspect="1"/>
          </p:cNvPicPr>
          <p:nvPr/>
        </p:nvPicPr>
        <p:blipFill>
          <a:blip r:embed="rId4"/>
          <a:stretch>
            <a:fillRect/>
          </a:stretch>
        </p:blipFill>
        <p:spPr>
          <a:xfrm>
            <a:off x="607695" y="4032566"/>
            <a:ext cx="5122545" cy="2692399"/>
          </a:xfrm>
          <a:prstGeom prst="rect">
            <a:avLst/>
          </a:prstGeom>
        </p:spPr>
      </p:pic>
      <p:pic>
        <p:nvPicPr>
          <p:cNvPr id="9" name="Picture 8">
            <a:extLst>
              <a:ext uri="{FF2B5EF4-FFF2-40B4-BE49-F238E27FC236}">
                <a16:creationId xmlns:a16="http://schemas.microsoft.com/office/drawing/2014/main" id="{919A4EB8-83CE-4E54-A019-CCC897725C9B}"/>
              </a:ext>
            </a:extLst>
          </p:cNvPr>
          <p:cNvPicPr>
            <a:picLocks noChangeAspect="1"/>
          </p:cNvPicPr>
          <p:nvPr/>
        </p:nvPicPr>
        <p:blipFill>
          <a:blip r:embed="rId5"/>
          <a:stretch>
            <a:fillRect/>
          </a:stretch>
        </p:blipFill>
        <p:spPr>
          <a:xfrm>
            <a:off x="6461762" y="4032565"/>
            <a:ext cx="5122545" cy="2692399"/>
          </a:xfrm>
          <a:prstGeom prst="rect">
            <a:avLst/>
          </a:prstGeom>
        </p:spPr>
      </p:pic>
      <p:sp>
        <p:nvSpPr>
          <p:cNvPr id="10" name="Rectangle 9">
            <a:extLst>
              <a:ext uri="{FF2B5EF4-FFF2-40B4-BE49-F238E27FC236}">
                <a16:creationId xmlns:a16="http://schemas.microsoft.com/office/drawing/2014/main" id="{3DA94406-FD19-4A45-B3CB-70B1CED139D8}"/>
              </a:ext>
            </a:extLst>
          </p:cNvPr>
          <p:cNvSpPr/>
          <p:nvPr/>
        </p:nvSpPr>
        <p:spPr>
          <a:xfrm>
            <a:off x="2743200" y="1930400"/>
            <a:ext cx="1117600"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RNN</a:t>
            </a:r>
          </a:p>
        </p:txBody>
      </p:sp>
      <p:sp>
        <p:nvSpPr>
          <p:cNvPr id="11" name="Rectangle 10">
            <a:extLst>
              <a:ext uri="{FF2B5EF4-FFF2-40B4-BE49-F238E27FC236}">
                <a16:creationId xmlns:a16="http://schemas.microsoft.com/office/drawing/2014/main" id="{73B6B452-60F8-4B2E-ABED-02CA85860E8A}"/>
              </a:ext>
            </a:extLst>
          </p:cNvPr>
          <p:cNvSpPr/>
          <p:nvPr/>
        </p:nvSpPr>
        <p:spPr>
          <a:xfrm>
            <a:off x="8890000" y="1937426"/>
            <a:ext cx="1117600"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LSTM</a:t>
            </a:r>
          </a:p>
        </p:txBody>
      </p:sp>
      <p:sp>
        <p:nvSpPr>
          <p:cNvPr id="12" name="Rectangle 11">
            <a:extLst>
              <a:ext uri="{FF2B5EF4-FFF2-40B4-BE49-F238E27FC236}">
                <a16:creationId xmlns:a16="http://schemas.microsoft.com/office/drawing/2014/main" id="{4830A2D1-64A6-4995-82A2-B08CDBF428A1}"/>
              </a:ext>
            </a:extLst>
          </p:cNvPr>
          <p:cNvSpPr/>
          <p:nvPr/>
        </p:nvSpPr>
        <p:spPr>
          <a:xfrm>
            <a:off x="2743200" y="4886960"/>
            <a:ext cx="1117600"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GRU</a:t>
            </a:r>
          </a:p>
        </p:txBody>
      </p:sp>
      <p:sp>
        <p:nvSpPr>
          <p:cNvPr id="13" name="Rectangle 12">
            <a:extLst>
              <a:ext uri="{FF2B5EF4-FFF2-40B4-BE49-F238E27FC236}">
                <a16:creationId xmlns:a16="http://schemas.microsoft.com/office/drawing/2014/main" id="{41BDBE9E-F3F6-46C6-887E-E5DC86130060}"/>
              </a:ext>
            </a:extLst>
          </p:cNvPr>
          <p:cNvSpPr/>
          <p:nvPr/>
        </p:nvSpPr>
        <p:spPr>
          <a:xfrm>
            <a:off x="8890000" y="5024120"/>
            <a:ext cx="1117600"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ANN</a:t>
            </a:r>
          </a:p>
        </p:txBody>
      </p:sp>
      <p:sp>
        <p:nvSpPr>
          <p:cNvPr id="14" name="TextBox 13">
            <a:extLst>
              <a:ext uri="{FF2B5EF4-FFF2-40B4-BE49-F238E27FC236}">
                <a16:creationId xmlns:a16="http://schemas.microsoft.com/office/drawing/2014/main" id="{495483E2-3549-4154-B359-12C80CE900A8}"/>
              </a:ext>
            </a:extLst>
          </p:cNvPr>
          <p:cNvSpPr txBox="1"/>
          <p:nvPr/>
        </p:nvSpPr>
        <p:spPr>
          <a:xfrm>
            <a:off x="119346" y="741945"/>
            <a:ext cx="6099242" cy="400110"/>
          </a:xfrm>
          <a:prstGeom prst="rect">
            <a:avLst/>
          </a:prstGeom>
          <a:noFill/>
        </p:spPr>
        <p:txBody>
          <a:bodyPr wrap="square">
            <a:spAutoFit/>
          </a:bodyPr>
          <a:lstStyle/>
          <a:p>
            <a:pPr marL="0" marR="0" algn="just">
              <a:spcBef>
                <a:spcPts val="0"/>
              </a:spcBef>
              <a:spcAft>
                <a:spcPts val="0"/>
              </a:spcAft>
            </a:pPr>
            <a:r>
              <a:rPr lang="en-US" sz="2000" dirty="0">
                <a:effectLst/>
                <a:latin typeface="Times New Roman" panose="02020603050405020304" pitchFamily="18" charset="0"/>
                <a:ea typeface="Aptos"/>
                <a:cs typeface="Times New Roman" panose="02020603050405020304" pitchFamily="18" charset="0"/>
              </a:rPr>
              <a:t>Models Training and Testing Performance </a:t>
            </a:r>
            <a:endParaRPr lang="en-US" sz="2000" dirty="0">
              <a:effectLst/>
              <a:latin typeface="Aptos"/>
              <a:ea typeface="Aptos"/>
              <a:cs typeface="Times New Roman" panose="02020603050405020304" pitchFamily="18" charset="0"/>
            </a:endParaRPr>
          </a:p>
        </p:txBody>
      </p:sp>
    </p:spTree>
    <p:extLst>
      <p:ext uri="{BB962C8B-B14F-4D97-AF65-F5344CB8AC3E}">
        <p14:creationId xmlns:p14="http://schemas.microsoft.com/office/powerpoint/2010/main" val="3399923763"/>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1070</TotalTime>
  <Words>505</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Courier New</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RAJENDRAPRASATH M</cp:lastModifiedBy>
  <cp:revision>12</cp:revision>
  <dcterms:created xsi:type="dcterms:W3CDTF">2024-12-31T09:40:01Z</dcterms:created>
  <dcterms:modified xsi:type="dcterms:W3CDTF">2025-09-13T05:58:22Z</dcterms:modified>
</cp:coreProperties>
</file>