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77" r:id="rId1"/>
  </p:sldMasterIdLst>
  <p:notesMasterIdLst>
    <p:notesMasterId r:id="rId18"/>
  </p:notesMasterIdLst>
  <p:sldIdLst>
    <p:sldId id="256" r:id="rId2"/>
    <p:sldId id="257" r:id="rId3"/>
    <p:sldId id="275" r:id="rId4"/>
    <p:sldId id="258" r:id="rId5"/>
    <p:sldId id="276" r:id="rId6"/>
    <p:sldId id="271" r:id="rId7"/>
    <p:sldId id="273" r:id="rId8"/>
    <p:sldId id="269" r:id="rId9"/>
    <p:sldId id="277" r:id="rId10"/>
    <p:sldId id="278" r:id="rId11"/>
    <p:sldId id="270" r:id="rId12"/>
    <p:sldId id="267" r:id="rId13"/>
    <p:sldId id="259" r:id="rId14"/>
    <p:sldId id="279"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56"/>
            <p14:sldId id="257"/>
            <p14:sldId id="275"/>
            <p14:sldId id="258"/>
            <p14:sldId id="276"/>
            <p14:sldId id="271"/>
            <p14:sldId id="273"/>
            <p14:sldId id="269"/>
            <p14:sldId id="277"/>
            <p14:sldId id="278"/>
            <p14:sldId id="270"/>
            <p14:sldId id="267"/>
            <p14:sldId id="259"/>
            <p14:sldId id="279"/>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F1AD9-8B2C-468D-A440-95D1F42217AB}" v="876" dt="2022-11-20T16:46:02.318"/>
    <p1510:client id="{5F53ABD7-0B23-44B8-A543-D6EAB24A0C10}" v="51" dt="2022-11-20T15:35:21.231"/>
    <p1510:client id="{95E1A000-C82A-4F25-A377-EE626791573E}" v="241" dt="2022-11-20T17:20:02.490"/>
    <p1510:client id="{E608A222-0ABE-4807-B465-0E52AD5E13E3}" v="1139" dt="2022-11-20T17:05:53.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9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t>20-11-2022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1</a:t>
            </a:fld>
            <a:endParaRPr lang="en-IN"/>
          </a:p>
        </p:txBody>
      </p:sp>
    </p:spTree>
    <p:extLst>
      <p:ext uri="{BB962C8B-B14F-4D97-AF65-F5344CB8AC3E}">
        <p14:creationId xmlns:p14="http://schemas.microsoft.com/office/powerpoint/2010/main"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2</a:t>
            </a:fld>
            <a:endParaRPr lang="en-IN"/>
          </a:p>
        </p:txBody>
      </p:sp>
    </p:spTree>
    <p:extLst>
      <p:ext uri="{BB962C8B-B14F-4D97-AF65-F5344CB8AC3E}">
        <p14:creationId xmlns:p14="http://schemas.microsoft.com/office/powerpoint/2010/main" val="134968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936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354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894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356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6928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57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572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872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664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325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5060126"/>
      </p:ext>
    </p:extLst>
  </p:cSld>
  <p:clrMap bg1="lt1" tx1="dk1" bg2="lt2" tx2="dk2" accent1="accent1" accent2="accent2" accent3="accent3" accent4="accent4" accent5="accent5" accent6="accent6" hlink="hlink" folHlink="folHlink"/>
  <p:sldLayoutIdLst>
    <p:sldLayoutId id="2147484478" r:id="rId1"/>
    <p:sldLayoutId id="2147484479"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68387" y="1987826"/>
            <a:ext cx="10058400" cy="3713727"/>
          </a:xfrm>
        </p:spPr>
        <p:txBody>
          <a:bodyPr>
            <a:normAutofit/>
          </a:bodyPr>
          <a:lstStyle/>
          <a:p>
            <a:pPr marL="0" indent="0" algn="ctr">
              <a:lnSpc>
                <a:spcPct val="107000"/>
              </a:lnSpc>
              <a:spcAft>
                <a:spcPts val="800"/>
              </a:spcAft>
              <a:buNone/>
            </a:pPr>
            <a:r>
              <a:rPr lang="en-IN" sz="3200" b="1" dirty="0">
                <a:effectLst/>
                <a:latin typeface="Times New Roman" panose="02020603050405020304" pitchFamily="18" charset="0"/>
                <a:ea typeface="Times New Roman" panose="02020603050405020304" pitchFamily="18" charset="0"/>
              </a:rPr>
              <a:t>Underwater image dehazing and enhancement using Deep learning techniques</a:t>
            </a:r>
            <a:endParaRPr lang="en-IN" sz="3200" dirty="0">
              <a:effectLst/>
              <a:latin typeface="Calibri" panose="020F0502020204030204" pitchFamily="34" charset="0"/>
              <a:ea typeface="Calibri" panose="020F0502020204030204" pitchFamily="34" charset="0"/>
            </a:endParaRPr>
          </a:p>
          <a:p>
            <a:pPr algn="ctr"/>
            <a:endParaRPr lang="en-IN" sz="40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2022-23</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z="1400" smtClean="0">
                <a:latin typeface="Times New Roman" panose="02020603050405020304" pitchFamily="18" charset="0"/>
                <a:cs typeface="Times New Roman" panose="02020603050405020304" pitchFamily="18" charset="0"/>
              </a:rPr>
              <a:t>1</a:t>
            </a:fld>
            <a:endParaRPr lang="en-IN" sz="1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94891959"/>
              </p:ext>
            </p:extLst>
          </p:nvPr>
        </p:nvGraphicFramePr>
        <p:xfrm>
          <a:off x="1707776" y="3482786"/>
          <a:ext cx="8848165" cy="2177716"/>
        </p:xfrm>
        <a:graphic>
          <a:graphicData uri="http://schemas.openxmlformats.org/drawingml/2006/table">
            <a:tbl>
              <a:tblPr firstRow="1" bandRow="1">
                <a:tableStyleId>{2D5ABB26-0587-4C30-8999-92F81FD0307C}</a:tableStyleId>
              </a:tblPr>
              <a:tblGrid>
                <a:gridCol w="4061012">
                  <a:extLst>
                    <a:ext uri="{9D8B030D-6E8A-4147-A177-3AD203B41FA5}">
                      <a16:colId xmlns:a16="http://schemas.microsoft.com/office/drawing/2014/main" val="20000"/>
                    </a:ext>
                  </a:extLst>
                </a:gridCol>
                <a:gridCol w="4787153">
                  <a:extLst>
                    <a:ext uri="{9D8B030D-6E8A-4147-A177-3AD203B41FA5}">
                      <a16:colId xmlns:a16="http://schemas.microsoft.com/office/drawing/2014/main" val="20001"/>
                    </a:ext>
                  </a:extLst>
                </a:gridCol>
              </a:tblGrid>
              <a:tr h="484096">
                <a:tc>
                  <a:txBody>
                    <a:bodyPr/>
                    <a:lstStyle/>
                    <a:p>
                      <a:pPr algn="l"/>
                      <a:r>
                        <a:rPr lang="en-GB" sz="2000" b="1">
                          <a:latin typeface="Times New Roman" panose="02020603050405020304" pitchFamily="18" charset="0"/>
                          <a:cs typeface="Times New Roman" panose="02020603050405020304" pitchFamily="18" charset="0"/>
                        </a:rPr>
                        <a:t>Presented By,</a:t>
                      </a:r>
                      <a:endParaRPr lang="en-IN" sz="2000" b="1">
                        <a:latin typeface="Times New Roman" panose="02020603050405020304" pitchFamily="18" charset="0"/>
                        <a:cs typeface="Times New Roman" panose="02020603050405020304" pitchFamily="18" charset="0"/>
                      </a:endParaRPr>
                    </a:p>
                  </a:txBody>
                  <a:tcPr/>
                </a:tc>
                <a:tc rowSpan="5">
                  <a:txBody>
                    <a:bodyPr/>
                    <a:lstStyle/>
                    <a:p>
                      <a:pPr algn="ctr"/>
                      <a:r>
                        <a:rPr lang="en-GB" sz="2000" b="1">
                          <a:latin typeface="Times New Roman" panose="02020603050405020304" pitchFamily="18" charset="0"/>
                          <a:cs typeface="Times New Roman" panose="02020603050405020304" pitchFamily="18" charset="0"/>
                        </a:rPr>
                        <a:t>Under the guidance of,</a:t>
                      </a:r>
                      <a:endParaRPr lang="en-IN" sz="2000" b="1">
                        <a:latin typeface="Times New Roman" panose="02020603050405020304" pitchFamily="18" charset="0"/>
                        <a:cs typeface="Times New Roman" panose="02020603050405020304" pitchFamily="18" charset="0"/>
                      </a:endParaRPr>
                    </a:p>
                    <a:p>
                      <a:pPr algn="ctr"/>
                      <a:r>
                        <a:rPr lang="en-GB">
                          <a:latin typeface="Times New Roman" panose="02020603050405020304" pitchFamily="18" charset="0"/>
                          <a:cs typeface="Times New Roman" panose="02020603050405020304" pitchFamily="18" charset="0"/>
                        </a:rPr>
                        <a:t>  </a:t>
                      </a:r>
                    </a:p>
                    <a:p>
                      <a:pPr algn="ctr">
                        <a:lnSpc>
                          <a:spcPct val="150000"/>
                        </a:lnSpc>
                      </a:pPr>
                      <a:r>
                        <a:rPr lang="en-IN" sz="1800" b="0" kern="1200">
                          <a:solidFill>
                            <a:schemeClr val="tx1"/>
                          </a:solidFill>
                          <a:effectLst/>
                          <a:latin typeface="+mn-lt"/>
                          <a:ea typeface="+mn-ea"/>
                          <a:cs typeface="+mn-cs"/>
                        </a:rPr>
                        <a:t>Mrs. </a:t>
                      </a:r>
                      <a:r>
                        <a:rPr lang="en-IN" sz="1800" b="0" kern="1200" err="1">
                          <a:solidFill>
                            <a:schemeClr val="tx1"/>
                          </a:solidFill>
                          <a:effectLst/>
                          <a:latin typeface="+mn-lt"/>
                          <a:ea typeface="+mn-ea"/>
                          <a:cs typeface="+mn-cs"/>
                        </a:rPr>
                        <a:t>Ammu</a:t>
                      </a:r>
                      <a:r>
                        <a:rPr lang="en-IN" sz="1800" b="0" kern="1200">
                          <a:solidFill>
                            <a:schemeClr val="tx1"/>
                          </a:solidFill>
                          <a:effectLst/>
                          <a:latin typeface="+mn-lt"/>
                          <a:ea typeface="+mn-ea"/>
                          <a:cs typeface="+mn-cs"/>
                        </a:rPr>
                        <a:t> </a:t>
                      </a:r>
                      <a:r>
                        <a:rPr lang="en-IN" sz="1800" b="0" kern="1200" err="1">
                          <a:solidFill>
                            <a:schemeClr val="tx1"/>
                          </a:solidFill>
                          <a:effectLst/>
                          <a:latin typeface="+mn-lt"/>
                          <a:ea typeface="+mn-ea"/>
                          <a:cs typeface="+mn-cs"/>
                        </a:rPr>
                        <a:t>Bhuvana</a:t>
                      </a:r>
                      <a:r>
                        <a:rPr lang="en-IN" sz="1800" b="0" kern="1200">
                          <a:solidFill>
                            <a:schemeClr val="tx1"/>
                          </a:solidFill>
                          <a:effectLst/>
                          <a:latin typeface="+mn-lt"/>
                          <a:ea typeface="+mn-ea"/>
                          <a:cs typeface="+mn-cs"/>
                        </a:rPr>
                        <a:t> D,</a:t>
                      </a:r>
                      <a:endParaRPr lang="en-IN" b="0">
                        <a:latin typeface="Times New Roman" panose="02020603050405020304" pitchFamily="18" charset="0"/>
                        <a:cs typeface="Times New Roman" panose="02020603050405020304" pitchFamily="18" charset="0"/>
                      </a:endParaRPr>
                    </a:p>
                    <a:p>
                      <a:pPr algn="ctr">
                        <a:lnSpc>
                          <a:spcPct val="150000"/>
                        </a:lnSpc>
                      </a:pPr>
                      <a:r>
                        <a:rPr lang="en-IN" sz="1800" b="0" kern="1200">
                          <a:solidFill>
                            <a:schemeClr val="tx1"/>
                          </a:solidFill>
                          <a:effectLst/>
                          <a:latin typeface="+mn-lt"/>
                          <a:ea typeface="+mn-ea"/>
                          <a:cs typeface="+mn-cs"/>
                        </a:rPr>
                        <a:t>Asst. prof, Dept. of CSE,</a:t>
                      </a:r>
                      <a:endParaRPr lang="en-GB" b="0">
                        <a:latin typeface="Times New Roman" panose="02020603050405020304" pitchFamily="18" charset="0"/>
                        <a:cs typeface="Times New Roman" panose="02020603050405020304" pitchFamily="18" charset="0"/>
                      </a:endParaRPr>
                    </a:p>
                    <a:p>
                      <a:pPr algn="ctr">
                        <a:lnSpc>
                          <a:spcPct val="150000"/>
                        </a:lnSpc>
                      </a:pPr>
                      <a:r>
                        <a:rPr lang="en-GB" b="0">
                          <a:latin typeface="Times New Roman" panose="02020603050405020304" pitchFamily="18" charset="0"/>
                          <a:cs typeface="Times New Roman" panose="02020603050405020304" pitchFamily="18" charset="0"/>
                        </a:rPr>
                        <a:t> EPCET</a:t>
                      </a:r>
                      <a:endParaRPr lang="en-IN"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GB">
                          <a:latin typeface="Times New Roman" panose="02020603050405020304" pitchFamily="18" charset="0"/>
                          <a:cs typeface="Times New Roman" panose="02020603050405020304" pitchFamily="18" charset="0"/>
                        </a:rPr>
                        <a:t>Sanjay P    ( 1EP19CS104 )</a:t>
                      </a:r>
                      <a:endParaRPr lang="en-IN">
                        <a:latin typeface="Times New Roman" panose="02020603050405020304" pitchFamily="18" charset="0"/>
                        <a:cs typeface="Times New Roman" panose="02020603050405020304" pitchFamily="18" charset="0"/>
                      </a:endParaRPr>
                    </a:p>
                  </a:txBody>
                  <a:tcPr/>
                </a:tc>
                <a:tc vMerge="1">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a:solidFill>
                            <a:schemeClr val="tx1"/>
                          </a:solidFill>
                          <a:effectLst/>
                          <a:latin typeface="Times New Roman" panose="02020603050405020304" pitchFamily="18" charset="0"/>
                          <a:ea typeface="+mn-ea"/>
                          <a:cs typeface="Times New Roman" panose="02020603050405020304" pitchFamily="18" charset="0"/>
                        </a:rPr>
                        <a:t>Kiran TR  </a:t>
                      </a:r>
                      <a:r>
                        <a:rPr lang="en-GB">
                          <a:latin typeface="Times New Roman" panose="02020603050405020304" pitchFamily="18" charset="0"/>
                          <a:cs typeface="Times New Roman" panose="02020603050405020304" pitchFamily="18" charset="0"/>
                        </a:rPr>
                        <a:t>( 1EP19SC043)</a:t>
                      </a:r>
                      <a:endParaRPr lang="en-IN">
                        <a:latin typeface="Times New Roman" panose="02020603050405020304" pitchFamily="18" charset="0"/>
                        <a:cs typeface="Times New Roman" panose="02020603050405020304" pitchFamily="18" charset="0"/>
                      </a:endParaRPr>
                    </a:p>
                  </a:txBody>
                  <a:tcPr/>
                </a:tc>
                <a:tc vMerge="1">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atin typeface="Times New Roman" panose="02020603050405020304" pitchFamily="18" charset="0"/>
                          <a:cs typeface="Times New Roman" panose="02020603050405020304" pitchFamily="18" charset="0"/>
                        </a:rPr>
                        <a:t>Kaushik Choudhury (1EP19CS038)</a:t>
                      </a:r>
                      <a:endParaRPr lang="en-IN">
                        <a:latin typeface="Times New Roman" panose="02020603050405020304" pitchFamily="18" charset="0"/>
                        <a:cs typeface="Times New Roman" panose="02020603050405020304" pitchFamily="18" charset="0"/>
                      </a:endParaRPr>
                    </a:p>
                  </a:txBody>
                  <a:tcPr/>
                </a:tc>
                <a:tc vMerge="1">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err="1">
                          <a:latin typeface="Times New Roman" panose="02020603050405020304" pitchFamily="18" charset="0"/>
                          <a:cs typeface="Times New Roman" panose="02020603050405020304" pitchFamily="18" charset="0"/>
                        </a:rPr>
                        <a:t>Narahari</a:t>
                      </a:r>
                      <a:r>
                        <a:rPr lang="en-GB" sz="1800">
                          <a:latin typeface="Times New Roman" panose="02020603050405020304" pitchFamily="18" charset="0"/>
                          <a:cs typeface="Times New Roman" panose="02020603050405020304" pitchFamily="18" charset="0"/>
                        </a:rPr>
                        <a:t> Prasad B S (1EP19CS057)</a:t>
                      </a:r>
                      <a:endParaRPr lang="en-IN" sz="1800">
                        <a:latin typeface="Times New Roman" panose="02020603050405020304" pitchFamily="18" charset="0"/>
                        <a:cs typeface="Times New Roman" panose="02020603050405020304" pitchFamily="18" charset="0"/>
                      </a:endParaRPr>
                    </a:p>
                  </a:txBody>
                  <a:tcPr/>
                </a:tc>
                <a:tc vMerge="1">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8" name="Picture 7" descr="EPCET_CSE_LOGO"/>
          <p:cNvPicPr/>
          <p:nvPr/>
        </p:nvPicPr>
        <p:blipFill>
          <a:blip r:embed="rId3">
            <a:extLst>
              <a:ext uri="{28A0092B-C50C-407E-A947-70E740481C1C}">
                <a14:useLocalDpi xmlns:a14="http://schemas.microsoft.com/office/drawing/2010/main" val="0"/>
              </a:ext>
            </a:extLst>
          </a:blip>
          <a:srcRect/>
          <a:stretch>
            <a:fillRect/>
          </a:stretch>
        </p:blipFill>
        <p:spPr bwMode="auto">
          <a:xfrm>
            <a:off x="1707776" y="147919"/>
            <a:ext cx="8471648" cy="1768816"/>
          </a:xfrm>
          <a:prstGeom prst="rect">
            <a:avLst/>
          </a:prstGeom>
          <a:noFill/>
          <a:ln>
            <a:noFill/>
          </a:ln>
        </p:spPr>
      </p:pic>
    </p:spTree>
    <p:extLst>
      <p:ext uri="{BB962C8B-B14F-4D97-AF65-F5344CB8AC3E}">
        <p14:creationId xmlns:p14="http://schemas.microsoft.com/office/powerpoint/2010/main" val="11795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F0CA-5BD0-C149-FEBE-9806D0CAB0CD}"/>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Limitations Of Existing System</a:t>
            </a:r>
          </a:p>
        </p:txBody>
      </p:sp>
      <p:sp>
        <p:nvSpPr>
          <p:cNvPr id="3" name="Content Placeholder 2">
            <a:extLst>
              <a:ext uri="{FF2B5EF4-FFF2-40B4-BE49-F238E27FC236}">
                <a16:creationId xmlns:a16="http://schemas.microsoft.com/office/drawing/2014/main" id="{C8BD5575-17F2-4333-F2A0-4CE34F8C2E6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
            </a:pPr>
            <a:r>
              <a:rPr lang="en-GB">
                <a:latin typeface="Times New Roman"/>
                <a:ea typeface="+mn-lt"/>
                <a:cs typeface="Times New Roman"/>
              </a:rPr>
              <a:t>Sometimes the loss function extracts high-level functions resulting in increased computing time. </a:t>
            </a:r>
            <a:endParaRPr lang="en-GB" dirty="0">
              <a:latin typeface="Times New Roman" panose="02020603050405020304" pitchFamily="18" charset="0"/>
              <a:ea typeface="+mn-lt"/>
              <a:cs typeface="Times New Roman" panose="02020603050405020304" pitchFamily="18" charset="0"/>
            </a:endParaRPr>
          </a:p>
          <a:p>
            <a:pPr>
              <a:buFont typeface="Wingdings" panose="020B0604020202020204" pitchFamily="34" charset="0"/>
              <a:buChar char="§"/>
            </a:pPr>
            <a:r>
              <a:rPr lang="en-GB">
                <a:latin typeface="Times New Roman"/>
                <a:ea typeface="+mn-lt"/>
                <a:cs typeface="Times New Roman"/>
              </a:rPr>
              <a:t>Models often return garbage values in real-time as they are only subjected to synthetic images and not real images.</a:t>
            </a:r>
          </a:p>
          <a:p>
            <a:pPr>
              <a:buFont typeface="Wingdings" panose="020B0604020202020204" pitchFamily="34" charset="0"/>
              <a:buChar char="§"/>
            </a:pPr>
            <a:r>
              <a:rPr lang="en-GB">
                <a:latin typeface="Times New Roman"/>
                <a:ea typeface="+mn-lt"/>
                <a:cs typeface="Times New Roman"/>
              </a:rPr>
              <a:t>Dark prior method has incorrect estimation from the transmission map when there are bright objects.</a:t>
            </a:r>
          </a:p>
          <a:p>
            <a:pPr>
              <a:buFont typeface="Wingdings" panose="020B0604020202020204" pitchFamily="34" charset="0"/>
              <a:buChar char="§"/>
            </a:pPr>
            <a:r>
              <a:rPr lang="en-GB">
                <a:latin typeface="Times New Roman"/>
                <a:ea typeface="+mn-lt"/>
                <a:cs typeface="Times New Roman"/>
              </a:rPr>
              <a:t>Object detection is efficient but due to loss of actual data from the image, the accuracy gets affected in underwater image, the accuracy gets.</a:t>
            </a:r>
            <a:endParaRPr lang="en-GB">
              <a:latin typeface="Times New Roman"/>
              <a:cs typeface="Times New Roman"/>
            </a:endParaRPr>
          </a:p>
        </p:txBody>
      </p:sp>
      <p:sp>
        <p:nvSpPr>
          <p:cNvPr id="4" name="Footer Placeholder 3">
            <a:extLst>
              <a:ext uri="{FF2B5EF4-FFF2-40B4-BE49-F238E27FC236}">
                <a16:creationId xmlns:a16="http://schemas.microsoft.com/office/drawing/2014/main" id="{8D3FFC2B-E82F-09BF-1CED-25F7D0297B71}"/>
              </a:ext>
            </a:extLst>
          </p:cNvPr>
          <p:cNvSpPr>
            <a:spLocks noGrp="1"/>
          </p:cNvSpPr>
          <p:nvPr>
            <p:ph type="ftr" sz="quarter" idx="11"/>
          </p:nvPr>
        </p:nvSpPr>
        <p:spPr/>
        <p:txBody>
          <a:bodyPr/>
          <a:lstStyle/>
          <a:p>
            <a:r>
              <a:rPr lang="en-IN"/>
              <a:t>2022-23</a:t>
            </a:r>
          </a:p>
        </p:txBody>
      </p:sp>
      <p:sp>
        <p:nvSpPr>
          <p:cNvPr id="5" name="Slide Number Placeholder 4">
            <a:extLst>
              <a:ext uri="{FF2B5EF4-FFF2-40B4-BE49-F238E27FC236}">
                <a16:creationId xmlns:a16="http://schemas.microsoft.com/office/drawing/2014/main" id="{2DFE56FB-FB7F-59F6-7586-4B21B1D50034}"/>
              </a:ext>
            </a:extLst>
          </p:cNvPr>
          <p:cNvSpPr>
            <a:spLocks noGrp="1"/>
          </p:cNvSpPr>
          <p:nvPr>
            <p:ph type="sldNum" sz="quarter" idx="12"/>
          </p:nvPr>
        </p:nvSpPr>
        <p:spPr/>
        <p:txBody>
          <a:bodyPr/>
          <a:lstStyle/>
          <a:p>
            <a:fld id="{00320281-AA44-47DE-A12A-EF7A9AB715F5}" type="slidenum">
              <a:rPr lang="en-IN" smtClean="0"/>
              <a:t>10</a:t>
            </a:fld>
            <a:endParaRPr lang="en-IN"/>
          </a:p>
        </p:txBody>
      </p:sp>
    </p:spTree>
    <p:extLst>
      <p:ext uri="{BB962C8B-B14F-4D97-AF65-F5344CB8AC3E}">
        <p14:creationId xmlns:p14="http://schemas.microsoft.com/office/powerpoint/2010/main" val="45184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GB"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8235" y="1391478"/>
            <a:ext cx="11678478" cy="4785485"/>
          </a:xfrm>
        </p:spPr>
        <p:txBody>
          <a:bodyPr vert="horz" lIns="91440" tIns="45720" rIns="91440" bIns="45720" rtlCol="0" anchor="t">
            <a:normAutofit lnSpcReduction="10000"/>
          </a:bodyPr>
          <a:lstStyle/>
          <a:p>
            <a:r>
              <a:rPr lang="en-IN" dirty="0">
                <a:latin typeface="Times New Roman" panose="02020603050405020304" pitchFamily="18" charset="0"/>
                <a:cs typeface="Times New Roman" panose="02020603050405020304" pitchFamily="18" charset="0"/>
              </a:rPr>
              <a:t>In the proposed system, we subject the distorted/ hazy images to the following methods.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Colour constancy</a:t>
            </a:r>
          </a:p>
          <a:p>
            <a:pPr lvl="1"/>
            <a:r>
              <a:rPr lang="en-IN" dirty="0">
                <a:latin typeface="Times New Roman" panose="02020603050405020304" pitchFamily="18" charset="0"/>
                <a:cs typeface="Times New Roman" panose="02020603050405020304" pitchFamily="18" charset="0"/>
              </a:rPr>
              <a:t>White balance</a:t>
            </a:r>
          </a:p>
          <a:p>
            <a:pPr lvl="1"/>
            <a:r>
              <a:rPr lang="en-IN" dirty="0" err="1">
                <a:latin typeface="Times New Roman" panose="02020603050405020304" pitchFamily="18" charset="0"/>
                <a:cs typeface="Times New Roman" panose="02020603050405020304" pitchFamily="18" charset="0"/>
              </a:rPr>
              <a:t>Chromatization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Dehazing using Channel intensity prior</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Transmission map</a:t>
            </a:r>
          </a:p>
          <a:p>
            <a:pPr lvl="1"/>
            <a:r>
              <a:rPr lang="en-IN" dirty="0">
                <a:latin typeface="Times New Roman" panose="02020603050405020304" pitchFamily="18" charset="0"/>
                <a:cs typeface="Times New Roman" panose="02020603050405020304" pitchFamily="18" charset="0"/>
              </a:rPr>
              <a:t>Edge smoothing</a:t>
            </a:r>
          </a:p>
          <a:p>
            <a:pPr lvl="1"/>
            <a:r>
              <a:rPr lang="en-IN" dirty="0">
                <a:latin typeface="Times New Roman" panose="02020603050405020304" pitchFamily="18" charset="0"/>
                <a:cs typeface="Times New Roman" panose="02020603050405020304" pitchFamily="18" charset="0"/>
              </a:rPr>
              <a:t>Texture smoothing</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Gamma correction(after each phase, convert RGB image to </a:t>
            </a:r>
            <a:r>
              <a:rPr lang="en-IN" i="0" dirty="0">
                <a:solidFill>
                  <a:srgbClr val="444444"/>
                </a:solidFill>
                <a:effectLst/>
                <a:latin typeface="Times New Roman" panose="02020603050405020304" pitchFamily="18" charset="0"/>
                <a:cs typeface="Times New Roman" panose="02020603050405020304" pitchFamily="18" charset="0"/>
              </a:rPr>
              <a:t>Hyperspectral image along with gamma correction)</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t>11</a:t>
            </a:fld>
            <a:endParaRPr lang="en-IN"/>
          </a:p>
        </p:txBody>
      </p:sp>
    </p:spTree>
    <p:extLst>
      <p:ext uri="{BB962C8B-B14F-4D97-AF65-F5344CB8AC3E}">
        <p14:creationId xmlns:p14="http://schemas.microsoft.com/office/powerpoint/2010/main" val="404712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478" y="136525"/>
            <a:ext cx="10515600" cy="1325563"/>
          </a:xfrm>
        </p:spPr>
        <p:txBody>
          <a:bodyPr/>
          <a:lstStyle/>
          <a:p>
            <a:pPr algn="ctr"/>
            <a:r>
              <a:rPr lang="en-GB"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9478" y="1539081"/>
            <a:ext cx="10515600" cy="4351338"/>
          </a:xfrm>
        </p:spPr>
        <p:txBody>
          <a:bodyPr>
            <a:normAutofit lnSpcReduction="10000"/>
          </a:bodyPr>
          <a:lstStyle/>
          <a:p>
            <a:r>
              <a:rPr lang="en-IN" dirty="0">
                <a:latin typeface="Times New Roman" panose="02020603050405020304" pitchFamily="18" charset="0"/>
                <a:cs typeface="Times New Roman" panose="02020603050405020304" pitchFamily="18" charset="0"/>
              </a:rPr>
              <a:t>To develop a system that can be embedded in deep-sea remotely operated vehicles.</a:t>
            </a:r>
          </a:p>
          <a:p>
            <a:r>
              <a:rPr lang="en-IN" dirty="0">
                <a:latin typeface="Times New Roman" panose="02020603050405020304" pitchFamily="18" charset="0"/>
                <a:cs typeface="Times New Roman" panose="02020603050405020304" pitchFamily="18" charset="0"/>
              </a:rPr>
              <a:t>To enhance the quality of the images taken by divers.</a:t>
            </a:r>
          </a:p>
          <a:p>
            <a:r>
              <a:rPr lang="en-IN" dirty="0">
                <a:latin typeface="Times New Roman" panose="02020603050405020304" pitchFamily="18" charset="0"/>
                <a:cs typeface="Times New Roman" panose="02020603050405020304" pitchFamily="18" charset="0"/>
              </a:rPr>
              <a:t>To improve oceanic research capabilities by providing quality images.</a:t>
            </a:r>
          </a:p>
          <a:p>
            <a:r>
              <a:rPr lang="en-IN" dirty="0">
                <a:latin typeface="Times New Roman" panose="02020603050405020304" pitchFamily="18" charset="0"/>
                <a:cs typeface="Times New Roman" panose="02020603050405020304" pitchFamily="18" charset="0"/>
              </a:rPr>
              <a:t>To enhance images that are taken by commoners who go for dive or for pre-wedding shoots underwater.</a:t>
            </a:r>
          </a:p>
          <a:p>
            <a:r>
              <a:rPr lang="en-IN" dirty="0">
                <a:latin typeface="Times New Roman" panose="02020603050405020304" pitchFamily="18" charset="0"/>
                <a:cs typeface="Times New Roman" panose="02020603050405020304" pitchFamily="18" charset="0"/>
              </a:rPr>
              <a:t>To improve the study of deep-sea tectonic activities.</a:t>
            </a:r>
          </a:p>
          <a:p>
            <a:r>
              <a:rPr lang="en-IN" dirty="0">
                <a:latin typeface="Times New Roman" panose="02020603050405020304" pitchFamily="18" charset="0"/>
                <a:cs typeface="Times New Roman" panose="02020603050405020304" pitchFamily="18" charset="0"/>
              </a:rPr>
              <a:t>To develop ways to travel deep under the ocean with fewer barriers.</a:t>
            </a:r>
          </a:p>
          <a:p>
            <a:r>
              <a:rPr lang="en-IN" dirty="0">
                <a:latin typeface="Times New Roman" panose="02020603050405020304" pitchFamily="18" charset="0"/>
                <a:cs typeface="Times New Roman" panose="02020603050405020304" pitchFamily="18" charset="0"/>
              </a:rPr>
              <a:t>To develop a system that can also be used in other conditions with similar problems.</a:t>
            </a:r>
          </a:p>
        </p:txBody>
      </p:sp>
      <p:sp>
        <p:nvSpPr>
          <p:cNvPr id="4" name="Footer Placeholder 3"/>
          <p:cNvSpPr>
            <a:spLocks noGrp="1"/>
          </p:cNvSpPr>
          <p:nvPr>
            <p:ph type="ftr" sz="quarter" idx="11"/>
          </p:nvPr>
        </p:nvSpPr>
        <p:spPr/>
        <p:txBody>
          <a:bodyPr/>
          <a:lstStyle/>
          <a:p>
            <a:r>
              <a:rPr lang="en-IN"/>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t>12</a:t>
            </a:fld>
            <a:endParaRPr lang="en-IN"/>
          </a:p>
        </p:txBody>
      </p:sp>
    </p:spTree>
    <p:extLst>
      <p:ext uri="{BB962C8B-B14F-4D97-AF65-F5344CB8AC3E}">
        <p14:creationId xmlns:p14="http://schemas.microsoft.com/office/powerpoint/2010/main" val="200533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GB" dirty="0">
                <a:latin typeface="Times New Roman" panose="02020603050405020304" pitchFamily="18" charset="0"/>
                <a:cs typeface="Times New Roman" panose="02020603050405020304" pitchFamily="18" charset="0"/>
              </a:rPr>
              <a:t>Proposed Architecture</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33F0709-3939-A234-A48E-855BC7FC76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9" t="723" r="529" b="48623"/>
          <a:stretch/>
        </p:blipFill>
        <p:spPr>
          <a:xfrm>
            <a:off x="2484782" y="1187450"/>
            <a:ext cx="6758609" cy="5670550"/>
          </a:xfrm>
        </p:spPr>
      </p:pic>
      <p:sp>
        <p:nvSpPr>
          <p:cNvPr id="4" name="Footer Placeholder 3"/>
          <p:cNvSpPr>
            <a:spLocks noGrp="1"/>
          </p:cNvSpPr>
          <p:nvPr>
            <p:ph type="ftr" sz="quarter" idx="11"/>
          </p:nvPr>
        </p:nvSpPr>
        <p:spPr/>
        <p:txBody>
          <a:bodyPr/>
          <a:lstStyle/>
          <a:p>
            <a:r>
              <a:rPr lang="en-IN"/>
              <a:t>2022-23</a:t>
            </a:r>
            <a:endParaRPr lang="en-IN" dirty="0"/>
          </a:p>
        </p:txBody>
      </p:sp>
      <p:sp>
        <p:nvSpPr>
          <p:cNvPr id="5" name="Slide Number Placeholder 4"/>
          <p:cNvSpPr>
            <a:spLocks noGrp="1"/>
          </p:cNvSpPr>
          <p:nvPr>
            <p:ph type="sldNum" sz="quarter" idx="12"/>
          </p:nvPr>
        </p:nvSpPr>
        <p:spPr/>
        <p:txBody>
          <a:bodyPr/>
          <a:lstStyle/>
          <a:p>
            <a:fld id="{00320281-AA44-47DE-A12A-EF7A9AB715F5}" type="slidenum">
              <a:rPr lang="en-IN" smtClean="0"/>
              <a:t>13</a:t>
            </a:fld>
            <a:endParaRPr lang="en-IN"/>
          </a:p>
        </p:txBody>
      </p:sp>
    </p:spTree>
    <p:extLst>
      <p:ext uri="{BB962C8B-B14F-4D97-AF65-F5344CB8AC3E}">
        <p14:creationId xmlns:p14="http://schemas.microsoft.com/office/powerpoint/2010/main" val="314701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F23AAD-92F0-0B2F-1DA6-4EBE06D77A6F}"/>
              </a:ext>
            </a:extLst>
          </p:cNvPr>
          <p:cNvSpPr>
            <a:spLocks noGrp="1"/>
          </p:cNvSpPr>
          <p:nvPr>
            <p:ph type="ftr" sz="quarter" idx="11"/>
          </p:nvPr>
        </p:nvSpPr>
        <p:spPr/>
        <p:txBody>
          <a:bodyPr/>
          <a:lstStyle/>
          <a:p>
            <a:r>
              <a:rPr lang="en-IN"/>
              <a:t>2022-23</a:t>
            </a:r>
          </a:p>
        </p:txBody>
      </p:sp>
      <p:sp>
        <p:nvSpPr>
          <p:cNvPr id="5" name="Slide Number Placeholder 4">
            <a:extLst>
              <a:ext uri="{FF2B5EF4-FFF2-40B4-BE49-F238E27FC236}">
                <a16:creationId xmlns:a16="http://schemas.microsoft.com/office/drawing/2014/main" id="{5B540D53-A07C-ED01-9BE7-EC8F72BA8AA1}"/>
              </a:ext>
            </a:extLst>
          </p:cNvPr>
          <p:cNvSpPr>
            <a:spLocks noGrp="1"/>
          </p:cNvSpPr>
          <p:nvPr>
            <p:ph type="sldNum" sz="quarter" idx="12"/>
          </p:nvPr>
        </p:nvSpPr>
        <p:spPr/>
        <p:txBody>
          <a:bodyPr/>
          <a:lstStyle/>
          <a:p>
            <a:fld id="{00320281-AA44-47DE-A12A-EF7A9AB715F5}" type="slidenum">
              <a:rPr lang="en-IN" smtClean="0"/>
              <a:t>14</a:t>
            </a:fld>
            <a:endParaRPr lang="en-IN"/>
          </a:p>
        </p:txBody>
      </p:sp>
      <p:pic>
        <p:nvPicPr>
          <p:cNvPr id="7" name="Picture 6">
            <a:extLst>
              <a:ext uri="{FF2B5EF4-FFF2-40B4-BE49-F238E27FC236}">
                <a16:creationId xmlns:a16="http://schemas.microsoft.com/office/drawing/2014/main" id="{3848E824-0254-8B74-5BBF-A087868FB059}"/>
              </a:ext>
            </a:extLst>
          </p:cNvPr>
          <p:cNvPicPr>
            <a:picLocks noChangeAspect="1"/>
          </p:cNvPicPr>
          <p:nvPr/>
        </p:nvPicPr>
        <p:blipFill rotWithShape="1">
          <a:blip r:embed="rId2">
            <a:extLst>
              <a:ext uri="{28A0092B-C50C-407E-A947-70E740481C1C}">
                <a14:useLocalDpi xmlns:a14="http://schemas.microsoft.com/office/drawing/2010/main" val="0"/>
              </a:ext>
            </a:extLst>
          </a:blip>
          <a:srcRect l="2328" t="48841" r="1644" b="715"/>
          <a:stretch/>
        </p:blipFill>
        <p:spPr>
          <a:xfrm>
            <a:off x="2743199" y="417443"/>
            <a:ext cx="6967331" cy="5938908"/>
          </a:xfrm>
          <a:prstGeom prst="rect">
            <a:avLst/>
          </a:prstGeom>
        </p:spPr>
      </p:pic>
    </p:spTree>
    <p:extLst>
      <p:ext uri="{BB962C8B-B14F-4D97-AF65-F5344CB8AC3E}">
        <p14:creationId xmlns:p14="http://schemas.microsoft.com/office/powerpoint/2010/main" val="569299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504" y="1462088"/>
            <a:ext cx="11459818" cy="4714875"/>
          </a:xfrm>
        </p:spPr>
        <p:txBody>
          <a:bodyPr>
            <a:normAutofit fontScale="85000" lnSpcReduction="10000"/>
          </a:bodyPr>
          <a:lstStyle/>
          <a:p>
            <a:r>
              <a:rPr lang="en-IN" dirty="0"/>
              <a:t>In this approach, we used </a:t>
            </a:r>
            <a:r>
              <a:rPr lang="en-IN" dirty="0" err="1"/>
              <a:t>Color</a:t>
            </a:r>
            <a:r>
              <a:rPr lang="en-IN" dirty="0"/>
              <a:t> constancy, </a:t>
            </a:r>
            <a:r>
              <a:rPr lang="en-IN" dirty="0">
                <a:latin typeface="Times New Roman" panose="02020603050405020304" pitchFamily="18" charset="0"/>
                <a:cs typeface="Times New Roman" panose="02020603050405020304" pitchFamily="18" charset="0"/>
              </a:rPr>
              <a:t>Dehazing using Channel intensity prior, transmission maps, and gamma correction. </a:t>
            </a:r>
          </a:p>
          <a:p>
            <a:r>
              <a:rPr lang="en-IN" dirty="0"/>
              <a:t> Here in our approach, we have multiple advantages, such as faster computing and real-time application of the system.</a:t>
            </a:r>
          </a:p>
          <a:p>
            <a:r>
              <a:rPr lang="en-IN" dirty="0"/>
              <a:t> People can access the system across various platforms as its requisites are very less.</a:t>
            </a:r>
          </a:p>
          <a:p>
            <a:r>
              <a:rPr lang="en-IN" dirty="0"/>
              <a:t>Applications of this can even be used in case of fog, haze, and dust-degraded images.</a:t>
            </a:r>
          </a:p>
          <a:p>
            <a:r>
              <a:rPr lang="en-IN" dirty="0"/>
              <a:t>The method serves its main aim in assisting oceanic research and marine life exploration.</a:t>
            </a:r>
          </a:p>
          <a:p>
            <a:r>
              <a:rPr lang="en-IN" dirty="0"/>
              <a:t>It can also benefit </a:t>
            </a:r>
            <a:r>
              <a:rPr lang="en-IN" dirty="0" err="1"/>
              <a:t>travelers</a:t>
            </a:r>
            <a:r>
              <a:rPr lang="en-IN" dirty="0"/>
              <a:t> and photographers who are often annoyed by the disturbances in their images due to the conditions.</a:t>
            </a:r>
          </a:p>
          <a:p>
            <a:r>
              <a:rPr lang="en-IN" dirty="0"/>
              <a:t>The method can get be further used in various cases for various purposes, such as in cars when the road is foggy, and in dusty areas while traveling and it can also be implemented to remove haze from satellite images.</a:t>
            </a:r>
          </a:p>
          <a:p>
            <a:endParaRPr lang="en-IN" dirty="0"/>
          </a:p>
          <a:p>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IN"/>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t>15</a:t>
            </a:fld>
            <a:endParaRPr lang="en-IN"/>
          </a:p>
        </p:txBody>
      </p:sp>
    </p:spTree>
    <p:extLst>
      <p:ext uri="{BB962C8B-B14F-4D97-AF65-F5344CB8AC3E}">
        <p14:creationId xmlns:p14="http://schemas.microsoft.com/office/powerpoint/2010/main" val="162679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endParaRPr lang="en-GB">
              <a:latin typeface="Times New Roman"/>
              <a:cs typeface="Times New Roman"/>
            </a:endParaRPr>
          </a:p>
        </p:txBody>
      </p:sp>
      <p:sp>
        <p:nvSpPr>
          <p:cNvPr id="4" name="Footer Placeholder 3"/>
          <p:cNvSpPr>
            <a:spLocks noGrp="1"/>
          </p:cNvSpPr>
          <p:nvPr>
            <p:ph type="ftr" sz="quarter" idx="11"/>
          </p:nvPr>
        </p:nvSpPr>
        <p:spPr/>
        <p:txBody>
          <a:bodyPr/>
          <a:lstStyle/>
          <a:p>
            <a:r>
              <a:rPr lang="en-IN" dirty="0"/>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t>16</a:t>
            </a:fld>
            <a:endParaRPr lang="en-IN"/>
          </a:p>
        </p:txBody>
      </p:sp>
      <p:sp>
        <p:nvSpPr>
          <p:cNvPr id="6" name="TextBox 5">
            <a:extLst>
              <a:ext uri="{FF2B5EF4-FFF2-40B4-BE49-F238E27FC236}">
                <a16:creationId xmlns:a16="http://schemas.microsoft.com/office/drawing/2014/main" id="{BFF0BE57-9A13-B8C5-7FC7-EC668B4ECE95}"/>
              </a:ext>
            </a:extLst>
          </p:cNvPr>
          <p:cNvSpPr txBox="1"/>
          <p:nvPr/>
        </p:nvSpPr>
        <p:spPr>
          <a:xfrm>
            <a:off x="427383" y="1690688"/>
            <a:ext cx="11420060" cy="747897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200" dirty="0"/>
              <a:t>Chaitra Desai </a:t>
            </a:r>
            <a:r>
              <a:rPr lang="en-IN" sz="2200" dirty="0" err="1"/>
              <a:t>Badduri</a:t>
            </a:r>
            <a:r>
              <a:rPr lang="en-IN" sz="2200" dirty="0"/>
              <a:t>, Sai Sudheer Reddy, Ramesh Ashok </a:t>
            </a:r>
            <a:r>
              <a:rPr lang="en-IN" sz="2200" dirty="0" err="1"/>
              <a:t>Tabib</a:t>
            </a:r>
            <a:r>
              <a:rPr lang="en-IN" sz="2200" dirty="0"/>
              <a:t>, </a:t>
            </a:r>
            <a:r>
              <a:rPr lang="en-IN" sz="2200" dirty="0" err="1"/>
              <a:t>Ujwala</a:t>
            </a:r>
            <a:r>
              <a:rPr lang="en-IN" sz="2200" dirty="0"/>
              <a:t> Patil Uma, </a:t>
            </a:r>
            <a:r>
              <a:rPr lang="en-IN" sz="2200" dirty="0" err="1"/>
              <a:t>Mudenagud</a:t>
            </a:r>
            <a:r>
              <a:rPr lang="en-IN" sz="2200" dirty="0"/>
              <a:t>- </a:t>
            </a:r>
            <a:r>
              <a:rPr lang="en-US" sz="2200" dirty="0" err="1"/>
              <a:t>AquaGAN</a:t>
            </a:r>
            <a:r>
              <a:rPr lang="en-US" sz="2200" dirty="0"/>
              <a:t>: Restoration of Underwater Images(2018)</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a:cs typeface="Times New Roman"/>
              </a:rPr>
              <a:t>Farhan Hussain and </a:t>
            </a:r>
            <a:r>
              <a:rPr lang="en-US" sz="2200" dirty="0" err="1">
                <a:latin typeface="Times New Roman"/>
                <a:cs typeface="Times New Roman"/>
              </a:rPr>
              <a:t>Jechang</a:t>
            </a:r>
            <a:r>
              <a:rPr lang="en-US" sz="2200" dirty="0">
                <a:latin typeface="Times New Roman"/>
                <a:cs typeface="Times New Roman"/>
              </a:rPr>
              <a:t> </a:t>
            </a:r>
            <a:r>
              <a:rPr lang="en-US" sz="2200" dirty="0" err="1">
                <a:latin typeface="Times New Roman"/>
                <a:cs typeface="Times New Roman"/>
              </a:rPr>
              <a:t>Jeong</a:t>
            </a:r>
            <a:r>
              <a:rPr lang="en-US" sz="2200" dirty="0">
                <a:latin typeface="Times New Roman"/>
                <a:cs typeface="Times New Roman"/>
              </a:rPr>
              <a:t>: Visibility Enhancement of Scene Images Degraded by Foggy Weather Conditions with Deep Neural Networks(2015)</a:t>
            </a:r>
            <a:endParaRPr lang="en-US" sz="2200" dirty="0">
              <a:latin typeface="Times New Roman"/>
              <a:ea typeface="Calibri"/>
              <a:cs typeface="Times New Roman"/>
            </a:endParaRPr>
          </a:p>
          <a:p>
            <a:pPr marL="285750" indent="-285750">
              <a:buFont typeface="Arial" panose="020B0604020202020204" pitchFamily="34" charset="0"/>
              <a:buChar char="•"/>
            </a:pPr>
            <a:r>
              <a:rPr lang="en-IN" sz="2200" dirty="0">
                <a:latin typeface="Times New Roman"/>
                <a:cs typeface="Times New Roman"/>
              </a:rPr>
              <a:t>Mayuri </a:t>
            </a:r>
            <a:r>
              <a:rPr lang="en-IN" sz="2200" dirty="0" err="1">
                <a:latin typeface="Times New Roman"/>
                <a:cs typeface="Times New Roman"/>
              </a:rPr>
              <a:t>Madake</a:t>
            </a:r>
            <a:r>
              <a:rPr lang="en-IN" sz="2200" dirty="0">
                <a:latin typeface="Times New Roman"/>
                <a:cs typeface="Times New Roman"/>
              </a:rPr>
              <a:t> </a:t>
            </a:r>
            <a:r>
              <a:rPr lang="en-IN" sz="2200" dirty="0" err="1">
                <a:latin typeface="Times New Roman"/>
                <a:cs typeface="Times New Roman"/>
              </a:rPr>
              <a:t>Sankirti</a:t>
            </a:r>
            <a:r>
              <a:rPr lang="en-IN" sz="2200" dirty="0">
                <a:latin typeface="Times New Roman"/>
                <a:cs typeface="Times New Roman"/>
              </a:rPr>
              <a:t> </a:t>
            </a:r>
            <a:r>
              <a:rPr lang="en-IN" sz="2200" dirty="0" err="1">
                <a:latin typeface="Times New Roman"/>
                <a:cs typeface="Times New Roman"/>
              </a:rPr>
              <a:t>Shiravale</a:t>
            </a:r>
            <a:r>
              <a:rPr lang="en-IN" sz="2200" dirty="0">
                <a:latin typeface="Times New Roman"/>
                <a:cs typeface="Times New Roman"/>
              </a:rPr>
              <a:t>: </a:t>
            </a:r>
            <a:r>
              <a:rPr lang="en-US" sz="2200" dirty="0">
                <a:latin typeface="Times New Roman"/>
                <a:cs typeface="Times New Roman"/>
              </a:rPr>
              <a:t>Image Dehazing of Images Captured in Real-World Weather Conditions using Derived Guided Filter(2018)</a:t>
            </a:r>
            <a:endParaRPr lang="en-US" sz="2200" dirty="0">
              <a:latin typeface="Times New Roman"/>
              <a:ea typeface="+mn-lt"/>
              <a:cs typeface="Times New Roman"/>
            </a:endParaRPr>
          </a:p>
          <a:p>
            <a:pPr marL="285750" indent="-285750">
              <a:buFont typeface="Arial" panose="020B0604020202020204" pitchFamily="34" charset="0"/>
              <a:buChar char="•"/>
            </a:pPr>
            <a:r>
              <a:rPr lang="en-IN" sz="2200" dirty="0">
                <a:latin typeface="Times New Roman"/>
                <a:ea typeface="+mn-lt"/>
                <a:cs typeface="Times New Roman"/>
              </a:rPr>
              <a:t>R. </a:t>
            </a:r>
            <a:r>
              <a:rPr lang="en-IN" sz="2200" dirty="0" err="1">
                <a:latin typeface="Times New Roman"/>
                <a:ea typeface="+mn-lt"/>
                <a:cs typeface="Times New Roman"/>
              </a:rPr>
              <a:t>Suganya</a:t>
            </a:r>
            <a:r>
              <a:rPr lang="en-IN" sz="2200" dirty="0">
                <a:latin typeface="Times New Roman"/>
                <a:ea typeface="+mn-lt"/>
                <a:cs typeface="Times New Roman"/>
              </a:rPr>
              <a:t> </a:t>
            </a:r>
            <a:r>
              <a:rPr lang="en-IN" sz="2200" dirty="0" err="1">
                <a:latin typeface="Times New Roman"/>
                <a:ea typeface="+mn-lt"/>
                <a:cs typeface="Times New Roman"/>
              </a:rPr>
              <a:t>R.Kanagavalli</a:t>
            </a:r>
            <a:r>
              <a:rPr lang="en-IN" sz="2200" dirty="0">
                <a:latin typeface="Times New Roman"/>
                <a:ea typeface="+mn-lt"/>
                <a:cs typeface="Times New Roman"/>
              </a:rPr>
              <a:t>: Hybrid gated recurrent unit and CNN-based Deep learning architecture-based visibility improvement scheme for improving fog-degraded images.(2021)</a:t>
            </a:r>
          </a:p>
          <a:p>
            <a:pPr marL="285750" indent="-285750">
              <a:buFont typeface="Arial" panose="020B0604020202020204" pitchFamily="34" charset="0"/>
              <a:buChar char="•"/>
            </a:pPr>
            <a:r>
              <a:rPr lang="en-IN" sz="2200" dirty="0">
                <a:latin typeface="Times New Roman"/>
                <a:ea typeface="+mn-lt"/>
                <a:cs typeface="Times New Roman"/>
              </a:rPr>
              <a:t>Simon </a:t>
            </a:r>
            <a:r>
              <a:rPr lang="en-IN" sz="2200" dirty="0" err="1">
                <a:latin typeface="Times New Roman"/>
                <a:ea typeface="+mn-lt"/>
                <a:cs typeface="Times New Roman"/>
              </a:rPr>
              <a:t>Emberton</a:t>
            </a:r>
            <a:r>
              <a:rPr lang="en-IN" sz="2200" dirty="0">
                <a:latin typeface="Times New Roman"/>
                <a:ea typeface="+mn-lt"/>
                <a:cs typeface="Times New Roman"/>
              </a:rPr>
              <a:t>, Lars </a:t>
            </a:r>
            <a:r>
              <a:rPr lang="en-IN" sz="2200" dirty="0" err="1">
                <a:latin typeface="Times New Roman"/>
                <a:ea typeface="+mn-lt"/>
                <a:cs typeface="Times New Roman"/>
              </a:rPr>
              <a:t>Chittka</a:t>
            </a:r>
            <a:r>
              <a:rPr lang="en-IN" sz="2200" dirty="0">
                <a:latin typeface="Times New Roman"/>
                <a:ea typeface="+mn-lt"/>
                <a:cs typeface="Times New Roman"/>
              </a:rPr>
              <a:t>, Andrea Cavallaro: Underwater image and video dehazing with pure haze region(2018)</a:t>
            </a:r>
          </a:p>
          <a:p>
            <a:pPr marL="285750" indent="-285750">
              <a:buFont typeface="Arial" panose="020B0604020202020204" pitchFamily="34" charset="0"/>
              <a:buChar char="•"/>
            </a:pPr>
            <a:r>
              <a:rPr lang="en-IN" sz="2200" dirty="0">
                <a:ea typeface="+mn-lt"/>
                <a:cs typeface="+mn-lt"/>
              </a:rPr>
              <a:t>Zheng Liang, </a:t>
            </a:r>
            <a:r>
              <a:rPr lang="en-IN" sz="2200" dirty="0" err="1">
                <a:ea typeface="+mn-lt"/>
                <a:cs typeface="+mn-lt"/>
              </a:rPr>
              <a:t>Yafei</a:t>
            </a:r>
            <a:r>
              <a:rPr lang="en-IN" sz="2200" dirty="0">
                <a:ea typeface="+mn-lt"/>
                <a:cs typeface="+mn-lt"/>
              </a:rPr>
              <a:t> Wang, </a:t>
            </a:r>
            <a:r>
              <a:rPr lang="en-IN" sz="2200" dirty="0" err="1">
                <a:ea typeface="+mn-lt"/>
                <a:cs typeface="+mn-lt"/>
              </a:rPr>
              <a:t>Xueyan</a:t>
            </a:r>
            <a:r>
              <a:rPr lang="en-IN" sz="2200" dirty="0">
                <a:ea typeface="+mn-lt"/>
                <a:cs typeface="+mn-lt"/>
              </a:rPr>
              <a:t> </a:t>
            </a:r>
            <a:r>
              <a:rPr lang="en-IN" sz="2200" dirty="0" err="1">
                <a:ea typeface="+mn-lt"/>
                <a:cs typeface="+mn-lt"/>
              </a:rPr>
              <a:t>DingZetian</a:t>
            </a:r>
            <a:r>
              <a:rPr lang="en-IN" sz="2200" dirty="0">
                <a:ea typeface="+mn-lt"/>
                <a:cs typeface="+mn-lt"/>
              </a:rPr>
              <a:t> Mi, </a:t>
            </a:r>
            <a:r>
              <a:rPr lang="en-IN" sz="2200" dirty="0" err="1">
                <a:ea typeface="+mn-lt"/>
                <a:cs typeface="+mn-lt"/>
              </a:rPr>
              <a:t>Xianping</a:t>
            </a:r>
            <a:r>
              <a:rPr lang="en-IN" sz="2200" dirty="0">
                <a:ea typeface="+mn-lt"/>
                <a:cs typeface="+mn-lt"/>
              </a:rPr>
              <a:t> Fu: </a:t>
            </a:r>
            <a:r>
              <a:rPr lang="en-IN" sz="2200" dirty="0">
                <a:latin typeface="Times New Roman"/>
                <a:ea typeface="+mn-lt"/>
                <a:cs typeface="Times New Roman"/>
              </a:rPr>
              <a:t>Single underwater image enhancement by attenuation guided by </a:t>
            </a:r>
            <a:r>
              <a:rPr lang="en-IN" sz="2200" dirty="0" err="1">
                <a:latin typeface="Times New Roman"/>
                <a:ea typeface="+mn-lt"/>
                <a:cs typeface="Times New Roman"/>
              </a:rPr>
              <a:t>color</a:t>
            </a:r>
            <a:r>
              <a:rPr lang="en-IN" sz="2200" dirty="0">
                <a:latin typeface="Times New Roman"/>
                <a:ea typeface="+mn-lt"/>
                <a:cs typeface="Times New Roman"/>
              </a:rPr>
              <a:t> correlation and detail preserved dehazing(2020)</a:t>
            </a:r>
            <a:endParaRPr lang="en-IN" sz="2200" dirty="0">
              <a:ea typeface="+mn-lt"/>
              <a:cs typeface="+mn-lt"/>
            </a:endParaRPr>
          </a:p>
          <a:p>
            <a:pPr marL="285750" indent="-285750">
              <a:buFont typeface="Arial" panose="020B0604020202020204" pitchFamily="34" charset="0"/>
              <a:buChar char="•"/>
            </a:pPr>
            <a:endParaRPr lang="en-IN" dirty="0">
              <a:ea typeface="+mn-lt"/>
              <a:cs typeface="+mn-lt"/>
            </a:endParaRPr>
          </a:p>
          <a:p>
            <a:pPr marL="285750" indent="-285750">
              <a:buFont typeface="Arial" panose="020B0604020202020204" pitchFamily="34" charset="0"/>
              <a:buChar char="•"/>
            </a:pPr>
            <a:endParaRPr lang="en-IN" dirty="0">
              <a:latin typeface="Times New Roman"/>
              <a:ea typeface="+mn-lt"/>
              <a:cs typeface="Times New Roman"/>
            </a:endParaRPr>
          </a:p>
          <a:p>
            <a:pPr marL="285750" indent="-285750">
              <a:buFont typeface="Arial" panose="020B0604020202020204" pitchFamily="34" charset="0"/>
              <a:buChar char="•"/>
            </a:pPr>
            <a:endParaRPr lang="en-IN" dirty="0">
              <a:latin typeface="Times New Roman"/>
              <a:ea typeface="+mn-lt"/>
              <a:cs typeface="Times New Roman"/>
            </a:endParaRPr>
          </a:p>
          <a:p>
            <a:pPr marL="285750" indent="-285750">
              <a:buFont typeface="Arial" panose="020B0604020202020204" pitchFamily="34" charset="0"/>
              <a:buChar char="•"/>
            </a:pPr>
            <a:endParaRPr lang="en-IN" dirty="0">
              <a:latin typeface="Times New Roman"/>
              <a:ea typeface="+mn-lt"/>
              <a:cs typeface="Times New Roman"/>
            </a:endParaRPr>
          </a:p>
          <a:p>
            <a:pPr marL="285750" indent="-285750">
              <a:buFont typeface="Arial" panose="020B0604020202020204" pitchFamily="34" charset="0"/>
              <a:buChar char="•"/>
            </a:pPr>
            <a:endParaRPr lang="en-IN" dirty="0">
              <a:latin typeface="Times New Roman"/>
              <a:ea typeface="+mn-lt"/>
              <a:cs typeface="Times New Roman"/>
            </a:endParaRPr>
          </a:p>
          <a:p>
            <a:pPr marL="285750" indent="-285750">
              <a:buFont typeface="Arial" panose="020B0604020202020204" pitchFamily="34" charset="0"/>
              <a:buChar char="•"/>
            </a:pPr>
            <a:endParaRPr lang="en-IN" dirty="0">
              <a:latin typeface="Times New Roman"/>
              <a:ea typeface="+mn-lt"/>
              <a:cs typeface="Times New Roman"/>
            </a:endParaRPr>
          </a:p>
          <a:p>
            <a:pPr marL="285750" indent="-285750">
              <a:buFont typeface="Arial" panose="020B0604020202020204" pitchFamily="34" charset="0"/>
              <a:buChar char="•"/>
            </a:pPr>
            <a:endParaRPr lang="en-IN" dirty="0">
              <a:latin typeface="Calibri" panose="020F0502020204030204"/>
              <a:ea typeface="+mn-lt"/>
              <a:cs typeface="Calibri" panose="020F0502020204030204"/>
            </a:endParaRPr>
          </a:p>
          <a:p>
            <a:pPr marL="285750" indent="-285750">
              <a:buFont typeface="Arial" panose="020B0604020202020204" pitchFamily="34" charset="0"/>
              <a:buChar char="•"/>
            </a:pPr>
            <a:endParaRPr lang="en-US" dirty="0">
              <a:latin typeface="Times New Roman"/>
              <a:ea typeface="+mn-lt"/>
              <a:cs typeface="Times New Roman"/>
            </a:endParaRPr>
          </a:p>
          <a:p>
            <a:pPr marL="285750" indent="-285750">
              <a:buFont typeface="Arial,Sans-Serif" panose="020B0604020202020204" pitchFamily="34" charset="0"/>
              <a:buChar char="•"/>
            </a:pPr>
            <a:endParaRPr lang="en-IN" dirty="0">
              <a:latin typeface="Times New Roman"/>
              <a:ea typeface="+mn-lt"/>
              <a:cs typeface="Times New Roman"/>
            </a:endParaRPr>
          </a:p>
          <a:p>
            <a:pPr marL="285750" indent="-285750">
              <a:buFont typeface="Arial" panose="020B0604020202020204" pitchFamily="34" charset="0"/>
              <a:buChar char="•"/>
            </a:pPr>
            <a:endParaRPr lang="en-IN" dirty="0">
              <a:latin typeface="Times New Roman"/>
              <a:ea typeface="+mn-lt"/>
              <a:cs typeface="Times New Roman"/>
            </a:endParaRPr>
          </a:p>
          <a:p>
            <a:endParaRPr lang="en-IN" dirty="0">
              <a:latin typeface="Calibri" panose="020F0502020204030204"/>
              <a:ea typeface="+mn-lt"/>
              <a:cs typeface="Calibri" panose="020F0502020204030204"/>
            </a:endParaRPr>
          </a:p>
          <a:p>
            <a:pPr marL="285750" indent="-285750">
              <a:buFont typeface="Arial" panose="020B0604020202020204" pitchFamily="34" charset="0"/>
              <a:buChar char="•"/>
            </a:pPr>
            <a:endParaRPr lang="en-IN" dirty="0">
              <a:latin typeface="Calibri" panose="020F0502020204030204"/>
              <a:ea typeface="+mn-lt"/>
              <a:cs typeface="Calibri" panose="020F0502020204030204"/>
            </a:endParaRPr>
          </a:p>
        </p:txBody>
      </p:sp>
    </p:spTree>
    <p:extLst>
      <p:ext uri="{BB962C8B-B14F-4D97-AF65-F5344CB8AC3E}">
        <p14:creationId xmlns:p14="http://schemas.microsoft.com/office/powerpoint/2010/main" val="91127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347869" y="1510748"/>
            <a:ext cx="11549269" cy="4666215"/>
          </a:xfrm>
        </p:spPr>
        <p:txBody>
          <a:bodyPr vert="horz" lIns="91440" tIns="45720" rIns="91440" bIns="45720" rtlCol="0" anchor="t">
            <a:normAutofit lnSpcReduction="10000"/>
          </a:bodyPr>
          <a:lstStyle/>
          <a:p>
            <a:pPr marL="457200" lvl="1" indent="0">
              <a:buNone/>
            </a:pPr>
            <a:r>
              <a:rPr lang="en-GB" b="1" dirty="0">
                <a:latin typeface="Times New Roman" panose="02020603050405020304" pitchFamily="18" charset="0"/>
                <a:cs typeface="Times New Roman" panose="02020603050405020304" pitchFamily="18" charset="0"/>
              </a:rPr>
              <a:t>Domain</a:t>
            </a:r>
          </a:p>
          <a:p>
            <a:pPr marL="457200" lvl="1" indent="0">
              <a:buNone/>
            </a:pPr>
            <a:r>
              <a:rPr lang="en-GB" dirty="0">
                <a:latin typeface="Times New Roman" panose="02020603050405020304" pitchFamily="18" charset="0"/>
                <a:cs typeface="Times New Roman" panose="02020603050405020304" pitchFamily="18" charset="0"/>
              </a:rPr>
              <a:t>Artificial intelligence and machine learning</a:t>
            </a:r>
          </a:p>
          <a:p>
            <a:pPr marL="457200" lvl="1" indent="0">
              <a:buNone/>
            </a:pPr>
            <a:endParaRPr lang="en-GB" dirty="0">
              <a:latin typeface="Times New Roman" panose="02020603050405020304" pitchFamily="18" charset="0"/>
              <a:ea typeface="Calibri"/>
              <a:cs typeface="Times New Roman" panose="02020603050405020304" pitchFamily="18" charset="0"/>
            </a:endParaRPr>
          </a:p>
          <a:p>
            <a:pPr lvl="1"/>
            <a:r>
              <a:rPr lang="en-GB" b="1" dirty="0">
                <a:latin typeface="Times New Roman" panose="02020603050405020304" pitchFamily="18" charset="0"/>
                <a:ea typeface="Calibri"/>
                <a:cs typeface="Times New Roman" panose="02020603050405020304" pitchFamily="18" charset="0"/>
              </a:rPr>
              <a:t>Artificial intelligence</a:t>
            </a:r>
            <a:r>
              <a:rPr lang="en-GB" dirty="0">
                <a:latin typeface="Times New Roman" panose="02020603050405020304" pitchFamily="18" charset="0"/>
                <a:ea typeface="Calibri"/>
                <a:cs typeface="Times New Roman" panose="02020603050405020304" pitchFamily="18" charset="0"/>
              </a:rPr>
              <a:t> is the way of making a computer-controlled robot, or 	software think intelligently.</a:t>
            </a:r>
          </a:p>
          <a:p>
            <a:pPr marL="457200" lvl="1" indent="0">
              <a:buNone/>
            </a:pPr>
            <a:r>
              <a:rPr lang="en-GB" dirty="0">
                <a:latin typeface="Times New Roman" panose="02020603050405020304" pitchFamily="18" charset="0"/>
                <a:ea typeface="Calibri"/>
                <a:cs typeface="Times New Roman" panose="02020603050405020304" pitchFamily="18" charset="0"/>
              </a:rPr>
              <a:t>	Ex:- </a:t>
            </a:r>
            <a:r>
              <a:rPr lang="en-GB" b="1" dirty="0" err="1">
                <a:latin typeface="Times New Roman" panose="02020603050405020304" pitchFamily="18" charset="0"/>
                <a:ea typeface="Calibri"/>
                <a:cs typeface="Times New Roman" panose="02020603050405020304" pitchFamily="18" charset="0"/>
              </a:rPr>
              <a:t>siri</a:t>
            </a:r>
            <a:r>
              <a:rPr lang="en-GB" b="1" dirty="0">
                <a:latin typeface="Times New Roman" panose="02020603050405020304" pitchFamily="18" charset="0"/>
                <a:ea typeface="Calibri"/>
                <a:cs typeface="Times New Roman" panose="02020603050405020304" pitchFamily="18" charset="0"/>
              </a:rPr>
              <a:t>, </a:t>
            </a:r>
            <a:r>
              <a:rPr lang="en-GB" b="1" dirty="0" err="1">
                <a:latin typeface="Times New Roman" panose="02020603050405020304" pitchFamily="18" charset="0"/>
                <a:ea typeface="Calibri"/>
                <a:cs typeface="Times New Roman" panose="02020603050405020304" pitchFamily="18" charset="0"/>
              </a:rPr>
              <a:t>google,alexa</a:t>
            </a:r>
            <a:r>
              <a:rPr lang="en-GB" b="1" dirty="0">
                <a:latin typeface="Times New Roman" panose="02020603050405020304" pitchFamily="18" charset="0"/>
                <a:ea typeface="Calibri"/>
                <a:cs typeface="Times New Roman" panose="02020603050405020304" pitchFamily="18" charset="0"/>
              </a:rPr>
              <a:t>  </a:t>
            </a:r>
            <a:r>
              <a:rPr lang="en-GB" dirty="0">
                <a:latin typeface="Times New Roman" panose="02020603050405020304" pitchFamily="18" charset="0"/>
                <a:ea typeface="Calibri"/>
                <a:cs typeface="Times New Roman" panose="02020603050405020304" pitchFamily="18" charset="0"/>
              </a:rPr>
              <a:t>are examples of ai</a:t>
            </a:r>
          </a:p>
          <a:p>
            <a:pPr marL="457200" lvl="1" indent="0">
              <a:buNone/>
            </a:pPr>
            <a:endParaRPr lang="en-GB" dirty="0">
              <a:latin typeface="Times New Roman" panose="02020603050405020304" pitchFamily="18" charset="0"/>
              <a:ea typeface="Calibri"/>
              <a:cs typeface="Times New Roman" panose="02020603050405020304" pitchFamily="18" charset="0"/>
            </a:endParaRPr>
          </a:p>
          <a:p>
            <a:pPr lvl="1"/>
            <a:r>
              <a:rPr lang="en-GB" b="1" dirty="0">
                <a:latin typeface="Times New Roman" panose="02020603050405020304" pitchFamily="18" charset="0"/>
                <a:cs typeface="Times New Roman" panose="02020603050405020304" pitchFamily="18" charset="0"/>
              </a:rPr>
              <a:t>Machine learning</a:t>
            </a:r>
            <a:r>
              <a:rPr lang="en-GB" dirty="0">
                <a:latin typeface="Times New Roman" panose="02020603050405020304" pitchFamily="18" charset="0"/>
                <a:cs typeface="Times New Roman" panose="02020603050405020304" pitchFamily="18" charset="0"/>
              </a:rPr>
              <a:t> is a branch of the field of ai that makes use of statistical 	models to develop predictions</a:t>
            </a:r>
          </a:p>
          <a:p>
            <a:pPr lvl="1"/>
            <a:r>
              <a:rPr lang="en-GB" dirty="0">
                <a:latin typeface="Times New Roman" panose="02020603050405020304" pitchFamily="18" charset="0"/>
                <a:ea typeface="Calibri"/>
                <a:cs typeface="Times New Roman" panose="02020603050405020304" pitchFamily="18" charset="0"/>
              </a:rPr>
              <a:t>It mainly uses algorithms that take data in, </a:t>
            </a:r>
            <a:r>
              <a:rPr lang="en-GB" dirty="0" err="1">
                <a:latin typeface="Times New Roman" panose="02020603050405020304" pitchFamily="18" charset="0"/>
                <a:ea typeface="Calibri"/>
                <a:cs typeface="Times New Roman" panose="02020603050405020304" pitchFamily="18" charset="0"/>
              </a:rPr>
              <a:t>analyze</a:t>
            </a:r>
            <a:r>
              <a:rPr lang="en-GB" dirty="0">
                <a:latin typeface="Times New Roman" panose="02020603050405020304" pitchFamily="18" charset="0"/>
                <a:ea typeface="Calibri"/>
                <a:cs typeface="Times New Roman" panose="02020603050405020304" pitchFamily="18" charset="0"/>
              </a:rPr>
              <a:t> it, and generate output based 	on analysis</a:t>
            </a:r>
          </a:p>
          <a:p>
            <a:pPr lvl="1"/>
            <a:r>
              <a:rPr lang="en-GB" dirty="0">
                <a:latin typeface="Times New Roman" panose="02020603050405020304" pitchFamily="18" charset="0"/>
                <a:ea typeface="Calibri"/>
                <a:cs typeface="Times New Roman" panose="02020603050405020304" pitchFamily="18" charset="0"/>
              </a:rPr>
              <a:t>In some approaches, algorithms work with so-called "training data“ first and then they learn, </a:t>
            </a:r>
            <a:r>
              <a:rPr lang="en-GB" dirty="0" err="1">
                <a:latin typeface="Times New Roman" panose="02020603050405020304" pitchFamily="18" charset="0"/>
                <a:ea typeface="Calibri"/>
                <a:cs typeface="Times New Roman" panose="02020603050405020304" pitchFamily="18" charset="0"/>
              </a:rPr>
              <a:t>predict,and</a:t>
            </a:r>
            <a:r>
              <a:rPr lang="en-GB" dirty="0">
                <a:latin typeface="Times New Roman" panose="02020603050405020304" pitchFamily="18" charset="0"/>
                <a:ea typeface="Calibri"/>
                <a:cs typeface="Times New Roman" panose="02020603050405020304" pitchFamily="18" charset="0"/>
              </a:rPr>
              <a:t> find ways to improve their performance overtime</a:t>
            </a:r>
          </a:p>
          <a:p>
            <a:pPr marL="0" indent="0">
              <a:buNone/>
            </a:pPr>
            <a:endParaRPr lang="en-GB" dirty="0">
              <a:latin typeface="Times New Roman" panose="02020603050405020304" pitchFamily="18" charset="0"/>
              <a:ea typeface="Calibri"/>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2022-23</a:t>
            </a:r>
          </a:p>
        </p:txBody>
      </p:sp>
      <p:sp>
        <p:nvSpPr>
          <p:cNvPr id="6" name="Slide Number Placeholder 5"/>
          <p:cNvSpPr>
            <a:spLocks noGrp="1"/>
          </p:cNvSpPr>
          <p:nvPr>
            <p:ph type="sldNum" sz="quarter" idx="12"/>
          </p:nvPr>
        </p:nvSpPr>
        <p:spPr/>
        <p:txBody>
          <a:bodyPr/>
          <a:lstStyle/>
          <a:p>
            <a:fld id="{00320281-AA44-47DE-A12A-EF7A9AB715F5}" type="slidenum">
              <a:rPr lang="en-IN" smtClean="0"/>
              <a:t>2</a:t>
            </a:fld>
            <a:endParaRPr lang="en-IN"/>
          </a:p>
        </p:txBody>
      </p:sp>
    </p:spTree>
    <p:extLst>
      <p:ext uri="{BB962C8B-B14F-4D97-AF65-F5344CB8AC3E}">
        <p14:creationId xmlns:p14="http://schemas.microsoft.com/office/powerpoint/2010/main" val="208134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BA36-EAA9-2AB7-6B1F-7D9856A1EDA7}"/>
              </a:ext>
            </a:extLst>
          </p:cNvPr>
          <p:cNvSpPr>
            <a:spLocks noGrp="1"/>
          </p:cNvSpPr>
          <p:nvPr>
            <p:ph type="title"/>
          </p:nvPr>
        </p:nvSpPr>
        <p:spPr/>
        <p:txBody>
          <a:bodyPr>
            <a:normAutofit fontScale="90000"/>
          </a:bodyPr>
          <a:lstStyle/>
          <a:p>
            <a:r>
              <a:rPr lang="en-GB" b="1" dirty="0">
                <a:solidFill>
                  <a:srgbClr val="FF0000"/>
                </a:solidFill>
                <a:latin typeface="Times New Roman" panose="02020603050405020304" pitchFamily="18" charset="0"/>
                <a:cs typeface="Times New Roman" panose="02020603050405020304" pitchFamily="18" charset="0"/>
              </a:rPr>
              <a:t>TITLE[</a:t>
            </a:r>
            <a:r>
              <a:rPr lang="en-GB" b="1" dirty="0">
                <a:latin typeface="Times New Roman" panose="02020603050405020304" pitchFamily="18" charset="0"/>
                <a:cs typeface="Times New Roman" panose="02020603050405020304" pitchFamily="18" charset="0"/>
              </a:rPr>
              <a:t>UNDERWATER IMAGE DEHAZING AND ENHANCEMENT USING DEEP LEARNING TECHNIQUES</a:t>
            </a:r>
            <a:r>
              <a:rPr lang="en-GB"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FC549CD-AFD5-AF6C-A9B0-E2FE58256CF6}"/>
              </a:ext>
            </a:extLst>
          </p:cNvPr>
          <p:cNvSpPr>
            <a:spLocks noGrp="1"/>
          </p:cNvSpPr>
          <p:nvPr>
            <p:ph idx="1"/>
          </p:nvPr>
        </p:nvSpPr>
        <p:spPr>
          <a:xfrm>
            <a:off x="838200" y="2005012"/>
            <a:ext cx="10515600" cy="4351338"/>
          </a:xfrm>
        </p:spPr>
        <p:txBody>
          <a:bodyPr vert="horz" lIns="91440" tIns="45720" rIns="91440" bIns="45720" rtlCol="0" anchor="t">
            <a:normAutofit/>
          </a:bodyPr>
          <a:lstStyle/>
          <a:p>
            <a:pPr>
              <a:buFont typeface="Wingdings"/>
              <a:buChar char="§"/>
            </a:pPr>
            <a:r>
              <a:rPr lang="en-GB" dirty="0">
                <a:latin typeface="Times New Roman"/>
                <a:ea typeface="+mn-lt"/>
                <a:cs typeface="+mn-lt"/>
              </a:rPr>
              <a:t>Underwater imaging is a major concern for all researchers, the main reason for it is the physical properties that are present in the underwater environment affect the images captured by the visual sensors.</a:t>
            </a:r>
            <a:endParaRPr lang="en-GB" dirty="0">
              <a:latin typeface="Times New Roman"/>
              <a:cs typeface="Calibri" panose="020F0502020204030204"/>
            </a:endParaRPr>
          </a:p>
          <a:p>
            <a:pPr>
              <a:buFont typeface="Wingdings"/>
              <a:buChar char="§"/>
            </a:pPr>
            <a:r>
              <a:rPr lang="en-GB" dirty="0">
                <a:latin typeface="Times New Roman"/>
                <a:ea typeface="+mn-lt"/>
                <a:cs typeface="+mn-lt"/>
              </a:rPr>
              <a:t> As a consequence of these properties, the captured image includes non-uniform illumination</a:t>
            </a:r>
            <a:endParaRPr lang="en-GB" dirty="0">
              <a:latin typeface="Times New Roman"/>
              <a:cs typeface="Times New Roman"/>
            </a:endParaRPr>
          </a:p>
          <a:p>
            <a:pPr>
              <a:buFont typeface="Wingdings"/>
              <a:buChar char="§"/>
            </a:pPr>
            <a:r>
              <a:rPr lang="en-GB" dirty="0">
                <a:latin typeface="Times New Roman"/>
                <a:ea typeface="+mn-lt"/>
                <a:cs typeface="+mn-lt"/>
              </a:rPr>
              <a:t> This non-uniform illumination causes colour distortion, low contrast, white regions, and colour casts.</a:t>
            </a:r>
            <a:endParaRPr lang="en-GB" dirty="0">
              <a:latin typeface="Times New Roman"/>
              <a:cs typeface="Times New Roman"/>
            </a:endParaRPr>
          </a:p>
          <a:p>
            <a:pPr>
              <a:buFont typeface="Wingdings"/>
              <a:buChar char="§"/>
            </a:pPr>
            <a:r>
              <a:rPr lang="en-GB" dirty="0">
                <a:latin typeface="Times New Roman"/>
                <a:ea typeface="+mn-lt"/>
                <a:cs typeface="+mn-lt"/>
              </a:rPr>
              <a:t> An underwater image enhancement method is proposed by combining a colour constancy framework and dehazing.</a:t>
            </a:r>
            <a:endParaRPr lang="en-GB" dirty="0">
              <a:latin typeface="Times New Roman"/>
              <a:cs typeface="Calibri"/>
            </a:endParaRPr>
          </a:p>
        </p:txBody>
      </p:sp>
      <p:sp>
        <p:nvSpPr>
          <p:cNvPr id="4" name="Footer Placeholder 3">
            <a:extLst>
              <a:ext uri="{FF2B5EF4-FFF2-40B4-BE49-F238E27FC236}">
                <a16:creationId xmlns:a16="http://schemas.microsoft.com/office/drawing/2014/main" id="{8A900D1E-E13D-5040-7CEF-C85A095DBD69}"/>
              </a:ext>
            </a:extLst>
          </p:cNvPr>
          <p:cNvSpPr>
            <a:spLocks noGrp="1"/>
          </p:cNvSpPr>
          <p:nvPr>
            <p:ph type="ftr" sz="quarter" idx="11"/>
          </p:nvPr>
        </p:nvSpPr>
        <p:spPr/>
        <p:txBody>
          <a:bodyPr/>
          <a:lstStyle/>
          <a:p>
            <a:r>
              <a:rPr lang="en-IN"/>
              <a:t>2022-23</a:t>
            </a:r>
          </a:p>
        </p:txBody>
      </p:sp>
      <p:sp>
        <p:nvSpPr>
          <p:cNvPr id="5" name="Slide Number Placeholder 4">
            <a:extLst>
              <a:ext uri="{FF2B5EF4-FFF2-40B4-BE49-F238E27FC236}">
                <a16:creationId xmlns:a16="http://schemas.microsoft.com/office/drawing/2014/main" id="{19C758E9-45B0-E9F2-D077-C517FF56460E}"/>
              </a:ext>
            </a:extLst>
          </p:cNvPr>
          <p:cNvSpPr>
            <a:spLocks noGrp="1"/>
          </p:cNvSpPr>
          <p:nvPr>
            <p:ph type="sldNum" sz="quarter" idx="12"/>
          </p:nvPr>
        </p:nvSpPr>
        <p:spPr/>
        <p:txBody>
          <a:bodyPr/>
          <a:lstStyle/>
          <a:p>
            <a:fld id="{00320281-AA44-47DE-A12A-EF7A9AB715F5}" type="slidenum">
              <a:rPr lang="en-IN" smtClean="0"/>
              <a:t>3</a:t>
            </a:fld>
            <a:endParaRPr lang="en-IN"/>
          </a:p>
        </p:txBody>
      </p:sp>
    </p:spTree>
    <p:extLst>
      <p:ext uri="{BB962C8B-B14F-4D97-AF65-F5344CB8AC3E}">
        <p14:creationId xmlns:p14="http://schemas.microsoft.com/office/powerpoint/2010/main" val="320361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0420" y="1537552"/>
            <a:ext cx="10515600" cy="4351338"/>
          </a:xfrm>
        </p:spPr>
        <p:txBody>
          <a:bodyPr vert="horz" lIns="91440" tIns="45720" rIns="91440" bIns="45720" rtlCol="0" anchor="t">
            <a:normAutofit/>
          </a:bodyPr>
          <a:lstStyle/>
          <a:p>
            <a:pPr>
              <a:buFont typeface="Wingdings" panose="020B0604020202020204" pitchFamily="34" charset="0"/>
              <a:buChar char="§"/>
            </a:pPr>
            <a:r>
              <a:rPr lang="en-IN" dirty="0">
                <a:latin typeface="Times New Roman"/>
                <a:ea typeface="+mn-lt"/>
                <a:cs typeface="Times New Roman"/>
              </a:rPr>
              <a:t>Underwater images captured by cameras are plagued with poor contrast and distortion, which results in scattering and absorptive properties of water. </a:t>
            </a:r>
            <a:endParaRPr lang="en-US" dirty="0"/>
          </a:p>
          <a:p>
            <a:pPr>
              <a:buFont typeface="Wingdings" panose="020B0604020202020204" pitchFamily="34" charset="0"/>
              <a:buChar char="§"/>
            </a:pPr>
            <a:r>
              <a:rPr lang="en-IN" dirty="0">
                <a:latin typeface="Times New Roman"/>
                <a:ea typeface="+mn-lt"/>
                <a:cs typeface="Times New Roman"/>
              </a:rPr>
              <a:t>Underwater robots play an important role in oceanic geological exploration, resource exploitation, ecological research, and other fields.</a:t>
            </a:r>
            <a:endParaRPr lang="en-IN" dirty="0">
              <a:latin typeface="Times New Roman"/>
              <a:cs typeface="Times New Roman"/>
            </a:endParaRPr>
          </a:p>
          <a:p>
            <a:pPr>
              <a:buFont typeface="Wingdings" panose="020B0604020202020204" pitchFamily="34" charset="0"/>
              <a:buChar char="§"/>
            </a:pPr>
            <a:r>
              <a:rPr lang="en-IN" dirty="0">
                <a:latin typeface="Times New Roman"/>
                <a:ea typeface="+mn-lt"/>
                <a:cs typeface="Times New Roman"/>
              </a:rPr>
              <a:t>The other major use of underwater images is to understand marine life, but due to the distorted images, we may encounter a lot of errors in it.</a:t>
            </a:r>
            <a:endParaRPr lang="en-IN">
              <a:latin typeface="Times New Roman"/>
              <a:ea typeface="+mn-lt"/>
              <a:cs typeface="Times New Roman"/>
            </a:endParaRPr>
          </a:p>
          <a:p>
            <a:pPr>
              <a:buFont typeface="Wingdings" panose="020B0604020202020204" pitchFamily="34" charset="0"/>
              <a:buChar char="§"/>
            </a:pPr>
            <a:r>
              <a:rPr lang="en-IN" dirty="0">
                <a:latin typeface="Times New Roman"/>
                <a:ea typeface="+mn-lt"/>
                <a:cs typeface="Times New Roman"/>
              </a:rPr>
              <a:t> The recent advancements in underwater exploration have led people to develop an interest in marine life and underwater photography.</a:t>
            </a:r>
            <a:endParaRPr lang="en-IN">
              <a:latin typeface="Times New Roman"/>
              <a:cs typeface="Times New Roman"/>
            </a:endParaRPr>
          </a:p>
        </p:txBody>
      </p:sp>
      <p:sp>
        <p:nvSpPr>
          <p:cNvPr id="4" name="Footer Placeholder 3"/>
          <p:cNvSpPr>
            <a:spLocks noGrp="1"/>
          </p:cNvSpPr>
          <p:nvPr>
            <p:ph type="ftr" sz="quarter" idx="11"/>
          </p:nvPr>
        </p:nvSpPr>
        <p:spPr/>
        <p:txBody>
          <a:bodyPr/>
          <a:lstStyle/>
          <a:p>
            <a:r>
              <a:rPr lang="en-IN"/>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t>4</a:t>
            </a:fld>
            <a:endParaRPr lang="en-IN"/>
          </a:p>
        </p:txBody>
      </p:sp>
    </p:spTree>
    <p:extLst>
      <p:ext uri="{BB962C8B-B14F-4D97-AF65-F5344CB8AC3E}">
        <p14:creationId xmlns:p14="http://schemas.microsoft.com/office/powerpoint/2010/main" val="37679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622B6-7223-5D95-C01B-6CA7AE763A11}"/>
              </a:ext>
            </a:extLst>
          </p:cNvPr>
          <p:cNvSpPr>
            <a:spLocks noGrp="1"/>
          </p:cNvSpPr>
          <p:nvPr>
            <p:ph idx="1"/>
          </p:nvPr>
        </p:nvSpPr>
        <p:spPr>
          <a:xfrm>
            <a:off x="838200" y="710504"/>
            <a:ext cx="10506308" cy="5466459"/>
          </a:xfrm>
        </p:spPr>
        <p:txBody>
          <a:bodyPr vert="horz" lIns="91440" tIns="45720" rIns="91440" bIns="45720" rtlCol="0" anchor="t">
            <a:normAutofit lnSpcReduction="10000"/>
          </a:bodyPr>
          <a:lstStyle/>
          <a:p>
            <a:pPr>
              <a:buFont typeface="Wingdings"/>
              <a:buChar char="§"/>
            </a:pPr>
            <a:r>
              <a:rPr lang="en-GB" dirty="0">
                <a:latin typeface="Times New Roman"/>
                <a:ea typeface="+mn-lt"/>
                <a:cs typeface="+mn-lt"/>
              </a:rPr>
              <a:t>This demand has created a huge demand for producing quality underwater images without any distortions but, due to the very less availability of methods and platforms to achieve such quality it has people concerned.</a:t>
            </a:r>
            <a:endParaRPr lang="en-US"/>
          </a:p>
          <a:p>
            <a:pPr>
              <a:buFont typeface="Wingdings"/>
              <a:buChar char="§"/>
            </a:pPr>
            <a:r>
              <a:rPr lang="en-GB" dirty="0">
                <a:latin typeface="Times New Roman"/>
                <a:ea typeface="+mn-lt"/>
                <a:cs typeface="+mn-lt"/>
              </a:rPr>
              <a:t>Underwater photography for personal use is also a trending field in recent times, recent advancements have led to a dramatic increase in underwater photography,</a:t>
            </a:r>
            <a:endParaRPr lang="en-GB">
              <a:latin typeface="Times New Roman"/>
              <a:ea typeface="+mn-lt"/>
              <a:cs typeface="+mn-lt"/>
            </a:endParaRPr>
          </a:p>
          <a:p>
            <a:pPr>
              <a:buFont typeface="Wingdings"/>
              <a:buChar char="§"/>
            </a:pPr>
            <a:r>
              <a:rPr lang="en-GB" dirty="0">
                <a:latin typeface="Times New Roman"/>
                <a:ea typeface="+mn-lt"/>
                <a:cs typeface="+mn-lt"/>
              </a:rPr>
              <a:t> but due to the lack of quality images and the heavy requisites for getting a very less distorted image, the market has compromised the quality and has started to decline. </a:t>
            </a:r>
            <a:endParaRPr lang="en-GB">
              <a:latin typeface="Times New Roman"/>
              <a:ea typeface="+mn-lt"/>
              <a:cs typeface="+mn-lt"/>
            </a:endParaRPr>
          </a:p>
          <a:p>
            <a:pPr>
              <a:buFont typeface="Wingdings"/>
              <a:buChar char="§"/>
            </a:pPr>
            <a:r>
              <a:rPr lang="en-GB" dirty="0">
                <a:latin typeface="Times New Roman"/>
                <a:ea typeface="+mn-lt"/>
                <a:cs typeface="+mn-lt"/>
              </a:rPr>
              <a:t>Hence it is necessary to develop a method that can overcome these issues and provide accurate data. So we take this opportunity in developing this project where we develop a platform where people can get their distorted or hazy images dehazed and with better quality.</a:t>
            </a:r>
            <a:endParaRPr lang="en-GB">
              <a:latin typeface="Times New Roman"/>
              <a:cs typeface="Calibri" panose="020F0502020204030204"/>
            </a:endParaRPr>
          </a:p>
        </p:txBody>
      </p:sp>
      <p:sp>
        <p:nvSpPr>
          <p:cNvPr id="4" name="Footer Placeholder 3">
            <a:extLst>
              <a:ext uri="{FF2B5EF4-FFF2-40B4-BE49-F238E27FC236}">
                <a16:creationId xmlns:a16="http://schemas.microsoft.com/office/drawing/2014/main" id="{0FF04066-1330-5537-6839-2A8ED7423519}"/>
              </a:ext>
            </a:extLst>
          </p:cNvPr>
          <p:cNvSpPr>
            <a:spLocks noGrp="1"/>
          </p:cNvSpPr>
          <p:nvPr>
            <p:ph type="ftr" sz="quarter" idx="11"/>
          </p:nvPr>
        </p:nvSpPr>
        <p:spPr/>
        <p:txBody>
          <a:bodyPr/>
          <a:lstStyle/>
          <a:p>
            <a:r>
              <a:rPr lang="en-IN"/>
              <a:t>2022-23</a:t>
            </a:r>
          </a:p>
        </p:txBody>
      </p:sp>
      <p:sp>
        <p:nvSpPr>
          <p:cNvPr id="5" name="Slide Number Placeholder 4">
            <a:extLst>
              <a:ext uri="{FF2B5EF4-FFF2-40B4-BE49-F238E27FC236}">
                <a16:creationId xmlns:a16="http://schemas.microsoft.com/office/drawing/2014/main" id="{B086302E-5438-DF54-0F90-56330AB25F71}"/>
              </a:ext>
            </a:extLst>
          </p:cNvPr>
          <p:cNvSpPr>
            <a:spLocks noGrp="1"/>
          </p:cNvSpPr>
          <p:nvPr>
            <p:ph type="sldNum" sz="quarter" idx="12"/>
          </p:nvPr>
        </p:nvSpPr>
        <p:spPr/>
        <p:txBody>
          <a:bodyPr/>
          <a:lstStyle/>
          <a:p>
            <a:fld id="{00320281-AA44-47DE-A12A-EF7A9AB715F5}" type="slidenum">
              <a:rPr lang="en-IN" smtClean="0"/>
              <a:t>5</a:t>
            </a:fld>
            <a:endParaRPr lang="en-IN"/>
          </a:p>
        </p:txBody>
      </p:sp>
    </p:spTree>
    <p:extLst>
      <p:ext uri="{BB962C8B-B14F-4D97-AF65-F5344CB8AC3E}">
        <p14:creationId xmlns:p14="http://schemas.microsoft.com/office/powerpoint/2010/main" val="31957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 Survey</a:t>
            </a:r>
            <a:br>
              <a:rPr lang="en-IN" dirty="0"/>
            </a:br>
            <a:endParaRPr lang="en-IN" dirty="0"/>
          </a:p>
        </p:txBody>
      </p:sp>
      <p:graphicFrame>
        <p:nvGraphicFramePr>
          <p:cNvPr id="13" name="Table 13">
            <a:extLst>
              <a:ext uri="{FF2B5EF4-FFF2-40B4-BE49-F238E27FC236}">
                <a16:creationId xmlns:a16="http://schemas.microsoft.com/office/drawing/2014/main" id="{4B072FA7-ED73-362F-7841-AC3401452E11}"/>
              </a:ext>
            </a:extLst>
          </p:cNvPr>
          <p:cNvGraphicFramePr>
            <a:graphicFrameLocks noGrp="1"/>
          </p:cNvGraphicFramePr>
          <p:nvPr>
            <p:ph idx="1"/>
            <p:extLst>
              <p:ext uri="{D42A27DB-BD31-4B8C-83A1-F6EECF244321}">
                <p14:modId xmlns:p14="http://schemas.microsoft.com/office/powerpoint/2010/main" val="323586868"/>
              </p:ext>
            </p:extLst>
          </p:nvPr>
        </p:nvGraphicFramePr>
        <p:xfrm>
          <a:off x="992037" y="1135811"/>
          <a:ext cx="9953615" cy="5523865"/>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565024990"/>
                    </a:ext>
                  </a:extLst>
                </a:gridCol>
                <a:gridCol w="1752598">
                  <a:extLst>
                    <a:ext uri="{9D8B030D-6E8A-4147-A177-3AD203B41FA5}">
                      <a16:colId xmlns:a16="http://schemas.microsoft.com/office/drawing/2014/main" val="1878211050"/>
                    </a:ext>
                  </a:extLst>
                </a:gridCol>
                <a:gridCol w="1752598">
                  <a:extLst>
                    <a:ext uri="{9D8B030D-6E8A-4147-A177-3AD203B41FA5}">
                      <a16:colId xmlns:a16="http://schemas.microsoft.com/office/drawing/2014/main" val="2717004222"/>
                    </a:ext>
                  </a:extLst>
                </a:gridCol>
                <a:gridCol w="1752598">
                  <a:extLst>
                    <a:ext uri="{9D8B030D-6E8A-4147-A177-3AD203B41FA5}">
                      <a16:colId xmlns:a16="http://schemas.microsoft.com/office/drawing/2014/main" val="3751431068"/>
                    </a:ext>
                  </a:extLst>
                </a:gridCol>
                <a:gridCol w="1752598">
                  <a:extLst>
                    <a:ext uri="{9D8B030D-6E8A-4147-A177-3AD203B41FA5}">
                      <a16:colId xmlns:a16="http://schemas.microsoft.com/office/drawing/2014/main" val="675821121"/>
                    </a:ext>
                  </a:extLst>
                </a:gridCol>
                <a:gridCol w="1752598">
                  <a:extLst>
                    <a:ext uri="{9D8B030D-6E8A-4147-A177-3AD203B41FA5}">
                      <a16:colId xmlns:a16="http://schemas.microsoft.com/office/drawing/2014/main" val="2846768682"/>
                    </a:ext>
                  </a:extLst>
                </a:gridCol>
              </a:tblGrid>
              <a:tr h="555625">
                <a:tc>
                  <a:txBody>
                    <a:bodyPr/>
                    <a:lstStyle/>
                    <a:p>
                      <a:pPr algn="ctr"/>
                      <a:r>
                        <a:rPr lang="en-IN" sz="1800" u="sng"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ctr"/>
                      <a:r>
                        <a:rPr lang="en-IN" sz="1800" u="sng"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IN" sz="1800" u="sng"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IN" sz="1800" u="sng"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ctr"/>
                      <a:r>
                        <a:rPr lang="en-IN" sz="1800" u="sng" dirty="0">
                          <a:solidFill>
                            <a:schemeClr val="tx1"/>
                          </a:solidFill>
                          <a:latin typeface="Times New Roman" panose="02020603050405020304" pitchFamily="18" charset="0"/>
                          <a:cs typeface="Times New Roman" panose="02020603050405020304" pitchFamily="18" charset="0"/>
                        </a:rPr>
                        <a:t>Merits</a:t>
                      </a:r>
                    </a:p>
                  </a:txBody>
                  <a:tcPr/>
                </a:tc>
                <a:tc>
                  <a:txBody>
                    <a:bodyPr/>
                    <a:lstStyle/>
                    <a:p>
                      <a:pPr algn="ctr"/>
                      <a:r>
                        <a:rPr lang="en-IN" sz="1800" u="sng" dirty="0">
                          <a:solidFill>
                            <a:schemeClr val="tx1"/>
                          </a:solidFill>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761863721"/>
                  </a:ext>
                </a:extLst>
              </a:tr>
              <a:tr h="370840">
                <a:tc>
                  <a:txBody>
                    <a:bodyPr/>
                    <a:lstStyle/>
                    <a:p>
                      <a:pPr algn="l"/>
                      <a:r>
                        <a:rPr lang="en-US" sz="1400" dirty="0">
                          <a:latin typeface="Times New Roman" panose="02020603050405020304" pitchFamily="18" charset="0"/>
                          <a:cs typeface="Times New Roman" panose="02020603050405020304" pitchFamily="18" charset="0"/>
                        </a:rPr>
                        <a:t>Farhan Hussain and </a:t>
                      </a:r>
                      <a:r>
                        <a:rPr lang="en-US" sz="1400" dirty="0" err="1">
                          <a:latin typeface="Times New Roman" panose="02020603050405020304" pitchFamily="18" charset="0"/>
                          <a:cs typeface="Times New Roman" panose="02020603050405020304" pitchFamily="18" charset="0"/>
                        </a:rPr>
                        <a:t>Jechang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Jeong</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Visibility Enhancement of Scene Images Degraded by Foggy Weather Conditions with Deep Neural Networks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2015</a:t>
                      </a:r>
                    </a:p>
                  </a:txBody>
                  <a:tcPr/>
                </a:tc>
                <a:tc>
                  <a:txBody>
                    <a:bodyPr/>
                    <a:lstStyle/>
                    <a:p>
                      <a:pPr algn="l"/>
                      <a:r>
                        <a:rPr lang="en-IN" sz="1400" dirty="0">
                          <a:latin typeface="Times New Roman" panose="02020603050405020304" pitchFamily="18" charset="0"/>
                          <a:cs typeface="Times New Roman" panose="02020603050405020304" pitchFamily="18" charset="0"/>
                        </a:rPr>
                        <a:t>The </a:t>
                      </a:r>
                      <a:r>
                        <a:rPr lang="en-IN" sz="1400" dirty="0" err="1">
                          <a:latin typeface="Times New Roman" panose="02020603050405020304" pitchFamily="18" charset="0"/>
                          <a:cs typeface="Times New Roman" panose="02020603050405020304" pitchFamily="18" charset="0"/>
                        </a:rPr>
                        <a:t>modeluses</a:t>
                      </a:r>
                      <a:r>
                        <a:rPr lang="en-IN" sz="1400" dirty="0">
                          <a:latin typeface="Times New Roman" panose="02020603050405020304" pitchFamily="18" charset="0"/>
                          <a:cs typeface="Times New Roman" panose="02020603050405020304" pitchFamily="18" charset="0"/>
                        </a:rPr>
                        <a:t> deep neural networks to dehaze the images </a:t>
                      </a:r>
                    </a:p>
                  </a:txBody>
                  <a:tcPr/>
                </a:tc>
                <a:tc>
                  <a:txBody>
                    <a:bodyPr/>
                    <a:lstStyle/>
                    <a:p>
                      <a:pPr algn="l"/>
                      <a:r>
                        <a:rPr lang="en-IN" sz="1400" dirty="0">
                          <a:latin typeface="Times New Roman" panose="02020603050405020304" pitchFamily="18" charset="0"/>
                          <a:cs typeface="Times New Roman" panose="02020603050405020304" pitchFamily="18" charset="0"/>
                        </a:rPr>
                        <a:t>Restored images (dehazed images )showed better quality</a:t>
                      </a:r>
                    </a:p>
                  </a:txBody>
                  <a:tcPr/>
                </a:tc>
                <a:tc>
                  <a:txBody>
                    <a:bodyPr/>
                    <a:lstStyle/>
                    <a:p>
                      <a:pPr algn="l"/>
                      <a:r>
                        <a:rPr lang="en-IN" sz="1400" dirty="0">
                          <a:latin typeface="Times New Roman" panose="02020603050405020304" pitchFamily="18" charset="0"/>
                          <a:cs typeface="Times New Roman" panose="02020603050405020304" pitchFamily="18" charset="0"/>
                        </a:rPr>
                        <a:t>The method accuracy was less and the model failed to reproduce exact details</a:t>
                      </a:r>
                    </a:p>
                  </a:txBody>
                  <a:tcPr/>
                </a:tc>
                <a:extLst>
                  <a:ext uri="{0D108BD9-81ED-4DB2-BD59-A6C34878D82A}">
                    <a16:rowId xmlns:a16="http://schemas.microsoft.com/office/drawing/2014/main" val="839278769"/>
                  </a:ext>
                </a:extLst>
              </a:tr>
              <a:tr h="370840">
                <a:tc>
                  <a:txBody>
                    <a:bodyPr/>
                    <a:lstStyle/>
                    <a:p>
                      <a:pPr algn="l"/>
                      <a:r>
                        <a:rPr lang="en-IN" sz="1400" dirty="0">
                          <a:latin typeface="Times New Roman" panose="02020603050405020304" pitchFamily="18" charset="0"/>
                          <a:cs typeface="Times New Roman" panose="02020603050405020304" pitchFamily="18" charset="0"/>
                        </a:rPr>
                        <a:t>Mayuri </a:t>
                      </a:r>
                      <a:r>
                        <a:rPr lang="en-IN" sz="1400" dirty="0" err="1">
                          <a:latin typeface="Times New Roman" panose="02020603050405020304" pitchFamily="18" charset="0"/>
                          <a:cs typeface="Times New Roman" panose="02020603050405020304" pitchFamily="18" charset="0"/>
                        </a:rPr>
                        <a:t>Madake</a:t>
                      </a:r>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r>
                        <a:rPr lang="en-IN" sz="1400" dirty="0" err="1">
                          <a:latin typeface="Times New Roman" panose="02020603050405020304" pitchFamily="18" charset="0"/>
                          <a:cs typeface="Times New Roman" panose="02020603050405020304" pitchFamily="18" charset="0"/>
                        </a:rPr>
                        <a:t>Sankirti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Shiravale</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Image Dehazing of Images Captured in Real-World Weather Conditions using Derived Guided Filter</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2018</a:t>
                      </a:r>
                    </a:p>
                  </a:txBody>
                  <a:tcPr/>
                </a:tc>
                <a:tc>
                  <a:txBody>
                    <a:bodyPr/>
                    <a:lstStyle/>
                    <a:p>
                      <a:pPr algn="l"/>
                      <a:r>
                        <a:rPr lang="en-IN" sz="1400" dirty="0">
                          <a:latin typeface="Times New Roman" panose="02020603050405020304" pitchFamily="18" charset="0"/>
                          <a:cs typeface="Times New Roman" panose="02020603050405020304" pitchFamily="18" charset="0"/>
                        </a:rPr>
                        <a:t>The model uses Derived guided filter based visibility restoration approach along with dark channel prior </a:t>
                      </a:r>
                    </a:p>
                  </a:txBody>
                  <a:tcPr/>
                </a:tc>
                <a:tc>
                  <a:txBody>
                    <a:bodyPr/>
                    <a:lstStyle/>
                    <a:p>
                      <a:pPr algn="l"/>
                      <a:r>
                        <a:rPr lang="en-IN" sz="1400" dirty="0">
                          <a:latin typeface="Times New Roman" panose="02020603050405020304" pitchFamily="18" charset="0"/>
                          <a:cs typeface="Times New Roman" panose="02020603050405020304" pitchFamily="18" charset="0"/>
                        </a:rPr>
                        <a:t>Provides better edge preservation in comparison than previous methods</a:t>
                      </a:r>
                    </a:p>
                  </a:txBody>
                  <a:tcPr/>
                </a:tc>
                <a:tc>
                  <a:txBody>
                    <a:bodyPr/>
                    <a:lstStyle/>
                    <a:p>
                      <a:pPr algn="l"/>
                      <a:r>
                        <a:rPr lang="en-IN" sz="1400" dirty="0">
                          <a:latin typeface="Times New Roman" panose="02020603050405020304" pitchFamily="18" charset="0"/>
                          <a:cs typeface="Times New Roman" panose="02020603050405020304" pitchFamily="18" charset="0"/>
                        </a:rPr>
                        <a:t>Not applicable in real-time with increased parameters</a:t>
                      </a:r>
                    </a:p>
                  </a:txBody>
                  <a:tcPr/>
                </a:tc>
                <a:extLst>
                  <a:ext uri="{0D108BD9-81ED-4DB2-BD59-A6C34878D82A}">
                    <a16:rowId xmlns:a16="http://schemas.microsoft.com/office/drawing/2014/main" val="935974144"/>
                  </a:ext>
                </a:extLst>
              </a:tr>
              <a:tr h="370840">
                <a:tc>
                  <a:txBody>
                    <a:bodyPr/>
                    <a:lstStyle/>
                    <a:p>
                      <a:pPr algn="l"/>
                      <a:r>
                        <a:rPr lang="en-IN" sz="1400" dirty="0">
                          <a:latin typeface="Times New Roman" panose="02020603050405020304" pitchFamily="18" charset="0"/>
                          <a:cs typeface="Times New Roman" panose="02020603050405020304" pitchFamily="18" charset="0"/>
                        </a:rPr>
                        <a:t>R. </a:t>
                      </a:r>
                      <a:r>
                        <a:rPr lang="en-IN" sz="1400" dirty="0" err="1">
                          <a:latin typeface="Times New Roman" panose="02020603050405020304" pitchFamily="18" charset="0"/>
                          <a:cs typeface="Times New Roman" panose="02020603050405020304" pitchFamily="18" charset="0"/>
                        </a:rPr>
                        <a:t>Suganya</a:t>
                      </a:r>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r>
                        <a:rPr lang="en-IN" sz="1400" dirty="0" err="1">
                          <a:latin typeface="Times New Roman" panose="02020603050405020304" pitchFamily="18" charset="0"/>
                          <a:cs typeface="Times New Roman" panose="02020603050405020304" pitchFamily="18" charset="0"/>
                        </a:rPr>
                        <a:t>R.Kanagavalli</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Hybrid gated recurrent unit and CNN based Deep learning architecture-based visibility improvement scheme for improving fog-degraded images.</a:t>
                      </a:r>
                    </a:p>
                  </a:txBody>
                  <a:tcPr/>
                </a:tc>
                <a:tc>
                  <a:txBody>
                    <a:bodyPr/>
                    <a:lstStyle/>
                    <a:p>
                      <a:pPr algn="l"/>
                      <a:r>
                        <a:rPr lang="en-IN" sz="1400" dirty="0">
                          <a:latin typeface="Times New Roman" panose="02020603050405020304" pitchFamily="18" charset="0"/>
                          <a:cs typeface="Times New Roman" panose="02020603050405020304" pitchFamily="18" charset="0"/>
                        </a:rPr>
                        <a:t>2021</a:t>
                      </a:r>
                    </a:p>
                  </a:txBody>
                  <a:tcPr/>
                </a:tc>
                <a:tc>
                  <a:txBody>
                    <a:bodyPr/>
                    <a:lstStyle/>
                    <a:p>
                      <a:pPr algn="l"/>
                      <a:r>
                        <a:rPr lang="en-IN" sz="1400" dirty="0">
                          <a:latin typeface="Times New Roman" panose="02020603050405020304" pitchFamily="18" charset="0"/>
                          <a:cs typeface="Times New Roman" panose="02020603050405020304" pitchFamily="18" charset="0"/>
                        </a:rPr>
                        <a:t>It’s a hybrid system that is developed by using deep learning and CNN and GRU. The GRU handles the noise, the CNN for </a:t>
                      </a:r>
                      <a:r>
                        <a:rPr lang="en-IN" sz="1400" dirty="0" err="1">
                          <a:latin typeface="Times New Roman" panose="02020603050405020304" pitchFamily="18" charset="0"/>
                          <a:cs typeface="Times New Roman" panose="02020603050405020304" pitchFamily="18" charset="0"/>
                        </a:rPr>
                        <a:t>spatio</a:t>
                      </a:r>
                      <a:r>
                        <a:rPr lang="en-IN" sz="1400" dirty="0">
                          <a:latin typeface="Times New Roman" panose="02020603050405020304" pitchFamily="18" charset="0"/>
                          <a:cs typeface="Times New Roman" panose="02020603050405020304" pitchFamily="18" charset="0"/>
                        </a:rPr>
                        <a:t>-temporal data matrices for converting vectors .</a:t>
                      </a:r>
                    </a:p>
                  </a:txBody>
                  <a:tcPr/>
                </a:tc>
                <a:tc>
                  <a:txBody>
                    <a:bodyPr/>
                    <a:lstStyle/>
                    <a:p>
                      <a:pPr algn="l"/>
                      <a:r>
                        <a:rPr lang="en-IN" sz="1400" dirty="0">
                          <a:latin typeface="Times New Roman" panose="02020603050405020304" pitchFamily="18" charset="0"/>
                          <a:cs typeface="Times New Roman" panose="02020603050405020304" pitchFamily="18" charset="0"/>
                        </a:rPr>
                        <a:t>Its results were proved to be very efficient and the time to process the image was the fastest among all the others models. It can be implemented in real-time.</a:t>
                      </a:r>
                    </a:p>
                  </a:txBody>
                  <a:tcPr/>
                </a:tc>
                <a:tc>
                  <a:txBody>
                    <a:bodyPr/>
                    <a:lstStyle/>
                    <a:p>
                      <a:pPr algn="l"/>
                      <a:r>
                        <a:rPr lang="en-IN" sz="1400" dirty="0">
                          <a:latin typeface="Times New Roman" panose="02020603050405020304" pitchFamily="18" charset="0"/>
                          <a:cs typeface="Times New Roman" panose="02020603050405020304" pitchFamily="18" charset="0"/>
                        </a:rPr>
                        <a:t>It requires tremendous computing power and faster GPUs which result in a very expensive setup and demands a lot of resources.</a:t>
                      </a:r>
                    </a:p>
                  </a:txBody>
                  <a:tcPr/>
                </a:tc>
                <a:extLst>
                  <a:ext uri="{0D108BD9-81ED-4DB2-BD59-A6C34878D82A}">
                    <a16:rowId xmlns:a16="http://schemas.microsoft.com/office/drawing/2014/main" val="540610597"/>
                  </a:ext>
                </a:extLst>
              </a:tr>
            </a:tbl>
          </a:graphicData>
        </a:graphic>
      </p:graphicFrame>
      <p:sp>
        <p:nvSpPr>
          <p:cNvPr id="4" name="Footer Placeholder 3"/>
          <p:cNvSpPr>
            <a:spLocks noGrp="1"/>
          </p:cNvSpPr>
          <p:nvPr>
            <p:ph type="ftr" sz="quarter" idx="11"/>
          </p:nvPr>
        </p:nvSpPr>
        <p:spPr/>
        <p:txBody>
          <a:bodyPr/>
          <a:lstStyle/>
          <a:p>
            <a:r>
              <a:rPr lang="en-IN"/>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pPr/>
              <a:t>6</a:t>
            </a:fld>
            <a:endParaRPr lang="en-IN"/>
          </a:p>
        </p:txBody>
      </p:sp>
    </p:spTree>
    <p:extLst>
      <p:ext uri="{BB962C8B-B14F-4D97-AF65-F5344CB8AC3E}">
        <p14:creationId xmlns:p14="http://schemas.microsoft.com/office/powerpoint/2010/main" val="25375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3AE9D90-4273-8214-B985-9DAA8C47F606}"/>
              </a:ext>
            </a:extLst>
          </p:cNvPr>
          <p:cNvGraphicFramePr>
            <a:graphicFrameLocks noGrp="1"/>
          </p:cNvGraphicFramePr>
          <p:nvPr>
            <p:ph idx="1"/>
            <p:extLst>
              <p:ext uri="{D42A27DB-BD31-4B8C-83A1-F6EECF244321}">
                <p14:modId xmlns:p14="http://schemas.microsoft.com/office/powerpoint/2010/main" val="2094755710"/>
              </p:ext>
            </p:extLst>
          </p:nvPr>
        </p:nvGraphicFramePr>
        <p:xfrm>
          <a:off x="186905" y="301924"/>
          <a:ext cx="11606000" cy="5765800"/>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3382945317"/>
                    </a:ext>
                  </a:extLst>
                </a:gridCol>
                <a:gridCol w="1949725">
                  <a:extLst>
                    <a:ext uri="{9D8B030D-6E8A-4147-A177-3AD203B41FA5}">
                      <a16:colId xmlns:a16="http://schemas.microsoft.com/office/drawing/2014/main" val="1826115164"/>
                    </a:ext>
                  </a:extLst>
                </a:gridCol>
                <a:gridCol w="1949725">
                  <a:extLst>
                    <a:ext uri="{9D8B030D-6E8A-4147-A177-3AD203B41FA5}">
                      <a16:colId xmlns:a16="http://schemas.microsoft.com/office/drawing/2014/main" val="3449356136"/>
                    </a:ext>
                  </a:extLst>
                </a:gridCol>
                <a:gridCol w="1949725">
                  <a:extLst>
                    <a:ext uri="{9D8B030D-6E8A-4147-A177-3AD203B41FA5}">
                      <a16:colId xmlns:a16="http://schemas.microsoft.com/office/drawing/2014/main" val="4150963541"/>
                    </a:ext>
                  </a:extLst>
                </a:gridCol>
                <a:gridCol w="1949725">
                  <a:extLst>
                    <a:ext uri="{9D8B030D-6E8A-4147-A177-3AD203B41FA5}">
                      <a16:colId xmlns:a16="http://schemas.microsoft.com/office/drawing/2014/main" val="3577711342"/>
                    </a:ext>
                  </a:extLst>
                </a:gridCol>
                <a:gridCol w="1949725">
                  <a:extLst>
                    <a:ext uri="{9D8B030D-6E8A-4147-A177-3AD203B41FA5}">
                      <a16:colId xmlns:a16="http://schemas.microsoft.com/office/drawing/2014/main" val="2524971477"/>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Author</a:t>
                      </a:r>
                    </a:p>
                  </a:txBody>
                  <a:tcPr/>
                </a:tc>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latin typeface="Times New Roman" panose="02020603050405020304" pitchFamily="18" charset="0"/>
                          <a:cs typeface="Times New Roman" panose="02020603050405020304" pitchFamily="18" charset="0"/>
                        </a:rPr>
                        <a:t>Year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Merits</a:t>
                      </a:r>
                    </a:p>
                  </a:txBody>
                  <a:tcPr/>
                </a:tc>
                <a:tc>
                  <a:txBody>
                    <a:bodyPr/>
                    <a:lstStyle/>
                    <a:p>
                      <a:pPr algn="ct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69802350"/>
                  </a:ext>
                </a:extLst>
              </a:tr>
              <a:tr h="370840">
                <a:tc>
                  <a:txBody>
                    <a:bodyPr/>
                    <a:lstStyle/>
                    <a:p>
                      <a:pPr algn="l"/>
                      <a:r>
                        <a:rPr lang="en-IN" sz="1400">
                          <a:latin typeface="Times New Roman"/>
                          <a:cs typeface="Times New Roman"/>
                        </a:rPr>
                        <a:t>Simon Emberton,</a:t>
                      </a:r>
                    </a:p>
                    <a:p>
                      <a:pPr algn="l"/>
                      <a:r>
                        <a:rPr lang="en-IN" sz="1400">
                          <a:latin typeface="Times New Roman" panose="02020603050405020304" pitchFamily="18" charset="0"/>
                          <a:cs typeface="Times New Roman" panose="02020603050405020304" pitchFamily="18" charset="0"/>
                        </a:rPr>
                        <a:t>Lars Chittka,</a:t>
                      </a:r>
                    </a:p>
                    <a:p>
                      <a:pPr algn="l"/>
                      <a:r>
                        <a:rPr lang="en-IN" sz="1400">
                          <a:latin typeface="Times New Roman" panose="02020603050405020304" pitchFamily="18" charset="0"/>
                          <a:cs typeface="Times New Roman" panose="02020603050405020304" pitchFamily="18" charset="0"/>
                        </a:rPr>
                        <a:t>Andrea Cavallaro</a:t>
                      </a:r>
                    </a:p>
                  </a:txBody>
                  <a:tcPr/>
                </a:tc>
                <a:tc>
                  <a:txBody>
                    <a:bodyPr/>
                    <a:lstStyle/>
                    <a:p>
                      <a:pPr algn="l"/>
                      <a:r>
                        <a:rPr lang="en-IN" sz="1400" dirty="0">
                          <a:latin typeface="Times New Roman" panose="02020603050405020304" pitchFamily="18" charset="0"/>
                          <a:cs typeface="Times New Roman" panose="02020603050405020304" pitchFamily="18" charset="0"/>
                        </a:rPr>
                        <a:t>Underwater image and video dehazing with pure haze region</a:t>
                      </a:r>
                    </a:p>
                  </a:txBody>
                  <a:tcPr/>
                </a:tc>
                <a:tc>
                  <a:txBody>
                    <a:bodyPr/>
                    <a:lstStyle/>
                    <a:p>
                      <a:pPr algn="l"/>
                      <a:r>
                        <a:rPr lang="en-IN" sz="1400" dirty="0">
                          <a:latin typeface="Times New Roman" panose="02020603050405020304" pitchFamily="18" charset="0"/>
                          <a:cs typeface="Times New Roman" panose="02020603050405020304" pitchFamily="18" charset="0"/>
                        </a:rPr>
                        <a:t>2018</a:t>
                      </a:r>
                    </a:p>
                  </a:txBody>
                  <a:tcPr/>
                </a:tc>
                <a:tc>
                  <a:txBody>
                    <a:bodyPr/>
                    <a:lstStyle/>
                    <a:p>
                      <a:pPr algn="l"/>
                      <a:r>
                        <a:rPr lang="en-IN" sz="1400" dirty="0">
                          <a:latin typeface="Times New Roman" panose="02020603050405020304" pitchFamily="18" charset="0"/>
                          <a:cs typeface="Times New Roman" panose="02020603050405020304" pitchFamily="18" charset="0"/>
                        </a:rPr>
                        <a:t>The paper proposes a model that has an improvised dark channel prior method where the image data is taken and its physical attributes are enhanced and then it is subjected to dark prior method.</a:t>
                      </a:r>
                    </a:p>
                  </a:txBody>
                  <a:tcPr/>
                </a:tc>
                <a:tc>
                  <a:txBody>
                    <a:bodyPr/>
                    <a:lstStyle/>
                    <a:p>
                      <a:pPr algn="l"/>
                      <a:r>
                        <a:rPr lang="en-IN" sz="1400" dirty="0">
                          <a:latin typeface="Times New Roman" panose="02020603050405020304" pitchFamily="18" charset="0"/>
                          <a:cs typeface="Times New Roman" panose="02020603050405020304" pitchFamily="18" charset="0"/>
                        </a:rPr>
                        <a:t>The results proved to be very efficient compared to the previously existing models.</a:t>
                      </a:r>
                    </a:p>
                  </a:txBody>
                  <a:tcPr/>
                </a:tc>
                <a:tc>
                  <a:txBody>
                    <a:bodyPr/>
                    <a:lstStyle/>
                    <a:p>
                      <a:pPr algn="l"/>
                      <a:r>
                        <a:rPr lang="en-IN" sz="1400" dirty="0">
                          <a:latin typeface="Times New Roman" panose="02020603050405020304" pitchFamily="18" charset="0"/>
                          <a:cs typeface="Times New Roman" panose="02020603050405020304" pitchFamily="18" charset="0"/>
                        </a:rPr>
                        <a:t>The method showed signs of incorrect estimation of the transmission map in scenes that contain bright objects.</a:t>
                      </a:r>
                    </a:p>
                  </a:txBody>
                  <a:tcPr/>
                </a:tc>
                <a:extLst>
                  <a:ext uri="{0D108BD9-81ED-4DB2-BD59-A6C34878D82A}">
                    <a16:rowId xmlns:a16="http://schemas.microsoft.com/office/drawing/2014/main" val="3899105773"/>
                  </a:ext>
                </a:extLst>
              </a:tr>
              <a:tr h="370840">
                <a:tc>
                  <a:txBody>
                    <a:bodyPr/>
                    <a:lstStyle/>
                    <a:p>
                      <a:pPr algn="l"/>
                      <a:r>
                        <a:rPr lang="en-IN" sz="1400"/>
                        <a:t>Chaitra Desai Badduri Sai Sudheer Reddy Ramesh Ashok Tabib Ujwala Patil Uma Mudenagud</a:t>
                      </a:r>
                    </a:p>
                  </a:txBody>
                  <a:tcPr/>
                </a:tc>
                <a:tc>
                  <a:txBody>
                    <a:bodyPr/>
                    <a:lstStyle/>
                    <a:p>
                      <a:pPr algn="l"/>
                      <a:r>
                        <a:rPr lang="en-US" sz="1400" dirty="0" err="1"/>
                        <a:t>AquaGAN</a:t>
                      </a:r>
                      <a:r>
                        <a:rPr lang="en-US" sz="1400" dirty="0"/>
                        <a:t>: Restoration of Underwater Images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2018</a:t>
                      </a:r>
                    </a:p>
                  </a:txBody>
                  <a:tcPr/>
                </a:tc>
                <a:tc>
                  <a:txBody>
                    <a:bodyPr/>
                    <a:lstStyle/>
                    <a:p>
                      <a:pPr algn="l"/>
                      <a:r>
                        <a:rPr lang="en-IN" sz="1400" dirty="0">
                          <a:latin typeface="Times New Roman" panose="02020603050405020304" pitchFamily="18" charset="0"/>
                          <a:cs typeface="Times New Roman" panose="02020603050405020304" pitchFamily="18" charset="0"/>
                        </a:rPr>
                        <a:t>The main focus of the paper was to restore the images that are captured underwater using GAN(Generative adversarial network) method using 2 encoder and decoder method for image restoration.</a:t>
                      </a:r>
                    </a:p>
                  </a:txBody>
                  <a:tcPr/>
                </a:tc>
                <a:tc>
                  <a:txBody>
                    <a:bodyPr/>
                    <a:lstStyle/>
                    <a:p>
                      <a:pPr algn="l"/>
                      <a:r>
                        <a:rPr lang="en-IN" sz="1400" dirty="0">
                          <a:latin typeface="Times New Roman" panose="02020603050405020304" pitchFamily="18" charset="0"/>
                          <a:cs typeface="Times New Roman" panose="02020603050405020304" pitchFamily="18" charset="0"/>
                        </a:rPr>
                        <a:t>Images of infinite depth between camera and scene can be recovered  regardless of the  light intensity</a:t>
                      </a:r>
                    </a:p>
                  </a:txBody>
                  <a:tcPr/>
                </a:tc>
                <a:tc>
                  <a:txBody>
                    <a:bodyPr/>
                    <a:lstStyle/>
                    <a:p>
                      <a:pPr algn="l"/>
                      <a:r>
                        <a:rPr lang="en-IN" sz="1400" dirty="0">
                          <a:latin typeface="Times New Roman" panose="02020603050405020304" pitchFamily="18" charset="0"/>
                          <a:cs typeface="Times New Roman" panose="02020603050405020304" pitchFamily="18" charset="0"/>
                        </a:rPr>
                        <a:t>Does not alter the hazed images</a:t>
                      </a:r>
                    </a:p>
                  </a:txBody>
                  <a:tcPr/>
                </a:tc>
                <a:extLst>
                  <a:ext uri="{0D108BD9-81ED-4DB2-BD59-A6C34878D82A}">
                    <a16:rowId xmlns:a16="http://schemas.microsoft.com/office/drawing/2014/main" val="3549096050"/>
                  </a:ext>
                </a:extLst>
              </a:tr>
              <a:tr h="370840">
                <a:tc>
                  <a:txBody>
                    <a:bodyPr/>
                    <a:lstStyle/>
                    <a:p>
                      <a:pPr algn="l"/>
                      <a:r>
                        <a:rPr lang="en-IN" sz="1400"/>
                        <a:t>Zheng Liang</a:t>
                      </a:r>
                    </a:p>
                    <a:p>
                      <a:pPr algn="l"/>
                      <a:r>
                        <a:rPr lang="en-IN" sz="1400"/>
                        <a:t>Yafei Wang</a:t>
                      </a:r>
                    </a:p>
                    <a:p>
                      <a:pPr algn="l"/>
                      <a:r>
                        <a:rPr lang="en-IN" sz="1400"/>
                        <a:t>Xueyan Ding</a:t>
                      </a:r>
                    </a:p>
                    <a:p>
                      <a:pPr algn="l"/>
                      <a:r>
                        <a:rPr lang="en-IN" sz="1400"/>
                        <a:t>Zetian Mi</a:t>
                      </a:r>
                    </a:p>
                    <a:p>
                      <a:pPr algn="l"/>
                      <a:r>
                        <a:rPr lang="en-IN" sz="1400"/>
                        <a:t>Xianping Fu</a:t>
                      </a:r>
                    </a:p>
                  </a:txBody>
                  <a:tcPr/>
                </a:tc>
                <a:tc>
                  <a:txBody>
                    <a:bodyPr/>
                    <a:lstStyle/>
                    <a:p>
                      <a:pPr algn="l"/>
                      <a:r>
                        <a:rPr lang="en-IN" sz="1400" dirty="0">
                          <a:latin typeface="Times New Roman" panose="02020603050405020304" pitchFamily="18" charset="0"/>
                          <a:cs typeface="Times New Roman" panose="02020603050405020304" pitchFamily="18" charset="0"/>
                        </a:rPr>
                        <a:t>Single underwater image enhancement by attenuation guided by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correlation and detail preserved dehazing</a:t>
                      </a:r>
                    </a:p>
                  </a:txBody>
                  <a:tcPr/>
                </a:tc>
                <a:tc>
                  <a:txBody>
                    <a:bodyPr/>
                    <a:lstStyle/>
                    <a:p>
                      <a:pPr algn="l"/>
                      <a:r>
                        <a:rPr lang="en-IN" sz="1400" dirty="0">
                          <a:latin typeface="Times New Roman" panose="02020603050405020304" pitchFamily="18" charset="0"/>
                          <a:cs typeface="Times New Roman" panose="02020603050405020304" pitchFamily="18" charset="0"/>
                        </a:rPr>
                        <a:t>2020</a:t>
                      </a:r>
                    </a:p>
                  </a:txBody>
                  <a:tcPr/>
                </a:tc>
                <a:tc>
                  <a:txBody>
                    <a:bodyPr/>
                    <a:lstStyle/>
                    <a:p>
                      <a:pPr algn="l"/>
                      <a:r>
                        <a:rPr lang="en-IN" sz="1400" dirty="0">
                          <a:latin typeface="Times New Roman" panose="02020603050405020304" pitchFamily="18" charset="0"/>
                          <a:cs typeface="Times New Roman" panose="02020603050405020304" pitchFamily="18" charset="0"/>
                        </a:rPr>
                        <a:t>The paper focuses on image enhancement using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correlation and attenuation map guided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distortion</a:t>
                      </a:r>
                    </a:p>
                  </a:txBody>
                  <a:tcPr/>
                </a:tc>
                <a:tc>
                  <a:txBody>
                    <a:bodyPr/>
                    <a:lstStyle/>
                    <a:p>
                      <a:pPr algn="l"/>
                      <a:r>
                        <a:rPr lang="en-IN" sz="1400" dirty="0">
                          <a:latin typeface="Times New Roman" panose="02020603050405020304" pitchFamily="18" charset="0"/>
                          <a:cs typeface="Times New Roman" panose="02020603050405020304" pitchFamily="18" charset="0"/>
                        </a:rPr>
                        <a:t>This method has produced exceptional accuracy and detailed images compared to previous methods.</a:t>
                      </a:r>
                    </a:p>
                  </a:txBody>
                  <a:tcPr/>
                </a:tc>
                <a:tc>
                  <a:txBody>
                    <a:bodyPr/>
                    <a:lstStyle/>
                    <a:p>
                      <a:pPr algn="l"/>
                      <a:r>
                        <a:rPr lang="en-IN" sz="1400" dirty="0">
                          <a:latin typeface="Times New Roman" panose="02020603050405020304" pitchFamily="18" charset="0"/>
                          <a:cs typeface="Times New Roman" panose="02020603050405020304" pitchFamily="18" charset="0"/>
                        </a:rPr>
                        <a:t>Due to its depth detailing, the image processing gets delayed and requires huge computing power.</a:t>
                      </a:r>
                    </a:p>
                  </a:txBody>
                  <a:tcPr/>
                </a:tc>
                <a:extLst>
                  <a:ext uri="{0D108BD9-81ED-4DB2-BD59-A6C34878D82A}">
                    <a16:rowId xmlns:a16="http://schemas.microsoft.com/office/drawing/2014/main" val="98866084"/>
                  </a:ext>
                </a:extLst>
              </a:tr>
            </a:tbl>
          </a:graphicData>
        </a:graphic>
      </p:graphicFrame>
      <p:sp>
        <p:nvSpPr>
          <p:cNvPr id="4" name="Footer Placeholder 3">
            <a:extLst>
              <a:ext uri="{FF2B5EF4-FFF2-40B4-BE49-F238E27FC236}">
                <a16:creationId xmlns:a16="http://schemas.microsoft.com/office/drawing/2014/main" id="{940FB70C-C005-1463-692F-836CDC7DCA14}"/>
              </a:ext>
            </a:extLst>
          </p:cNvPr>
          <p:cNvSpPr>
            <a:spLocks noGrp="1"/>
          </p:cNvSpPr>
          <p:nvPr>
            <p:ph type="ftr" sz="quarter" idx="11"/>
          </p:nvPr>
        </p:nvSpPr>
        <p:spPr/>
        <p:txBody>
          <a:bodyPr/>
          <a:lstStyle/>
          <a:p>
            <a:r>
              <a:rPr lang="en-IN"/>
              <a:t>2022-23</a:t>
            </a:r>
          </a:p>
        </p:txBody>
      </p:sp>
      <p:sp>
        <p:nvSpPr>
          <p:cNvPr id="5" name="Slide Number Placeholder 4">
            <a:extLst>
              <a:ext uri="{FF2B5EF4-FFF2-40B4-BE49-F238E27FC236}">
                <a16:creationId xmlns:a16="http://schemas.microsoft.com/office/drawing/2014/main" id="{4251BA41-4256-766F-9C87-FC28C231170E}"/>
              </a:ext>
            </a:extLst>
          </p:cNvPr>
          <p:cNvSpPr>
            <a:spLocks noGrp="1"/>
          </p:cNvSpPr>
          <p:nvPr>
            <p:ph type="sldNum" sz="quarter" idx="12"/>
          </p:nvPr>
        </p:nvSpPr>
        <p:spPr/>
        <p:txBody>
          <a:bodyPr/>
          <a:lstStyle/>
          <a:p>
            <a:fld id="{00320281-AA44-47DE-A12A-EF7A9AB715F5}" type="slidenum">
              <a:rPr lang="en-IN" smtClean="0"/>
              <a:t>7</a:t>
            </a:fld>
            <a:endParaRPr lang="en-IN"/>
          </a:p>
        </p:txBody>
      </p:sp>
    </p:spTree>
    <p:extLst>
      <p:ext uri="{BB962C8B-B14F-4D97-AF65-F5344CB8AC3E}">
        <p14:creationId xmlns:p14="http://schemas.microsoft.com/office/powerpoint/2010/main" val="14914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b="1" u="sng" dirty="0">
                <a:latin typeface="Times New Roman" panose="02020603050405020304" pitchFamily="18" charset="0"/>
                <a:cs typeface="Times New Roman" panose="02020603050405020304" pitchFamily="18" charset="0"/>
              </a:rPr>
              <a:t>dark channel prior </a:t>
            </a:r>
            <a:r>
              <a:rPr lang="en-IN" dirty="0">
                <a:latin typeface="Times New Roman" panose="02020603050405020304" pitchFamily="18" charset="0"/>
                <a:cs typeface="Times New Roman" panose="02020603050405020304" pitchFamily="18" charset="0"/>
              </a:rPr>
              <a:t>is derived from the characteristics of natural outdoor images that the intensity value of at least one colour channel within a local window is close to zero.</a:t>
            </a:r>
          </a:p>
          <a:p>
            <a:pPr>
              <a:buFont typeface="Wingdings" panose="020B0604020202020204" pitchFamily="34" charset="0"/>
              <a:buChar char="§"/>
            </a:pPr>
            <a:r>
              <a:rPr lang="en-IN" dirty="0">
                <a:latin typeface="Times New Roman" panose="02020603050405020304" pitchFamily="18" charset="0"/>
                <a:cs typeface="Times New Roman" panose="02020603050405020304" pitchFamily="18" charset="0"/>
              </a:rPr>
              <a:t>Based on the dark channel prior, the dehazing is accomplished through four major steps: atmospheric light estimation, transmission map estimation, transmission map refinement, and image reconstruction.</a:t>
            </a:r>
          </a:p>
          <a:p>
            <a:pPr>
              <a:buFont typeface="Wingdings" panose="020B0604020202020204" pitchFamily="34" charset="0"/>
              <a:buChar char="§"/>
            </a:pPr>
            <a:r>
              <a:rPr lang="en-IN" dirty="0">
                <a:latin typeface="Times New Roman" panose="02020603050405020304" pitchFamily="18" charset="0"/>
                <a:cs typeface="Times New Roman" panose="02020603050405020304" pitchFamily="18" charset="0"/>
              </a:rPr>
              <a:t>Guided filter:</a:t>
            </a:r>
            <a:r>
              <a:rPr lang="en-IN" dirty="0">
                <a:latin typeface="Times New Roman" panose="02020603050405020304" pitchFamily="18" charset="0"/>
                <a:ea typeface="+mn-lt"/>
                <a:cs typeface="Times New Roman" panose="02020603050405020304" pitchFamily="18" charset="0"/>
              </a:rPr>
              <a:t> A Guided filter is an edge-preserving smoothing light filter.</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a:t>2022-23</a:t>
            </a:r>
          </a:p>
        </p:txBody>
      </p:sp>
      <p:sp>
        <p:nvSpPr>
          <p:cNvPr id="5" name="Slide Number Placeholder 4"/>
          <p:cNvSpPr>
            <a:spLocks noGrp="1"/>
          </p:cNvSpPr>
          <p:nvPr>
            <p:ph type="sldNum" sz="quarter" idx="12"/>
          </p:nvPr>
        </p:nvSpPr>
        <p:spPr/>
        <p:txBody>
          <a:bodyPr/>
          <a:lstStyle/>
          <a:p>
            <a:fld id="{00320281-AA44-47DE-A12A-EF7A9AB715F5}" type="slidenum">
              <a:rPr lang="en-IN" smtClean="0"/>
              <a:t>8</a:t>
            </a:fld>
            <a:endParaRPr lang="en-IN"/>
          </a:p>
        </p:txBody>
      </p:sp>
    </p:spTree>
    <p:extLst>
      <p:ext uri="{BB962C8B-B14F-4D97-AF65-F5344CB8AC3E}">
        <p14:creationId xmlns:p14="http://schemas.microsoft.com/office/powerpoint/2010/main" val="57188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2A89-6EB4-E4B5-E05E-6CC30F8530B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Existing System Advantages</a:t>
            </a:r>
          </a:p>
        </p:txBody>
      </p:sp>
      <p:sp>
        <p:nvSpPr>
          <p:cNvPr id="3" name="Content Placeholder 2">
            <a:extLst>
              <a:ext uri="{FF2B5EF4-FFF2-40B4-BE49-F238E27FC236}">
                <a16:creationId xmlns:a16="http://schemas.microsoft.com/office/drawing/2014/main" id="{0B397F48-7359-429D-C539-6841BB8681C6}"/>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
            </a:pPr>
            <a:r>
              <a:rPr lang="en-GB" dirty="0">
                <a:latin typeface="Times New Roman" panose="02020603050405020304" pitchFamily="18" charset="0"/>
                <a:cs typeface="Times New Roman" panose="02020603050405020304" pitchFamily="18" charset="0"/>
              </a:rPr>
              <a:t>Guided image filter perform well in terms of  both quality and efficiency in a wide variety of  applications such as noise reduction.</a:t>
            </a:r>
          </a:p>
          <a:p>
            <a:pPr>
              <a:buFont typeface="Wingdings" panose="020B0604020202020204" pitchFamily="34" charset="0"/>
              <a:buChar char="§"/>
            </a:pPr>
            <a:r>
              <a:rPr lang="en-GB" dirty="0">
                <a:latin typeface="Times New Roman" panose="02020603050405020304" pitchFamily="18" charset="0"/>
                <a:cs typeface="Times New Roman" panose="02020603050405020304" pitchFamily="18" charset="0"/>
              </a:rPr>
              <a:t>Guided image filters are mainly used for edge detection which uses an edge- preserving smoothing filter for  detecting the edges.</a:t>
            </a:r>
          </a:p>
          <a:p>
            <a:pPr>
              <a:buFont typeface="Wingdings" panose="020B0604020202020204" pitchFamily="34" charset="0"/>
              <a:buChar char="§"/>
            </a:pPr>
            <a:r>
              <a:rPr lang="en-GB" dirty="0">
                <a:latin typeface="Times New Roman" panose="02020603050405020304" pitchFamily="18" charset="0"/>
                <a:cs typeface="Times New Roman" panose="02020603050405020304" pitchFamily="18" charset="0"/>
              </a:rPr>
              <a:t>Input images uses the content of the second  image called the guidance image. </a:t>
            </a:r>
          </a:p>
          <a:p>
            <a:pPr>
              <a:buFont typeface="Wingdings" panose="020B0604020202020204" pitchFamily="34" charset="0"/>
              <a:buChar char="§"/>
            </a:pPr>
            <a:r>
              <a:rPr lang="en-IN" dirty="0">
                <a:latin typeface="Times New Roman" panose="02020603050405020304" pitchFamily="18" charset="0"/>
                <a:cs typeface="Times New Roman" panose="02020603050405020304" pitchFamily="18" charset="0"/>
              </a:rPr>
              <a:t>The experimental analysis on dark channel prior-based methods will help readers understand the effectiveness of the individual step of the dehazing process and will facilitate the development of advanced dehazing algorithms.  </a:t>
            </a:r>
          </a:p>
          <a:p>
            <a:pPr>
              <a:buFont typeface="Wingdings"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B69A35-2C1F-FEA4-B358-C80FCC6FF40E}"/>
              </a:ext>
            </a:extLst>
          </p:cNvPr>
          <p:cNvSpPr>
            <a:spLocks noGrp="1"/>
          </p:cNvSpPr>
          <p:nvPr>
            <p:ph type="ftr" sz="quarter" idx="11"/>
          </p:nvPr>
        </p:nvSpPr>
        <p:spPr/>
        <p:txBody>
          <a:bodyPr/>
          <a:lstStyle/>
          <a:p>
            <a:r>
              <a:rPr lang="en-IN"/>
              <a:t>2022-23</a:t>
            </a:r>
          </a:p>
        </p:txBody>
      </p:sp>
      <p:sp>
        <p:nvSpPr>
          <p:cNvPr id="5" name="Slide Number Placeholder 4">
            <a:extLst>
              <a:ext uri="{FF2B5EF4-FFF2-40B4-BE49-F238E27FC236}">
                <a16:creationId xmlns:a16="http://schemas.microsoft.com/office/drawing/2014/main" id="{5FC54284-2164-8E3C-50D1-C7222AE56AF4}"/>
              </a:ext>
            </a:extLst>
          </p:cNvPr>
          <p:cNvSpPr>
            <a:spLocks noGrp="1"/>
          </p:cNvSpPr>
          <p:nvPr>
            <p:ph type="sldNum" sz="quarter" idx="12"/>
          </p:nvPr>
        </p:nvSpPr>
        <p:spPr/>
        <p:txBody>
          <a:bodyPr/>
          <a:lstStyle/>
          <a:p>
            <a:fld id="{00320281-AA44-47DE-A12A-EF7A9AB715F5}" type="slidenum">
              <a:rPr lang="en-IN" smtClean="0"/>
              <a:t>9</a:t>
            </a:fld>
            <a:endParaRPr lang="en-IN"/>
          </a:p>
        </p:txBody>
      </p:sp>
    </p:spTree>
    <p:extLst>
      <p:ext uri="{BB962C8B-B14F-4D97-AF65-F5344CB8AC3E}">
        <p14:creationId xmlns:p14="http://schemas.microsoft.com/office/powerpoint/2010/main" val="2025546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1368</TotalTime>
  <Words>1692</Words>
  <Application>Microsoft Office PowerPoint</Application>
  <PresentationFormat>Widescreen</PresentationFormat>
  <Paragraphs>187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Arial,Sans-Serif</vt:lpstr>
      <vt:lpstr>Calibri</vt:lpstr>
      <vt:lpstr>Calibri Light</vt:lpstr>
      <vt:lpstr>Times New Roman</vt:lpstr>
      <vt:lpstr>Wingdings</vt:lpstr>
      <vt:lpstr>Office Theme</vt:lpstr>
      <vt:lpstr>PowerPoint Presentation</vt:lpstr>
      <vt:lpstr>INTRODUCTION</vt:lpstr>
      <vt:lpstr>TITLE[UNDERWATER IMAGE DEHAZING AND ENHANCEMENT USING DEEP LEARNING TECHNIQUES]</vt:lpstr>
      <vt:lpstr>Problem Statement</vt:lpstr>
      <vt:lpstr>PowerPoint Presentation</vt:lpstr>
      <vt:lpstr>Literature Survey </vt:lpstr>
      <vt:lpstr>PowerPoint Presentation</vt:lpstr>
      <vt:lpstr>Existing System</vt:lpstr>
      <vt:lpstr>                 Existing System Advantages</vt:lpstr>
      <vt:lpstr>Limitations Of Existing System</vt:lpstr>
      <vt:lpstr>Proposed System</vt:lpstr>
      <vt:lpstr>Objectives</vt:lpstr>
      <vt:lpstr>Proposed Architecture</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psgowda j</cp:lastModifiedBy>
  <cp:revision>65</cp:revision>
  <dcterms:created xsi:type="dcterms:W3CDTF">2021-05-07T16:54:36Z</dcterms:created>
  <dcterms:modified xsi:type="dcterms:W3CDTF">2022-11-20T17:40:12Z</dcterms:modified>
</cp:coreProperties>
</file>