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8" r:id="rId3"/>
    <p:sldId id="287" r:id="rId4"/>
    <p:sldId id="333" r:id="rId5"/>
    <p:sldId id="288" r:id="rId6"/>
    <p:sldId id="259" r:id="rId7"/>
    <p:sldId id="264" r:id="rId8"/>
    <p:sldId id="265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34" r:id="rId24"/>
    <p:sldId id="271" r:id="rId25"/>
    <p:sldId id="273" r:id="rId26"/>
    <p:sldId id="272" r:id="rId27"/>
    <p:sldId id="335" r:id="rId28"/>
    <p:sldId id="297" r:id="rId29"/>
    <p:sldId id="298" r:id="rId30"/>
    <p:sldId id="314" r:id="rId31"/>
    <p:sldId id="339" r:id="rId32"/>
    <p:sldId id="338" r:id="rId33"/>
    <p:sldId id="295" r:id="rId34"/>
    <p:sldId id="260" r:id="rId35"/>
    <p:sldId id="266" r:id="rId36"/>
    <p:sldId id="330" r:id="rId37"/>
    <p:sldId id="331" r:id="rId38"/>
    <p:sldId id="332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A7A7"/>
    <a:srgbClr val="E7E6E6"/>
    <a:srgbClr val="5ACC96"/>
    <a:srgbClr val="FF5050"/>
    <a:srgbClr val="4DC58D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8B77E-1B84-411D-8B9F-991653064AD1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646AB0E-4401-41FC-9AD2-5E6FE4A77EAC}">
      <dgm:prSet phldrT="[文字]" custT="1"/>
      <dgm:spPr/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資料聚類、分群</a:t>
          </a:r>
        </a:p>
      </dgm:t>
    </dgm:pt>
    <dgm:pt modelId="{8D0CFDF4-A552-4E44-B924-97EB4FC4F59C}" type="parTrans" cxnId="{4B46396B-5976-4072-8520-2911A68D121F}">
      <dgm:prSet/>
      <dgm:spPr/>
      <dgm:t>
        <a:bodyPr/>
        <a:lstStyle/>
        <a:p>
          <a:endParaRPr lang="zh-TW" altLang="en-US"/>
        </a:p>
      </dgm:t>
    </dgm:pt>
    <dgm:pt modelId="{7C0752CD-0A25-4A2D-9C76-A4F33A6C9D8C}" type="sibTrans" cxnId="{4B46396B-5976-4072-8520-2911A68D121F}">
      <dgm:prSet/>
      <dgm:spPr/>
      <dgm:t>
        <a:bodyPr/>
        <a:lstStyle/>
        <a:p>
          <a:endParaRPr lang="zh-TW" altLang="en-US"/>
        </a:p>
      </dgm:t>
    </dgm:pt>
    <dgm:pt modelId="{80CC4251-F1D9-4421-9F20-66D11EDC6E5E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計算</a:t>
          </a:r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標題向量</a:t>
          </a:r>
          <a:endParaRPr lang="en-US" altLang="zh-TW" sz="2000" dirty="0" smtClean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en-US" altLang="zh-TW" sz="2000" dirty="0" err="1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Embeddings</a:t>
          </a:r>
          <a:r>
            <a:rPr lang="en-US" altLang="zh-TW" sz="20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 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利用</a:t>
          </a:r>
          <a:r>
            <a:rPr lang="en-US" altLang="zh-TW" sz="2000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K-means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聚類分群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分群後暫不抽樣</a:t>
          </a:r>
          <a:endParaRPr lang="en-US" altLang="zh-TW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611B2AE-C433-441E-9ADE-E25AE0C668AC}" type="parTrans" cxnId="{7B087022-B7B1-4865-9454-55784577B7CB}">
      <dgm:prSet/>
      <dgm:spPr/>
      <dgm:t>
        <a:bodyPr/>
        <a:lstStyle/>
        <a:p>
          <a:endParaRPr lang="zh-TW" altLang="en-US"/>
        </a:p>
      </dgm:t>
    </dgm:pt>
    <dgm:pt modelId="{61BDFF09-BBE2-43A3-BA4A-93692F222428}" type="sibTrans" cxnId="{7B087022-B7B1-4865-9454-55784577B7CB}">
      <dgm:prSet/>
      <dgm:spPr/>
      <dgm:t>
        <a:bodyPr/>
        <a:lstStyle/>
        <a:p>
          <a:endParaRPr lang="zh-TW" altLang="en-US"/>
        </a:p>
      </dgm:t>
    </dgm:pt>
    <dgm:pt modelId="{A00C096F-AB8F-4DED-90DA-553D20359EEB}">
      <dgm:prSet phldrT="[文字]" custT="1"/>
      <dgm:spPr>
        <a:solidFill>
          <a:srgbClr val="4DC58D"/>
        </a:solidFill>
      </dgm:spPr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計算含台股名稱的新聞標題占比</a:t>
          </a:r>
          <a:endParaRPr lang="zh-TW" altLang="en-US" sz="2200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639AACF-A831-4A23-AB6D-8C569037D73D}" type="parTrans" cxnId="{DD98C860-E6AB-4367-90C4-35A471E43BCF}">
      <dgm:prSet/>
      <dgm:spPr/>
      <dgm:t>
        <a:bodyPr/>
        <a:lstStyle/>
        <a:p>
          <a:endParaRPr lang="zh-TW" altLang="en-US"/>
        </a:p>
      </dgm:t>
    </dgm:pt>
    <dgm:pt modelId="{04B29D2F-FDF1-40C1-8844-D4379BFA2AFD}" type="sibTrans" cxnId="{DD98C860-E6AB-4367-90C4-35A471E43BCF}">
      <dgm:prSet/>
      <dgm:spPr/>
      <dgm:t>
        <a:bodyPr/>
        <a:lstStyle/>
        <a:p>
          <a:endParaRPr lang="zh-TW" altLang="en-US"/>
        </a:p>
      </dgm:t>
    </dgm:pt>
    <dgm:pt modelId="{5925D205-9B90-46E3-8B4C-9AED6D4720E7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若占比低於標準則只取台股資料，以減少訓練資料雜訊</a:t>
          </a:r>
          <a:endParaRPr lang="en-US" altLang="zh-TW" sz="20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</dgm:t>
    </dgm:pt>
    <dgm:pt modelId="{ED9DC997-8095-4DAA-BDE1-3C487DFB16A9}" type="parTrans" cxnId="{03D5EA78-F413-4175-998F-681026D7D8FE}">
      <dgm:prSet/>
      <dgm:spPr/>
      <dgm:t>
        <a:bodyPr/>
        <a:lstStyle/>
        <a:p>
          <a:endParaRPr lang="zh-TW" altLang="en-US"/>
        </a:p>
      </dgm:t>
    </dgm:pt>
    <dgm:pt modelId="{DFF1E932-785C-469C-91DA-6B95D0C903D9}" type="sibTrans" cxnId="{03D5EA78-F413-4175-998F-681026D7D8FE}">
      <dgm:prSet/>
      <dgm:spPr/>
      <dgm:t>
        <a:bodyPr/>
        <a:lstStyle/>
        <a:p>
          <a:endParaRPr lang="zh-TW" altLang="en-US"/>
        </a:p>
      </dgm:t>
    </dgm:pt>
    <dgm:pt modelId="{10436C87-DEC4-421F-AF61-2627022A314A}">
      <dgm:prSet phldrT="[文字]" custT="1"/>
      <dgm:spPr/>
      <dgm:t>
        <a:bodyPr/>
        <a:lstStyle/>
        <a:p>
          <a:r>
            <a:rPr lang="zh-TW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依照新聞發布時間</a:t>
          </a:r>
          <a:endParaRPr lang="zh-TW" altLang="en-US" sz="2200" b="1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1FFDA71-D21F-42B2-BC31-8130464ED723}" type="parTrans" cxnId="{FAC22D31-6982-4924-BFA2-CC59790D039F}">
      <dgm:prSet/>
      <dgm:spPr/>
      <dgm:t>
        <a:bodyPr/>
        <a:lstStyle/>
        <a:p>
          <a:endParaRPr lang="zh-TW" altLang="en-US"/>
        </a:p>
      </dgm:t>
    </dgm:pt>
    <dgm:pt modelId="{ED07337D-4C24-4160-B92C-B25C0FFC35C6}" type="sibTrans" cxnId="{FAC22D31-6982-4924-BFA2-CC59790D039F}">
      <dgm:prSet/>
      <dgm:spPr/>
      <dgm:t>
        <a:bodyPr/>
        <a:lstStyle/>
        <a:p>
          <a:endParaRPr lang="zh-TW" altLang="en-US"/>
        </a:p>
      </dgm:t>
    </dgm:pt>
    <dgm:pt modelId="{ABA01AA1-AB7E-44AD-9B72-DCE2B9BC6F6E}">
      <dgm:prSet phldrT="[文字]"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依照時間將資料分為訓練集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前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、測試集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後</a:t>
          </a:r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</a:p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若不以時間區分，容易高估準確率</a:t>
          </a:r>
          <a:endParaRPr lang="zh-TW" altLang="en-US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5EB685B-4D5D-45B7-A5CD-8F73CC5B4E9E}" type="parTrans" cxnId="{E27A08C4-73D1-4575-824B-34A596B434B2}">
      <dgm:prSet/>
      <dgm:spPr/>
      <dgm:t>
        <a:bodyPr/>
        <a:lstStyle/>
        <a:p>
          <a:endParaRPr lang="zh-TW" altLang="en-US"/>
        </a:p>
      </dgm:t>
    </dgm:pt>
    <dgm:pt modelId="{8FD006BD-D1E2-4574-9173-9CC05B50EDC4}" type="sibTrans" cxnId="{E27A08C4-73D1-4575-824B-34A596B434B2}">
      <dgm:prSet/>
      <dgm:spPr/>
      <dgm:t>
        <a:bodyPr/>
        <a:lstStyle/>
        <a:p>
          <a:endParaRPr lang="zh-TW" altLang="en-US"/>
        </a:p>
      </dgm:t>
    </dgm:pt>
    <dgm:pt modelId="{36C78FDE-2090-4630-85B3-F09474006B21}">
      <dgm:prSet custT="1"/>
      <dgm:spPr/>
      <dgm:t>
        <a:bodyPr/>
        <a:lstStyle/>
        <a:p>
          <a:r>
            <a: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測試集則以台股資料為主</a:t>
          </a:r>
          <a:endParaRPr lang="en-US" altLang="zh-TW" sz="2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</dgm:t>
    </dgm:pt>
    <dgm:pt modelId="{ADFB18EC-1A1C-4A98-8C29-1B4BFB76C43E}" type="parTrans" cxnId="{5B36B46F-7720-4E07-80B8-C1AB940E4EDC}">
      <dgm:prSet/>
      <dgm:spPr/>
      <dgm:t>
        <a:bodyPr/>
        <a:lstStyle/>
        <a:p>
          <a:endParaRPr lang="zh-TW" altLang="en-US"/>
        </a:p>
      </dgm:t>
    </dgm:pt>
    <dgm:pt modelId="{5AF426EF-69EB-43AA-A716-68DF65B0F062}" type="sibTrans" cxnId="{5B36B46F-7720-4E07-80B8-C1AB940E4EDC}">
      <dgm:prSet/>
      <dgm:spPr/>
      <dgm:t>
        <a:bodyPr/>
        <a:lstStyle/>
        <a:p>
          <a:endParaRPr lang="zh-TW" altLang="en-US"/>
        </a:p>
      </dgm:t>
    </dgm:pt>
    <dgm:pt modelId="{CA7B7CD1-52E5-47CF-AFC6-DBA57DB620FB}" type="pres">
      <dgm:prSet presAssocID="{4E58B77E-1B84-411D-8B9F-991653064AD1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D7729676-026D-4356-8208-4604D9716A31}" type="pres">
      <dgm:prSet presAssocID="{8646AB0E-4401-41FC-9AD2-5E6FE4A77EAC}" presName="parentText1" presStyleLbl="node1" presStyleIdx="0" presStyleCnt="3" custScaleX="102359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915DBD-47C7-496C-B56E-4B4ED778F80A}" type="pres">
      <dgm:prSet presAssocID="{8646AB0E-4401-41FC-9AD2-5E6FE4A77EAC}" presName="childText1" presStyleLbl="solidAlignAcc1" presStyleIdx="0" presStyleCnt="3" custScaleX="1069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27D209-9971-4645-9D75-E4DCB294D379}" type="pres">
      <dgm:prSet presAssocID="{A00C096F-AB8F-4DED-90DA-553D20359EEB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A24B3C-F063-4EC9-8754-E341C3CC0851}" type="pres">
      <dgm:prSet presAssocID="{A00C096F-AB8F-4DED-90DA-553D20359EEB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3B636F-02DB-41D9-B600-12EEB4F85F2D}" type="pres">
      <dgm:prSet presAssocID="{10436C87-DEC4-421F-AF61-2627022A314A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BC7998-0844-4B4E-A308-11728F53EEFA}" type="pres">
      <dgm:prSet presAssocID="{10436C87-DEC4-421F-AF61-2627022A314A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B36B46F-7720-4E07-80B8-C1AB940E4EDC}" srcId="{A00C096F-AB8F-4DED-90DA-553D20359EEB}" destId="{36C78FDE-2090-4630-85B3-F09474006B21}" srcOrd="1" destOrd="0" parTransId="{ADFB18EC-1A1C-4A98-8C29-1B4BFB76C43E}" sibTransId="{5AF426EF-69EB-43AA-A716-68DF65B0F062}"/>
    <dgm:cxn modelId="{62FA5070-2347-431E-996D-18980CFFC04E}" type="presOf" srcId="{A00C096F-AB8F-4DED-90DA-553D20359EEB}" destId="{E727D209-9971-4645-9D75-E4DCB294D379}" srcOrd="0" destOrd="0" presId="urn:microsoft.com/office/officeart/2009/3/layout/IncreasingArrowsProcess"/>
    <dgm:cxn modelId="{CEBEBFF0-B4B9-433C-BA29-60EA7D822302}" type="presOf" srcId="{36C78FDE-2090-4630-85B3-F09474006B21}" destId="{EBA24B3C-F063-4EC9-8754-E341C3CC0851}" srcOrd="0" destOrd="1" presId="urn:microsoft.com/office/officeart/2009/3/layout/IncreasingArrowsProcess"/>
    <dgm:cxn modelId="{79504946-6788-47A7-B955-FFD8A484026E}" type="presOf" srcId="{8646AB0E-4401-41FC-9AD2-5E6FE4A77EAC}" destId="{D7729676-026D-4356-8208-4604D9716A31}" srcOrd="0" destOrd="0" presId="urn:microsoft.com/office/officeart/2009/3/layout/IncreasingArrowsProcess"/>
    <dgm:cxn modelId="{DD98C860-E6AB-4367-90C4-35A471E43BCF}" srcId="{4E58B77E-1B84-411D-8B9F-991653064AD1}" destId="{A00C096F-AB8F-4DED-90DA-553D20359EEB}" srcOrd="1" destOrd="0" parTransId="{6639AACF-A831-4A23-AB6D-8C569037D73D}" sibTransId="{04B29D2F-FDF1-40C1-8844-D4379BFA2AFD}"/>
    <dgm:cxn modelId="{C4B0A880-9AE8-4C15-B759-F5464D5BB896}" type="presOf" srcId="{10436C87-DEC4-421F-AF61-2627022A314A}" destId="{BB3B636F-02DB-41D9-B600-12EEB4F85F2D}" srcOrd="0" destOrd="0" presId="urn:microsoft.com/office/officeart/2009/3/layout/IncreasingArrowsProcess"/>
    <dgm:cxn modelId="{E27A08C4-73D1-4575-824B-34A596B434B2}" srcId="{10436C87-DEC4-421F-AF61-2627022A314A}" destId="{ABA01AA1-AB7E-44AD-9B72-DCE2B9BC6F6E}" srcOrd="0" destOrd="0" parTransId="{75EB685B-4D5D-45B7-A5CD-8F73CC5B4E9E}" sibTransId="{8FD006BD-D1E2-4574-9173-9CC05B50EDC4}"/>
    <dgm:cxn modelId="{03D5EA78-F413-4175-998F-681026D7D8FE}" srcId="{A00C096F-AB8F-4DED-90DA-553D20359EEB}" destId="{5925D205-9B90-46E3-8B4C-9AED6D4720E7}" srcOrd="0" destOrd="0" parTransId="{ED9DC997-8095-4DAA-BDE1-3C487DFB16A9}" sibTransId="{DFF1E932-785C-469C-91DA-6B95D0C903D9}"/>
    <dgm:cxn modelId="{F4997A64-3E5E-4468-AE18-67138793662B}" type="presOf" srcId="{4E58B77E-1B84-411D-8B9F-991653064AD1}" destId="{CA7B7CD1-52E5-47CF-AFC6-DBA57DB620FB}" srcOrd="0" destOrd="0" presId="urn:microsoft.com/office/officeart/2009/3/layout/IncreasingArrowsProcess"/>
    <dgm:cxn modelId="{FAC22D31-6982-4924-BFA2-CC59790D039F}" srcId="{4E58B77E-1B84-411D-8B9F-991653064AD1}" destId="{10436C87-DEC4-421F-AF61-2627022A314A}" srcOrd="2" destOrd="0" parTransId="{11FFDA71-D21F-42B2-BC31-8130464ED723}" sibTransId="{ED07337D-4C24-4160-B92C-B25C0FFC35C6}"/>
    <dgm:cxn modelId="{7B087022-B7B1-4865-9454-55784577B7CB}" srcId="{8646AB0E-4401-41FC-9AD2-5E6FE4A77EAC}" destId="{80CC4251-F1D9-4421-9F20-66D11EDC6E5E}" srcOrd="0" destOrd="0" parTransId="{7611B2AE-C433-441E-9ADE-E25AE0C668AC}" sibTransId="{61BDFF09-BBE2-43A3-BA4A-93692F222428}"/>
    <dgm:cxn modelId="{1D075786-D213-439F-B797-FBE49893F89A}" type="presOf" srcId="{ABA01AA1-AB7E-44AD-9B72-DCE2B9BC6F6E}" destId="{F3BC7998-0844-4B4E-A308-11728F53EEFA}" srcOrd="0" destOrd="0" presId="urn:microsoft.com/office/officeart/2009/3/layout/IncreasingArrowsProcess"/>
    <dgm:cxn modelId="{5A14C819-0F5C-4725-B871-C90AE8F02E49}" type="presOf" srcId="{5925D205-9B90-46E3-8B4C-9AED6D4720E7}" destId="{EBA24B3C-F063-4EC9-8754-E341C3CC0851}" srcOrd="0" destOrd="0" presId="urn:microsoft.com/office/officeart/2009/3/layout/IncreasingArrowsProcess"/>
    <dgm:cxn modelId="{4B46396B-5976-4072-8520-2911A68D121F}" srcId="{4E58B77E-1B84-411D-8B9F-991653064AD1}" destId="{8646AB0E-4401-41FC-9AD2-5E6FE4A77EAC}" srcOrd="0" destOrd="0" parTransId="{8D0CFDF4-A552-4E44-B924-97EB4FC4F59C}" sibTransId="{7C0752CD-0A25-4A2D-9C76-A4F33A6C9D8C}"/>
    <dgm:cxn modelId="{CA11F167-2003-476A-A0CD-84E4FF9EEA46}" type="presOf" srcId="{80CC4251-F1D9-4421-9F20-66D11EDC6E5E}" destId="{8A915DBD-47C7-496C-B56E-4B4ED778F80A}" srcOrd="0" destOrd="0" presId="urn:microsoft.com/office/officeart/2009/3/layout/IncreasingArrowsProcess"/>
    <dgm:cxn modelId="{B4F9444D-D8B5-409A-BE07-7429C90D3B89}" type="presParOf" srcId="{CA7B7CD1-52E5-47CF-AFC6-DBA57DB620FB}" destId="{D7729676-026D-4356-8208-4604D9716A31}" srcOrd="0" destOrd="0" presId="urn:microsoft.com/office/officeart/2009/3/layout/IncreasingArrowsProcess"/>
    <dgm:cxn modelId="{2FEB0240-82BE-42AC-9644-B5CE689ED46E}" type="presParOf" srcId="{CA7B7CD1-52E5-47CF-AFC6-DBA57DB620FB}" destId="{8A915DBD-47C7-496C-B56E-4B4ED778F80A}" srcOrd="1" destOrd="0" presId="urn:microsoft.com/office/officeart/2009/3/layout/IncreasingArrowsProcess"/>
    <dgm:cxn modelId="{1D1D3F5E-6211-47F9-B9B8-01E3B2B53842}" type="presParOf" srcId="{CA7B7CD1-52E5-47CF-AFC6-DBA57DB620FB}" destId="{E727D209-9971-4645-9D75-E4DCB294D379}" srcOrd="2" destOrd="0" presId="urn:microsoft.com/office/officeart/2009/3/layout/IncreasingArrowsProcess"/>
    <dgm:cxn modelId="{F0BD72FD-3801-4944-9963-8F7FCD309630}" type="presParOf" srcId="{CA7B7CD1-52E5-47CF-AFC6-DBA57DB620FB}" destId="{EBA24B3C-F063-4EC9-8754-E341C3CC0851}" srcOrd="3" destOrd="0" presId="urn:microsoft.com/office/officeart/2009/3/layout/IncreasingArrowsProcess"/>
    <dgm:cxn modelId="{28F1DE29-9ED3-4CAD-8589-D95D6E1312A8}" type="presParOf" srcId="{CA7B7CD1-52E5-47CF-AFC6-DBA57DB620FB}" destId="{BB3B636F-02DB-41D9-B600-12EEB4F85F2D}" srcOrd="4" destOrd="0" presId="urn:microsoft.com/office/officeart/2009/3/layout/IncreasingArrowsProcess"/>
    <dgm:cxn modelId="{7232C13F-20AF-49C0-9E4C-F3249A8621DD}" type="presParOf" srcId="{CA7B7CD1-52E5-47CF-AFC6-DBA57DB620FB}" destId="{F3BC7998-0844-4B4E-A308-11728F53EEF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46A37-38DD-4649-85E7-241BC8D5C110}" type="doc">
      <dgm:prSet loTypeId="urn:microsoft.com/office/officeart/2005/8/layout/arrow2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21AE79F-6E97-4F3E-A323-A3CE67DFFAA7}">
      <dgm:prSet phldrT="[文字]" custT="1"/>
      <dgm:spPr/>
      <dgm:t>
        <a:bodyPr/>
        <a:lstStyle/>
        <a:p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分類</a:t>
          </a:r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器</a:t>
          </a:r>
          <a:endParaRPr lang="en-US" altLang="zh-TW" sz="2800" b="1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預測出新聞情緒為正面、中立、負面</a:t>
          </a:r>
          <a:endParaRPr lang="en-US" altLang="zh-TW" sz="2000" b="0" dirty="0" smtClean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C31B877-021B-4A15-8BAD-A3B78D40509A}" type="parTrans" cxnId="{4DE57BE0-E783-400A-91B4-08A737283F57}">
      <dgm:prSet/>
      <dgm:spPr/>
      <dgm:t>
        <a:bodyPr/>
        <a:lstStyle/>
        <a:p>
          <a:endParaRPr lang="zh-TW" altLang="en-US"/>
        </a:p>
      </dgm:t>
    </dgm:pt>
    <dgm:pt modelId="{58B742EA-8623-4DD2-9C4B-8CEA78FCFD6B}" type="sibTrans" cxnId="{4DE57BE0-E783-400A-91B4-08A737283F57}">
      <dgm:prSet/>
      <dgm:spPr/>
      <dgm:t>
        <a:bodyPr/>
        <a:lstStyle/>
        <a:p>
          <a:endParaRPr lang="zh-TW" altLang="en-US"/>
        </a:p>
      </dgm:t>
    </dgm:pt>
    <dgm:pt modelId="{F83B99EA-49EB-4C24-A7E7-0A2C9D02AE0A}">
      <dgm:prSet phldrT="[文字]" custT="1"/>
      <dgm:spPr/>
      <dgm:t>
        <a:bodyPr/>
        <a:lstStyle/>
        <a:p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 </a:t>
          </a:r>
          <a:r>
            <a:rPr lang="en-US" altLang="zh-TW" sz="2800" b="1" dirty="0" smtClean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QA</a:t>
          </a: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rPr>
            <a:t>提取狀態詞彙並建立語料庫</a:t>
          </a:r>
          <a:endParaRPr lang="en-US" altLang="zh-TW" sz="2000" b="0" dirty="0" smtClean="0">
            <a:solidFill>
              <a:schemeClr val="tx1"/>
            </a:solidFill>
            <a:effectLst/>
            <a:latin typeface="+mn-lt"/>
            <a:ea typeface="標楷體" panose="03000509000000000000" pitchFamily="65" charset="-120"/>
          </a:endParaRPr>
        </a:p>
        <a:p>
          <a:endParaRPr lang="zh-TW" altLang="en-US" sz="2800" b="1" dirty="0">
            <a:solidFill>
              <a:schemeClr val="accent6">
                <a:lumMod val="50000"/>
              </a:schemeClr>
            </a:solidFill>
            <a:effectLst/>
            <a:latin typeface="+mn-lt"/>
            <a:ea typeface="標楷體" panose="03000509000000000000" pitchFamily="65" charset="-120"/>
          </a:endParaRPr>
        </a:p>
      </dgm:t>
    </dgm:pt>
    <dgm:pt modelId="{91C418E9-C522-4891-B1B6-84E7A81E84B9}" type="parTrans" cxnId="{A3906C76-FBD8-4914-B2EE-05C300BF1A6F}">
      <dgm:prSet/>
      <dgm:spPr/>
      <dgm:t>
        <a:bodyPr/>
        <a:lstStyle/>
        <a:p>
          <a:endParaRPr lang="zh-TW" altLang="en-US"/>
        </a:p>
      </dgm:t>
    </dgm:pt>
    <dgm:pt modelId="{36E88503-D9C8-4A0C-8C8E-2BDC6B3D29AD}" type="sibTrans" cxnId="{A3906C76-FBD8-4914-B2EE-05C300BF1A6F}">
      <dgm:prSet/>
      <dgm:spPr/>
      <dgm:t>
        <a:bodyPr/>
        <a:lstStyle/>
        <a:p>
          <a:endParaRPr lang="zh-TW" altLang="en-US"/>
        </a:p>
      </dgm:t>
    </dgm:pt>
    <dgm:pt modelId="{581A7497-0068-4F13-B7D5-38D6BEB0B63E}">
      <dgm:prSet phldrT="[文字]" custT="1"/>
      <dgm:spPr/>
      <dgm:t>
        <a:bodyPr/>
        <a:lstStyle/>
        <a:p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情感</a:t>
          </a:r>
          <a:r>
            <a:rPr lang="en-US" altLang="zh-TW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詞</a:t>
          </a:r>
          <a:r>
            <a:rPr lang="en-US" altLang="zh-TW" sz="2800" b="1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r>
            <a:rPr lang="zh-TW" altLang="en-US" sz="2800" b="1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分析器</a:t>
          </a:r>
          <a:endParaRPr lang="en-US" altLang="zh-TW" sz="2800" b="1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以</a:t>
          </a:r>
          <a:r>
            <a:rPr lang="en-US" altLang="zh-TW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QA</a:t>
          </a:r>
          <a:r>
            <a:rPr lang="zh-TW" altLang="en-US" sz="2000" b="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提取狀態詞彙之語料庫對新聞評比情感分數</a:t>
          </a:r>
          <a:endParaRPr lang="zh-TW" altLang="en-US" sz="2000" b="0" dirty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E544D7E-E6C6-43C6-BE0D-231DB342AB69}" type="parTrans" cxnId="{F7848F07-1585-493A-8688-117850438DD0}">
      <dgm:prSet/>
      <dgm:spPr/>
      <dgm:t>
        <a:bodyPr/>
        <a:lstStyle/>
        <a:p>
          <a:endParaRPr lang="zh-TW" altLang="en-US"/>
        </a:p>
      </dgm:t>
    </dgm:pt>
    <dgm:pt modelId="{69E31A44-7A48-457F-B990-5CD1EEC7E18B}" type="sibTrans" cxnId="{F7848F07-1585-493A-8688-117850438DD0}">
      <dgm:prSet/>
      <dgm:spPr/>
      <dgm:t>
        <a:bodyPr/>
        <a:lstStyle/>
        <a:p>
          <a:endParaRPr lang="zh-TW" altLang="en-US"/>
        </a:p>
      </dgm:t>
    </dgm:pt>
    <dgm:pt modelId="{884E24E7-19CD-4E41-B39A-ACCDBBF9776B}" type="pres">
      <dgm:prSet presAssocID="{FBF46A37-38DD-4649-85E7-241BC8D5C11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E50D065-7D90-4EE1-A93E-ADCEF617320D}" type="pres">
      <dgm:prSet presAssocID="{FBF46A37-38DD-4649-85E7-241BC8D5C110}" presName="arrow" presStyleLbl="bgShp" presStyleIdx="0" presStyleCnt="1"/>
      <dgm:spPr>
        <a:solidFill>
          <a:schemeClr val="accent6">
            <a:lumMod val="60000"/>
            <a:lumOff val="40000"/>
          </a:schemeClr>
        </a:solidFill>
        <a:effectLst>
          <a:glow rad="63500">
            <a:schemeClr val="accent3">
              <a:satMod val="175000"/>
              <a:alpha val="40000"/>
            </a:schemeClr>
          </a:glow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-12700" extrusionH="1700" prstMaterial="translucentPowder">
          <a:bevelT w="25400" h="6350" prst="angle"/>
          <a:bevelB w="0" h="0" prst="convex"/>
        </a:sp3d>
      </dgm:spPr>
      <dgm:t>
        <a:bodyPr/>
        <a:lstStyle/>
        <a:p>
          <a:endParaRPr lang="zh-TW" altLang="en-US"/>
        </a:p>
      </dgm:t>
    </dgm:pt>
    <dgm:pt modelId="{9AA49CF1-C7EC-40C0-BE99-D57CFB8E9F0B}" type="pres">
      <dgm:prSet presAssocID="{FBF46A37-38DD-4649-85E7-241BC8D5C110}" presName="arrowDiagram3" presStyleCnt="0"/>
      <dgm:spPr/>
    </dgm:pt>
    <dgm:pt modelId="{DA4BCAE1-8251-47B5-AEE1-A830D9F658A2}" type="pres">
      <dgm:prSet presAssocID="{121AE79F-6E97-4F3E-A323-A3CE67DFFAA7}" presName="bullet3a" presStyleLbl="node1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2109596B-EB44-4DC1-ABC3-C6FA065581B5}" type="pres">
      <dgm:prSet presAssocID="{121AE79F-6E97-4F3E-A323-A3CE67DFFAA7}" presName="textBox3a" presStyleLbl="revTx" presStyleIdx="0" presStyleCnt="3" custScaleX="140590" custLinFactY="-9674" custLinFactNeighborX="-92553" custLinFactNeighborY="-1000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F3B7BF0-6F59-423A-9EF1-82F8D631A10F}" type="pres">
      <dgm:prSet presAssocID="{F83B99EA-49EB-4C24-A7E7-0A2C9D02AE0A}" presName="bullet3b" presStyleLbl="node1" presStyleIdx="1" presStyleCnt="3"/>
      <dgm:spPr>
        <a:solidFill>
          <a:schemeClr val="accent6">
            <a:lumMod val="20000"/>
            <a:lumOff val="80000"/>
          </a:schemeClr>
        </a:solidFill>
      </dgm:spPr>
    </dgm:pt>
    <dgm:pt modelId="{AE20E1F3-98D7-4A0E-8DE3-4D23BB0FA182}" type="pres">
      <dgm:prSet presAssocID="{F83B99EA-49EB-4C24-A7E7-0A2C9D02AE0A}" presName="textBox3b" presStyleLbl="revTx" presStyleIdx="1" presStyleCnt="3" custScaleX="117060" custScaleY="58956" custLinFactNeighborX="-30974" custLinFactNeighborY="-1128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F197CC-D17F-45BE-A979-E53FC9718FA6}" type="pres">
      <dgm:prSet presAssocID="{581A7497-0068-4F13-B7D5-38D6BEB0B63E}" presName="bullet3c" presStyleLbl="node1" presStyleIdx="2" presStyleCnt="3"/>
      <dgm:spPr>
        <a:solidFill>
          <a:schemeClr val="accent6">
            <a:lumMod val="20000"/>
            <a:lumOff val="80000"/>
          </a:schemeClr>
        </a:solidFill>
      </dgm:spPr>
    </dgm:pt>
    <dgm:pt modelId="{E31B44C0-A1D2-4DAF-AA5D-AB14673FFC52}" type="pres">
      <dgm:prSet presAssocID="{581A7497-0068-4F13-B7D5-38D6BEB0B63E}" presName="textBox3c" presStyleLbl="revTx" presStyleIdx="2" presStyleCnt="3" custScaleX="172392" custScaleY="50551" custLinFactNeighborX="6919" custLinFactNeighborY="-1104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3906C76-FBD8-4914-B2EE-05C300BF1A6F}" srcId="{FBF46A37-38DD-4649-85E7-241BC8D5C110}" destId="{F83B99EA-49EB-4C24-A7E7-0A2C9D02AE0A}" srcOrd="1" destOrd="0" parTransId="{91C418E9-C522-4891-B1B6-84E7A81E84B9}" sibTransId="{36E88503-D9C8-4A0C-8C8E-2BDC6B3D29AD}"/>
    <dgm:cxn modelId="{4DE57BE0-E783-400A-91B4-08A737283F57}" srcId="{FBF46A37-38DD-4649-85E7-241BC8D5C110}" destId="{121AE79F-6E97-4F3E-A323-A3CE67DFFAA7}" srcOrd="0" destOrd="0" parTransId="{7C31B877-021B-4A15-8BAD-A3B78D40509A}" sibTransId="{58B742EA-8623-4DD2-9C4B-8CEA78FCFD6B}"/>
    <dgm:cxn modelId="{E82717BC-2C0E-4D52-954D-9B7484E02AB9}" type="presOf" srcId="{121AE79F-6E97-4F3E-A323-A3CE67DFFAA7}" destId="{2109596B-EB44-4DC1-ABC3-C6FA065581B5}" srcOrd="0" destOrd="0" presId="urn:microsoft.com/office/officeart/2005/8/layout/arrow2"/>
    <dgm:cxn modelId="{71A78A75-D24D-4E2C-9266-AC6DCE74FBC2}" type="presOf" srcId="{FBF46A37-38DD-4649-85E7-241BC8D5C110}" destId="{884E24E7-19CD-4E41-B39A-ACCDBBF9776B}" srcOrd="0" destOrd="0" presId="urn:microsoft.com/office/officeart/2005/8/layout/arrow2"/>
    <dgm:cxn modelId="{D8F5E467-9ABD-4658-B5E5-880044FDAFBD}" type="presOf" srcId="{581A7497-0068-4F13-B7D5-38D6BEB0B63E}" destId="{E31B44C0-A1D2-4DAF-AA5D-AB14673FFC52}" srcOrd="0" destOrd="0" presId="urn:microsoft.com/office/officeart/2005/8/layout/arrow2"/>
    <dgm:cxn modelId="{8CE8E130-F8C8-4D6C-AEA5-03960C5BCDEB}" type="presOf" srcId="{F83B99EA-49EB-4C24-A7E7-0A2C9D02AE0A}" destId="{AE20E1F3-98D7-4A0E-8DE3-4D23BB0FA182}" srcOrd="0" destOrd="0" presId="urn:microsoft.com/office/officeart/2005/8/layout/arrow2"/>
    <dgm:cxn modelId="{F7848F07-1585-493A-8688-117850438DD0}" srcId="{FBF46A37-38DD-4649-85E7-241BC8D5C110}" destId="{581A7497-0068-4F13-B7D5-38D6BEB0B63E}" srcOrd="2" destOrd="0" parTransId="{DE544D7E-E6C6-43C6-BE0D-231DB342AB69}" sibTransId="{69E31A44-7A48-457F-B990-5CD1EEC7E18B}"/>
    <dgm:cxn modelId="{FE7A666E-AC6F-49BA-BDF1-EE94D9EAC5CC}" type="presParOf" srcId="{884E24E7-19CD-4E41-B39A-ACCDBBF9776B}" destId="{FE50D065-7D90-4EE1-A93E-ADCEF617320D}" srcOrd="0" destOrd="0" presId="urn:microsoft.com/office/officeart/2005/8/layout/arrow2"/>
    <dgm:cxn modelId="{95469635-2744-460B-8F2A-AD394132EABF}" type="presParOf" srcId="{884E24E7-19CD-4E41-B39A-ACCDBBF9776B}" destId="{9AA49CF1-C7EC-40C0-BE99-D57CFB8E9F0B}" srcOrd="1" destOrd="0" presId="urn:microsoft.com/office/officeart/2005/8/layout/arrow2"/>
    <dgm:cxn modelId="{7B2E3312-8A76-4D02-A77F-5B5724B5E81D}" type="presParOf" srcId="{9AA49CF1-C7EC-40C0-BE99-D57CFB8E9F0B}" destId="{DA4BCAE1-8251-47B5-AEE1-A830D9F658A2}" srcOrd="0" destOrd="0" presId="urn:microsoft.com/office/officeart/2005/8/layout/arrow2"/>
    <dgm:cxn modelId="{EFEBCEC7-3E94-4E56-BD4E-D1E395F4FAA9}" type="presParOf" srcId="{9AA49CF1-C7EC-40C0-BE99-D57CFB8E9F0B}" destId="{2109596B-EB44-4DC1-ABC3-C6FA065581B5}" srcOrd="1" destOrd="0" presId="urn:microsoft.com/office/officeart/2005/8/layout/arrow2"/>
    <dgm:cxn modelId="{7532BAFC-37E1-4E7F-8F2E-DD9E77065DCF}" type="presParOf" srcId="{9AA49CF1-C7EC-40C0-BE99-D57CFB8E9F0B}" destId="{CF3B7BF0-6F59-423A-9EF1-82F8D631A10F}" srcOrd="2" destOrd="0" presId="urn:microsoft.com/office/officeart/2005/8/layout/arrow2"/>
    <dgm:cxn modelId="{3FD4AFD3-C092-4EBE-8C3A-2AD3046B687A}" type="presParOf" srcId="{9AA49CF1-C7EC-40C0-BE99-D57CFB8E9F0B}" destId="{AE20E1F3-98D7-4A0E-8DE3-4D23BB0FA182}" srcOrd="3" destOrd="0" presId="urn:microsoft.com/office/officeart/2005/8/layout/arrow2"/>
    <dgm:cxn modelId="{7A5E5D5A-B14B-44A2-BBA0-B743EA210911}" type="presParOf" srcId="{9AA49CF1-C7EC-40C0-BE99-D57CFB8E9F0B}" destId="{A9F197CC-D17F-45BE-A979-E53FC9718FA6}" srcOrd="4" destOrd="0" presId="urn:microsoft.com/office/officeart/2005/8/layout/arrow2"/>
    <dgm:cxn modelId="{ACC3C8A7-30FA-4D40-91A1-B9D03BAAC208}" type="presParOf" srcId="{9AA49CF1-C7EC-40C0-BE99-D57CFB8E9F0B}" destId="{E31B44C0-A1D2-4DAF-AA5D-AB14673FFC52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5F3B09-6F91-4D99-8C38-622E5AB05EF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80BB62D-C880-4820-8FA1-55C5736AC89E}">
      <dgm:prSet phldrT="[文字]" custT="1"/>
      <dgm:spPr/>
      <dgm:t>
        <a:bodyPr/>
        <a:lstStyle/>
        <a:p>
          <a:r>
            <a: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 分類模型</a:t>
          </a:r>
          <a:endParaRPr lang="en-US" altLang="zh-TW" sz="2000" b="1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400A742-0157-43A7-974F-EE4BF20A1EA1}" type="parTrans" cxnId="{2737BAD1-4BC4-4F57-84FE-C0DE0EB8A275}">
      <dgm:prSet/>
      <dgm:spPr/>
      <dgm:t>
        <a:bodyPr/>
        <a:lstStyle/>
        <a:p>
          <a:endParaRPr lang="zh-TW" altLang="en-US"/>
        </a:p>
      </dgm:t>
    </dgm:pt>
    <dgm:pt modelId="{EA2182A9-7845-4449-A813-47FB4F76B320}" type="sibTrans" cxnId="{2737BAD1-4BC4-4F57-84FE-C0DE0EB8A275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03FF022-CE40-455B-B074-7384DF994C80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中立新聞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71ED66D-6A5B-4606-9B8D-DB4B54588929}" type="parTrans" cxnId="{07DA51F5-5D34-4829-933F-D6F98EDC8BFD}">
      <dgm:prSet/>
      <dgm:spPr/>
      <dgm:t>
        <a:bodyPr/>
        <a:lstStyle/>
        <a:p>
          <a:endParaRPr lang="zh-TW" altLang="en-US"/>
        </a:p>
      </dgm:t>
    </dgm:pt>
    <dgm:pt modelId="{693EBB1F-AB4D-48DA-8B33-697F501C11C8}" type="sibTrans" cxnId="{07DA51F5-5D34-4829-933F-D6F98EDC8BFD}">
      <dgm:prSet/>
      <dgm:spPr/>
      <dgm:t>
        <a:bodyPr/>
        <a:lstStyle/>
        <a:p>
          <a:endParaRPr lang="zh-TW" altLang="en-US"/>
        </a:p>
      </dgm:t>
    </dgm:pt>
    <dgm:pt modelId="{45AF7249-C0C8-4143-A9AC-C35A711D67F4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負面新聞</a:t>
          </a:r>
          <a:endParaRPr lang="zh-TW" altLang="en-US" sz="2000" dirty="0">
            <a:solidFill>
              <a:schemeClr val="accent6">
                <a:lumMod val="75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180FBEF5-0705-4CDB-956A-3A9D803B12A4}" type="parTrans" cxnId="{EDC983AC-DCE2-426B-8ADA-21C0B63E0515}">
      <dgm:prSet/>
      <dgm:spPr/>
      <dgm:t>
        <a:bodyPr/>
        <a:lstStyle/>
        <a:p>
          <a:endParaRPr lang="zh-TW" altLang="en-US"/>
        </a:p>
      </dgm:t>
    </dgm:pt>
    <dgm:pt modelId="{FE2A9D53-5866-457D-AF6A-6C864349CE88}" type="sibTrans" cxnId="{EDC983AC-DCE2-426B-8ADA-21C0B63E0515}">
      <dgm:prSet/>
      <dgm:spPr/>
      <dgm:t>
        <a:bodyPr/>
        <a:lstStyle/>
        <a:p>
          <a:endParaRPr lang="zh-TW" altLang="en-US"/>
        </a:p>
      </dgm:t>
    </dgm:pt>
    <dgm:pt modelId="{C62BD86F-91D8-44B8-8344-62533D4E4FC4}">
      <dgm:prSet phldrT="[文字]" custT="1"/>
      <dgm:spPr/>
      <dgm:t>
        <a:bodyPr/>
        <a:lstStyle/>
        <a:p>
          <a:r>
            <a:rPr lang="en-US" altLang="zh-TW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 問答模型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1EEEA2B-2C9E-445D-BF6D-0927CEE578B7}" type="parTrans" cxnId="{61F0F76D-C6B3-4141-92E0-97F536CA369C}">
      <dgm:prSet/>
      <dgm:spPr/>
      <dgm:t>
        <a:bodyPr/>
        <a:lstStyle/>
        <a:p>
          <a:endParaRPr lang="zh-TW" altLang="en-US"/>
        </a:p>
      </dgm:t>
    </dgm:pt>
    <dgm:pt modelId="{319BF40C-04D8-4F7D-BD9D-2A2748833F37}" type="sibTrans" cxnId="{61F0F76D-C6B3-4141-92E0-97F536CA369C}">
      <dgm:prSet/>
      <dgm:spPr/>
      <dgm:t>
        <a:bodyPr/>
        <a:lstStyle/>
        <a:p>
          <a:endParaRPr lang="zh-TW" altLang="en-US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95B5393-5FC7-432C-B6FF-1A7E58CF86BC}">
      <dgm:prSet phldrT="[文字]" custT="1"/>
      <dgm:spPr/>
      <dgm:t>
        <a:bodyPr/>
        <a:lstStyle/>
        <a:p>
          <a:r>
            <a:rPr lang="zh-TW" altLang="en-US" sz="2000" b="1" dirty="0" smtClean="0">
              <a:latin typeface="標楷體" panose="03000509000000000000" pitchFamily="65" charset="-120"/>
              <a:ea typeface="標楷體" panose="03000509000000000000" pitchFamily="65" charset="-120"/>
            </a:rPr>
            <a:t>情感分析器評分</a:t>
          </a:r>
          <a:endParaRPr lang="zh-TW" altLang="en-US" sz="2000" b="1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941F30-4A84-4F7E-B96C-271B85AEDA51}" type="parTrans" cxnId="{AD98C014-D376-4255-8A54-C49388FE5463}">
      <dgm:prSet/>
      <dgm:spPr/>
      <dgm:t>
        <a:bodyPr/>
        <a:lstStyle/>
        <a:p>
          <a:endParaRPr lang="zh-TW" altLang="en-US"/>
        </a:p>
      </dgm:t>
    </dgm:pt>
    <dgm:pt modelId="{D02ADB74-4A64-475A-893A-79BD69F7B8C3}" type="sibTrans" cxnId="{AD98C014-D376-4255-8A54-C49388FE5463}">
      <dgm:prSet/>
      <dgm:spPr/>
      <dgm:t>
        <a:bodyPr/>
        <a:lstStyle/>
        <a:p>
          <a:endParaRPr lang="zh-TW" altLang="en-US"/>
        </a:p>
      </dgm:t>
    </dgm:pt>
    <dgm:pt modelId="{076357A7-35F4-4F90-B34B-462BA2F76F12}">
      <dgm:prSet phldrT="[文字]" custT="1"/>
      <dgm:spPr/>
      <dgm:t>
        <a:bodyPr/>
        <a:lstStyle/>
        <a:p>
          <a:r>
            <a:rPr lang="zh-TW" altLang="en-US" sz="2000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正面情感分析器</a:t>
          </a:r>
          <a:endParaRPr lang="zh-TW" altLang="en-US" sz="20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1AD2EB4-BC6C-42B0-A4CB-D3B44BB02669}" type="parTrans" cxnId="{CEEC1E8F-74A5-449D-893C-18DF30230D75}">
      <dgm:prSet/>
      <dgm:spPr/>
      <dgm:t>
        <a:bodyPr/>
        <a:lstStyle/>
        <a:p>
          <a:endParaRPr lang="zh-TW" altLang="en-US"/>
        </a:p>
      </dgm:t>
    </dgm:pt>
    <dgm:pt modelId="{7E0BAC64-5425-4823-A751-E3D3A25F42DF}" type="sibTrans" cxnId="{CEEC1E8F-74A5-449D-893C-18DF30230D75}">
      <dgm:prSet/>
      <dgm:spPr/>
      <dgm:t>
        <a:bodyPr/>
        <a:lstStyle/>
        <a:p>
          <a:endParaRPr lang="zh-TW" altLang="en-US"/>
        </a:p>
      </dgm:t>
    </dgm:pt>
    <dgm:pt modelId="{35D2E8B3-DF9C-4B08-A173-28212D6B78C3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抓出狀態詞彙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0E44607-0F0D-4809-98F7-22B9B3EC08FE}" type="parTrans" cxnId="{09E8BF59-5AAC-4BE5-995D-DE454AE89EFE}">
      <dgm:prSet/>
      <dgm:spPr/>
      <dgm:t>
        <a:bodyPr/>
        <a:lstStyle/>
        <a:p>
          <a:endParaRPr lang="zh-TW" altLang="en-US"/>
        </a:p>
      </dgm:t>
    </dgm:pt>
    <dgm:pt modelId="{5731DD98-D34C-4C5F-9CB2-A3B36D588AEA}" type="sibTrans" cxnId="{09E8BF59-5AAC-4BE5-995D-DE454AE89EFE}">
      <dgm:prSet/>
      <dgm:spPr/>
      <dgm:t>
        <a:bodyPr/>
        <a:lstStyle/>
        <a:p>
          <a:endParaRPr lang="zh-TW" altLang="en-US"/>
        </a:p>
      </dgm:t>
    </dgm:pt>
    <dgm:pt modelId="{48BCE0F3-885A-465D-9514-CCCDD0EACC86}">
      <dgm:prSet phldrT="[文字]" custT="1"/>
      <dgm:spPr/>
      <dgm:t>
        <a:bodyPr/>
        <a:lstStyle/>
        <a:p>
          <a:r>
            <a:rPr lang="zh-TW" altLang="en-US" sz="20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正面新聞</a:t>
          </a:r>
          <a:endParaRPr lang="zh-TW" altLang="en-US" sz="2000" dirty="0">
            <a:solidFill>
              <a:srgbClr val="C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D3211F-CCA2-45EF-981B-93A3F6E8911C}" type="parTrans" cxnId="{B3F3224F-A723-44CA-8637-A320FAE97EA0}">
      <dgm:prSet/>
      <dgm:spPr/>
      <dgm:t>
        <a:bodyPr/>
        <a:lstStyle/>
        <a:p>
          <a:endParaRPr lang="zh-TW" altLang="en-US"/>
        </a:p>
      </dgm:t>
    </dgm:pt>
    <dgm:pt modelId="{9A5DB79F-9B56-42A9-9A63-DF1898E8EDA5}" type="sibTrans" cxnId="{B3F3224F-A723-44CA-8637-A320FAE97EA0}">
      <dgm:prSet/>
      <dgm:spPr/>
      <dgm:t>
        <a:bodyPr/>
        <a:lstStyle/>
        <a:p>
          <a:endParaRPr lang="zh-TW" altLang="en-US"/>
        </a:p>
      </dgm:t>
    </dgm:pt>
    <dgm:pt modelId="{0CACD917-EEA6-4C1B-A510-5AD585D126F3}">
      <dgm:prSet phldrT="[文字]" custT="1"/>
      <dgm:spPr/>
      <dgm:t>
        <a:bodyPr/>
        <a:lstStyle/>
        <a:p>
          <a:r>
            <a:rPr lang="zh-TW" altLang="en-US" sz="20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建構充足語料庫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2A2595B-1F63-485B-BEFD-92C35F1BE46E}" type="parTrans" cxnId="{A2222B03-2067-4780-B12A-F86C2C55D818}">
      <dgm:prSet/>
      <dgm:spPr/>
      <dgm:t>
        <a:bodyPr/>
        <a:lstStyle/>
        <a:p>
          <a:endParaRPr lang="zh-TW" altLang="en-US"/>
        </a:p>
      </dgm:t>
    </dgm:pt>
    <dgm:pt modelId="{C9ACD7C8-4D1E-4FD9-BB10-774FCE89B7F8}" type="sibTrans" cxnId="{A2222B03-2067-4780-B12A-F86C2C55D818}">
      <dgm:prSet/>
      <dgm:spPr/>
      <dgm:t>
        <a:bodyPr/>
        <a:lstStyle/>
        <a:p>
          <a:endParaRPr lang="zh-TW" altLang="en-US"/>
        </a:p>
      </dgm:t>
    </dgm:pt>
    <dgm:pt modelId="{AABDFD00-8878-474D-B62A-38B05CE44448}">
      <dgm:prSet phldrT="[文字]" custT="1"/>
      <dgm:spPr/>
      <dgm:t>
        <a:bodyPr/>
        <a:lstStyle/>
        <a:p>
          <a:r>
            <a:rPr lang="zh-TW" altLang="en-US" sz="2000" b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負面情感分析器</a:t>
          </a:r>
          <a:endParaRPr lang="zh-TW" altLang="en-US" sz="2000" b="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ED4E2EE-7A09-4192-9258-4B294DEB9F95}" type="parTrans" cxnId="{A009AB93-CBA6-4993-8805-7F0DEB4336EE}">
      <dgm:prSet/>
      <dgm:spPr/>
      <dgm:t>
        <a:bodyPr/>
        <a:lstStyle/>
        <a:p>
          <a:endParaRPr lang="zh-TW" altLang="en-US"/>
        </a:p>
      </dgm:t>
    </dgm:pt>
    <dgm:pt modelId="{B38D6B23-9EB9-49E8-870C-74CA48ECA4E4}" type="sibTrans" cxnId="{A009AB93-CBA6-4993-8805-7F0DEB4336EE}">
      <dgm:prSet/>
      <dgm:spPr/>
      <dgm:t>
        <a:bodyPr/>
        <a:lstStyle/>
        <a:p>
          <a:endParaRPr lang="zh-TW" altLang="en-US"/>
        </a:p>
      </dgm:t>
    </dgm:pt>
    <dgm:pt modelId="{C00D2EA1-6EB8-4FA0-90D8-722C750D03C9}" type="pres">
      <dgm:prSet presAssocID="{315F3B09-6F91-4D99-8C38-622E5AB05E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50F363-A4C3-4F99-87F7-BAB9E6EB0C9F}" type="pres">
      <dgm:prSet presAssocID="{315F3B09-6F91-4D99-8C38-622E5AB05EF4}" presName="tSp" presStyleCnt="0"/>
      <dgm:spPr/>
    </dgm:pt>
    <dgm:pt modelId="{C43C6EF4-04D1-4F99-A5E0-62F65BD373B0}" type="pres">
      <dgm:prSet presAssocID="{315F3B09-6F91-4D99-8C38-622E5AB05EF4}" presName="bSp" presStyleCnt="0"/>
      <dgm:spPr/>
    </dgm:pt>
    <dgm:pt modelId="{B571940B-FCF5-4978-8935-5CEB845C9D2E}" type="pres">
      <dgm:prSet presAssocID="{315F3B09-6F91-4D99-8C38-622E5AB05EF4}" presName="process" presStyleCnt="0"/>
      <dgm:spPr/>
    </dgm:pt>
    <dgm:pt modelId="{414722C9-1E4E-42D9-A601-512AE324E95E}" type="pres">
      <dgm:prSet presAssocID="{A80BB62D-C880-4820-8FA1-55C5736AC89E}" presName="composite1" presStyleCnt="0"/>
      <dgm:spPr/>
    </dgm:pt>
    <dgm:pt modelId="{8F361F3A-D6D8-43C2-AD3B-F14D0444A33D}" type="pres">
      <dgm:prSet presAssocID="{A80BB62D-C880-4820-8FA1-55C5736AC89E}" presName="dummyNode1" presStyleLbl="node1" presStyleIdx="0" presStyleCnt="3"/>
      <dgm:spPr/>
    </dgm:pt>
    <dgm:pt modelId="{B58C66AC-207A-4221-9428-3D4965381215}" type="pres">
      <dgm:prSet presAssocID="{A80BB62D-C880-4820-8FA1-55C5736AC89E}" presName="childNode1" presStyleLbl="bgAcc1" presStyleIdx="0" presStyleCnt="3" custScaleX="1304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C22B40-083E-423A-A873-FD8ABB06F74C}" type="pres">
      <dgm:prSet presAssocID="{A80BB62D-C880-4820-8FA1-55C5736AC89E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D34FED-EFA2-4F38-B29B-A482C2511A1F}" type="pres">
      <dgm:prSet presAssocID="{A80BB62D-C880-4820-8FA1-55C5736AC89E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0222E3-0E54-4258-8AE0-715EB55666BB}" type="pres">
      <dgm:prSet presAssocID="{A80BB62D-C880-4820-8FA1-55C5736AC89E}" presName="connSite1" presStyleCnt="0"/>
      <dgm:spPr/>
    </dgm:pt>
    <dgm:pt modelId="{6E2384DD-ADFC-438E-84AA-C20366E3175F}" type="pres">
      <dgm:prSet presAssocID="{EA2182A9-7845-4449-A813-47FB4F76B320}" presName="Name9" presStyleLbl="sibTrans2D1" presStyleIdx="0" presStyleCnt="2"/>
      <dgm:spPr/>
      <dgm:t>
        <a:bodyPr/>
        <a:lstStyle/>
        <a:p>
          <a:endParaRPr lang="zh-TW" altLang="en-US"/>
        </a:p>
      </dgm:t>
    </dgm:pt>
    <dgm:pt modelId="{21504651-AABB-4640-A861-782A0A6C2263}" type="pres">
      <dgm:prSet presAssocID="{C62BD86F-91D8-44B8-8344-62533D4E4FC4}" presName="composite2" presStyleCnt="0"/>
      <dgm:spPr/>
    </dgm:pt>
    <dgm:pt modelId="{E518302B-98E6-475F-B03C-6097831ACDC1}" type="pres">
      <dgm:prSet presAssocID="{C62BD86F-91D8-44B8-8344-62533D4E4FC4}" presName="dummyNode2" presStyleLbl="node1" presStyleIdx="0" presStyleCnt="3"/>
      <dgm:spPr/>
    </dgm:pt>
    <dgm:pt modelId="{AF04EA9F-F9A1-4CA6-9215-4A9181FA7E3F}" type="pres">
      <dgm:prSet presAssocID="{C62BD86F-91D8-44B8-8344-62533D4E4FC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E68B08C-FD1D-4646-8F1D-652AA57E6F4A}" type="pres">
      <dgm:prSet presAssocID="{C62BD86F-91D8-44B8-8344-62533D4E4FC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37241BE-0F4E-4DE5-A3DB-9E2AB6B45F74}" type="pres">
      <dgm:prSet presAssocID="{C62BD86F-91D8-44B8-8344-62533D4E4FC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8CF0D39-E1BB-4558-9518-59C1842442F0}" type="pres">
      <dgm:prSet presAssocID="{C62BD86F-91D8-44B8-8344-62533D4E4FC4}" presName="connSite2" presStyleCnt="0"/>
      <dgm:spPr/>
    </dgm:pt>
    <dgm:pt modelId="{9E5E43BF-3567-4452-BFD3-EA6E7B612130}" type="pres">
      <dgm:prSet presAssocID="{319BF40C-04D8-4F7D-BD9D-2A2748833F37}" presName="Name18" presStyleLbl="sibTrans2D1" presStyleIdx="1" presStyleCnt="2"/>
      <dgm:spPr/>
      <dgm:t>
        <a:bodyPr/>
        <a:lstStyle/>
        <a:p>
          <a:endParaRPr lang="zh-TW" altLang="en-US"/>
        </a:p>
      </dgm:t>
    </dgm:pt>
    <dgm:pt modelId="{2706C369-D7C4-48DE-9914-69AC6969E02F}" type="pres">
      <dgm:prSet presAssocID="{E95B5393-5FC7-432C-B6FF-1A7E58CF86BC}" presName="composite1" presStyleCnt="0"/>
      <dgm:spPr/>
    </dgm:pt>
    <dgm:pt modelId="{AEEF0031-9D9C-4799-94FE-BAB3E5840AB8}" type="pres">
      <dgm:prSet presAssocID="{E95B5393-5FC7-432C-B6FF-1A7E58CF86BC}" presName="dummyNode1" presStyleLbl="node1" presStyleIdx="1" presStyleCnt="3"/>
      <dgm:spPr/>
    </dgm:pt>
    <dgm:pt modelId="{6D68CC7F-5233-4FCA-918F-D0F781999C71}" type="pres">
      <dgm:prSet presAssocID="{E95B5393-5FC7-432C-B6FF-1A7E58CF86BC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CD70594-EC3D-4FEF-9F7B-58EEEC9B421A}" type="pres">
      <dgm:prSet presAssocID="{E95B5393-5FC7-432C-B6FF-1A7E58CF86BC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3585CD2-89EC-4F22-AC5C-13768943C706}" type="pres">
      <dgm:prSet presAssocID="{E95B5393-5FC7-432C-B6FF-1A7E58CF86BC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2E8E9C-57E7-44A6-9902-94742329DAAC}" type="pres">
      <dgm:prSet presAssocID="{E95B5393-5FC7-432C-B6FF-1A7E58CF86BC}" presName="connSite1" presStyleCnt="0"/>
      <dgm:spPr/>
    </dgm:pt>
  </dgm:ptLst>
  <dgm:cxnLst>
    <dgm:cxn modelId="{C558DE89-38A2-4132-83EE-280482B02B2D}" type="presOf" srcId="{0CACD917-EEA6-4C1B-A510-5AD585D126F3}" destId="{7E68B08C-FD1D-4646-8F1D-652AA57E6F4A}" srcOrd="1" destOrd="1" presId="urn:microsoft.com/office/officeart/2005/8/layout/hProcess4"/>
    <dgm:cxn modelId="{64EBAB85-3D25-48ED-8C22-A1F9AE39251F}" type="presOf" srcId="{503FF022-CE40-455B-B074-7384DF994C80}" destId="{B58C66AC-207A-4221-9428-3D4965381215}" srcOrd="0" destOrd="1" presId="urn:microsoft.com/office/officeart/2005/8/layout/hProcess4"/>
    <dgm:cxn modelId="{9C1A2BB1-7FC2-47EF-BAD2-824CE7EF1732}" type="presOf" srcId="{319BF40C-04D8-4F7D-BD9D-2A2748833F37}" destId="{9E5E43BF-3567-4452-BFD3-EA6E7B612130}" srcOrd="0" destOrd="0" presId="urn:microsoft.com/office/officeart/2005/8/layout/hProcess4"/>
    <dgm:cxn modelId="{09E8BF59-5AAC-4BE5-995D-DE454AE89EFE}" srcId="{C62BD86F-91D8-44B8-8344-62533D4E4FC4}" destId="{35D2E8B3-DF9C-4B08-A173-28212D6B78C3}" srcOrd="0" destOrd="0" parTransId="{30E44607-0F0D-4809-98F7-22B9B3EC08FE}" sibTransId="{5731DD98-D34C-4C5F-9CB2-A3B36D588AEA}"/>
    <dgm:cxn modelId="{B3F3224F-A723-44CA-8637-A320FAE97EA0}" srcId="{A80BB62D-C880-4820-8FA1-55C5736AC89E}" destId="{48BCE0F3-885A-465D-9514-CCCDD0EACC86}" srcOrd="0" destOrd="0" parTransId="{FDD3211F-CCA2-45EF-981B-93A3F6E8911C}" sibTransId="{9A5DB79F-9B56-42A9-9A63-DF1898E8EDA5}"/>
    <dgm:cxn modelId="{5B559DE5-FC23-4784-A452-B3734FF53FFA}" type="presOf" srcId="{315F3B09-6F91-4D99-8C38-622E5AB05EF4}" destId="{C00D2EA1-6EB8-4FA0-90D8-722C750D03C9}" srcOrd="0" destOrd="0" presId="urn:microsoft.com/office/officeart/2005/8/layout/hProcess4"/>
    <dgm:cxn modelId="{AD98C014-D376-4255-8A54-C49388FE5463}" srcId="{315F3B09-6F91-4D99-8C38-622E5AB05EF4}" destId="{E95B5393-5FC7-432C-B6FF-1A7E58CF86BC}" srcOrd="2" destOrd="0" parTransId="{07941F30-4A84-4F7E-B96C-271B85AEDA51}" sibTransId="{D02ADB74-4A64-475A-893A-79BD69F7B8C3}"/>
    <dgm:cxn modelId="{4EB514CB-864F-485F-AF31-9B739019703E}" type="presOf" srcId="{45AF7249-C0C8-4143-A9AC-C35A711D67F4}" destId="{B58C66AC-207A-4221-9428-3D4965381215}" srcOrd="0" destOrd="2" presId="urn:microsoft.com/office/officeart/2005/8/layout/hProcess4"/>
    <dgm:cxn modelId="{CEEC1E8F-74A5-449D-893C-18DF30230D75}" srcId="{E95B5393-5FC7-432C-B6FF-1A7E58CF86BC}" destId="{076357A7-35F4-4F90-B34B-462BA2F76F12}" srcOrd="0" destOrd="0" parTransId="{F1AD2EB4-BC6C-42B0-A4CB-D3B44BB02669}" sibTransId="{7E0BAC64-5425-4823-A751-E3D3A25F42DF}"/>
    <dgm:cxn modelId="{07DA51F5-5D34-4829-933F-D6F98EDC8BFD}" srcId="{A80BB62D-C880-4820-8FA1-55C5736AC89E}" destId="{503FF022-CE40-455B-B074-7384DF994C80}" srcOrd="1" destOrd="0" parTransId="{A71ED66D-6A5B-4606-9B8D-DB4B54588929}" sibTransId="{693EBB1F-AB4D-48DA-8B33-697F501C11C8}"/>
    <dgm:cxn modelId="{61F0F76D-C6B3-4141-92E0-97F536CA369C}" srcId="{315F3B09-6F91-4D99-8C38-622E5AB05EF4}" destId="{C62BD86F-91D8-44B8-8344-62533D4E4FC4}" srcOrd="1" destOrd="0" parTransId="{71EEEA2B-2C9E-445D-BF6D-0927CEE578B7}" sibTransId="{319BF40C-04D8-4F7D-BD9D-2A2748833F37}"/>
    <dgm:cxn modelId="{EBD4A45D-49FA-48AC-A207-284C982B3A09}" type="presOf" srcId="{45AF7249-C0C8-4143-A9AC-C35A711D67F4}" destId="{5AC22B40-083E-423A-A873-FD8ABB06F74C}" srcOrd="1" destOrd="2" presId="urn:microsoft.com/office/officeart/2005/8/layout/hProcess4"/>
    <dgm:cxn modelId="{F7CC9925-814B-4CA7-97D9-9BDEEF79436A}" type="presOf" srcId="{076357A7-35F4-4F90-B34B-462BA2F76F12}" destId="{DCD70594-EC3D-4FEF-9F7B-58EEEC9B421A}" srcOrd="1" destOrd="0" presId="urn:microsoft.com/office/officeart/2005/8/layout/hProcess4"/>
    <dgm:cxn modelId="{25B1072E-EB38-4C95-98C9-EC25D0E65D0C}" type="presOf" srcId="{48BCE0F3-885A-465D-9514-CCCDD0EACC86}" destId="{5AC22B40-083E-423A-A873-FD8ABB06F74C}" srcOrd="1" destOrd="0" presId="urn:microsoft.com/office/officeart/2005/8/layout/hProcess4"/>
    <dgm:cxn modelId="{3619EFBF-9033-4E2B-9436-9C8DE2982B3A}" type="presOf" srcId="{AABDFD00-8878-474D-B62A-38B05CE44448}" destId="{DCD70594-EC3D-4FEF-9F7B-58EEEC9B421A}" srcOrd="1" destOrd="1" presId="urn:microsoft.com/office/officeart/2005/8/layout/hProcess4"/>
    <dgm:cxn modelId="{BA3149F4-F423-441D-9BD2-80013AD11B59}" type="presOf" srcId="{076357A7-35F4-4F90-B34B-462BA2F76F12}" destId="{6D68CC7F-5233-4FCA-918F-D0F781999C71}" srcOrd="0" destOrd="0" presId="urn:microsoft.com/office/officeart/2005/8/layout/hProcess4"/>
    <dgm:cxn modelId="{A009AB93-CBA6-4993-8805-7F0DEB4336EE}" srcId="{E95B5393-5FC7-432C-B6FF-1A7E58CF86BC}" destId="{AABDFD00-8878-474D-B62A-38B05CE44448}" srcOrd="1" destOrd="0" parTransId="{BED4E2EE-7A09-4192-9258-4B294DEB9F95}" sibTransId="{B38D6B23-9EB9-49E8-870C-74CA48ECA4E4}"/>
    <dgm:cxn modelId="{55CC944A-C2C9-4794-9671-76E83DB0C2AA}" type="presOf" srcId="{EA2182A9-7845-4449-A813-47FB4F76B320}" destId="{6E2384DD-ADFC-438E-84AA-C20366E3175F}" srcOrd="0" destOrd="0" presId="urn:microsoft.com/office/officeart/2005/8/layout/hProcess4"/>
    <dgm:cxn modelId="{FACA0429-F4A5-449C-BA2A-F4038F68E0B7}" type="presOf" srcId="{A80BB62D-C880-4820-8FA1-55C5736AC89E}" destId="{F4D34FED-EFA2-4F38-B29B-A482C2511A1F}" srcOrd="0" destOrd="0" presId="urn:microsoft.com/office/officeart/2005/8/layout/hProcess4"/>
    <dgm:cxn modelId="{3C49512B-D9D7-4772-B650-19F607F61233}" type="presOf" srcId="{C62BD86F-91D8-44B8-8344-62533D4E4FC4}" destId="{837241BE-0F4E-4DE5-A3DB-9E2AB6B45F74}" srcOrd="0" destOrd="0" presId="urn:microsoft.com/office/officeart/2005/8/layout/hProcess4"/>
    <dgm:cxn modelId="{62E55452-8618-4712-8FDD-6BA8B7D42242}" type="presOf" srcId="{35D2E8B3-DF9C-4B08-A173-28212D6B78C3}" destId="{AF04EA9F-F9A1-4CA6-9215-4A9181FA7E3F}" srcOrd="0" destOrd="0" presId="urn:microsoft.com/office/officeart/2005/8/layout/hProcess4"/>
    <dgm:cxn modelId="{2737BAD1-4BC4-4F57-84FE-C0DE0EB8A275}" srcId="{315F3B09-6F91-4D99-8C38-622E5AB05EF4}" destId="{A80BB62D-C880-4820-8FA1-55C5736AC89E}" srcOrd="0" destOrd="0" parTransId="{1400A742-0157-43A7-974F-EE4BF20A1EA1}" sibTransId="{EA2182A9-7845-4449-A813-47FB4F76B320}"/>
    <dgm:cxn modelId="{B9B74053-B5D4-4C5D-B2EA-99D679D81244}" type="presOf" srcId="{35D2E8B3-DF9C-4B08-A173-28212D6B78C3}" destId="{7E68B08C-FD1D-4646-8F1D-652AA57E6F4A}" srcOrd="1" destOrd="0" presId="urn:microsoft.com/office/officeart/2005/8/layout/hProcess4"/>
    <dgm:cxn modelId="{98EEA7AD-B57F-49E0-8592-AEC2B734AA1B}" type="presOf" srcId="{AABDFD00-8878-474D-B62A-38B05CE44448}" destId="{6D68CC7F-5233-4FCA-918F-D0F781999C71}" srcOrd="0" destOrd="1" presId="urn:microsoft.com/office/officeart/2005/8/layout/hProcess4"/>
    <dgm:cxn modelId="{955E677D-A555-47A9-B36C-6645ED0886EC}" type="presOf" srcId="{E95B5393-5FC7-432C-B6FF-1A7E58CF86BC}" destId="{53585CD2-89EC-4F22-AC5C-13768943C706}" srcOrd="0" destOrd="0" presId="urn:microsoft.com/office/officeart/2005/8/layout/hProcess4"/>
    <dgm:cxn modelId="{A2222B03-2067-4780-B12A-F86C2C55D818}" srcId="{C62BD86F-91D8-44B8-8344-62533D4E4FC4}" destId="{0CACD917-EEA6-4C1B-A510-5AD585D126F3}" srcOrd="1" destOrd="0" parTransId="{52A2595B-1F63-485B-BEFD-92C35F1BE46E}" sibTransId="{C9ACD7C8-4D1E-4FD9-BB10-774FCE89B7F8}"/>
    <dgm:cxn modelId="{1574633C-D662-40BA-91FD-A9C7F2D41B6B}" type="presOf" srcId="{0CACD917-EEA6-4C1B-A510-5AD585D126F3}" destId="{AF04EA9F-F9A1-4CA6-9215-4A9181FA7E3F}" srcOrd="0" destOrd="1" presId="urn:microsoft.com/office/officeart/2005/8/layout/hProcess4"/>
    <dgm:cxn modelId="{EDC983AC-DCE2-426B-8ADA-21C0B63E0515}" srcId="{A80BB62D-C880-4820-8FA1-55C5736AC89E}" destId="{45AF7249-C0C8-4143-A9AC-C35A711D67F4}" srcOrd="2" destOrd="0" parTransId="{180FBEF5-0705-4CDB-956A-3A9D803B12A4}" sibTransId="{FE2A9D53-5866-457D-AF6A-6C864349CE88}"/>
    <dgm:cxn modelId="{98F6D6C2-7EE5-42DC-A544-7733EE5A87E3}" type="presOf" srcId="{503FF022-CE40-455B-B074-7384DF994C80}" destId="{5AC22B40-083E-423A-A873-FD8ABB06F74C}" srcOrd="1" destOrd="1" presId="urn:microsoft.com/office/officeart/2005/8/layout/hProcess4"/>
    <dgm:cxn modelId="{F8794ED3-1C9F-4569-840F-183ABCB7E919}" type="presOf" srcId="{48BCE0F3-885A-465D-9514-CCCDD0EACC86}" destId="{B58C66AC-207A-4221-9428-3D4965381215}" srcOrd="0" destOrd="0" presId="urn:microsoft.com/office/officeart/2005/8/layout/hProcess4"/>
    <dgm:cxn modelId="{A9528E54-6105-4A40-B058-061F0F3D9161}" type="presParOf" srcId="{C00D2EA1-6EB8-4FA0-90D8-722C750D03C9}" destId="{D450F363-A4C3-4F99-87F7-BAB9E6EB0C9F}" srcOrd="0" destOrd="0" presId="urn:microsoft.com/office/officeart/2005/8/layout/hProcess4"/>
    <dgm:cxn modelId="{C9C821B6-9DAD-428D-8FD4-7A0EF7272552}" type="presParOf" srcId="{C00D2EA1-6EB8-4FA0-90D8-722C750D03C9}" destId="{C43C6EF4-04D1-4F99-A5E0-62F65BD373B0}" srcOrd="1" destOrd="0" presId="urn:microsoft.com/office/officeart/2005/8/layout/hProcess4"/>
    <dgm:cxn modelId="{BE2259A3-A78E-452B-9704-8C70087A704B}" type="presParOf" srcId="{C00D2EA1-6EB8-4FA0-90D8-722C750D03C9}" destId="{B571940B-FCF5-4978-8935-5CEB845C9D2E}" srcOrd="2" destOrd="0" presId="urn:microsoft.com/office/officeart/2005/8/layout/hProcess4"/>
    <dgm:cxn modelId="{DB89FE9F-B8BB-4B60-8F90-DCA9CCB19C01}" type="presParOf" srcId="{B571940B-FCF5-4978-8935-5CEB845C9D2E}" destId="{414722C9-1E4E-42D9-A601-512AE324E95E}" srcOrd="0" destOrd="0" presId="urn:microsoft.com/office/officeart/2005/8/layout/hProcess4"/>
    <dgm:cxn modelId="{FC82B737-AD2E-40B1-B580-56D846980CA1}" type="presParOf" srcId="{414722C9-1E4E-42D9-A601-512AE324E95E}" destId="{8F361F3A-D6D8-43C2-AD3B-F14D0444A33D}" srcOrd="0" destOrd="0" presId="urn:microsoft.com/office/officeart/2005/8/layout/hProcess4"/>
    <dgm:cxn modelId="{16D75161-317F-4E25-BA4F-BE1F8B7B577B}" type="presParOf" srcId="{414722C9-1E4E-42D9-A601-512AE324E95E}" destId="{B58C66AC-207A-4221-9428-3D4965381215}" srcOrd="1" destOrd="0" presId="urn:microsoft.com/office/officeart/2005/8/layout/hProcess4"/>
    <dgm:cxn modelId="{BDFA4729-F3CF-4482-BA21-070385486BA0}" type="presParOf" srcId="{414722C9-1E4E-42D9-A601-512AE324E95E}" destId="{5AC22B40-083E-423A-A873-FD8ABB06F74C}" srcOrd="2" destOrd="0" presId="urn:microsoft.com/office/officeart/2005/8/layout/hProcess4"/>
    <dgm:cxn modelId="{BB5EA41A-2590-433C-ADD9-C721FF901352}" type="presParOf" srcId="{414722C9-1E4E-42D9-A601-512AE324E95E}" destId="{F4D34FED-EFA2-4F38-B29B-A482C2511A1F}" srcOrd="3" destOrd="0" presId="urn:microsoft.com/office/officeart/2005/8/layout/hProcess4"/>
    <dgm:cxn modelId="{AC352B6E-5381-4337-8D93-FEF7CA62F328}" type="presParOf" srcId="{414722C9-1E4E-42D9-A601-512AE324E95E}" destId="{DA0222E3-0E54-4258-8AE0-715EB55666BB}" srcOrd="4" destOrd="0" presId="urn:microsoft.com/office/officeart/2005/8/layout/hProcess4"/>
    <dgm:cxn modelId="{9A570208-34CE-4FF3-94CD-BBFFAD3F3EE7}" type="presParOf" srcId="{B571940B-FCF5-4978-8935-5CEB845C9D2E}" destId="{6E2384DD-ADFC-438E-84AA-C20366E3175F}" srcOrd="1" destOrd="0" presId="urn:microsoft.com/office/officeart/2005/8/layout/hProcess4"/>
    <dgm:cxn modelId="{ED8CD4EC-22CA-4E98-BB09-B8AA0B090F64}" type="presParOf" srcId="{B571940B-FCF5-4978-8935-5CEB845C9D2E}" destId="{21504651-AABB-4640-A861-782A0A6C2263}" srcOrd="2" destOrd="0" presId="urn:microsoft.com/office/officeart/2005/8/layout/hProcess4"/>
    <dgm:cxn modelId="{4704D1E4-139F-4F77-BBDC-94BE51DB10FD}" type="presParOf" srcId="{21504651-AABB-4640-A861-782A0A6C2263}" destId="{E518302B-98E6-475F-B03C-6097831ACDC1}" srcOrd="0" destOrd="0" presId="urn:microsoft.com/office/officeart/2005/8/layout/hProcess4"/>
    <dgm:cxn modelId="{770FA513-BFC4-4597-B230-10347B1CDAEF}" type="presParOf" srcId="{21504651-AABB-4640-A861-782A0A6C2263}" destId="{AF04EA9F-F9A1-4CA6-9215-4A9181FA7E3F}" srcOrd="1" destOrd="0" presId="urn:microsoft.com/office/officeart/2005/8/layout/hProcess4"/>
    <dgm:cxn modelId="{9DE96BFD-CF77-4BA4-8095-EBF8343A845F}" type="presParOf" srcId="{21504651-AABB-4640-A861-782A0A6C2263}" destId="{7E68B08C-FD1D-4646-8F1D-652AA57E6F4A}" srcOrd="2" destOrd="0" presId="urn:microsoft.com/office/officeart/2005/8/layout/hProcess4"/>
    <dgm:cxn modelId="{41EFD378-0943-408D-8272-53C0AA4BA5EF}" type="presParOf" srcId="{21504651-AABB-4640-A861-782A0A6C2263}" destId="{837241BE-0F4E-4DE5-A3DB-9E2AB6B45F74}" srcOrd="3" destOrd="0" presId="urn:microsoft.com/office/officeart/2005/8/layout/hProcess4"/>
    <dgm:cxn modelId="{05631E5F-160C-4796-9298-2BCBF08EF6AC}" type="presParOf" srcId="{21504651-AABB-4640-A861-782A0A6C2263}" destId="{08CF0D39-E1BB-4558-9518-59C1842442F0}" srcOrd="4" destOrd="0" presId="urn:microsoft.com/office/officeart/2005/8/layout/hProcess4"/>
    <dgm:cxn modelId="{322B8A10-15F0-4EF4-A407-EAE767BEE9EF}" type="presParOf" srcId="{B571940B-FCF5-4978-8935-5CEB845C9D2E}" destId="{9E5E43BF-3567-4452-BFD3-EA6E7B612130}" srcOrd="3" destOrd="0" presId="urn:microsoft.com/office/officeart/2005/8/layout/hProcess4"/>
    <dgm:cxn modelId="{212C558B-E263-4BD7-BE55-783836204468}" type="presParOf" srcId="{B571940B-FCF5-4978-8935-5CEB845C9D2E}" destId="{2706C369-D7C4-48DE-9914-69AC6969E02F}" srcOrd="4" destOrd="0" presId="urn:microsoft.com/office/officeart/2005/8/layout/hProcess4"/>
    <dgm:cxn modelId="{5630AFFE-ABD3-4D32-A007-B9F78331BBAA}" type="presParOf" srcId="{2706C369-D7C4-48DE-9914-69AC6969E02F}" destId="{AEEF0031-9D9C-4799-94FE-BAB3E5840AB8}" srcOrd="0" destOrd="0" presId="urn:microsoft.com/office/officeart/2005/8/layout/hProcess4"/>
    <dgm:cxn modelId="{64B178B1-3639-44B2-995E-5CD1E9C8F38E}" type="presParOf" srcId="{2706C369-D7C4-48DE-9914-69AC6969E02F}" destId="{6D68CC7F-5233-4FCA-918F-D0F781999C71}" srcOrd="1" destOrd="0" presId="urn:microsoft.com/office/officeart/2005/8/layout/hProcess4"/>
    <dgm:cxn modelId="{97958FCB-C843-4C22-80C7-9D52F1E48222}" type="presParOf" srcId="{2706C369-D7C4-48DE-9914-69AC6969E02F}" destId="{DCD70594-EC3D-4FEF-9F7B-58EEEC9B421A}" srcOrd="2" destOrd="0" presId="urn:microsoft.com/office/officeart/2005/8/layout/hProcess4"/>
    <dgm:cxn modelId="{DDA63DC9-F856-424A-8840-C4D5341F43BE}" type="presParOf" srcId="{2706C369-D7C4-48DE-9914-69AC6969E02F}" destId="{53585CD2-89EC-4F22-AC5C-13768943C706}" srcOrd="3" destOrd="0" presId="urn:microsoft.com/office/officeart/2005/8/layout/hProcess4"/>
    <dgm:cxn modelId="{E6E0BD5D-8841-4066-8648-CB73DF8E0119}" type="presParOf" srcId="{2706C369-D7C4-48DE-9914-69AC6969E02F}" destId="{142E8E9C-57E7-44A6-9902-94742329DAA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29676-026D-4356-8208-4604D9716A31}">
      <dsp:nvSpPr>
        <dsp:cNvPr id="0" name=""/>
        <dsp:cNvSpPr/>
      </dsp:nvSpPr>
      <dsp:spPr>
        <a:xfrm>
          <a:off x="695189" y="10026"/>
          <a:ext cx="9125221" cy="129835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0611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資料聚類、分群</a:t>
          </a:r>
        </a:p>
      </dsp:txBody>
      <dsp:txXfrm>
        <a:off x="695189" y="334614"/>
        <a:ext cx="8800633" cy="649175"/>
      </dsp:txXfrm>
    </dsp:sp>
    <dsp:sp modelId="{8A915DBD-47C7-496C-B56E-4B4ED778F80A}">
      <dsp:nvSpPr>
        <dsp:cNvPr id="0" name=""/>
        <dsp:cNvSpPr/>
      </dsp:nvSpPr>
      <dsp:spPr>
        <a:xfrm>
          <a:off x="704855" y="1011243"/>
          <a:ext cx="2936765" cy="250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計算</a:t>
          </a: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標題向量</a:t>
          </a:r>
          <a:endParaRPr lang="en-US" altLang="zh-TW" sz="2000" kern="1200" dirty="0" smtClean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 </a:t>
          </a:r>
          <a:r>
            <a:rPr lang="en-US" altLang="zh-TW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en-US" altLang="zh-TW" sz="2000" kern="1200" dirty="0" err="1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Embeddings</a:t>
          </a:r>
          <a:r>
            <a:rPr lang="en-US" altLang="zh-TW" sz="2000" kern="1200" dirty="0" smtClean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endParaRPr lang="en-US" altLang="zh-TW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 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利用</a:t>
          </a:r>
          <a:r>
            <a:rPr lang="en-US" altLang="zh-TW" sz="2000" kern="1200" dirty="0" smtClean="0">
              <a:solidFill>
                <a:schemeClr val="tx1"/>
              </a:solidFill>
              <a:latin typeface="+mn-lt"/>
              <a:ea typeface="標楷體" panose="03000509000000000000" pitchFamily="65" charset="-120"/>
            </a:rPr>
            <a:t>K-means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聚類分群</a:t>
          </a:r>
          <a:endParaRPr lang="en-US" altLang="zh-TW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 </a:t>
          </a:r>
          <a:r>
            <a:rPr lang="zh-TW" altLang="en-US" sz="2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分群後暫不抽樣</a:t>
          </a:r>
          <a:endParaRPr lang="en-US" altLang="zh-TW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04855" y="1011243"/>
        <a:ext cx="2936765" cy="2501103"/>
      </dsp:txXfrm>
    </dsp:sp>
    <dsp:sp modelId="{E727D209-9971-4645-9D75-E4DCB294D379}">
      <dsp:nvSpPr>
        <dsp:cNvPr id="0" name=""/>
        <dsp:cNvSpPr/>
      </dsp:nvSpPr>
      <dsp:spPr>
        <a:xfrm>
          <a:off x="3546135" y="442810"/>
          <a:ext cx="6169123" cy="1298351"/>
        </a:xfrm>
        <a:prstGeom prst="rightArrow">
          <a:avLst>
            <a:gd name="adj1" fmla="val 50000"/>
            <a:gd name="adj2" fmla="val 50000"/>
          </a:avLst>
        </a:prstGeom>
        <a:solidFill>
          <a:srgbClr val="4DC58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0611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計算含台股名稱的新聞標題占比</a:t>
          </a:r>
          <a:endParaRPr lang="zh-TW" altLang="en-US" sz="2200" kern="1200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546135" y="767398"/>
        <a:ext cx="5844535" cy="649175"/>
      </dsp:txXfrm>
    </dsp:sp>
    <dsp:sp modelId="{EBA24B3C-F063-4EC9-8754-E341C3CC0851}">
      <dsp:nvSpPr>
        <dsp:cNvPr id="0" name=""/>
        <dsp:cNvSpPr/>
      </dsp:nvSpPr>
      <dsp:spPr>
        <a:xfrm>
          <a:off x="3546135" y="1444027"/>
          <a:ext cx="2745795" cy="25011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若占比低於標準則只取台股資料，以減少訓練資料雜訊</a:t>
          </a:r>
          <a:endParaRPr lang="en-US" altLang="zh-TW" sz="2000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測試集則以台股資料為主</a:t>
          </a:r>
          <a:endParaRPr lang="en-US" altLang="zh-TW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  <a:cs typeface="Arial Unicode MS" panose="020B0604020202020204" pitchFamily="34" charset="-120"/>
          </a:endParaRPr>
        </a:p>
      </dsp:txBody>
      <dsp:txXfrm>
        <a:off x="3546135" y="1444027"/>
        <a:ext cx="2745795" cy="2501103"/>
      </dsp:txXfrm>
    </dsp:sp>
    <dsp:sp modelId="{BB3B636F-02DB-41D9-B600-12EEB4F85F2D}">
      <dsp:nvSpPr>
        <dsp:cNvPr id="0" name=""/>
        <dsp:cNvSpPr/>
      </dsp:nvSpPr>
      <dsp:spPr>
        <a:xfrm>
          <a:off x="6291930" y="875594"/>
          <a:ext cx="3423328" cy="129835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06113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b="1" kern="1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依照新聞發布時間</a:t>
          </a:r>
          <a:endParaRPr lang="zh-TW" altLang="en-US" sz="2200" b="1" kern="1200" dirty="0">
            <a:solidFill>
              <a:schemeClr val="bg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91930" y="1200182"/>
        <a:ext cx="3098740" cy="649175"/>
      </dsp:txXfrm>
    </dsp:sp>
    <dsp:sp modelId="{F3BC7998-0844-4B4E-A308-11728F53EEFA}">
      <dsp:nvSpPr>
        <dsp:cNvPr id="0" name=""/>
        <dsp:cNvSpPr/>
      </dsp:nvSpPr>
      <dsp:spPr>
        <a:xfrm>
          <a:off x="6291930" y="1876811"/>
          <a:ext cx="2745795" cy="2464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依照時間將資料分為訓練集</a:t>
          </a: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前</a:t>
          </a: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、測試集</a:t>
          </a: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(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後</a:t>
          </a: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)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&gt;</a:t>
          </a:r>
          <a:r>
            <a:rPr lang="zh-TW" altLang="en-US" sz="2000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 </a:t>
          </a:r>
          <a:r>
            <a:rPr lang="zh-TW" altLang="en-US" sz="2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rPr>
            <a:t>若不以時間區分，容易高估準確率</a:t>
          </a:r>
          <a:endParaRPr lang="zh-TW" altLang="en-US" sz="2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291930" y="1876811"/>
        <a:ext cx="2745795" cy="246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0D065-7D90-4EE1-A93E-ADCEF617320D}">
      <dsp:nvSpPr>
        <dsp:cNvPr id="0" name=""/>
        <dsp:cNvSpPr/>
      </dsp:nvSpPr>
      <dsp:spPr>
        <a:xfrm>
          <a:off x="846498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glow rad="63500">
            <a:schemeClr val="accent3">
              <a:satMod val="175000"/>
              <a:alpha val="40000"/>
            </a:schemeClr>
          </a:glow>
          <a:outerShdw blurRad="76200" dir="18900000" sy="23000" kx="-1200000" algn="bl" rotWithShape="0">
            <a:prstClr val="black">
              <a:alpha val="20000"/>
            </a:prstClr>
          </a:outerShdw>
        </a:effectLst>
        <a:scene3d>
          <a:camera prst="orthographicFront"/>
          <a:lightRig rig="chilly" dir="t"/>
        </a:scene3d>
        <a:sp3d z="-12700" extrusionH="1700" prstMaterial="translucentPowder">
          <a:bevelT w="25400" h="6350" prst="angle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CAE1-8251-47B5-AEE1-A830D9F658A2}">
      <dsp:nvSpPr>
        <dsp:cNvPr id="0" name=""/>
        <dsp:cNvSpPr/>
      </dsp:nvSpPr>
      <dsp:spPr>
        <a:xfrm>
          <a:off x="1730690" y="3003293"/>
          <a:ext cx="181015" cy="181015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9596B-EB44-4DC1-ABC3-C6FA065581B5}">
      <dsp:nvSpPr>
        <dsp:cNvPr id="0" name=""/>
        <dsp:cNvSpPr/>
      </dsp:nvSpPr>
      <dsp:spPr>
        <a:xfrm>
          <a:off x="0" y="1714610"/>
          <a:ext cx="2280621" cy="125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kern="1200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分類</a:t>
          </a:r>
          <a:r>
            <a:rPr lang="zh-TW" altLang="en-US" sz="2800" b="1" kern="1200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器</a:t>
          </a:r>
          <a:endParaRPr lang="en-US" altLang="zh-TW" sz="2800" b="1" kern="1200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預測出新聞情緒為正面、中立、負面</a:t>
          </a:r>
          <a:endParaRPr lang="en-US" altLang="zh-TW" sz="2000" b="0" kern="1200" dirty="0" smtClean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1714610"/>
        <a:ext cx="2280621" cy="1257536"/>
      </dsp:txXfrm>
    </dsp:sp>
    <dsp:sp modelId="{CF3B7BF0-6F59-423A-9EF1-82F8D631A10F}">
      <dsp:nvSpPr>
        <dsp:cNvPr id="0" name=""/>
        <dsp:cNvSpPr/>
      </dsp:nvSpPr>
      <dsp:spPr>
        <a:xfrm>
          <a:off x="3328501" y="1820599"/>
          <a:ext cx="327220" cy="327220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0E1F3-98D7-4A0E-8DE3-4D23BB0FA182}">
      <dsp:nvSpPr>
        <dsp:cNvPr id="0" name=""/>
        <dsp:cNvSpPr/>
      </dsp:nvSpPr>
      <dsp:spPr>
        <a:xfrm>
          <a:off x="2832034" y="2202885"/>
          <a:ext cx="1955971" cy="1395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b="1" kern="1200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BERT</a:t>
          </a:r>
          <a:r>
            <a:rPr lang="zh-TW" altLang="en-US" sz="2800" b="1" kern="1200" dirty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 </a:t>
          </a:r>
          <a:r>
            <a:rPr lang="en-US" altLang="zh-TW" sz="2800" b="1" kern="1200" dirty="0" smtClean="0">
              <a:solidFill>
                <a:schemeClr val="accent6">
                  <a:lumMod val="50000"/>
                </a:schemeClr>
              </a:solidFill>
              <a:effectLst/>
              <a:latin typeface="+mn-lt"/>
              <a:ea typeface="標楷體" panose="03000509000000000000" pitchFamily="65" charset="-120"/>
            </a:rPr>
            <a:t>QA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solidFill>
                <a:schemeClr val="tx1"/>
              </a:solidFill>
              <a:effectLst/>
              <a:latin typeface="+mn-lt"/>
              <a:ea typeface="標楷體" panose="03000509000000000000" pitchFamily="65" charset="-120"/>
            </a:rPr>
            <a:t>提取狀態詞彙並建立語料庫</a:t>
          </a:r>
          <a:endParaRPr lang="en-US" altLang="zh-TW" sz="2000" b="0" kern="1200" dirty="0" smtClean="0">
            <a:solidFill>
              <a:schemeClr val="tx1"/>
            </a:solidFill>
            <a:effectLst/>
            <a:latin typeface="+mn-lt"/>
            <a:ea typeface="標楷體" panose="03000509000000000000" pitchFamily="65" charset="-12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b="1" kern="1200" dirty="0">
            <a:solidFill>
              <a:schemeClr val="accent6">
                <a:lumMod val="50000"/>
              </a:schemeClr>
            </a:solidFill>
            <a:effectLst/>
            <a:latin typeface="+mn-lt"/>
            <a:ea typeface="標楷體" panose="03000509000000000000" pitchFamily="65" charset="-120"/>
          </a:endParaRPr>
        </a:p>
      </dsp:txBody>
      <dsp:txXfrm>
        <a:off x="2832034" y="2202885"/>
        <a:ext cx="1955971" cy="1395563"/>
      </dsp:txXfrm>
    </dsp:sp>
    <dsp:sp modelId="{A9F197CC-D17F-45BE-A979-E53FC9718FA6}">
      <dsp:nvSpPr>
        <dsp:cNvPr id="0" name=""/>
        <dsp:cNvSpPr/>
      </dsp:nvSpPr>
      <dsp:spPr>
        <a:xfrm>
          <a:off x="5250052" y="1100888"/>
          <a:ext cx="452539" cy="452539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B44C0-A1D2-4DAF-AA5D-AB14673FFC52}">
      <dsp:nvSpPr>
        <dsp:cNvPr id="0" name=""/>
        <dsp:cNvSpPr/>
      </dsp:nvSpPr>
      <dsp:spPr>
        <a:xfrm>
          <a:off x="4987128" y="1740911"/>
          <a:ext cx="2880521" cy="1528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情感</a:t>
          </a:r>
          <a:r>
            <a:rPr lang="en-US" altLang="zh-TW" sz="2800" b="1" kern="1200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2800" b="1" kern="1200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詞</a:t>
          </a:r>
          <a:r>
            <a:rPr lang="en-US" altLang="zh-TW" sz="2800" b="1" kern="1200" dirty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)</a:t>
          </a:r>
          <a:r>
            <a:rPr lang="zh-TW" altLang="en-US" sz="2800" b="1" kern="1200" dirty="0" smtClean="0">
              <a:solidFill>
                <a:schemeClr val="accent6">
                  <a:lumMod val="50000"/>
                </a:schemeClr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分析器</a:t>
          </a:r>
          <a:endParaRPr lang="en-US" altLang="zh-TW" sz="2800" b="1" kern="1200" dirty="0" smtClean="0">
            <a:solidFill>
              <a:schemeClr val="accent6">
                <a:lumMod val="50000"/>
              </a:schemeClr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0" kern="120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以</a:t>
          </a:r>
          <a:r>
            <a:rPr lang="en-US" altLang="zh-TW" sz="2000" b="0" kern="120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QA</a:t>
          </a:r>
          <a:r>
            <a:rPr lang="zh-TW" altLang="en-US" sz="2000" b="0" kern="1200" dirty="0" smtClean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rPr>
            <a:t>提取狀態詞彙之語料庫對新聞評比情感分數</a:t>
          </a:r>
          <a:endParaRPr lang="zh-TW" altLang="en-US" sz="2000" b="0" kern="1200" dirty="0">
            <a:solidFill>
              <a:schemeClr val="tx1"/>
            </a:solidFill>
            <a:effectLst/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987128" y="1740911"/>
        <a:ext cx="2880521" cy="1528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C66AC-207A-4221-9428-3D4965381215}">
      <dsp:nvSpPr>
        <dsp:cNvPr id="0" name=""/>
        <dsp:cNvSpPr/>
      </dsp:nvSpPr>
      <dsp:spPr>
        <a:xfrm>
          <a:off x="3208" y="1722728"/>
          <a:ext cx="3119658" cy="1973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正面新聞</a:t>
          </a:r>
          <a:endParaRPr lang="zh-TW" altLang="en-US" sz="2000" kern="1200" dirty="0">
            <a:solidFill>
              <a:srgbClr val="C0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中立新聞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負面新聞</a:t>
          </a:r>
          <a:endParaRPr lang="zh-TW" altLang="en-US" sz="2000" kern="1200" dirty="0">
            <a:solidFill>
              <a:schemeClr val="accent6">
                <a:lumMod val="75000"/>
              </a:schemeClr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8617" y="1768137"/>
        <a:ext cx="3028840" cy="1459561"/>
      </dsp:txXfrm>
    </dsp:sp>
    <dsp:sp modelId="{6E2384DD-ADFC-438E-84AA-C20366E3175F}">
      <dsp:nvSpPr>
        <dsp:cNvPr id="0" name=""/>
        <dsp:cNvSpPr/>
      </dsp:nvSpPr>
      <dsp:spPr>
        <a:xfrm>
          <a:off x="1721331" y="2171032"/>
          <a:ext cx="2658702" cy="2658702"/>
        </a:xfrm>
        <a:prstGeom prst="leftCircularArrow">
          <a:avLst>
            <a:gd name="adj1" fmla="val 2677"/>
            <a:gd name="adj2" fmla="val 325742"/>
            <a:gd name="adj3" fmla="val 2101253"/>
            <a:gd name="adj4" fmla="val 9024489"/>
            <a:gd name="adj5" fmla="val 3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34FED-EFA2-4F38-B29B-A482C2511A1F}">
      <dsp:nvSpPr>
        <dsp:cNvPr id="0" name=""/>
        <dsp:cNvSpPr/>
      </dsp:nvSpPr>
      <dsp:spPr>
        <a:xfrm>
          <a:off x="898488" y="3273107"/>
          <a:ext cx="2126556" cy="845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 分類模型</a:t>
          </a:r>
          <a:endParaRPr lang="en-US" altLang="zh-TW" sz="2000" b="1" kern="1200" dirty="0" smtClean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23257" y="3297876"/>
        <a:ext cx="2077018" cy="796123"/>
      </dsp:txXfrm>
    </dsp:sp>
    <dsp:sp modelId="{AF04EA9F-F9A1-4CA6-9215-4A9181FA7E3F}">
      <dsp:nvSpPr>
        <dsp:cNvPr id="0" name=""/>
        <dsp:cNvSpPr/>
      </dsp:nvSpPr>
      <dsp:spPr>
        <a:xfrm>
          <a:off x="3461758" y="1722728"/>
          <a:ext cx="2392375" cy="1973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抓出狀態詞彙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建構充足語料庫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507167" y="2190968"/>
        <a:ext cx="2301557" cy="1459561"/>
      </dsp:txXfrm>
    </dsp:sp>
    <dsp:sp modelId="{9E5E43BF-3567-4452-BFD3-EA6E7B612130}">
      <dsp:nvSpPr>
        <dsp:cNvPr id="0" name=""/>
        <dsp:cNvSpPr/>
      </dsp:nvSpPr>
      <dsp:spPr>
        <a:xfrm>
          <a:off x="4803640" y="540035"/>
          <a:ext cx="2851899" cy="2851899"/>
        </a:xfrm>
        <a:prstGeom prst="circularArrow">
          <a:avLst>
            <a:gd name="adj1" fmla="val 2495"/>
            <a:gd name="adj2" fmla="val 302398"/>
            <a:gd name="adj3" fmla="val 19522091"/>
            <a:gd name="adj4" fmla="val 12575511"/>
            <a:gd name="adj5" fmla="val 2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41BE-0F4E-4DE5-A3DB-9E2AB6B45F74}">
      <dsp:nvSpPr>
        <dsp:cNvPr id="0" name=""/>
        <dsp:cNvSpPr/>
      </dsp:nvSpPr>
      <dsp:spPr>
        <a:xfrm>
          <a:off x="3993397" y="1299897"/>
          <a:ext cx="2126556" cy="845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BERT</a:t>
          </a: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 問答模型</a:t>
          </a:r>
          <a:endParaRPr lang="zh-TW" altLang="en-US" sz="2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4018166" y="1324666"/>
        <a:ext cx="2077018" cy="796123"/>
      </dsp:txXfrm>
    </dsp:sp>
    <dsp:sp modelId="{6D68CC7F-5233-4FCA-918F-D0F781999C71}">
      <dsp:nvSpPr>
        <dsp:cNvPr id="0" name=""/>
        <dsp:cNvSpPr/>
      </dsp:nvSpPr>
      <dsp:spPr>
        <a:xfrm>
          <a:off x="6458845" y="1722728"/>
          <a:ext cx="2392375" cy="1973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正面情感分析器</a:t>
          </a:r>
          <a:endParaRPr lang="zh-TW" altLang="en-US" sz="20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負面情感分析器</a:t>
          </a:r>
          <a:endParaRPr lang="zh-TW" altLang="en-US" sz="2000" b="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04254" y="1768137"/>
        <a:ext cx="2301557" cy="1459561"/>
      </dsp:txXfrm>
    </dsp:sp>
    <dsp:sp modelId="{53585CD2-89EC-4F22-AC5C-13768943C706}">
      <dsp:nvSpPr>
        <dsp:cNvPr id="0" name=""/>
        <dsp:cNvSpPr/>
      </dsp:nvSpPr>
      <dsp:spPr>
        <a:xfrm>
          <a:off x="6990484" y="3273107"/>
          <a:ext cx="2126556" cy="8456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情感分析器評分</a:t>
          </a:r>
          <a:endParaRPr lang="zh-TW" altLang="en-US" sz="20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7015253" y="3297876"/>
        <a:ext cx="2077018" cy="796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1569-31E5-41ED-BDED-267D98304D56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DC04E-971E-43B8-8E3B-74FED7B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7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D00B9-30E7-464C-9904-0E8268979FE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2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182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ED5-C759-429A-886A-13871E1BA5AA}" type="slidenum">
              <a:rPr lang="zh-TW" altLang="en-US" smtClean="0">
                <a:solidFill>
                  <a:prstClr val="black"/>
                </a:solidFill>
              </a:rPr>
              <a:pPr/>
              <a:t>37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8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6ED5-C759-429A-886A-13871E1BA5AA}" type="slidenum">
              <a:rPr lang="zh-TW" altLang="en-US" smtClean="0">
                <a:solidFill>
                  <a:prstClr val="black"/>
                </a:solidFill>
              </a:rPr>
              <a:pPr/>
              <a:t>38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1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21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3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00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3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2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1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DC04E-971E-43B8-8E3B-74FED7BBC739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4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D8F22-11AF-4D56-8B5B-DC53FF38D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386806-DE62-490E-BA0D-DBF3302D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A951F-23F4-4BAE-986B-F97BD1B3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19597-070D-49F8-876D-14E337A9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60C7F-0E21-4020-A506-D7513A6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0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8C9C-0611-4ECD-9DC0-09385074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1EE96E-AEF7-4512-BC14-5176DE82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22AA8-0A0A-4045-8326-64599F0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EE14C6-33C6-419D-9586-DF00B921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7E5B3E-42DF-4562-97B7-127655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5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24E966-C5F4-4004-A985-52CE14951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BE0E03-0A9E-46BB-84B7-D9A694D51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B73570-CFF5-4FF8-B278-72637E94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8FE1DB-87B0-435E-BAE8-E3AC090A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82F38E-9C4E-48B5-AEE6-8F2A3C42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38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圓角化對角線角落矩形 6"/>
          <p:cNvSpPr/>
          <p:nvPr/>
        </p:nvSpPr>
        <p:spPr>
          <a:xfrm>
            <a:off x="705611" y="2564904"/>
            <a:ext cx="11247040" cy="2088232"/>
          </a:xfrm>
          <a:prstGeom prst="round2DiagRect">
            <a:avLst/>
          </a:prstGeom>
          <a:gradFill flip="none" rotWithShape="1">
            <a:gsLst>
              <a:gs pos="0">
                <a:srgbClr val="173483"/>
              </a:gs>
              <a:gs pos="100000">
                <a:srgbClr val="0099DD"/>
              </a:gs>
              <a:gs pos="59000">
                <a:srgbClr val="0062AC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7531" y="3068961"/>
            <a:ext cx="10363200" cy="1362075"/>
          </a:xfrm>
        </p:spPr>
        <p:txBody>
          <a:bodyPr anchor="t"/>
          <a:lstStyle>
            <a:lvl1pPr algn="l">
              <a:defRPr sz="4000" b="1" i="0" cap="all">
                <a:solidFill>
                  <a:schemeClr val="bg1"/>
                </a:solidFill>
                <a:latin typeface="Noto Sans CJK TC Black" charset="-120"/>
                <a:ea typeface="Noto Sans CJK TC Black" charset="-120"/>
                <a:cs typeface="Noto Sans CJK TC Black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圓角化對角線角落矩形 7"/>
          <p:cNvSpPr/>
          <p:nvPr/>
        </p:nvSpPr>
        <p:spPr>
          <a:xfrm>
            <a:off x="914400" y="2643157"/>
            <a:ext cx="10846229" cy="1931727"/>
          </a:xfrm>
          <a:prstGeom prst="round2Diag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26529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4598F-C90A-4601-9516-9B24EA7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EE31-5E1F-48B1-8F29-23FE36E3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D1A919-88DC-41FC-BCC4-EF314D9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6EE2E-D0B0-436C-8088-6AEDA927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4572E-919B-491D-A4E2-F756A693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52414-3383-4B7C-A6BA-4AD852D7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D0E715-29C6-4C59-8F99-3CEB7A9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CF74BC-6D64-4453-B3F3-18CAB551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9DBEC-0AAE-4074-8913-76E4973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77AE9-147D-4C9A-977B-113AE7B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8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6405E-B62D-41C3-87A8-A2AB9AD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9C1A9-5198-45DB-94D7-FC7AACA89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577F7-689A-4E30-B9D3-6C1E670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F5F53-1FFE-41FB-BA4E-CB01451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6BB6EA-204A-42A4-B7E9-518BAC70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08196B-DDD4-4112-9A92-A9968362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1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16A1D-4DCC-48EA-AA02-58B5EE03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15CE98-8AE1-4F85-83FC-C92D5462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DB4C30-3BFE-405C-894F-2C37EBB3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57DD99-880C-428A-850A-1AE5924D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7F2184-68FE-4395-9E21-F73AF27DB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EE68AD-548C-4756-9AE7-9DC5FAEA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CEB459-04FF-4683-997B-674D45E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D9FC77-6EBF-45F6-AE54-0DE27FEE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8EDBEB-8580-4585-B9B1-843E8380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B53258B-835E-4443-9563-7B28F7F6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C02AEB-E522-4B6E-BA53-0D43FAC4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CC5B7C-6057-4B35-A7E0-C74AE789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6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6E8E28-6CA9-4688-A2F5-D4808F5C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B77C36-5103-4332-98E0-5C8BDDA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48182F-2221-41E6-8129-875ABBEF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9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146F6-A1B2-408B-AA33-861A901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9BAD7-214F-4249-85F1-031731C7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C97812-31F1-4A28-9DD1-D733B09E4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566DDB-410C-4A55-95ED-12D239D9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71E176-D3DE-4E75-B698-F672018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36284-0F20-451C-84FD-4F02A55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5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F1148-52F8-4BEE-9C05-947F80F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8FB073-F89A-4CA2-A72F-6880D403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BF6F6D-5066-4E72-8616-8367F47C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E21FEC-08B4-4B1F-B41F-21672DE5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8B6201-6C98-493F-A393-88BFEE1B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A96BD7-DA48-4DFD-B241-22089C0D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9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6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653D80-A17C-4A1A-89D7-E646E00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F324A2-C41F-424E-A197-58D787745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81FE7-3B04-4951-BC2E-E771173C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8F44C-9013-4529-9622-3FD539E4CC4B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CAED4-10B1-48E1-A8B9-81DBF09AD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2D124-AA92-4920-BEAC-660AA0C4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D13-C441-408F-B6FF-F6BD45936A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64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47528" y="2132856"/>
            <a:ext cx="8496944" cy="990600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元大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證券計量交易部實習總結報告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</a:t>
            </a:fld>
            <a:endParaRPr lang="zh-TW" altLang="en-US" dirty="0">
              <a:solidFill>
                <a:prstClr val="white"/>
              </a:solidFill>
            </a:endParaRPr>
          </a:p>
        </p:txBody>
      </p:sp>
      <p:sp>
        <p:nvSpPr>
          <p:cNvPr id="8" name="副標題 2"/>
          <p:cNvSpPr>
            <a:spLocks/>
          </p:cNvSpPr>
          <p:nvPr/>
        </p:nvSpPr>
        <p:spPr bwMode="auto">
          <a:xfrm>
            <a:off x="3451582" y="3453544"/>
            <a:ext cx="8111768" cy="2680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3592513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92513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92513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92513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見習單位：元大證券 計量交易部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見習主管：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余</a:t>
            </a:r>
            <a:r>
              <a:rPr lang="zh-TW" altLang="zh-TW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光麒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資深副總經理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見習督導：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蘇高毅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專業</a:t>
            </a:r>
            <a:r>
              <a:rPr lang="zh-TW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副總經理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　　　　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曾盟雅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專業經理、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林家豪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學長</a:t>
            </a:r>
            <a:endParaRPr lang="en-US" altLang="zh-TW" sz="2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buFontTx/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 習 生：</a:t>
            </a: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陳冠維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國立清華大學計量財務金融學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0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/>
        </p:nvGrpSpPr>
        <p:grpSpPr>
          <a:xfrm>
            <a:off x="7040710" y="2917070"/>
            <a:ext cx="1800000" cy="1800000"/>
            <a:chOff x="167280" y="0"/>
            <a:chExt cx="2070761" cy="2070761"/>
          </a:xfrm>
        </p:grpSpPr>
        <p:sp>
          <p:nvSpPr>
            <p:cNvPr id="23" name="橢圓 22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3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分類器的缺點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02855" y="1690688"/>
            <a:ext cx="7167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無法體現正面、負面程度上的差異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新聞出現一正一反的情形時，無法判別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71700" lvl="4" indent="-342900">
              <a:buFont typeface="+mj-lt"/>
              <a:buAutoNum type="arabicPeriod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可以透過情感分析去給正面、負面新聞一個分數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一正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反的中立新聞，暫時分數給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2" name="內容版面配置區 3"/>
          <p:cNvGraphicFramePr>
            <a:graphicFrameLocks/>
          </p:cNvGraphicFramePr>
          <p:nvPr>
            <p:extLst/>
          </p:nvPr>
        </p:nvGraphicFramePr>
        <p:xfrm>
          <a:off x="838200" y="2926488"/>
          <a:ext cx="6083300" cy="1854200"/>
        </p:xfrm>
        <a:graphic>
          <a:graphicData uri="http://schemas.openxmlformats.org/drawingml/2006/table">
            <a:tbl>
              <a:tblPr firstRow="1" bandRow="1"/>
              <a:tblGrid>
                <a:gridCol w="54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標題</a:t>
                      </a:r>
                      <a:endParaRPr lang="zh-TW" altLang="en-US" sz="1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瑞祺電通</a:t>
                      </a:r>
                      <a:r>
                        <a:rPr lang="en-US" altLang="zh-TW" sz="1400" dirty="0" smtClean="0">
                          <a:ea typeface="標楷體" panose="03000509000000000000" pitchFamily="65" charset="-120"/>
                        </a:rPr>
                        <a:t>(6416)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春燕來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，訂單能見度直達明年</a:t>
                      </a:r>
                      <a:r>
                        <a:rPr lang="en-US" altLang="zh-TW" sz="1400" dirty="0" smtClean="0">
                          <a:ea typeface="標楷體" panose="03000509000000000000" pitchFamily="65" charset="-120"/>
                        </a:rPr>
                        <a:t>Q2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，明年營運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大爆發</a:t>
                      </a:r>
                      <a:endParaRPr lang="en-US" altLang="zh-TW" sz="1400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sz="1400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久陽訂單</a:t>
                      </a:r>
                      <a:r>
                        <a:rPr lang="zh-TW" altLang="en-US" sz="1400" b="1" dirty="0" smtClean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增</a:t>
                      </a:r>
                      <a:r>
                        <a:rPr lang="zh-TW" altLang="en-US" sz="1400" dirty="0" smtClean="0">
                          <a:ea typeface="標楷體" panose="03000509000000000000" pitchFamily="65" charset="-120"/>
                        </a:rPr>
                        <a:t> 拚</a:t>
                      </a:r>
                      <a:r>
                        <a:rPr lang="zh-TW" altLang="en-US" sz="1400" b="1" dirty="0" smtClean="0">
                          <a:ea typeface="標楷體" panose="03000509000000000000" pitchFamily="65" charset="-120"/>
                        </a:rPr>
                        <a:t>重返成長</a:t>
                      </a:r>
                      <a:endParaRPr lang="zh-TW" altLang="en-US" sz="14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zh-TW" altLang="en-US" sz="1400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sz="1400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外資鎖定</a:t>
                      </a:r>
                      <a:r>
                        <a:rPr lang="zh-TW" altLang="en-US" sz="1400" b="0" kern="1200" dirty="0" smtClean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加碼台積電、面板雙虎 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反手</a:t>
                      </a:r>
                      <a:r>
                        <a:rPr lang="zh-TW" altLang="en-US" sz="1400" b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賣超鴻海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逾萬張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i="0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中立</a:t>
                      </a:r>
                      <a:endParaRPr lang="zh-TW" altLang="en-US" sz="1400" b="1" i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台積電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7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月</a:t>
                      </a:r>
                      <a:r>
                        <a:rPr lang="zh-TW" altLang="en-US" sz="1400" b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業績減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8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月起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5</a:t>
                      </a:r>
                      <a:r>
                        <a:rPr lang="zh-TW" altLang="en-US" sz="14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奈米效益顯現，營收</a:t>
                      </a:r>
                      <a:r>
                        <a:rPr lang="zh-TW" altLang="en-US" sz="1400" b="0" kern="1200" dirty="0" smtClean="0">
                          <a:solidFill>
                            <a:srgbClr val="C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重現成長動能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i="0" dirty="0" smtClean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</a:rPr>
                        <a:t>中立</a:t>
                      </a:r>
                      <a:endParaRPr lang="zh-TW" altLang="en-US" sz="1400" b="1" i="0" dirty="0">
                        <a:solidFill>
                          <a:schemeClr val="tx1"/>
                        </a:solidFill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8929793" y="3360584"/>
            <a:ext cx="517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 ?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" name="向右箭號 1"/>
          <p:cNvSpPr/>
          <p:nvPr/>
        </p:nvSpPr>
        <p:spPr>
          <a:xfrm>
            <a:off x="8959920" y="3237474"/>
            <a:ext cx="974655" cy="1015663"/>
          </a:xfrm>
          <a:prstGeom prst="rightArrow">
            <a:avLst>
              <a:gd name="adj1" fmla="val 50000"/>
              <a:gd name="adj2" fmla="val 4292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10089152" y="2917070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16" name="橢圓 15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0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2669573" y="4227545"/>
            <a:ext cx="1800000" cy="1800000"/>
            <a:chOff x="167280" y="0"/>
            <a:chExt cx="2070761" cy="207076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1" name="橢圓 5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err="1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SnowNLP</a:t>
              </a:r>
              <a:endParaRPr lang="en-US" altLang="zh-TW" sz="2400" b="1" dirty="0" smtClean="0">
                <a:solidFill>
                  <a:prstClr val="white"/>
                </a:solidFill>
                <a:ea typeface="標楷體" panose="03000509000000000000" pitchFamily="65" charset="-120"/>
              </a:endParaRP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單純貝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氏</a:t>
              </a: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669573" y="2163941"/>
            <a:ext cx="1800000" cy="1800000"/>
            <a:chOff x="167280" y="0"/>
            <a:chExt cx="2070761" cy="2070761"/>
          </a:xfrm>
          <a:solidFill>
            <a:srgbClr val="4DC58D"/>
          </a:solidFill>
        </p:grpSpPr>
        <p:sp>
          <p:nvSpPr>
            <p:cNvPr id="48" name="橢圓 4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問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答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情感分析建立流程圖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3112569" y="1810734"/>
            <a:ext cx="5353050" cy="3600527"/>
            <a:chOff x="1486969" y="1810734"/>
            <a:chExt cx="5353050" cy="3600527"/>
          </a:xfrm>
        </p:grpSpPr>
        <p:grpSp>
          <p:nvGrpSpPr>
            <p:cNvPr id="19" name="群組 18"/>
            <p:cNvGrpSpPr/>
            <p:nvPr/>
          </p:nvGrpSpPr>
          <p:grpSpPr>
            <a:xfrm>
              <a:off x="2398452" y="2702425"/>
              <a:ext cx="2694376" cy="2708836"/>
              <a:chOff x="7465120" y="978360"/>
              <a:chExt cx="2694376" cy="2708836"/>
            </a:xfrm>
          </p:grpSpPr>
          <p:sp>
            <p:nvSpPr>
              <p:cNvPr id="21" name="橢圓 20"/>
              <p:cNvSpPr/>
              <p:nvPr/>
            </p:nvSpPr>
            <p:spPr>
              <a:xfrm>
                <a:off x="7465120" y="978360"/>
                <a:ext cx="2694376" cy="2708836"/>
              </a:xfrm>
              <a:prstGeom prst="ellipse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-6758543"/>
                  <a:satOff val="-17419"/>
                  <a:lumOff val="-11765"/>
                  <a:alphaOff val="0"/>
                </a:schemeClr>
              </a:fillRef>
              <a:effectRef idx="3">
                <a:schemeClr val="accent5">
                  <a:hueOff val="-6758543"/>
                  <a:satOff val="-17419"/>
                  <a:lumOff val="-11765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橢圓 4"/>
              <p:cNvSpPr/>
              <p:nvPr/>
            </p:nvSpPr>
            <p:spPr>
              <a:xfrm>
                <a:off x="7776303" y="1240088"/>
                <a:ext cx="1905428" cy="180903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收</a:t>
                </a:r>
                <a:r>
                  <a:rPr lang="zh-TW" altLang="en-US" sz="2000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集</a:t>
                </a: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大量詞彙</a:t>
                </a: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342900" indent="-34290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擷取狀態詞彙</a:t>
                </a:r>
                <a:endParaRPr lang="en-US" altLang="zh-TW" sz="2000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┼</a:t>
                </a:r>
                <a:endParaRPr lang="en-US" altLang="zh-TW" sz="2000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000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操控字詞頻</a:t>
                </a:r>
                <a:r>
                  <a:rPr lang="zh-TW" altLang="en-US" sz="2000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率</a:t>
                </a:r>
              </a:p>
            </p:txBody>
          </p:sp>
        </p:grpSp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6969" y="1810734"/>
              <a:ext cx="5353050" cy="2381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8663" y="2468784"/>
              <a:ext cx="1609725" cy="2000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向下箭號 7"/>
            <p:cNvSpPr/>
            <p:nvPr/>
          </p:nvSpPr>
          <p:spPr>
            <a:xfrm>
              <a:off x="3581400" y="2099659"/>
              <a:ext cx="126140" cy="3183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43973" y="3318709"/>
              <a:ext cx="1905428" cy="70862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下箭號 31"/>
            <p:cNvSpPr/>
            <p:nvPr/>
          </p:nvSpPr>
          <p:spPr>
            <a:xfrm>
              <a:off x="3581400" y="2804990"/>
              <a:ext cx="126140" cy="31832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7327724" y="3043099"/>
            <a:ext cx="2070761" cy="878997"/>
            <a:chOff x="167280" y="0"/>
            <a:chExt cx="2070761" cy="2070761"/>
          </a:xfrm>
          <a:solidFill>
            <a:srgbClr val="C00000"/>
          </a:solidFill>
        </p:grpSpPr>
        <p:sp>
          <p:nvSpPr>
            <p:cNvPr id="35" name="橢圓 34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正面情感分析器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324392" y="4453466"/>
            <a:ext cx="2070761" cy="878997"/>
            <a:chOff x="167280" y="0"/>
            <a:chExt cx="2070761" cy="2070761"/>
          </a:xfrm>
          <a:solidFill>
            <a:schemeClr val="accent6">
              <a:lumMod val="75000"/>
            </a:schemeClr>
          </a:solidFill>
        </p:grpSpPr>
        <p:sp>
          <p:nvSpPr>
            <p:cNvPr id="38" name="橢圓 3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負</a:t>
              </a: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0" name="向右箭號 39"/>
          <p:cNvSpPr/>
          <p:nvPr/>
        </p:nvSpPr>
        <p:spPr>
          <a:xfrm>
            <a:off x="9332471" y="3922096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0100112" y="3092964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41" name="橢圓 4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𝐵𝐸𝑅𝑇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𝑆𝑛𝑜𝑤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blipFill rotWithShape="0"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向右箭號 45"/>
          <p:cNvSpPr/>
          <p:nvPr/>
        </p:nvSpPr>
        <p:spPr>
          <a:xfrm>
            <a:off x="6880742" y="3924301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454490" y="3092964"/>
            <a:ext cx="1800000" cy="1800000"/>
            <a:chOff x="167280" y="0"/>
            <a:chExt cx="2070761" cy="2070761"/>
          </a:xfrm>
        </p:grpSpPr>
        <p:sp>
          <p:nvSpPr>
            <p:cNvPr id="54" name="橢圓 53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56" name="向右箭號 55"/>
          <p:cNvSpPr/>
          <p:nvPr/>
        </p:nvSpPr>
        <p:spPr>
          <a:xfrm>
            <a:off x="2456431" y="3922096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14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  <a:ea typeface="標楷體" panose="03000509000000000000" pitchFamily="65" charset="-120"/>
              </a:rPr>
              <a:t>SnowNLP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單純貝氏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>
                <a:ea typeface="標楷體" panose="03000509000000000000" pitchFamily="65" charset="-120"/>
              </a:rPr>
              <a:t>Snow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情感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分析訓練模型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Naïve Bayes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單純貝氏</a:t>
            </a:r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)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</a:rPr>
              <a:t>Snow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優點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>
                <a:ea typeface="標楷體" panose="03000509000000000000" pitchFamily="65" charset="-120"/>
              </a:rPr>
              <a:t>可以自己丟入詞彙訓練，根據不同主題各自訓練一個情感分析器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	</a:t>
            </a:r>
            <a:r>
              <a:rPr lang="zh-TW" altLang="en-US" sz="2000" dirty="0" smtClean="0">
                <a:ea typeface="標楷體" panose="03000509000000000000" pitchFamily="65" charset="-120"/>
              </a:rPr>
              <a:t>此外</a:t>
            </a:r>
            <a:r>
              <a:rPr lang="zh-TW" altLang="en-US" sz="2000" dirty="0">
                <a:ea typeface="標楷體" panose="03000509000000000000" pitchFamily="65" charset="-120"/>
              </a:rPr>
              <a:t>訓練、預測花費時間非常</a:t>
            </a:r>
            <a:r>
              <a:rPr lang="zh-TW" altLang="en-US" sz="2000" dirty="0" smtClean="0">
                <a:ea typeface="標楷體" panose="03000509000000000000" pitchFamily="65" charset="-120"/>
              </a:rPr>
              <a:t>短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zh-TW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統計理論輔佐，可以</a:t>
            </a:r>
            <a:r>
              <a:rPr lang="zh-TW" altLang="en-US" sz="2000" b="1" u="sng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某種程度的去控制想要給特定詞彙的</a:t>
            </a:r>
            <a:r>
              <a:rPr lang="zh-TW" altLang="en-US" sz="2000" b="1" u="sng" dirty="0" smtClean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分數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914400" lvl="2" indent="0">
              <a:buNone/>
            </a:pPr>
            <a:r>
              <a:rPr lang="en-US" altLang="zh-TW" dirty="0">
                <a:ea typeface="標楷體" panose="03000509000000000000" pitchFamily="65" charset="-120"/>
              </a:rPr>
              <a:t>Ex: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371600" lvl="3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假如</a:t>
            </a:r>
            <a:r>
              <a:rPr lang="zh-TW" altLang="en-US" sz="2000" dirty="0">
                <a:ea typeface="標楷體" panose="03000509000000000000" pitchFamily="65" charset="-120"/>
              </a:rPr>
              <a:t>我們想要給「滿載」這個詞彙高一點分數，可以去增加「非常正面」詞彙表裡「滿載」出現的次數，這樣子模型就會給他更高的分數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99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貝氏定理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690688"/>
            <a:ext cx="1106805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ea typeface="標楷體" panose="03000509000000000000" pitchFamily="65" charset="-120"/>
              </a:rPr>
              <a:t>P</a:t>
            </a:r>
            <a:r>
              <a:rPr lang="zh-TW" altLang="en-US" sz="2000" dirty="0">
                <a:ea typeface="標楷體" panose="03000509000000000000" pitchFamily="65" charset="-120"/>
              </a:rPr>
              <a:t>（非常正面</a:t>
            </a:r>
            <a:r>
              <a:rPr lang="en-US" altLang="zh-TW" sz="2000" dirty="0">
                <a:ea typeface="標楷體" panose="03000509000000000000" pitchFamily="65" charset="-120"/>
              </a:rPr>
              <a:t> | </a:t>
            </a:r>
            <a:r>
              <a:rPr lang="zh-TW" altLang="en-US" sz="2000" dirty="0" smtClean="0">
                <a:ea typeface="標楷體" panose="03000509000000000000" pitchFamily="65" charset="-120"/>
              </a:rPr>
              <a:t>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</a:rPr>
              <a:t>  </a:t>
            </a:r>
            <a:r>
              <a: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非常正面）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（非常正面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） </a:t>
            </a:r>
            <a:r>
              <a:rPr lang="en-US" altLang="zh-TW" sz="2000" dirty="0"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>
                <a:ea typeface="標楷體" panose="03000509000000000000" pitchFamily="65" charset="-120"/>
              </a:rPr>
              <a:t>（普通正面</a:t>
            </a:r>
            <a:r>
              <a:rPr lang="en-US" altLang="zh-TW" sz="2000" dirty="0">
                <a:ea typeface="標楷體" panose="03000509000000000000" pitchFamily="65" charset="-120"/>
              </a:rPr>
              <a:t> | </a:t>
            </a:r>
            <a:r>
              <a:rPr lang="zh-TW" altLang="en-US" sz="2000" dirty="0" smtClean="0">
                <a:ea typeface="標楷體" panose="03000509000000000000" pitchFamily="65" charset="-120"/>
              </a:rPr>
              <a:t>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r>
              <a:rPr lang="en-US" altLang="zh-TW" sz="2000" dirty="0"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普通正面）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（普通正面</a:t>
            </a:r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） </a:t>
            </a:r>
            <a:r>
              <a:rPr lang="en-US" altLang="zh-TW" sz="2000" dirty="0">
                <a:ea typeface="標楷體" panose="03000509000000000000" pitchFamily="65" charset="-120"/>
              </a:rPr>
              <a:t>/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P</a:t>
            </a:r>
            <a:r>
              <a:rPr lang="zh-TW" altLang="en-US" sz="2000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dirty="0">
                <a:ea typeface="標楷體" panose="03000509000000000000" pitchFamily="65" charset="-120"/>
              </a:rPr>
              <a:t>漲）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ea typeface="標楷體" panose="03000509000000000000" pitchFamily="65" charset="-120"/>
              </a:rPr>
              <a:t>非常正面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=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</a:t>
            </a:r>
            <a:r>
              <a:rPr lang="zh-TW" altLang="en-US" sz="2000" b="1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暴漲在非常正面詞彙表出現的次數 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非常正面詞彙表的總數量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（爆</a:t>
            </a:r>
            <a:r>
              <a:rPr lang="zh-TW" altLang="en-US" sz="2000" b="1" dirty="0">
                <a:ea typeface="標楷體" panose="03000509000000000000" pitchFamily="65" charset="-120"/>
              </a:rPr>
              <a:t>漲</a:t>
            </a:r>
            <a:r>
              <a:rPr lang="en-US" altLang="zh-TW" sz="2000" b="1" dirty="0">
                <a:ea typeface="標楷體" panose="03000509000000000000" pitchFamily="65" charset="-120"/>
              </a:rPr>
              <a:t> | </a:t>
            </a:r>
            <a:r>
              <a:rPr lang="zh-TW" altLang="en-US" sz="2000" b="1" dirty="0">
                <a:ea typeface="標楷體" panose="03000509000000000000" pitchFamily="65" charset="-120"/>
              </a:rPr>
              <a:t>普通正面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）</a:t>
            </a:r>
            <a:r>
              <a:rPr lang="en-US" altLang="zh-TW" sz="2000" b="1" dirty="0" smtClean="0">
                <a:ea typeface="標楷體" panose="03000509000000000000" pitchFamily="65" charset="-120"/>
              </a:rPr>
              <a:t>=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暴漲在普</a:t>
            </a:r>
            <a:r>
              <a:rPr lang="zh-TW" altLang="en-US" sz="2000" b="1" dirty="0">
                <a:ea typeface="標楷體" panose="03000509000000000000" pitchFamily="65" charset="-120"/>
              </a:rPr>
              <a:t>通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正面</a:t>
            </a:r>
            <a:r>
              <a:rPr lang="zh-TW" altLang="en-US" sz="2000" b="1" dirty="0">
                <a:ea typeface="標楷體" panose="03000509000000000000" pitchFamily="65" charset="-120"/>
              </a:rPr>
              <a:t>詞彙表出現的次數 </a:t>
            </a:r>
            <a:r>
              <a:rPr lang="en-US" altLang="zh-TW" sz="2000" b="1" dirty="0">
                <a:ea typeface="標楷體" panose="03000509000000000000" pitchFamily="65" charset="-120"/>
              </a:rPr>
              <a:t>/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 普</a:t>
            </a:r>
            <a:r>
              <a:rPr lang="zh-TW" altLang="en-US" sz="2000" b="1" dirty="0">
                <a:ea typeface="標楷體" panose="03000509000000000000" pitchFamily="65" charset="-120"/>
              </a:rPr>
              <a:t>通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正面</a:t>
            </a:r>
            <a:r>
              <a:rPr lang="zh-TW" altLang="en-US" sz="2000" b="1" dirty="0">
                <a:ea typeface="標楷體" panose="03000509000000000000" pitchFamily="65" charset="-120"/>
              </a:rPr>
              <a:t>詞彙表的總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數量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                                                               </a:t>
            </a:r>
            <a:r>
              <a:rPr lang="en-US" altLang="zh-TW" sz="2000" b="1" dirty="0">
                <a:ea typeface="標楷體" panose="03000509000000000000" pitchFamily="65" charset="-120"/>
              </a:rPr>
              <a:t>P</a:t>
            </a:r>
            <a:r>
              <a:rPr lang="zh-TW" altLang="en-US" sz="2000" b="1" dirty="0">
                <a:ea typeface="標楷體" panose="03000509000000000000" pitchFamily="65" charset="-120"/>
              </a:rPr>
              <a:t>（非常正面 </a:t>
            </a:r>
            <a:r>
              <a:rPr lang="en-US" altLang="zh-TW" sz="2000" b="1" dirty="0">
                <a:ea typeface="標楷體" panose="03000509000000000000" pitchFamily="65" charset="-120"/>
              </a:rPr>
              <a:t>| </a:t>
            </a:r>
            <a:r>
              <a:rPr lang="zh-TW" altLang="en-US" sz="2000" b="1" dirty="0">
                <a:ea typeface="標楷體" panose="03000509000000000000" pitchFamily="65" charset="-120"/>
              </a:rPr>
              <a:t>爆漲）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                                                            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5875" y="1690688"/>
            <a:ext cx="4301925" cy="1243012"/>
          </a:xfrm>
          <a:prstGeom prst="rect">
            <a:avLst/>
          </a:prstGeom>
          <a:noFill/>
          <a:ln w="38100" cmpd="dbl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838200" y="4203161"/>
            <a:ext cx="2587735" cy="1987151"/>
            <a:chOff x="361610" y="2038749"/>
            <a:chExt cx="2587735" cy="1987151"/>
          </a:xfrm>
        </p:grpSpPr>
        <p:sp>
          <p:nvSpPr>
            <p:cNvPr id="7" name="圓角矩形 6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暴漲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滿載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突破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創新高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月增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年增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,</a:t>
              </a: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成長</a:t>
              </a:r>
              <a:r>
                <a:rPr lang="en-US" altLang="zh-TW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……</a:t>
              </a:r>
            </a:p>
          </p:txBody>
        </p:sp>
        <p:sp>
          <p:nvSpPr>
            <p:cNvPr id="8" name="剪去對角線角落矩形 7"/>
            <p:cNvSpPr/>
            <p:nvPr/>
          </p:nvSpPr>
          <p:spPr>
            <a:xfrm>
              <a:off x="361610" y="2038749"/>
              <a:ext cx="2169837" cy="567857"/>
            </a:xfrm>
            <a:prstGeom prst="snip2Diag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非常正面詞彙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表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向右箭號 8"/>
          <p:cNvSpPr/>
          <p:nvPr/>
        </p:nvSpPr>
        <p:spPr>
          <a:xfrm>
            <a:off x="3584775" y="485965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7022438" y="4771018"/>
            <a:ext cx="393700" cy="57326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57078" y="1730359"/>
            <a:ext cx="16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2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3559257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297411" y="2039536"/>
            <a:ext cx="2443023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抓取所有新聞的</a:t>
            </a:r>
            <a:r>
              <a:rPr lang="zh-TW" altLang="en-US" sz="2000" dirty="0">
                <a:solidFill>
                  <a:prstClr val="black"/>
                </a:solidFill>
                <a:ea typeface="標楷體" panose="03000509000000000000" pitchFamily="65" charset="-120"/>
              </a:rPr>
              <a:t>狀態詞彙</a:t>
            </a:r>
          </a:p>
          <a:p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（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 QA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）</a:t>
            </a:r>
            <a:endParaRPr lang="en-US" altLang="zh-TW" sz="2000" dirty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901542" y="1727652"/>
            <a:ext cx="2587734" cy="1987151"/>
            <a:chOff x="361611" y="2038749"/>
            <a:chExt cx="2587734" cy="1987151"/>
          </a:xfrm>
        </p:grpSpPr>
        <p:sp>
          <p:nvSpPr>
            <p:cNvPr id="23" name="圓角矩形 22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認為主題新聞用語應有固定模式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剪去對角線角落矩形 19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剪去對角線角落矩形 14"/>
          <p:cNvSpPr/>
          <p:nvPr/>
        </p:nvSpPr>
        <p:spPr>
          <a:xfrm>
            <a:off x="4297410" y="1729258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抓取詞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</a:rPr>
              <a:t>SnowNLP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3200" b="1" dirty="0" smtClean="0">
                <a:latin typeface="+mn-lt"/>
              </a:rPr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情感分析器</a:t>
            </a:r>
            <a:r>
              <a:rPr lang="zh-TW" altLang="en-US" sz="3200" b="1" dirty="0">
                <a:ea typeface="標楷體" panose="03000509000000000000" pitchFamily="65" charset="-120"/>
              </a:rPr>
              <a:t>建</a:t>
            </a:r>
            <a:r>
              <a:rPr lang="zh-TW" altLang="en-US" sz="3200" b="1" dirty="0" smtClean="0">
                <a:ea typeface="標楷體" panose="03000509000000000000" pitchFamily="65" charset="-120"/>
              </a:rPr>
              <a:t>構流程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7040465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015668" y="2039536"/>
            <a:ext cx="1782563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b="1" u="sng" dirty="0" smtClean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非常正面</a:t>
            </a:r>
            <a:endParaRPr lang="en-US" altLang="zh-TW" sz="2000" b="1" u="sng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普通正面</a:t>
            </a:r>
            <a:endParaRPr lang="en-US" altLang="zh-TW" sz="2000" dirty="0" smtClean="0">
              <a:solidFill>
                <a:srgbClr val="C00000"/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非常負面</a:t>
            </a:r>
            <a:endParaRPr lang="en-US" altLang="zh-TW" sz="2000" b="1" u="sng" dirty="0" smtClean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 u="sng" dirty="0" smtClean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普通</a:t>
            </a:r>
            <a:r>
              <a:rPr lang="zh-TW" altLang="en-US" sz="2000" b="1" u="sng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負面</a:t>
            </a:r>
            <a:endParaRPr lang="en-US" altLang="zh-TW" sz="2000" b="1" u="sng" dirty="0">
              <a:solidFill>
                <a:schemeClr val="accent6">
                  <a:lumMod val="75000"/>
                </a:schemeClr>
              </a:solidFill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剪去對角線角落矩形 20"/>
          <p:cNvSpPr/>
          <p:nvPr/>
        </p:nvSpPr>
        <p:spPr>
          <a:xfrm>
            <a:off x="8015668" y="1729258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人工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22" name="向右箭號 21"/>
          <p:cNvSpPr/>
          <p:nvPr/>
        </p:nvSpPr>
        <p:spPr>
          <a:xfrm>
            <a:off x="10109239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899182" y="4052945"/>
            <a:ext cx="2590094" cy="1952823"/>
            <a:chOff x="361612" y="2038749"/>
            <a:chExt cx="2452493" cy="1840589"/>
          </a:xfrm>
        </p:grpSpPr>
        <p:sp>
          <p:nvSpPr>
            <p:cNvPr id="29" name="圓角矩形 28"/>
            <p:cNvSpPr/>
            <p:nvPr/>
          </p:nvSpPr>
          <p:spPr>
            <a:xfrm>
              <a:off x="361612" y="2333844"/>
              <a:ext cx="2452493" cy="1545494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調控詞彙出現的頻率，來控制分數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0" name="剪去對角線角落矩形 29"/>
            <p:cNvSpPr/>
            <p:nvPr/>
          </p:nvSpPr>
          <p:spPr>
            <a:xfrm>
              <a:off x="361612" y="2038749"/>
              <a:ext cx="2169837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調整字詞頻率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向右箭號 30"/>
          <p:cNvSpPr/>
          <p:nvPr/>
        </p:nvSpPr>
        <p:spPr>
          <a:xfrm>
            <a:off x="3622239" y="4963130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4430373" y="4052945"/>
            <a:ext cx="7110070" cy="1987151"/>
            <a:chOff x="361610" y="2038749"/>
            <a:chExt cx="4176739" cy="1987151"/>
          </a:xfrm>
        </p:grpSpPr>
        <p:sp>
          <p:nvSpPr>
            <p:cNvPr id="33" name="圓角矩形 32"/>
            <p:cNvSpPr/>
            <p:nvPr/>
          </p:nvSpPr>
          <p:spPr>
            <a:xfrm>
              <a:off x="361612" y="2333843"/>
              <a:ext cx="4176737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ea typeface="標楷體" panose="03000509000000000000" pitchFamily="65" charset="-120"/>
                </a:rPr>
                <a:t>用</a:t>
              </a:r>
              <a:r>
                <a:rPr lang="zh-TW" altLang="en-US" sz="2000" dirty="0">
                  <a:ea typeface="標楷體" panose="03000509000000000000" pitchFamily="65" charset="-120"/>
                </a:rPr>
                <a:t>「</a:t>
              </a:r>
              <a:r>
                <a:rPr lang="zh-TW" altLang="en-US" sz="2000" b="1" dirty="0" smtClean="0">
                  <a:solidFill>
                    <a:srgbClr val="C00000"/>
                  </a:solidFill>
                  <a:ea typeface="標楷體" panose="03000509000000000000" pitchFamily="65" charset="-120"/>
                </a:rPr>
                <a:t>非常正面、普通正面</a:t>
              </a:r>
              <a:r>
                <a:rPr lang="zh-TW" altLang="en-US" sz="2000" dirty="0" smtClean="0">
                  <a:ea typeface="標楷體" panose="03000509000000000000" pitchFamily="65" charset="-120"/>
                </a:rPr>
                <a:t>」</a:t>
              </a:r>
              <a:r>
                <a:rPr lang="zh-TW" altLang="en-US" sz="2000" dirty="0">
                  <a:ea typeface="標楷體" panose="03000509000000000000" pitchFamily="65" charset="-120"/>
                </a:rPr>
                <a:t>等詞彙訓練出</a:t>
              </a:r>
              <a:r>
                <a:rPr lang="zh-TW" altLang="en-US" sz="2000" b="1" dirty="0">
                  <a:solidFill>
                    <a:srgbClr val="C00000"/>
                  </a:solidFill>
                  <a:ea typeface="標楷體" panose="03000509000000000000" pitchFamily="65" charset="-120"/>
                </a:rPr>
                <a:t>正面情感</a:t>
              </a:r>
              <a:r>
                <a:rPr lang="zh-TW" altLang="en-US" sz="2000" b="1" dirty="0" smtClean="0">
                  <a:solidFill>
                    <a:srgbClr val="C00000"/>
                  </a:solidFill>
                  <a:ea typeface="標楷體" panose="03000509000000000000" pitchFamily="65" charset="-120"/>
                </a:rPr>
                <a:t>分析器</a:t>
              </a:r>
              <a:endParaRPr lang="en-US" altLang="zh-TW" sz="2000" b="1" dirty="0" smtClean="0">
                <a:solidFill>
                  <a:srgbClr val="C00000"/>
                </a:solidFill>
                <a:ea typeface="標楷體" panose="03000509000000000000" pitchFamily="65" charset="-12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TW" altLang="en-US" sz="2000" dirty="0" smtClean="0">
                  <a:ea typeface="標楷體" panose="03000509000000000000" pitchFamily="65" charset="-120"/>
                </a:rPr>
                <a:t>用</a:t>
              </a:r>
              <a:r>
                <a:rPr lang="zh-TW" altLang="en-US" sz="2000" dirty="0">
                  <a:ea typeface="標楷體" panose="03000509000000000000" pitchFamily="65" charset="-120"/>
                </a:rPr>
                <a:t>「</a:t>
              </a:r>
              <a:r>
                <a:rPr lang="zh-TW" altLang="en-US" sz="2000" b="1" dirty="0" smtClean="0">
                  <a:solidFill>
                    <a:schemeClr val="accent6">
                      <a:lumMod val="75000"/>
                    </a:schemeClr>
                  </a:solidFill>
                  <a:ea typeface="標楷體" panose="03000509000000000000" pitchFamily="65" charset="-120"/>
                </a:rPr>
                <a:t>非常負面、普通負面</a:t>
              </a:r>
              <a:r>
                <a:rPr lang="zh-TW" altLang="en-US" sz="2000" dirty="0" smtClean="0">
                  <a:ea typeface="標楷體" panose="03000509000000000000" pitchFamily="65" charset="-120"/>
                </a:rPr>
                <a:t>」</a:t>
              </a:r>
              <a:r>
                <a:rPr lang="zh-TW" altLang="en-US" sz="2000" dirty="0">
                  <a:ea typeface="標楷體" panose="03000509000000000000" pitchFamily="65" charset="-120"/>
                </a:rPr>
                <a:t>等詞彙訓練出</a:t>
              </a:r>
              <a:r>
                <a:rPr lang="zh-TW" altLang="en-US" sz="2000" b="1" dirty="0">
                  <a:solidFill>
                    <a:schemeClr val="accent6">
                      <a:lumMod val="75000"/>
                    </a:schemeClr>
                  </a:solidFill>
                  <a:ea typeface="標楷體" panose="03000509000000000000" pitchFamily="65" charset="-120"/>
                </a:rPr>
                <a:t>負面情感分析器</a:t>
              </a:r>
              <a:endPara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4" name="剪去對角線角落矩形 33"/>
            <p:cNvSpPr/>
            <p:nvPr/>
          </p:nvSpPr>
          <p:spPr>
            <a:xfrm>
              <a:off x="361610" y="2038749"/>
              <a:ext cx="2169837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訓練情感分析器、微調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65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err="1" smtClean="0">
                <a:latin typeface="+mn-lt"/>
              </a:rPr>
              <a:t>SnowNLP</a:t>
            </a:r>
            <a:r>
              <a:rPr lang="en-US" altLang="zh-TW" sz="3200" b="1" dirty="0" smtClean="0">
                <a:latin typeface="+mn-lt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sz="3200" b="1" dirty="0" smtClean="0">
                <a:latin typeface="+mn-lt"/>
              </a:rPr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情感分析器算分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838200" y="1690688"/>
            <a:ext cx="9334500" cy="1791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000" b="1" dirty="0" smtClean="0">
                <a:ea typeface="標楷體" panose="03000509000000000000" pitchFamily="65" charset="-120"/>
              </a:rPr>
              <a:t>分</a:t>
            </a:r>
            <a:r>
              <a:rPr lang="zh-TW" altLang="en-US" sz="2000" b="1" dirty="0">
                <a:ea typeface="標楷體" panose="03000509000000000000" pitchFamily="65" charset="-120"/>
              </a:rPr>
              <a:t>數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初步計算方法</a:t>
            </a:r>
            <a:endParaRPr lang="en-US" altLang="zh-TW" sz="2000" b="1" dirty="0" smtClean="0"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分類器判斷為</a:t>
            </a:r>
            <a:r>
              <a:rPr lang="zh-TW" altLang="en-US" sz="2000" b="1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正面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分類器判斷為</a:t>
            </a:r>
            <a:r>
              <a:rPr lang="zh-TW" altLang="en-US" sz="2000" b="1" u="sng" dirty="0">
                <a:solidFill>
                  <a:schemeClr val="accent6">
                    <a:lumMod val="75000"/>
                  </a:schemeClr>
                </a:solidFill>
                <a:ea typeface="標楷體" panose="03000509000000000000" pitchFamily="65" charset="-120"/>
              </a:rPr>
              <a:t>負面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endParaRPr lang="en-US" altLang="zh-TW" sz="2000" dirty="0" smtClean="0">
              <a:ea typeface="標楷體" panose="03000509000000000000" pitchFamily="65" charset="-120"/>
            </a:endParaRPr>
          </a:p>
        </p:txBody>
      </p:sp>
      <p:graphicFrame>
        <p:nvGraphicFramePr>
          <p:cNvPr id="2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47405"/>
              </p:ext>
            </p:extLst>
          </p:nvPr>
        </p:nvGraphicFramePr>
        <p:xfrm>
          <a:off x="838200" y="3482241"/>
          <a:ext cx="10337801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59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標題</a:t>
                      </a:r>
                      <a:endParaRPr lang="zh-TW" altLang="en-US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類別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情感分數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solidFill>
                            <a:schemeClr val="bg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總分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瑞祺電通</a:t>
                      </a:r>
                      <a:r>
                        <a:rPr lang="en-US" altLang="zh-TW" sz="1800" dirty="0" smtClean="0">
                          <a:ea typeface="標楷體" panose="03000509000000000000" pitchFamily="65" charset="-120"/>
                        </a:rPr>
                        <a:t>(6416)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春燕來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，訂單能見度直達明年</a:t>
                      </a:r>
                      <a:r>
                        <a:rPr lang="en-US" altLang="zh-TW" sz="1800" dirty="0" smtClean="0">
                          <a:ea typeface="標楷體" panose="03000509000000000000" pitchFamily="65" charset="-120"/>
                        </a:rPr>
                        <a:t>Q2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，明年營運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大爆發</a:t>
                      </a:r>
                      <a:endParaRPr lang="en-US" altLang="zh-TW" sz="1800" b="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和大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(1536)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明年特斯拉訂單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增逾</a:t>
                      </a:r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60%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，估全年營收</a:t>
                      </a: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75</a:t>
                      </a:r>
                      <a:r>
                        <a:rPr lang="zh-TW" altLang="en-US" sz="1800" b="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億元起跳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創新高</a:t>
                      </a:r>
                      <a:endParaRPr lang="en-US" altLang="zh-TW" sz="1800" b="1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0.73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0.86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久陽訂單</a:t>
                      </a:r>
                      <a:r>
                        <a:rPr lang="zh-TW" altLang="en-US" sz="1800" b="1" dirty="0" smtClean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增</a:t>
                      </a:r>
                      <a:r>
                        <a:rPr lang="zh-TW" altLang="en-US" sz="1800" dirty="0" smtClean="0">
                          <a:ea typeface="標楷體" panose="03000509000000000000" pitchFamily="65" charset="-120"/>
                        </a:rPr>
                        <a:t> 拚</a:t>
                      </a:r>
                      <a:r>
                        <a:rPr lang="zh-TW" altLang="en-US" sz="1800" b="1" dirty="0" smtClean="0">
                          <a:ea typeface="標楷體" panose="03000509000000000000" pitchFamily="65" charset="-120"/>
                        </a:rPr>
                        <a:t>重返成長</a:t>
                      </a:r>
                      <a:endParaRPr lang="zh-TW" altLang="en-US" sz="1800" b="1" kern="1200" dirty="0" smtClean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Arial Unicode MS" panose="020B0604020202020204" pitchFamily="34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正面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0.09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0.54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>
                        <a:buNone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Google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高階伺服器板爆材料瑕疵 傳訂單已轉向日本松電工 台燿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痛失大單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0.99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訂單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能見度不佳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，外資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下修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大江目標價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0.48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0.74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〈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大亞展望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〉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疫情干擾本業</a:t>
                      </a:r>
                      <a:r>
                        <a:rPr lang="en-US" altLang="zh-TW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Q2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訂單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能見度低</a:t>
                      </a:r>
                      <a:r>
                        <a:rPr lang="zh-TW" altLang="en-US" sz="1800" b="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 營運</a:t>
                      </a:r>
                      <a:r>
                        <a:rPr lang="zh-TW" altLang="en-US" sz="1800" b="1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Arial Unicode MS" panose="020B0604020202020204" pitchFamily="34" charset="-120"/>
                        </a:rPr>
                        <a:t>保守看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負面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0.008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-</a:t>
                      </a:r>
                      <a:r>
                        <a:rPr lang="zh-TW" altLang="en-US" b="1" i="0" dirty="0" smtClean="0">
                          <a:latin typeface="+mn-lt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b="1" i="0" dirty="0" smtClean="0">
                          <a:latin typeface="+mn-lt"/>
                          <a:ea typeface="標楷體" panose="03000509000000000000" pitchFamily="65" charset="-120"/>
                        </a:rPr>
                        <a:t>0.50</a:t>
                      </a:r>
                      <a:endParaRPr lang="zh-TW" altLang="en-US" b="1" i="0" dirty="0">
                        <a:latin typeface="+mn-lt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C5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10212" y="2028234"/>
                <a:ext cx="299047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b="0" dirty="0" smtClean="0"/>
                  <a:t>0.5 +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𝑆𝑛𝑜𝑤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12" y="2028234"/>
                <a:ext cx="2990475" cy="533992"/>
              </a:xfrm>
              <a:prstGeom prst="rect">
                <a:avLst/>
              </a:prstGeom>
              <a:blipFill rotWithShape="0">
                <a:blip r:embed="rId2"/>
                <a:stretch>
                  <a:fillRect l="-2245" b="-9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10211" y="2757481"/>
                <a:ext cx="2990475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- 0.5 -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𝑁𝑒𝑔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𝑆𝑛𝑜𝑤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num>
                      <m:den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211" y="2757481"/>
                <a:ext cx="2990475" cy="529504"/>
              </a:xfrm>
              <a:prstGeom prst="rect">
                <a:avLst/>
              </a:prstGeom>
              <a:blipFill rotWithShape="0">
                <a:blip r:embed="rId3"/>
                <a:stretch>
                  <a:fillRect l="-2245"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27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16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+mn-lt"/>
                <a:ea typeface="標楷體" panose="03000509000000000000" pitchFamily="65" charset="-120"/>
              </a:rPr>
              <a:t>三</a:t>
            </a:r>
            <a:r>
              <a:rPr lang="zh-TW" altLang="en-US" dirty="0" smtClean="0">
                <a:latin typeface="+mn-lt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dirty="0" smtClean="0">
                <a:latin typeface="+mn-lt"/>
                <a:ea typeface="標楷體" panose="03000509000000000000" pitchFamily="65" charset="-120"/>
              </a:rPr>
              <a:t>問答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38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ea typeface="標楷體" panose="03000509000000000000" pitchFamily="65" charset="-120"/>
              </a:rPr>
              <a:t>問答建立流程圖</a:t>
            </a:r>
            <a:endParaRPr lang="zh-TW" altLang="en-US" sz="3200" b="1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4156157" y="2700224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901542" y="1727652"/>
            <a:ext cx="2895758" cy="1987151"/>
            <a:chOff x="361611" y="2038749"/>
            <a:chExt cx="2587734" cy="1987151"/>
          </a:xfrm>
        </p:grpSpPr>
        <p:sp>
          <p:nvSpPr>
            <p:cNvPr id="16" name="圓角矩形 15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收集大量狀態詞彙</a:t>
              </a:r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擷取標題狀態詞彙 提升分數準確度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剪去對角線角落矩形 16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動機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5148310" y="1729258"/>
            <a:ext cx="2443024" cy="1985546"/>
            <a:chOff x="4297410" y="1729258"/>
            <a:chExt cx="2443024" cy="1985546"/>
          </a:xfrm>
        </p:grpSpPr>
        <p:sp>
          <p:nvSpPr>
            <p:cNvPr id="12" name="圓角矩形 11"/>
            <p:cNvSpPr/>
            <p:nvPr/>
          </p:nvSpPr>
          <p:spPr>
            <a:xfrm>
              <a:off x="4297411" y="2039536"/>
              <a:ext cx="2443023" cy="1675268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準備每則新聞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所要問的</a:t>
              </a:r>
              <a:r>
                <a:rPr lang="zh-TW" altLang="en-US" sz="2000" u="sng" dirty="0">
                  <a:solidFill>
                    <a:srgbClr val="FF0000"/>
                  </a:solidFill>
                  <a:ea typeface="標楷體" panose="03000509000000000000" pitchFamily="65" charset="-120"/>
                </a:rPr>
                <a:t>問題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以及</a:t>
              </a:r>
              <a:r>
                <a:rPr lang="zh-TW" altLang="en-US" sz="2000" u="sng" dirty="0">
                  <a:solidFill>
                    <a:srgbClr val="FF0000"/>
                  </a:solidFill>
                  <a:ea typeface="標楷體" panose="03000509000000000000" pitchFamily="65" charset="-120"/>
                </a:rPr>
                <a:t>答案</a:t>
              </a:r>
              <a:endParaRPr lang="en-US" altLang="zh-TW" sz="2000" u="sng" dirty="0">
                <a:solidFill>
                  <a:srgbClr val="FF0000"/>
                </a:solidFill>
                <a:ea typeface="標楷體" panose="03000509000000000000" pitchFamily="65" charset="-120"/>
              </a:endParaRPr>
            </a:p>
            <a:p>
              <a:endPara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剪去對角線角落矩形 17"/>
            <p:cNvSpPr/>
            <p:nvPr/>
          </p:nvSpPr>
          <p:spPr>
            <a:xfrm>
              <a:off x="4297410" y="1729258"/>
              <a:ext cx="1538915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人工標籤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6728482" y="4052945"/>
            <a:ext cx="4533152" cy="1952823"/>
            <a:chOff x="899182" y="4052945"/>
            <a:chExt cx="4523718" cy="1952823"/>
          </a:xfrm>
        </p:grpSpPr>
        <p:sp>
          <p:nvSpPr>
            <p:cNvPr id="25" name="圓角矩形 24"/>
            <p:cNvSpPr/>
            <p:nvPr/>
          </p:nvSpPr>
          <p:spPr>
            <a:xfrm>
              <a:off x="899182" y="4366034"/>
              <a:ext cx="4523718" cy="1639734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主題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：營運、訂單、營收、需求、業績、</a:t>
              </a:r>
              <a:r>
                <a:rPr lang="en-US" altLang="zh-TW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EPS</a:t>
              </a:r>
              <a:r>
                <a:rPr lang="zh-TW" altLang="en-US" sz="2000" dirty="0">
                  <a:solidFill>
                    <a:prstClr val="black"/>
                  </a:solidFill>
                  <a:ea typeface="標楷體" panose="03000509000000000000" pitchFamily="65" charset="-120"/>
                </a:rPr>
                <a:t>、出貨、股價、獲利、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外資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6" name="剪去對角線角落矩形 25"/>
            <p:cNvSpPr/>
            <p:nvPr/>
          </p:nvSpPr>
          <p:spPr>
            <a:xfrm>
              <a:off x="899182" y="4052945"/>
              <a:ext cx="2453618" cy="60248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訓練多主題</a:t>
              </a:r>
              <a:r>
                <a:rPr lang="en-US" altLang="zh-TW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QA</a:t>
              </a:r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模型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向右箭號 31"/>
          <p:cNvSpPr/>
          <p:nvPr/>
        </p:nvSpPr>
        <p:spPr>
          <a:xfrm>
            <a:off x="10555463" y="270285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334" y="2015555"/>
            <a:ext cx="3543300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634" y="2787721"/>
            <a:ext cx="2105025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334" y="3486203"/>
            <a:ext cx="1200150" cy="228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6" name="群組 35"/>
          <p:cNvGrpSpPr/>
          <p:nvPr/>
        </p:nvGrpSpPr>
        <p:grpSpPr>
          <a:xfrm>
            <a:off x="901542" y="4046861"/>
            <a:ext cx="4246768" cy="1987151"/>
            <a:chOff x="361611" y="2038749"/>
            <a:chExt cx="3795036" cy="1987151"/>
          </a:xfrm>
        </p:grpSpPr>
        <p:sp>
          <p:nvSpPr>
            <p:cNvPr id="37" name="圓角矩形 36"/>
            <p:cNvSpPr/>
            <p:nvPr/>
          </p:nvSpPr>
          <p:spPr>
            <a:xfrm>
              <a:off x="361612" y="2333843"/>
              <a:ext cx="3795035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TW" altLang="en-US" sz="20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清理標題格式，提升模型準確度</a:t>
              </a:r>
              <a:endPara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" name="剪去對角線角落矩形 37"/>
            <p:cNvSpPr/>
            <p:nvPr/>
          </p:nvSpPr>
          <p:spPr>
            <a:xfrm>
              <a:off x="361611" y="2038749"/>
              <a:ext cx="1407429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預處理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向右箭號 38"/>
          <p:cNvSpPr/>
          <p:nvPr/>
        </p:nvSpPr>
        <p:spPr>
          <a:xfrm>
            <a:off x="5600810" y="4943585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7718334" y="1556854"/>
            <a:ext cx="803366" cy="338322"/>
          </a:xfrm>
          <a:prstGeom prst="ellipse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 smtClean="0"/>
              <a:t>title</a:t>
            </a:r>
            <a:endParaRPr lang="zh-TW" altLang="en-US" sz="1400" b="1" dirty="0"/>
          </a:p>
        </p:txBody>
      </p:sp>
      <p:sp>
        <p:nvSpPr>
          <p:cNvPr id="23" name="橢圓 22"/>
          <p:cNvSpPr/>
          <p:nvPr/>
        </p:nvSpPr>
        <p:spPr>
          <a:xfrm>
            <a:off x="7718334" y="2357571"/>
            <a:ext cx="803366" cy="338322"/>
          </a:xfrm>
          <a:prstGeom prst="ellipse">
            <a:avLst/>
          </a:prstGeom>
          <a:solidFill>
            <a:srgbClr val="92D050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/>
              <a:t>Q</a:t>
            </a:r>
            <a:endParaRPr lang="zh-TW" altLang="en-US" sz="1400" b="1" dirty="0"/>
          </a:p>
        </p:txBody>
      </p:sp>
      <p:sp>
        <p:nvSpPr>
          <p:cNvPr id="24" name="橢圓 23"/>
          <p:cNvSpPr/>
          <p:nvPr/>
        </p:nvSpPr>
        <p:spPr>
          <a:xfrm>
            <a:off x="7718334" y="3082101"/>
            <a:ext cx="803366" cy="338322"/>
          </a:xfrm>
          <a:prstGeom prst="ellipse">
            <a:avLst/>
          </a:prstGeom>
          <a:solidFill>
            <a:schemeClr val="accent2"/>
          </a:solidFill>
          <a:effectLst>
            <a:glow rad="101600">
              <a:schemeClr val="accent3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0"/>
              <a:satOff val="0"/>
              <a:lumOff val="0"/>
              <a:alphaOff val="0"/>
            </a:schemeClr>
          </a:fillRef>
          <a:effectRef idx="3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TW" sz="1400" b="1" dirty="0" smtClean="0"/>
              <a:t>A</a:t>
            </a:r>
            <a:endParaRPr lang="zh-TW" altLang="en-US" sz="1400" b="1" dirty="0"/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45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人工標籤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96001" y="1690688"/>
            <a:ext cx="10799998" cy="2020912"/>
            <a:chOff x="838200" y="1677514"/>
            <a:chExt cx="10382250" cy="1942742"/>
          </a:xfrm>
        </p:grpSpPr>
        <p:grpSp>
          <p:nvGrpSpPr>
            <p:cNvPr id="4" name="群組 3"/>
            <p:cNvGrpSpPr/>
            <p:nvPr/>
          </p:nvGrpSpPr>
          <p:grpSpPr>
            <a:xfrm>
              <a:off x="986151" y="1677516"/>
              <a:ext cx="880750" cy="723067"/>
              <a:chOff x="167280" y="0"/>
              <a:chExt cx="2070761" cy="2070761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 smtClean="0">
                    <a:solidFill>
                      <a:prstClr val="white"/>
                    </a:solidFill>
                  </a:rPr>
                  <a:t>文</a:t>
                </a:r>
                <a:r>
                  <a:rPr lang="zh-TW" altLang="en-US" sz="2400" b="1" dirty="0">
                    <a:solidFill>
                      <a:prstClr val="white"/>
                    </a:solidFill>
                  </a:rPr>
                  <a:t>章</a:t>
                </a:r>
              </a:p>
            </p:txBody>
          </p:sp>
        </p:grp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572506"/>
              <a:ext cx="10382250" cy="10477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grpSp>
          <p:nvGrpSpPr>
            <p:cNvPr id="8" name="群組 7"/>
            <p:cNvGrpSpPr/>
            <p:nvPr/>
          </p:nvGrpSpPr>
          <p:grpSpPr>
            <a:xfrm>
              <a:off x="9970369" y="1677514"/>
              <a:ext cx="880750" cy="723067"/>
              <a:chOff x="167280" y="0"/>
              <a:chExt cx="2070761" cy="2070761"/>
            </a:xfr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grpSpPr>
          <p:sp>
            <p:nvSpPr>
              <p:cNvPr id="9" name="橢圓 8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>
                    <a:solidFill>
                      <a:prstClr val="white"/>
                    </a:solidFill>
                  </a:rPr>
                  <a:t>答案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6558276" y="1677514"/>
              <a:ext cx="880750" cy="723067"/>
              <a:chOff x="167280" y="0"/>
              <a:chExt cx="2070761" cy="2070761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67280" y="0"/>
                <a:ext cx="2070761" cy="2070761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橢圓 4"/>
              <p:cNvSpPr/>
              <p:nvPr/>
            </p:nvSpPr>
            <p:spPr>
              <a:xfrm>
                <a:off x="470536" y="303256"/>
                <a:ext cx="1464249" cy="1464249"/>
              </a:xfrm>
              <a:prstGeom prst="rect">
                <a:avLst/>
              </a:prstGeo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2400" b="1" dirty="0" smtClean="0">
                    <a:solidFill>
                      <a:prstClr val="white"/>
                    </a:solidFill>
                  </a:rPr>
                  <a:t>問</a:t>
                </a:r>
                <a:r>
                  <a:rPr lang="zh-TW" altLang="en-US" sz="2400" b="1" dirty="0">
                    <a:solidFill>
                      <a:prstClr val="white"/>
                    </a:solidFill>
                  </a:rPr>
                  <a:t>題</a:t>
                </a:r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696000" y="2621692"/>
            <a:ext cx="5921834" cy="10899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46234" y="2621692"/>
            <a:ext cx="3458646" cy="10899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133282" y="2621692"/>
            <a:ext cx="1362718" cy="10899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30" name="內容版面配置區 2"/>
          <p:cNvSpPr>
            <a:spLocks noGrp="1"/>
          </p:cNvSpPr>
          <p:nvPr>
            <p:ph idx="1"/>
          </p:nvPr>
        </p:nvSpPr>
        <p:spPr>
          <a:xfrm>
            <a:off x="696000" y="3711600"/>
            <a:ext cx="10515600" cy="22959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每個主題須至少標籤約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100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筆的資料去訓練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此次模型含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10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個主題，共約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800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多筆資料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4387" y="1690688"/>
            <a:ext cx="10515600" cy="4600576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將句子間的空格改為句號、在句子尾端加上句號，</a:t>
            </a:r>
            <a:r>
              <a:rPr lang="zh-TW" altLang="en-US" sz="2000" b="1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讓模型能夠更好的抓取出狀態詞彙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資料</a:t>
            </a:r>
            <a:r>
              <a:rPr lang="zh-TW" altLang="en-US" sz="3200" b="1" dirty="0">
                <a:latin typeface="+mn-lt"/>
                <a:ea typeface="標楷體" panose="03000509000000000000" pitchFamily="65" charset="-120"/>
              </a:rPr>
              <a:t>預處理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1741330" y="2529590"/>
            <a:ext cx="7612220" cy="2964567"/>
            <a:chOff x="1741330" y="3139190"/>
            <a:chExt cx="7612220" cy="2964567"/>
          </a:xfrm>
        </p:grpSpPr>
        <p:grpSp>
          <p:nvGrpSpPr>
            <p:cNvPr id="8" name="群組 7"/>
            <p:cNvGrpSpPr/>
            <p:nvPr/>
          </p:nvGrpSpPr>
          <p:grpSpPr>
            <a:xfrm>
              <a:off x="1741330" y="3139190"/>
              <a:ext cx="7612220" cy="1255010"/>
              <a:chOff x="340332" y="2072788"/>
              <a:chExt cx="6802503" cy="1255010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361612" y="2333843"/>
                <a:ext cx="6781223" cy="993955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TW" sz="2000" dirty="0" smtClean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r>
                  <a:rPr lang="en-US" altLang="zh-TW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《</a:t>
                </a:r>
                <a:r>
                  <a:rPr lang="zh-TW" altLang="en-US" sz="2000" dirty="0">
                    <a:solidFill>
                      <a:schemeClr val="tx1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業績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-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其他電子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》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可成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6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月、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Q2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營收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齊登同期高 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Q3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動能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續看旺</a:t>
                </a:r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0" name="剪去對角線角落矩形 9"/>
              <p:cNvSpPr/>
              <p:nvPr/>
            </p:nvSpPr>
            <p:spPr>
              <a:xfrm>
                <a:off x="340332" y="2072788"/>
                <a:ext cx="1048550" cy="567857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清理</a:t>
                </a:r>
                <a:r>
                  <a:rPr lang="zh-TW" altLang="en-US" sz="2000" b="1" dirty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前</a:t>
                </a:r>
                <a:endParaRPr lang="zh-TW" altLang="en-US" sz="2000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1765143" y="4848747"/>
              <a:ext cx="7588407" cy="1255010"/>
              <a:chOff x="340332" y="2072788"/>
              <a:chExt cx="6781223" cy="1255010"/>
            </a:xfrm>
          </p:grpSpPr>
          <p:sp>
            <p:nvSpPr>
              <p:cNvPr id="12" name="圓角矩形 11"/>
              <p:cNvSpPr/>
              <p:nvPr/>
            </p:nvSpPr>
            <p:spPr>
              <a:xfrm>
                <a:off x="361612" y="2333843"/>
                <a:ext cx="6759943" cy="993955"/>
              </a:xfrm>
              <a:prstGeom prst="roundRect">
                <a:avLst/>
              </a:prstGeom>
              <a:ln>
                <a:solidFill>
                  <a:srgbClr val="00206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altLang="zh-TW" sz="2000" dirty="0" smtClean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《</a:t>
                </a:r>
                <a:r>
                  <a:rPr lang="zh-TW" altLang="en-US" sz="2000" dirty="0">
                    <a:solidFill>
                      <a:schemeClr val="tx1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業績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-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其他電子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》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可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成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6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月、</a:t>
                </a:r>
                <a:r>
                  <a:rPr lang="en-US" altLang="zh-TW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Q2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營收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齊登同期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高。</a:t>
                </a:r>
                <a:r>
                  <a:rPr lang="en-US" altLang="zh-TW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Q3</a:t>
                </a:r>
                <a:r>
                  <a:rPr lang="zh-TW" altLang="en-US" sz="2000" b="1" dirty="0">
                    <a:solidFill>
                      <a:srgbClr val="FF0000"/>
                    </a:solidFill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動能</a:t>
                </a:r>
                <a:r>
                  <a:rPr lang="zh-TW" altLang="en-US" sz="2000" dirty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續看</a:t>
                </a:r>
                <a:r>
                  <a:rPr lang="zh-TW" altLang="en-US" sz="2000" dirty="0" smtClean="0">
                    <a:ea typeface="標楷體" panose="03000509000000000000" pitchFamily="65" charset="-120"/>
                    <a:cs typeface="Arial Unicode MS" panose="020B0604020202020204" pitchFamily="34" charset="-120"/>
                  </a:rPr>
                  <a:t>旺。</a:t>
                </a:r>
                <a:endParaRPr lang="en-US" altLang="zh-TW" sz="2000" dirty="0">
                  <a:ea typeface="標楷體" panose="03000509000000000000" pitchFamily="65" charset="-120"/>
                  <a:cs typeface="Arial Unicode MS" panose="020B0604020202020204" pitchFamily="34" charset="-120"/>
                </a:endParaRPr>
              </a:p>
              <a:p>
                <a:endParaRPr lang="en-US" altLang="zh-TW" sz="2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3" name="剪去對角線角落矩形 12"/>
              <p:cNvSpPr/>
              <p:nvPr/>
            </p:nvSpPr>
            <p:spPr>
              <a:xfrm>
                <a:off x="340332" y="2072788"/>
                <a:ext cx="1048550" cy="567857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 b="1" dirty="0" smtClean="0">
                    <a:solidFill>
                      <a:prstClr val="white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清理後</a:t>
                </a:r>
                <a:endParaRPr lang="zh-TW" altLang="en-US" sz="2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向下箭號 4"/>
            <p:cNvSpPr/>
            <p:nvPr/>
          </p:nvSpPr>
          <p:spPr>
            <a:xfrm>
              <a:off x="5332334" y="4496675"/>
              <a:ext cx="330200" cy="482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5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3360717" y="3650850"/>
            <a:ext cx="9048998" cy="1362075"/>
          </a:xfrm>
        </p:spPr>
        <p:txBody>
          <a:bodyPr>
            <a:noAutofit/>
          </a:bodyPr>
          <a:lstStyle/>
          <a:p>
            <a:r>
              <a:rPr lang="zh-TW" altLang="en-US" b="0" dirty="0">
                <a:latin typeface="標楷體" panose="03000509000000000000" pitchFamily="65" charset="-120"/>
                <a:ea typeface="標楷體" panose="03000509000000000000" pitchFamily="65" charset="-120"/>
              </a:rPr>
              <a:t>運用</a:t>
            </a:r>
            <a:r>
              <a:rPr lang="en-US" altLang="zh-TW" b="0" dirty="0">
                <a:latin typeface="+mn-lt"/>
                <a:ea typeface="標楷體" panose="03000509000000000000" pitchFamily="65" charset="-120"/>
              </a:rPr>
              <a:t>NLP</a:t>
            </a:r>
            <a:r>
              <a:rPr lang="zh-TW" altLang="en-US" b="0" dirty="0">
                <a:latin typeface="+mn-lt"/>
                <a:ea typeface="標楷體" panose="03000509000000000000" pitchFamily="65" charset="-120"/>
              </a:rPr>
              <a:t>技術</a:t>
            </a:r>
            <a:r>
              <a:rPr lang="zh-TW" altLang="en-US" b="0" dirty="0">
                <a:latin typeface="標楷體" panose="03000509000000000000" pitchFamily="65" charset="-120"/>
                <a:ea typeface="標楷體" panose="03000509000000000000" pitchFamily="65" charset="-120"/>
              </a:rPr>
              <a:t>分析財經新聞</a:t>
            </a:r>
            <a:endParaRPr kumimoji="1" lang="zh-TW" altLang="en-US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9625" y="2845645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TW" altLang="en-US" sz="4000" b="1" cap="all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CJK TC Black" charset="-120"/>
              </a:rPr>
              <a:t>專案主題</a:t>
            </a:r>
            <a:r>
              <a:rPr lang="en-US" altLang="zh-TW" sz="4000" b="1" cap="all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CJK TC Black" charset="-120"/>
              </a:rPr>
              <a:t>:</a:t>
            </a:r>
            <a:endParaRPr lang="zh-TW" altLang="en-US" sz="4000" b="1" cap="all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72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問答訓練流程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>
            <a:grpSpLocks noChangeAspect="1"/>
          </p:cNvGrpSpPr>
          <p:nvPr/>
        </p:nvGrpSpPr>
        <p:grpSpPr>
          <a:xfrm>
            <a:off x="696000" y="1690688"/>
            <a:ext cx="10800000" cy="2020912"/>
            <a:chOff x="838199" y="1677514"/>
            <a:chExt cx="10382252" cy="1942742"/>
          </a:xfrm>
        </p:grpSpPr>
        <p:grpSp>
          <p:nvGrpSpPr>
            <p:cNvPr id="17" name="群組 16"/>
            <p:cNvGrpSpPr/>
            <p:nvPr/>
          </p:nvGrpSpPr>
          <p:grpSpPr>
            <a:xfrm>
              <a:off x="838200" y="1677514"/>
              <a:ext cx="10382250" cy="1942742"/>
              <a:chOff x="838200" y="1677514"/>
              <a:chExt cx="10382250" cy="1942742"/>
            </a:xfrm>
          </p:grpSpPr>
          <p:grpSp>
            <p:nvGrpSpPr>
              <p:cNvPr id="4" name="群組 3"/>
              <p:cNvGrpSpPr/>
              <p:nvPr/>
            </p:nvGrpSpPr>
            <p:grpSpPr>
              <a:xfrm>
                <a:off x="986151" y="1677516"/>
                <a:ext cx="880750" cy="723067"/>
                <a:chOff x="167280" y="0"/>
                <a:chExt cx="2070761" cy="2070761"/>
              </a:xfrm>
            </p:grpSpPr>
            <p:sp>
              <p:nvSpPr>
                <p:cNvPr id="5" name="橢圓 4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 smtClean="0">
                      <a:solidFill>
                        <a:prstClr val="white"/>
                      </a:solidFill>
                    </a:rPr>
                    <a:t>文</a:t>
                  </a: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章</a:t>
                  </a:r>
                </a:p>
              </p:txBody>
            </p:sp>
          </p:grpSp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572506"/>
                <a:ext cx="10382250" cy="10477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9970369" y="1677514"/>
                <a:ext cx="880750" cy="723067"/>
                <a:chOff x="167280" y="0"/>
                <a:chExt cx="2070761" cy="2070761"/>
              </a:xfrm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p:grpSpPr>
            <p:sp>
              <p:nvSpPr>
                <p:cNvPr id="9" name="橢圓 8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答案</a:t>
                  </a:r>
                </a:p>
              </p:txBody>
            </p:sp>
          </p:grpSp>
          <p:grpSp>
            <p:nvGrpSpPr>
              <p:cNvPr id="11" name="群組 10"/>
              <p:cNvGrpSpPr/>
              <p:nvPr/>
            </p:nvGrpSpPr>
            <p:grpSpPr>
              <a:xfrm>
                <a:off x="6558276" y="1677514"/>
                <a:ext cx="880750" cy="723067"/>
                <a:chOff x="167280" y="0"/>
                <a:chExt cx="2070761" cy="2070761"/>
              </a:xfrm>
            </p:grpSpPr>
            <p:sp>
              <p:nvSpPr>
                <p:cNvPr id="12" name="橢圓 11"/>
                <p:cNvSpPr/>
                <p:nvPr/>
              </p:nvSpPr>
              <p:spPr>
                <a:xfrm>
                  <a:off x="167280" y="0"/>
                  <a:ext cx="2070761" cy="2070761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5">
                    <a:hueOff val="0"/>
                    <a:satOff val="0"/>
                    <a:lumOff val="0"/>
                    <a:alphaOff val="0"/>
                  </a:schemeClr>
                </a:fillRef>
                <a:effectRef idx="3">
                  <a:schemeClr val="accent5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" name="橢圓 4"/>
                <p:cNvSpPr/>
                <p:nvPr/>
              </p:nvSpPr>
              <p:spPr>
                <a:xfrm>
                  <a:off x="470536" y="303256"/>
                  <a:ext cx="1464249" cy="1464249"/>
                </a:xfrm>
                <a:prstGeom prst="rect">
                  <a:avLst/>
                </a:prstGeom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algn="ctr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TW" altLang="en-US" sz="2400" b="1" dirty="0" smtClean="0">
                      <a:solidFill>
                        <a:prstClr val="white"/>
                      </a:solidFill>
                    </a:rPr>
                    <a:t>問</a:t>
                  </a:r>
                  <a:r>
                    <a:rPr lang="zh-TW" altLang="en-US" sz="2400" b="1" dirty="0">
                      <a:solidFill>
                        <a:prstClr val="white"/>
                      </a:solidFill>
                    </a:rPr>
                    <a:t>題</a:t>
                  </a:r>
                </a:p>
              </p:txBody>
            </p:sp>
          </p:grpSp>
        </p:grpSp>
        <p:sp>
          <p:nvSpPr>
            <p:cNvPr id="14" name="矩形 13"/>
            <p:cNvSpPr/>
            <p:nvPr/>
          </p:nvSpPr>
          <p:spPr>
            <a:xfrm>
              <a:off x="838199" y="2572506"/>
              <a:ext cx="5692775" cy="104775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58276" y="2572506"/>
              <a:ext cx="3324864" cy="104775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10443" y="2572506"/>
              <a:ext cx="1310008" cy="104775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向右箭號 19"/>
          <p:cNvSpPr/>
          <p:nvPr/>
        </p:nvSpPr>
        <p:spPr>
          <a:xfrm>
            <a:off x="3768793" y="497386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984078" y="4001294"/>
            <a:ext cx="2587734" cy="1987151"/>
            <a:chOff x="361611" y="2038749"/>
            <a:chExt cx="2587734" cy="1987151"/>
          </a:xfrm>
        </p:grpSpPr>
        <p:sp>
          <p:nvSpPr>
            <p:cNvPr id="23" name="圓角矩形 22"/>
            <p:cNvSpPr/>
            <p:nvPr/>
          </p:nvSpPr>
          <p:spPr>
            <a:xfrm>
              <a:off x="361612" y="2333843"/>
              <a:ext cx="2587733" cy="1692057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將標題轉換為</a:t>
              </a:r>
              <a:r>
                <a:rPr lang="en-US" altLang="zh-TW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BERT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看得懂的形式</a:t>
              </a:r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（</a:t>
              </a:r>
              <a:r>
                <a:rPr lang="en-US" altLang="zh-TW" sz="2000" dirty="0" err="1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Embeddings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）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4" name="剪去對角線角落矩形 23"/>
            <p:cNvSpPr/>
            <p:nvPr/>
          </p:nvSpPr>
          <p:spPr>
            <a:xfrm>
              <a:off x="361611" y="2038749"/>
              <a:ext cx="1048550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讀文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章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21246" y="4002900"/>
            <a:ext cx="2443024" cy="1985546"/>
            <a:chOff x="4379946" y="4002900"/>
            <a:chExt cx="2443024" cy="1985546"/>
          </a:xfrm>
        </p:grpSpPr>
        <p:sp>
          <p:nvSpPr>
            <p:cNvPr id="21" name="圓角矩形 20"/>
            <p:cNvSpPr/>
            <p:nvPr/>
          </p:nvSpPr>
          <p:spPr>
            <a:xfrm>
              <a:off x="4379947" y="4313178"/>
              <a:ext cx="2443023" cy="1675268"/>
            </a:xfrm>
            <a:prstGeom prst="round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將問題轉換為</a:t>
              </a:r>
              <a:r>
                <a:rPr lang="en-US" altLang="zh-TW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BERT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看得懂的形式</a:t>
              </a:r>
              <a:endPara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endParaRPr>
            </a:p>
            <a:p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（</a:t>
              </a:r>
              <a:r>
                <a:rPr lang="en-US" altLang="zh-TW" sz="2000" dirty="0" err="1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Embeddings</a:t>
              </a:r>
              <a:r>
                <a:rPr lang="zh-TW" altLang="en-US" sz="2000" dirty="0" smtClean="0">
                  <a:solidFill>
                    <a:prstClr val="black"/>
                  </a:solidFill>
                  <a:ea typeface="標楷體" panose="03000509000000000000" pitchFamily="65" charset="-120"/>
                </a:rPr>
                <a:t>）</a:t>
              </a:r>
              <a:endPara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endParaRPr>
            </a:p>
          </p:txBody>
        </p:sp>
        <p:sp>
          <p:nvSpPr>
            <p:cNvPr id="25" name="剪去對角線角落矩形 24"/>
            <p:cNvSpPr/>
            <p:nvPr/>
          </p:nvSpPr>
          <p:spPr>
            <a:xfrm>
              <a:off x="4379946" y="4002900"/>
              <a:ext cx="1538915" cy="56785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 smtClean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接收問</a:t>
              </a:r>
              <a:r>
                <a:rPr lang="zh-TW" altLang="en-US" sz="2000" b="1" dirty="0">
                  <a:solidFill>
                    <a:prstClr val="white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題</a:t>
              </a:r>
              <a:endParaRPr lang="zh-TW" altLang="en-US" sz="20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6" name="向右箭號 25"/>
          <p:cNvSpPr/>
          <p:nvPr/>
        </p:nvSpPr>
        <p:spPr>
          <a:xfrm>
            <a:off x="7237301" y="4973866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8098203" y="4313178"/>
            <a:ext cx="3318579" cy="16752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學習出答案在文章中的起始、結束位置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28" name="剪去對角線角落矩形 27"/>
          <p:cNvSpPr/>
          <p:nvPr/>
        </p:nvSpPr>
        <p:spPr>
          <a:xfrm>
            <a:off x="8098204" y="4002900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</a:t>
            </a:r>
            <a:r>
              <a:rPr lang="zh-TW" altLang="en-US" sz="2000" b="1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答</a:t>
            </a:r>
            <a:endParaRPr lang="zh-TW" altLang="en-US" sz="2000" b="1" dirty="0">
              <a:solidFill>
                <a:prstClr val="white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4077" y="2573116"/>
            <a:ext cx="1100698" cy="2794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2150993" y="2573116"/>
            <a:ext cx="390525" cy="32797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2092373" y="2054658"/>
            <a:ext cx="353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標楷體" panose="03000509000000000000" pitchFamily="65" charset="-120"/>
              </a:rPr>
              <a:t>答案位置        </a:t>
            </a:r>
            <a:r>
              <a:rPr lang="en-US" altLang="zh-TW" dirty="0" smtClean="0">
                <a:ea typeface="標楷體" panose="03000509000000000000" pitchFamily="65" charset="-120"/>
              </a:rPr>
              <a:t>start: 9</a:t>
            </a:r>
            <a:r>
              <a:rPr lang="zh-TW" altLang="en-US" dirty="0" smtClean="0"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ea typeface="標楷體" panose="03000509000000000000" pitchFamily="65" charset="-120"/>
              </a:rPr>
              <a:t>end: 10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1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3190875" y="2171700"/>
            <a:ext cx="257175" cy="16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5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問答模型訓練結果</a:t>
            </a:r>
            <a:endParaRPr lang="zh-TW" altLang="en-US" sz="32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模型訓練 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-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運算處理器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en-US" altLang="zh-TW" sz="2000" b="1" dirty="0" err="1" smtClean="0">
                <a:ea typeface="標楷體" panose="03000509000000000000" pitchFamily="65" charset="-120"/>
                <a:cs typeface="Arial Unicode MS" panose="020B0604020202020204" pitchFamily="34" charset="-120"/>
              </a:rPr>
              <a:t>Colab</a:t>
            </a:r>
            <a:r>
              <a:rPr lang="en-US" altLang="zh-TW" sz="2000" b="1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TPU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Server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上預測速度：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約 </a:t>
            </a:r>
            <a:r>
              <a:rPr lang="en-US" altLang="zh-TW" sz="2000" b="1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30</a:t>
            </a:r>
            <a:r>
              <a:rPr lang="zh-TW" altLang="en-US" sz="2000" b="1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個問題 </a:t>
            </a:r>
            <a:r>
              <a:rPr lang="zh-TW" altLang="en-US" sz="2000" b="1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/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秒</a:t>
            </a:r>
            <a:endParaRPr lang="en-US" altLang="zh-TW" sz="2000" u="sng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主題：</a:t>
            </a:r>
            <a:endParaRPr lang="en-US" altLang="zh-TW" sz="2000" b="1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000" b="1" dirty="0">
                <a:ea typeface="標楷體" panose="03000509000000000000" pitchFamily="65" charset="-120"/>
                <a:cs typeface="Arial Unicode MS" panose="020B0604020202020204" pitchFamily="34" charset="-120"/>
              </a:rPr>
              <a:t>營運、訂單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、營收、需求、業績、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EPS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、出貨、股價、獲利、外資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測試集準確率： </a:t>
            </a:r>
            <a:r>
              <a:rPr lang="en-US" altLang="zh-TW" sz="2000" b="1" dirty="0" smtClean="0">
                <a:solidFill>
                  <a:srgbClr val="FF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0.90</a:t>
            </a:r>
            <a:endParaRPr lang="en-US" altLang="zh-TW" sz="2000" b="1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《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備註</a:t>
            </a:r>
            <a:r>
              <a:rPr lang="en-US" altLang="zh-TW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》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這裡的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準確率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代表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抓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對了多少比例的字詞</a:t>
            </a: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914400" lvl="2" indent="0">
              <a:buNone/>
            </a:pPr>
            <a:r>
              <a:rPr lang="zh-TW" altLang="en-US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       </a:t>
            </a:r>
            <a:r>
              <a:rPr lang="en-US" altLang="zh-TW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Ex:</a:t>
            </a:r>
            <a:r>
              <a:rPr lang="zh-TW" altLang="en-US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正確答案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u="sng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遠</a:t>
            </a:r>
            <a:r>
              <a:rPr lang="zh-TW" altLang="en-US" sz="2000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優於預期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；預測答案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zh-TW" altLang="en-US" sz="2000" u="sng" dirty="0">
                <a:ea typeface="標楷體" panose="03000509000000000000" pitchFamily="65" charset="-120"/>
                <a:cs typeface="Arial Unicode MS" panose="020B0604020202020204" pitchFamily="34" charset="-120"/>
              </a:rPr>
              <a:t>優於預期</a:t>
            </a:r>
            <a:endParaRPr lang="en-US" altLang="zh-TW" sz="2000" u="sng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1371600" lvl="3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         準確率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：</a:t>
            </a:r>
            <a:r>
              <a:rPr lang="zh-TW" altLang="en-US" sz="2000" dirty="0" smtClean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4/5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=</a:t>
            </a:r>
            <a:r>
              <a:rPr lang="zh-TW" altLang="en-US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  <a:cs typeface="Arial Unicode MS" panose="020B0604020202020204" pitchFamily="34" charset="-120"/>
              </a:rPr>
              <a:t>0.80</a:t>
            </a:r>
          </a:p>
          <a:p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/>
          <p:cNvGrpSpPr/>
          <p:nvPr/>
        </p:nvGrpSpPr>
        <p:grpSpPr>
          <a:xfrm>
            <a:off x="3160864" y="3092964"/>
            <a:ext cx="1800000" cy="1800000"/>
            <a:chOff x="167280" y="0"/>
            <a:chExt cx="2070761" cy="2070761"/>
          </a:xfrm>
          <a:solidFill>
            <a:srgbClr val="4DC58D"/>
          </a:solidFill>
        </p:grpSpPr>
        <p:sp>
          <p:nvSpPr>
            <p:cNvPr id="48" name="橢圓 4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問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答</a:t>
              </a: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、情感分析流程圖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6881" y="388621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7349247" y="2877856"/>
            <a:ext cx="2070761" cy="878997"/>
            <a:chOff x="167280" y="0"/>
            <a:chExt cx="2070761" cy="2070761"/>
          </a:xfrm>
          <a:solidFill>
            <a:srgbClr val="C00000"/>
          </a:solidFill>
        </p:grpSpPr>
        <p:sp>
          <p:nvSpPr>
            <p:cNvPr id="35" name="橢圓 34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正面情感分析器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343608" y="4198656"/>
            <a:ext cx="2070761" cy="878997"/>
            <a:chOff x="167280" y="0"/>
            <a:chExt cx="2070761" cy="2070761"/>
          </a:xfrm>
          <a:solidFill>
            <a:schemeClr val="accent6">
              <a:lumMod val="75000"/>
            </a:schemeClr>
          </a:solidFill>
        </p:grpSpPr>
        <p:sp>
          <p:nvSpPr>
            <p:cNvPr id="38" name="橢圓 37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0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負</a:t>
              </a:r>
              <a:r>
                <a:rPr lang="zh-TW" altLang="en-US" sz="20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面情感分析器</a:t>
              </a:r>
              <a:endParaRPr lang="zh-TW" altLang="en-US" sz="2000" b="1" dirty="0">
                <a:solidFill>
                  <a:prstClr val="white"/>
                </a:solidFill>
                <a:ea typeface="標楷體" panose="03000509000000000000" pitchFamily="65" charset="-120"/>
              </a:endParaRPr>
            </a:p>
          </p:txBody>
        </p:sp>
      </p:grpSp>
      <p:sp>
        <p:nvSpPr>
          <p:cNvPr id="40" name="向右箭號 39"/>
          <p:cNvSpPr/>
          <p:nvPr/>
        </p:nvSpPr>
        <p:spPr>
          <a:xfrm>
            <a:off x="9380124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0100112" y="3092964"/>
            <a:ext cx="1800000" cy="1800000"/>
            <a:chOff x="167280" y="0"/>
            <a:chExt cx="2070761" cy="2070761"/>
          </a:xfrm>
          <a:solidFill>
            <a:schemeClr val="accent2"/>
          </a:solidFill>
        </p:grpSpPr>
        <p:sp>
          <p:nvSpPr>
            <p:cNvPr id="41" name="橢圓 40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Output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情感分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𝐵𝐸𝑅𝑇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𝑆𝑛𝑜𝑤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</m:num>
                        <m:den>
                          <m:r>
                            <a:rPr lang="en-US" altLang="zh-TW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36" y="4434107"/>
                <a:ext cx="2357832" cy="499945"/>
              </a:xfrm>
              <a:prstGeom prst="rect">
                <a:avLst/>
              </a:prstGeom>
              <a:blipFill rotWithShape="0"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向右箭號 45"/>
          <p:cNvSpPr/>
          <p:nvPr/>
        </p:nvSpPr>
        <p:spPr>
          <a:xfrm>
            <a:off x="6880291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454490" y="3092964"/>
            <a:ext cx="1800000" cy="1800000"/>
            <a:chOff x="167280" y="0"/>
            <a:chExt cx="2070761" cy="2070761"/>
          </a:xfrm>
        </p:grpSpPr>
        <p:sp>
          <p:nvSpPr>
            <p:cNvPr id="54" name="橢圓 53"/>
            <p:cNvSpPr/>
            <p:nvPr/>
          </p:nvSpPr>
          <p:spPr>
            <a:xfrm>
              <a:off x="167280" y="0"/>
              <a:ext cx="2070761" cy="2070761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橢圓 4"/>
            <p:cNvSpPr/>
            <p:nvPr/>
          </p:nvSpPr>
          <p:spPr>
            <a:xfrm>
              <a:off x="470536" y="303256"/>
              <a:ext cx="1464249" cy="1464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BERT</a:t>
              </a:r>
            </a:p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400" b="1" dirty="0" smtClean="0">
                  <a:solidFill>
                    <a:prstClr val="white"/>
                  </a:solidFill>
                  <a:ea typeface="標楷體" panose="03000509000000000000" pitchFamily="65" charset="-120"/>
                </a:rPr>
                <a:t>分類</a:t>
              </a:r>
              <a:r>
                <a:rPr lang="zh-TW" altLang="en-US" sz="2400" b="1" dirty="0">
                  <a:solidFill>
                    <a:prstClr val="white"/>
                  </a:solidFill>
                  <a:ea typeface="標楷體" panose="03000509000000000000" pitchFamily="65" charset="-120"/>
                </a:rPr>
                <a:t>器</a:t>
              </a:r>
            </a:p>
          </p:txBody>
        </p:sp>
      </p:grpSp>
      <p:sp>
        <p:nvSpPr>
          <p:cNvPr id="56" name="向右箭號 55"/>
          <p:cNvSpPr/>
          <p:nvPr/>
        </p:nvSpPr>
        <p:spPr>
          <a:xfrm>
            <a:off x="2457834" y="3800547"/>
            <a:ext cx="499686" cy="398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65" y="2745189"/>
            <a:ext cx="1371600" cy="12477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265" y="4792384"/>
            <a:ext cx="1581150" cy="12573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122689" y="3298818"/>
            <a:ext cx="11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正面新聞</a:t>
            </a:r>
            <a:endParaRPr lang="zh-TW" altLang="en-US" b="1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2122689" y="4378364"/>
            <a:ext cx="116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面新聞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60789" y="3311518"/>
            <a:ext cx="1038175" cy="329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2171221" y="4400136"/>
            <a:ext cx="1038175" cy="3293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311665" y="2293068"/>
            <a:ext cx="1482835" cy="329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273565" y="2280329"/>
            <a:ext cx="17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正面狀態詞</a:t>
            </a:r>
            <a:r>
              <a:rPr lang="zh-TW" altLang="en-US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49315" y="4352782"/>
            <a:ext cx="176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狀態詞</a:t>
            </a:r>
            <a:r>
              <a: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sp>
        <p:nvSpPr>
          <p:cNvPr id="45" name="矩形 44"/>
          <p:cNvSpPr/>
          <p:nvPr/>
        </p:nvSpPr>
        <p:spPr>
          <a:xfrm>
            <a:off x="5311665" y="4364087"/>
            <a:ext cx="1482835" cy="32930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5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23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建立個股情緒指標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691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1066800">
              <a:spcAft>
                <a:spcPct val="35000"/>
              </a:spcAft>
            </a:pP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建立流程</a:t>
            </a:r>
            <a:endParaRPr lang="en-US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20638"/>
              </p:ext>
            </p:extLst>
          </p:nvPr>
        </p:nvGraphicFramePr>
        <p:xfrm>
          <a:off x="765087" y="1816100"/>
          <a:ext cx="86551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9295450" y="2647384"/>
            <a:ext cx="1670913" cy="3024179"/>
            <a:chOff x="5082578" y="1327158"/>
            <a:chExt cx="1670913" cy="3024179"/>
          </a:xfrm>
        </p:grpSpPr>
        <p:sp>
          <p:nvSpPr>
            <p:cNvPr id="24" name="矩形 23"/>
            <p:cNvSpPr/>
            <p:nvPr/>
          </p:nvSpPr>
          <p:spPr>
            <a:xfrm>
              <a:off x="5082578" y="1327158"/>
              <a:ext cx="1670913" cy="30241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5082578" y="1327158"/>
              <a:ext cx="1670913" cy="3024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39791" tIns="0" rIns="0" bIns="0" numCol="1" spcCol="1270" anchor="t" anchorCtr="0">
              <a:noAutofit/>
            </a:bodyPr>
            <a:lstStyle/>
            <a:p>
              <a:pPr lvl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4800" kern="12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788414" y="1495502"/>
            <a:ext cx="2628900" cy="2299927"/>
            <a:chOff x="8816455" y="1311918"/>
            <a:chExt cx="2628900" cy="2299927"/>
          </a:xfrm>
        </p:grpSpPr>
        <p:grpSp>
          <p:nvGrpSpPr>
            <p:cNvPr id="26" name="群組 25"/>
            <p:cNvGrpSpPr/>
            <p:nvPr/>
          </p:nvGrpSpPr>
          <p:grpSpPr>
            <a:xfrm flipV="1">
              <a:off x="8964093" y="1315754"/>
              <a:ext cx="2333625" cy="2296091"/>
              <a:chOff x="1986189" y="952498"/>
              <a:chExt cx="6303022" cy="4705351"/>
            </a:xfrm>
          </p:grpSpPr>
          <p:sp>
            <p:nvSpPr>
              <p:cNvPr id="27" name="手繪多邊形 26"/>
              <p:cNvSpPr/>
              <p:nvPr/>
            </p:nvSpPr>
            <p:spPr>
              <a:xfrm>
                <a:off x="1990725" y="952500"/>
                <a:ext cx="6296025" cy="3267075"/>
              </a:xfrm>
              <a:custGeom>
                <a:avLst/>
                <a:gdLst>
                  <a:gd name="connsiteX0" fmla="*/ 0 w 6296025"/>
                  <a:gd name="connsiteY0" fmla="*/ 2047875 h 3267075"/>
                  <a:gd name="connsiteX1" fmla="*/ 1447800 w 6296025"/>
                  <a:gd name="connsiteY1" fmla="*/ 3267075 h 3267075"/>
                  <a:gd name="connsiteX2" fmla="*/ 2819400 w 6296025"/>
                  <a:gd name="connsiteY2" fmla="*/ 1990725 h 3267075"/>
                  <a:gd name="connsiteX3" fmla="*/ 4362450 w 6296025"/>
                  <a:gd name="connsiteY3" fmla="*/ 3152775 h 3267075"/>
                  <a:gd name="connsiteX4" fmla="*/ 6296025 w 6296025"/>
                  <a:gd name="connsiteY4" fmla="*/ 0 h 3267075"/>
                  <a:gd name="connsiteX5" fmla="*/ 6286500 w 6296025"/>
                  <a:gd name="connsiteY5" fmla="*/ 0 h 3267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96025" h="3267075">
                    <a:moveTo>
                      <a:pt x="0" y="2047875"/>
                    </a:moveTo>
                    <a:lnTo>
                      <a:pt x="1447800" y="3267075"/>
                    </a:lnTo>
                    <a:lnTo>
                      <a:pt x="2819400" y="1990725"/>
                    </a:lnTo>
                    <a:lnTo>
                      <a:pt x="4362450" y="3152775"/>
                    </a:lnTo>
                    <a:lnTo>
                      <a:pt x="6296025" y="0"/>
                    </a:lnTo>
                    <a:lnTo>
                      <a:pt x="6286500" y="0"/>
                    </a:ln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  <p:sp>
            <p:nvSpPr>
              <p:cNvPr id="28" name="矩形 5"/>
              <p:cNvSpPr/>
              <p:nvPr/>
            </p:nvSpPr>
            <p:spPr>
              <a:xfrm>
                <a:off x="1986189" y="952498"/>
                <a:ext cx="6303022" cy="4705351"/>
              </a:xfrm>
              <a:custGeom>
                <a:avLst/>
                <a:gdLst>
                  <a:gd name="connsiteX0" fmla="*/ 0 w 1943100"/>
                  <a:gd name="connsiteY0" fmla="*/ 0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0 w 1943100"/>
                  <a:gd name="connsiteY4" fmla="*/ 0 h 4705350"/>
                  <a:gd name="connsiteX0" fmla="*/ 219075 w 1943100"/>
                  <a:gd name="connsiteY0" fmla="*/ 3457575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219075 w 1943100"/>
                  <a:gd name="connsiteY4" fmla="*/ 3457575 h 4705350"/>
                  <a:gd name="connsiteX0" fmla="*/ 9525 w 1943100"/>
                  <a:gd name="connsiteY0" fmla="*/ 3162300 h 4705350"/>
                  <a:gd name="connsiteX1" fmla="*/ 1943100 w 1943100"/>
                  <a:gd name="connsiteY1" fmla="*/ 0 h 4705350"/>
                  <a:gd name="connsiteX2" fmla="*/ 1943100 w 1943100"/>
                  <a:gd name="connsiteY2" fmla="*/ 4705350 h 4705350"/>
                  <a:gd name="connsiteX3" fmla="*/ 0 w 1943100"/>
                  <a:gd name="connsiteY3" fmla="*/ 4705350 h 4705350"/>
                  <a:gd name="connsiteX4" fmla="*/ 9525 w 1943100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13624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10449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5686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1933575 w 1933575"/>
                  <a:gd name="connsiteY1" fmla="*/ 0 h 4705350"/>
                  <a:gd name="connsiteX2" fmla="*/ 1933575 w 1933575"/>
                  <a:gd name="connsiteY2" fmla="*/ 4705350 h 4705350"/>
                  <a:gd name="connsiteX3" fmla="*/ 5686 w 1933575"/>
                  <a:gd name="connsiteY3" fmla="*/ 4705350 h 4705350"/>
                  <a:gd name="connsiteX4" fmla="*/ 0 w 1933575"/>
                  <a:gd name="connsiteY4" fmla="*/ 3162300 h 4705350"/>
                  <a:gd name="connsiteX0" fmla="*/ 0 w 1933575"/>
                  <a:gd name="connsiteY0" fmla="*/ 3162300 h 4705350"/>
                  <a:gd name="connsiteX1" fmla="*/ 878411 w 1933575"/>
                  <a:gd name="connsiteY1" fmla="*/ 1738313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3162300 h 4705350"/>
                  <a:gd name="connsiteX1" fmla="*/ 903685 w 1933575"/>
                  <a:gd name="connsiteY1" fmla="*/ 2000251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3162300 h 4705350"/>
                  <a:gd name="connsiteX1" fmla="*/ 908424 w 1933575"/>
                  <a:gd name="connsiteY1" fmla="*/ 1990726 h 4705350"/>
                  <a:gd name="connsiteX2" fmla="*/ 1933575 w 1933575"/>
                  <a:gd name="connsiteY2" fmla="*/ 0 h 4705350"/>
                  <a:gd name="connsiteX3" fmla="*/ 1933575 w 1933575"/>
                  <a:gd name="connsiteY3" fmla="*/ 4705350 h 4705350"/>
                  <a:gd name="connsiteX4" fmla="*/ 5686 w 1933575"/>
                  <a:gd name="connsiteY4" fmla="*/ 4705350 h 4705350"/>
                  <a:gd name="connsiteX5" fmla="*/ 0 w 1933575"/>
                  <a:gd name="connsiteY5" fmla="*/ 3162300 h 4705350"/>
                  <a:gd name="connsiteX0" fmla="*/ 0 w 1933575"/>
                  <a:gd name="connsiteY0" fmla="*/ 1171574 h 2714624"/>
                  <a:gd name="connsiteX1" fmla="*/ 908424 w 1933575"/>
                  <a:gd name="connsiteY1" fmla="*/ 0 h 2714624"/>
                  <a:gd name="connsiteX2" fmla="*/ 1933575 w 1933575"/>
                  <a:gd name="connsiteY2" fmla="*/ 1148714 h 2714624"/>
                  <a:gd name="connsiteX3" fmla="*/ 1933575 w 1933575"/>
                  <a:gd name="connsiteY3" fmla="*/ 2714624 h 2714624"/>
                  <a:gd name="connsiteX4" fmla="*/ 5686 w 1933575"/>
                  <a:gd name="connsiteY4" fmla="*/ 2714624 h 2714624"/>
                  <a:gd name="connsiteX5" fmla="*/ 0 w 1933575"/>
                  <a:gd name="connsiteY5" fmla="*/ 1171574 h 2714624"/>
                  <a:gd name="connsiteX0" fmla="*/ 0 w 1936735"/>
                  <a:gd name="connsiteY0" fmla="*/ 1171574 h 2714624"/>
                  <a:gd name="connsiteX1" fmla="*/ 908424 w 1936735"/>
                  <a:gd name="connsiteY1" fmla="*/ 0 h 2714624"/>
                  <a:gd name="connsiteX2" fmla="*/ 1936735 w 1936735"/>
                  <a:gd name="connsiteY2" fmla="*/ 1163001 h 2714624"/>
                  <a:gd name="connsiteX3" fmla="*/ 1933575 w 1936735"/>
                  <a:gd name="connsiteY3" fmla="*/ 2714624 h 2714624"/>
                  <a:gd name="connsiteX4" fmla="*/ 5686 w 1936735"/>
                  <a:gd name="connsiteY4" fmla="*/ 2714624 h 2714624"/>
                  <a:gd name="connsiteX5" fmla="*/ 0 w 1936735"/>
                  <a:gd name="connsiteY5" fmla="*/ 1171574 h 2714624"/>
                  <a:gd name="connsiteX0" fmla="*/ 0 w 1936735"/>
                  <a:gd name="connsiteY0" fmla="*/ 1276349 h 2714624"/>
                  <a:gd name="connsiteX1" fmla="*/ 908424 w 1936735"/>
                  <a:gd name="connsiteY1" fmla="*/ 0 h 2714624"/>
                  <a:gd name="connsiteX2" fmla="*/ 1936735 w 1936735"/>
                  <a:gd name="connsiteY2" fmla="*/ 1163001 h 2714624"/>
                  <a:gd name="connsiteX3" fmla="*/ 1933575 w 1936735"/>
                  <a:gd name="connsiteY3" fmla="*/ 2714624 h 2714624"/>
                  <a:gd name="connsiteX4" fmla="*/ 5686 w 1936735"/>
                  <a:gd name="connsiteY4" fmla="*/ 2714624 h 2714624"/>
                  <a:gd name="connsiteX5" fmla="*/ 0 w 1936735"/>
                  <a:gd name="connsiteY5" fmla="*/ 1276349 h 2714624"/>
                  <a:gd name="connsiteX0" fmla="*/ 0 w 1936735"/>
                  <a:gd name="connsiteY0" fmla="*/ 1276349 h 2714624"/>
                  <a:gd name="connsiteX1" fmla="*/ 908424 w 1936735"/>
                  <a:gd name="connsiteY1" fmla="*/ 0 h 2714624"/>
                  <a:gd name="connsiteX2" fmla="*/ 1661807 w 1936735"/>
                  <a:gd name="connsiteY2" fmla="*/ 868679 h 2714624"/>
                  <a:gd name="connsiteX3" fmla="*/ 1936735 w 1936735"/>
                  <a:gd name="connsiteY3" fmla="*/ 1163001 h 2714624"/>
                  <a:gd name="connsiteX4" fmla="*/ 1933575 w 1936735"/>
                  <a:gd name="connsiteY4" fmla="*/ 2714624 h 2714624"/>
                  <a:gd name="connsiteX5" fmla="*/ 5686 w 1936735"/>
                  <a:gd name="connsiteY5" fmla="*/ 2714624 h 2714624"/>
                  <a:gd name="connsiteX6" fmla="*/ 0 w 1936735"/>
                  <a:gd name="connsiteY6" fmla="*/ 1276349 h 2714624"/>
                  <a:gd name="connsiteX0" fmla="*/ 0 w 1936735"/>
                  <a:gd name="connsiteY0" fmla="*/ 3199857 h 4638132"/>
                  <a:gd name="connsiteX1" fmla="*/ 908424 w 1936735"/>
                  <a:gd name="connsiteY1" fmla="*/ 1923508 h 4638132"/>
                  <a:gd name="connsiteX2" fmla="*/ 1936735 w 1936735"/>
                  <a:gd name="connsiteY2" fmla="*/ 0 h 4638132"/>
                  <a:gd name="connsiteX3" fmla="*/ 1936735 w 1936735"/>
                  <a:gd name="connsiteY3" fmla="*/ 3086509 h 4638132"/>
                  <a:gd name="connsiteX4" fmla="*/ 1933575 w 1936735"/>
                  <a:gd name="connsiteY4" fmla="*/ 4638132 h 4638132"/>
                  <a:gd name="connsiteX5" fmla="*/ 5686 w 1936735"/>
                  <a:gd name="connsiteY5" fmla="*/ 4638132 h 4638132"/>
                  <a:gd name="connsiteX6" fmla="*/ 0 w 1936735"/>
                  <a:gd name="connsiteY6" fmla="*/ 3199857 h 4638132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937492 w 1937492"/>
                  <a:gd name="connsiteY2" fmla="*/ 0 h 4705351"/>
                  <a:gd name="connsiteX3" fmla="*/ 1936735 w 1937492"/>
                  <a:gd name="connsiteY3" fmla="*/ 3153728 h 4705351"/>
                  <a:gd name="connsiteX4" fmla="*/ 1933575 w 1937492"/>
                  <a:gd name="connsiteY4" fmla="*/ 4705351 h 4705351"/>
                  <a:gd name="connsiteX5" fmla="*/ 5686 w 1937492"/>
                  <a:gd name="connsiteY5" fmla="*/ 4705351 h 4705351"/>
                  <a:gd name="connsiteX6" fmla="*/ 0 w 1937492"/>
                  <a:gd name="connsiteY6" fmla="*/ 3267076 h 4705351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374762 w 1937492"/>
                  <a:gd name="connsiteY2" fmla="*/ 1091023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908424 w 1937492"/>
                  <a:gd name="connsiteY1" fmla="*/ 1990727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70555 w 1937492"/>
                  <a:gd name="connsiteY1" fmla="*/ 2001068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8283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6579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867147 w 1937492"/>
                  <a:gd name="connsiteY1" fmla="*/ 1997191 h 4705351"/>
                  <a:gd name="connsiteX2" fmla="*/ 1340680 w 1937492"/>
                  <a:gd name="connsiteY2" fmla="*/ 3159309 h 4705351"/>
                  <a:gd name="connsiteX3" fmla="*/ 1937492 w 1937492"/>
                  <a:gd name="connsiteY3" fmla="*/ 0 h 4705351"/>
                  <a:gd name="connsiteX4" fmla="*/ 1936735 w 1937492"/>
                  <a:gd name="connsiteY4" fmla="*/ 3153728 h 4705351"/>
                  <a:gd name="connsiteX5" fmla="*/ 1933575 w 1937492"/>
                  <a:gd name="connsiteY5" fmla="*/ 4705351 h 4705351"/>
                  <a:gd name="connsiteX6" fmla="*/ 5686 w 1937492"/>
                  <a:gd name="connsiteY6" fmla="*/ 4705351 h 4705351"/>
                  <a:gd name="connsiteX7" fmla="*/ 0 w 1937492"/>
                  <a:gd name="connsiteY7" fmla="*/ 3267076 h 4705351"/>
                  <a:gd name="connsiteX0" fmla="*/ 0 w 1937492"/>
                  <a:gd name="connsiteY0" fmla="*/ 3267076 h 4705351"/>
                  <a:gd name="connsiteX1" fmla="*/ 595043 w 1937492"/>
                  <a:gd name="connsiteY1" fmla="*/ 2386288 h 4705351"/>
                  <a:gd name="connsiteX2" fmla="*/ 867147 w 1937492"/>
                  <a:gd name="connsiteY2" fmla="*/ 1997191 h 4705351"/>
                  <a:gd name="connsiteX3" fmla="*/ 1340680 w 1937492"/>
                  <a:gd name="connsiteY3" fmla="*/ 3159309 h 4705351"/>
                  <a:gd name="connsiteX4" fmla="*/ 1937492 w 1937492"/>
                  <a:gd name="connsiteY4" fmla="*/ 0 h 4705351"/>
                  <a:gd name="connsiteX5" fmla="*/ 1936735 w 1937492"/>
                  <a:gd name="connsiteY5" fmla="*/ 3153728 h 4705351"/>
                  <a:gd name="connsiteX6" fmla="*/ 1933575 w 1937492"/>
                  <a:gd name="connsiteY6" fmla="*/ 4705351 h 4705351"/>
                  <a:gd name="connsiteX7" fmla="*/ 5686 w 1937492"/>
                  <a:gd name="connsiteY7" fmla="*/ 4705351 h 4705351"/>
                  <a:gd name="connsiteX8" fmla="*/ 0 w 1937492"/>
                  <a:gd name="connsiteY8" fmla="*/ 3267076 h 4705351"/>
                  <a:gd name="connsiteX0" fmla="*/ 0 w 1937492"/>
                  <a:gd name="connsiteY0" fmla="*/ 3267076 h 4705351"/>
                  <a:gd name="connsiteX1" fmla="*/ 445650 w 1937492"/>
                  <a:gd name="connsiteY1" fmla="*/ 3278237 h 4705351"/>
                  <a:gd name="connsiteX2" fmla="*/ 867147 w 1937492"/>
                  <a:gd name="connsiteY2" fmla="*/ 1997191 h 4705351"/>
                  <a:gd name="connsiteX3" fmla="*/ 1340680 w 1937492"/>
                  <a:gd name="connsiteY3" fmla="*/ 3159309 h 4705351"/>
                  <a:gd name="connsiteX4" fmla="*/ 1937492 w 1937492"/>
                  <a:gd name="connsiteY4" fmla="*/ 0 h 4705351"/>
                  <a:gd name="connsiteX5" fmla="*/ 1936735 w 1937492"/>
                  <a:gd name="connsiteY5" fmla="*/ 3153728 h 4705351"/>
                  <a:gd name="connsiteX6" fmla="*/ 1933575 w 1937492"/>
                  <a:gd name="connsiteY6" fmla="*/ 4705351 h 4705351"/>
                  <a:gd name="connsiteX7" fmla="*/ 5686 w 1937492"/>
                  <a:gd name="connsiteY7" fmla="*/ 4705351 h 4705351"/>
                  <a:gd name="connsiteX8" fmla="*/ 0 w 1937492"/>
                  <a:gd name="connsiteY8" fmla="*/ 3267076 h 4705351"/>
                  <a:gd name="connsiteX0" fmla="*/ 0 w 1936924"/>
                  <a:gd name="connsiteY0" fmla="*/ 2061008 h 4705351"/>
                  <a:gd name="connsiteX1" fmla="*/ 445082 w 1936924"/>
                  <a:gd name="connsiteY1" fmla="*/ 3278237 h 4705351"/>
                  <a:gd name="connsiteX2" fmla="*/ 866579 w 1936924"/>
                  <a:gd name="connsiteY2" fmla="*/ 1997191 h 4705351"/>
                  <a:gd name="connsiteX3" fmla="*/ 1340112 w 1936924"/>
                  <a:gd name="connsiteY3" fmla="*/ 3159309 h 4705351"/>
                  <a:gd name="connsiteX4" fmla="*/ 1936924 w 1936924"/>
                  <a:gd name="connsiteY4" fmla="*/ 0 h 4705351"/>
                  <a:gd name="connsiteX5" fmla="*/ 1936167 w 1936924"/>
                  <a:gd name="connsiteY5" fmla="*/ 3153728 h 4705351"/>
                  <a:gd name="connsiteX6" fmla="*/ 1933007 w 1936924"/>
                  <a:gd name="connsiteY6" fmla="*/ 4705351 h 4705351"/>
                  <a:gd name="connsiteX7" fmla="*/ 5118 w 1936924"/>
                  <a:gd name="connsiteY7" fmla="*/ 4705351 h 4705351"/>
                  <a:gd name="connsiteX8" fmla="*/ 0 w 1936924"/>
                  <a:gd name="connsiteY8" fmla="*/ 2061008 h 4705351"/>
                  <a:gd name="connsiteX0" fmla="*/ 0 w 1933894"/>
                  <a:gd name="connsiteY0" fmla="*/ 2061008 h 4705351"/>
                  <a:gd name="connsiteX1" fmla="*/ 442052 w 1933894"/>
                  <a:gd name="connsiteY1" fmla="*/ 3278237 h 4705351"/>
                  <a:gd name="connsiteX2" fmla="*/ 863549 w 1933894"/>
                  <a:gd name="connsiteY2" fmla="*/ 1997191 h 4705351"/>
                  <a:gd name="connsiteX3" fmla="*/ 1337082 w 1933894"/>
                  <a:gd name="connsiteY3" fmla="*/ 3159309 h 4705351"/>
                  <a:gd name="connsiteX4" fmla="*/ 1933894 w 1933894"/>
                  <a:gd name="connsiteY4" fmla="*/ 0 h 4705351"/>
                  <a:gd name="connsiteX5" fmla="*/ 1933137 w 1933894"/>
                  <a:gd name="connsiteY5" fmla="*/ 3153728 h 4705351"/>
                  <a:gd name="connsiteX6" fmla="*/ 1929977 w 1933894"/>
                  <a:gd name="connsiteY6" fmla="*/ 4705351 h 4705351"/>
                  <a:gd name="connsiteX7" fmla="*/ 2088 w 1933894"/>
                  <a:gd name="connsiteY7" fmla="*/ 4705351 h 4705351"/>
                  <a:gd name="connsiteX8" fmla="*/ 0 w 1933894"/>
                  <a:gd name="connsiteY8" fmla="*/ 2061008 h 4705351"/>
                  <a:gd name="connsiteX0" fmla="*/ 1393 w 1935287"/>
                  <a:gd name="connsiteY0" fmla="*/ 2061008 h 4705351"/>
                  <a:gd name="connsiteX1" fmla="*/ 443445 w 1935287"/>
                  <a:gd name="connsiteY1" fmla="*/ 3278237 h 4705351"/>
                  <a:gd name="connsiteX2" fmla="*/ 864942 w 1935287"/>
                  <a:gd name="connsiteY2" fmla="*/ 1997191 h 4705351"/>
                  <a:gd name="connsiteX3" fmla="*/ 1338475 w 1935287"/>
                  <a:gd name="connsiteY3" fmla="*/ 3159309 h 4705351"/>
                  <a:gd name="connsiteX4" fmla="*/ 1935287 w 1935287"/>
                  <a:gd name="connsiteY4" fmla="*/ 0 h 4705351"/>
                  <a:gd name="connsiteX5" fmla="*/ 1934530 w 1935287"/>
                  <a:gd name="connsiteY5" fmla="*/ 3153728 h 4705351"/>
                  <a:gd name="connsiteX6" fmla="*/ 1931370 w 1935287"/>
                  <a:gd name="connsiteY6" fmla="*/ 4705351 h 4705351"/>
                  <a:gd name="connsiteX7" fmla="*/ 457 w 1935287"/>
                  <a:gd name="connsiteY7" fmla="*/ 4705351 h 4705351"/>
                  <a:gd name="connsiteX8" fmla="*/ 1393 w 1935287"/>
                  <a:gd name="connsiteY8" fmla="*/ 2061008 h 470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5287" h="4705351">
                    <a:moveTo>
                      <a:pt x="1393" y="2061008"/>
                    </a:moveTo>
                    <a:lnTo>
                      <a:pt x="443445" y="3278237"/>
                    </a:lnTo>
                    <a:lnTo>
                      <a:pt x="864942" y="1997191"/>
                    </a:lnTo>
                    <a:lnTo>
                      <a:pt x="1338475" y="3159309"/>
                    </a:lnTo>
                    <a:lnTo>
                      <a:pt x="1935287" y="0"/>
                    </a:lnTo>
                    <a:cubicBezTo>
                      <a:pt x="1935035" y="1051243"/>
                      <a:pt x="1934782" y="2102485"/>
                      <a:pt x="1934530" y="3153728"/>
                    </a:cubicBezTo>
                    <a:cubicBezTo>
                      <a:pt x="1933477" y="3670936"/>
                      <a:pt x="1932423" y="4188143"/>
                      <a:pt x="1931370" y="4705351"/>
                    </a:cubicBezTo>
                    <a:lnTo>
                      <a:pt x="457" y="4705351"/>
                    </a:lnTo>
                    <a:cubicBezTo>
                      <a:pt x="-1438" y="4191001"/>
                      <a:pt x="3288" y="2575358"/>
                      <a:pt x="1393" y="206100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100000">
                    <a:schemeClr val="accent1">
                      <a:alpha val="0"/>
                      <a:lumMod val="5000"/>
                      <a:lumOff val="9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9" name="文字方塊 28"/>
            <p:cNvSpPr txBox="1"/>
            <p:nvPr/>
          </p:nvSpPr>
          <p:spPr>
            <a:xfrm>
              <a:off x="8816455" y="1311918"/>
              <a:ext cx="262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b="1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個股情緒指標</a:t>
              </a:r>
              <a:endParaRPr lang="zh-TW" altLang="en-US" sz="3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2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ea typeface="標楷體" panose="03000509000000000000" pitchFamily="65" charset="-120"/>
              </a:rPr>
              <a:t>分類器 </a:t>
            </a:r>
            <a:r>
              <a:rPr lang="en-US" altLang="zh-TW" sz="2000" dirty="0" smtClean="0">
                <a:ea typeface="標楷體" panose="03000509000000000000" pitchFamily="65" charset="-120"/>
              </a:rPr>
              <a:t>&amp;</a:t>
            </a:r>
            <a:r>
              <a:rPr lang="zh-TW" altLang="en-US" sz="200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dirty="0" err="1" smtClean="0">
                <a:ea typeface="標楷體" panose="03000509000000000000" pitchFamily="65" charset="-120"/>
              </a:rPr>
              <a:t>SnowNLP</a:t>
            </a:r>
            <a:r>
              <a:rPr lang="zh-TW" altLang="en-US" sz="2000" dirty="0" smtClean="0">
                <a:ea typeface="標楷體" panose="03000509000000000000" pitchFamily="65" charset="-120"/>
              </a:rPr>
              <a:t> 情感分析器預測結果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ea typeface="標楷體" panose="03000509000000000000" pitchFamily="65" charset="-120"/>
              </a:rPr>
              <a:t> 設定</a:t>
            </a:r>
            <a:r>
              <a:rPr lang="zh-TW" altLang="en-US" sz="20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二</a:t>
            </a:r>
            <a:r>
              <a:rPr lang="zh-TW" altLang="en-US" sz="2000" u="sng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天</a:t>
            </a:r>
            <a:r>
              <a:rPr lang="zh-TW" altLang="en-US" sz="2000" dirty="0" smtClean="0">
                <a:ea typeface="標楷體" panose="03000509000000000000" pitchFamily="65" charset="-120"/>
              </a:rPr>
              <a:t>為一新聞影響的時間範圍，將以</a:t>
            </a:r>
            <a:r>
              <a:rPr lang="zh-TW" altLang="en-US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秒</a:t>
            </a:r>
            <a:r>
              <a:rPr lang="zh-TW" altLang="en-US" sz="2000" dirty="0" smtClean="0">
                <a:ea typeface="標楷體" panose="03000509000000000000" pitchFamily="65" charset="-120"/>
              </a:rPr>
              <a:t>為基礎時間單位進行個股情緒指數計算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lvl="1"/>
            <a:r>
              <a:rPr lang="zh-TW" altLang="en-US" sz="1800" u="sng" dirty="0" smtClean="0">
                <a:ea typeface="標楷體" panose="03000509000000000000" pitchFamily="65" charset="-120"/>
              </a:rPr>
              <a:t>提取過去二天內所有新聞</a:t>
            </a:r>
            <a:r>
              <a:rPr lang="zh-TW" altLang="en-US" sz="1800" dirty="0" smtClean="0">
                <a:ea typeface="標楷體" panose="03000509000000000000" pitchFamily="65" charset="-120"/>
              </a:rPr>
              <a:t>，並以新聞發布時間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   </a:t>
            </a:r>
            <a:r>
              <a:rPr lang="zh-TW" altLang="en-US" sz="1800" dirty="0" smtClean="0">
                <a:ea typeface="標楷體" panose="03000509000000000000" pitchFamily="65" charset="-120"/>
              </a:rPr>
              <a:t>減去現在時點，再除以一天的秒數，作為時間差的數值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 smtClean="0">
                <a:ea typeface="標楷體" panose="03000509000000000000" pitchFamily="65" charset="-120"/>
              </a:rPr>
              <a:t>接著利用右邊三式進行試驗，計算當下時點</a:t>
            </a:r>
            <a:r>
              <a:rPr lang="en-US" altLang="zh-TW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(1</a:t>
            </a:r>
            <a:r>
              <a:rPr lang="zh-TW" altLang="en-US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分鐘內</a:t>
            </a:r>
            <a:r>
              <a:rPr lang="en-US" altLang="zh-TW" sz="1800" dirty="0" smtClean="0">
                <a:solidFill>
                  <a:srgbClr val="C00000"/>
                </a:solidFill>
                <a:ea typeface="標楷體" panose="03000509000000000000" pitchFamily="65" charset="-120"/>
              </a:rPr>
              <a:t>)</a:t>
            </a:r>
          </a:p>
          <a:p>
            <a:pPr marL="457200" lvl="1" indent="0">
              <a:buNone/>
            </a:pP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   的情緒分值，離現在時點越遠的新聞分值越小；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   其中</a:t>
            </a:r>
            <a:r>
              <a:rPr lang="en-US" altLang="zh-TW" sz="1800" dirty="0" smtClean="0">
                <a:ea typeface="標楷體" panose="03000509000000000000" pitchFamily="65" charset="-120"/>
              </a:rPr>
              <a:t>sentimental </a:t>
            </a:r>
            <a:r>
              <a:rPr lang="zh-TW" altLang="en-US" sz="1800" dirty="0" smtClean="0">
                <a:ea typeface="標楷體" panose="03000509000000000000" pitchFamily="65" charset="-120"/>
              </a:rPr>
              <a:t>為</a:t>
            </a:r>
            <a:r>
              <a:rPr lang="zh-TW" altLang="en-US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err="1" smtClean="0">
                <a:ea typeface="標楷體" panose="03000509000000000000" pitchFamily="65" charset="-120"/>
              </a:rPr>
              <a:t>SnowNLP</a:t>
            </a:r>
            <a:r>
              <a:rPr lang="en-US" altLang="zh-TW" sz="1800" dirty="0" smtClean="0">
                <a:ea typeface="標楷體" panose="03000509000000000000" pitchFamily="65" charset="-120"/>
              </a:rPr>
              <a:t> </a:t>
            </a:r>
            <a:r>
              <a:rPr lang="zh-TW" altLang="en-US" sz="1800" dirty="0" smtClean="0">
                <a:ea typeface="標楷體" panose="03000509000000000000" pitchFamily="65" charset="-120"/>
              </a:rPr>
              <a:t>情緒分析器所給的情緒分值。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>
                <a:ea typeface="標楷體" panose="03000509000000000000" pitchFamily="65" charset="-120"/>
              </a:rPr>
              <a:t> </a:t>
            </a:r>
            <a:r>
              <a:rPr lang="en-US" altLang="zh-TW" sz="1800" dirty="0" smtClean="0">
                <a:ea typeface="標楷體" panose="03000509000000000000" pitchFamily="65" charset="-120"/>
              </a:rPr>
              <a:t>   </a:t>
            </a:r>
            <a:r>
              <a:rPr lang="zh-TW" altLang="en-US" sz="1800" dirty="0" smtClean="0">
                <a:ea typeface="標楷體" panose="03000509000000000000" pitchFamily="65" charset="-120"/>
              </a:rPr>
              <a:t>各個公式再取平均後為另外三組公式，總計計算六式。</a:t>
            </a:r>
            <a:endParaRPr lang="en-US" altLang="zh-TW" sz="1800" dirty="0" smtClean="0"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en-US" altLang="zh-TW" sz="1800" dirty="0" smtClean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個股情緒指標的建立流程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576577"/>
              </p:ext>
            </p:extLst>
          </p:nvPr>
        </p:nvGraphicFramePr>
        <p:xfrm>
          <a:off x="981368" y="2290763"/>
          <a:ext cx="7791158" cy="44577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31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titles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label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sentimental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2020-07-08 09:38:10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外資連六買台積電逾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7.5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萬張。短線市值大增</a:t>
                      </a:r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6,871</a:t>
                      </a:r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億。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正面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(2)</a:t>
                      </a:r>
                      <a:endParaRPr lang="en-US" altLang="zh-TW" sz="1400" b="0" i="0" u="none" strike="noStrike" dirty="0">
                        <a:solidFill>
                          <a:srgbClr val="C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0.724761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41" y="3472271"/>
            <a:ext cx="3715268" cy="704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41" y="4383179"/>
            <a:ext cx="4420217" cy="1714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zh-TW" altLang="zh-TW" sz="2800" b="1" dirty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3325" y="4912958"/>
            <a:ext cx="4171950" cy="602018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9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1350000"/>
            <a:ext cx="10823506" cy="5040000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207" y="5192782"/>
            <a:ext cx="4191585" cy="61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31" name="群組 30"/>
          <p:cNvGrpSpPr/>
          <p:nvPr/>
        </p:nvGrpSpPr>
        <p:grpSpPr>
          <a:xfrm>
            <a:off x="305111" y="3509834"/>
            <a:ext cx="8397269" cy="2427714"/>
            <a:chOff x="-34319" y="2565945"/>
            <a:chExt cx="8397269" cy="3635401"/>
          </a:xfrm>
        </p:grpSpPr>
        <p:sp>
          <p:nvSpPr>
            <p:cNvPr id="32" name="圓角矩形 31"/>
            <p:cNvSpPr/>
            <p:nvPr/>
          </p:nvSpPr>
          <p:spPr>
            <a:xfrm>
              <a:off x="-34319" y="3866087"/>
              <a:ext cx="8397269" cy="2335259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</a:t>
              </a:r>
              <a:r>
                <a:rPr lang="en-US" altLang="zh-TW" b="1" dirty="0" smtClean="0"/>
                <a:t>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 smtClean="0"/>
                <a:t>美</a:t>
              </a:r>
              <a:r>
                <a:rPr lang="zh-TW" altLang="zh-TW" dirty="0"/>
                <a:t>系外資喊加碼台積電，若英特爾處理器外包，則樂觀上看</a:t>
              </a:r>
              <a:r>
                <a:rPr lang="en-US" altLang="zh-TW" dirty="0"/>
                <a:t>530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0.8637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台積電可望拿下委外訂單。設備廠營運再添動能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0.8829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台積電股價再創歷史新猷！外資驚天喊上</a:t>
              </a:r>
              <a:r>
                <a:rPr lang="en-US" altLang="zh-TW" dirty="0"/>
                <a:t>530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0.9816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外資上修台積電目標價。上看</a:t>
              </a:r>
              <a:r>
                <a:rPr lang="en-US" altLang="zh-TW" dirty="0"/>
                <a:t>500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0.8930</a:t>
              </a:r>
            </a:p>
          </p:txBody>
        </p:sp>
        <p:cxnSp>
          <p:nvCxnSpPr>
            <p:cNvPr id="33" name="肘形接點 32"/>
            <p:cNvCxnSpPr/>
            <p:nvPr/>
          </p:nvCxnSpPr>
          <p:spPr>
            <a:xfrm flipV="1">
              <a:off x="2856208" y="2565945"/>
              <a:ext cx="2356864" cy="13001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2864388" y="1971273"/>
            <a:ext cx="9032337" cy="2467377"/>
            <a:chOff x="2864388" y="1971273"/>
            <a:chExt cx="9032337" cy="2467377"/>
          </a:xfrm>
        </p:grpSpPr>
        <p:sp>
          <p:nvSpPr>
            <p:cNvPr id="4" name="圓角矩形 3"/>
            <p:cNvSpPr/>
            <p:nvPr/>
          </p:nvSpPr>
          <p:spPr>
            <a:xfrm>
              <a:off x="3428205" y="1971273"/>
              <a:ext cx="8468520" cy="2467377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 smtClean="0"/>
                <a:t>上週</a:t>
              </a:r>
              <a:r>
                <a:rPr lang="zh-TW" altLang="zh-TW" dirty="0"/>
                <a:t>外資集中市場買超</a:t>
              </a:r>
              <a:r>
                <a:rPr lang="en-US" altLang="zh-TW" dirty="0"/>
                <a:t>128.23</a:t>
              </a:r>
              <a:r>
                <a:rPr lang="zh-TW" altLang="zh-TW" dirty="0"/>
                <a:t>億元，買超台積電</a:t>
              </a:r>
              <a:r>
                <a:rPr lang="en-US" altLang="zh-TW" dirty="0"/>
                <a:t>5.95</a:t>
              </a:r>
              <a:r>
                <a:rPr lang="zh-TW" altLang="zh-TW" dirty="0"/>
                <a:t>萬張</a:t>
              </a:r>
              <a:r>
                <a:rPr lang="zh-TW" altLang="zh-TW" dirty="0" smtClean="0"/>
                <a:t>最多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0.7753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沒有最狂只有更狂！外資看台積電。喊上</a:t>
              </a:r>
              <a:r>
                <a:rPr lang="en-US" altLang="zh-TW" dirty="0"/>
                <a:t>415</a:t>
              </a:r>
              <a:r>
                <a:rPr lang="zh-TW" altLang="zh-TW" dirty="0"/>
                <a:t>元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0.9979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台積電本週法說會，美系外資喊出</a:t>
              </a:r>
              <a:r>
                <a:rPr lang="en-US" altLang="zh-TW" dirty="0"/>
                <a:t>415</a:t>
              </a:r>
              <a:r>
                <a:rPr lang="zh-TW" altLang="zh-TW" dirty="0"/>
                <a:t>元目標價，今股價再創新高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0.8818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外資今買超台積電</a:t>
              </a:r>
              <a:r>
                <a:rPr lang="en-US" altLang="zh-TW" dirty="0"/>
                <a:t>4,862</a:t>
              </a:r>
              <a:r>
                <a:rPr lang="zh-TW" altLang="zh-TW" dirty="0"/>
                <a:t>張。</a:t>
              </a:r>
              <a:r>
                <a:rPr lang="en-US" altLang="zh-TW" dirty="0"/>
                <a:t>10</a:t>
              </a:r>
              <a:r>
                <a:rPr lang="zh-TW" altLang="zh-TW" dirty="0"/>
                <a:t>天市值激增</a:t>
              </a:r>
              <a:r>
                <a:rPr lang="en-US" altLang="zh-TW" dirty="0"/>
                <a:t>1.1</a:t>
              </a:r>
              <a:r>
                <a:rPr lang="zh-TW" altLang="zh-TW" dirty="0"/>
                <a:t>兆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0.7500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台積電「沒有最高只有更高」。外資輪番喊燒。新天價出爐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0.9336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6</a:t>
              </a:r>
              <a:r>
                <a:rPr lang="zh-TW" altLang="zh-TW" dirty="0"/>
                <a:t>月營收亮眼，領軍台股上攻，加權指數站回</a:t>
              </a:r>
              <a:r>
                <a:rPr lang="en-US" altLang="zh-TW" dirty="0"/>
                <a:t>5</a:t>
              </a:r>
              <a:r>
                <a:rPr lang="zh-TW" altLang="zh-TW" dirty="0"/>
                <a:t>日線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0.8704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沒</a:t>
              </a:r>
              <a:r>
                <a:rPr lang="en-US" altLang="zh-TW" dirty="0"/>
                <a:t>2</a:t>
              </a:r>
              <a:r>
                <a:rPr lang="zh-TW" altLang="zh-TW" dirty="0"/>
                <a:t>大事還能更狂。外資喊台積電目標價上「</a:t>
              </a:r>
              <a:r>
                <a:rPr lang="en-US" altLang="zh-TW" dirty="0"/>
                <a:t>5</a:t>
              </a:r>
              <a:r>
                <a:rPr lang="zh-TW" altLang="zh-TW" dirty="0"/>
                <a:t>」字頭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0.8904</a:t>
              </a:r>
              <a:endParaRPr lang="zh-TW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7" name="肘形接點 6"/>
            <p:cNvCxnSpPr/>
            <p:nvPr/>
          </p:nvCxnSpPr>
          <p:spPr>
            <a:xfrm rot="10800000" flipV="1">
              <a:off x="2864388" y="2045493"/>
              <a:ext cx="750350" cy="5324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457510" y="3743326"/>
            <a:ext cx="10229539" cy="2447924"/>
            <a:chOff x="-34320" y="2687378"/>
            <a:chExt cx="10229539" cy="3832282"/>
          </a:xfrm>
        </p:grpSpPr>
        <p:sp>
          <p:nvSpPr>
            <p:cNvPr id="19" name="圓角矩形 18"/>
            <p:cNvSpPr/>
            <p:nvPr/>
          </p:nvSpPr>
          <p:spPr>
            <a:xfrm>
              <a:off x="-34320" y="3637135"/>
              <a:ext cx="10229539" cy="2882525"/>
            </a:xfrm>
            <a:prstGeom prst="roundRect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8"/>
              <a:r>
                <a:rPr lang="en-US" altLang="zh-TW" dirty="0" smtClean="0"/>
                <a:t>				 		 </a:t>
              </a:r>
              <a:r>
                <a:rPr lang="en-US" altLang="zh-TW" b="1" dirty="0" smtClean="0">
                  <a:solidFill>
                    <a:schemeClr val="accent1">
                      <a:lumMod val="50000"/>
                    </a:schemeClr>
                  </a:solidFill>
                </a:rPr>
                <a:t>Score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</a:t>
              </a:r>
              <a:r>
                <a:rPr lang="en-US" altLang="zh-TW" dirty="0"/>
                <a:t>1059</a:t>
              </a:r>
              <a:r>
                <a:rPr lang="zh-TW" altLang="zh-TW" dirty="0"/>
                <a:t>億元、年成長</a:t>
              </a:r>
              <a:r>
                <a:rPr lang="en-US" altLang="zh-TW" dirty="0"/>
                <a:t>25%</a:t>
              </a:r>
              <a:r>
                <a:rPr lang="zh-TW" altLang="zh-TW" dirty="0"/>
                <a:t>！「蘋果拉貨動能」估</a:t>
              </a:r>
              <a:r>
                <a:rPr lang="en-US" altLang="zh-TW" dirty="0"/>
                <a:t>8</a:t>
              </a:r>
              <a:r>
                <a:rPr lang="zh-TW" altLang="zh-TW" dirty="0"/>
                <a:t>、</a:t>
              </a:r>
              <a:r>
                <a:rPr lang="en-US" altLang="zh-TW" dirty="0"/>
                <a:t>9</a:t>
              </a:r>
              <a:r>
                <a:rPr lang="zh-TW" altLang="zh-TW" dirty="0"/>
                <a:t>月維持千億水準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0.7000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月營收守千億大關。今年第</a:t>
              </a:r>
              <a:r>
                <a:rPr lang="en-US" altLang="zh-TW" dirty="0"/>
                <a:t>3</a:t>
              </a:r>
              <a:r>
                <a:rPr lang="zh-TW" altLang="zh-TW" dirty="0"/>
                <a:t>高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0.9874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</a:t>
              </a:r>
              <a:r>
                <a:rPr lang="en-US" altLang="zh-TW" dirty="0"/>
                <a:t>7</a:t>
              </a:r>
              <a:r>
                <a:rPr lang="zh-TW" altLang="zh-TW" dirty="0"/>
                <a:t>月營收</a:t>
              </a:r>
              <a:r>
                <a:rPr lang="en-US" altLang="zh-TW" dirty="0"/>
                <a:t>1,059</a:t>
              </a:r>
              <a:r>
                <a:rPr lang="zh-TW" altLang="zh-TW" dirty="0"/>
                <a:t>億元。月減</a:t>
              </a:r>
              <a:r>
                <a:rPr lang="en-US" altLang="zh-TW" dirty="0"/>
                <a:t>12.3</a:t>
              </a:r>
              <a:r>
                <a:rPr lang="zh-TW" altLang="zh-TW" dirty="0" smtClean="0"/>
                <a:t>％。</a:t>
              </a:r>
              <a:r>
                <a:rPr lang="en-US" altLang="zh-TW" dirty="0" smtClean="0"/>
                <a:t>	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-</a:t>
              </a:r>
              <a:r>
                <a:rPr lang="en-US" altLang="zh-TW" dirty="0">
                  <a:solidFill>
                    <a:schemeClr val="accent1">
                      <a:lumMod val="50000"/>
                    </a:schemeClr>
                  </a:solidFill>
                </a:rPr>
                <a:t>0.5569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台積電前</a:t>
              </a:r>
              <a:r>
                <a:rPr lang="en-US" altLang="zh-TW" dirty="0"/>
                <a:t>7</a:t>
              </a:r>
              <a:r>
                <a:rPr lang="zh-TW" altLang="zh-TW" dirty="0"/>
                <a:t>月合併營收</a:t>
              </a:r>
              <a:r>
                <a:rPr lang="en-US" altLang="zh-TW" dirty="0"/>
                <a:t>7272.59</a:t>
              </a:r>
              <a:r>
                <a:rPr lang="zh-TW" altLang="zh-TW" dirty="0"/>
                <a:t>億元，年增</a:t>
              </a:r>
              <a:r>
                <a:rPr lang="en-US" altLang="zh-TW" dirty="0"/>
                <a:t>33.6%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0.6450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TW" altLang="zh-TW" dirty="0"/>
                <a:t>晶呈跨入晶圓重生領域。打進台積電供應鏈。訂單滿載至</a:t>
              </a:r>
              <a:r>
                <a:rPr lang="en-US" altLang="zh-TW" dirty="0"/>
                <a:t>2</a:t>
              </a:r>
              <a:r>
                <a:rPr lang="zh-TW" altLang="zh-TW" dirty="0"/>
                <a:t>年後</a:t>
              </a:r>
              <a:r>
                <a:rPr lang="zh-TW" altLang="zh-TW" dirty="0" smtClean="0"/>
                <a:t>。</a:t>
              </a:r>
              <a:r>
                <a:rPr lang="en-US" altLang="zh-TW" dirty="0" smtClean="0"/>
                <a:t>			</a:t>
              </a:r>
              <a:r>
                <a:rPr lang="en-US" altLang="zh-TW" dirty="0" smtClean="0">
                  <a:solidFill>
                    <a:schemeClr val="accent1">
                      <a:lumMod val="50000"/>
                    </a:schemeClr>
                  </a:solidFill>
                </a:rPr>
                <a:t>0.9956</a:t>
              </a:r>
              <a:endParaRPr lang="zh-TW" altLang="zh-TW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0" name="肘形接點 19"/>
            <p:cNvCxnSpPr/>
            <p:nvPr/>
          </p:nvCxnSpPr>
          <p:spPr>
            <a:xfrm flipV="1">
              <a:off x="2936375" y="2687378"/>
              <a:ext cx="5972970" cy="9497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個股情緒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指標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(2330)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台積電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zh-TW" altLang="zh-TW" sz="2800" b="1" dirty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47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27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</a:t>
            </a: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7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數字研究流程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838200" y="1720848"/>
            <a:ext cx="5562600" cy="2784477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2000" dirty="0" smtClean="0">
                <a:ea typeface="標楷體" panose="03000509000000000000" pitchFamily="65" charset="-120"/>
              </a:rPr>
              <a:t>我們</a:t>
            </a:r>
            <a:r>
              <a:rPr lang="zh-TW" altLang="zh-TW" sz="2000" dirty="0">
                <a:ea typeface="標楷體" panose="03000509000000000000" pitchFamily="65" charset="-120"/>
              </a:rPr>
              <a:t>希望能爬取財經新聞中所提及的財報數據，並分析該文本中的數值大小與前值</a:t>
            </a:r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zh-TW" sz="2000" dirty="0">
                <a:ea typeface="標楷體" panose="03000509000000000000" pitchFamily="65" charset="-120"/>
              </a:rPr>
              <a:t>同比、環比等</a:t>
            </a:r>
            <a:r>
              <a:rPr lang="en-US" altLang="zh-TW" sz="2000" dirty="0">
                <a:ea typeface="標楷體" panose="03000509000000000000" pitchFamily="65" charset="-120"/>
              </a:rPr>
              <a:t>)</a:t>
            </a:r>
            <a:r>
              <a:rPr lang="zh-TW" altLang="zh-TW" sz="2000" dirty="0">
                <a:ea typeface="標楷體" panose="03000509000000000000" pitchFamily="65" charset="-120"/>
              </a:rPr>
              <a:t>的比較；而</a:t>
            </a:r>
            <a:r>
              <a:rPr lang="en-US" altLang="zh-TW" sz="2000" dirty="0">
                <a:ea typeface="標楷體" panose="03000509000000000000" pitchFamily="65" charset="-120"/>
              </a:rPr>
              <a:t>BERT</a:t>
            </a:r>
            <a:r>
              <a:rPr lang="zh-TW" altLang="zh-TW" sz="2000" dirty="0">
                <a:ea typeface="標楷體" panose="03000509000000000000" pitchFamily="65" charset="-120"/>
              </a:rPr>
              <a:t>模型及其他語言模型</a:t>
            </a:r>
            <a:r>
              <a:rPr lang="en-US" altLang="zh-TW" sz="2000" dirty="0">
                <a:ea typeface="標楷體" panose="03000509000000000000" pitchFamily="65" charset="-120"/>
              </a:rPr>
              <a:t>(Language Model</a:t>
            </a:r>
            <a:r>
              <a:rPr lang="en-US" altLang="zh-TW" sz="2000" dirty="0" smtClean="0">
                <a:ea typeface="標楷體" panose="03000509000000000000" pitchFamily="65" charset="-120"/>
              </a:rPr>
              <a:t>)</a:t>
            </a:r>
            <a:r>
              <a:rPr lang="zh-TW" altLang="zh-TW" sz="2000" dirty="0" smtClean="0">
                <a:ea typeface="標楷體" panose="03000509000000000000" pitchFamily="65" charset="-120"/>
              </a:rPr>
              <a:t>目前</a:t>
            </a:r>
            <a:r>
              <a:rPr lang="zh-TW" altLang="zh-TW" sz="2000" dirty="0">
                <a:ea typeface="標楷體" panose="03000509000000000000" pitchFamily="65" charset="-120"/>
              </a:rPr>
              <a:t>沒有足夠的識數能力，且文本內的文本數字非純數值資料；所以將利用正規表達式</a:t>
            </a:r>
            <a:r>
              <a:rPr lang="en-US" altLang="zh-TW" sz="2000" dirty="0">
                <a:ea typeface="標楷體" panose="03000509000000000000" pitchFamily="65" charset="-120"/>
              </a:rPr>
              <a:t>(regular expression, regex)</a:t>
            </a:r>
            <a:r>
              <a:rPr lang="zh-TW" altLang="zh-TW" sz="2000" dirty="0">
                <a:ea typeface="標楷體" panose="03000509000000000000" pitchFamily="65" charset="-120"/>
              </a:rPr>
              <a:t>及其他</a:t>
            </a:r>
            <a:r>
              <a:rPr lang="en-US" altLang="zh-TW" sz="2000" dirty="0">
                <a:ea typeface="標楷體" panose="03000509000000000000" pitchFamily="65" charset="-120"/>
              </a:rPr>
              <a:t>NLP</a:t>
            </a:r>
            <a:r>
              <a:rPr lang="zh-TW" altLang="zh-TW" sz="2000" dirty="0">
                <a:ea typeface="標楷體" panose="03000509000000000000" pitchFamily="65" charset="-120"/>
              </a:rPr>
              <a:t>文本處理技巧提取數值資料</a:t>
            </a:r>
          </a:p>
        </p:txBody>
      </p:sp>
      <p:sp>
        <p:nvSpPr>
          <p:cNvPr id="8" name="剪去對角線角落矩形 7"/>
          <p:cNvSpPr/>
          <p:nvPr/>
        </p:nvSpPr>
        <p:spPr>
          <a:xfrm>
            <a:off x="606928" y="1436921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99" y="1379875"/>
            <a:ext cx="5748001" cy="4633656"/>
          </a:xfrm>
        </p:spPr>
      </p:pic>
      <p:sp>
        <p:nvSpPr>
          <p:cNvPr id="12" name="圓角矩形 11"/>
          <p:cNvSpPr/>
          <p:nvPr/>
        </p:nvSpPr>
        <p:spPr>
          <a:xfrm>
            <a:off x="838200" y="4827353"/>
            <a:ext cx="5562600" cy="1549241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將文本數字轉乘數值資料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提取新聞提及相關時點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時間；要素；數值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配對資料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prstClr val="black"/>
                </a:solidFill>
                <a:ea typeface="標楷體" panose="03000509000000000000" pitchFamily="65" charset="-120"/>
              </a:rPr>
              <a:t>e.g.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2020/01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；營收；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16,085,000)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606928" y="4543424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825124" y="6007262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新細明體" panose="02020500000000000000" pitchFamily="18" charset="-120"/>
              <a:buChar char="⇧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語言模型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ea typeface="標楷體" panose="03000509000000000000" pitchFamily="65" charset="-120"/>
              </a:rPr>
              <a:t>LM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判讀數字結果</a:t>
            </a:r>
          </a:p>
        </p:txBody>
      </p:sp>
    </p:spTree>
    <p:extLst>
      <p:ext uri="{BB962C8B-B14F-4D97-AF65-F5344CB8AC3E}">
        <p14:creationId xmlns:p14="http://schemas.microsoft.com/office/powerpoint/2010/main" val="34976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3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原資料：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轉換數字：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1800" dirty="0" smtClean="0">
                <a:ea typeface="標楷體" panose="03000509000000000000" pitchFamily="65" charset="-120"/>
              </a:rPr>
              <a:t>1,036.82</a:t>
            </a:r>
            <a:r>
              <a:rPr lang="zh-TW" altLang="en-US" sz="1800" dirty="0" smtClean="0">
                <a:ea typeface="標楷體" panose="03000509000000000000" pitchFamily="65" charset="-120"/>
              </a:rPr>
              <a:t> 億 </a:t>
            </a:r>
            <a:r>
              <a:rPr lang="en-US" altLang="zh-TW" sz="1800" dirty="0">
                <a:ea typeface="標楷體" panose="03000509000000000000" pitchFamily="65" charset="-120"/>
              </a:rPr>
              <a:t>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103682000000</a:t>
            </a: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0.4% 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0.004</a:t>
            </a:r>
          </a:p>
          <a:p>
            <a:pPr lvl="2"/>
            <a:r>
              <a:rPr lang="en-US" altLang="zh-TW" sz="1800" dirty="0">
                <a:ea typeface="標楷體" panose="03000509000000000000" pitchFamily="65" charset="-120"/>
              </a:rPr>
              <a:t>32.8% -&gt; </a:t>
            </a:r>
            <a:r>
              <a:rPr lang="en-US" altLang="zh-TW" sz="1800" dirty="0">
                <a:solidFill>
                  <a:srgbClr val="C00000"/>
                </a:solidFill>
                <a:ea typeface="標楷體" panose="03000509000000000000" pitchFamily="65" charset="-120"/>
              </a:rPr>
              <a:t>0.328</a:t>
            </a: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提取年份：月份、季度、年份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相對時點文字：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去年、上月、上季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等文本處理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提取文本數字、轉換為數值資料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98145"/>
              </p:ext>
            </p:extLst>
          </p:nvPr>
        </p:nvGraphicFramePr>
        <p:xfrm>
          <a:off x="838200" y="5024438"/>
          <a:ext cx="10687049" cy="505264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1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97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4638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標題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代號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公司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年份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時點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營收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MoM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YoY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8792" marR="8792" marT="879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3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月合併營收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1,036.82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億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0.4%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32.8%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2330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103,682,000,000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0.004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0.328</a:t>
                      </a:r>
                    </a:p>
                  </a:txBody>
                  <a:tcPr marL="8792" marR="8792" marT="879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49769"/>
              </p:ext>
            </p:extLst>
          </p:nvPr>
        </p:nvGraphicFramePr>
        <p:xfrm>
          <a:off x="2232024" y="1905000"/>
          <a:ext cx="6359526" cy="50673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23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times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titles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2020-02-10 13:46:37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台積電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月合併營收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1,036.82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億 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月增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0.4%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年增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8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研究目的與成果</a:t>
            </a: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向右箭號 4"/>
          <p:cNvSpPr/>
          <p:nvPr/>
        </p:nvSpPr>
        <p:spPr>
          <a:xfrm>
            <a:off x="3240000" y="301132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6000" y="2052000"/>
            <a:ext cx="2587733" cy="396535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希望能夠藉由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NLP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的技術，去給予每一則新聞一個情感分數。甚至針對個股去做一個情緒指標，以幫助交易策略開發。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3960000" y="2052000"/>
            <a:ext cx="7964620" cy="39485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分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類模型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訓練完成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17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個主題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提升模型準確度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利用文本聚類、抽樣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建立語料庫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問答擷取財報資料、關鍵狀態詞彙、                建構情感分析所需之語料庫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新聞情緒分數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利用情感分析結合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問答、分類模型，給予</a:t>
            </a:r>
            <a:r>
              <a:rPr lang="zh-TW" altLang="en-US" sz="2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每則新聞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情感分數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股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情緒指標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針對個股，設計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time decay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的情緒分數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	</a:t>
            </a:r>
            <a:endParaRPr lang="zh-TW" altLang="en-US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提取新聞中的文本數字，轉換成數值資料並建立數據庫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	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剪去對角線角落矩形 7"/>
          <p:cNvSpPr/>
          <p:nvPr/>
        </p:nvSpPr>
        <p:spPr>
          <a:xfrm>
            <a:off x="576000" y="1800000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剪去對角線角落矩形 8"/>
          <p:cNvSpPr/>
          <p:nvPr/>
        </p:nvSpPr>
        <p:spPr>
          <a:xfrm>
            <a:off x="3960000" y="1800000"/>
            <a:ext cx="153891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前值比較與建立資料庫</a:t>
            </a:r>
            <a:endParaRPr lang="zh-TW" altLang="en-US" sz="32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34" y="2183344"/>
            <a:ext cx="5856312" cy="4351338"/>
          </a:xfrm>
        </p:spPr>
      </p:pic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E97EA025-20B2-4490-B8D8-95D93357836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598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與前值比較同比、環比或顯示前值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未來應用：</a:t>
            </a:r>
            <a:endPara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將與前值比較結果計算一權值與情緒分析器所得之分數合併計算，從而得到較為完整的新聞情緒分值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大部分公布財報資訊的新聞皆分析</a:t>
            </a:r>
            <a:r>
              <a:rPr lang="zh-TW" altLang="en-US" sz="1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endParaRPr lang="en-US" altLang="zh-TW" sz="1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zh-TW" altLang="en-US" sz="18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中立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情緒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197EE6F6-F3C4-491D-A553-2602EE1E5C55}"/>
              </a:ext>
            </a:extLst>
          </p:cNvPr>
          <p:cNvSpPr txBox="1">
            <a:spLocks/>
          </p:cNvSpPr>
          <p:nvPr/>
        </p:nvSpPr>
        <p:spPr>
          <a:xfrm>
            <a:off x="5960534" y="1825625"/>
            <a:ext cx="53932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建立個股財務資料庫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(MongoDB)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CCB9708-06DC-422D-A9FC-085349CE1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" y="4106069"/>
            <a:ext cx="3715268" cy="19624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97F2CA-488C-4A6A-A7CE-3839C63F4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2" y="4435213"/>
            <a:ext cx="3753374" cy="1876687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TW" altLang="zh-TW" sz="2800" b="1" dirty="0" smtClean="0"/>
              <a:t>《</a:t>
            </a:r>
            <a:r>
              <a:rPr lang="zh-TW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zh-TW" altLang="zh-TW" sz="2800" b="1" dirty="0" smtClean="0"/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04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後續研究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分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類模型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嘗試其他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延伸模型，如</a:t>
            </a:r>
            <a:r>
              <a:rPr lang="en-US" altLang="zh-TW" sz="2000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ALBERT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：參數量較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縮減約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20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倍，且在此模型出來也曾在數個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NLP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任務創造新的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SOTA(State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of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the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Art)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；其預測速度也較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快速。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個股情緒指標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研究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NLP-</a:t>
            </a:r>
            <a:r>
              <a:rPr lang="zh-TW" altLang="en-US" sz="2000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事件抽取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並將之與股價進行比較，找出事件的有效性，再將情緒指標中無效事件移除，希望能得到較有效的個股情緒指標。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文本數據提取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</a:p>
          <a:p>
            <a:pPr marL="457200" lvl="1" indent="0">
              <a:buNone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研究提取財報數值資料後，如何將與前值比較的結果轉為個股情緒指標分值的加減項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e.g. 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台積電營收</a:t>
            </a:r>
            <a:r>
              <a:rPr lang="en-US" altLang="zh-TW" sz="2000" dirty="0">
                <a:ea typeface="標楷體" panose="03000509000000000000" pitchFamily="65" charset="-120"/>
              </a:rPr>
              <a:t>1,036.82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ea typeface="標楷體" panose="03000509000000000000" pitchFamily="65" charset="-120"/>
              </a:rPr>
              <a:t>億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-&gt; 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提取後計算得年增率</a:t>
            </a:r>
            <a:r>
              <a:rPr lang="en-US" altLang="zh-TW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32.8% -&gt;</a:t>
            </a: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 情緒分值增加多少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3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5252" y="2386939"/>
            <a:ext cx="9144000" cy="1270659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謝謝聆聽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316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95252" y="2386939"/>
            <a:ext cx="9144000" cy="1270659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附錄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0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5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C-Money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所給的</a:t>
            </a:r>
            <a:r>
              <a:rPr lang="zh-TW" altLang="en-US" sz="2000" b="1" u="sng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正面、負面</a:t>
            </a:r>
            <a:r>
              <a:rPr lang="zh-TW" altLang="en-US" sz="2000" b="1" u="sng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詞彙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去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生成多個人工樣本，並達成自動化標籤的效果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讓模型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充分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訓練到各種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正面、負面詞彙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避免模型遇到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沒有訓練過的詞彙就預測不出來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可以大量</a:t>
            </a:r>
            <a:r>
              <a:rPr lang="zh-TW" altLang="en-US" sz="2000" b="1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減少手動標籤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的時間，且可以讓模型學到更多資訊。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標籤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資料、半自動標籤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292932"/>
              </p:ext>
            </p:extLst>
          </p:nvPr>
        </p:nvGraphicFramePr>
        <p:xfrm>
          <a:off x="3109912" y="2380139"/>
          <a:ext cx="5972176" cy="1554480"/>
        </p:xfrm>
        <a:graphic>
          <a:graphicData uri="http://schemas.openxmlformats.org/drawingml/2006/table">
            <a:tbl>
              <a:tblPr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tblPr>
              <a:tblGrid>
                <a:gridCol w="298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利多關鍵字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利空關鍵字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上升、上揚、上漲、大幅改善、不俗、不調降、升到、升高、升溫、止跌、牛市、加碼、可觀、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力竭、下降、下修、下挫、下殺、下跌、下滑、不及、不利、不足、不振、不順、不穩、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5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BERT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模型訓練流程</a:t>
            </a:r>
            <a:endParaRPr lang="zh-TW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1509713"/>
            <a:ext cx="7849695" cy="219106"/>
          </a:xfr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1895811"/>
            <a:ext cx="7849695" cy="249589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05" y="4558701"/>
            <a:ext cx="7840169" cy="181952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2974" y="1452555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取資料</a:t>
            </a:r>
          </a:p>
        </p:txBody>
      </p:sp>
      <p:sp>
        <p:nvSpPr>
          <p:cNvPr id="13" name="矩形 12"/>
          <p:cNvSpPr/>
          <p:nvPr/>
        </p:nvSpPr>
        <p:spPr>
          <a:xfrm>
            <a:off x="942974" y="1895811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14" name="矩形 13"/>
          <p:cNvSpPr/>
          <p:nvPr/>
        </p:nvSpPr>
        <p:spPr>
          <a:xfrm>
            <a:off x="942974" y="4558701"/>
            <a:ext cx="2418235" cy="2762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</p:txBody>
      </p:sp>
    </p:spTree>
    <p:extLst>
      <p:ext uri="{BB962C8B-B14F-4D97-AF65-F5344CB8AC3E}">
        <p14:creationId xmlns:p14="http://schemas.microsoft.com/office/powerpoint/2010/main" val="14677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>
                <a:latin typeface="+mn-lt"/>
                <a:ea typeface="標楷體" panose="03000509000000000000" pitchFamily="65" charset="-120"/>
              </a:rPr>
              <a:t>、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情感分析流程圖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graphicFrame>
        <p:nvGraphicFramePr>
          <p:cNvPr id="16" name="資料庫圖表 15"/>
          <p:cNvGraphicFramePr/>
          <p:nvPr>
            <p:extLst/>
          </p:nvPr>
        </p:nvGraphicFramePr>
        <p:xfrm>
          <a:off x="1496291" y="719666"/>
          <a:ext cx="912024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橢圓 2"/>
          <p:cNvSpPr/>
          <p:nvPr/>
        </p:nvSpPr>
        <p:spPr>
          <a:xfrm>
            <a:off x="1765300" y="5274733"/>
            <a:ext cx="2527300" cy="63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負面</a:t>
            </a:r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7061200" y="613833"/>
            <a:ext cx="1676400" cy="63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狀態詞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彙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9785" y="613833"/>
            <a:ext cx="1371600" cy="12477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1385" y="620183"/>
            <a:ext cx="1581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261100" y="773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解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釋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詞彙的情感分析器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3"/>
          <p:cNvSpPr txBox="1">
            <a:spLocks/>
          </p:cNvSpPr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a typeface="標楷體" panose="03000509000000000000" pitchFamily="65" charset="-120"/>
              </a:rPr>
              <a:t>什麼是</a:t>
            </a:r>
            <a:r>
              <a:rPr lang="zh-TW" altLang="en-US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詞彙</a:t>
            </a:r>
            <a:r>
              <a:rPr lang="zh-TW" altLang="en-US" dirty="0" smtClean="0">
                <a:ea typeface="標楷體" panose="03000509000000000000" pitchFamily="65" charset="-120"/>
              </a:rPr>
              <a:t>的情感分析器</a:t>
            </a:r>
            <a:r>
              <a:rPr lang="en-US" altLang="zh-TW" dirty="0" smtClean="0"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例子：模型可以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給予每一個詞彙一個情感分數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。舉例來說，模型看到</a:t>
            </a:r>
            <a:r>
              <a:rPr lang="zh-TW" altLang="en-US" sz="2000" dirty="0">
                <a:ea typeface="標楷體" panose="03000509000000000000" pitchFamily="65" charset="-120"/>
              </a:rPr>
              <a:t>「</a:t>
            </a:r>
            <a:r>
              <a:rPr lang="zh-TW" altLang="en-US" sz="2000" dirty="0" smtClean="0">
                <a:ea typeface="標楷體" panose="03000509000000000000" pitchFamily="65" charset="-120"/>
              </a:rPr>
              <a:t>暴增」，可能會給他一個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的分數；看到「滿</a:t>
            </a:r>
            <a:r>
              <a:rPr lang="zh-TW" altLang="en-US" sz="2000" dirty="0">
                <a:ea typeface="標楷體" panose="03000509000000000000" pitchFamily="65" charset="-120"/>
              </a:rPr>
              <a:t>載</a:t>
            </a:r>
            <a:r>
              <a:rPr lang="zh-TW" altLang="en-US" sz="2000" dirty="0" smtClean="0">
                <a:ea typeface="標楷體" panose="03000509000000000000" pitchFamily="65" charset="-120"/>
              </a:rPr>
              <a:t>」可能會給他一個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0.93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的分數。而同時看到</a:t>
            </a:r>
            <a:r>
              <a:rPr lang="zh-TW" altLang="en-US" sz="2000" dirty="0">
                <a:ea typeface="標楷體" panose="03000509000000000000" pitchFamily="65" charset="-120"/>
              </a:rPr>
              <a:t>「暴</a:t>
            </a:r>
            <a:r>
              <a:rPr lang="zh-TW" altLang="en-US" sz="2000" dirty="0" smtClean="0">
                <a:ea typeface="標楷體" panose="03000509000000000000" pitchFamily="65" charset="-120"/>
              </a:rPr>
              <a:t>增、滿載」，可能會給他一個</a:t>
            </a:r>
            <a:r>
              <a:rPr lang="en-US" altLang="zh-TW" sz="2000" dirty="0" smtClean="0">
                <a:ea typeface="標楷體" panose="03000509000000000000" pitchFamily="65" charset="-120"/>
              </a:rPr>
              <a:t>0.95</a:t>
            </a:r>
            <a:r>
              <a:rPr lang="zh-TW" altLang="en-US" sz="2000" dirty="0" smtClean="0">
                <a:ea typeface="標楷體" panose="03000509000000000000" pitchFamily="65" charset="-120"/>
              </a:rPr>
              <a:t>的分數。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dirty="0" smtClean="0">
              <a:ea typeface="標楷體" panose="03000509000000000000" pitchFamily="65" charset="-120"/>
            </a:endParaRPr>
          </a:p>
          <a:p>
            <a:r>
              <a:rPr lang="zh-TW" altLang="en-US" dirty="0" smtClean="0">
                <a:ea typeface="標楷體" panose="03000509000000000000" pitchFamily="65" charset="-120"/>
              </a:rPr>
              <a:t>為何要詞彙的情感分析器，而不直接訓練句子的情感分析器</a:t>
            </a:r>
            <a:r>
              <a:rPr lang="en-US" altLang="zh-TW" dirty="0" smtClean="0">
                <a:ea typeface="標楷體" panose="03000509000000000000" pitchFamily="65" charset="-120"/>
              </a:rPr>
              <a:t>?</a:t>
            </a: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ea typeface="標楷體" panose="03000509000000000000" pitchFamily="65" charset="-120"/>
              </a:rPr>
              <a:t>1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：避免問題發散，因此只去訓練一個新聞標題中的</a:t>
            </a:r>
            <a:r>
              <a:rPr lang="zh-TW" altLang="en-US" sz="2000" b="1" dirty="0" smtClean="0">
                <a:solidFill>
                  <a:srgbClr val="FF0000"/>
                </a:solidFill>
                <a:ea typeface="標楷體" panose="03000509000000000000" pitchFamily="65" charset="-120"/>
              </a:rPr>
              <a:t>關鍵狀態詞彙</a:t>
            </a:r>
            <a:endParaRPr lang="en-US" altLang="zh-TW" sz="2000" b="1" dirty="0" smtClean="0">
              <a:solidFill>
                <a:srgbClr val="FF0000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例子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</a:t>
            </a:r>
            <a:r>
              <a:rPr lang="zh-TW" altLang="en-US" sz="2000" u="sng" dirty="0" smtClean="0">
                <a:ea typeface="標楷體" panose="03000509000000000000" pitchFamily="65" charset="-120"/>
              </a:rPr>
              <a:t>伺服器</a:t>
            </a:r>
            <a:r>
              <a:rPr lang="zh-TW" altLang="en-US" sz="2000" u="sng" dirty="0">
                <a:ea typeface="標楷體" panose="03000509000000000000" pitchFamily="65" charset="-120"/>
              </a:rPr>
              <a:t>、資料中心等訂單</a:t>
            </a:r>
            <a:r>
              <a:rPr lang="zh-TW" altLang="en-US" sz="2000" b="1" u="sng" dirty="0">
                <a:ea typeface="標楷體" panose="03000509000000000000" pitchFamily="65" charset="-120"/>
              </a:rPr>
              <a:t>太強</a:t>
            </a:r>
            <a:r>
              <a:rPr lang="zh-TW" altLang="en-US" sz="2000" u="sng" dirty="0">
                <a:ea typeface="標楷體" panose="03000509000000000000" pitchFamily="65" charset="-120"/>
              </a:rPr>
              <a:t>，信驊估</a:t>
            </a:r>
            <a:r>
              <a:rPr lang="en-US" altLang="zh-TW" sz="2000" u="sng" dirty="0">
                <a:ea typeface="標楷體" panose="03000509000000000000" pitchFamily="65" charset="-120"/>
              </a:rPr>
              <a:t>Q2</a:t>
            </a:r>
            <a:r>
              <a:rPr lang="zh-TW" altLang="en-US" sz="2000" u="sng" dirty="0">
                <a:ea typeface="標楷體" panose="03000509000000000000" pitchFamily="65" charset="-120"/>
              </a:rPr>
              <a:t>營運</a:t>
            </a:r>
            <a:r>
              <a:rPr lang="zh-TW" altLang="en-US" sz="2000" b="1" u="sng" dirty="0">
                <a:ea typeface="標楷體" panose="03000509000000000000" pitchFamily="65" charset="-120"/>
              </a:rPr>
              <a:t>彈升</a:t>
            </a:r>
            <a:r>
              <a:rPr lang="zh-TW" altLang="en-US" sz="2000" u="sng" dirty="0">
                <a:ea typeface="標楷體" panose="03000509000000000000" pitchFamily="65" charset="-120"/>
              </a:rPr>
              <a:t>，</a:t>
            </a:r>
            <a:r>
              <a:rPr lang="zh-TW" altLang="en-US" sz="2000" b="1" u="sng" dirty="0">
                <a:ea typeface="標楷體" panose="03000509000000000000" pitchFamily="65" charset="-120"/>
              </a:rPr>
              <a:t>上調</a:t>
            </a:r>
            <a:r>
              <a:rPr lang="zh-TW" altLang="en-US" sz="2000" u="sng" dirty="0">
                <a:ea typeface="標楷體" panose="03000509000000000000" pitchFamily="65" charset="-120"/>
              </a:rPr>
              <a:t>全年營收</a:t>
            </a:r>
            <a:r>
              <a:rPr lang="zh-TW" altLang="en-US" sz="2000" u="sng" dirty="0" smtClean="0">
                <a:ea typeface="標楷體" panose="03000509000000000000" pitchFamily="65" charset="-120"/>
              </a:rPr>
              <a:t>目標</a:t>
            </a:r>
            <a:endParaRPr lang="en-US" altLang="zh-TW" sz="2000" u="sng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u="sng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 smtClean="0">
                <a:ea typeface="標楷體" panose="03000509000000000000" pitchFamily="65" charset="-120"/>
              </a:rPr>
              <a:t>原因</a:t>
            </a:r>
            <a:r>
              <a:rPr lang="en-US" altLang="zh-TW" sz="2000" dirty="0" smtClean="0">
                <a:ea typeface="標楷體" panose="03000509000000000000" pitchFamily="65" charset="-120"/>
              </a:rPr>
              <a:t>2</a:t>
            </a:r>
            <a:r>
              <a:rPr lang="zh-TW" altLang="en-US" sz="2000" dirty="0" smtClean="0">
                <a:ea typeface="標楷體" panose="03000509000000000000" pitchFamily="65" charset="-120"/>
              </a:rPr>
              <a:t>：比起訓練句子，單獨去訓練詞彙的情感分析器，能</a:t>
            </a:r>
            <a:r>
              <a:rPr lang="zh-TW" altLang="en-US" sz="2000" b="1" dirty="0" smtClean="0">
                <a:ea typeface="標楷體" panose="03000509000000000000" pitchFamily="65" charset="-120"/>
              </a:rPr>
              <a:t>更精確的控制想要給詞彙的分數</a:t>
            </a:r>
            <a:r>
              <a:rPr lang="zh-TW" altLang="en-US" sz="2000" dirty="0" smtClean="0"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ea typeface="標楷體" panose="03000509000000000000" pitchFamily="65" charset="-120"/>
              </a:rPr>
              <a:t>例</a:t>
            </a:r>
            <a:r>
              <a:rPr lang="zh-TW" altLang="en-US" sz="2000" dirty="0" smtClean="0">
                <a:ea typeface="標楷體" panose="03000509000000000000" pitchFamily="65" charset="-120"/>
              </a:rPr>
              <a:t>子：以前一個例子來說，我們很難去控制說我們要給這一個標題多少分數。但是我們能夠一定程度的去判斷，我們應該要給「太強、彈升、上調」這三個詞彙分別多少分數。</a:t>
            </a:r>
            <a:endParaRPr lang="en-US" altLang="zh-TW" sz="2000" dirty="0" smtClean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77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45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531100" y="4406900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261100" y="773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傳統斷詞 </a:t>
            </a:r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VS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3200" b="1" dirty="0" smtClean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3200" b="1" dirty="0" smtClean="0">
                <a:latin typeface="+mn-lt"/>
                <a:ea typeface="標楷體" panose="03000509000000000000" pitchFamily="65" charset="-120"/>
              </a:rPr>
              <a:t> 問答</a:t>
            </a:r>
            <a:endParaRPr lang="zh-TW" altLang="en-US" sz="3200" b="1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9" name="內容版面配置區 3"/>
          <p:cNvSpPr txBox="1">
            <a:spLocks/>
          </p:cNvSpPr>
          <p:nvPr/>
        </p:nvSpPr>
        <p:spPr>
          <a:xfrm>
            <a:off x="838200" y="169068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運用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BERT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QA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模型抓出標題的狀態詞彙，並用這些狀態詞彙去做情感分析，以</a:t>
            </a:r>
            <a:r>
              <a:rPr kumimoji="0" lang="zh-TW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</a:rPr>
              <a:t>增加情感分析器的精確度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 b="1" dirty="0">
              <a:solidFill>
                <a:srgbClr val="FF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Ex:</a:t>
            </a: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3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月疫情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爆發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，確診人數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大增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 大立光：訂單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不受影響</a:t>
            </a:r>
            <a:r>
              <a:rPr lang="zh-TW" altLang="en-US" sz="2000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，出貨</a:t>
            </a:r>
            <a:r>
              <a:rPr lang="zh-TW" altLang="en-US" sz="2000" b="1" u="sng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正常</a:t>
            </a:r>
            <a:endParaRPr lang="en-US" altLang="zh-TW" sz="2000" b="1" u="sng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marL="0" indent="0">
              <a:buNone/>
            </a:pPr>
            <a:endParaRPr lang="en-US" altLang="zh-TW" sz="2000" b="1" u="sng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上述的例子，如果我們用</a:t>
            </a:r>
            <a:r>
              <a:rPr lang="zh-TW" altLang="en-US" sz="2000" b="1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斷詞的方法</a:t>
            </a:r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去抓取狀態詞彙，就會連同</a:t>
            </a:r>
            <a:r>
              <a:rPr lang="zh-TW" altLang="en-US" sz="2000" dirty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「</a:t>
            </a:r>
            <a:r>
              <a:rPr lang="zh-TW" altLang="en-US" sz="2000" dirty="0" smtClean="0">
                <a:solidFill>
                  <a:sysClr val="windowText" lastClr="000000"/>
                </a:solidFill>
                <a:latin typeface="Calibri"/>
                <a:ea typeface="標楷體" panose="03000509000000000000" pitchFamily="65" charset="-120"/>
                <a:cs typeface="Arial Unicode MS" panose="020B0604020202020204" pitchFamily="34" charset="-120"/>
              </a:rPr>
              <a:t>爆發、大增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」一起抓進去。然而我們真正想抓取的只有「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不受影</a:t>
            </a:r>
            <a:r>
              <a:rPr lang="zh-TW" altLang="en-US" sz="2000" dirty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響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  <a:cs typeface="Arial Unicode MS" panose="020B0604020202020204" pitchFamily="34" charset="-120"/>
              </a:rPr>
              <a:t>、正常</a:t>
            </a:r>
            <a:r>
              <a:rPr lang="zh-TW" altLang="en-US" sz="2000" dirty="0" smtClean="0">
                <a:solidFill>
                  <a:sysClr val="windowText" lastClr="000000"/>
                </a:solidFill>
                <a:ea typeface="標楷體" panose="03000509000000000000" pitchFamily="65" charset="-120"/>
              </a:rPr>
              <a:t>」等含主題的狀態詞彙。</a:t>
            </a:r>
            <a:endParaRPr lang="en-US" altLang="zh-TW" sz="2000" dirty="0" smtClean="0">
              <a:solidFill>
                <a:sysClr val="windowText" lastClr="000000"/>
              </a:solidFill>
              <a:latin typeface="Calibri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3300" y="2713838"/>
            <a:ext cx="10160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97800" y="2711857"/>
            <a:ext cx="596900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4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9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分類任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務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zh-TW" altLang="en-US" sz="1600" dirty="0">
              <a:ea typeface="標楷體" panose="03000509000000000000" pitchFamily="65" charset="-120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240000" y="3011321"/>
            <a:ext cx="67517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76000" y="2052000"/>
            <a:ext cx="2587733" cy="396535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為了從文本中提取非結構化的信息，我們希望利用語言模型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(LM)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來對財經新聞標題進行</a:t>
            </a:r>
            <a:r>
              <a:rPr lang="zh-TW" altLang="zh-TW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文本情緒的分類</a:t>
            </a:r>
            <a:r>
              <a:rPr lang="zh-TW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：正面、中立、負面。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3960000" y="2052000"/>
            <a:ext cx="7964620" cy="3948568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選擇利用模型：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上下文相關、提升至句子級別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zh-TW" altLang="en-US" b="1" dirty="0" smtClean="0">
                <a:ea typeface="標楷體" panose="03000509000000000000" pitchFamily="65" charset="-120"/>
              </a:rPr>
              <a:t>預訓練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ea typeface="標楷體" panose="03000509000000000000" pitchFamily="65" charset="-120"/>
              </a:rPr>
              <a:t>大量數據</a:t>
            </a:r>
            <a:r>
              <a:rPr lang="en-US" altLang="zh-TW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ea typeface="標楷體" panose="03000509000000000000" pitchFamily="65" charset="-120"/>
              </a:rPr>
              <a:t>能</a:t>
            </a:r>
            <a:r>
              <a:rPr lang="zh-CN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學習語言的一些基本結構特徵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，在下游任務進行</a:t>
            </a:r>
            <a:r>
              <a:rPr lang="zh-TW" altLang="en-US" dirty="0" smtClean="0">
                <a:ea typeface="標楷體" panose="03000509000000000000" pitchFamily="65" charset="-120"/>
              </a:rPr>
              <a:t>精調時，有更好的泛化效果及訓練時間；並且與之前的預訓練模型相比，它捕捉到的是真正意義上的雙向文本信息。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prstClr val="black"/>
                </a:solidFill>
                <a:ea typeface="標楷體" panose="03000509000000000000" pitchFamily="65" charset="-120"/>
              </a:rPr>
              <a:t>缺點：</a:t>
            </a:r>
            <a:endParaRPr lang="en-US" altLang="zh-TW" sz="2000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solidFill>
                  <a:prstClr val="black"/>
                </a:solidFill>
                <a:ea typeface="標楷體" panose="03000509000000000000" pitchFamily="65" charset="-120"/>
              </a:rPr>
              <a:t>處理商業、金融等動態環境的文本需要持續</a:t>
            </a:r>
            <a:r>
              <a:rPr lang="zh-TW" altLang="en-US" b="1" dirty="0" smtClean="0">
                <a:solidFill>
                  <a:prstClr val="black"/>
                </a:solidFill>
                <a:ea typeface="標楷體" panose="03000509000000000000" pitchFamily="65" charset="-120"/>
              </a:rPr>
              <a:t>手動標記資料</a:t>
            </a:r>
            <a:r>
              <a:rPr lang="zh-TW" altLang="en-US" dirty="0" smtClean="0">
                <a:solidFill>
                  <a:prstClr val="black"/>
                </a:solidFill>
                <a:ea typeface="標楷體" panose="03000509000000000000" pitchFamily="65" charset="-120"/>
              </a:rPr>
              <a:t>，並進行再訓練與驗證，較為耗時且成本昂貴；且手動標記資料也容易有不一致的偏差存在。</a:t>
            </a:r>
            <a:endParaRPr lang="en-US" altLang="zh-TW" dirty="0" smtClean="0">
              <a:solidFill>
                <a:prstClr val="black"/>
              </a:solidFill>
              <a:ea typeface="標楷體" panose="03000509000000000000" pitchFamily="65" charset="-120"/>
            </a:endParaRPr>
          </a:p>
        </p:txBody>
      </p:sp>
      <p:sp>
        <p:nvSpPr>
          <p:cNvPr id="8" name="剪去對角線角落矩形 7"/>
          <p:cNvSpPr/>
          <p:nvPr/>
        </p:nvSpPr>
        <p:spPr>
          <a:xfrm>
            <a:off x="576000" y="1800000"/>
            <a:ext cx="1048550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剪去對角線角落矩形 8"/>
          <p:cNvSpPr/>
          <p:nvPr/>
        </p:nvSpPr>
        <p:spPr>
          <a:xfrm>
            <a:off x="3959999" y="1800000"/>
            <a:ext cx="2659875" cy="56785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研究方法 </a:t>
            </a:r>
            <a:r>
              <a:rPr lang="en-US" altLang="zh-TW" sz="2400" dirty="0" smtClean="0">
                <a:solidFill>
                  <a:prstClr val="whit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en-US" altLang="zh-TW" sz="2400" dirty="0" smtClean="0">
                <a:solidFill>
                  <a:prstClr val="white"/>
                </a:solidFill>
                <a:ea typeface="標楷體" panose="03000509000000000000" pitchFamily="65" charset="-120"/>
              </a:rPr>
              <a:t>BERT</a:t>
            </a:r>
            <a:endParaRPr lang="zh-TW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942" y="3812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BERT</a:t>
            </a:r>
            <a:r>
              <a:rPr lang="en-US" altLang="zh-TW" sz="3200" b="1" dirty="0" smtClean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多主題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訓練資料：依據不同主題，提取其對應的資料（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新聞標題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）進行訓練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優點：</a:t>
            </a:r>
            <a:r>
              <a:rPr lang="zh-TW" altLang="en-US" sz="1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其雜訊較單模型少，較易提升準確率</a:t>
            </a:r>
            <a:endParaRPr lang="en-US" altLang="zh-TW" sz="18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資料標籤類別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三類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zh-TW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正面、中立、負面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已訓練完成模型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：準確率皆可達</a:t>
            </a: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90%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以上，財報面模型準確率可</a:t>
            </a:r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逾</a:t>
            </a: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95%</a:t>
            </a:r>
          </a:p>
        </p:txBody>
      </p:sp>
      <p:grpSp>
        <p:nvGrpSpPr>
          <p:cNvPr id="29" name="群組 28"/>
          <p:cNvGrpSpPr/>
          <p:nvPr/>
        </p:nvGrpSpPr>
        <p:grpSpPr>
          <a:xfrm>
            <a:off x="876458" y="3763729"/>
            <a:ext cx="10439084" cy="2413234"/>
            <a:chOff x="858541" y="1611920"/>
            <a:chExt cx="10439084" cy="2413234"/>
          </a:xfrm>
          <a:solidFill>
            <a:srgbClr val="E7E6E6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7" name="群組 6"/>
            <p:cNvGrpSpPr/>
            <p:nvPr/>
          </p:nvGrpSpPr>
          <p:grpSpPr>
            <a:xfrm>
              <a:off x="858541" y="1615585"/>
              <a:ext cx="2037754" cy="2409569"/>
              <a:chOff x="591064" y="1615585"/>
              <a:chExt cx="2037754" cy="2409569"/>
            </a:xfrm>
            <a:grpFill/>
          </p:grpSpPr>
          <p:sp>
            <p:nvSpPr>
              <p:cNvPr id="9" name="圓角矩形 8"/>
              <p:cNvSpPr/>
              <p:nvPr/>
            </p:nvSpPr>
            <p:spPr>
              <a:xfrm>
                <a:off x="881449" y="1825650"/>
                <a:ext cx="1747369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需求、</a:t>
                </a:r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訂單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、大單、急單、轉單、接單、單量、追單、缺貨、供應</a:t>
                </a:r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需求面</a:t>
                </a: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2966527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2" name="圓角矩形 11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生產、產能、產量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、產線、產值、製造、製程、良率、投產</a:t>
                </a:r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生產面</a:t>
                </a: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5044010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5" name="圓角矩形 14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銷售、出貨、</a:t>
                </a:r>
                <a:r>
                  <a:rPr lang="zh-TW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銷貨、銷量、買氣、通路、市場、後市、後勢、展店、市占、市佔、</a:t>
                </a:r>
              </a:p>
            </p:txBody>
          </p:sp>
          <p:sp>
            <p:nvSpPr>
              <p:cNvPr id="16" name="圓角矩形 15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銷售面</a:t>
                </a:r>
              </a:p>
            </p:txBody>
          </p:sp>
        </p:grpSp>
        <p:grpSp>
          <p:nvGrpSpPr>
            <p:cNvPr id="17" name="群組 16"/>
            <p:cNvGrpSpPr/>
            <p:nvPr/>
          </p:nvGrpSpPr>
          <p:grpSpPr>
            <a:xfrm>
              <a:off x="7134886" y="1615585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18" name="圓角矩形 17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營運、業績、獲利、營利、盈利、收益、</a:t>
                </a: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營運面</a:t>
                </a:r>
              </a:p>
            </p:txBody>
          </p:sp>
        </p:grpSp>
        <p:grpSp>
          <p:nvGrpSpPr>
            <p:cNvPr id="20" name="群組 19"/>
            <p:cNvGrpSpPr/>
            <p:nvPr/>
          </p:nvGrpSpPr>
          <p:grpSpPr>
            <a:xfrm>
              <a:off x="9244343" y="1611920"/>
              <a:ext cx="2053282" cy="2409569"/>
              <a:chOff x="591064" y="1615585"/>
              <a:chExt cx="2053282" cy="2409569"/>
            </a:xfrm>
            <a:grpFill/>
          </p:grpSpPr>
          <p:sp>
            <p:nvSpPr>
              <p:cNvPr id="21" name="圓角矩形 20"/>
              <p:cNvSpPr/>
              <p:nvPr/>
            </p:nvSpPr>
            <p:spPr>
              <a:xfrm>
                <a:off x="881450" y="1825650"/>
                <a:ext cx="1762896" cy="219950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營收、財報、財測、</a:t>
                </a:r>
                <a:r>
                  <a:rPr lang="en-US" altLang="zh-TW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EPS</a:t>
                </a:r>
                <a:r>
                  <a:rPr lang="zh-TW" altLang="en-US" dirty="0">
                    <a:solidFill>
                      <a:srgbClr val="C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、毛利、毛利率、淨利、純益、盈餘、殖利率</a:t>
                </a: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591064" y="1615585"/>
                <a:ext cx="957649" cy="420130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財報面</a:t>
                </a: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9262260" y="1286691"/>
            <a:ext cx="2053282" cy="2409569"/>
            <a:chOff x="9414660" y="3916129"/>
            <a:chExt cx="2053282" cy="2409569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圓角矩形 38"/>
            <p:cNvSpPr/>
            <p:nvPr/>
          </p:nvSpPr>
          <p:spPr>
            <a:xfrm>
              <a:off x="9705046" y="4126194"/>
              <a:ext cx="1762896" cy="219950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solidFill>
                    <a:srgbClr val="C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外資</a:t>
              </a:r>
              <a:r>
                <a:rPr lang="zh-TW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、熱錢、投信、法人、大戶、籌碼、降息、降準</a:t>
              </a:r>
              <a:endPara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9414660" y="3916129"/>
              <a:ext cx="957649" cy="42013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籌碼面</a:t>
              </a:r>
            </a:p>
          </p:txBody>
        </p:sp>
      </p:grpSp>
      <p:sp>
        <p:nvSpPr>
          <p:cNvPr id="24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《 </a:t>
            </a:r>
            <a:r>
              <a:rPr lang="en-US" altLang="zh-TW" sz="28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BERT</a:t>
            </a:r>
            <a:r>
              <a:rPr lang="zh-TW" altLang="en-US" sz="2800" dirty="0" smtClean="0">
                <a:solidFill>
                  <a:srgbClr val="FF0000"/>
                </a:solidFill>
                <a:latin typeface="+mn-lt"/>
                <a:ea typeface="標楷體" panose="03000509000000000000" pitchFamily="65" charset="-120"/>
              </a:rPr>
              <a:t>分類模型</a:t>
            </a:r>
            <a:r>
              <a:rPr lang="en-US" altLang="zh-TW" sz="2800" dirty="0" smtClean="0">
                <a:solidFill>
                  <a:prstClr val="black"/>
                </a:solidFill>
                <a:latin typeface="+mn-lt"/>
                <a:ea typeface="標楷體" panose="03000509000000000000" pitchFamily="65" charset="-120"/>
              </a:rPr>
              <a:t>》</a:t>
            </a:r>
            <a:endParaRPr lang="zh-TW" altLang="en-US" sz="2800" b="1" dirty="0"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85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 smtClean="0">
                <a:latin typeface="+mn-lt"/>
              </a:rPr>
              <a:t>BERT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文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本相似度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計算聚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</a:t>
            </a:r>
            <a:endParaRPr lang="zh-TW" altLang="en-US" sz="3200" dirty="0"/>
          </a:p>
        </p:txBody>
      </p:sp>
      <p:sp>
        <p:nvSpPr>
          <p:cNvPr id="5" name="內容版面配置區 5"/>
          <p:cNvSpPr txBox="1">
            <a:spLocks/>
          </p:cNvSpPr>
          <p:nvPr/>
        </p:nvSpPr>
        <p:spPr>
          <a:xfrm>
            <a:off x="838200" y="1825625"/>
            <a:ext cx="10515600" cy="447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BERT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預訓練模型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distiluse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-base-multilingual-cased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）計算標題嵌入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Embeddings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將標題嵌入進行聚類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Kmeans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，將標題分成若干組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在每個標題組別中，進行隨機抽樣若干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進行聚類，取樣後的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資料去訓練表現得</a:t>
            </a:r>
            <a:r>
              <a:rPr lang="zh-TW" altLang="en-US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比未分群的結果</a:t>
            </a:r>
            <a:r>
              <a:rPr lang="zh-TW" altLang="en-US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endParaRPr lang="en-US" altLang="zh-TW" sz="2000" dirty="0" smtClean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其泛化程度較高，且能大量減少手動標籤的時間、數量；</a:t>
            </a:r>
            <a:endParaRPr lang="en-US" altLang="zh-TW" sz="2000" dirty="0">
              <a:solidFill>
                <a:srgbClr val="C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相當的資料量下，較容易訓練到</a:t>
            </a:r>
            <a:r>
              <a:rPr lang="zh-TW" altLang="en-US" sz="2000" u="sng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各種句型</a:t>
            </a:r>
            <a:r>
              <a:rPr lang="zh-TW" altLang="en-US" sz="20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的標題</a:t>
            </a:r>
            <a:endParaRPr lang="en-US" altLang="zh-TW" sz="2000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58333"/>
              </p:ext>
            </p:extLst>
          </p:nvPr>
        </p:nvGraphicFramePr>
        <p:xfrm>
          <a:off x="631031" y="3114834"/>
          <a:ext cx="10929938" cy="1737360"/>
        </p:xfrm>
        <a:graphic>
          <a:graphicData uri="http://schemas.openxmlformats.org/drawingml/2006/table">
            <a:tbl>
              <a:tbl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1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月營收年增</a:t>
                      </a:r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6%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</a:t>
                      </a:r>
                      <a:r>
                        <a:rPr lang="en-US" altLang="zh-TW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cap="all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營運估落底回升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24%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，宅經濟為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營運再添柴火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月營收月減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，復工拚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營運贏上季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月營收月減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9% 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看好音樂串流平台發展助攻營運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10% 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營運不確定性較大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月業績小減，大陸湖北客戶佔比不到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，今年營運穩健走揚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月營收年減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11% 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季營運不確定性較大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月營收年增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6%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！疫情衝擊「但沒有客戶銷訂單」 </a:t>
                      </a:r>
                      <a:r>
                        <a:rPr lang="en-US" altLang="zh-TW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Q1</a:t>
                      </a:r>
                      <a:r>
                        <a:rPr lang="zh-TW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營運估落底逐季回升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標題 1"/>
          <p:cNvSpPr txBox="1">
            <a:spLocks/>
          </p:cNvSpPr>
          <p:nvPr/>
        </p:nvSpPr>
        <p:spPr>
          <a:xfrm>
            <a:off x="6153150" y="381258"/>
            <a:ext cx="51623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《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提升模型準確度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》</a:t>
            </a:r>
            <a:endParaRPr lang="zh-TW" altLang="en-US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1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+mn-lt"/>
              </a:rPr>
              <a:t>BERT</a:t>
            </a:r>
            <a:r>
              <a:rPr lang="en-US" altLang="zh-TW" sz="3200" b="1" dirty="0"/>
              <a:t> 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分類任務 </a:t>
            </a:r>
            <a:r>
              <a:rPr lang="en-US" altLang="zh-TW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前處理架構</a:t>
            </a:r>
            <a:endParaRPr lang="zh-TW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92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9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0745-DD1B-47AD-8D1A-00C0354EDCC3}" type="slidenum">
              <a:rPr lang="zh-TW" altLang="en-US" smtClean="0">
                <a:solidFill>
                  <a:prstClr val="white"/>
                </a:solidFill>
              </a:rPr>
              <a:pPr/>
              <a:t>9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427443" y="3645228"/>
            <a:ext cx="5760640" cy="1362075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二、情感分析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kumimoji="1"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84649" y="2715017"/>
            <a:ext cx="2749471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endParaRPr lang="zh-TW" altLang="en-US" sz="4000" b="1" cap="all" dirty="0">
              <a:solidFill>
                <a:prstClr val="white"/>
              </a:solidFill>
              <a:latin typeface="Noto Sans CJK TC Black" charset="-120"/>
              <a:ea typeface="Noto Sans CJK TC Black" charset="-120"/>
              <a:cs typeface="Noto Sans CJK TC Black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143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123.pptx" id="{D122EFD2-F904-4D34-8872-739575CE8E6D}" vid="{5744CA02-C8F9-4759-AFCB-758CE2FECAC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123</Template>
  <TotalTime>1680</TotalTime>
  <Words>3084</Words>
  <Application>Microsoft Office PowerPoint</Application>
  <PresentationFormat>寬螢幕</PresentationFormat>
  <Paragraphs>476</Paragraphs>
  <Slides>38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8" baseType="lpstr">
      <vt:lpstr>Arial Unicode MS</vt:lpstr>
      <vt:lpstr>Noto Sans CJK TC Black</vt:lpstr>
      <vt:lpstr>新細明體</vt:lpstr>
      <vt:lpstr>標楷體</vt:lpstr>
      <vt:lpstr>Arial</vt:lpstr>
      <vt:lpstr>Calibri</vt:lpstr>
      <vt:lpstr>Calibri Light</vt:lpstr>
      <vt:lpstr>Cambria Math</vt:lpstr>
      <vt:lpstr>Wingdings</vt:lpstr>
      <vt:lpstr>123</vt:lpstr>
      <vt:lpstr>元大證券計量交易部實習總結報告</vt:lpstr>
      <vt:lpstr>運用NLP技術分析財經新聞</vt:lpstr>
      <vt:lpstr>研究目的與成果</vt:lpstr>
      <vt:lpstr>一、Bert分類任務  </vt:lpstr>
      <vt:lpstr>BERT 分類任務</vt:lpstr>
      <vt:lpstr>BERT 分類任務 - 多主題模型</vt:lpstr>
      <vt:lpstr>BERT分類任務 - 文本相似度計算聚類</vt:lpstr>
      <vt:lpstr>BERT 分類任務 - 資料前處理架構</vt:lpstr>
      <vt:lpstr>二、情感分析  </vt:lpstr>
      <vt:lpstr>BERT分類器的缺點</vt:lpstr>
      <vt:lpstr>情感分析建立流程圖</vt:lpstr>
      <vt:lpstr>SnowNLP 單純貝氏</vt:lpstr>
      <vt:lpstr>貝氏定理</vt:lpstr>
      <vt:lpstr>SnowNLP – 情感分析器建構流程</vt:lpstr>
      <vt:lpstr>SnowNLP – 情感分析器算分</vt:lpstr>
      <vt:lpstr>三、BERT問答  </vt:lpstr>
      <vt:lpstr>BERT問答建立流程圖</vt:lpstr>
      <vt:lpstr>人工標籤</vt:lpstr>
      <vt:lpstr>資料預處理</vt:lpstr>
      <vt:lpstr>BERT問答訓練流程</vt:lpstr>
      <vt:lpstr>BERT問答模型訓練結果</vt:lpstr>
      <vt:lpstr>BERT、情感分析流程圖</vt:lpstr>
      <vt:lpstr>四、建立個股情緒指標</vt:lpstr>
      <vt:lpstr>個股情緒指標建立流程</vt:lpstr>
      <vt:lpstr>個股情緒指標的建立流程</vt:lpstr>
      <vt:lpstr>個股情緒指標建立 - (2330)台積電</vt:lpstr>
      <vt:lpstr>五、提取文本數字</vt:lpstr>
      <vt:lpstr>提取文本數字研究流程</vt:lpstr>
      <vt:lpstr>提取文本數字、轉換為數值資料</vt:lpstr>
      <vt:lpstr>前值比較與建立資料庫</vt:lpstr>
      <vt:lpstr>後續研究</vt:lpstr>
      <vt:lpstr>謝謝聆聽</vt:lpstr>
      <vt:lpstr>附錄</vt:lpstr>
      <vt:lpstr>BERT 分類任務 - 標籤資料、半自動標籤</vt:lpstr>
      <vt:lpstr>BERT 分類任務 – 模型訓練流程</vt:lpstr>
      <vt:lpstr>BERT、情感分析流程圖</vt:lpstr>
      <vt:lpstr>解釋詞彙的情感分析器</vt:lpstr>
      <vt:lpstr>傳統斷詞 VS BERT 問答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元大證券計量交易部實習總結報告</dc:title>
  <dc:creator>user11</dc:creator>
  <cp:lastModifiedBy>冠維 陳</cp:lastModifiedBy>
  <cp:revision>233</cp:revision>
  <dcterms:created xsi:type="dcterms:W3CDTF">2020-08-13T07:48:32Z</dcterms:created>
  <dcterms:modified xsi:type="dcterms:W3CDTF">2020-12-03T15:24:28Z</dcterms:modified>
</cp:coreProperties>
</file>