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84" r:id="rId2"/>
    <p:sldId id="286" r:id="rId3"/>
    <p:sldId id="317" r:id="rId4"/>
    <p:sldId id="320" r:id="rId5"/>
    <p:sldId id="305" r:id="rId6"/>
    <p:sldId id="326" r:id="rId7"/>
    <p:sldId id="396" r:id="rId8"/>
    <p:sldId id="334" r:id="rId9"/>
    <p:sldId id="391" r:id="rId10"/>
    <p:sldId id="345" r:id="rId11"/>
    <p:sldId id="346" r:id="rId12"/>
    <p:sldId id="360" r:id="rId13"/>
    <p:sldId id="348" r:id="rId14"/>
    <p:sldId id="349" r:id="rId15"/>
    <p:sldId id="371" r:id="rId16"/>
    <p:sldId id="350" r:id="rId17"/>
    <p:sldId id="338" r:id="rId18"/>
    <p:sldId id="339" r:id="rId19"/>
    <p:sldId id="340" r:id="rId20"/>
    <p:sldId id="341" r:id="rId21"/>
    <p:sldId id="342" r:id="rId22"/>
    <p:sldId id="343" r:id="rId23"/>
    <p:sldId id="344" r:id="rId24"/>
    <p:sldId id="373" r:id="rId25"/>
    <p:sldId id="374" r:id="rId26"/>
    <p:sldId id="375" r:id="rId27"/>
    <p:sldId id="395" r:id="rId28"/>
    <p:sldId id="357" r:id="rId29"/>
    <p:sldId id="377" r:id="rId30"/>
    <p:sldId id="378" r:id="rId31"/>
    <p:sldId id="362" r:id="rId32"/>
    <p:sldId id="366" r:id="rId33"/>
    <p:sldId id="364" r:id="rId34"/>
    <p:sldId id="380" r:id="rId35"/>
    <p:sldId id="383" r:id="rId36"/>
    <p:sldId id="384" r:id="rId37"/>
    <p:sldId id="388" r:id="rId38"/>
    <p:sldId id="381" r:id="rId39"/>
    <p:sldId id="382" r:id="rId40"/>
    <p:sldId id="387" r:id="rId41"/>
    <p:sldId id="389" r:id="rId42"/>
    <p:sldId id="390" r:id="rId43"/>
    <p:sldId id="401" r:id="rId44"/>
    <p:sldId id="399" r:id="rId45"/>
    <p:sldId id="400" r:id="rId46"/>
    <p:sldId id="355" r:id="rId47"/>
    <p:sldId id="369" r:id="rId48"/>
    <p:sldId id="370" r:id="rId49"/>
    <p:sldId id="356" r:id="rId50"/>
    <p:sldId id="372" r:id="rId51"/>
    <p:sldId id="397" r:id="rId52"/>
    <p:sldId id="398" r:id="rId53"/>
    <p:sldId id="394" r:id="rId54"/>
    <p:sldId id="393" r:id="rId55"/>
    <p:sldId id="363" r:id="rId56"/>
    <p:sldId id="283" r:id="rId5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79177" autoAdjust="0"/>
  </p:normalViewPr>
  <p:slideViewPr>
    <p:cSldViewPr snapToGrid="0">
      <p:cViewPr varScale="1">
        <p:scale>
          <a:sx n="60" d="100"/>
          <a:sy n="60" d="100"/>
        </p:scale>
        <p:origin x="78" y="76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4883F7-8792-4BF1-862C-D9FE45552900}" type="datetimeFigureOut">
              <a:rPr lang="zh-TW" altLang="en-US" smtClean="0"/>
              <a:pPr/>
              <a:t>2020/6/15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D00B9-30E7-464C-9904-0E8268979FE0}" type="slidenum">
              <a:rPr lang="zh-TW" altLang="en-US" smtClean="0"/>
              <a:pPr/>
              <a:t>‹#›</a:t>
            </a:fld>
            <a:endParaRPr lang="zh-TW" altLang="en-US"/>
          </a:p>
        </p:txBody>
      </p:sp>
    </p:spTree>
    <p:extLst>
      <p:ext uri="{BB962C8B-B14F-4D97-AF65-F5344CB8AC3E}">
        <p14:creationId xmlns:p14="http://schemas.microsoft.com/office/powerpoint/2010/main" val="341695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a:t>
            </a:fld>
            <a:endParaRPr lang="zh-TW" altLang="en-US"/>
          </a:p>
        </p:txBody>
      </p:sp>
    </p:spTree>
    <p:extLst>
      <p:ext uri="{BB962C8B-B14F-4D97-AF65-F5344CB8AC3E}">
        <p14:creationId xmlns:p14="http://schemas.microsoft.com/office/powerpoint/2010/main" val="2578079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13</a:t>
            </a:fld>
            <a:endParaRPr lang="zh-TW" altLang="en-US"/>
          </a:p>
        </p:txBody>
      </p:sp>
    </p:spTree>
    <p:extLst>
      <p:ext uri="{BB962C8B-B14F-4D97-AF65-F5344CB8AC3E}">
        <p14:creationId xmlns:p14="http://schemas.microsoft.com/office/powerpoint/2010/main" val="279966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14</a:t>
            </a:fld>
            <a:endParaRPr lang="zh-TW" altLang="en-US"/>
          </a:p>
        </p:txBody>
      </p:sp>
    </p:spTree>
    <p:extLst>
      <p:ext uri="{BB962C8B-B14F-4D97-AF65-F5344CB8AC3E}">
        <p14:creationId xmlns:p14="http://schemas.microsoft.com/office/powerpoint/2010/main" val="218926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15</a:t>
            </a:fld>
            <a:endParaRPr lang="zh-TW" altLang="en-US"/>
          </a:p>
        </p:txBody>
      </p:sp>
    </p:spTree>
    <p:extLst>
      <p:ext uri="{BB962C8B-B14F-4D97-AF65-F5344CB8AC3E}">
        <p14:creationId xmlns:p14="http://schemas.microsoft.com/office/powerpoint/2010/main" val="206555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在</a:t>
            </a:r>
            <a:r>
              <a:rPr lang="en-US" altLang="zh-TW" dirty="0" smtClean="0">
                <a:latin typeface="標楷體" panose="03000509000000000000" pitchFamily="65" charset="-120"/>
                <a:ea typeface="標楷體" panose="03000509000000000000" pitchFamily="65" charset="-120"/>
              </a:rPr>
              <a:t>machine learning</a:t>
            </a:r>
            <a:r>
              <a:rPr lang="zh-TW" altLang="en-US" dirty="0" smtClean="0">
                <a:latin typeface="標楷體" panose="03000509000000000000" pitchFamily="65" charset="-120"/>
                <a:ea typeface="標楷體" panose="03000509000000000000" pitchFamily="65" charset="-120"/>
              </a:rPr>
              <a:t>中，資料量的增加可以抵消掉</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的結果。我在訓練模型預測報酬時，常發生</a:t>
            </a:r>
            <a:r>
              <a:rPr lang="en-US" altLang="zh-TW" dirty="0" smtClean="0">
                <a:latin typeface="標楷體" panose="03000509000000000000" pitchFamily="65" charset="-120"/>
                <a:ea typeface="標楷體" panose="03000509000000000000" pitchFamily="65" charset="-120"/>
              </a:rPr>
              <a:t>train set</a:t>
            </a:r>
            <a:r>
              <a:rPr lang="zh-TW" altLang="en-US" dirty="0" smtClean="0">
                <a:latin typeface="標楷體" panose="03000509000000000000" pitchFamily="65" charset="-120"/>
                <a:ea typeface="標楷體" panose="03000509000000000000" pitchFamily="65" charset="-120"/>
              </a:rPr>
              <a:t>還不錯，但是</a:t>
            </a:r>
            <a:r>
              <a:rPr lang="en-US" altLang="zh-TW" dirty="0" smtClean="0">
                <a:latin typeface="標楷體" panose="03000509000000000000" pitchFamily="65" charset="-120"/>
                <a:ea typeface="標楷體" panose="03000509000000000000" pitchFamily="65" charset="-120"/>
              </a:rPr>
              <a:t>test set</a:t>
            </a:r>
            <a:r>
              <a:rPr lang="zh-TW" altLang="en-US" dirty="0" smtClean="0">
                <a:latin typeface="標楷體" panose="03000509000000000000" pitchFamily="65" charset="-120"/>
                <a:ea typeface="標楷體" panose="03000509000000000000" pitchFamily="65" charset="-120"/>
              </a:rPr>
              <a:t>的預測能量大幅下降的情形。畢竟台股</a:t>
            </a: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月底才開始逐筆搓合，假如資料能夠累積的更多，未來期望能增加模型的準確度。</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在做了幾個月的研究後，發現模型再怎麼</a:t>
            </a:r>
            <a:r>
              <a:rPr lang="en-US" altLang="zh-TW" dirty="0" smtClean="0">
                <a:latin typeface="標楷體" panose="03000509000000000000" pitchFamily="65" charset="-120"/>
                <a:ea typeface="標楷體" panose="03000509000000000000" pitchFamily="65" charset="-120"/>
              </a:rPr>
              <a:t>tune</a:t>
            </a:r>
            <a:r>
              <a:rPr lang="zh-TW" altLang="en-US" dirty="0" smtClean="0">
                <a:latin typeface="標楷體" panose="03000509000000000000" pitchFamily="65" charset="-120"/>
                <a:ea typeface="標楷體" panose="03000509000000000000" pitchFamily="65" charset="-120"/>
              </a:rPr>
              <a:t>，實際上差不了太多。比較重要的是我們丟了甚麼到模型裡，因此如何去挑選有用的因子我認為是很重要的。接下來我要開始講到我在實習的後半部所做的一些挑選因子的研究。</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16</a:t>
            </a:fld>
            <a:endParaRPr lang="zh-TW" altLang="en-US"/>
          </a:p>
        </p:txBody>
      </p:sp>
    </p:spTree>
    <p:extLst>
      <p:ext uri="{BB962C8B-B14F-4D97-AF65-F5344CB8AC3E}">
        <p14:creationId xmlns:p14="http://schemas.microsoft.com/office/powerpoint/2010/main" val="180926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18</a:t>
            </a:fld>
            <a:endParaRPr lang="zh-TW" altLang="en-US"/>
          </a:p>
        </p:txBody>
      </p:sp>
    </p:spTree>
    <p:extLst>
      <p:ext uri="{BB962C8B-B14F-4D97-AF65-F5344CB8AC3E}">
        <p14:creationId xmlns:p14="http://schemas.microsoft.com/office/powerpoint/2010/main" val="3224795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19</a:t>
            </a:fld>
            <a:endParaRPr lang="zh-TW" altLang="en-US"/>
          </a:p>
        </p:txBody>
      </p:sp>
    </p:spTree>
    <p:extLst>
      <p:ext uri="{BB962C8B-B14F-4D97-AF65-F5344CB8AC3E}">
        <p14:creationId xmlns:p14="http://schemas.microsoft.com/office/powerpoint/2010/main" val="98115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可以發現的是，</a:t>
            </a:r>
            <a:r>
              <a:rPr lang="en-US" altLang="zh-TW" dirty="0" err="1" smtClean="0">
                <a:latin typeface="標楷體" panose="03000509000000000000" pitchFamily="65" charset="-120"/>
                <a:ea typeface="標楷體" panose="03000509000000000000" pitchFamily="65" charset="-120"/>
              </a:rPr>
              <a:t>p_acc_diff</a:t>
            </a:r>
            <a:r>
              <a:rPr lang="en-US" altLang="zh-TW" dirty="0" smtClean="0">
                <a:latin typeface="標楷體" panose="03000509000000000000" pitchFamily="65" charset="-120"/>
                <a:ea typeface="標楷體" panose="03000509000000000000" pitchFamily="65" charset="-120"/>
              </a:rPr>
              <a:t> &gt; 25</a:t>
            </a:r>
            <a:r>
              <a:rPr lang="zh-TW" altLang="en-US" dirty="0" smtClean="0">
                <a:latin typeface="標楷體" panose="03000509000000000000" pitchFamily="65" charset="-120"/>
                <a:ea typeface="標楷體" panose="03000509000000000000" pitchFamily="65" charset="-120"/>
              </a:rPr>
              <a:t>的多發生在兩個情形</a:t>
            </a:r>
          </a:p>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漲到局部高點了，</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掛更高賣出</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賭追高</a:t>
            </a:r>
            <a:r>
              <a:rPr lang="en-US" altLang="zh-TW" dirty="0" smtClean="0">
                <a:latin typeface="標楷體" panose="03000509000000000000" pitchFamily="65" charset="-120"/>
                <a:ea typeface="標楷體" panose="03000509000000000000" pitchFamily="65" charset="-120"/>
              </a:rPr>
              <a:t>?)</a:t>
            </a: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已經跌到局部低點了，</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掛更低買入</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賭還會再下探</a:t>
            </a:r>
            <a:r>
              <a:rPr lang="en-US" altLang="zh-TW" dirty="0" smtClean="0">
                <a:latin typeface="標楷體" panose="03000509000000000000" pitchFamily="65" charset="-120"/>
                <a:ea typeface="標楷體" panose="03000509000000000000" pitchFamily="65" charset="-120"/>
              </a:rPr>
              <a:t>?)</a:t>
            </a:r>
          </a:p>
          <a:p>
            <a:r>
              <a:rPr lang="zh-TW" altLang="en-US" dirty="0" smtClean="0">
                <a:latin typeface="標楷體" panose="03000509000000000000" pitchFamily="65" charset="-120"/>
                <a:ea typeface="標楷體" panose="03000509000000000000" pitchFamily="65" charset="-120"/>
              </a:rPr>
              <a:t>因此我將這個因子視為反向的因子，訊號出現時代表要反過來做</a:t>
            </a:r>
            <a:endParaRPr lang="en-US" altLang="zh-TW" dirty="0" smtClean="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20</a:t>
            </a:fld>
            <a:endParaRPr lang="zh-TW" altLang="en-US"/>
          </a:p>
        </p:txBody>
      </p:sp>
    </p:spTree>
    <p:extLst>
      <p:ext uri="{BB962C8B-B14F-4D97-AF65-F5344CB8AC3E}">
        <p14:creationId xmlns:p14="http://schemas.microsoft.com/office/powerpoint/2010/main" val="3544949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21</a:t>
            </a:fld>
            <a:endParaRPr lang="zh-TW" altLang="en-US"/>
          </a:p>
        </p:txBody>
      </p:sp>
    </p:spTree>
    <p:extLst>
      <p:ext uri="{BB962C8B-B14F-4D97-AF65-F5344CB8AC3E}">
        <p14:creationId xmlns:p14="http://schemas.microsoft.com/office/powerpoint/2010/main" val="3601234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22</a:t>
            </a:fld>
            <a:endParaRPr lang="zh-TW" altLang="en-US"/>
          </a:p>
        </p:txBody>
      </p:sp>
    </p:spTree>
    <p:extLst>
      <p:ext uri="{BB962C8B-B14F-4D97-AF65-F5344CB8AC3E}">
        <p14:creationId xmlns:p14="http://schemas.microsoft.com/office/powerpoint/2010/main" val="1860342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接下來我要運用學長的模型去尋找重要因子。相對於</a:t>
            </a:r>
            <a:r>
              <a:rPr lang="en-US" altLang="zh-TW" dirty="0" smtClean="0"/>
              <a:t>deep</a:t>
            </a:r>
            <a:r>
              <a:rPr lang="zh-TW" altLang="en-US" dirty="0" smtClean="0"/>
              <a:t>模型來說，學長的模型屬於較簡易的</a:t>
            </a:r>
            <a:r>
              <a:rPr lang="en-US" altLang="zh-TW" dirty="0" smtClean="0"/>
              <a:t>regression model</a:t>
            </a:r>
            <a:r>
              <a:rPr lang="zh-TW" altLang="en-US" dirty="0" smtClean="0"/>
              <a:t>。模型計算上較為輕鬆，也可以更有效率地找出有效的因子。</a:t>
            </a:r>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23</a:t>
            </a:fld>
            <a:endParaRPr lang="zh-TW" altLang="en-US"/>
          </a:p>
        </p:txBody>
      </p:sp>
    </p:spTree>
    <p:extLst>
      <p:ext uri="{BB962C8B-B14F-4D97-AF65-F5344CB8AC3E}">
        <p14:creationId xmlns:p14="http://schemas.microsoft.com/office/powerpoint/2010/main" val="344527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標楷體" panose="03000509000000000000" pitchFamily="65" charset="-120"/>
                <a:ea typeface="標楷體" panose="03000509000000000000" pitchFamily="65" charset="-120"/>
              </a:rPr>
              <a:t>        </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是一種特殊的</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模型</a:t>
            </a:r>
            <a:r>
              <a:rPr lang="zh-TW" altLang="en-US" sz="1200" dirty="0" smtClean="0">
                <a:latin typeface="標楷體" panose="03000509000000000000" pitchFamily="65" charset="-120"/>
                <a:ea typeface="標楷體" panose="03000509000000000000" pitchFamily="65" charset="-120"/>
              </a:rPr>
              <a:t>。我先來介紹一下</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處理資料的構造</a:t>
            </a:r>
            <a:r>
              <a:rPr lang="zh-TW" altLang="en-US" sz="1200" dirty="0" smtClean="0">
                <a:latin typeface="標楷體" panose="03000509000000000000" pitchFamily="65" charset="-120"/>
                <a:ea typeface="標楷體" panose="03000509000000000000" pitchFamily="65" charset="-120"/>
              </a:rPr>
              <a:t>圖。</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在第一個時間點</a:t>
            </a:r>
            <a:r>
              <a:rPr lang="en-US" altLang="zh-TW" sz="1200" dirty="0" smtClean="0">
                <a:latin typeface="標楷體" panose="03000509000000000000" pitchFamily="65" charset="-120"/>
                <a:ea typeface="標楷體" panose="03000509000000000000" pitchFamily="65" charset="-120"/>
              </a:rPr>
              <a:t>t0</a:t>
            </a:r>
            <a:r>
              <a:rPr lang="zh-TW" altLang="en-US" sz="1200" dirty="0" smtClean="0">
                <a:latin typeface="標楷體" panose="03000509000000000000" pitchFamily="65" charset="-120"/>
                <a:ea typeface="標楷體" panose="03000509000000000000" pitchFamily="65" charset="-120"/>
              </a:rPr>
              <a:t>並不會把整個序列</a:t>
            </a:r>
            <a:r>
              <a:rPr lang="en-US" altLang="zh-TW" sz="1200" dirty="0" smtClean="0">
                <a:latin typeface="標楷體" panose="03000509000000000000" pitchFamily="65" charset="-120"/>
                <a:ea typeface="標楷體" panose="03000509000000000000" pitchFamily="65" charset="-120"/>
              </a:rPr>
              <a:t>X</a:t>
            </a:r>
            <a:r>
              <a:rPr lang="zh-TW" altLang="en-US" sz="1200" dirty="0" smtClean="0">
                <a:latin typeface="標楷體" panose="03000509000000000000" pitchFamily="65" charset="-120"/>
                <a:ea typeface="標楷體" panose="03000509000000000000" pitchFamily="65" charset="-120"/>
              </a:rPr>
              <a:t>讀進去，它只會將</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讀入中間的細胞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則會針對</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做一些處理後，更新自己的狀態並輸出第一個結果</a:t>
            </a:r>
            <a:r>
              <a:rPr lang="en-US" altLang="zh-TW" sz="1200" dirty="0" smtClean="0">
                <a:latin typeface="標楷體" panose="03000509000000000000" pitchFamily="65" charset="-120"/>
                <a:ea typeface="標楷體" panose="03000509000000000000" pitchFamily="65" charset="-120"/>
              </a:rPr>
              <a:t>h0</a:t>
            </a:r>
            <a:r>
              <a:rPr lang="zh-TW" altLang="en-US" sz="1200" dirty="0" smtClean="0">
                <a:latin typeface="標楷體" panose="03000509000000000000" pitchFamily="65" charset="-120"/>
                <a:ea typeface="標楷體" panose="03000509000000000000" pitchFamily="65" charset="-120"/>
              </a:rPr>
              <a:t>。以此類推，就像跑一個</a:t>
            </a:r>
            <a:r>
              <a:rPr lang="en-US" altLang="zh-TW" sz="1200" dirty="0" smtClean="0">
                <a:latin typeface="標楷體" panose="03000509000000000000" pitchFamily="65" charset="-120"/>
                <a:ea typeface="標楷體" panose="03000509000000000000" pitchFamily="65" charset="-120"/>
              </a:rPr>
              <a:t>for</a:t>
            </a:r>
            <a:r>
              <a:rPr lang="zh-TW" altLang="en-US" sz="1200" dirty="0" smtClean="0">
                <a:latin typeface="標楷體" panose="03000509000000000000" pitchFamily="65" charset="-120"/>
                <a:ea typeface="標楷體" panose="03000509000000000000" pitchFamily="65" charset="-120"/>
              </a:rPr>
              <a:t>迴圈一樣，</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不斷在每個時間點讀入當下的資料後，更新中間的細胞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，最後才輸出結果</a:t>
            </a:r>
            <a:r>
              <a:rPr lang="en-US" altLang="zh-TW" sz="1200" dirty="0" err="1" smtClean="0">
                <a:latin typeface="標楷體" panose="03000509000000000000" pitchFamily="65" charset="-120"/>
                <a:ea typeface="標楷體" panose="03000509000000000000" pitchFamily="65" charset="-120"/>
              </a:rPr>
              <a:t>ht</a:t>
            </a:r>
            <a:r>
              <a:rPr lang="zh-TW" altLang="en-US" sz="1200" dirty="0" smtClean="0">
                <a:latin typeface="標楷體" panose="03000509000000000000" pitchFamily="65" charset="-120"/>
                <a:ea typeface="標楷體" panose="03000509000000000000" pitchFamily="65" charset="-120"/>
              </a:rPr>
              <a:t>。</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這個處理資料的方式讓</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有著可以處理序列資料的優點。舉例來說，我們一般在閱讀文本時，是一個字接著一個字去看得，而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也是，透過一個字一個字的讀入，並更新模型狀態。</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然而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在每次讀入任何新的數據之前，細胞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中的記憶狀態都會被初始化為</a:t>
            </a:r>
            <a:r>
              <a:rPr lang="en-US" altLang="zh-TW" sz="1200" dirty="0" smtClean="0">
                <a:latin typeface="標楷體" panose="03000509000000000000" pitchFamily="65" charset="-120"/>
                <a:ea typeface="標楷體" panose="03000509000000000000" pitchFamily="65" charset="-120"/>
              </a:rPr>
              <a:t>0</a:t>
            </a:r>
            <a:r>
              <a:rPr lang="zh-TW" altLang="en-US" sz="1200" dirty="0" smtClean="0">
                <a:latin typeface="標楷體" panose="03000509000000000000" pitchFamily="65" charset="-120"/>
                <a:ea typeface="標楷體" panose="03000509000000000000" pitchFamily="65" charset="-120"/>
              </a:rPr>
              <a:t>，這導致</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的記憶狀態 </a:t>
            </a:r>
            <a:r>
              <a:rPr lang="en-US" altLang="zh-TW" sz="1200" dirty="0" err="1" smtClean="0">
                <a:latin typeface="標楷體" panose="03000509000000000000" pitchFamily="65" charset="-120"/>
                <a:ea typeface="標楷體" panose="03000509000000000000" pitchFamily="65" charset="-120"/>
              </a:rPr>
              <a:t>state_t</a:t>
            </a:r>
            <a:r>
              <a:rPr lang="en-US" altLang="zh-TW" sz="1200" dirty="0" smtClean="0">
                <a:latin typeface="標楷體" panose="03000509000000000000" pitchFamily="65" charset="-120"/>
                <a:ea typeface="標楷體" panose="03000509000000000000" pitchFamily="65" charset="-120"/>
              </a:rPr>
              <a:t> </a:t>
            </a:r>
            <a:r>
              <a:rPr lang="zh-TW" altLang="en-US" sz="1200" dirty="0" smtClean="0">
                <a:latin typeface="標楷體" panose="03000509000000000000" pitchFamily="65" charset="-120"/>
                <a:ea typeface="標楷體" panose="03000509000000000000" pitchFamily="65" charset="-120"/>
              </a:rPr>
              <a:t>沒辦法很好地「記住」前面處理過的序列元素，造成 </a:t>
            </a:r>
            <a:r>
              <a:rPr lang="en-US" altLang="zh-TW" sz="1200" dirty="0" smtClean="0">
                <a:latin typeface="標楷體" panose="03000509000000000000" pitchFamily="65" charset="-120"/>
                <a:ea typeface="標楷體" panose="03000509000000000000" pitchFamily="65" charset="-120"/>
              </a:rPr>
              <a:t>RNN </a:t>
            </a:r>
            <a:r>
              <a:rPr lang="zh-TW" altLang="en-US" sz="1200" dirty="0" smtClean="0">
                <a:latin typeface="標楷體" panose="03000509000000000000" pitchFamily="65" charset="-120"/>
                <a:ea typeface="標楷體" panose="03000509000000000000" pitchFamily="65" charset="-120"/>
              </a:rPr>
              <a:t>在處理後來的元素時，就已經把前面重要的資訊給忘記了</a:t>
            </a:r>
            <a:r>
              <a:rPr lang="zh-TW" altLang="en-US" sz="1200" dirty="0" smtClean="0">
                <a:latin typeface="標楷體" panose="03000509000000000000" pitchFamily="65" charset="-120"/>
                <a:ea typeface="標楷體" panose="03000509000000000000" pitchFamily="65" charset="-120"/>
              </a:rPr>
              <a:t>。而我這次所使用的</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模型可以解決這個問題。</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        </a:t>
            </a:r>
            <a:endParaRPr lang="zh-TW" altLang="en-US" sz="12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a:t>
            </a:fld>
            <a:endParaRPr lang="zh-TW" altLang="en-US"/>
          </a:p>
        </p:txBody>
      </p:sp>
    </p:spTree>
    <p:extLst>
      <p:ext uri="{BB962C8B-B14F-4D97-AF65-F5344CB8AC3E}">
        <p14:creationId xmlns:p14="http://schemas.microsoft.com/office/powerpoint/2010/main" val="1926045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首先我想同時考慮價量的因素，因此我先將價格乘上量形成</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以及</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，分別代表買邊與賣邊的力道。</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那第一群因子我考慮的是技術指標</a:t>
            </a:r>
            <a:r>
              <a:rPr lang="en-US" altLang="zh-TW" dirty="0" smtClean="0">
                <a:latin typeface="標楷體" panose="03000509000000000000" pitchFamily="65" charset="-120"/>
                <a:ea typeface="標楷體" panose="03000509000000000000" pitchFamily="65" charset="-120"/>
              </a:rPr>
              <a:t>moving average</a:t>
            </a:r>
            <a:r>
              <a:rPr lang="zh-TW" altLang="en-US" dirty="0" smtClean="0">
                <a:latin typeface="標楷體" panose="03000509000000000000" pitchFamily="65" charset="-120"/>
                <a:ea typeface="標楷體" panose="03000509000000000000" pitchFamily="65" charset="-120"/>
              </a:rPr>
              <a:t>。我將五檔</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MA</a:t>
            </a:r>
            <a:r>
              <a:rPr lang="zh-TW" altLang="en-US" dirty="0" smtClean="0">
                <a:latin typeface="標楷體" panose="03000509000000000000" pitchFamily="65" charset="-120"/>
                <a:ea typeface="標楷體" panose="03000509000000000000" pitchFamily="65" charset="-120"/>
              </a:rPr>
              <a:t>，再分別減掉</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。因此我認為當</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時，代表現在市場處於多頭。反之當</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時，代表現在市場處於空頭。</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24</a:t>
            </a:fld>
            <a:endParaRPr lang="zh-TW" altLang="en-US"/>
          </a:p>
        </p:txBody>
      </p:sp>
    </p:spTree>
    <p:extLst>
      <p:ext uri="{BB962C8B-B14F-4D97-AF65-F5344CB8AC3E}">
        <p14:creationId xmlns:p14="http://schemas.microsoft.com/office/powerpoint/2010/main" val="700476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再來是第二群因子，技術指標</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首先</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代表短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。當短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大於</a:t>
            </a:r>
            <a:r>
              <a:rPr lang="en-US" altLang="zh-TW" dirty="0" smtClean="0">
                <a:latin typeface="標楷體" panose="03000509000000000000" pitchFamily="65" charset="-120"/>
                <a:ea typeface="標楷體" panose="03000509000000000000" pitchFamily="65" charset="-120"/>
              </a:rPr>
              <a:t>0</a:t>
            </a:r>
            <a:r>
              <a:rPr lang="zh-TW" altLang="en-US" dirty="0" smtClean="0">
                <a:latin typeface="標楷體" panose="03000509000000000000" pitchFamily="65" charset="-120"/>
                <a:ea typeface="標楷體" panose="03000509000000000000" pitchFamily="65" charset="-120"/>
              </a:rPr>
              <a:t>時，通常表示多頭，因此報酬為正</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再來則是</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是</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減去</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取指數移動平均。</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大部分只有</a:t>
            </a:r>
            <a:r>
              <a:rPr lang="zh-TW" altLang="en-US" dirty="0" smtClean="0">
                <a:latin typeface="標楷體" panose="03000509000000000000" pitchFamily="65" charset="-120"/>
                <a:ea typeface="標楷體" panose="03000509000000000000" pitchFamily="65" charset="-120"/>
              </a:rPr>
              <a:t>在黃金交叉以及死亡交叉時有用</a:t>
            </a:r>
            <a:r>
              <a:rPr lang="zh-TW" altLang="en-US" dirty="0" smtClean="0">
                <a:latin typeface="標楷體" panose="03000509000000000000" pitchFamily="65" charset="-120"/>
                <a:ea typeface="標楷體" panose="03000509000000000000" pitchFamily="65" charset="-120"/>
              </a:rPr>
              <a:t>。因為當黃金交叉或死亡交叉後一段時間，會有均值回歸的現象。因此</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才會是與報酬呈現負</a:t>
            </a:r>
            <a:r>
              <a:rPr lang="zh-TW" altLang="en-US" dirty="0" smtClean="0">
                <a:latin typeface="標楷體" panose="03000509000000000000" pitchFamily="65" charset="-120"/>
                <a:ea typeface="標楷體" panose="03000509000000000000" pitchFamily="65" charset="-120"/>
              </a:rPr>
              <a:t>相關。</a:t>
            </a:r>
            <a:r>
              <a:rPr lang="zh-TW" altLang="en-US" dirty="0" smtClean="0">
                <a:latin typeface="標楷體" panose="03000509000000000000" pitchFamily="65" charset="-120"/>
                <a:ea typeface="標楷體" panose="03000509000000000000" pitchFamily="65" charset="-120"/>
              </a:rPr>
              <a:t>舉例來說，當快線由下往上穿越時，通常價格會上漲，但是經過一段時間後會產生均值回歸，價格下跌。</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25</a:t>
            </a:fld>
            <a:endParaRPr lang="zh-TW" altLang="en-US"/>
          </a:p>
        </p:txBody>
      </p:sp>
    </p:spTree>
    <p:extLst>
      <p:ext uri="{BB962C8B-B14F-4D97-AF65-F5344CB8AC3E}">
        <p14:creationId xmlns:p14="http://schemas.microsoft.com/office/powerpoint/2010/main" val="2726991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第三群因子是</a:t>
            </a:r>
            <a:r>
              <a:rPr lang="en-US" altLang="zh-TW" dirty="0" smtClean="0">
                <a:latin typeface="標楷體" panose="03000509000000000000" pitchFamily="65" charset="-120"/>
                <a:ea typeface="標楷體" panose="03000509000000000000" pitchFamily="65" charset="-120"/>
              </a:rPr>
              <a:t>spread of value</a:t>
            </a:r>
            <a:r>
              <a:rPr lang="zh-TW" altLang="en-US" dirty="0" smtClean="0">
                <a:latin typeface="標楷體" panose="03000509000000000000" pitchFamily="65" charset="-120"/>
                <a:ea typeface="標楷體" panose="03000509000000000000" pitchFamily="65" charset="-120"/>
              </a:rPr>
              <a:t>。我</a:t>
            </a:r>
            <a:r>
              <a:rPr lang="zh-TW" altLang="en-US" sz="1200" dirty="0" smtClean="0">
                <a:latin typeface="Palatino Linotype" panose="02040502050505030304" pitchFamily="18" charset="0"/>
                <a:ea typeface="標楷體" panose="03000509000000000000" pitchFamily="65" charset="-120"/>
              </a:rPr>
              <a:t>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Value</a:t>
            </a:r>
            <a:r>
              <a:rPr lang="zh-TW" altLang="en-US" sz="1200" dirty="0" smtClean="0">
                <a:latin typeface="Palatino Linotype" panose="02040502050505030304" pitchFamily="18" charset="0"/>
                <a:ea typeface="標楷體" panose="03000509000000000000" pitchFamily="65" charset="-120"/>
              </a:rPr>
              <a:t> 已經同時考慮了價與量，假如 </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 大於 </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，代表市場處於</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，帶來的報酬為</a:t>
            </a:r>
            <a:r>
              <a:rPr lang="zh-TW" altLang="en-US" sz="1200" dirty="0" smtClean="0">
                <a:solidFill>
                  <a:srgbClr val="FF0000"/>
                </a:solidFill>
                <a:latin typeface="Palatino Linotype" panose="02040502050505030304" pitchFamily="18" charset="0"/>
                <a:ea typeface="標楷體" panose="03000509000000000000" pitchFamily="65" charset="-120"/>
              </a:rPr>
              <a:t>負</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26</a:t>
            </a:fld>
            <a:endParaRPr lang="zh-TW" altLang="en-US"/>
          </a:p>
        </p:txBody>
      </p:sp>
    </p:spTree>
    <p:extLst>
      <p:ext uri="{BB962C8B-B14F-4D97-AF65-F5344CB8AC3E}">
        <p14:creationId xmlns:p14="http://schemas.microsoft.com/office/powerpoint/2010/main" val="148298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27</a:t>
            </a:fld>
            <a:endParaRPr lang="zh-TW" altLang="en-US"/>
          </a:p>
        </p:txBody>
      </p:sp>
    </p:spTree>
    <p:extLst>
      <p:ext uri="{BB962C8B-B14F-4D97-AF65-F5344CB8AC3E}">
        <p14:creationId xmlns:p14="http://schemas.microsoft.com/office/powerpoint/2010/main" val="692227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的價去取差分。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，因為我認為價格取差分，無論是</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還是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帶來的應該會是</a:t>
            </a:r>
            <a:r>
              <a:rPr lang="zh-TW" altLang="en-US" sz="1200" dirty="0" smtClean="0">
                <a:solidFill>
                  <a:srgbClr val="FF0000"/>
                </a:solidFill>
                <a:latin typeface="Palatino Linotype" panose="02040502050505030304" pitchFamily="18" charset="0"/>
                <a:ea typeface="標楷體" panose="03000509000000000000" pitchFamily="65" charset="-120"/>
              </a:rPr>
              <a:t>動能</a:t>
            </a:r>
            <a:r>
              <a:rPr lang="zh-TW" altLang="en-US" sz="1200" dirty="0" smtClean="0">
                <a:latin typeface="Palatino Linotype" panose="02040502050505030304" pitchFamily="18" charset="0"/>
                <a:ea typeface="標楷體" panose="03000509000000000000" pitchFamily="65" charset="-120"/>
              </a:rPr>
              <a:t>。也就是說如果過去</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價格被</a:t>
            </a:r>
            <a:r>
              <a:rPr lang="en-US" altLang="zh-TW" sz="1200" dirty="0" smtClean="0">
                <a:latin typeface="Palatino Linotype" panose="02040502050505030304" pitchFamily="18" charset="0"/>
                <a:ea typeface="標楷體" panose="03000509000000000000" pitchFamily="65" charset="-120"/>
              </a:rPr>
              <a:t>trade</a:t>
            </a:r>
            <a:r>
              <a:rPr lang="zh-TW" altLang="en-US" sz="1200" dirty="0" smtClean="0">
                <a:latin typeface="Palatino Linotype" panose="02040502050505030304" pitchFamily="18" charset="0"/>
                <a:ea typeface="標楷體" panose="03000509000000000000" pitchFamily="65" charset="-120"/>
              </a:rPr>
              <a:t>上來，那下</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之後的報酬應該也會往上。</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28</a:t>
            </a:fld>
            <a:endParaRPr lang="zh-TW" altLang="en-US"/>
          </a:p>
        </p:txBody>
      </p:sp>
    </p:spTree>
    <p:extLst>
      <p:ext uri="{BB962C8B-B14F-4D97-AF65-F5344CB8AC3E}">
        <p14:creationId xmlns:p14="http://schemas.microsoft.com/office/powerpoint/2010/main" val="1447104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接著是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，帶來的是負的報酬。</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反之，我</a:t>
            </a:r>
            <a:r>
              <a:rPr lang="en-US" altLang="zh-TW" sz="1200" dirty="0" smtClean="0">
                <a:latin typeface="Palatino Linotype" panose="02040502050505030304" pitchFamily="18" charset="0"/>
                <a:ea typeface="標楷體" panose="03000509000000000000" pitchFamily="65" charset="-120"/>
              </a:rPr>
              <a:t>Bid</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多頭</a:t>
            </a:r>
            <a:r>
              <a:rPr lang="zh-TW" altLang="en-US" sz="1200" dirty="0" smtClean="0">
                <a:latin typeface="Palatino Linotype" panose="02040502050505030304" pitchFamily="18" charset="0"/>
                <a:ea typeface="標楷體" panose="03000509000000000000" pitchFamily="65" charset="-120"/>
              </a:rPr>
              <a:t>，帶來的是正的報酬。</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29</a:t>
            </a:fld>
            <a:endParaRPr lang="zh-TW" altLang="en-US"/>
          </a:p>
        </p:txBody>
      </p:sp>
    </p:spTree>
    <p:extLst>
      <p:ext uri="{BB962C8B-B14F-4D97-AF65-F5344CB8AC3E}">
        <p14:creationId xmlns:p14="http://schemas.microsoft.com/office/powerpoint/2010/main" val="1662066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最後是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的差分。</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代表賣邊的力道，</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市場空頭，股價報酬會往下</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反之，我</a:t>
            </a:r>
            <a:r>
              <a:rPr lang="zh-TW" altLang="en-US" sz="1200" dirty="0" smtClean="0">
                <a:latin typeface="Palatino Linotype" panose="02040502050505030304" pitchFamily="18" charset="0"/>
                <a:ea typeface="標楷體" panose="03000509000000000000" pitchFamily="65" charset="-120"/>
              </a:rPr>
              <a:t>預期</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代表買邊的力道，我認為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市場多頭，報酬會往上</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30</a:t>
            </a:fld>
            <a:endParaRPr lang="zh-TW" altLang="en-US"/>
          </a:p>
        </p:txBody>
      </p:sp>
    </p:spTree>
    <p:extLst>
      <p:ext uri="{BB962C8B-B14F-4D97-AF65-F5344CB8AC3E}">
        <p14:creationId xmlns:p14="http://schemas.microsoft.com/office/powerpoint/2010/main" val="2300574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首先我各自將每一個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的因子放入模型，並算出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。之後我挑選出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 較高的</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，把他們當作重要因子。</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接下來我會將這</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組</a:t>
            </a:r>
            <a:r>
              <a:rPr lang="zh-TW" altLang="en-US" dirty="0" smtClean="0">
                <a:latin typeface="標楷體" panose="03000509000000000000" pitchFamily="65" charset="-120"/>
                <a:ea typeface="標楷體" panose="03000509000000000000" pitchFamily="65" charset="-120"/>
              </a:rPr>
              <a:t>共</a:t>
            </a:r>
            <a:r>
              <a:rPr lang="en-US" altLang="zh-TW" dirty="0" smtClean="0">
                <a:latin typeface="標楷體" panose="03000509000000000000" pitchFamily="65" charset="-120"/>
                <a:ea typeface="標楷體" panose="03000509000000000000" pitchFamily="65" charset="-120"/>
              </a:rPr>
              <a:t>123</a:t>
            </a:r>
            <a:r>
              <a:rPr lang="zh-TW" altLang="en-US" dirty="0" smtClean="0">
                <a:latin typeface="標楷體" panose="03000509000000000000" pitchFamily="65" charset="-120"/>
                <a:ea typeface="標楷體" panose="03000509000000000000" pitchFamily="65" charset="-120"/>
              </a:rPr>
              <a:t>個</a:t>
            </a:r>
            <a:r>
              <a:rPr lang="zh-TW" altLang="en-US" dirty="0" smtClean="0">
                <a:latin typeface="標楷體" panose="03000509000000000000" pitchFamily="65" charset="-120"/>
                <a:ea typeface="標楷體" panose="03000509000000000000" pitchFamily="65" charset="-120"/>
              </a:rPr>
              <a:t>因子全部一起丟進去學長的模型，看看</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會上升到多少。</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31</a:t>
            </a:fld>
            <a:endParaRPr lang="zh-TW" altLang="en-US"/>
          </a:p>
        </p:txBody>
      </p:sp>
    </p:spTree>
    <p:extLst>
      <p:ext uri="{BB962C8B-B14F-4D97-AF65-F5344CB8AC3E}">
        <p14:creationId xmlns:p14="http://schemas.microsoft.com/office/powerpoint/2010/main" val="4282851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32</a:t>
            </a:fld>
            <a:endParaRPr lang="zh-TW" altLang="en-US"/>
          </a:p>
        </p:txBody>
      </p:sp>
    </p:spTree>
    <p:extLst>
      <p:ext uri="{BB962C8B-B14F-4D97-AF65-F5344CB8AC3E}">
        <p14:creationId xmlns:p14="http://schemas.microsoft.com/office/powerpoint/2010/main" val="3196257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可以看到上面的表格代表正項相關的前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個重要因子，而下面的表格代表負向相關的前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個重要因子。可以發現的是，較為重要的因子大多為同一個</a:t>
            </a:r>
            <a:r>
              <a:rPr lang="en-US" altLang="zh-TW" dirty="0" smtClean="0">
                <a:latin typeface="標楷體" panose="03000509000000000000" pitchFamily="65" charset="-120"/>
                <a:ea typeface="標楷體" panose="03000509000000000000" pitchFamily="65" charset="-120"/>
              </a:rPr>
              <a:t>price</a:t>
            </a:r>
            <a:r>
              <a:rPr lang="zh-TW" altLang="en-US" dirty="0" smtClean="0">
                <a:latin typeface="標楷體" panose="03000509000000000000" pitchFamily="65" charset="-120"/>
                <a:ea typeface="標楷體" panose="03000509000000000000" pitchFamily="65" charset="-120"/>
              </a:rPr>
              <a:t>或是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之間</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的差，而主要多為</a:t>
            </a:r>
            <a:r>
              <a:rPr lang="en-US" altLang="zh-TW" dirty="0" smtClean="0">
                <a:latin typeface="標楷體" panose="03000509000000000000" pitchFamily="65" charset="-120"/>
                <a:ea typeface="標楷體" panose="03000509000000000000" pitchFamily="65" charset="-120"/>
              </a:rPr>
              <a:t>ask1</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bid1</a:t>
            </a:r>
            <a:r>
              <a:rPr lang="zh-TW" altLang="en-US" dirty="0" smtClean="0">
                <a:latin typeface="標楷體" panose="03000509000000000000" pitchFamily="65" charset="-120"/>
                <a:ea typeface="標楷體" panose="03000509000000000000" pitchFamily="65" charset="-120"/>
              </a:rPr>
              <a:t>組成。從中可以發現第一買賣價帶來的資訊較後</a:t>
            </a:r>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個買賣價多，而</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之間的差又比</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之間的差帶來的資訊量較多。那接下來我會根據各個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去分析這群因子所帶來的影響。</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33</a:t>
            </a:fld>
            <a:endParaRPr lang="zh-TW" altLang="en-US"/>
          </a:p>
        </p:txBody>
      </p:sp>
    </p:spTree>
    <p:extLst>
      <p:ext uri="{BB962C8B-B14F-4D97-AF65-F5344CB8AC3E}">
        <p14:creationId xmlns:p14="http://schemas.microsoft.com/office/powerpoint/2010/main" val="382285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標楷體" panose="03000509000000000000" pitchFamily="65" charset="-120"/>
                <a:ea typeface="標楷體" panose="03000509000000000000" pitchFamily="65" charset="-120"/>
              </a:rPr>
              <a:t>下圖是</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處理資料的構造圖，可以想像右圖這個綠色的長方形就是剛剛</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。這個細胞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包含</a:t>
            </a:r>
            <a:r>
              <a:rPr lang="en-US" altLang="zh-TW" sz="1200" dirty="0" smtClean="0">
                <a:latin typeface="標楷體" panose="03000509000000000000" pitchFamily="65" charset="-120"/>
                <a:ea typeface="標楷體" panose="03000509000000000000" pitchFamily="65" charset="-120"/>
              </a:rPr>
              <a:t>forget gate,</a:t>
            </a:r>
            <a:r>
              <a:rPr lang="en-US" altLang="zh-TW" sz="1200" baseline="0" dirty="0" smtClean="0">
                <a:latin typeface="標楷體" panose="03000509000000000000" pitchFamily="65" charset="-120"/>
                <a:ea typeface="標楷體" panose="03000509000000000000" pitchFamily="65" charset="-120"/>
              </a:rPr>
              <a:t> input gate, output gate</a:t>
            </a:r>
            <a:r>
              <a:rPr lang="zh-TW" altLang="en-US" sz="1200" baseline="0" dirty="0" smtClean="0">
                <a:latin typeface="標楷體" panose="03000509000000000000" pitchFamily="65" charset="-120"/>
                <a:ea typeface="標楷體" panose="03000509000000000000" pitchFamily="65" charset="-120"/>
              </a:rPr>
              <a:t>，透過這些閘門，</a:t>
            </a:r>
            <a:r>
              <a:rPr lang="en-US" altLang="zh-TW" sz="1200" baseline="0" dirty="0" smtClean="0">
                <a:latin typeface="標楷體" panose="03000509000000000000" pitchFamily="65" charset="-120"/>
                <a:ea typeface="標楷體" panose="03000509000000000000" pitchFamily="65" charset="-120"/>
              </a:rPr>
              <a:t>LSTM</a:t>
            </a:r>
            <a:r>
              <a:rPr lang="zh-TW" altLang="en-US" sz="1200" baseline="0" dirty="0" smtClean="0">
                <a:latin typeface="標楷體" panose="03000509000000000000" pitchFamily="65" charset="-120"/>
                <a:ea typeface="標楷體" panose="03000509000000000000" pitchFamily="65" charset="-120"/>
              </a:rPr>
              <a:t>可以更好的控制細胞在不同時間點的記憶狀態。</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aseline="0" dirty="0" smtClean="0">
                <a:latin typeface="標楷體" panose="03000509000000000000" pitchFamily="65" charset="-120"/>
                <a:ea typeface="標楷體" panose="03000509000000000000" pitchFamily="65" charset="-120"/>
              </a:rPr>
              <a:t>解釋三個閘門</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細胞頂端那條 </a:t>
            </a:r>
            <a:r>
              <a:rPr lang="en-US" altLang="zh-TW" dirty="0" smtClean="0">
                <a:latin typeface="標楷體" panose="03000509000000000000" pitchFamily="65" charset="-120"/>
                <a:ea typeface="標楷體" panose="03000509000000000000" pitchFamily="65" charset="-120"/>
              </a:rPr>
              <a:t>cell state </a:t>
            </a:r>
            <a:r>
              <a:rPr lang="zh-TW" altLang="en-US" dirty="0" smtClean="0">
                <a:latin typeface="標楷體" panose="03000509000000000000" pitchFamily="65" charset="-120"/>
                <a:ea typeface="標楷體" panose="03000509000000000000" pitchFamily="65" charset="-120"/>
              </a:rPr>
              <a:t>正代表著細胞記憶的轉換過程。</a:t>
            </a:r>
          </a:p>
          <a:p>
            <a:r>
              <a:rPr lang="zh-TW" altLang="en-US" dirty="0" smtClean="0">
                <a:latin typeface="標楷體" panose="03000509000000000000" pitchFamily="65" charset="-120"/>
                <a:ea typeface="標楷體" panose="03000509000000000000" pitchFamily="65" charset="-120"/>
              </a:rPr>
              <a:t>可以想像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細胞裡頭的記憶狀態是一個包裹，上面那條直線就代表著一個輸送帶。</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可以把任意時間點的記憶狀態（也就是包裹）放上這條輸送帶，然後在未來的某個時間點將它原封不動的取下來使用。因為這樣的機制，讓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即使面對很長的序列數據也能有效處理，不遺忘以前的記憶。</a:t>
            </a:r>
          </a:p>
          <a:p>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的特性讓它就處理時間序列資料上有合理性，因此我選擇這個模型來處理</a:t>
            </a:r>
            <a:r>
              <a:rPr lang="zh-TW" altLang="en-US" dirty="0" smtClean="0">
                <a:latin typeface="標楷體" panose="03000509000000000000" pitchFamily="65" charset="-120"/>
                <a:ea typeface="標楷體" panose="03000509000000000000" pitchFamily="65" charset="-120"/>
              </a:rPr>
              <a:t>個股價量的</a:t>
            </a:r>
            <a:r>
              <a:rPr lang="zh-TW" altLang="en-US" dirty="0" smtClean="0">
                <a:latin typeface="標楷體" panose="03000509000000000000" pitchFamily="65" charset="-120"/>
                <a:ea typeface="標楷體" panose="03000509000000000000" pitchFamily="65" charset="-120"/>
              </a:rPr>
              <a:t>資料。</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6</a:t>
            </a:fld>
            <a:endParaRPr lang="zh-TW" altLang="en-US"/>
          </a:p>
        </p:txBody>
      </p:sp>
    </p:spTree>
    <p:extLst>
      <p:ext uri="{BB962C8B-B14F-4D97-AF65-F5344CB8AC3E}">
        <p14:creationId xmlns:p14="http://schemas.microsoft.com/office/powerpoint/2010/main" val="330679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34</a:t>
            </a:fld>
            <a:endParaRPr lang="zh-TW" altLang="en-US"/>
          </a:p>
        </p:txBody>
      </p:sp>
    </p:spTree>
    <p:extLst>
      <p:ext uri="{BB962C8B-B14F-4D97-AF65-F5344CB8AC3E}">
        <p14:creationId xmlns:p14="http://schemas.microsoft.com/office/powerpoint/2010/main" val="2515564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35</a:t>
            </a:fld>
            <a:endParaRPr lang="zh-TW" altLang="en-US"/>
          </a:p>
        </p:txBody>
      </p:sp>
    </p:spTree>
    <p:extLst>
      <p:ext uri="{BB962C8B-B14F-4D97-AF65-F5344CB8AC3E}">
        <p14:creationId xmlns:p14="http://schemas.microsoft.com/office/powerpoint/2010/main" val="2811918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36</a:t>
            </a:fld>
            <a:endParaRPr lang="zh-TW" altLang="en-US"/>
          </a:p>
        </p:txBody>
      </p:sp>
    </p:spTree>
    <p:extLst>
      <p:ext uri="{BB962C8B-B14F-4D97-AF65-F5344CB8AC3E}">
        <p14:creationId xmlns:p14="http://schemas.microsoft.com/office/powerpoint/2010/main" val="1470039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37</a:t>
            </a:fld>
            <a:endParaRPr lang="zh-TW" altLang="en-US"/>
          </a:p>
        </p:txBody>
      </p:sp>
    </p:spTree>
    <p:extLst>
      <p:ext uri="{BB962C8B-B14F-4D97-AF65-F5344CB8AC3E}">
        <p14:creationId xmlns:p14="http://schemas.microsoft.com/office/powerpoint/2010/main" val="3510883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38</a:t>
            </a:fld>
            <a:endParaRPr lang="zh-TW" altLang="en-US"/>
          </a:p>
        </p:txBody>
      </p:sp>
    </p:spTree>
    <p:extLst>
      <p:ext uri="{BB962C8B-B14F-4D97-AF65-F5344CB8AC3E}">
        <p14:creationId xmlns:p14="http://schemas.microsoft.com/office/powerpoint/2010/main" val="3060346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39</a:t>
            </a:fld>
            <a:endParaRPr lang="zh-TW" altLang="en-US"/>
          </a:p>
        </p:txBody>
      </p:sp>
    </p:spTree>
    <p:extLst>
      <p:ext uri="{BB962C8B-B14F-4D97-AF65-F5344CB8AC3E}">
        <p14:creationId xmlns:p14="http://schemas.microsoft.com/office/powerpoint/2010/main" val="3676964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40</a:t>
            </a:fld>
            <a:endParaRPr lang="zh-TW" altLang="en-US"/>
          </a:p>
        </p:txBody>
      </p:sp>
    </p:spTree>
    <p:extLst>
      <p:ext uri="{BB962C8B-B14F-4D97-AF65-F5344CB8AC3E}">
        <p14:creationId xmlns:p14="http://schemas.microsoft.com/office/powerpoint/2010/main" val="2881634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41</a:t>
            </a:fld>
            <a:endParaRPr lang="zh-TW" altLang="en-US"/>
          </a:p>
        </p:txBody>
      </p:sp>
    </p:spTree>
    <p:extLst>
      <p:ext uri="{BB962C8B-B14F-4D97-AF65-F5344CB8AC3E}">
        <p14:creationId xmlns:p14="http://schemas.microsoft.com/office/powerpoint/2010/main" val="1537449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42</a:t>
            </a:fld>
            <a:endParaRPr lang="zh-TW" altLang="en-US"/>
          </a:p>
        </p:txBody>
      </p:sp>
    </p:spTree>
    <p:extLst>
      <p:ext uri="{BB962C8B-B14F-4D97-AF65-F5344CB8AC3E}">
        <p14:creationId xmlns:p14="http://schemas.microsoft.com/office/powerpoint/2010/main" val="4105732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43</a:t>
            </a:fld>
            <a:endParaRPr lang="zh-TW" altLang="en-US"/>
          </a:p>
        </p:txBody>
      </p:sp>
    </p:spTree>
    <p:extLst>
      <p:ext uri="{BB962C8B-B14F-4D97-AF65-F5344CB8AC3E}">
        <p14:creationId xmlns:p14="http://schemas.microsoft.com/office/powerpoint/2010/main" val="25473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在實作上，傳統的 </a:t>
            </a:r>
            <a:r>
              <a:rPr lang="en-US" altLang="zh-TW" sz="1200" b="0" i="0" kern="1200" dirty="0" smtClean="0">
                <a:solidFill>
                  <a:schemeClr val="tx1"/>
                </a:solidFill>
                <a:effectLst/>
                <a:latin typeface="+mn-lt"/>
                <a:ea typeface="+mn-ea"/>
                <a:cs typeface="+mn-cs"/>
              </a:rPr>
              <a:t>RNN </a:t>
            </a:r>
            <a:r>
              <a:rPr lang="zh-TW" altLang="en-US" sz="1200" b="0" i="0" kern="1200" dirty="0" smtClean="0">
                <a:solidFill>
                  <a:schemeClr val="tx1"/>
                </a:solidFill>
                <a:effectLst/>
                <a:latin typeface="+mn-lt"/>
                <a:ea typeface="+mn-ea"/>
                <a:cs typeface="+mn-cs"/>
              </a:rPr>
              <a:t>很難捕捉到長期的記憶，數學上所產生的梯度消失的問題造成長時間的記憶會被短時間的記憶所隱藏。</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激勵函數</a:t>
            </a:r>
            <a:r>
              <a:rPr lang="en-US" altLang="zh-TW" dirty="0" smtClean="0">
                <a:latin typeface="標楷體" panose="03000509000000000000" pitchFamily="65" charset="-120"/>
                <a:ea typeface="標楷體" panose="03000509000000000000" pitchFamily="65" charset="-120"/>
              </a:rPr>
              <a:t>(activation function): </a:t>
            </a:r>
            <a:r>
              <a:rPr lang="zh-TW" altLang="en-US" dirty="0" smtClean="0">
                <a:latin typeface="標楷體" panose="03000509000000000000" pitchFamily="65" charset="-120"/>
                <a:ea typeface="標楷體" panose="03000509000000000000" pitchFamily="65" charset="-120"/>
              </a:rPr>
              <a:t>透過</a:t>
            </a:r>
            <a:r>
              <a:rPr lang="en-US" altLang="zh-TW" dirty="0" smtClean="0">
                <a:latin typeface="標楷體" panose="03000509000000000000" pitchFamily="65" charset="-120"/>
                <a:ea typeface="標楷體" panose="03000509000000000000" pitchFamily="65" charset="-120"/>
              </a:rPr>
              <a:t>sigmoid</a:t>
            </a:r>
            <a:r>
              <a:rPr lang="zh-TW" altLang="en-US" dirty="0" smtClean="0">
                <a:latin typeface="標楷體" panose="03000509000000000000" pitchFamily="65" charset="-120"/>
                <a:ea typeface="標楷體" panose="03000509000000000000" pitchFamily="65" charset="-120"/>
              </a:rPr>
              <a:t>函數去控制。</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7</a:t>
            </a:fld>
            <a:endParaRPr lang="zh-TW" altLang="en-US"/>
          </a:p>
        </p:txBody>
      </p:sp>
    </p:spTree>
    <p:extLst>
      <p:ext uri="{BB962C8B-B14F-4D97-AF65-F5344CB8AC3E}">
        <p14:creationId xmlns:p14="http://schemas.microsoft.com/office/powerpoint/2010/main" val="772917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44</a:t>
            </a:fld>
            <a:endParaRPr lang="zh-TW" altLang="en-US"/>
          </a:p>
        </p:txBody>
      </p:sp>
    </p:spTree>
    <p:extLst>
      <p:ext uri="{BB962C8B-B14F-4D97-AF65-F5344CB8AC3E}">
        <p14:creationId xmlns:p14="http://schemas.microsoft.com/office/powerpoint/2010/main" val="429058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45</a:t>
            </a:fld>
            <a:endParaRPr lang="zh-TW" altLang="en-US"/>
          </a:p>
        </p:txBody>
      </p:sp>
    </p:spTree>
    <p:extLst>
      <p:ext uri="{BB962C8B-B14F-4D97-AF65-F5344CB8AC3E}">
        <p14:creationId xmlns:p14="http://schemas.microsoft.com/office/powerpoint/2010/main" val="117226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接下來我將用學長模型選出來的重要因子，再丟入</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模型。</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46</a:t>
            </a:fld>
            <a:endParaRPr lang="zh-TW" altLang="en-US"/>
          </a:p>
        </p:txBody>
      </p:sp>
    </p:spTree>
    <p:extLst>
      <p:ext uri="{BB962C8B-B14F-4D97-AF65-F5344CB8AC3E}">
        <p14:creationId xmlns:p14="http://schemas.microsoft.com/office/powerpoint/2010/main" val="2074006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47</a:t>
            </a:fld>
            <a:endParaRPr lang="zh-TW" altLang="en-US"/>
          </a:p>
        </p:txBody>
      </p:sp>
    </p:spTree>
    <p:extLst>
      <p:ext uri="{BB962C8B-B14F-4D97-AF65-F5344CB8AC3E}">
        <p14:creationId xmlns:p14="http://schemas.microsoft.com/office/powerpoint/2010/main" val="1844221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48</a:t>
            </a:fld>
            <a:endParaRPr lang="zh-TW" altLang="en-US"/>
          </a:p>
        </p:txBody>
      </p:sp>
    </p:spTree>
    <p:extLst>
      <p:ext uri="{BB962C8B-B14F-4D97-AF65-F5344CB8AC3E}">
        <p14:creationId xmlns:p14="http://schemas.microsoft.com/office/powerpoint/2010/main" val="3205909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49</a:t>
            </a:fld>
            <a:endParaRPr lang="zh-TW" altLang="en-US"/>
          </a:p>
        </p:txBody>
      </p:sp>
    </p:spTree>
    <p:extLst>
      <p:ext uri="{BB962C8B-B14F-4D97-AF65-F5344CB8AC3E}">
        <p14:creationId xmlns:p14="http://schemas.microsoft.com/office/powerpoint/2010/main" val="11641065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50</a:t>
            </a:fld>
            <a:endParaRPr lang="zh-TW" altLang="en-US"/>
          </a:p>
        </p:txBody>
      </p:sp>
    </p:spTree>
    <p:extLst>
      <p:ext uri="{BB962C8B-B14F-4D97-AF65-F5344CB8AC3E}">
        <p14:creationId xmlns:p14="http://schemas.microsoft.com/office/powerpoint/2010/main" val="1011356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51</a:t>
            </a:fld>
            <a:endParaRPr lang="zh-TW" altLang="en-US"/>
          </a:p>
        </p:txBody>
      </p:sp>
    </p:spTree>
    <p:extLst>
      <p:ext uri="{BB962C8B-B14F-4D97-AF65-F5344CB8AC3E}">
        <p14:creationId xmlns:p14="http://schemas.microsoft.com/office/powerpoint/2010/main" val="1736056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52</a:t>
            </a:fld>
            <a:endParaRPr lang="zh-TW" altLang="en-US"/>
          </a:p>
        </p:txBody>
      </p:sp>
    </p:spTree>
    <p:extLst>
      <p:ext uri="{BB962C8B-B14F-4D97-AF65-F5344CB8AC3E}">
        <p14:creationId xmlns:p14="http://schemas.microsoft.com/office/powerpoint/2010/main" val="3107936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53</a:t>
            </a:fld>
            <a:endParaRPr lang="zh-TW" altLang="en-US"/>
          </a:p>
        </p:txBody>
      </p:sp>
    </p:spTree>
    <p:extLst>
      <p:ext uri="{BB962C8B-B14F-4D97-AF65-F5344CB8AC3E}">
        <p14:creationId xmlns:p14="http://schemas.microsoft.com/office/powerpoint/2010/main" val="291214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首先我拿到的原始資料為</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檔的價量資料，之後我再根據這些資料去產生一些新的因子。</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(1)5</a:t>
            </a:r>
            <a:r>
              <a:rPr lang="zh-TW" altLang="en-US" dirty="0" smtClean="0">
                <a:latin typeface="標楷體" panose="03000509000000000000" pitchFamily="65" charset="-120"/>
                <a:ea typeface="標楷體" panose="03000509000000000000" pitchFamily="65" charset="-120"/>
              </a:rPr>
              <a:t>檔價跟量的</a:t>
            </a:r>
            <a:r>
              <a:rPr lang="en-US" altLang="zh-TW" dirty="0" smtClean="0">
                <a:latin typeface="標楷體" panose="03000509000000000000" pitchFamily="65" charset="-120"/>
                <a:ea typeface="標楷體" panose="03000509000000000000" pitchFamily="65" charset="-120"/>
              </a:rPr>
              <a:t>spread</a:t>
            </a:r>
          </a:p>
          <a:p>
            <a:r>
              <a:rPr lang="en-US" altLang="zh-TW" dirty="0" smtClean="0">
                <a:latin typeface="標楷體" panose="03000509000000000000" pitchFamily="65" charset="-120"/>
                <a:ea typeface="標楷體" panose="03000509000000000000" pitchFamily="65" charset="-120"/>
              </a:rPr>
              <a:t>(2)5</a:t>
            </a:r>
            <a:r>
              <a:rPr lang="zh-TW" altLang="en-US" dirty="0" smtClean="0">
                <a:latin typeface="標楷體" panose="03000509000000000000" pitchFamily="65" charset="-120"/>
                <a:ea typeface="標楷體" panose="03000509000000000000" pitchFamily="65" charset="-120"/>
              </a:rPr>
              <a:t>檔的中價</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(3)5</a:t>
            </a:r>
            <a:r>
              <a:rPr lang="zh-TW" altLang="en-US" dirty="0" smtClean="0">
                <a:latin typeface="標楷體" panose="03000509000000000000" pitchFamily="65" charset="-120"/>
                <a:ea typeface="標楷體" panose="03000509000000000000" pitchFamily="65" charset="-120"/>
              </a:rPr>
              <a:t>檔的</a:t>
            </a:r>
            <a:r>
              <a:rPr lang="en-US" altLang="zh-TW" dirty="0" smtClean="0">
                <a:latin typeface="標楷體" panose="03000509000000000000" pitchFamily="65" charset="-120"/>
                <a:ea typeface="標楷體" panose="03000509000000000000" pitchFamily="65" charset="-120"/>
              </a:rPr>
              <a:t>ask price</a:t>
            </a:r>
            <a:r>
              <a:rPr lang="zh-TW" altLang="en-US" dirty="0" smtClean="0">
                <a:latin typeface="標楷體" panose="03000509000000000000" pitchFamily="65" charset="-120"/>
                <a:ea typeface="標楷體" panose="03000509000000000000" pitchFamily="65" charset="-120"/>
              </a:rPr>
              <a:t>之間的差與</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a:t>
            </a:r>
            <a:r>
              <a:rPr lang="en-US" altLang="zh-TW" dirty="0" smtClean="0">
                <a:latin typeface="標楷體" panose="03000509000000000000" pitchFamily="65" charset="-120"/>
                <a:ea typeface="標楷體" panose="03000509000000000000" pitchFamily="65" charset="-120"/>
              </a:rPr>
              <a:t>bid price</a:t>
            </a:r>
            <a:r>
              <a:rPr lang="zh-TW" altLang="en-US" dirty="0" smtClean="0">
                <a:latin typeface="標楷體" panose="03000509000000000000" pitchFamily="65" charset="-120"/>
                <a:ea typeface="標楷體" panose="03000509000000000000" pitchFamily="65" charset="-120"/>
              </a:rPr>
              <a:t>之間的差</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(4)5</a:t>
            </a:r>
            <a:r>
              <a:rPr lang="zh-TW" altLang="en-US" dirty="0" smtClean="0">
                <a:latin typeface="標楷體" panose="03000509000000000000" pitchFamily="65" charset="-120"/>
                <a:ea typeface="標楷體" panose="03000509000000000000" pitchFamily="65" charset="-120"/>
              </a:rPr>
              <a:t>檔的均價以及均量</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(5)5</a:t>
            </a:r>
            <a:r>
              <a:rPr lang="zh-TW" altLang="en-US" dirty="0" smtClean="0">
                <a:latin typeface="標楷體" panose="03000509000000000000" pitchFamily="65" charset="-120"/>
                <a:ea typeface="標楷體" panose="03000509000000000000" pitchFamily="65" charset="-120"/>
              </a:rPr>
              <a:t>檔價的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(6)5</a:t>
            </a:r>
            <a:r>
              <a:rPr lang="zh-TW" altLang="en-US" dirty="0" smtClean="0">
                <a:latin typeface="標楷體" panose="03000509000000000000" pitchFamily="65" charset="-120"/>
                <a:ea typeface="標楷體" panose="03000509000000000000" pitchFamily="65" charset="-120"/>
              </a:rPr>
              <a:t>檔量的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(7)1.5.10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的價取差分</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(8)1.5.10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8</a:t>
            </a:fld>
            <a:endParaRPr lang="zh-TW" altLang="en-US"/>
          </a:p>
        </p:txBody>
      </p:sp>
    </p:spTree>
    <p:extLst>
      <p:ext uri="{BB962C8B-B14F-4D97-AF65-F5344CB8AC3E}">
        <p14:creationId xmlns:p14="http://schemas.microsoft.com/office/powerpoint/2010/main" val="1170813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54</a:t>
            </a:fld>
            <a:endParaRPr lang="zh-TW" altLang="en-US"/>
          </a:p>
        </p:txBody>
      </p:sp>
    </p:spTree>
    <p:extLst>
      <p:ext uri="{BB962C8B-B14F-4D97-AF65-F5344CB8AC3E}">
        <p14:creationId xmlns:p14="http://schemas.microsoft.com/office/powerpoint/2010/main" val="7546926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科技人，</a:t>
            </a:r>
            <a:r>
              <a:rPr lang="en-US" altLang="zh-TW" dirty="0" smtClean="0">
                <a:latin typeface="標楷體" panose="03000509000000000000" pitchFamily="65" charset="-120"/>
                <a:ea typeface="標楷體" panose="03000509000000000000" pitchFamily="65" charset="-120"/>
              </a:rPr>
              <a:t>tune model</a:t>
            </a:r>
            <a:r>
              <a:rPr lang="zh-TW" altLang="en-US" dirty="0" smtClean="0">
                <a:latin typeface="標楷體" panose="03000509000000000000" pitchFamily="65" charset="-120"/>
                <a:ea typeface="標楷體" panose="03000509000000000000" pitchFamily="65" charset="-120"/>
              </a:rPr>
              <a:t>。財金人，依靠經驗、直覺尋找好的因子。</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55</a:t>
            </a:fld>
            <a:endParaRPr lang="zh-TW" altLang="en-US"/>
          </a:p>
        </p:txBody>
      </p:sp>
    </p:spTree>
    <p:extLst>
      <p:ext uri="{BB962C8B-B14F-4D97-AF65-F5344CB8AC3E}">
        <p14:creationId xmlns:p14="http://schemas.microsoft.com/office/powerpoint/2010/main" val="4114408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56</a:t>
            </a:fld>
            <a:endParaRPr lang="zh-TW" altLang="en-US"/>
          </a:p>
        </p:txBody>
      </p:sp>
    </p:spTree>
    <p:extLst>
      <p:ext uri="{BB962C8B-B14F-4D97-AF65-F5344CB8AC3E}">
        <p14:creationId xmlns:p14="http://schemas.microsoft.com/office/powerpoint/2010/main" val="209965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這些因子我主要參考的是上面這篇論文中所使用的，這篇論文發表於</a:t>
            </a:r>
            <a:r>
              <a:rPr lang="en-US" altLang="zh-TW" dirty="0" smtClean="0">
                <a:latin typeface="標楷體" panose="03000509000000000000" pitchFamily="65" charset="-120"/>
                <a:ea typeface="標楷體" panose="03000509000000000000" pitchFamily="65" charset="-120"/>
              </a:rPr>
              <a:t>2013</a:t>
            </a:r>
            <a:r>
              <a:rPr lang="zh-TW" altLang="en-US" dirty="0" smtClean="0">
                <a:latin typeface="標楷體" panose="03000509000000000000" pitchFamily="65" charset="-120"/>
                <a:ea typeface="標楷體" panose="03000509000000000000" pitchFamily="65" charset="-120"/>
              </a:rPr>
              <a:t>年，雖然比較早期，但是後續有非常多學者引用這篇論文的因子去做研究，因此我也沿用這篇的部分因子，並加上價量差分的部分。</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9</a:t>
            </a:fld>
            <a:endParaRPr lang="zh-TW" altLang="en-US"/>
          </a:p>
        </p:txBody>
      </p:sp>
    </p:spTree>
    <p:extLst>
      <p:ext uri="{BB962C8B-B14F-4D97-AF65-F5344CB8AC3E}">
        <p14:creationId xmlns:p14="http://schemas.microsoft.com/office/powerpoint/2010/main" val="412638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10</a:t>
            </a:fld>
            <a:endParaRPr lang="zh-TW" altLang="en-US"/>
          </a:p>
        </p:txBody>
      </p:sp>
    </p:spTree>
    <p:extLst>
      <p:ext uri="{BB962C8B-B14F-4D97-AF65-F5344CB8AC3E}">
        <p14:creationId xmlns:p14="http://schemas.microsoft.com/office/powerpoint/2010/main" val="23106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11</a:t>
            </a:fld>
            <a:endParaRPr lang="zh-TW" altLang="en-US"/>
          </a:p>
        </p:txBody>
      </p:sp>
    </p:spTree>
    <p:extLst>
      <p:ext uri="{BB962C8B-B14F-4D97-AF65-F5344CB8AC3E}">
        <p14:creationId xmlns:p14="http://schemas.microsoft.com/office/powerpoint/2010/main" val="1490555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12</a:t>
            </a:fld>
            <a:endParaRPr lang="zh-TW" altLang="en-US"/>
          </a:p>
        </p:txBody>
      </p:sp>
    </p:spTree>
    <p:extLst>
      <p:ext uri="{BB962C8B-B14F-4D97-AF65-F5344CB8AC3E}">
        <p14:creationId xmlns:p14="http://schemas.microsoft.com/office/powerpoint/2010/main" val="28483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E2D8F22-11AF-4D56-8B5B-DC53FF38D0D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 xmlns:a16="http://schemas.microsoft.com/office/drawing/2014/main" id="{98386806-DE62-490E-BA0D-DBF3302D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 xmlns:a16="http://schemas.microsoft.com/office/drawing/2014/main" id="{F20A951F-23F4-4BAE-986B-F97BD1B3E2AF}"/>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ACD19597-070D-49F8-876D-14E337A99E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7A960C7F-0E21-4020-A506-D7513A6CA65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95121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DBE8C9C-0611-4ECD-9DC0-093850749B1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C81EE96E-AEF7-4512-BC14-5176DE82D28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E5C22AA8-0A0A-4045-8326-64599F0253A7}"/>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05EE14C6-33C6-419D-9586-DF00B92133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877E5B3E-42DF-4562-97B7-1276554403E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2122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 xmlns:a16="http://schemas.microsoft.com/office/drawing/2014/main" id="{0524E966-C5F4-4004-A985-52CE149510F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56BE0E03-0A9E-46BB-84B7-D9A694D51CC9}"/>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28B73570-CFF5-4FF8-B278-72637E94C75B}"/>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618FE1DB-87B0-435E-BAE8-E3AC090A18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9E82F38E-9C4E-48B5-AEE6-8F2A3C42B08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96026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區段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defTabSz="914226"/>
            <a:endParaRPr lang="zh-TW" altLang="en-US" sz="1700">
              <a:solidFill>
                <a:prstClr val="white"/>
              </a:solidFill>
            </a:endParaRPr>
          </a:p>
        </p:txBody>
      </p:sp>
      <p:sp>
        <p:nvSpPr>
          <p:cNvPr id="5" name="頁尾版面配置區 4"/>
          <p:cNvSpPr>
            <a:spLocks noGrp="1"/>
          </p:cNvSpPr>
          <p:nvPr>
            <p:ph type="ftr" sz="quarter" idx="11"/>
          </p:nvPr>
        </p:nvSpPr>
        <p:spPr/>
        <p:txBody>
          <a:bodyPr/>
          <a:lstStyle/>
          <a:p>
            <a:pPr defTabSz="914226"/>
            <a:endParaRPr lang="zh-TW" altLang="en-US" sz="1700">
              <a:solidFill>
                <a:prstClr val="white"/>
              </a:solidFill>
            </a:endParaRP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black"/>
                </a:solidFill>
              </a:rPr>
              <a:pPr/>
              <a:t>‹#›</a:t>
            </a:fld>
            <a:endParaRPr lang="zh-TW" altLang="en-US">
              <a:solidFill>
                <a:prstClr val="black"/>
              </a:solidFill>
            </a:endParaRPr>
          </a:p>
        </p:txBody>
      </p:sp>
      <p:sp>
        <p:nvSpPr>
          <p:cNvPr id="7" name="圓角化對角線角落矩形 6"/>
          <p:cNvSpPr/>
          <p:nvPr userDrawn="1"/>
        </p:nvSpPr>
        <p:spPr>
          <a:xfrm>
            <a:off x="705611" y="2564904"/>
            <a:ext cx="11247040" cy="2088232"/>
          </a:xfrm>
          <a:prstGeom prst="round2DiagRect">
            <a:avLst/>
          </a:prstGeom>
          <a:gradFill flip="none" rotWithShape="1">
            <a:gsLst>
              <a:gs pos="0">
                <a:srgbClr val="173483"/>
              </a:gs>
              <a:gs pos="100000">
                <a:srgbClr val="0099DD"/>
              </a:gs>
              <a:gs pos="59000">
                <a:srgbClr val="0062AC"/>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dirty="0"/>
          </a:p>
        </p:txBody>
      </p:sp>
      <p:sp>
        <p:nvSpPr>
          <p:cNvPr id="2" name="標題 1"/>
          <p:cNvSpPr>
            <a:spLocks noGrp="1"/>
          </p:cNvSpPr>
          <p:nvPr>
            <p:ph type="title"/>
          </p:nvPr>
        </p:nvSpPr>
        <p:spPr>
          <a:xfrm>
            <a:off x="1147531" y="3068961"/>
            <a:ext cx="10363200" cy="1362075"/>
          </a:xfrm>
        </p:spPr>
        <p:txBody>
          <a:bodyPr anchor="t"/>
          <a:lstStyle>
            <a:lvl1pPr algn="l">
              <a:defRPr sz="4000" b="1" i="0" cap="all">
                <a:solidFill>
                  <a:schemeClr val="bg1"/>
                </a:solidFill>
                <a:latin typeface="Noto Sans CJK TC Black" charset="-120"/>
                <a:ea typeface="Noto Sans CJK TC Black" charset="-120"/>
                <a:cs typeface="Noto Sans CJK TC Black" charset="-120"/>
              </a:defRPr>
            </a:lvl1pPr>
          </a:lstStyle>
          <a:p>
            <a:r>
              <a:rPr lang="zh-TW" altLang="en-US" dirty="0"/>
              <a:t>按一下以編輯母片標題樣式</a:t>
            </a:r>
          </a:p>
        </p:txBody>
      </p:sp>
      <p:sp>
        <p:nvSpPr>
          <p:cNvPr id="8" name="圓角化對角線角落矩形 7"/>
          <p:cNvSpPr/>
          <p:nvPr userDrawn="1"/>
        </p:nvSpPr>
        <p:spPr>
          <a:xfrm>
            <a:off x="914400" y="2643157"/>
            <a:ext cx="10846229" cy="1931727"/>
          </a:xfrm>
          <a:prstGeom prst="round2Diag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a:p>
        </p:txBody>
      </p:sp>
    </p:spTree>
    <p:extLst>
      <p:ext uri="{BB962C8B-B14F-4D97-AF65-F5344CB8AC3E}">
        <p14:creationId xmlns:p14="http://schemas.microsoft.com/office/powerpoint/2010/main" val="23890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C14598F-C90A-4601-9516-9B24EA71291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5E1CEE31-5E1F-48B1-8F29-23FE36E3DF9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95D1A919-88DC-41FC-BCC4-EF314D93244C}"/>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94B6EE2E-D0B0-436C-8088-6AEDA92713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2DB4572E-919B-491D-A4E2-F756A693F67F}"/>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760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0852414-3383-4B7C-A6BA-4AD852D73D1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 xmlns:a16="http://schemas.microsoft.com/office/drawing/2014/main" id="{8CD0E715-29C6-4C59-8F99-3CEB7A957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 xmlns:a16="http://schemas.microsoft.com/office/drawing/2014/main" id="{3FCF74BC-6D64-4453-B3F3-18CAB5513172}"/>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2B19DBEC-0AAE-4074-8913-76E497374B2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79377AE9-147D-4C9A-977B-113AE7BEEE1D}"/>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73486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B86405E-B62D-41C3-87A8-A2AB9ADFB13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BD99C1A9-5198-45DB-94D7-FC7AACA8953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 xmlns:a16="http://schemas.microsoft.com/office/drawing/2014/main" id="{23F577F7-689A-4E30-B9D3-6C1E670AC1A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 xmlns:a16="http://schemas.microsoft.com/office/drawing/2014/main" id="{5EEF5F53-1FFE-41FB-BA4E-CB01451D8F78}"/>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6" name="頁尾版面配置區 5">
            <a:extLst>
              <a:ext uri="{FF2B5EF4-FFF2-40B4-BE49-F238E27FC236}">
                <a16:creationId xmlns="" xmlns:a16="http://schemas.microsoft.com/office/drawing/2014/main" id="{766BB6EA-204A-42A4-B7E9-518BAC70CAD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E508196B-DDD4-4112-9A92-A9968362BCA0}"/>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68155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BC16A1D-4DCC-48EA-AA02-58B5EE030A1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CF15CE98-8AE1-4F85-83FC-C92D5462B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 xmlns:a16="http://schemas.microsoft.com/office/drawing/2014/main" id="{33DB4C30-3BFE-405C-894F-2C37EBB35F03}"/>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 xmlns:a16="http://schemas.microsoft.com/office/drawing/2014/main" id="{3B57DD99-880C-428A-850A-1AE5924D5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 xmlns:a16="http://schemas.microsoft.com/office/drawing/2014/main" id="{5E7F2184-68FE-4395-9E21-F73AF27DB89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 xmlns:a16="http://schemas.microsoft.com/office/drawing/2014/main" id="{9FEE68AD-548C-4756-9AE7-9DC5FAEA5259}"/>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8" name="頁尾版面配置區 7">
            <a:extLst>
              <a:ext uri="{FF2B5EF4-FFF2-40B4-BE49-F238E27FC236}">
                <a16:creationId xmlns="" xmlns:a16="http://schemas.microsoft.com/office/drawing/2014/main" id="{B5CEB459-04FF-4683-997B-674D45EB52F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 xmlns:a16="http://schemas.microsoft.com/office/drawing/2014/main" id="{13D9FC77-6EBF-45F6-AE54-0DE27FEE2B7B}"/>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18020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58EDBEB-8580-4585-B9B1-843E8380C20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 xmlns:a16="http://schemas.microsoft.com/office/drawing/2014/main" id="{7B53258B-835E-4443-9563-7B28F7F6E69E}"/>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4" name="頁尾版面配置區 3">
            <a:extLst>
              <a:ext uri="{FF2B5EF4-FFF2-40B4-BE49-F238E27FC236}">
                <a16:creationId xmlns="" xmlns:a16="http://schemas.microsoft.com/office/drawing/2014/main" id="{E8C02AEB-E522-4B6E-BA53-0D43FAC46A8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 xmlns:a16="http://schemas.microsoft.com/office/drawing/2014/main" id="{77CC5B7C-6057-4B35-A7E0-C74AE789C81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4918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 xmlns:a16="http://schemas.microsoft.com/office/drawing/2014/main" id="{F86E8E28-6CA9-4688-A2F5-D4808F5CEDC1}"/>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3" name="頁尾版面配置區 2">
            <a:extLst>
              <a:ext uri="{FF2B5EF4-FFF2-40B4-BE49-F238E27FC236}">
                <a16:creationId xmlns="" xmlns:a16="http://schemas.microsoft.com/office/drawing/2014/main" id="{1BB77C36-5103-4332-98E0-5C8BDDA5537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 xmlns:a16="http://schemas.microsoft.com/office/drawing/2014/main" id="{7448182F-2221-41E6-8129-875ABBEF5975}"/>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44951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E6146F6-A1B2-408B-AA33-861A90116BD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 xmlns:a16="http://schemas.microsoft.com/office/drawing/2014/main" id="{8109BAD7-214F-4249-85F1-031731C7B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 xmlns:a16="http://schemas.microsoft.com/office/drawing/2014/main" id="{0FC97812-31F1-4A28-9DD1-D733B09E4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 xmlns:a16="http://schemas.microsoft.com/office/drawing/2014/main" id="{FC566DDB-410C-4A55-95ED-12D239D91EA9}"/>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6" name="頁尾版面配置區 5">
            <a:extLst>
              <a:ext uri="{FF2B5EF4-FFF2-40B4-BE49-F238E27FC236}">
                <a16:creationId xmlns="" xmlns:a16="http://schemas.microsoft.com/office/drawing/2014/main" id="{CC71E176-D3DE-4E75-B698-F6720180FC2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EA236284-0F20-451C-84FD-4F02A55305D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41985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81F1148-52F8-4BEE-9C05-947F80F73A3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 xmlns:a16="http://schemas.microsoft.com/office/drawing/2014/main" id="{D58FB073-F89A-4CA2-A72F-6880D403C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 xmlns:a16="http://schemas.microsoft.com/office/drawing/2014/main" id="{C3BF6F6D-5066-4E72-8616-8367F47CA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 xmlns:a16="http://schemas.microsoft.com/office/drawing/2014/main" id="{FFE21FEC-08B4-4B1F-B41F-21672DE516FB}"/>
              </a:ext>
            </a:extLst>
          </p:cNvPr>
          <p:cNvSpPr>
            <a:spLocks noGrp="1"/>
          </p:cNvSpPr>
          <p:nvPr>
            <p:ph type="dt" sz="half" idx="10"/>
          </p:nvPr>
        </p:nvSpPr>
        <p:spPr/>
        <p:txBody>
          <a:bodyPr/>
          <a:lstStyle/>
          <a:p>
            <a:fld id="{EC5D5FC1-97E7-4E6C-A278-C891E617B8AF}" type="datetimeFigureOut">
              <a:rPr lang="zh-TW" altLang="en-US" smtClean="0"/>
              <a:pPr/>
              <a:t>2020/6/15</a:t>
            </a:fld>
            <a:endParaRPr lang="zh-TW" altLang="en-US"/>
          </a:p>
        </p:txBody>
      </p:sp>
      <p:sp>
        <p:nvSpPr>
          <p:cNvPr id="6" name="頁尾版面配置區 5">
            <a:extLst>
              <a:ext uri="{FF2B5EF4-FFF2-40B4-BE49-F238E27FC236}">
                <a16:creationId xmlns="" xmlns:a16="http://schemas.microsoft.com/office/drawing/2014/main" id="{878B6201-6C98-493F-A393-88BFEE1B5D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B4A96BD7-DA48-4DFD-B241-22089C0D500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02003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6000" r="-2000" b="-2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 xmlns:a16="http://schemas.microsoft.com/office/drawing/2014/main" id="{FC653D80-A17C-4A1A-89D7-E646E00C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6DF324A2-C41F-424E-A197-58D787745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E5A81FE7-3B04-4951-BC2E-E771173C8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D5FC1-97E7-4E6C-A278-C891E617B8AF}" type="datetimeFigureOut">
              <a:rPr lang="zh-TW" altLang="en-US" smtClean="0"/>
              <a:pPr/>
              <a:t>2020/6/15</a:t>
            </a:fld>
            <a:endParaRPr lang="zh-TW" altLang="en-US"/>
          </a:p>
        </p:txBody>
      </p:sp>
      <p:sp>
        <p:nvSpPr>
          <p:cNvPr id="5" name="頁尾版面配置區 4">
            <a:extLst>
              <a:ext uri="{FF2B5EF4-FFF2-40B4-BE49-F238E27FC236}">
                <a16:creationId xmlns="" xmlns:a16="http://schemas.microsoft.com/office/drawing/2014/main" id="{9FCCAED4-10B1-48E1-A8B9-81DBF09AD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 xmlns:a16="http://schemas.microsoft.com/office/drawing/2014/main" id="{9342D124-AA92-4920-BEAC-660AA0C48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413288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ithub.com/Danjtchen/LSTM_stock_example/blob/master/LSTM_example.ipynb" TargetMode="External"/><Relationship Id="rId4" Type="http://schemas.openxmlformats.org/officeDocument/2006/relationships/hyperlink" Target="https://www.kaggle.com/amarpreetsingh/stock-prediction-lstm-using-kera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47528" y="2132856"/>
            <a:ext cx="8496944" cy="990600"/>
          </a:xfrm>
        </p:spPr>
        <p:txBody>
          <a:bodyPr>
            <a:noAutofit/>
          </a:bodyPr>
          <a:lstStyle/>
          <a:p>
            <a:r>
              <a:rPr lang="zh-TW" altLang="en-US" sz="4000" b="1" dirty="0">
                <a:latin typeface="Noto Sans Mono CJK TC Bold" pitchFamily="34" charset="-120"/>
                <a:ea typeface="Noto Sans Mono CJK TC Bold" pitchFamily="34" charset="-120"/>
              </a:rPr>
              <a:t>元大證券計量交易部實習期末報告</a:t>
            </a: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white"/>
                </a:solidFill>
              </a:rPr>
              <a:pPr/>
              <a:t>1</a:t>
            </a:fld>
            <a:endParaRPr lang="zh-TW" altLang="en-US" dirty="0">
              <a:solidFill>
                <a:prstClr val="white"/>
              </a:solidFill>
            </a:endParaRPr>
          </a:p>
        </p:txBody>
      </p:sp>
      <p:sp>
        <p:nvSpPr>
          <p:cNvPr id="8" name="副標題 2"/>
          <p:cNvSpPr>
            <a:spLocks/>
          </p:cNvSpPr>
          <p:nvPr/>
        </p:nvSpPr>
        <p:spPr bwMode="auto">
          <a:xfrm>
            <a:off x="3451582" y="3453544"/>
            <a:ext cx="6624736" cy="186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592513" algn="l"/>
              </a:tabLst>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tabLst>
                <a:tab pos="3592513" algn="l"/>
              </a:tabLst>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tabLst>
                <a:tab pos="3592513" algn="l"/>
              </a:tabLst>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9pPr>
          </a:lstStyle>
          <a:p>
            <a:pPr eaLnBrk="1" hangingPunct="1">
              <a:buFontTx/>
              <a:buNone/>
            </a:pPr>
            <a:r>
              <a:rPr lang="zh-TW" altLang="en-US" sz="2400" b="1" dirty="0">
                <a:latin typeface="Noto Sans Mono CJK TC Bold" pitchFamily="34" charset="-120"/>
                <a:ea typeface="Noto Sans Mono CJK TC Bold" pitchFamily="34" charset="-120"/>
              </a:rPr>
              <a:t>見習單位：元大證券 計量交易</a:t>
            </a:r>
            <a:r>
              <a:rPr lang="zh-TW" altLang="en-US" sz="2400" b="1" dirty="0" smtClean="0">
                <a:latin typeface="Noto Sans Mono CJK TC Bold" pitchFamily="34" charset="-120"/>
                <a:ea typeface="Noto Sans Mono CJK TC Bold" pitchFamily="34" charset="-120"/>
              </a:rPr>
              <a:t>部</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見習主管：</a:t>
            </a:r>
            <a:r>
              <a:rPr lang="zh-TW" altLang="zh-TW" sz="2400" b="1" u="sng" dirty="0">
                <a:latin typeface="Noto Sans Mono CJK TC Bold" pitchFamily="34" charset="-120"/>
                <a:ea typeface="Noto Sans Mono CJK TC Bold" pitchFamily="34" charset="-120"/>
              </a:rPr>
              <a:t>佘光麒</a:t>
            </a:r>
            <a:r>
              <a:rPr lang="zh-TW" altLang="zh-TW" sz="2400" b="1" dirty="0">
                <a:latin typeface="Noto Sans Mono CJK TC Bold" pitchFamily="34" charset="-120"/>
                <a:ea typeface="Noto Sans Mono CJK TC Bold" pitchFamily="34" charset="-120"/>
              </a:rPr>
              <a:t> 資深副總經理</a:t>
            </a:r>
            <a:r>
              <a:rPr lang="zh-TW" altLang="en-US" sz="2400" b="1" dirty="0">
                <a:latin typeface="Noto Sans Mono CJK TC Bold" pitchFamily="34" charset="-120"/>
                <a:ea typeface="Noto Sans Mono CJK TC Bold" pitchFamily="34" charset="-120"/>
              </a:rPr>
              <a:t>	</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見習督導</a:t>
            </a:r>
            <a:r>
              <a:rPr lang="zh-TW" altLang="en-US" sz="2400" b="1" dirty="0" smtClean="0">
                <a:latin typeface="Noto Sans Mono CJK TC Bold" pitchFamily="34" charset="-120"/>
                <a:ea typeface="Noto Sans Mono CJK TC Bold" pitchFamily="34" charset="-120"/>
              </a:rPr>
              <a:t>：</a:t>
            </a:r>
            <a:r>
              <a:rPr lang="zh-TW" altLang="en-US" sz="2400" b="1" u="sng" dirty="0" smtClean="0">
                <a:latin typeface="Noto Sans Mono CJK TC Bold" pitchFamily="34" charset="-120"/>
                <a:ea typeface="Noto Sans Mono CJK TC Bold" pitchFamily="34" charset="-120"/>
              </a:rPr>
              <a:t>曾</a:t>
            </a:r>
            <a:r>
              <a:rPr lang="zh-TW" altLang="en-US" sz="2400" b="1" u="sng" dirty="0">
                <a:latin typeface="Noto Sans Mono CJK TC Bold" pitchFamily="34" charset="-120"/>
                <a:ea typeface="Noto Sans Mono CJK TC Bold" pitchFamily="34" charset="-120"/>
              </a:rPr>
              <a:t>盟雅</a:t>
            </a:r>
            <a:r>
              <a:rPr lang="zh-TW" altLang="en-US" sz="2400" b="1" dirty="0">
                <a:latin typeface="Noto Sans Mono CJK TC Bold" pitchFamily="34" charset="-120"/>
                <a:ea typeface="Noto Sans Mono CJK TC Bold" pitchFamily="34" charset="-120"/>
              </a:rPr>
              <a:t> 專業經理、</a:t>
            </a:r>
            <a:r>
              <a:rPr lang="zh-TW" altLang="en-US" sz="2400" b="1" u="sng" dirty="0">
                <a:latin typeface="Noto Sans Mono CJK TC Bold" pitchFamily="34" charset="-120"/>
                <a:ea typeface="Noto Sans Mono CJK TC Bold" pitchFamily="34" charset="-120"/>
              </a:rPr>
              <a:t>郭獻聰</a:t>
            </a:r>
            <a:r>
              <a:rPr lang="zh-TW" altLang="en-US" sz="2400" b="1" dirty="0" smtClean="0">
                <a:latin typeface="Noto Sans Mono CJK TC Bold" pitchFamily="34" charset="-120"/>
                <a:ea typeface="Noto Sans Mono CJK TC Bold" pitchFamily="34" charset="-120"/>
              </a:rPr>
              <a:t>學長</a:t>
            </a:r>
            <a:endParaRPr lang="en-US" altLang="zh-TW" sz="2400" b="1" u="sng" dirty="0">
              <a:latin typeface="Noto Sans Mono CJK TC Bold" pitchFamily="34" charset="-120"/>
              <a:ea typeface="Noto Sans Mono CJK TC Bold" pitchFamily="34" charset="-120"/>
            </a:endParaRPr>
          </a:p>
          <a:p>
            <a:pPr eaLnBrk="1" hangingPunct="1">
              <a:buFontTx/>
              <a:buNone/>
            </a:pPr>
            <a:r>
              <a:rPr lang="zh-TW" altLang="en-US" sz="2400" b="1" dirty="0" smtClean="0">
                <a:latin typeface="Noto Sans Mono CJK TC Bold" pitchFamily="34" charset="-120"/>
                <a:ea typeface="Noto Sans Mono CJK TC Bold" pitchFamily="34" charset="-120"/>
              </a:rPr>
              <a:t>實習生：</a:t>
            </a:r>
            <a:r>
              <a:rPr lang="zh-TW" altLang="en-US" sz="2400" b="1" u="sng" dirty="0" smtClean="0">
                <a:latin typeface="Noto Sans Mono CJK TC Bold" pitchFamily="34" charset="-120"/>
                <a:ea typeface="Noto Sans Mono CJK TC Bold" pitchFamily="34" charset="-120"/>
              </a:rPr>
              <a:t>陳冠維</a:t>
            </a:r>
            <a:r>
              <a:rPr lang="zh-TW" altLang="en-US" sz="2400" b="1" dirty="0" smtClean="0">
                <a:latin typeface="Noto Sans Mono CJK TC Bold" pitchFamily="34" charset="-120"/>
                <a:ea typeface="Noto Sans Mono CJK TC Bold" pitchFamily="34" charset="-120"/>
              </a:rPr>
              <a:t> 國立清華大學計財系</a:t>
            </a:r>
            <a:endParaRPr lang="zh-TW" altLang="en-US" sz="2400" b="1" dirty="0">
              <a:latin typeface="Noto Sans Mono CJK TC Bold" pitchFamily="34" charset="-120"/>
              <a:ea typeface="Noto Sans Mono CJK TC Bold" pitchFamily="34" charset="-120"/>
            </a:endParaRPr>
          </a:p>
        </p:txBody>
      </p:sp>
    </p:spTree>
    <p:extLst>
      <p:ext uri="{BB962C8B-B14F-4D97-AF65-F5344CB8AC3E}">
        <p14:creationId xmlns:p14="http://schemas.microsoft.com/office/powerpoint/2010/main" val="181526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資料型態</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8998239" cy="3416320"/>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Target:</a:t>
            </a:r>
            <a:r>
              <a:rPr lang="zh-TW" altLang="en-US" sz="2400" b="1" i="1"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玉晶光 </a:t>
            </a:r>
            <a:r>
              <a:rPr lang="en-US" altLang="zh-TW" sz="2400" dirty="0" smtClean="0">
                <a:latin typeface="Palatino Linotype" panose="02040502050505030304" pitchFamily="18" charset="0"/>
                <a:ea typeface="標楷體" panose="03000509000000000000" pitchFamily="65" charset="-120"/>
              </a:rPr>
              <a:t>(3406)</a:t>
            </a:r>
          </a:p>
          <a:p>
            <a:endParaRPr lang="en-US" altLang="zh-TW" sz="2400" b="1" i="1" dirty="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Train: </a:t>
            </a:r>
            <a:r>
              <a:rPr lang="en-US" altLang="zh-TW" sz="2400" dirty="0" smtClean="0">
                <a:latin typeface="Palatino Linotype" panose="02040502050505030304" pitchFamily="18" charset="0"/>
                <a:ea typeface="標楷體" panose="03000509000000000000" pitchFamily="65" charset="-120"/>
              </a:rPr>
              <a:t>3/25 ~ 4/22</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(19 days)	</a:t>
            </a:r>
            <a:r>
              <a:rPr lang="en-US" altLang="zh-TW" sz="2400" b="1" i="1" dirty="0" smtClean="0">
                <a:latin typeface="Palatino Linotype" panose="02040502050505030304" pitchFamily="18" charset="0"/>
                <a:ea typeface="標楷體" panose="03000509000000000000" pitchFamily="65" charset="-120"/>
              </a:rPr>
              <a:t>Test: </a:t>
            </a:r>
            <a:r>
              <a:rPr lang="en-US" altLang="zh-TW" sz="2400" dirty="0" smtClean="0">
                <a:latin typeface="Palatino Linotype" panose="02040502050505030304" pitchFamily="18" charset="0"/>
                <a:ea typeface="標楷體" panose="03000509000000000000" pitchFamily="65" charset="-120"/>
              </a:rPr>
              <a:t>4/23 ~ 5/5 (8 days)</a:t>
            </a:r>
            <a:endParaRPr lang="en-US" altLang="zh-TW" sz="2400" b="1" i="1" dirty="0" smtClean="0">
              <a:latin typeface="Palatino Linotype" panose="02040502050505030304" pitchFamily="18" charset="0"/>
              <a:ea typeface="標楷體" panose="03000509000000000000" pitchFamily="65" charset="-120"/>
            </a:endParaRPr>
          </a:p>
          <a:p>
            <a:endParaRPr lang="en-US" altLang="zh-TW" sz="2400" b="1" i="1" dirty="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Response (Y):</a:t>
            </a:r>
            <a:r>
              <a:rPr lang="zh-TW" altLang="en-US" sz="2400" b="1" i="1"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後</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後的</a:t>
            </a:r>
            <a:r>
              <a:rPr lang="zh-TW" altLang="en-US" sz="2400" b="1" dirty="0" smtClean="0">
                <a:latin typeface="Palatino Linotype" panose="02040502050505030304" pitchFamily="18" charset="0"/>
                <a:ea typeface="標楷體" panose="03000509000000000000" pitchFamily="65" charset="-120"/>
              </a:rPr>
              <a:t>報酬</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(return_10t)</a:t>
            </a:r>
            <a:endParaRPr lang="en-US" altLang="zh-TW" sz="2400" b="1" dirty="0" smtClean="0">
              <a:latin typeface="Palatino Linotype" panose="02040502050505030304" pitchFamily="18" charset="0"/>
              <a:ea typeface="標楷體" panose="03000509000000000000" pitchFamily="65" charset="-120"/>
            </a:endParaRPr>
          </a:p>
          <a:p>
            <a:endParaRPr lang="en-US" altLang="zh-TW" sz="2400" b="1" dirty="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Covariates (X):</a:t>
            </a:r>
            <a:r>
              <a:rPr lang="zh-TW" altLang="en-US" sz="2400" b="1" i="1"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除了報酬 </a:t>
            </a:r>
            <a:r>
              <a:rPr lang="en-US" altLang="zh-TW" sz="2400" dirty="0" smtClean="0">
                <a:latin typeface="Palatino Linotype" panose="02040502050505030304" pitchFamily="18" charset="0"/>
                <a:ea typeface="標楷體" panose="03000509000000000000" pitchFamily="65" charset="-120"/>
              </a:rPr>
              <a:t>(return_10t)</a:t>
            </a:r>
            <a:r>
              <a:rPr lang="zh-TW" altLang="en-US" sz="2400" dirty="0" smtClean="0">
                <a:latin typeface="Palatino Linotype" panose="02040502050505030304" pitchFamily="18" charset="0"/>
                <a:ea typeface="標楷體" panose="03000509000000000000" pitchFamily="65" charset="-120"/>
              </a:rPr>
              <a:t>以外的全部變數</a:t>
            </a:r>
            <a:endParaRPr lang="en-US" altLang="zh-TW" sz="2400" dirty="0" smtClean="0">
              <a:latin typeface="Palatino Linotype" panose="02040502050505030304" pitchFamily="18" charset="0"/>
              <a:ea typeface="標楷體" panose="03000509000000000000" pitchFamily="65" charset="-120"/>
            </a:endParaRPr>
          </a:p>
          <a:p>
            <a:endParaRPr lang="en-US" altLang="zh-TW" sz="2400" b="1" dirty="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Time Periods:</a:t>
            </a:r>
            <a:r>
              <a:rPr lang="zh-TW" altLang="en-US" sz="2400" b="1" i="1"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運用前</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的</a:t>
            </a:r>
            <a:r>
              <a:rPr lang="en-US" altLang="zh-TW" sz="2400" dirty="0" smtClean="0">
                <a:latin typeface="Palatino Linotype" panose="02040502050505030304" pitchFamily="18" charset="0"/>
                <a:ea typeface="標楷體" panose="03000509000000000000" pitchFamily="65" charset="-120"/>
              </a:rPr>
              <a:t>X</a:t>
            </a:r>
            <a:r>
              <a:rPr lang="zh-TW" altLang="en-US" sz="2400" dirty="0" smtClean="0">
                <a:latin typeface="Palatino Linotype" panose="02040502050505030304" pitchFamily="18" charset="0"/>
                <a:ea typeface="標楷體" panose="03000509000000000000" pitchFamily="65" charset="-120"/>
              </a:rPr>
              <a:t>，預測後</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的報酬</a:t>
            </a:r>
            <a:endParaRPr lang="en-US" altLang="zh-TW" sz="2400" b="1" i="1" dirty="0">
              <a:latin typeface="Palatino Linotype" panose="02040502050505030304" pitchFamily="18" charset="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295418389"/>
              </p:ext>
            </p:extLst>
          </p:nvPr>
        </p:nvGraphicFramePr>
        <p:xfrm>
          <a:off x="257728" y="4379569"/>
          <a:ext cx="5452610" cy="381757"/>
        </p:xfrm>
        <a:graphic>
          <a:graphicData uri="http://schemas.openxmlformats.org/drawingml/2006/table">
            <a:tbl>
              <a:tblPr firstRow="1" bandRow="1">
                <a:tableStyleId>{5C22544A-7EE6-4342-B048-85BDC9FD1C3A}</a:tableStyleId>
              </a:tblPr>
              <a:tblGrid>
                <a:gridCol w="545261"/>
                <a:gridCol w="545261"/>
                <a:gridCol w="545261"/>
                <a:gridCol w="545261"/>
                <a:gridCol w="545261"/>
                <a:gridCol w="545261"/>
                <a:gridCol w="545261"/>
                <a:gridCol w="545261"/>
                <a:gridCol w="589494"/>
                <a:gridCol w="501028"/>
              </a:tblGrid>
              <a:tr h="381757">
                <a:tc>
                  <a:txBody>
                    <a:bodyPr/>
                    <a:lstStyle/>
                    <a:p>
                      <a:r>
                        <a:rPr lang="en-US" altLang="zh-TW" dirty="0" smtClean="0"/>
                        <a:t>X0</a:t>
                      </a:r>
                      <a:endParaRPr lang="zh-TW" altLang="en-US" dirty="0"/>
                    </a:p>
                  </a:txBody>
                  <a:tcPr/>
                </a:tc>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tr>
            </a:tbl>
          </a:graphicData>
        </a:graphic>
      </p:graphicFrame>
      <p:sp>
        <p:nvSpPr>
          <p:cNvPr id="10" name="向右箭號 9"/>
          <p:cNvSpPr/>
          <p:nvPr/>
        </p:nvSpPr>
        <p:spPr>
          <a:xfrm>
            <a:off x="5923902" y="4421158"/>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表格 10"/>
          <p:cNvGraphicFramePr>
            <a:graphicFrameLocks noGrp="1"/>
          </p:cNvGraphicFramePr>
          <p:nvPr>
            <p:extLst>
              <p:ext uri="{D42A27DB-BD31-4B8C-83A1-F6EECF244321}">
                <p14:modId xmlns:p14="http://schemas.microsoft.com/office/powerpoint/2010/main" val="3126794044"/>
              </p:ext>
            </p:extLst>
          </p:nvPr>
        </p:nvGraphicFramePr>
        <p:xfrm>
          <a:off x="257724" y="4862835"/>
          <a:ext cx="5452610" cy="381757"/>
        </p:xfrm>
        <a:graphic>
          <a:graphicData uri="http://schemas.openxmlformats.org/drawingml/2006/table">
            <a:tbl>
              <a:tblPr firstRow="1" bandRow="1">
                <a:tableStyleId>{5C22544A-7EE6-4342-B048-85BDC9FD1C3A}</a:tableStyleId>
              </a:tblPr>
              <a:tblGrid>
                <a:gridCol w="545261"/>
                <a:gridCol w="545261"/>
                <a:gridCol w="545261"/>
                <a:gridCol w="545261"/>
                <a:gridCol w="545261"/>
                <a:gridCol w="545261"/>
                <a:gridCol w="545261"/>
                <a:gridCol w="545261"/>
                <a:gridCol w="545261"/>
                <a:gridCol w="545261"/>
              </a:tblGrid>
              <a:tr h="381757">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tc>
                  <a:txBody>
                    <a:bodyPr/>
                    <a:lstStyle/>
                    <a:p>
                      <a:r>
                        <a:rPr lang="en-US" altLang="zh-TW" dirty="0" smtClean="0"/>
                        <a:t>X10</a:t>
                      </a:r>
                      <a:endParaRPr lang="zh-TW" altLang="en-US" dirty="0"/>
                    </a:p>
                  </a:txBody>
                  <a:tcPr/>
                </a:tc>
              </a:tr>
            </a:tbl>
          </a:graphicData>
        </a:graphic>
      </p:graphicFrame>
      <p:sp>
        <p:nvSpPr>
          <p:cNvPr id="12" name="向右箭號 11"/>
          <p:cNvSpPr/>
          <p:nvPr/>
        </p:nvSpPr>
        <p:spPr>
          <a:xfrm>
            <a:off x="5923902" y="490442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2573484"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15" name="文字方塊 14"/>
          <p:cNvSpPr txBox="1"/>
          <p:nvPr/>
        </p:nvSpPr>
        <p:spPr>
          <a:xfrm>
            <a:off x="7620919" y="5421286"/>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graphicFrame>
        <p:nvGraphicFramePr>
          <p:cNvPr id="4" name="表格 3"/>
          <p:cNvGraphicFramePr>
            <a:graphicFrameLocks noGrp="1"/>
          </p:cNvGraphicFramePr>
          <p:nvPr>
            <p:extLst>
              <p:ext uri="{D42A27DB-BD31-4B8C-83A1-F6EECF244321}">
                <p14:modId xmlns:p14="http://schemas.microsoft.com/office/powerpoint/2010/main" val="1021609148"/>
              </p:ext>
            </p:extLst>
          </p:nvPr>
        </p:nvGraphicFramePr>
        <p:xfrm>
          <a:off x="7126511" y="4379569"/>
          <a:ext cx="1737570" cy="370840"/>
        </p:xfrm>
        <a:graphic>
          <a:graphicData uri="http://schemas.openxmlformats.org/drawingml/2006/table">
            <a:tbl>
              <a:tblPr firstRow="1" bandRow="1">
                <a:tableStyleId>{5C22544A-7EE6-4342-B048-85BDC9FD1C3A}</a:tableStyleId>
              </a:tblPr>
              <a:tblGrid>
                <a:gridCol w="579190"/>
                <a:gridCol w="579190"/>
                <a:gridCol w="579190"/>
              </a:tblGrid>
              <a:tr h="370840">
                <a:tc>
                  <a:txBody>
                    <a:bodyPr/>
                    <a:lstStyle/>
                    <a:p>
                      <a:r>
                        <a:rPr lang="en-US" altLang="zh-TW" dirty="0" smtClean="0"/>
                        <a:t>y10</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y19</a:t>
                      </a:r>
                      <a:endParaRPr lang="zh-TW" altLang="en-US" dirty="0"/>
                    </a:p>
                  </a:txBody>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4169971370"/>
              </p:ext>
            </p:extLst>
          </p:nvPr>
        </p:nvGraphicFramePr>
        <p:xfrm>
          <a:off x="7126511" y="4837242"/>
          <a:ext cx="1737570" cy="365760"/>
        </p:xfrm>
        <a:graphic>
          <a:graphicData uri="http://schemas.openxmlformats.org/drawingml/2006/table">
            <a:tbl>
              <a:tblPr firstRow="1" bandRow="1">
                <a:tableStyleId>{5C22544A-7EE6-4342-B048-85BDC9FD1C3A}</a:tableStyleId>
              </a:tblPr>
              <a:tblGrid>
                <a:gridCol w="579190"/>
                <a:gridCol w="579190"/>
                <a:gridCol w="579190"/>
              </a:tblGrid>
              <a:tr h="0">
                <a:tc>
                  <a:txBody>
                    <a:bodyPr/>
                    <a:lstStyle/>
                    <a:p>
                      <a:r>
                        <a:rPr lang="en-US" altLang="zh-TW" dirty="0" smtClean="0"/>
                        <a:t>y11</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y20</a:t>
                      </a:r>
                      <a:endParaRPr lang="zh-TW" altLang="en-US" dirty="0"/>
                    </a:p>
                  </a:txBody>
                  <a:tcPr/>
                </a:tc>
              </a:tr>
            </a:tbl>
          </a:graphicData>
        </a:graphic>
      </p:graphicFrame>
      <p:sp>
        <p:nvSpPr>
          <p:cNvPr id="5" name="橢圓 4"/>
          <p:cNvSpPr/>
          <p:nvPr/>
        </p:nvSpPr>
        <p:spPr>
          <a:xfrm>
            <a:off x="9077645" y="4312408"/>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return19</a:t>
            </a:r>
            <a:endParaRPr lang="zh-TW" altLang="en-US" dirty="0"/>
          </a:p>
        </p:txBody>
      </p:sp>
      <p:sp>
        <p:nvSpPr>
          <p:cNvPr id="21" name="橢圓 20"/>
          <p:cNvSpPr/>
          <p:nvPr/>
        </p:nvSpPr>
        <p:spPr>
          <a:xfrm>
            <a:off x="9112887" y="4799283"/>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return20</a:t>
            </a:r>
            <a:endParaRPr lang="zh-TW" altLang="en-US" dirty="0"/>
          </a:p>
        </p:txBody>
      </p:sp>
      <p:sp>
        <p:nvSpPr>
          <p:cNvPr id="22" name="文字方塊 21"/>
          <p:cNvSpPr txBox="1"/>
          <p:nvPr/>
        </p:nvSpPr>
        <p:spPr>
          <a:xfrm>
            <a:off x="9611837" y="5424130"/>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文字方塊 22"/>
          <p:cNvSpPr txBox="1"/>
          <p:nvPr/>
        </p:nvSpPr>
        <p:spPr>
          <a:xfrm>
            <a:off x="10933397" y="4302631"/>
            <a:ext cx="393975" cy="400110"/>
          </a:xfrm>
          <a:prstGeom prst="rect">
            <a:avLst/>
          </a:prstGeom>
          <a:noFill/>
        </p:spPr>
        <p:txBody>
          <a:bodyPr wrap="square" rtlCol="0">
            <a:spAutoFit/>
          </a:bodyPr>
          <a:lstStyle/>
          <a:p>
            <a:r>
              <a:rPr lang="en-US" altLang="zh-TW" sz="2000" b="1" dirty="0" smtClean="0"/>
              <a:t>1</a:t>
            </a:r>
            <a:endParaRPr lang="zh-TW" altLang="en-US" sz="2000" b="1" dirty="0"/>
          </a:p>
        </p:txBody>
      </p:sp>
      <p:sp>
        <p:nvSpPr>
          <p:cNvPr id="24" name="文字方塊 23"/>
          <p:cNvSpPr txBox="1"/>
          <p:nvPr/>
        </p:nvSpPr>
        <p:spPr>
          <a:xfrm>
            <a:off x="10933396" y="4862835"/>
            <a:ext cx="393975" cy="400110"/>
          </a:xfrm>
          <a:prstGeom prst="rect">
            <a:avLst/>
          </a:prstGeom>
          <a:noFill/>
        </p:spPr>
        <p:txBody>
          <a:bodyPr wrap="square" rtlCol="0">
            <a:spAutoFit/>
          </a:bodyPr>
          <a:lstStyle/>
          <a:p>
            <a:r>
              <a:rPr lang="en-US" altLang="zh-TW" sz="2000" b="1" dirty="0"/>
              <a:t>2</a:t>
            </a:r>
            <a:endParaRPr lang="zh-TW" altLang="en-US" sz="2000" b="1" dirty="0"/>
          </a:p>
        </p:txBody>
      </p:sp>
      <p:sp>
        <p:nvSpPr>
          <p:cNvPr id="25" name="文字方塊 24"/>
          <p:cNvSpPr txBox="1"/>
          <p:nvPr/>
        </p:nvSpPr>
        <p:spPr>
          <a:xfrm>
            <a:off x="10773373"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Tree>
    <p:extLst>
      <p:ext uri="{BB962C8B-B14F-4D97-AF65-F5344CB8AC3E}">
        <p14:creationId xmlns:p14="http://schemas.microsoft.com/office/powerpoint/2010/main" val="1909524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13473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 xmlns:a16="http://schemas.microsoft.com/office/drawing/2014/main" id="{20CC6762-354E-4842-87D3-8E238D58E3E4}"/>
              </a:ext>
            </a:extLst>
          </p:cNvPr>
          <p:cNvSpPr txBox="1"/>
          <p:nvPr/>
        </p:nvSpPr>
        <p:spPr>
          <a:xfrm>
            <a:off x="257729" y="1273215"/>
            <a:ext cx="4855448" cy="46166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Train R-squared: 0.12</a:t>
            </a: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31" y="2146356"/>
            <a:ext cx="4992237" cy="3353564"/>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spTree>
    <p:extLst>
      <p:ext uri="{BB962C8B-B14F-4D97-AF65-F5344CB8AC3E}">
        <p14:creationId xmlns:p14="http://schemas.microsoft.com/office/powerpoint/2010/main" val="1002531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6675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test</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6166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Test R-squared: 0.095</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31" y="2146355"/>
            <a:ext cx="4992237" cy="33535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spTree>
    <p:extLst>
      <p:ext uri="{BB962C8B-B14F-4D97-AF65-F5344CB8AC3E}">
        <p14:creationId xmlns:p14="http://schemas.microsoft.com/office/powerpoint/2010/main" val="1491292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8998239" cy="2677656"/>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400" dirty="0">
                <a:latin typeface="Palatino Linotype" panose="02040502050505030304" pitchFamily="18" charset="0"/>
                <a:ea typeface="標楷體" panose="03000509000000000000" pitchFamily="65" charset="-120"/>
              </a:rPr>
              <a:t>以</a:t>
            </a:r>
            <a:r>
              <a:rPr lang="zh-TW" altLang="en-US" sz="2400" dirty="0" smtClean="0">
                <a:latin typeface="Palatino Linotype" panose="02040502050505030304" pitchFamily="18" charset="0"/>
                <a:ea typeface="標楷體" panose="03000509000000000000" pitchFamily="65" charset="-120"/>
              </a:rPr>
              <a:t>預測出的未來</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後的</a:t>
            </a:r>
            <a:r>
              <a:rPr lang="zh-TW" altLang="en-US" sz="2400" b="1" dirty="0" smtClean="0">
                <a:latin typeface="Palatino Linotype" panose="02040502050505030304" pitchFamily="18" charset="0"/>
                <a:ea typeface="標楷體" panose="03000509000000000000" pitchFamily="65" charset="-120"/>
              </a:rPr>
              <a:t>報酬</a:t>
            </a:r>
            <a:r>
              <a:rPr lang="zh-TW" altLang="en-US" sz="2400" dirty="0" smtClean="0">
                <a:latin typeface="Palatino Linotype" panose="02040502050505030304" pitchFamily="18" charset="0"/>
                <a:ea typeface="標楷體" panose="03000509000000000000" pitchFamily="65" charset="-120"/>
              </a:rPr>
              <a:t>為基準</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依據此報酬判斷</a:t>
            </a:r>
            <a:r>
              <a:rPr lang="zh-TW" altLang="en-US" sz="2400" b="1" dirty="0" smtClean="0">
                <a:latin typeface="Palatino Linotype" panose="02040502050505030304" pitchFamily="18" charset="0"/>
                <a:ea typeface="標楷體" panose="03000509000000000000" pitchFamily="65" charset="-120"/>
              </a:rPr>
              <a:t>做空</a:t>
            </a:r>
            <a:r>
              <a:rPr lang="zh-TW" altLang="en-US" sz="2400" dirty="0" smtClean="0">
                <a:latin typeface="Palatino Linotype" panose="02040502050505030304" pitchFamily="18" charset="0"/>
                <a:ea typeface="標楷體" panose="03000509000000000000" pitchFamily="65" charset="-120"/>
              </a:rPr>
              <a:t>、</a:t>
            </a:r>
            <a:r>
              <a:rPr lang="zh-TW" altLang="en-US" sz="2400" b="1" dirty="0" smtClean="0">
                <a:latin typeface="Palatino Linotype" panose="02040502050505030304" pitchFamily="18" charset="0"/>
                <a:ea typeface="標楷體" panose="03000509000000000000" pitchFamily="65" charset="-120"/>
              </a:rPr>
              <a:t>做多 </a:t>
            </a:r>
            <a:r>
              <a:rPr lang="en-US" altLang="zh-TW" sz="2400" dirty="0" smtClean="0">
                <a:latin typeface="Palatino Linotype" panose="02040502050505030304" pitchFamily="18" charset="0"/>
                <a:ea typeface="標楷體" panose="03000509000000000000" pitchFamily="65" charset="-120"/>
              </a:rPr>
              <a:t>(</a:t>
            </a:r>
            <a:r>
              <a:rPr lang="en-US" altLang="zh-TW" sz="2400" dirty="0"/>
              <a:t>±</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en-US" altLang="zh-TW" sz="2400" dirty="0"/>
              <a:t>±</a:t>
            </a:r>
            <a:r>
              <a:rPr lang="en-US" altLang="zh-TW" sz="2400" dirty="0" smtClean="0">
                <a:latin typeface="Palatino Linotype" panose="02040502050505030304" pitchFamily="18" charset="0"/>
                <a:ea typeface="標楷體" panose="03000509000000000000" pitchFamily="65" charset="-120"/>
              </a:rPr>
              <a:t>0.3%</a:t>
            </a:r>
            <a:r>
              <a:rPr lang="en-US" altLang="zh-TW" sz="2400" i="1" dirty="0" smtClean="0">
                <a:latin typeface="Palatino Linotype" panose="02040502050505030304" pitchFamily="18" charset="0"/>
                <a:ea typeface="標楷體" panose="03000509000000000000" pitchFamily="65" charset="-120"/>
              </a:rPr>
              <a:t> )</a:t>
            </a:r>
          </a:p>
          <a:p>
            <a:pPr marL="457200" indent="-457200">
              <a:buFont typeface="+mj-lt"/>
              <a:buAutoNum type="arabicPeriod"/>
            </a:pPr>
            <a:endParaRPr lang="en-US" altLang="zh-TW" sz="24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手上部位保持在 </a:t>
            </a:r>
            <a:r>
              <a:rPr lang="en-US" altLang="zh-TW" sz="2400" dirty="0" smtClean="0">
                <a:latin typeface="Palatino Linotype" panose="02040502050505030304" pitchFamily="18" charset="0"/>
                <a:ea typeface="標楷體" panose="03000509000000000000" pitchFamily="65" charset="-120"/>
              </a:rPr>
              <a:t>[</a:t>
            </a:r>
            <a:r>
              <a:rPr lang="en-US" altLang="zh-TW" sz="2400" b="1" i="1" dirty="0" smtClean="0">
                <a:latin typeface="Palatino Linotype" panose="02040502050505030304" pitchFamily="18" charset="0"/>
                <a:ea typeface="標楷體" panose="03000509000000000000" pitchFamily="65" charset="-120"/>
              </a:rPr>
              <a:t>1, 0, -1</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，當日收盤前須結掉手上的單</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800720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5038171" cy="452431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0.15%</a:t>
            </a:r>
            <a:r>
              <a:rPr lang="zh-TW" altLang="en-US" sz="2400" dirty="0" smtClean="0">
                <a:latin typeface="Palatino Linotype" panose="02040502050505030304" pitchFamily="18" charset="0"/>
                <a:ea typeface="標楷體" panose="03000509000000000000" pitchFamily="65" charset="-120"/>
              </a:rPr>
              <a:t> 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0.15%</a:t>
            </a:r>
            <a:r>
              <a:rPr lang="zh-TW" altLang="en-US" sz="2400" dirty="0" smtClean="0">
                <a:latin typeface="Palatino Linotype" panose="02040502050505030304" pitchFamily="18" charset="0"/>
                <a:ea typeface="標楷體" panose="03000509000000000000" pitchFamily="65" charset="-120"/>
              </a:rPr>
              <a:t> 做空</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en-US" altLang="zh-TW" sz="2400" i="1" dirty="0" smtClean="0">
                <a:solidFill>
                  <a:srgbClr val="FF0000"/>
                </a:solidFill>
                <a:latin typeface="Palatino Linotype" panose="02040502050505030304" pitchFamily="18" charset="0"/>
                <a:ea typeface="標楷體" panose="03000509000000000000" pitchFamily="65" charset="-120"/>
              </a:rPr>
              <a:t>-</a:t>
            </a:r>
            <a:r>
              <a:rPr lang="zh-TW" altLang="en-US" sz="2400" i="1" dirty="0" smtClean="0">
                <a:solidFill>
                  <a:srgbClr val="FF0000"/>
                </a:solidFill>
                <a:latin typeface="Palatino Linotype" panose="02040502050505030304" pitchFamily="18" charset="0"/>
                <a:ea typeface="標楷體" panose="03000509000000000000" pitchFamily="65" charset="-120"/>
              </a:rPr>
              <a:t> </a:t>
            </a:r>
            <a:r>
              <a:rPr lang="en-US" altLang="zh-TW" sz="2400" i="1" dirty="0" smtClean="0">
                <a:solidFill>
                  <a:srgbClr val="FF0000"/>
                </a:solidFill>
                <a:latin typeface="Palatino Linotype" panose="02040502050505030304" pitchFamily="18" charset="0"/>
                <a:ea typeface="標楷體" panose="03000509000000000000" pitchFamily="65" charset="-120"/>
              </a:rPr>
              <a:t>8.3%</a:t>
            </a: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0.024</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Ratio: </a:t>
            </a:r>
            <a:r>
              <a:rPr lang="en-US" altLang="zh-TW" sz="2400" i="1" dirty="0" smtClean="0">
                <a:solidFill>
                  <a:srgbClr val="FF0000"/>
                </a:solidFill>
                <a:latin typeface="Palatino Linotype" panose="02040502050505030304" pitchFamily="18" charset="0"/>
                <a:ea typeface="標楷體" panose="03000509000000000000" pitchFamily="65" charset="-120"/>
              </a:rPr>
              <a:t>-3.7</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51</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0.39</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 0.103</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315" y="2438400"/>
            <a:ext cx="8467685" cy="2947655"/>
          </a:xfrm>
          <a:prstGeom prst="rect">
            <a:avLst/>
          </a:prstGeom>
        </p:spPr>
      </p:pic>
    </p:spTree>
    <p:extLst>
      <p:ext uri="{BB962C8B-B14F-4D97-AF65-F5344CB8AC3E}">
        <p14:creationId xmlns:p14="http://schemas.microsoft.com/office/powerpoint/2010/main" val="1792191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4981021"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0.15%</a:t>
            </a:r>
            <a:r>
              <a:rPr lang="zh-TW" altLang="en-US" sz="2400" dirty="0" smtClean="0">
                <a:latin typeface="Palatino Linotype" panose="02040502050505030304" pitchFamily="18" charset="0"/>
                <a:ea typeface="標楷體" panose="03000509000000000000" pitchFamily="65" charset="-120"/>
              </a:rPr>
              <a:t> 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0.15%</a:t>
            </a:r>
            <a:r>
              <a:rPr lang="zh-TW" altLang="en-US" sz="2400" dirty="0" smtClean="0">
                <a:latin typeface="Palatino Linotype" panose="02040502050505030304" pitchFamily="18" charset="0"/>
                <a:ea typeface="標楷體" panose="03000509000000000000" pitchFamily="65" charset="-120"/>
              </a:rPr>
              <a:t> 做空</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en-US" altLang="zh-TW" sz="2400" b="1" i="1" dirty="0">
                <a:latin typeface="Palatino Linotype" panose="02040502050505030304" pitchFamily="18" charset="0"/>
                <a:ea typeface="標楷體" panose="03000509000000000000" pitchFamily="65" charset="-120"/>
              </a:rPr>
              <a:t>Performance of test set</a:t>
            </a:r>
          </a:p>
          <a:p>
            <a:pPr marL="342900" indent="-342900">
              <a:buFont typeface="Arial" panose="020B0604020202020204" pitchFamily="34" charset="0"/>
              <a:buChar char="•"/>
            </a:pPr>
            <a:r>
              <a:rPr lang="en-US" altLang="zh-TW" sz="2400" i="1" dirty="0">
                <a:latin typeface="Palatino Linotype" panose="02040502050505030304" pitchFamily="18" charset="0"/>
                <a:ea typeface="標楷體" panose="03000509000000000000" pitchFamily="65" charset="-120"/>
              </a:rPr>
              <a:t>Return: </a:t>
            </a:r>
            <a:r>
              <a:rPr lang="en-US" altLang="zh-TW" sz="2400" i="1" dirty="0" smtClean="0">
                <a:solidFill>
                  <a:srgbClr val="FF0000"/>
                </a:solidFill>
                <a:latin typeface="Palatino Linotype" panose="02040502050505030304" pitchFamily="18" charset="0"/>
                <a:ea typeface="標楷體" panose="03000509000000000000" pitchFamily="65" charset="-120"/>
              </a:rPr>
              <a:t>-</a:t>
            </a:r>
            <a:r>
              <a:rPr lang="zh-TW" altLang="en-US" sz="2400" i="1" dirty="0" smtClean="0">
                <a:solidFill>
                  <a:srgbClr val="FF0000"/>
                </a:solidFill>
                <a:latin typeface="Palatino Linotype" panose="02040502050505030304" pitchFamily="18" charset="0"/>
                <a:ea typeface="標楷體" panose="03000509000000000000" pitchFamily="65" charset="-120"/>
              </a:rPr>
              <a:t> </a:t>
            </a:r>
            <a:r>
              <a:rPr lang="en-US" altLang="zh-TW" sz="2400" i="1" dirty="0" smtClean="0">
                <a:solidFill>
                  <a:srgbClr val="FF0000"/>
                </a:solidFill>
                <a:latin typeface="Palatino Linotype" panose="02040502050505030304" pitchFamily="18" charset="0"/>
                <a:ea typeface="標楷體" panose="03000509000000000000" pitchFamily="65" charset="-120"/>
              </a:rPr>
              <a:t>2%</a:t>
            </a:r>
            <a:endParaRPr lang="en-US" altLang="zh-TW" sz="2400" i="1"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err="1">
                <a:latin typeface="Palatino Linotype" panose="02040502050505030304" pitchFamily="18" charset="0"/>
                <a:ea typeface="標楷體" panose="03000509000000000000" pitchFamily="65" charset="-120"/>
              </a:rPr>
              <a:t>Vol</a:t>
            </a:r>
            <a:r>
              <a:rPr lang="en-US" altLang="zh-TW" sz="2400" i="1" dirty="0">
                <a:latin typeface="Palatino Linotype" panose="02040502050505030304" pitchFamily="18" charset="0"/>
                <a:ea typeface="標楷體" panose="03000509000000000000" pitchFamily="65" charset="-120"/>
              </a:rPr>
              <a:t>: 0.007</a:t>
            </a:r>
          </a:p>
          <a:p>
            <a:pPr marL="342900" indent="-342900">
              <a:buFont typeface="Arial" panose="020B0604020202020204" pitchFamily="34" charset="0"/>
              <a:buChar char="•"/>
            </a:pPr>
            <a:r>
              <a:rPr lang="en-US" altLang="zh-TW" sz="2400" i="1" dirty="0">
                <a:latin typeface="Palatino Linotype" panose="02040502050505030304" pitchFamily="18" charset="0"/>
                <a:ea typeface="標楷體" panose="03000509000000000000" pitchFamily="65" charset="-120"/>
              </a:rPr>
              <a:t>Sharp Ratio: </a:t>
            </a:r>
            <a:r>
              <a:rPr lang="en-US" altLang="zh-TW" sz="2400" i="1" dirty="0">
                <a:solidFill>
                  <a:srgbClr val="FF0000"/>
                </a:solidFill>
                <a:latin typeface="Palatino Linotype" panose="02040502050505030304" pitchFamily="18" charset="0"/>
                <a:ea typeface="標楷體" panose="03000509000000000000" pitchFamily="65" charset="-120"/>
              </a:rPr>
              <a:t>-3.6</a:t>
            </a:r>
          </a:p>
          <a:p>
            <a:pPr marL="342900" indent="-342900">
              <a:buFont typeface="Arial" panose="020B0604020202020204" pitchFamily="34" charset="0"/>
              <a:buChar char="•"/>
            </a:pPr>
            <a:r>
              <a:rPr lang="en-US" altLang="zh-TW" sz="2400" i="1" dirty="0">
                <a:latin typeface="Palatino Linotype" panose="02040502050505030304" pitchFamily="18" charset="0"/>
                <a:ea typeface="標楷體" panose="03000509000000000000" pitchFamily="65" charset="-120"/>
              </a:rPr>
              <a:t>Transactions: 4</a:t>
            </a:r>
          </a:p>
          <a:p>
            <a:pPr marL="342900" indent="-342900">
              <a:buFont typeface="Arial" panose="020B0604020202020204" pitchFamily="34" charset="0"/>
              <a:buChar char="•"/>
            </a:pPr>
            <a:r>
              <a:rPr lang="en-US" altLang="zh-TW" sz="2400" i="1" dirty="0">
                <a:latin typeface="Palatino Linotype" panose="02040502050505030304" pitchFamily="18" charset="0"/>
                <a:ea typeface="標楷體" panose="03000509000000000000" pitchFamily="65" charset="-120"/>
              </a:rPr>
              <a:t>Odds Ratio: </a:t>
            </a:r>
            <a:r>
              <a:rPr lang="en-US" altLang="zh-TW" sz="2400" i="1" dirty="0">
                <a:solidFill>
                  <a:srgbClr val="FF0000"/>
                </a:solidFill>
                <a:latin typeface="Palatino Linotype" panose="02040502050505030304" pitchFamily="18" charset="0"/>
                <a:ea typeface="標楷體" panose="03000509000000000000" pitchFamily="65" charset="-120"/>
              </a:rPr>
              <a:t>0</a:t>
            </a:r>
          </a:p>
          <a:p>
            <a:pPr marL="342900" indent="-342900">
              <a:buFont typeface="Arial" panose="020B0604020202020204" pitchFamily="34" charset="0"/>
              <a:buChar char="•"/>
            </a:pPr>
            <a:r>
              <a:rPr lang="en-US" altLang="zh-TW" sz="2400" i="1" dirty="0">
                <a:latin typeface="Palatino Linotype" panose="02040502050505030304" pitchFamily="18" charset="0"/>
                <a:ea typeface="標楷體" panose="03000509000000000000" pitchFamily="65" charset="-120"/>
              </a:rPr>
              <a:t>Max Drawdown: 0.022</a:t>
            </a:r>
          </a:p>
          <a:p>
            <a:endParaRPr lang="en-US" altLang="zh-TW" sz="24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880" y="2496743"/>
            <a:ext cx="8457120" cy="2913457"/>
          </a:xfrm>
          <a:prstGeom prst="rect">
            <a:avLst/>
          </a:prstGeom>
        </p:spPr>
      </p:pic>
    </p:spTree>
    <p:extLst>
      <p:ext uri="{BB962C8B-B14F-4D97-AF65-F5344CB8AC3E}">
        <p14:creationId xmlns:p14="http://schemas.microsoft.com/office/powerpoint/2010/main" val="2494254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8" y="861740"/>
            <a:ext cx="8251790" cy="1938992"/>
          </a:xfrm>
          <a:prstGeom prst="rect">
            <a:avLst/>
          </a:prstGeom>
          <a:noFill/>
        </p:spPr>
        <p:txBody>
          <a:bodyPr wrap="square" rtlCol="0">
            <a:spAutoFit/>
          </a:bodyPr>
          <a:lstStyle/>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模型預測報酬的準確度不足</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資料量 </a:t>
            </a:r>
            <a:r>
              <a:rPr lang="en-US" altLang="zh-TW" sz="2400" dirty="0">
                <a:latin typeface="Palatino Linotype" panose="02040502050505030304" pitchFamily="18" charset="0"/>
                <a:ea typeface="標楷體" panose="03000509000000000000" pitchFamily="65" charset="-120"/>
              </a:rPr>
              <a:t>&amp;</a:t>
            </a:r>
            <a:r>
              <a:rPr lang="en-US" altLang="zh-TW" sz="2400" dirty="0" smtClean="0">
                <a:latin typeface="Palatino Linotype" panose="02040502050505030304" pitchFamily="18" charset="0"/>
                <a:ea typeface="標楷體" panose="03000509000000000000" pitchFamily="65" charset="-120"/>
              </a:rPr>
              <a:t> Over-fitting</a:t>
            </a: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因子的選取之重要性</a:t>
            </a: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610873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17</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二</a:t>
            </a:r>
            <a:r>
              <a:rPr lang="zh-TW" altLang="en-US"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選取重要因子</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285769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深度學習選取因子方</a:t>
            </a:r>
            <a:r>
              <a:rPr lang="zh-TW" altLang="en-US" sz="3200" dirty="0">
                <a:latin typeface="Palatino Linotype" panose="02040502050505030304" pitchFamily="18" charset="0"/>
                <a:ea typeface="標楷體" panose="03000509000000000000" pitchFamily="65" charset="-120"/>
              </a:rPr>
              <a:t>法</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3416320"/>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Drop One Out</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先用全部</a:t>
            </a:r>
            <a:r>
              <a:rPr lang="zh-TW" altLang="en-US" sz="2400" dirty="0" smtClean="0">
                <a:latin typeface="Palatino Linotype" panose="02040502050505030304" pitchFamily="18" charset="0"/>
                <a:ea typeface="標楷體" panose="03000509000000000000" pitchFamily="65" charset="-120"/>
              </a:rPr>
              <a:t>的</a:t>
            </a:r>
            <a:r>
              <a:rPr lang="zh-TW" altLang="en-US" sz="2400" dirty="0">
                <a:latin typeface="Palatino Linotype" panose="02040502050505030304" pitchFamily="18" charset="0"/>
                <a:ea typeface="標楷體" panose="03000509000000000000" pitchFamily="65" charset="-120"/>
              </a:rPr>
              <a:t>因子</a:t>
            </a:r>
            <a:r>
              <a:rPr lang="zh-TW" altLang="en-US" sz="2400" dirty="0" smtClean="0">
                <a:latin typeface="Palatino Linotype" panose="02040502050505030304" pitchFamily="18" charset="0"/>
                <a:ea typeface="標楷體" panose="03000509000000000000" pitchFamily="65" charset="-120"/>
              </a:rPr>
              <a:t>訓練</a:t>
            </a:r>
            <a:r>
              <a:rPr lang="zh-TW" altLang="en-US" sz="2400" dirty="0" smtClean="0">
                <a:latin typeface="Palatino Linotype" panose="02040502050505030304" pitchFamily="18" charset="0"/>
                <a:ea typeface="標楷體" panose="03000509000000000000" pitchFamily="65" charset="-120"/>
              </a:rPr>
              <a:t>出一個完整的模型，算出</a:t>
            </a:r>
            <a:r>
              <a:rPr lang="en-US" altLang="zh-TW" sz="2400" i="1" dirty="0" smtClean="0">
                <a:latin typeface="Palatino Linotype" panose="02040502050505030304" pitchFamily="18" charset="0"/>
                <a:ea typeface="標楷體" panose="03000509000000000000" pitchFamily="65" charset="-120"/>
              </a:rPr>
              <a:t>test MSE</a:t>
            </a:r>
          </a:p>
          <a:p>
            <a:pPr marL="457200" indent="-457200">
              <a:buFont typeface="+mj-lt"/>
              <a:buAutoNum type="arabicPeriod"/>
            </a:pP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每一次</a:t>
            </a:r>
            <a:r>
              <a:rPr lang="zh-TW" altLang="en-US" sz="2400" b="1" dirty="0" smtClean="0">
                <a:latin typeface="Palatino Linotype" panose="02040502050505030304" pitchFamily="18" charset="0"/>
                <a:ea typeface="標楷體" panose="03000509000000000000" pitchFamily="65" charset="-120"/>
              </a:rPr>
              <a:t>將</a:t>
            </a:r>
            <a:r>
              <a:rPr lang="zh-TW" altLang="en-US" sz="2400" b="1" dirty="0" smtClean="0">
                <a:latin typeface="Palatino Linotype" panose="02040502050505030304" pitchFamily="18" charset="0"/>
                <a:ea typeface="標楷體" panose="03000509000000000000" pitchFamily="65" charset="-120"/>
              </a:rPr>
              <a:t>一個因子丟掉</a:t>
            </a:r>
            <a:r>
              <a:rPr lang="zh-TW" altLang="en-US" sz="2400" dirty="0" smtClean="0">
                <a:latin typeface="Palatino Linotype" panose="02040502050505030304" pitchFamily="18" charset="0"/>
                <a:ea typeface="標楷體" panose="03000509000000000000" pitchFamily="65" charset="-120"/>
              </a:rPr>
              <a:t>，每一次都訓練出一個模型，算出</a:t>
            </a:r>
            <a:r>
              <a:rPr lang="en-US" altLang="zh-TW" sz="2400" i="1" dirty="0">
                <a:latin typeface="Palatino Linotype" panose="02040502050505030304" pitchFamily="18" charset="0"/>
                <a:ea typeface="標楷體" panose="03000509000000000000" pitchFamily="65" charset="-120"/>
              </a:rPr>
              <a:t>test </a:t>
            </a:r>
            <a:r>
              <a:rPr lang="en-US" altLang="zh-TW" sz="2400" i="1" dirty="0" smtClean="0">
                <a:latin typeface="Palatino Linotype" panose="02040502050505030304" pitchFamily="18" charset="0"/>
                <a:ea typeface="標楷體" panose="03000509000000000000" pitchFamily="65" charset="-120"/>
              </a:rPr>
              <a:t>MSE</a:t>
            </a: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比較每一個模型的</a:t>
            </a:r>
            <a:r>
              <a:rPr lang="en-US" altLang="zh-TW" sz="2400" i="1" dirty="0" smtClean="0">
                <a:latin typeface="Palatino Linotype" panose="02040502050505030304" pitchFamily="18" charset="0"/>
                <a:ea typeface="標楷體" panose="03000509000000000000" pitchFamily="65" charset="-120"/>
              </a:rPr>
              <a:t>test MSE</a:t>
            </a:r>
            <a:r>
              <a:rPr lang="zh-TW" altLang="en-US" sz="2400" dirty="0" smtClean="0">
                <a:latin typeface="Palatino Linotype" panose="02040502050505030304" pitchFamily="18" charset="0"/>
                <a:ea typeface="標楷體" panose="03000509000000000000" pitchFamily="65" charset="-120"/>
              </a:rPr>
              <a:t>，</a:t>
            </a:r>
            <a:r>
              <a:rPr lang="en-US" altLang="zh-TW" sz="2400" b="1" i="1" dirty="0" smtClean="0">
                <a:latin typeface="Palatino Linotype" panose="02040502050505030304" pitchFamily="18" charset="0"/>
                <a:ea typeface="標楷體" panose="03000509000000000000" pitchFamily="65" charset="-120"/>
              </a:rPr>
              <a:t>test MSE</a:t>
            </a:r>
            <a:r>
              <a:rPr lang="zh-TW" altLang="en-US" sz="2400" b="1" i="1" dirty="0" smtClean="0">
                <a:latin typeface="Palatino Linotype" panose="02040502050505030304" pitchFamily="18" charset="0"/>
                <a:ea typeface="標楷體" panose="03000509000000000000" pitchFamily="65" charset="-120"/>
              </a:rPr>
              <a:t> </a:t>
            </a:r>
            <a:r>
              <a:rPr lang="zh-TW" altLang="en-US" sz="2400" b="1" dirty="0" smtClean="0">
                <a:latin typeface="Palatino Linotype" panose="02040502050505030304" pitchFamily="18" charset="0"/>
                <a:ea typeface="標楷體" panose="03000509000000000000" pitchFamily="65" charset="-120"/>
              </a:rPr>
              <a:t>增加</a:t>
            </a:r>
            <a:r>
              <a:rPr lang="zh-TW" altLang="en-US" sz="2400" b="1" dirty="0">
                <a:latin typeface="Palatino Linotype" panose="02040502050505030304" pitchFamily="18" charset="0"/>
                <a:ea typeface="標楷體" panose="03000509000000000000" pitchFamily="65" charset="-120"/>
              </a:rPr>
              <a:t>最多</a:t>
            </a:r>
            <a:r>
              <a:rPr lang="zh-TW" altLang="en-US" sz="2400" dirty="0" smtClean="0">
                <a:latin typeface="Palatino Linotype" panose="02040502050505030304" pitchFamily="18" charset="0"/>
                <a:ea typeface="標楷體" panose="03000509000000000000" pitchFamily="65" charset="-120"/>
              </a:rPr>
              <a:t>的那個模型所丟掉</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因</a:t>
            </a:r>
            <a:r>
              <a:rPr lang="zh-TW" altLang="en-US" sz="2400" dirty="0">
                <a:latin typeface="Palatino Linotype" panose="02040502050505030304" pitchFamily="18" charset="0"/>
                <a:ea typeface="標楷體" panose="03000509000000000000" pitchFamily="65" charset="-120"/>
              </a:rPr>
              <a:t>子</a:t>
            </a:r>
            <a:r>
              <a:rPr lang="zh-TW" altLang="en-US" sz="2400" dirty="0" smtClean="0">
                <a:latin typeface="Palatino Linotype" panose="02040502050505030304" pitchFamily="18" charset="0"/>
                <a:ea typeface="標楷體" panose="03000509000000000000" pitchFamily="65" charset="-120"/>
              </a:rPr>
              <a:t>選</a:t>
            </a:r>
            <a:r>
              <a:rPr lang="zh-TW" altLang="en-US" sz="2400" dirty="0" smtClean="0">
                <a:latin typeface="Palatino Linotype" panose="02040502050505030304" pitchFamily="18" charset="0"/>
                <a:ea typeface="標楷體" panose="03000509000000000000" pitchFamily="65" charset="-120"/>
              </a:rPr>
              <a:t>為最重要的因子</a:t>
            </a:r>
            <a:endParaRPr lang="en-US" altLang="zh-TW" sz="2400" i="1" dirty="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1038944708"/>
              </p:ext>
            </p:extLst>
          </p:nvPr>
        </p:nvGraphicFramePr>
        <p:xfrm>
          <a:off x="257726" y="4321214"/>
          <a:ext cx="4314275" cy="370840"/>
        </p:xfrm>
        <a:graphic>
          <a:graphicData uri="http://schemas.openxmlformats.org/drawingml/2006/table">
            <a:tbl>
              <a:tblPr firstRow="1" bandRow="1">
                <a:tableStyleId>{5C22544A-7EE6-4342-B048-85BDC9FD1C3A}</a:tableStyleId>
              </a:tblPr>
              <a:tblGrid>
                <a:gridCol w="862855"/>
                <a:gridCol w="862855"/>
                <a:gridCol w="862855"/>
                <a:gridCol w="862855"/>
                <a:gridCol w="862855"/>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624982057"/>
              </p:ext>
            </p:extLst>
          </p:nvPr>
        </p:nvGraphicFramePr>
        <p:xfrm>
          <a:off x="257726" y="5262189"/>
          <a:ext cx="4314275" cy="370840"/>
        </p:xfrm>
        <a:graphic>
          <a:graphicData uri="http://schemas.openxmlformats.org/drawingml/2006/table">
            <a:tbl>
              <a:tblPr firstRow="1" bandRow="1">
                <a:tableStyleId>{5C22544A-7EE6-4342-B048-85BDC9FD1C3A}</a:tableStyleId>
              </a:tblPr>
              <a:tblGrid>
                <a:gridCol w="862855"/>
                <a:gridCol w="862855"/>
                <a:gridCol w="862855"/>
                <a:gridCol w="862855"/>
                <a:gridCol w="862855"/>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tr>
            </a:tbl>
          </a:graphicData>
        </a:graphic>
      </p:graphicFrame>
      <p:sp>
        <p:nvSpPr>
          <p:cNvPr id="4" name="乘號 3"/>
          <p:cNvSpPr/>
          <p:nvPr/>
        </p:nvSpPr>
        <p:spPr>
          <a:xfrm>
            <a:off x="429208" y="4193861"/>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a:off x="4917229"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917229" y="5298319"/>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橢圓 4"/>
          <p:cNvSpPr/>
          <p:nvPr/>
        </p:nvSpPr>
        <p:spPr>
          <a:xfrm>
            <a:off x="6251502" y="4364642"/>
            <a:ext cx="1660849"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410126" y="4763202"/>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Machine</a:t>
            </a:r>
            <a:endParaRPr lang="zh-TW" altLang="en-US" sz="2400" b="1" i="1" dirty="0">
              <a:latin typeface="Palatino Linotype" panose="02040502050505030304" pitchFamily="18" charset="0"/>
            </a:endParaRPr>
          </a:p>
        </p:txBody>
      </p:sp>
      <p:sp>
        <p:nvSpPr>
          <p:cNvPr id="20" name="乘號 19"/>
          <p:cNvSpPr/>
          <p:nvPr/>
        </p:nvSpPr>
        <p:spPr>
          <a:xfrm>
            <a:off x="1290733" y="5134835"/>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2019486" y="5655797"/>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2" name="向右箭號 21"/>
          <p:cNvSpPr/>
          <p:nvPr/>
        </p:nvSpPr>
        <p:spPr>
          <a:xfrm>
            <a:off x="8257575"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22"/>
          <p:cNvSpPr/>
          <p:nvPr/>
        </p:nvSpPr>
        <p:spPr>
          <a:xfrm>
            <a:off x="8257574" y="5298317"/>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9591844" y="4125860"/>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9591844" y="5066833"/>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9872727" y="5760380"/>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7" name="文字方塊 26"/>
          <p:cNvSpPr txBox="1"/>
          <p:nvPr/>
        </p:nvSpPr>
        <p:spPr>
          <a:xfrm>
            <a:off x="9591844" y="4278060"/>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1</a:t>
            </a:r>
            <a:endParaRPr lang="zh-TW" altLang="en-US" sz="2400" b="1" i="1" dirty="0">
              <a:latin typeface="Palatino Linotype" panose="02040502050505030304" pitchFamily="18" charset="0"/>
            </a:endParaRPr>
          </a:p>
        </p:txBody>
      </p:sp>
      <p:sp>
        <p:nvSpPr>
          <p:cNvPr id="28" name="文字方塊 27"/>
          <p:cNvSpPr txBox="1"/>
          <p:nvPr/>
        </p:nvSpPr>
        <p:spPr>
          <a:xfrm>
            <a:off x="9562479" y="5216773"/>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2</a:t>
            </a:r>
            <a:endParaRPr lang="zh-TW" altLang="en-US" sz="2400" b="1" i="1" dirty="0">
              <a:latin typeface="Palatino Linotype" panose="02040502050505030304" pitchFamily="18" charset="0"/>
            </a:endParaRPr>
          </a:p>
        </p:txBody>
      </p:sp>
    </p:spTree>
    <p:extLst>
      <p:ext uri="{BB962C8B-B14F-4D97-AF65-F5344CB8AC3E}">
        <p14:creationId xmlns:p14="http://schemas.microsoft.com/office/powerpoint/2010/main" val="3751662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02014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選取因子結果</a:t>
            </a:r>
            <a:endParaRPr lang="zh-TW" altLang="en-US" sz="3200" dirty="0">
              <a:latin typeface="標楷體" panose="03000509000000000000" pitchFamily="65" charset="-120"/>
              <a:ea typeface="標楷體" panose="03000509000000000000" pitchFamily="65" charset="-12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1323390" y="861740"/>
            <a:ext cx="8921621" cy="5244316"/>
          </a:xfrm>
          <a:prstGeom prst="rect">
            <a:avLst/>
          </a:prstGeom>
          <a:noFill/>
        </p:spPr>
      </p:pic>
      <p:sp>
        <p:nvSpPr>
          <p:cNvPr id="2" name="橢圓 1"/>
          <p:cNvSpPr/>
          <p:nvPr/>
        </p:nvSpPr>
        <p:spPr>
          <a:xfrm>
            <a:off x="9162661" y="5355772"/>
            <a:ext cx="1063689" cy="9703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7153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a:t>
            </a:fld>
            <a:endParaRPr lang="zh-TW" altLang="en-US">
              <a:solidFill>
                <a:prstClr val="white"/>
              </a:solidFill>
            </a:endParaRPr>
          </a:p>
        </p:txBody>
      </p:sp>
      <p:sp>
        <p:nvSpPr>
          <p:cNvPr id="6" name="標題 5"/>
          <p:cNvSpPr>
            <a:spLocks noGrp="1"/>
          </p:cNvSpPr>
          <p:nvPr>
            <p:ph type="title"/>
          </p:nvPr>
        </p:nvSpPr>
        <p:spPr>
          <a:xfrm>
            <a:off x="4227240" y="3422903"/>
            <a:ext cx="6793835" cy="1362075"/>
          </a:xfrm>
        </p:spPr>
        <p:txBody>
          <a:bodyPr>
            <a:noAutofit/>
          </a:bodyPr>
          <a:lstStyle/>
          <a:p>
            <a:r>
              <a:rPr lang="zh-TW" altLang="en-US" dirty="0" smtClean="0"/>
              <a:t>運用深度學習模型預測個股</a:t>
            </a:r>
            <a:r>
              <a:rPr lang="zh-TW" altLang="en-US" dirty="0" smtClean="0"/>
              <a:t>之報酬</a:t>
            </a: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r>
              <a:rPr lang="zh-TW" altLang="en-US" sz="4000" b="1" cap="all" dirty="0">
                <a:solidFill>
                  <a:schemeClr val="bg1"/>
                </a:solidFill>
                <a:latin typeface="Noto Sans CJK TC Black" charset="-120"/>
                <a:ea typeface="Noto Sans CJK TC Black" charset="-120"/>
                <a:cs typeface="Noto Sans CJK TC Black" charset="-120"/>
              </a:rPr>
              <a:t>專案</a:t>
            </a:r>
            <a:r>
              <a:rPr lang="zh-TW" altLang="en-US" sz="4000" b="1" cap="all" dirty="0" smtClean="0">
                <a:solidFill>
                  <a:schemeClr val="bg1"/>
                </a:solidFill>
                <a:latin typeface="Noto Sans CJK TC Black" charset="-120"/>
                <a:ea typeface="Noto Sans CJK TC Black" charset="-120"/>
                <a:cs typeface="Noto Sans CJK TC Black" charset="-120"/>
              </a:rPr>
              <a:t>主題：</a:t>
            </a: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529420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44935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選取因子發現</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1200329"/>
          </a:xfrm>
          <a:prstGeom prst="rect">
            <a:avLst/>
          </a:prstGeom>
          <a:noFill/>
        </p:spPr>
        <p:txBody>
          <a:bodyPr wrap="square" rtlCol="0">
            <a:spAutoFit/>
          </a:bodyPr>
          <a:lstStyle/>
          <a:p>
            <a:pPr marL="342900" indent="-342900">
              <a:buFont typeface="Arial" panose="020B0604020202020204" pitchFamily="34" charset="0"/>
              <a:buChar char="•"/>
            </a:pPr>
            <a:r>
              <a:rPr lang="en-US" altLang="zh-TW" sz="2400" b="1" i="1" dirty="0" smtClean="0">
                <a:latin typeface="Palatino Linotype" panose="02040502050505030304" pitchFamily="18" charset="0"/>
                <a:ea typeface="標楷體" panose="03000509000000000000" pitchFamily="65" charset="-120"/>
              </a:rPr>
              <a:t>Variable Importance: </a:t>
            </a:r>
            <a:r>
              <a:rPr lang="en-US" altLang="zh-TW" sz="2400" dirty="0" err="1" smtClean="0">
                <a:solidFill>
                  <a:srgbClr val="FF0000"/>
                </a:solidFill>
                <a:latin typeface="Palatino Linotype" panose="02040502050505030304" pitchFamily="18" charset="0"/>
                <a:ea typeface="標楷體" panose="03000509000000000000" pitchFamily="65" charset="-120"/>
              </a:rPr>
              <a:t>p_acc_diff</a:t>
            </a:r>
            <a:r>
              <a:rPr lang="en-US" altLang="zh-TW"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5</a:t>
            </a:r>
            <a:r>
              <a:rPr lang="zh-TW" altLang="en-US" sz="2400" dirty="0" smtClean="0">
                <a:latin typeface="Palatino Linotype" panose="02040502050505030304" pitchFamily="18" charset="0"/>
                <a:ea typeface="標楷體" panose="03000509000000000000" pitchFamily="65" charset="-120"/>
              </a:rPr>
              <a:t>檔 </a:t>
            </a:r>
            <a:r>
              <a:rPr lang="en-US" altLang="zh-TW" sz="2400" dirty="0" smtClean="0">
                <a:latin typeface="Palatino Linotype" panose="02040502050505030304" pitchFamily="18" charset="0"/>
                <a:ea typeface="標楷體" panose="03000509000000000000" pitchFamily="65" charset="-120"/>
              </a:rPr>
              <a:t>Bid Ask </a:t>
            </a:r>
            <a:r>
              <a:rPr lang="en-US" altLang="zh-TW" sz="2400" dirty="0" smtClean="0">
                <a:latin typeface="Palatino Linotype" panose="02040502050505030304" pitchFamily="18" charset="0"/>
                <a:ea typeface="標楷體" panose="03000509000000000000" pitchFamily="65" charset="-120"/>
              </a:rPr>
              <a:t>spread</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之和</a:t>
            </a:r>
            <a:r>
              <a:rPr lang="en-US" altLang="zh-TW" sz="2400" dirty="0" smtClean="0">
                <a:latin typeface="Palatino Linotype" panose="02040502050505030304" pitchFamily="18" charset="0"/>
                <a:ea typeface="標楷體" panose="03000509000000000000" pitchFamily="65" charset="-120"/>
              </a:rPr>
              <a:t>)</a:t>
            </a:r>
            <a:endParaRPr lang="en-US" altLang="zh-TW" sz="2400" dirty="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挑選</a:t>
            </a:r>
            <a:r>
              <a:rPr lang="zh-TW" altLang="en-US" sz="2400" dirty="0" smtClean="0">
                <a:latin typeface="Palatino Linotype" panose="02040502050505030304" pitchFamily="18" charset="0"/>
                <a:ea typeface="標楷體" panose="03000509000000000000" pitchFamily="65" charset="-120"/>
              </a:rPr>
              <a:t>出</a:t>
            </a:r>
            <a:r>
              <a:rPr lang="en-US" altLang="zh-TW" sz="2400" dirty="0" smtClean="0">
                <a:latin typeface="Palatino Linotype" panose="02040502050505030304" pitchFamily="18" charset="0"/>
                <a:ea typeface="標楷體" panose="03000509000000000000" pitchFamily="65" charset="-120"/>
              </a:rPr>
              <a:t>5</a:t>
            </a:r>
            <a:r>
              <a:rPr lang="zh-TW" altLang="en-US" sz="2400" dirty="0" smtClean="0">
                <a:latin typeface="Palatino Linotype" panose="02040502050505030304" pitchFamily="18" charset="0"/>
                <a:ea typeface="標楷體" panose="03000509000000000000" pitchFamily="65" charset="-120"/>
              </a:rPr>
              <a:t>檔</a:t>
            </a:r>
            <a:r>
              <a:rPr lang="en-US" altLang="zh-TW" sz="2400" dirty="0" smtClean="0">
                <a:latin typeface="Palatino Linotype" panose="02040502050505030304" pitchFamily="18" charset="0"/>
                <a:ea typeface="標楷體" panose="03000509000000000000" pitchFamily="65" charset="-120"/>
              </a:rPr>
              <a:t>Bid Ask spread </a:t>
            </a:r>
            <a:r>
              <a:rPr lang="zh-TW" altLang="en-US" sz="2400" dirty="0" smtClean="0">
                <a:latin typeface="Palatino Linotype" panose="02040502050505030304" pitchFamily="18" charset="0"/>
                <a:ea typeface="標楷體" panose="03000509000000000000" pitchFamily="65" charset="-120"/>
              </a:rPr>
              <a:t>之和大於</a:t>
            </a:r>
            <a:r>
              <a:rPr lang="en-US" altLang="zh-TW" sz="2400" dirty="0" smtClean="0">
                <a:latin typeface="Palatino Linotype" panose="02040502050505030304" pitchFamily="18" charset="0"/>
                <a:ea typeface="標楷體" panose="03000509000000000000" pitchFamily="65" charset="-120"/>
              </a:rPr>
              <a:t>25</a:t>
            </a:r>
            <a:r>
              <a:rPr lang="zh-TW" altLang="en-US" sz="2400" dirty="0" smtClean="0">
                <a:latin typeface="Palatino Linotype" panose="02040502050505030304" pitchFamily="18" charset="0"/>
                <a:ea typeface="標楷體" panose="03000509000000000000" pitchFamily="65" charset="-120"/>
              </a:rPr>
              <a:t>的時間點，畫在訓練集的中價走勢圖上</a:t>
            </a:r>
            <a:endParaRPr lang="en-US" altLang="zh-TW" sz="24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86" y="2062069"/>
            <a:ext cx="10058400" cy="3942954"/>
          </a:xfrm>
          <a:prstGeom prst="rect">
            <a:avLst/>
          </a:prstGeom>
        </p:spPr>
      </p:pic>
      <p:sp>
        <p:nvSpPr>
          <p:cNvPr id="5" name="橢圓 4"/>
          <p:cNvSpPr/>
          <p:nvPr/>
        </p:nvSpPr>
        <p:spPr>
          <a:xfrm>
            <a:off x="2609461" y="39814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3371655" y="51625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648061" y="2322216"/>
            <a:ext cx="724289" cy="6492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372350" y="3262398"/>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8493278" y="1980815"/>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9848461" y="372263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9547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91148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策略邏輯、回測結果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7785260" cy="4154984"/>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將</a:t>
            </a:r>
            <a:r>
              <a:rPr lang="en-US" altLang="zh-TW" sz="2400" dirty="0" err="1" smtClean="0">
                <a:solidFill>
                  <a:srgbClr val="FF0000"/>
                </a:solidFill>
                <a:latin typeface="Palatino Linotype" panose="02040502050505030304" pitchFamily="18" charset="0"/>
                <a:ea typeface="標楷體" panose="03000509000000000000" pitchFamily="65" charset="-120"/>
              </a:rPr>
              <a:t>p_acc_diff</a:t>
            </a:r>
            <a:r>
              <a:rPr lang="en-US" altLang="zh-TW" sz="2400" dirty="0" smtClean="0">
                <a:solidFill>
                  <a:srgbClr val="FF0000"/>
                </a:solidFill>
                <a:latin typeface="Palatino Linotype" panose="02040502050505030304" pitchFamily="18" charset="0"/>
                <a:ea typeface="標楷體" panose="03000509000000000000" pitchFamily="65" charset="-120"/>
              </a:rPr>
              <a:t> &gt; 25</a:t>
            </a:r>
            <a:r>
              <a:rPr lang="zh-TW" altLang="en-US" sz="2400" dirty="0" smtClean="0">
                <a:solidFill>
                  <a:srgbClr val="FF0000"/>
                </a:solidFill>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當作一個濾網</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加上</a:t>
            </a:r>
            <a:r>
              <a:rPr lang="en-US" altLang="zh-TW" sz="2400" dirty="0" smtClean="0">
                <a:latin typeface="Palatino Linotype" panose="02040502050505030304" pitchFamily="18" charset="0"/>
                <a:ea typeface="標楷體" panose="03000509000000000000" pitchFamily="65" charset="-120"/>
              </a:rPr>
              <a:t>50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的</a:t>
            </a:r>
            <a:r>
              <a:rPr lang="en-US" altLang="zh-TW" sz="2400" dirty="0" smtClean="0">
                <a:latin typeface="Palatino Linotype" panose="02040502050505030304" pitchFamily="18" charset="0"/>
                <a:ea typeface="標楷體" panose="03000509000000000000" pitchFamily="65" charset="-120"/>
              </a:rPr>
              <a:t>MA</a:t>
            </a:r>
            <a:r>
              <a:rPr lang="zh-TW" altLang="en-US" sz="2400" dirty="0" smtClean="0">
                <a:latin typeface="Palatino Linotype" panose="02040502050505030304" pitchFamily="18" charset="0"/>
                <a:ea typeface="標楷體" panose="03000509000000000000" pitchFamily="65" charset="-120"/>
              </a:rPr>
              <a:t> 判斷中價走勢</a:t>
            </a:r>
            <a:endParaRPr lang="en-US" altLang="zh-TW" sz="24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400" dirty="0" err="1" smtClean="0">
                <a:latin typeface="Palatino Linotype" panose="02040502050505030304" pitchFamily="18" charset="0"/>
                <a:ea typeface="標楷體" panose="03000509000000000000" pitchFamily="65" charset="-120"/>
              </a:rPr>
              <a:t>p_acc_diff</a:t>
            </a:r>
            <a:r>
              <a:rPr lang="en-US" altLang="zh-TW" sz="2400" dirty="0" smtClean="0">
                <a:latin typeface="Palatino Linotype" panose="02040502050505030304" pitchFamily="18" charset="0"/>
                <a:ea typeface="標楷體" panose="03000509000000000000" pitchFamily="65" charset="-120"/>
              </a:rPr>
              <a:t> &gt; 25 &amp; </a:t>
            </a:r>
            <a:r>
              <a:rPr lang="zh-TW" altLang="en-US" sz="2400" dirty="0" smtClean="0">
                <a:latin typeface="Palatino Linotype" panose="02040502050505030304" pitchFamily="18" charset="0"/>
                <a:ea typeface="標楷體" panose="03000509000000000000" pitchFamily="65" charset="-120"/>
              </a:rPr>
              <a:t>中價 </a:t>
            </a:r>
            <a:r>
              <a:rPr lang="en-US" altLang="zh-TW" sz="2400" dirty="0" smtClean="0">
                <a:latin typeface="Palatino Linotype" panose="02040502050505030304" pitchFamily="18" charset="0"/>
                <a:ea typeface="標楷體" panose="03000509000000000000" pitchFamily="65" charset="-120"/>
              </a:rPr>
              <a:t>&lt;</a:t>
            </a:r>
            <a:r>
              <a:rPr lang="zh-TW" altLang="en-US" sz="2400" dirty="0" smtClean="0">
                <a:latin typeface="Palatino Linotype" panose="02040502050505030304" pitchFamily="18" charset="0"/>
                <a:ea typeface="標楷體" panose="03000509000000000000" pitchFamily="65" charset="-120"/>
              </a:rPr>
              <a:t> 前</a:t>
            </a:r>
            <a:r>
              <a:rPr lang="en-US" altLang="zh-TW" sz="2400" dirty="0" smtClean="0">
                <a:latin typeface="Palatino Linotype" panose="02040502050505030304" pitchFamily="18" charset="0"/>
                <a:ea typeface="標楷體" panose="03000509000000000000" pitchFamily="65" charset="-120"/>
              </a:rPr>
              <a:t>50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的</a:t>
            </a:r>
            <a:r>
              <a:rPr lang="en-US" altLang="zh-TW" sz="2400" dirty="0" smtClean="0">
                <a:latin typeface="Palatino Linotype" panose="02040502050505030304" pitchFamily="18" charset="0"/>
                <a:ea typeface="標楷體" panose="03000509000000000000" pitchFamily="65" charset="-120"/>
              </a:rPr>
              <a:t>MA</a:t>
            </a:r>
            <a:r>
              <a:rPr lang="zh-TW" altLang="en-US" sz="2400" dirty="0" smtClean="0">
                <a:latin typeface="Palatino Linotype" panose="02040502050505030304" pitchFamily="18" charset="0"/>
                <a:ea typeface="標楷體" panose="03000509000000000000" pitchFamily="65" charset="-120"/>
              </a:rPr>
              <a:t> 時，做多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400" dirty="0" err="1">
                <a:latin typeface="Palatino Linotype" panose="02040502050505030304" pitchFamily="18" charset="0"/>
                <a:ea typeface="標楷體" panose="03000509000000000000" pitchFamily="65" charset="-120"/>
              </a:rPr>
              <a:t>p_acc_diff</a:t>
            </a:r>
            <a:r>
              <a:rPr lang="en-US" altLang="zh-TW" sz="2400" dirty="0">
                <a:latin typeface="Palatino Linotype" panose="02040502050505030304" pitchFamily="18" charset="0"/>
                <a:ea typeface="標楷體" panose="03000509000000000000" pitchFamily="65" charset="-120"/>
              </a:rPr>
              <a:t> &gt; 25 &amp; </a:t>
            </a:r>
            <a:r>
              <a:rPr lang="zh-TW" altLang="en-US" sz="2400" dirty="0">
                <a:latin typeface="Palatino Linotype" panose="02040502050505030304" pitchFamily="18" charset="0"/>
                <a:ea typeface="標楷體" panose="03000509000000000000" pitchFamily="65" charset="-120"/>
              </a:rPr>
              <a:t>中價 </a:t>
            </a:r>
            <a:r>
              <a:rPr lang="en-US" altLang="zh-TW" sz="2400" dirty="0" smtClean="0">
                <a:latin typeface="Palatino Linotype" panose="02040502050505030304" pitchFamily="18" charset="0"/>
                <a:ea typeface="標楷體" panose="03000509000000000000" pitchFamily="65" charset="-120"/>
              </a:rPr>
              <a:t>&gt;</a:t>
            </a:r>
            <a:r>
              <a:rPr lang="zh-TW" altLang="en-US" sz="2400" dirty="0" smtClean="0">
                <a:latin typeface="Palatino Linotype" panose="02040502050505030304" pitchFamily="18" charset="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前</a:t>
            </a:r>
            <a:r>
              <a:rPr lang="en-US" altLang="zh-TW" sz="2400" dirty="0">
                <a:latin typeface="Palatino Linotype" panose="02040502050505030304" pitchFamily="18" charset="0"/>
                <a:ea typeface="標楷體" panose="03000509000000000000" pitchFamily="65" charset="-120"/>
              </a:rPr>
              <a:t>50</a:t>
            </a:r>
            <a:r>
              <a:rPr lang="zh-TW" altLang="en-US" sz="2400" dirty="0">
                <a:latin typeface="Palatino Linotype" panose="02040502050505030304" pitchFamily="18" charset="0"/>
                <a:ea typeface="標楷體" panose="03000509000000000000" pitchFamily="65" charset="-120"/>
              </a:rPr>
              <a:t>個</a:t>
            </a:r>
            <a:r>
              <a:rPr lang="en-US" altLang="zh-TW" sz="2400" dirty="0">
                <a:latin typeface="Palatino Linotype" panose="02040502050505030304" pitchFamily="18" charset="0"/>
                <a:ea typeface="標楷體" panose="03000509000000000000" pitchFamily="65" charset="-120"/>
              </a:rPr>
              <a:t>ticks</a:t>
            </a:r>
            <a:r>
              <a:rPr lang="zh-TW" altLang="en-US" sz="2400" dirty="0">
                <a:latin typeface="Palatino Linotype" panose="02040502050505030304" pitchFamily="18" charset="0"/>
                <a:ea typeface="標楷體" panose="03000509000000000000" pitchFamily="65" charset="-120"/>
              </a:rPr>
              <a:t> 的</a:t>
            </a:r>
            <a:r>
              <a:rPr lang="en-US" altLang="zh-TW" sz="2400" dirty="0">
                <a:latin typeface="Palatino Linotype" panose="02040502050505030304" pitchFamily="18" charset="0"/>
                <a:ea typeface="標楷體" panose="03000509000000000000" pitchFamily="65" charset="-120"/>
              </a:rPr>
              <a:t>MA</a:t>
            </a:r>
            <a:r>
              <a:rPr lang="zh-TW" altLang="en-US" sz="2400" dirty="0">
                <a:latin typeface="Palatino Linotype" panose="02040502050505030304" pitchFamily="18" charset="0"/>
                <a:ea typeface="標楷體" panose="03000509000000000000" pitchFamily="65" charset="-120"/>
              </a:rPr>
              <a:t> 時，</a:t>
            </a:r>
            <a:r>
              <a:rPr lang="zh-TW" altLang="en-US" sz="2400" dirty="0" smtClean="0">
                <a:latin typeface="Palatino Linotype" panose="02040502050505030304" pitchFamily="18" charset="0"/>
                <a:ea typeface="標楷體" panose="03000509000000000000" pitchFamily="65" charset="-120"/>
              </a:rPr>
              <a:t>做空</a:t>
            </a: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8042989" y="861740"/>
            <a:ext cx="3489648" cy="3046988"/>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Performance</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en-US" altLang="zh-TW" sz="2400" i="1" dirty="0" smtClean="0">
                <a:solidFill>
                  <a:srgbClr val="FF0000"/>
                </a:solidFill>
                <a:latin typeface="Palatino Linotype" panose="02040502050505030304" pitchFamily="18" charset="0"/>
                <a:ea typeface="標楷體" panose="03000509000000000000" pitchFamily="65" charset="-120"/>
              </a:rPr>
              <a:t>16%</a:t>
            </a: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0.048</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Ratio: </a:t>
            </a:r>
            <a:r>
              <a:rPr lang="en-US" altLang="zh-TW" sz="2400" i="1" dirty="0" smtClean="0">
                <a:solidFill>
                  <a:srgbClr val="FF0000"/>
                </a:solidFill>
                <a:latin typeface="Palatino Linotype" panose="02040502050505030304" pitchFamily="18" charset="0"/>
                <a:ea typeface="標楷體" panose="03000509000000000000" pitchFamily="65" charset="-120"/>
              </a:rPr>
              <a:t>3.19</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34</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0.29</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 0.042</a:t>
            </a:r>
          </a:p>
          <a:p>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86280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10920345" cy="4154984"/>
          </a:xfrm>
          <a:prstGeom prst="rect">
            <a:avLst/>
          </a:prstGeom>
          <a:noFill/>
        </p:spPr>
        <p:txBody>
          <a:bodyPr wrap="square" rtlCol="0">
            <a:spAutoFit/>
          </a:bodyPr>
          <a:lstStyle/>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這個因子反映了價格走勢反轉的資訊</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單純以這個濾網做的策略雖有獲利，但勝率不高</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雖然在訓練集有獲利，但在測試集裡幾乎沒有訊號</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選出來的因子不一定是最好的，且模型訓練耗時長</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4872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23</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三</a:t>
            </a:r>
            <a:r>
              <a:rPr lang="zh-TW" altLang="en-US"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結合學長模型</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280465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5971621" cy="4893647"/>
          </a:xfrm>
          <a:prstGeom prst="rect">
            <a:avLst/>
          </a:prstGeom>
          <a:noFill/>
        </p:spPr>
        <p:txBody>
          <a:bodyPr wrap="square" rtlCol="0">
            <a:spAutoFit/>
          </a:bodyPr>
          <a:lstStyle/>
          <a:p>
            <a:r>
              <a:rPr lang="en-US" altLang="zh-TW" sz="2400" b="1" dirty="0" smtClean="0">
                <a:latin typeface="Palatino Linotype" panose="02040502050505030304" pitchFamily="18" charset="0"/>
                <a:ea typeface="標楷體" panose="03000509000000000000" pitchFamily="65" charset="-120"/>
              </a:rPr>
              <a:t>5</a:t>
            </a:r>
            <a:r>
              <a:rPr lang="zh-TW" altLang="en-US" sz="2400" b="1" dirty="0" smtClean="0">
                <a:latin typeface="Palatino Linotype" panose="02040502050505030304" pitchFamily="18" charset="0"/>
                <a:ea typeface="標楷體" panose="03000509000000000000" pitchFamily="65" charset="-120"/>
              </a:rPr>
              <a:t>檔買賣邊的力道 </a:t>
            </a:r>
            <a:r>
              <a:rPr lang="en-US" altLang="zh-TW" sz="2400" b="1" dirty="0" smtClean="0">
                <a:latin typeface="Palatino Linotype" panose="02040502050505030304" pitchFamily="18" charset="0"/>
                <a:ea typeface="標楷體" panose="03000509000000000000" pitchFamily="65" charset="-120"/>
              </a:rPr>
              <a:t>(Value)</a:t>
            </a:r>
            <a:endParaRPr lang="en-US" altLang="zh-TW" sz="2400" b="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Ask</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Price x Ask Quantity</a:t>
            </a: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Bid Price x Bid Quantity</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Moving Average – Value</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Ask Value 50</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的 </a:t>
            </a:r>
            <a:r>
              <a:rPr lang="en-US" altLang="zh-TW" sz="2400" dirty="0" smtClean="0">
                <a:latin typeface="Palatino Linotype" panose="02040502050505030304" pitchFamily="18" charset="0"/>
                <a:ea typeface="標楷體" panose="03000509000000000000" pitchFamily="65" charset="-120"/>
              </a:rPr>
              <a:t>MA</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Ask Value</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Bid </a:t>
            </a:r>
            <a:r>
              <a:rPr lang="en-US" altLang="zh-TW" sz="2400" dirty="0">
                <a:latin typeface="Palatino Linotype" panose="02040502050505030304" pitchFamily="18" charset="0"/>
                <a:ea typeface="標楷體" panose="03000509000000000000" pitchFamily="65" charset="-120"/>
              </a:rPr>
              <a:t>Value 50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a:t>
            </a:r>
            <a:r>
              <a:rPr lang="zh-TW" altLang="en-US" sz="2400" dirty="0">
                <a:latin typeface="Palatino Linotype" panose="02040502050505030304" pitchFamily="18" charset="0"/>
                <a:ea typeface="標楷體" panose="03000509000000000000" pitchFamily="65" charset="-120"/>
              </a:rPr>
              <a:t> 的 </a:t>
            </a:r>
            <a:r>
              <a:rPr lang="en-US" altLang="zh-TW" sz="2400" dirty="0">
                <a:latin typeface="Palatino Linotype" panose="02040502050505030304" pitchFamily="18" charset="0"/>
                <a:ea typeface="標楷體" panose="03000509000000000000" pitchFamily="65" charset="-120"/>
              </a:rPr>
              <a:t>MA</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t>
            </a:r>
            <a:r>
              <a:rPr lang="zh-TW" altLang="en-US"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Bid </a:t>
            </a:r>
            <a:r>
              <a:rPr lang="en-US" altLang="zh-TW" sz="2400" dirty="0">
                <a:latin typeface="Palatino Linotype" panose="02040502050505030304" pitchFamily="18" charset="0"/>
                <a:ea typeface="標楷體" panose="03000509000000000000" pitchFamily="65" charset="-120"/>
              </a:rPr>
              <a:t>Value</a:t>
            </a: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Ask Value </a:t>
            </a:r>
            <a:r>
              <a:rPr lang="en-US" altLang="zh-TW" sz="2400" dirty="0" smtClean="0">
                <a:latin typeface="Palatino Linotype" panose="02040502050505030304" pitchFamily="18" charset="0"/>
                <a:ea typeface="標楷體" panose="03000509000000000000" pitchFamily="65" charset="-120"/>
              </a:rPr>
              <a:t>100</a:t>
            </a:r>
            <a:r>
              <a:rPr lang="zh-TW" altLang="en-US" sz="2400" dirty="0" smtClean="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a:t>
            </a:r>
            <a:r>
              <a:rPr lang="zh-TW" altLang="en-US" sz="2400" dirty="0">
                <a:latin typeface="Palatino Linotype" panose="02040502050505030304" pitchFamily="18" charset="0"/>
                <a:ea typeface="標楷體" panose="03000509000000000000" pitchFamily="65" charset="-120"/>
              </a:rPr>
              <a:t> 的 </a:t>
            </a:r>
            <a:r>
              <a:rPr lang="en-US" altLang="zh-TW" sz="2400" dirty="0">
                <a:latin typeface="Palatino Linotype" panose="02040502050505030304" pitchFamily="18" charset="0"/>
                <a:ea typeface="標楷體" panose="03000509000000000000" pitchFamily="65" charset="-120"/>
              </a:rPr>
              <a:t>MA</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Ask Value</a:t>
            </a:r>
          </a:p>
          <a:p>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Bid </a:t>
            </a:r>
            <a:r>
              <a:rPr lang="en-US" altLang="zh-TW" sz="2400" dirty="0">
                <a:latin typeface="Palatino Linotype" panose="02040502050505030304" pitchFamily="18" charset="0"/>
                <a:ea typeface="標楷體" panose="03000509000000000000" pitchFamily="65" charset="-120"/>
              </a:rPr>
              <a:t>Value </a:t>
            </a:r>
            <a:r>
              <a:rPr lang="en-US" altLang="zh-TW" sz="2400" dirty="0" smtClean="0">
                <a:latin typeface="Palatino Linotype" panose="02040502050505030304" pitchFamily="18" charset="0"/>
                <a:ea typeface="標楷體" panose="03000509000000000000" pitchFamily="65" charset="-120"/>
              </a:rPr>
              <a:t>100</a:t>
            </a:r>
            <a:r>
              <a:rPr lang="zh-TW" altLang="en-US" sz="2400" dirty="0" smtClean="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a:t>
            </a:r>
            <a:r>
              <a:rPr lang="zh-TW" altLang="en-US" sz="2400" dirty="0">
                <a:latin typeface="Palatino Linotype" panose="02040502050505030304" pitchFamily="18" charset="0"/>
                <a:ea typeface="標楷體" panose="03000509000000000000" pitchFamily="65" charset="-120"/>
              </a:rPr>
              <a:t> 的 </a:t>
            </a:r>
            <a:r>
              <a:rPr lang="en-US" altLang="zh-TW" sz="2400" dirty="0">
                <a:latin typeface="Palatino Linotype" panose="02040502050505030304" pitchFamily="18" charset="0"/>
                <a:ea typeface="標楷體" panose="03000509000000000000" pitchFamily="65" charset="-120"/>
              </a:rPr>
              <a:t>MA</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t>
            </a:r>
            <a:r>
              <a:rPr lang="zh-TW" altLang="en-US"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Bid </a:t>
            </a:r>
            <a:r>
              <a:rPr lang="en-US" altLang="zh-TW" sz="2400" dirty="0">
                <a:latin typeface="Palatino Linotype" panose="02040502050505030304" pitchFamily="18" charset="0"/>
                <a:ea typeface="標楷體" panose="03000509000000000000" pitchFamily="65" charset="-120"/>
              </a:rPr>
              <a:t>Value</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302" y="276965"/>
            <a:ext cx="4540898" cy="3081741"/>
          </a:xfrm>
          <a:prstGeom prst="rect">
            <a:avLst/>
          </a:prstGeom>
        </p:spPr>
      </p:pic>
      <p:sp>
        <p:nvSpPr>
          <p:cNvPr id="9" name="文字方塊 8">
            <a:extLst>
              <a:ext uri="{FF2B5EF4-FFF2-40B4-BE49-F238E27FC236}">
                <a16:creationId xmlns="" xmlns:a16="http://schemas.microsoft.com/office/drawing/2014/main" id="{20CC6762-354E-4842-87D3-8E238D58E3E4}"/>
              </a:ext>
            </a:extLst>
          </p:cNvPr>
          <p:cNvSpPr txBox="1"/>
          <p:nvPr/>
        </p:nvSpPr>
        <p:spPr>
          <a:xfrm>
            <a:off x="6024074" y="3308563"/>
            <a:ext cx="5769848" cy="3416320"/>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主觀解釋</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err="1" smtClean="0">
                <a:latin typeface="Palatino Linotype" panose="02040502050505030304" pitchFamily="18" charset="0"/>
                <a:ea typeface="標楷體" panose="03000509000000000000" pitchFamily="65" charset="-120"/>
              </a:rPr>
              <a:t>MA_ask</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當</a:t>
            </a:r>
            <a:r>
              <a:rPr lang="en-US" altLang="zh-TW" sz="2400" dirty="0">
                <a:latin typeface="Palatino Linotype" panose="02040502050505030304" pitchFamily="18" charset="0"/>
                <a:ea typeface="標楷體" panose="03000509000000000000" pitchFamily="65" charset="-120"/>
              </a:rPr>
              <a:t>Ask </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 過去</a:t>
            </a:r>
            <a:r>
              <a:rPr lang="en-US" altLang="zh-TW" sz="2400" dirty="0">
                <a:latin typeface="Palatino Linotype" panose="02040502050505030304" pitchFamily="18" charset="0"/>
                <a:ea typeface="標楷體" panose="03000509000000000000" pitchFamily="65" charset="-120"/>
              </a:rPr>
              <a:t>50</a:t>
            </a:r>
            <a:r>
              <a:rPr lang="zh-TW" altLang="en-US" sz="2400" dirty="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的平均</a:t>
            </a:r>
            <a:r>
              <a:rPr lang="zh-TW" altLang="en-US" sz="2400" dirty="0">
                <a:latin typeface="Palatino Linotype" panose="02040502050505030304" pitchFamily="18" charset="0"/>
                <a:ea typeface="標楷體" panose="03000509000000000000" pitchFamily="65" charset="-120"/>
              </a:rPr>
              <a:t>大於現在的</a:t>
            </a:r>
            <a:r>
              <a:rPr lang="en-US" altLang="zh-TW" sz="2400" dirty="0">
                <a:latin typeface="Palatino Linotype" panose="02040502050505030304" pitchFamily="18" charset="0"/>
                <a:ea typeface="標楷體" panose="03000509000000000000" pitchFamily="65" charset="-120"/>
              </a:rPr>
              <a:t>Ask </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 時</a:t>
            </a:r>
            <a:r>
              <a:rPr lang="zh-TW" altLang="en-US" sz="2400" dirty="0">
                <a:latin typeface="Palatino Linotype" panose="02040502050505030304" pitchFamily="18" charset="0"/>
                <a:ea typeface="標楷體" panose="03000509000000000000" pitchFamily="65" charset="-120"/>
              </a:rPr>
              <a:t>，代表現在市場處於</a:t>
            </a:r>
            <a:r>
              <a:rPr lang="zh-TW" altLang="en-US" sz="2400" dirty="0" smtClean="0">
                <a:solidFill>
                  <a:srgbClr val="FF0000"/>
                </a:solidFill>
                <a:latin typeface="Palatino Linotype" panose="02040502050505030304" pitchFamily="18" charset="0"/>
                <a:ea typeface="標楷體" panose="03000509000000000000" pitchFamily="65" charset="-120"/>
              </a:rPr>
              <a:t>多頭</a:t>
            </a:r>
            <a:r>
              <a:rPr lang="zh-TW" altLang="en-US" sz="2400" dirty="0" smtClean="0">
                <a:latin typeface="Palatino Linotype" panose="02040502050505030304" pitchFamily="18" charset="0"/>
                <a:ea typeface="標楷體" panose="03000509000000000000" pitchFamily="65" charset="-120"/>
              </a:rPr>
              <a:t>，與報酬呈現</a:t>
            </a:r>
            <a:r>
              <a:rPr lang="zh-TW" altLang="en-US" sz="2400" dirty="0" smtClean="0">
                <a:solidFill>
                  <a:srgbClr val="FF0000"/>
                </a:solidFill>
                <a:latin typeface="Palatino Linotype" panose="02040502050505030304" pitchFamily="18" charset="0"/>
                <a:ea typeface="標楷體" panose="03000509000000000000" pitchFamily="65" charset="-120"/>
              </a:rPr>
              <a:t>正相關</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err="1" smtClean="0">
                <a:latin typeface="Palatino Linotype" panose="02040502050505030304" pitchFamily="18" charset="0"/>
                <a:ea typeface="標楷體" panose="03000509000000000000" pitchFamily="65" charset="-120"/>
              </a:rPr>
              <a:t>MA_bid</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當</a:t>
            </a:r>
            <a:r>
              <a:rPr lang="en-US" altLang="zh-TW" sz="2400" dirty="0">
                <a:latin typeface="Palatino Linotype" panose="02040502050505030304" pitchFamily="18" charset="0"/>
                <a:ea typeface="標楷體" panose="03000509000000000000" pitchFamily="65" charset="-120"/>
              </a:rPr>
              <a:t>Bid </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 過去</a:t>
            </a:r>
            <a:r>
              <a:rPr lang="en-US" altLang="zh-TW" sz="2400" dirty="0">
                <a:latin typeface="Palatino Linotype" panose="02040502050505030304" pitchFamily="18" charset="0"/>
                <a:ea typeface="標楷體" panose="03000509000000000000" pitchFamily="65" charset="-120"/>
              </a:rPr>
              <a:t>50</a:t>
            </a:r>
            <a:r>
              <a:rPr lang="zh-TW" altLang="en-US" sz="2400" dirty="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的</a:t>
            </a:r>
            <a:r>
              <a:rPr lang="zh-TW" altLang="en-US" sz="2400" dirty="0">
                <a:latin typeface="Palatino Linotype" panose="02040502050505030304" pitchFamily="18" charset="0"/>
                <a:ea typeface="標楷體" panose="03000509000000000000" pitchFamily="65" charset="-120"/>
              </a:rPr>
              <a:t>平均大於現在的</a:t>
            </a:r>
            <a:r>
              <a:rPr lang="en-US" altLang="zh-TW" sz="2400" dirty="0">
                <a:latin typeface="Palatino Linotype" panose="02040502050505030304" pitchFamily="18" charset="0"/>
                <a:ea typeface="標楷體" panose="03000509000000000000" pitchFamily="65" charset="-120"/>
              </a:rPr>
              <a:t>Bid </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 時</a:t>
            </a:r>
            <a:r>
              <a:rPr lang="zh-TW" altLang="en-US" sz="2400" dirty="0">
                <a:latin typeface="Palatino Linotype" panose="02040502050505030304" pitchFamily="18" charset="0"/>
                <a:ea typeface="標楷體" panose="03000509000000000000" pitchFamily="65" charset="-120"/>
              </a:rPr>
              <a:t>，代表現在市場處於</a:t>
            </a:r>
            <a:r>
              <a:rPr lang="zh-TW" altLang="en-US" sz="2400" dirty="0" smtClean="0">
                <a:solidFill>
                  <a:srgbClr val="FF0000"/>
                </a:solidFill>
                <a:latin typeface="Palatino Linotype" panose="02040502050505030304" pitchFamily="18" charset="0"/>
                <a:ea typeface="標楷體" panose="03000509000000000000" pitchFamily="65" charset="-120"/>
              </a:rPr>
              <a:t>空頭</a:t>
            </a:r>
            <a:r>
              <a:rPr lang="zh-TW" altLang="en-US" sz="2400" dirty="0" smtClean="0">
                <a:latin typeface="Palatino Linotype" panose="02040502050505030304" pitchFamily="18" charset="0"/>
                <a:ea typeface="標楷體" panose="03000509000000000000" pitchFamily="65" charset="-120"/>
              </a:rPr>
              <a:t>，與報酬呈現</a:t>
            </a:r>
            <a:r>
              <a:rPr lang="zh-TW" altLang="en-US" sz="2400" dirty="0" smtClean="0">
                <a:solidFill>
                  <a:srgbClr val="FF0000"/>
                </a:solidFill>
                <a:latin typeface="Palatino Linotype" panose="02040502050505030304" pitchFamily="18" charset="0"/>
                <a:ea typeface="標楷體" panose="03000509000000000000" pitchFamily="65" charset="-120"/>
              </a:rPr>
              <a:t>負相關</a:t>
            </a:r>
            <a:r>
              <a:rPr lang="zh-TW" altLang="en-US" sz="2400" dirty="0" smtClean="0">
                <a:latin typeface="Palatino Linotype" panose="02040502050505030304" pitchFamily="18" charset="0"/>
                <a:ea typeface="標楷體" panose="03000509000000000000" pitchFamily="65" charset="-120"/>
              </a:rPr>
              <a:t>。</a:t>
            </a:r>
            <a:endParaRPr lang="zh-TW" altLang="en-US"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1587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2308324"/>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MACD</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DIF</a:t>
            </a:r>
          </a:p>
          <a:p>
            <a:r>
              <a:rPr lang="zh-TW" altLang="en-US" sz="2400" dirty="0" smtClean="0">
                <a:latin typeface="Palatino Linotype" panose="02040502050505030304" pitchFamily="18" charset="0"/>
                <a:ea typeface="標楷體" panose="03000509000000000000" pitchFamily="65" charset="-120"/>
              </a:rPr>
              <a:t>短</a:t>
            </a:r>
            <a:r>
              <a:rPr lang="en-US" altLang="zh-TW" sz="2400" dirty="0" smtClean="0">
                <a:latin typeface="Palatino Linotype" panose="02040502050505030304" pitchFamily="18" charset="0"/>
                <a:ea typeface="標楷體" panose="03000509000000000000" pitchFamily="65" charset="-120"/>
              </a:rPr>
              <a:t>EMA</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(12</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長</a:t>
            </a:r>
            <a:r>
              <a:rPr lang="en-US" altLang="zh-TW" sz="2400" dirty="0" smtClean="0">
                <a:latin typeface="Palatino Linotype" panose="02040502050505030304" pitchFamily="18" charset="0"/>
                <a:ea typeface="標楷體" panose="03000509000000000000" pitchFamily="65" charset="-120"/>
              </a:rPr>
              <a:t>EMA</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(26</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MACD</a:t>
            </a:r>
          </a:p>
          <a:p>
            <a:r>
              <a:rPr lang="en-US" altLang="zh-TW" sz="2400" dirty="0" smtClean="0">
                <a:latin typeface="Palatino Linotype" panose="02040502050505030304" pitchFamily="18" charset="0"/>
                <a:ea typeface="標楷體" panose="03000509000000000000" pitchFamily="65" charset="-120"/>
              </a:rPr>
              <a:t>DIF – DIF</a:t>
            </a:r>
            <a:r>
              <a:rPr lang="zh-TW" altLang="en-US" sz="2400" dirty="0" smtClean="0">
                <a:latin typeface="Palatino Linotype" panose="02040502050505030304" pitchFamily="18" charset="0"/>
                <a:ea typeface="標楷體" panose="03000509000000000000" pitchFamily="65" charset="-120"/>
              </a:rPr>
              <a:t>去取指數移動平均 </a:t>
            </a:r>
            <a:r>
              <a:rPr lang="en-US" altLang="zh-TW" sz="2400" dirty="0" smtClean="0">
                <a:latin typeface="Palatino Linotype" panose="02040502050505030304" pitchFamily="18" charset="0"/>
                <a:ea typeface="標楷體" panose="03000509000000000000" pitchFamily="65" charset="-120"/>
              </a:rPr>
              <a:t>(9</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0064"/>
            <a:ext cx="4724587" cy="3190002"/>
          </a:xfrm>
          <a:prstGeom prst="rect">
            <a:avLst/>
          </a:prstGeom>
        </p:spPr>
      </p:pic>
      <p:sp>
        <p:nvSpPr>
          <p:cNvPr id="9" name="文字方塊 8">
            <a:extLst>
              <a:ext uri="{FF2B5EF4-FFF2-40B4-BE49-F238E27FC236}">
                <a16:creationId xmlns="" xmlns:a16="http://schemas.microsoft.com/office/drawing/2014/main" id="{20CC6762-354E-4842-87D3-8E238D58E3E4}"/>
              </a:ext>
            </a:extLst>
          </p:cNvPr>
          <p:cNvSpPr txBox="1"/>
          <p:nvPr/>
        </p:nvSpPr>
        <p:spPr>
          <a:xfrm>
            <a:off x="6027577" y="861740"/>
            <a:ext cx="5769848" cy="4893647"/>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DIF: </a:t>
            </a:r>
            <a:r>
              <a:rPr lang="en-US" altLang="zh-TW" sz="2400" dirty="0" smtClean="0">
                <a:latin typeface="Palatino Linotype" panose="02040502050505030304" pitchFamily="18" charset="0"/>
                <a:ea typeface="標楷體" panose="03000509000000000000" pitchFamily="65" charset="-120"/>
              </a:rPr>
              <a:t>DIF </a:t>
            </a:r>
            <a:r>
              <a:rPr lang="zh-TW" altLang="en-US" sz="2400" dirty="0" smtClean="0">
                <a:latin typeface="Palatino Linotype" panose="02040502050505030304" pitchFamily="18" charset="0"/>
                <a:ea typeface="標楷體" panose="03000509000000000000" pitchFamily="65" charset="-120"/>
              </a:rPr>
              <a:t>代表短 </a:t>
            </a:r>
            <a:r>
              <a:rPr lang="en-US" altLang="zh-TW" sz="2400" dirty="0" smtClean="0">
                <a:latin typeface="Palatino Linotype" panose="02040502050505030304" pitchFamily="18" charset="0"/>
                <a:ea typeface="標楷體" panose="03000509000000000000" pitchFamily="65" charset="-120"/>
              </a:rPr>
              <a:t>EMA</a:t>
            </a:r>
            <a:r>
              <a:rPr lang="zh-TW" altLang="en-US" sz="2400" dirty="0" smtClean="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t>
            </a:r>
            <a:r>
              <a:rPr lang="zh-TW" altLang="en-US" sz="2400" dirty="0">
                <a:latin typeface="Palatino Linotype" panose="02040502050505030304" pitchFamily="18" charset="0"/>
                <a:ea typeface="標楷體" panose="03000509000000000000" pitchFamily="65" charset="-120"/>
              </a:rPr>
              <a:t> 長</a:t>
            </a:r>
            <a:r>
              <a:rPr lang="en-US" altLang="zh-TW" sz="2400" dirty="0">
                <a:latin typeface="Palatino Linotype" panose="02040502050505030304" pitchFamily="18" charset="0"/>
                <a:ea typeface="標楷體" panose="03000509000000000000" pitchFamily="65" charset="-120"/>
              </a:rPr>
              <a:t>EMA</a:t>
            </a:r>
            <a:r>
              <a:rPr lang="zh-TW" altLang="en-US" sz="2400" dirty="0">
                <a:latin typeface="Palatino Linotype" panose="02040502050505030304" pitchFamily="18" charset="0"/>
                <a:ea typeface="標楷體" panose="03000509000000000000" pitchFamily="65" charset="-120"/>
              </a:rPr>
              <a:t>。當短</a:t>
            </a:r>
            <a:r>
              <a:rPr lang="en-US" altLang="zh-TW" sz="2400" dirty="0">
                <a:latin typeface="Palatino Linotype" panose="02040502050505030304" pitchFamily="18" charset="0"/>
                <a:ea typeface="標楷體" panose="03000509000000000000" pitchFamily="65" charset="-120"/>
              </a:rPr>
              <a:t>EMA</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t>
            </a:r>
            <a:r>
              <a:rPr lang="zh-TW" altLang="en-US" sz="2400" dirty="0">
                <a:latin typeface="Palatino Linotype" panose="02040502050505030304" pitchFamily="18" charset="0"/>
                <a:ea typeface="標楷體" panose="03000509000000000000" pitchFamily="65" charset="-120"/>
              </a:rPr>
              <a:t> 長</a:t>
            </a:r>
            <a:r>
              <a:rPr lang="en-US" altLang="zh-TW" sz="2400" dirty="0" smtClean="0">
                <a:latin typeface="Palatino Linotype" panose="02040502050505030304" pitchFamily="18" charset="0"/>
                <a:ea typeface="標楷體" panose="03000509000000000000" pitchFamily="65" charset="-120"/>
              </a:rPr>
              <a:t>EMA </a:t>
            </a:r>
            <a:r>
              <a:rPr lang="zh-TW" altLang="en-US" sz="2400" dirty="0" smtClean="0">
                <a:latin typeface="Palatino Linotype" panose="02040502050505030304" pitchFamily="18" charset="0"/>
                <a:ea typeface="標楷體" panose="03000509000000000000" pitchFamily="65" charset="-120"/>
              </a:rPr>
              <a:t>大於</a:t>
            </a:r>
            <a:r>
              <a:rPr lang="en-US" altLang="zh-TW" sz="2400" dirty="0">
                <a:latin typeface="Palatino Linotype" panose="02040502050505030304" pitchFamily="18" charset="0"/>
                <a:ea typeface="標楷體" panose="03000509000000000000" pitchFamily="65" charset="-120"/>
              </a:rPr>
              <a:t>0</a:t>
            </a:r>
            <a:r>
              <a:rPr lang="zh-TW" altLang="en-US" sz="2400" dirty="0">
                <a:latin typeface="Palatino Linotype" panose="02040502050505030304" pitchFamily="18" charset="0"/>
                <a:ea typeface="標楷體" panose="03000509000000000000" pitchFamily="65" charset="-120"/>
              </a:rPr>
              <a:t>時，通常表示</a:t>
            </a:r>
            <a:r>
              <a:rPr lang="zh-TW" altLang="en-US" sz="2400" dirty="0">
                <a:solidFill>
                  <a:srgbClr val="FF0000"/>
                </a:solidFill>
                <a:latin typeface="Palatino Linotype" panose="02040502050505030304" pitchFamily="18" charset="0"/>
                <a:ea typeface="標楷體" panose="03000509000000000000" pitchFamily="65" charset="-120"/>
              </a:rPr>
              <a:t>多頭</a:t>
            </a:r>
            <a:r>
              <a:rPr lang="zh-TW" altLang="en-US" sz="2400" dirty="0">
                <a:latin typeface="Palatino Linotype" panose="02040502050505030304" pitchFamily="18" charset="0"/>
                <a:ea typeface="標楷體" panose="03000509000000000000" pitchFamily="65" charset="-120"/>
              </a:rPr>
              <a:t>，因此報酬為</a:t>
            </a:r>
            <a:r>
              <a:rPr lang="zh-TW" altLang="en-US" sz="2400" dirty="0" smtClean="0">
                <a:latin typeface="Palatino Linotype" panose="02040502050505030304" pitchFamily="18" charset="0"/>
                <a:ea typeface="標楷體" panose="03000509000000000000" pitchFamily="65" charset="-120"/>
              </a:rPr>
              <a:t>正，與報酬為</a:t>
            </a:r>
            <a:r>
              <a:rPr lang="zh-TW" altLang="en-US" sz="2400" dirty="0" smtClean="0">
                <a:solidFill>
                  <a:srgbClr val="FF0000"/>
                </a:solidFill>
                <a:latin typeface="Palatino Linotype" panose="02040502050505030304" pitchFamily="18" charset="0"/>
                <a:ea typeface="標楷體" panose="03000509000000000000" pitchFamily="65" charset="-120"/>
              </a:rPr>
              <a:t>正相關</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MACD: </a:t>
            </a:r>
            <a:r>
              <a:rPr lang="en-US" altLang="zh-TW" sz="2400" dirty="0">
                <a:latin typeface="Palatino Linotype" panose="02040502050505030304" pitchFamily="18" charset="0"/>
                <a:ea typeface="標楷體" panose="03000509000000000000" pitchFamily="65" charset="-120"/>
              </a:rPr>
              <a:t>MACD</a:t>
            </a:r>
            <a:r>
              <a:rPr lang="zh-TW" altLang="en-US" sz="2400" dirty="0">
                <a:latin typeface="Palatino Linotype" panose="02040502050505030304" pitchFamily="18" charset="0"/>
                <a:ea typeface="標楷體" panose="03000509000000000000" pitchFamily="65" charset="-120"/>
              </a:rPr>
              <a:t>大部分只有在黃金交叉以及死亡交叉時有用。因為當黃金交叉或死亡交叉後一段時間，會有</a:t>
            </a:r>
            <a:r>
              <a:rPr lang="zh-TW" altLang="en-US" sz="2400" dirty="0">
                <a:solidFill>
                  <a:srgbClr val="FF0000"/>
                </a:solidFill>
                <a:latin typeface="Palatino Linotype" panose="02040502050505030304" pitchFamily="18" charset="0"/>
                <a:ea typeface="標楷體" panose="03000509000000000000" pitchFamily="65" charset="-120"/>
              </a:rPr>
              <a:t>均值回歸</a:t>
            </a:r>
            <a:r>
              <a:rPr lang="zh-TW" altLang="en-US" sz="2400" dirty="0">
                <a:latin typeface="Palatino Linotype" panose="02040502050505030304" pitchFamily="18" charset="0"/>
                <a:ea typeface="標楷體" panose="03000509000000000000" pitchFamily="65" charset="-120"/>
              </a:rPr>
              <a:t>的現象。因此</a:t>
            </a:r>
            <a:r>
              <a:rPr lang="en-US" altLang="zh-TW" sz="2400" dirty="0">
                <a:latin typeface="Palatino Linotype" panose="02040502050505030304" pitchFamily="18" charset="0"/>
                <a:ea typeface="標楷體" panose="03000509000000000000" pitchFamily="65" charset="-120"/>
              </a:rPr>
              <a:t>MACD</a:t>
            </a:r>
            <a:r>
              <a:rPr lang="zh-TW" altLang="en-US" sz="2400" dirty="0">
                <a:latin typeface="Palatino Linotype" panose="02040502050505030304" pitchFamily="18" charset="0"/>
                <a:ea typeface="標楷體" panose="03000509000000000000" pitchFamily="65" charset="-120"/>
              </a:rPr>
              <a:t>才會是與報酬呈現</a:t>
            </a:r>
            <a:r>
              <a:rPr lang="zh-TW" altLang="en-US" sz="2400" dirty="0">
                <a:solidFill>
                  <a:srgbClr val="FF0000"/>
                </a:solidFill>
                <a:latin typeface="Palatino Linotype" panose="02040502050505030304" pitchFamily="18" charset="0"/>
                <a:ea typeface="標楷體" panose="03000509000000000000" pitchFamily="65" charset="-120"/>
              </a:rPr>
              <a:t>負相關</a:t>
            </a:r>
            <a:r>
              <a:rPr lang="zh-TW" altLang="en-US" sz="2400" dirty="0">
                <a:latin typeface="Palatino Linotype" panose="02040502050505030304" pitchFamily="18" charset="0"/>
                <a:ea typeface="標楷體" panose="03000509000000000000" pitchFamily="65" charset="-120"/>
              </a:rPr>
              <a:t>。舉例來說，當快線由下往上穿越時，通常價格會上漲，但是經過一段時間後會產生均值回歸，價格下跌。</a:t>
            </a:r>
          </a:p>
          <a:p>
            <a:pPr marL="342900" indent="-342900">
              <a:buFont typeface="Arial" panose="020B0604020202020204" pitchFamily="34" charset="0"/>
              <a:buChar char="•"/>
            </a:pP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58844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6230"/>
            <a:ext cx="5564573" cy="2677656"/>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Spread of Value </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Spread1 ~ Spread5</a:t>
            </a:r>
          </a:p>
          <a:p>
            <a:r>
              <a:rPr lang="en-US" altLang="zh-TW" sz="2400" dirty="0" smtClean="0">
                <a:latin typeface="Palatino Linotype" panose="02040502050505030304" pitchFamily="18" charset="0"/>
                <a:ea typeface="標楷體" panose="03000509000000000000" pitchFamily="65" charset="-120"/>
              </a:rPr>
              <a:t>Ask Value – Bid Value</a:t>
            </a:r>
          </a:p>
          <a:p>
            <a:endParaRPr lang="en-US" altLang="zh-TW" sz="2400" dirty="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Spread</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of Value: </a:t>
            </a:r>
            <a:r>
              <a:rPr lang="zh-TW" altLang="en-US" sz="2400" dirty="0" smtClean="0">
                <a:latin typeface="Palatino Linotype" panose="02040502050505030304" pitchFamily="18" charset="0"/>
                <a:ea typeface="標楷體" panose="03000509000000000000" pitchFamily="65" charset="-120"/>
              </a:rPr>
              <a:t>負相關</a:t>
            </a:r>
            <a:endParaRPr lang="en-US" altLang="zh-TW" sz="2400" dirty="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4554"/>
            <a:ext cx="4553428" cy="3090244"/>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5822302" y="866230"/>
            <a:ext cx="6026798" cy="2308324"/>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a:latin typeface="Palatino Linotype" panose="02040502050505030304" pitchFamily="18" charset="0"/>
                <a:ea typeface="標楷體" panose="03000509000000000000" pitchFamily="65" charset="-120"/>
              </a:rPr>
              <a:t>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Spread</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of Value:</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我</a:t>
            </a:r>
            <a:r>
              <a:rPr lang="zh-TW" altLang="en-US" sz="2400" dirty="0">
                <a:latin typeface="Palatino Linotype" panose="02040502050505030304" pitchFamily="18" charset="0"/>
                <a:ea typeface="標楷體" panose="03000509000000000000" pitchFamily="65" charset="-120"/>
              </a:rPr>
              <a:t>預期這群因子應該要與報酬呈現</a:t>
            </a:r>
            <a:r>
              <a:rPr lang="zh-TW" altLang="en-US" sz="2400" dirty="0">
                <a:solidFill>
                  <a:srgbClr val="FF0000"/>
                </a:solidFill>
                <a:latin typeface="Palatino Linotype" panose="02040502050505030304" pitchFamily="18" charset="0"/>
                <a:ea typeface="標楷體" panose="03000509000000000000" pitchFamily="65" charset="-120"/>
              </a:rPr>
              <a:t>負相關</a:t>
            </a:r>
            <a:r>
              <a:rPr lang="zh-TW" altLang="en-US" sz="2400" dirty="0">
                <a:latin typeface="Palatino Linotype" panose="02040502050505030304" pitchFamily="18" charset="0"/>
                <a:ea typeface="標楷體" panose="03000509000000000000" pitchFamily="65" charset="-120"/>
              </a:rPr>
              <a:t>，因為 </a:t>
            </a:r>
            <a:r>
              <a:rPr lang="en-US" altLang="zh-TW" sz="2400" dirty="0">
                <a:latin typeface="Palatino Linotype" panose="02040502050505030304" pitchFamily="18" charset="0"/>
                <a:ea typeface="標楷體" panose="03000509000000000000" pitchFamily="65" charset="-120"/>
              </a:rPr>
              <a:t>Value </a:t>
            </a:r>
            <a:r>
              <a:rPr lang="zh-TW" altLang="en-US" sz="2400" dirty="0" smtClean="0">
                <a:latin typeface="Palatino Linotype" panose="02040502050505030304" pitchFamily="18" charset="0"/>
                <a:ea typeface="標楷體" panose="03000509000000000000" pitchFamily="65" charset="-120"/>
              </a:rPr>
              <a:t>分別代表著</a:t>
            </a:r>
            <a:r>
              <a:rPr lang="zh-TW" altLang="en-US" sz="2400" dirty="0" smtClean="0">
                <a:solidFill>
                  <a:srgbClr val="FF0000"/>
                </a:solidFill>
                <a:latin typeface="Palatino Linotype" panose="02040502050505030304" pitchFamily="18" charset="0"/>
                <a:ea typeface="標楷體" panose="03000509000000000000" pitchFamily="65" charset="-120"/>
              </a:rPr>
              <a:t>買賣邊的力道</a:t>
            </a:r>
            <a:r>
              <a:rPr lang="zh-TW" altLang="en-US" sz="2400" dirty="0" smtClean="0">
                <a:latin typeface="Palatino Linotype" panose="02040502050505030304" pitchFamily="18" charset="0"/>
                <a:ea typeface="標楷體" panose="03000509000000000000" pitchFamily="65" charset="-120"/>
              </a:rPr>
              <a:t>。假如 </a:t>
            </a:r>
            <a:r>
              <a:rPr lang="en-US" altLang="zh-TW" sz="2400" dirty="0">
                <a:latin typeface="Palatino Linotype" panose="02040502050505030304" pitchFamily="18" charset="0"/>
                <a:ea typeface="標楷體" panose="03000509000000000000" pitchFamily="65" charset="-120"/>
              </a:rPr>
              <a:t>Ask Value </a:t>
            </a:r>
            <a:r>
              <a:rPr lang="zh-TW" altLang="en-US" sz="2400" dirty="0">
                <a:latin typeface="Palatino Linotype" panose="02040502050505030304" pitchFamily="18" charset="0"/>
                <a:ea typeface="標楷體" panose="03000509000000000000" pitchFamily="65" charset="-120"/>
              </a:rPr>
              <a:t>大於 </a:t>
            </a:r>
            <a:r>
              <a:rPr lang="en-US" altLang="zh-TW" sz="2400" dirty="0">
                <a:latin typeface="Palatino Linotype" panose="02040502050505030304" pitchFamily="18" charset="0"/>
                <a:ea typeface="標楷體" panose="03000509000000000000" pitchFamily="65" charset="-120"/>
              </a:rPr>
              <a:t>Bid Value</a:t>
            </a:r>
            <a:r>
              <a:rPr lang="zh-TW" altLang="en-US" sz="2400" dirty="0">
                <a:latin typeface="Palatino Linotype" panose="02040502050505030304" pitchFamily="18" charset="0"/>
                <a:ea typeface="標楷體" panose="03000509000000000000" pitchFamily="65" charset="-120"/>
              </a:rPr>
              <a:t>，代表市場處於空頭，帶來的報酬為負</a:t>
            </a:r>
            <a:r>
              <a:rPr lang="zh-TW" altLang="en-US" sz="2400" dirty="0" smtClean="0">
                <a:latin typeface="Palatino Linotype" panose="02040502050505030304" pitchFamily="18" charset="0"/>
                <a:ea typeface="標楷體" panose="03000509000000000000" pitchFamily="65" charset="-120"/>
              </a:rPr>
              <a:t>。</a:t>
            </a:r>
            <a:endParaRPr lang="zh-TW" altLang="en-US"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05441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 xmlns:a16="http://schemas.microsoft.com/office/drawing/2014/main" id="{20CC6762-354E-4842-87D3-8E238D58E3E4}"/>
              </a:ext>
            </a:extLst>
          </p:cNvPr>
          <p:cNvSpPr txBox="1"/>
          <p:nvPr/>
        </p:nvSpPr>
        <p:spPr>
          <a:xfrm>
            <a:off x="257728" y="861740"/>
            <a:ext cx="5564573" cy="1938992"/>
          </a:xfrm>
          <a:prstGeom prst="rect">
            <a:avLst/>
          </a:prstGeom>
          <a:noFill/>
        </p:spPr>
        <p:txBody>
          <a:bodyPr wrap="square" rtlCol="0">
            <a:spAutoFit/>
          </a:bodyPr>
          <a:lstStyle/>
          <a:p>
            <a:r>
              <a:rPr lang="en-US" altLang="zh-TW" sz="2400" b="1" i="1" dirty="0">
                <a:latin typeface="Palatino Linotype" panose="02040502050505030304" pitchFamily="18" charset="0"/>
                <a:ea typeface="標楷體" panose="03000509000000000000" pitchFamily="65" charset="-120"/>
              </a:rPr>
              <a:t>Value Differences</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Ask1 ~ Ask5 Value </a:t>
            </a:r>
            <a:r>
              <a:rPr lang="zh-TW" altLang="en-US" sz="2400" dirty="0" smtClean="0">
                <a:latin typeface="Palatino Linotype" panose="02040502050505030304" pitchFamily="18" charset="0"/>
                <a:ea typeface="標楷體" panose="03000509000000000000" pitchFamily="65" charset="-120"/>
              </a:rPr>
              <a:t>之間的</a:t>
            </a:r>
            <a:r>
              <a:rPr lang="zh-TW" altLang="en-US" sz="2400" dirty="0">
                <a:latin typeface="Palatino Linotype" panose="02040502050505030304" pitchFamily="18" charset="0"/>
                <a:ea typeface="標楷體" panose="03000509000000000000" pitchFamily="65" charset="-120"/>
              </a:rPr>
              <a:t>差</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Bid1 ~ Bid5 Value </a:t>
            </a:r>
            <a:r>
              <a:rPr lang="zh-TW" altLang="en-US" sz="2400" dirty="0" smtClean="0">
                <a:latin typeface="Palatino Linotype" panose="02040502050505030304" pitchFamily="18" charset="0"/>
                <a:ea typeface="標楷體" panose="03000509000000000000" pitchFamily="65" charset="-120"/>
              </a:rPr>
              <a:t>之間的</a:t>
            </a:r>
            <a:r>
              <a:rPr lang="zh-TW" altLang="en-US" sz="2400" dirty="0">
                <a:latin typeface="Palatino Linotype" panose="02040502050505030304" pitchFamily="18" charset="0"/>
                <a:ea typeface="標楷體" panose="03000509000000000000" pitchFamily="65" charset="-120"/>
              </a:rPr>
              <a:t>差</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7" y="2800732"/>
            <a:ext cx="4645545" cy="3152761"/>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5822302" y="866230"/>
            <a:ext cx="6026798" cy="1938992"/>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a:latin typeface="Palatino Linotype" panose="02040502050505030304" pitchFamily="18" charset="0"/>
                <a:ea typeface="標楷體" panose="03000509000000000000" pitchFamily="65" charset="-120"/>
              </a:rPr>
              <a:t>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Value Difference:</a:t>
            </a:r>
            <a:r>
              <a:rPr lang="zh-TW" altLang="en-US" sz="2400" dirty="0" smtClean="0">
                <a:latin typeface="Palatino Linotype" panose="02040502050505030304" pitchFamily="18" charset="0"/>
                <a:ea typeface="標楷體" panose="03000509000000000000" pitchFamily="65" charset="-120"/>
              </a:rPr>
              <a:t> 這群因子分</a:t>
            </a:r>
            <a:r>
              <a:rPr lang="zh-TW" altLang="en-US" sz="2400" dirty="0">
                <a:latin typeface="Palatino Linotype" panose="02040502050505030304" pitchFamily="18" charset="0"/>
                <a:ea typeface="標楷體" panose="03000509000000000000" pitchFamily="65" charset="-120"/>
              </a:rPr>
              <a:t>別是</a:t>
            </a:r>
            <a:r>
              <a:rPr lang="en-US" altLang="zh-TW" sz="2400" dirty="0">
                <a:latin typeface="Palatino Linotype" panose="02040502050505030304" pitchFamily="18" charset="0"/>
                <a:ea typeface="標楷體" panose="03000509000000000000" pitchFamily="65" charset="-120"/>
              </a:rPr>
              <a:t>Ask </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 之間</a:t>
            </a:r>
            <a:r>
              <a:rPr lang="zh-TW" altLang="en-US" sz="2400" dirty="0">
                <a:latin typeface="Palatino Linotype" panose="02040502050505030304" pitchFamily="18" charset="0"/>
                <a:ea typeface="標楷體" panose="03000509000000000000" pitchFamily="65" charset="-120"/>
              </a:rPr>
              <a:t>的差以及</a:t>
            </a:r>
            <a:r>
              <a:rPr lang="en-US" altLang="zh-TW" sz="2400" dirty="0">
                <a:latin typeface="Palatino Linotype" panose="02040502050505030304" pitchFamily="18" charset="0"/>
                <a:ea typeface="標楷體" panose="03000509000000000000" pitchFamily="65" charset="-120"/>
              </a:rPr>
              <a:t>Bid </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 之間</a:t>
            </a:r>
            <a:r>
              <a:rPr lang="zh-TW" altLang="en-US" sz="2400" dirty="0">
                <a:latin typeface="Palatino Linotype" panose="02040502050505030304" pitchFamily="18" charset="0"/>
                <a:ea typeface="標楷體" panose="03000509000000000000" pitchFamily="65" charset="-120"/>
              </a:rPr>
              <a:t>的差</a:t>
            </a:r>
            <a:r>
              <a:rPr lang="zh-TW" altLang="en-US" sz="2400" dirty="0" smtClean="0">
                <a:latin typeface="Palatino Linotype" panose="02040502050505030304" pitchFamily="18" charset="0"/>
                <a:ea typeface="標楷體" panose="03000509000000000000" pitchFamily="65" charset="-120"/>
              </a:rPr>
              <a:t>。這</a:t>
            </a:r>
            <a:r>
              <a:rPr lang="zh-TW" altLang="en-US" sz="2400" dirty="0">
                <a:latin typeface="Palatino Linotype" panose="02040502050505030304" pitchFamily="18" charset="0"/>
                <a:ea typeface="標楷體" panose="03000509000000000000" pitchFamily="65" charset="-120"/>
              </a:rPr>
              <a:t>群因子代表著</a:t>
            </a:r>
            <a:r>
              <a:rPr lang="en-US" altLang="zh-TW" sz="2400" dirty="0">
                <a:latin typeface="Palatino Linotype" panose="02040502050505030304" pitchFamily="18" charset="0"/>
                <a:ea typeface="標楷體" panose="03000509000000000000" pitchFamily="65" charset="-120"/>
              </a:rPr>
              <a:t>5</a:t>
            </a:r>
            <a:r>
              <a:rPr lang="zh-TW" altLang="en-US" sz="2400" dirty="0">
                <a:latin typeface="Palatino Linotype" panose="02040502050505030304" pitchFamily="18" charset="0"/>
                <a:ea typeface="標楷體" panose="03000509000000000000" pitchFamily="65" charset="-120"/>
              </a:rPr>
              <a:t>檔</a:t>
            </a:r>
            <a:r>
              <a:rPr lang="zh-TW" altLang="en-US" sz="2400" dirty="0" smtClean="0">
                <a:latin typeface="Palatino Linotype" panose="02040502050505030304" pitchFamily="18" charset="0"/>
                <a:ea typeface="標楷體" panose="03000509000000000000" pitchFamily="65" charset="-120"/>
              </a:rPr>
              <a:t>價量之間力道的差異。</a:t>
            </a:r>
            <a:endParaRPr lang="zh-TW" altLang="en-US"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zh-TW" altLang="en-US"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91786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769848" cy="1569660"/>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5 and 10 ticks </a:t>
            </a:r>
            <a:r>
              <a:rPr lang="zh-TW" altLang="en-US" sz="2400" b="1" dirty="0" smtClean="0">
                <a:latin typeface="Palatino Linotype" panose="02040502050505030304" pitchFamily="18" charset="0"/>
                <a:ea typeface="標楷體" panose="03000509000000000000" pitchFamily="65" charset="-120"/>
              </a:rPr>
              <a:t>價</a:t>
            </a:r>
            <a:r>
              <a:rPr lang="zh-TW" altLang="en-US" sz="2400" b="1" dirty="0">
                <a:latin typeface="Palatino Linotype" panose="02040502050505030304" pitchFamily="18" charset="0"/>
                <a:ea typeface="標楷體" panose="03000509000000000000" pitchFamily="65" charset="-120"/>
              </a:rPr>
              <a:t>取差分</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a:t>
            </a:r>
            <a:r>
              <a:rPr lang="zh-TW" altLang="en-US"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&amp;</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Ask </a:t>
            </a:r>
            <a:r>
              <a:rPr lang="zh-TW" altLang="en-US" sz="2400" dirty="0" smtClean="0">
                <a:latin typeface="Palatino Linotype" panose="02040502050505030304" pitchFamily="18" charset="0"/>
                <a:ea typeface="標楷體" panose="03000509000000000000" pitchFamily="65" charset="-120"/>
              </a:rPr>
              <a:t>價取差分</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&amp;</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ticks Bid</a:t>
            </a:r>
            <a:r>
              <a:rPr lang="zh-TW" altLang="en-US" sz="2400" dirty="0" smtClean="0">
                <a:latin typeface="Palatino Linotype" panose="02040502050505030304" pitchFamily="18" charset="0"/>
                <a:ea typeface="標楷體" panose="03000509000000000000" pitchFamily="65" charset="-120"/>
              </a:rPr>
              <a:t> 價取差分</a:t>
            </a:r>
            <a:endParaRPr lang="en-US" altLang="zh-TW" sz="24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323401"/>
            <a:ext cx="4162085" cy="2824654"/>
          </a:xfrm>
          <a:prstGeom prst="rect">
            <a:avLst/>
          </a:prstGeom>
        </p:spPr>
      </p:pic>
      <p:sp>
        <p:nvSpPr>
          <p:cNvPr id="8" name="文字方塊 7">
            <a:extLst>
              <a:ext uri="{FF2B5EF4-FFF2-40B4-BE49-F238E27FC236}">
                <a16:creationId xmlns="" xmlns:a16="http://schemas.microsoft.com/office/drawing/2014/main" id="{20CC6762-354E-4842-87D3-8E238D58E3E4}"/>
              </a:ext>
            </a:extLst>
          </p:cNvPr>
          <p:cNvSpPr txBox="1"/>
          <p:nvPr/>
        </p:nvSpPr>
        <p:spPr>
          <a:xfrm>
            <a:off x="5822302" y="861740"/>
            <a:ext cx="5769848" cy="4524315"/>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a:latin typeface="Palatino Linotype" panose="02040502050505030304" pitchFamily="18" charset="0"/>
                <a:ea typeface="標楷體" panose="03000509000000000000" pitchFamily="65" charset="-120"/>
              </a:rPr>
              <a:t>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 </a:t>
            </a:r>
            <a:r>
              <a:rPr lang="en-US" altLang="zh-TW" sz="2400" dirty="0" smtClean="0">
                <a:latin typeface="Palatino Linotype" panose="02040502050505030304" pitchFamily="18" charset="0"/>
                <a:ea typeface="標楷體" panose="03000509000000000000" pitchFamily="65" charset="-120"/>
              </a:rPr>
              <a:t>&amp;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Ask</a:t>
            </a:r>
            <a:r>
              <a:rPr lang="zh-TW" altLang="en-US" sz="2400" dirty="0" smtClean="0">
                <a:latin typeface="Palatino Linotype" panose="02040502050505030304" pitchFamily="18" charset="0"/>
                <a:ea typeface="標楷體" panose="03000509000000000000" pitchFamily="65" charset="-120"/>
              </a:rPr>
              <a:t> 價取差分</a:t>
            </a:r>
            <a:r>
              <a:rPr lang="en-US" altLang="zh-TW" sz="2400" dirty="0" smtClean="0">
                <a:latin typeface="Palatino Linotype" panose="02040502050505030304" pitchFamily="18" charset="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正</a:t>
            </a:r>
            <a:r>
              <a:rPr lang="zh-TW" altLang="en-US" sz="2400" dirty="0" smtClean="0">
                <a:latin typeface="Palatino Linotype" panose="02040502050505030304" pitchFamily="18" charset="0"/>
                <a:ea typeface="標楷體" panose="03000509000000000000" pitchFamily="65" charset="-120"/>
              </a:rPr>
              <a:t>相關</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&amp;</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ticks Bid</a:t>
            </a:r>
            <a:r>
              <a:rPr lang="zh-TW" altLang="en-US" sz="2400" dirty="0" smtClean="0">
                <a:latin typeface="Palatino Linotype" panose="02040502050505030304" pitchFamily="18" charset="0"/>
                <a:ea typeface="標楷體" panose="03000509000000000000" pitchFamily="65" charset="-120"/>
              </a:rPr>
              <a:t> 價取差分</a:t>
            </a:r>
            <a:r>
              <a:rPr lang="en-US" altLang="zh-TW" sz="2400" dirty="0" smtClean="0">
                <a:latin typeface="Palatino Linotype" panose="02040502050505030304" pitchFamily="18" charset="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正</a:t>
            </a:r>
            <a:r>
              <a:rPr lang="zh-TW" altLang="en-US" sz="2400" dirty="0" smtClean="0">
                <a:latin typeface="Palatino Linotype" panose="02040502050505030304" pitchFamily="18" charset="0"/>
                <a:ea typeface="標楷體" panose="03000509000000000000" pitchFamily="65" charset="-120"/>
              </a:rPr>
              <a:t>相關</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我預期這</a:t>
            </a:r>
            <a:r>
              <a:rPr lang="zh-TW" altLang="en-US" sz="2400" dirty="0" smtClean="0">
                <a:latin typeface="Palatino Linotype" panose="02040502050505030304" pitchFamily="18" charset="0"/>
                <a:ea typeface="標楷體" panose="03000509000000000000" pitchFamily="65" charset="-120"/>
              </a:rPr>
              <a:t>群價格去取差分的因子</a:t>
            </a:r>
            <a:r>
              <a:rPr lang="zh-TW" altLang="en-US" sz="2400" dirty="0">
                <a:latin typeface="Palatino Linotype" panose="02040502050505030304" pitchFamily="18" charset="0"/>
                <a:ea typeface="標楷體" panose="03000509000000000000" pitchFamily="65" charset="-120"/>
              </a:rPr>
              <a:t>應該要與報酬呈現</a:t>
            </a:r>
            <a:r>
              <a:rPr lang="zh-TW" altLang="en-US" sz="2400" dirty="0">
                <a:solidFill>
                  <a:srgbClr val="FF0000"/>
                </a:solidFill>
                <a:latin typeface="Palatino Linotype" panose="02040502050505030304" pitchFamily="18" charset="0"/>
                <a:ea typeface="標楷體" panose="03000509000000000000" pitchFamily="65" charset="-120"/>
              </a:rPr>
              <a:t>正相關</a:t>
            </a:r>
            <a:r>
              <a:rPr lang="zh-TW" altLang="en-US" sz="2400" dirty="0">
                <a:latin typeface="Palatino Linotype" panose="02040502050505030304" pitchFamily="18" charset="0"/>
                <a:ea typeface="標楷體" panose="03000509000000000000" pitchFamily="65" charset="-120"/>
              </a:rPr>
              <a:t>，因為我認為價格取差分，無論是</a:t>
            </a:r>
            <a:r>
              <a:rPr lang="en-US" altLang="zh-TW" sz="2400" dirty="0">
                <a:latin typeface="Palatino Linotype" panose="02040502050505030304" pitchFamily="18" charset="0"/>
                <a:ea typeface="標楷體" panose="03000509000000000000" pitchFamily="65" charset="-120"/>
              </a:rPr>
              <a:t>Bid </a:t>
            </a:r>
            <a:r>
              <a:rPr lang="zh-TW" altLang="en-US" sz="2400" dirty="0">
                <a:latin typeface="Palatino Linotype" panose="02040502050505030304" pitchFamily="18" charset="0"/>
                <a:ea typeface="標楷體" panose="03000509000000000000" pitchFamily="65" charset="-120"/>
              </a:rPr>
              <a:t>還是 </a:t>
            </a:r>
            <a:r>
              <a:rPr lang="en-US" altLang="zh-TW" sz="2400" dirty="0">
                <a:latin typeface="Palatino Linotype" panose="02040502050505030304" pitchFamily="18" charset="0"/>
                <a:ea typeface="標楷體" panose="03000509000000000000" pitchFamily="65" charset="-120"/>
              </a:rPr>
              <a:t>Ask </a:t>
            </a:r>
            <a:r>
              <a:rPr lang="zh-TW" altLang="en-US" sz="2400" dirty="0">
                <a:latin typeface="Palatino Linotype" panose="02040502050505030304" pitchFamily="18" charset="0"/>
                <a:ea typeface="標楷體" panose="03000509000000000000" pitchFamily="65" charset="-120"/>
              </a:rPr>
              <a:t>帶來的應該會是</a:t>
            </a:r>
            <a:r>
              <a:rPr lang="zh-TW" altLang="en-US" sz="2400" dirty="0">
                <a:solidFill>
                  <a:srgbClr val="FF0000"/>
                </a:solidFill>
                <a:latin typeface="Palatino Linotype" panose="02040502050505030304" pitchFamily="18" charset="0"/>
                <a:ea typeface="標楷體" panose="03000509000000000000" pitchFamily="65" charset="-120"/>
              </a:rPr>
              <a:t>動能</a:t>
            </a:r>
            <a:r>
              <a:rPr lang="zh-TW" altLang="en-US" sz="2400" dirty="0">
                <a:latin typeface="Palatino Linotype" panose="02040502050505030304" pitchFamily="18" charset="0"/>
                <a:ea typeface="標楷體" panose="03000509000000000000" pitchFamily="65" charset="-120"/>
              </a:rPr>
              <a:t>。也就是說如果過去</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 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價格</a:t>
            </a:r>
            <a:r>
              <a:rPr lang="zh-TW" altLang="en-US" sz="2400" dirty="0">
                <a:latin typeface="Palatino Linotype" panose="02040502050505030304" pitchFamily="18" charset="0"/>
                <a:ea typeface="標楷體" panose="03000509000000000000" pitchFamily="65" charset="-120"/>
              </a:rPr>
              <a:t>被</a:t>
            </a:r>
            <a:r>
              <a:rPr lang="en-US" altLang="zh-TW" sz="2400" dirty="0">
                <a:latin typeface="Palatino Linotype" panose="02040502050505030304" pitchFamily="18" charset="0"/>
                <a:ea typeface="標楷體" panose="03000509000000000000" pitchFamily="65" charset="-120"/>
              </a:rPr>
              <a:t>trade</a:t>
            </a:r>
            <a:r>
              <a:rPr lang="zh-TW" altLang="en-US" sz="2400" dirty="0">
                <a:latin typeface="Palatino Linotype" panose="02040502050505030304" pitchFamily="18" charset="0"/>
                <a:ea typeface="標楷體" panose="03000509000000000000" pitchFamily="65" charset="-120"/>
              </a:rPr>
              <a:t>上來，那下</a:t>
            </a: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之後</a:t>
            </a:r>
            <a:r>
              <a:rPr lang="zh-TW" altLang="en-US" sz="2400" dirty="0">
                <a:latin typeface="Palatino Linotype" panose="02040502050505030304" pitchFamily="18" charset="0"/>
                <a:ea typeface="標楷體" panose="03000509000000000000" pitchFamily="65" charset="-120"/>
              </a:rPr>
              <a:t>的報酬應該也會往上。</a:t>
            </a:r>
          </a:p>
          <a:p>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08077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876371" cy="6001643"/>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5 </a:t>
            </a:r>
            <a:r>
              <a:rPr lang="en-US" altLang="zh-TW" sz="2400" b="1" i="1" dirty="0">
                <a:latin typeface="Palatino Linotype" panose="02040502050505030304" pitchFamily="18" charset="0"/>
                <a:ea typeface="標楷體" panose="03000509000000000000" pitchFamily="65" charset="-120"/>
              </a:rPr>
              <a:t>and 10 ticks </a:t>
            </a:r>
            <a:r>
              <a:rPr lang="zh-TW" altLang="en-US" sz="2400" b="1" dirty="0" smtClean="0">
                <a:latin typeface="Palatino Linotype" panose="02040502050505030304" pitchFamily="18" charset="0"/>
                <a:ea typeface="標楷體" panose="03000509000000000000" pitchFamily="65" charset="-120"/>
              </a:rPr>
              <a:t>量取差</a:t>
            </a:r>
            <a:r>
              <a:rPr lang="zh-TW" altLang="en-US" sz="2400" b="1" dirty="0">
                <a:latin typeface="Palatino Linotype" panose="02040502050505030304" pitchFamily="18" charset="0"/>
                <a:ea typeface="標楷體" panose="03000509000000000000" pitchFamily="65" charset="-120"/>
              </a:rPr>
              <a:t>分</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5</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&amp;</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Ask </a:t>
            </a:r>
            <a:r>
              <a:rPr lang="zh-TW" altLang="en-US" sz="2400" dirty="0" smtClean="0">
                <a:latin typeface="Palatino Linotype" panose="02040502050505030304" pitchFamily="18" charset="0"/>
                <a:ea typeface="標楷體" panose="03000509000000000000" pitchFamily="65" charset="-120"/>
              </a:rPr>
              <a:t>量取</a:t>
            </a:r>
            <a:r>
              <a:rPr lang="zh-TW" altLang="en-US" sz="2400" dirty="0">
                <a:latin typeface="Palatino Linotype" panose="02040502050505030304" pitchFamily="18" charset="0"/>
                <a:ea typeface="標楷體" panose="03000509000000000000" pitchFamily="65" charset="-120"/>
              </a:rPr>
              <a:t>差分</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5</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&amp;</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 Bid</a:t>
            </a:r>
            <a:r>
              <a:rPr lang="zh-TW" altLang="en-US" sz="2400" dirty="0" smtClean="0">
                <a:latin typeface="Palatino Linotype" panose="02040502050505030304" pitchFamily="18" charset="0"/>
                <a:ea typeface="標楷體" panose="03000509000000000000" pitchFamily="65" charset="-120"/>
              </a:rPr>
              <a:t> 量取</a:t>
            </a:r>
            <a:r>
              <a:rPr lang="zh-TW" altLang="en-US" sz="2400" dirty="0">
                <a:latin typeface="Palatino Linotype" panose="02040502050505030304" pitchFamily="18" charset="0"/>
                <a:ea typeface="標楷體" panose="03000509000000000000" pitchFamily="65" charset="-120"/>
              </a:rPr>
              <a:t>差分</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 </a:t>
            </a:r>
            <a:r>
              <a:rPr lang="en-US" altLang="zh-TW" sz="2400" dirty="0" smtClean="0">
                <a:latin typeface="Palatino Linotype" panose="02040502050505030304" pitchFamily="18" charset="0"/>
                <a:ea typeface="標楷體" panose="03000509000000000000" pitchFamily="65" charset="-120"/>
              </a:rPr>
              <a:t>&amp;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ticks Ask</a:t>
            </a:r>
            <a:r>
              <a:rPr lang="zh-TW" altLang="en-US" sz="2400" dirty="0" smtClean="0">
                <a:latin typeface="Palatino Linotype" panose="02040502050505030304" pitchFamily="18" charset="0"/>
                <a:ea typeface="標楷體" panose="03000509000000000000" pitchFamily="65" charset="-120"/>
              </a:rPr>
              <a:t> 量取差分</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我</a:t>
            </a:r>
            <a:r>
              <a:rPr lang="zh-TW" altLang="en-US" sz="2400" dirty="0">
                <a:latin typeface="Palatino Linotype" panose="02040502050505030304" pitchFamily="18" charset="0"/>
                <a:ea typeface="標楷體" panose="03000509000000000000" pitchFamily="65" charset="-120"/>
              </a:rPr>
              <a:t>預期</a:t>
            </a:r>
            <a:r>
              <a:rPr lang="en-US" altLang="zh-TW" sz="2400" dirty="0">
                <a:latin typeface="Palatino Linotype" panose="02040502050505030304" pitchFamily="18" charset="0"/>
                <a:ea typeface="標楷體" panose="03000509000000000000" pitchFamily="65" charset="-120"/>
              </a:rPr>
              <a:t>Ask</a:t>
            </a:r>
            <a:r>
              <a:rPr lang="zh-TW" altLang="en-US" sz="2400" dirty="0">
                <a:latin typeface="Palatino Linotype" panose="02040502050505030304" pitchFamily="18" charset="0"/>
                <a:ea typeface="標楷體" panose="03000509000000000000" pitchFamily="65" charset="-120"/>
              </a:rPr>
              <a:t>的量取差分應該要與報酬呈現</a:t>
            </a:r>
            <a:r>
              <a:rPr lang="zh-TW" altLang="en-US" sz="2400" dirty="0">
                <a:solidFill>
                  <a:srgbClr val="FF0000"/>
                </a:solidFill>
                <a:latin typeface="Palatino Linotype" panose="02040502050505030304" pitchFamily="18" charset="0"/>
                <a:ea typeface="標楷體" panose="03000509000000000000" pitchFamily="65" charset="-120"/>
              </a:rPr>
              <a:t>負相關</a:t>
            </a:r>
            <a:r>
              <a:rPr lang="zh-TW" altLang="en-US" sz="2400" dirty="0">
                <a:latin typeface="Palatino Linotype" panose="02040502050505030304" pitchFamily="18" charset="0"/>
                <a:ea typeface="標楷體" panose="03000509000000000000" pitchFamily="65" charset="-120"/>
              </a:rPr>
              <a:t>，因為 </a:t>
            </a:r>
            <a:r>
              <a:rPr lang="en-US" altLang="zh-TW" sz="2400" dirty="0">
                <a:latin typeface="Palatino Linotype" panose="02040502050505030304" pitchFamily="18" charset="0"/>
                <a:ea typeface="標楷體" panose="03000509000000000000" pitchFamily="65" charset="-120"/>
              </a:rPr>
              <a:t>Ask </a:t>
            </a:r>
            <a:r>
              <a:rPr lang="zh-TW" altLang="en-US" sz="2400" dirty="0">
                <a:latin typeface="Palatino Linotype" panose="02040502050505030304" pitchFamily="18" charset="0"/>
                <a:ea typeface="標楷體" panose="03000509000000000000" pitchFamily="65" charset="-120"/>
              </a:rPr>
              <a:t>的量取差分的值愈高，市場應該是</a:t>
            </a:r>
            <a:r>
              <a:rPr lang="zh-TW" altLang="en-US" sz="2400" dirty="0">
                <a:solidFill>
                  <a:srgbClr val="FF0000"/>
                </a:solidFill>
                <a:latin typeface="Palatino Linotype" panose="02040502050505030304" pitchFamily="18" charset="0"/>
                <a:ea typeface="標楷體" panose="03000509000000000000" pitchFamily="65" charset="-120"/>
              </a:rPr>
              <a:t>空頭</a:t>
            </a:r>
            <a:r>
              <a:rPr lang="zh-TW" altLang="en-US" sz="2400" dirty="0">
                <a:latin typeface="Palatino Linotype" panose="02040502050505030304" pitchFamily="18" charset="0"/>
                <a:ea typeface="標楷體" panose="03000509000000000000" pitchFamily="65" charset="-120"/>
              </a:rPr>
              <a:t>，帶來的是負的報酬</a:t>
            </a:r>
            <a:r>
              <a:rPr lang="zh-TW" altLang="en-US" sz="2400" dirty="0" smtClean="0">
                <a:latin typeface="Palatino Linotype" panose="02040502050505030304" pitchFamily="18" charset="0"/>
                <a:ea typeface="標楷體" panose="03000509000000000000" pitchFamily="65" charset="-120"/>
              </a:rPr>
              <a:t>。</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 </a:t>
            </a:r>
            <a:r>
              <a:rPr lang="en-US" altLang="zh-TW" sz="2400" dirty="0">
                <a:latin typeface="Palatino Linotype" panose="02040502050505030304" pitchFamily="18" charset="0"/>
                <a:ea typeface="標楷體" panose="03000509000000000000" pitchFamily="65" charset="-120"/>
              </a:rPr>
              <a:t>&amp; 10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 </a:t>
            </a:r>
            <a:r>
              <a:rPr lang="en-US" altLang="zh-TW" sz="2400" dirty="0" smtClean="0">
                <a:latin typeface="Palatino Linotype" panose="02040502050505030304" pitchFamily="18" charset="0"/>
                <a:ea typeface="標楷體" panose="03000509000000000000" pitchFamily="65" charset="-120"/>
              </a:rPr>
              <a:t>Bid</a:t>
            </a:r>
            <a:r>
              <a:rPr lang="zh-TW" altLang="en-US" sz="2400" dirty="0" smtClean="0">
                <a:latin typeface="Palatino Linotype" panose="02040502050505030304" pitchFamily="18" charset="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量取差分</a:t>
            </a:r>
            <a:r>
              <a:rPr lang="en-US" altLang="zh-TW" sz="2400" dirty="0">
                <a:latin typeface="Palatino Linotype" panose="02040502050505030304" pitchFamily="18" charset="0"/>
                <a:ea typeface="標楷體" panose="03000509000000000000" pitchFamily="65" charset="-120"/>
              </a:rPr>
              <a:t>: Bid</a:t>
            </a:r>
            <a:r>
              <a:rPr lang="zh-TW" altLang="en-US" sz="2400" dirty="0">
                <a:latin typeface="Palatino Linotype" panose="02040502050505030304" pitchFamily="18" charset="0"/>
                <a:ea typeface="標楷體" panose="03000509000000000000" pitchFamily="65" charset="-120"/>
              </a:rPr>
              <a:t>的量取差分應該要與報酬呈現正相關，因為</a:t>
            </a:r>
            <a:r>
              <a:rPr lang="en-US" altLang="zh-TW" sz="2400" dirty="0">
                <a:latin typeface="Palatino Linotype" panose="02040502050505030304" pitchFamily="18" charset="0"/>
                <a:ea typeface="標楷體" panose="03000509000000000000" pitchFamily="65" charset="-120"/>
              </a:rPr>
              <a:t>Bid </a:t>
            </a:r>
            <a:r>
              <a:rPr lang="zh-TW" altLang="en-US" sz="2400" dirty="0">
                <a:latin typeface="Palatino Linotype" panose="02040502050505030304" pitchFamily="18" charset="0"/>
                <a:ea typeface="標楷體" panose="03000509000000000000" pitchFamily="65" charset="-120"/>
              </a:rPr>
              <a:t>的量取差分的值愈高，市場應該是多頭，帶來的是正的報酬。</a:t>
            </a: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38" y="276965"/>
            <a:ext cx="4339014" cy="2944729"/>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474" y="3221694"/>
            <a:ext cx="4314078" cy="2927806"/>
          </a:xfrm>
          <a:prstGeom prst="rect">
            <a:avLst/>
          </a:prstGeom>
        </p:spPr>
      </p:pic>
    </p:spTree>
    <p:extLst>
      <p:ext uri="{BB962C8B-B14F-4D97-AF65-F5344CB8AC3E}">
        <p14:creationId xmlns:p14="http://schemas.microsoft.com/office/powerpoint/2010/main" val="68261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研究大綱</a:t>
            </a: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1340081" y="861738"/>
            <a:ext cx="4818124" cy="415498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一、預測個股之報酬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LSTM</a:t>
            </a:r>
            <a:r>
              <a:rPr lang="zh-TW" altLang="en-US" sz="2400" dirty="0" smtClean="0">
                <a:latin typeface="標楷體" panose="03000509000000000000" pitchFamily="65" charset="-120"/>
                <a:ea typeface="標楷體" panose="03000509000000000000" pitchFamily="65" charset="-120"/>
              </a:rPr>
              <a:t>模型 </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預測個股報酬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3.</a:t>
            </a:r>
            <a:r>
              <a:rPr lang="zh-TW" altLang="en-US" sz="2400" dirty="0" smtClean="0">
                <a:latin typeface="標楷體" panose="03000509000000000000" pitchFamily="65" charset="-120"/>
                <a:ea typeface="標楷體" panose="03000509000000000000" pitchFamily="65" charset="-120"/>
              </a:rPr>
              <a:t> 回測結果</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4.</a:t>
            </a:r>
            <a:r>
              <a:rPr lang="zh-TW" altLang="en-US" sz="2400" dirty="0" smtClean="0">
                <a:latin typeface="標楷體" panose="03000509000000000000" pitchFamily="65" charset="-120"/>
                <a:ea typeface="標楷體" panose="03000509000000000000" pitchFamily="65" charset="-120"/>
              </a:rPr>
              <a:t> 小結  </a:t>
            </a:r>
            <a:r>
              <a:rPr lang="en-US" altLang="zh-TW" sz="2400" dirty="0" smtClean="0">
                <a:latin typeface="標楷體" panose="03000509000000000000" pitchFamily="65" charset="-120"/>
                <a:ea typeface="標楷體" panose="03000509000000000000" pitchFamily="65" charset="-120"/>
              </a:rPr>
              <a:t>	</a:t>
            </a: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二、選取重要因子</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深度學習選取因子方法</a:t>
            </a:r>
            <a:r>
              <a:rPr lang="zh-TW" altLang="en-US" sz="2400" dirty="0">
                <a:latin typeface="標楷體" panose="03000509000000000000" pitchFamily="65" charset="-120"/>
                <a:ea typeface="標楷體" panose="03000509000000000000" pitchFamily="65" charset="-120"/>
              </a:rPr>
              <a:t> </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 選取因子結果、發現</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 回測結果</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4.</a:t>
            </a:r>
            <a:r>
              <a:rPr lang="zh-TW" altLang="en-US" sz="2400" dirty="0">
                <a:latin typeface="標楷體" panose="03000509000000000000" pitchFamily="65" charset="-120"/>
                <a:ea typeface="標楷體" panose="03000509000000000000" pitchFamily="65" charset="-120"/>
              </a:rPr>
              <a:t> 小結</a:t>
            </a:r>
            <a:endParaRPr lang="en-US" altLang="zh-CN"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158205" y="861738"/>
            <a:ext cx="4818124" cy="230832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三</a:t>
            </a:r>
            <a:r>
              <a:rPr lang="zh-TW" altLang="en-US"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結合學長模型</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尋找重要因子</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結合</a:t>
            </a:r>
            <a:r>
              <a:rPr lang="en-US" altLang="zh-TW" sz="2400" dirty="0" smtClean="0">
                <a:latin typeface="Palatino Linotype" panose="02040502050505030304" pitchFamily="18" charset="0"/>
                <a:ea typeface="標楷體" panose="03000509000000000000" pitchFamily="65" charset="-120"/>
              </a:rPr>
              <a:t>LSTM</a:t>
            </a:r>
          </a:p>
          <a:p>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       3.   </a:t>
            </a:r>
            <a:r>
              <a:rPr lang="zh-TW" altLang="en-US" sz="2400" dirty="0" smtClean="0">
                <a:latin typeface="Palatino Linotype" panose="02040502050505030304" pitchFamily="18" charset="0"/>
                <a:ea typeface="標楷體" panose="03000509000000000000" pitchFamily="65" charset="-120"/>
              </a:rPr>
              <a:t>回測結果</a:t>
            </a:r>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4.</a:t>
            </a:r>
            <a:r>
              <a:rPr lang="zh-TW" altLang="en-US" sz="2400" dirty="0" smtClean="0">
                <a:latin typeface="Palatino Linotype" panose="02040502050505030304" pitchFamily="18" charset="0"/>
                <a:ea typeface="標楷體" panose="03000509000000000000" pitchFamily="65" charset="-120"/>
              </a:rPr>
              <a:t>   小結</a:t>
            </a:r>
            <a:endParaRPr lang="en-US" altLang="zh-TW" sz="24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30639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6230"/>
            <a:ext cx="5564574" cy="1569660"/>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5 and 10 ticks Value </a:t>
            </a:r>
            <a:r>
              <a:rPr lang="zh-TW" altLang="en-US" sz="2400" b="1" dirty="0" smtClean="0">
                <a:latin typeface="Palatino Linotype" panose="02040502050505030304" pitchFamily="18" charset="0"/>
                <a:ea typeface="標楷體" panose="03000509000000000000" pitchFamily="65" charset="-120"/>
              </a:rPr>
              <a:t>取差</a:t>
            </a:r>
            <a:r>
              <a:rPr lang="zh-TW" altLang="en-US" sz="2400" b="1" dirty="0">
                <a:latin typeface="Palatino Linotype" panose="02040502050505030304" pitchFamily="18" charset="0"/>
                <a:ea typeface="標楷體" panose="03000509000000000000" pitchFamily="65" charset="-120"/>
              </a:rPr>
              <a:t>分</a:t>
            </a:r>
            <a:endParaRPr lang="en-US" altLang="zh-TW" sz="24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5</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&amp;</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Ask </a:t>
            </a:r>
            <a:r>
              <a:rPr lang="en-US" altLang="zh-TW" sz="2400" dirty="0" smtClean="0">
                <a:latin typeface="Palatino Linotype" panose="02040502050505030304" pitchFamily="18" charset="0"/>
                <a:ea typeface="標楷體" panose="03000509000000000000" pitchFamily="65" charset="-120"/>
              </a:rPr>
              <a:t>Value </a:t>
            </a:r>
            <a:r>
              <a:rPr lang="zh-TW" altLang="en-US" sz="2400" dirty="0" smtClean="0">
                <a:latin typeface="Palatino Linotype" panose="02040502050505030304" pitchFamily="18" charset="0"/>
                <a:ea typeface="標楷體" panose="03000509000000000000" pitchFamily="65" charset="-120"/>
              </a:rPr>
              <a:t>取</a:t>
            </a:r>
            <a:r>
              <a:rPr lang="zh-TW" altLang="en-US" sz="2400" dirty="0">
                <a:latin typeface="Palatino Linotype" panose="02040502050505030304" pitchFamily="18" charset="0"/>
                <a:ea typeface="標楷體" panose="03000509000000000000" pitchFamily="65" charset="-120"/>
              </a:rPr>
              <a:t>差分</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5</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&amp;</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 Bid</a:t>
            </a:r>
            <a:r>
              <a:rPr lang="zh-TW" altLang="en-US"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Value </a:t>
            </a:r>
            <a:r>
              <a:rPr lang="zh-TW" altLang="en-US" sz="2400" dirty="0" smtClean="0">
                <a:latin typeface="Palatino Linotype" panose="02040502050505030304" pitchFamily="18" charset="0"/>
                <a:ea typeface="標楷體" panose="03000509000000000000" pitchFamily="65" charset="-120"/>
              </a:rPr>
              <a:t>取</a:t>
            </a:r>
            <a:r>
              <a:rPr lang="zh-TW" altLang="en-US" sz="2400" dirty="0">
                <a:latin typeface="Palatino Linotype" panose="02040502050505030304" pitchFamily="18" charset="0"/>
                <a:ea typeface="標楷體" panose="03000509000000000000" pitchFamily="65" charset="-120"/>
              </a:rPr>
              <a:t>差</a:t>
            </a:r>
            <a:r>
              <a:rPr lang="zh-TW" altLang="en-US" sz="2400" dirty="0" smtClean="0">
                <a:latin typeface="Palatino Linotype" panose="02040502050505030304" pitchFamily="18" charset="0"/>
                <a:ea typeface="標楷體" panose="03000509000000000000" pitchFamily="65" charset="-120"/>
              </a:rPr>
              <a:t>分</a:t>
            </a:r>
            <a:endParaRPr lang="en-US" altLang="zh-TW" sz="24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675695"/>
            <a:ext cx="4781550" cy="3245063"/>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5822302" y="861740"/>
            <a:ext cx="6295471" cy="4893647"/>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a:latin typeface="Palatino Linotype" panose="02040502050505030304" pitchFamily="18" charset="0"/>
                <a:ea typeface="標楷體" panose="03000509000000000000" pitchFamily="65" charset="-120"/>
              </a:rPr>
              <a:t>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 </a:t>
            </a:r>
            <a:r>
              <a:rPr lang="en-US" altLang="zh-TW" sz="2400" dirty="0">
                <a:latin typeface="Palatino Linotype" panose="02040502050505030304" pitchFamily="18" charset="0"/>
                <a:ea typeface="標楷體" panose="03000509000000000000" pitchFamily="65" charset="-120"/>
              </a:rPr>
              <a:t>&amp;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ticks Ask Value</a:t>
            </a:r>
            <a:r>
              <a:rPr lang="zh-TW" altLang="en-US" sz="2400" dirty="0" smtClean="0">
                <a:latin typeface="Palatino Linotype" panose="02040502050505030304" pitchFamily="18" charset="0"/>
                <a:ea typeface="標楷體" panose="03000509000000000000" pitchFamily="65" charset="-120"/>
              </a:rPr>
              <a:t> 取差分</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我</a:t>
            </a:r>
            <a:r>
              <a:rPr lang="zh-TW" altLang="en-US" sz="2400" dirty="0">
                <a:latin typeface="Palatino Linotype" panose="02040502050505030304" pitchFamily="18" charset="0"/>
                <a:ea typeface="標楷體" panose="03000509000000000000" pitchFamily="65" charset="-120"/>
              </a:rPr>
              <a:t>預期</a:t>
            </a:r>
            <a:r>
              <a:rPr lang="en-US" altLang="zh-TW" sz="2400" dirty="0">
                <a:latin typeface="Palatino Linotype" panose="02040502050505030304" pitchFamily="18" charset="0"/>
                <a:ea typeface="標楷體" panose="03000509000000000000" pitchFamily="65" charset="-120"/>
              </a:rPr>
              <a:t>Ask Value</a:t>
            </a:r>
            <a:r>
              <a:rPr lang="zh-TW" altLang="en-US" sz="2400" dirty="0">
                <a:latin typeface="Palatino Linotype" panose="02040502050505030304" pitchFamily="18" charset="0"/>
                <a:ea typeface="標楷體" panose="03000509000000000000" pitchFamily="65" charset="-120"/>
              </a:rPr>
              <a:t>取差分應該要與報酬呈現</a:t>
            </a:r>
            <a:r>
              <a:rPr lang="zh-TW" altLang="en-US" sz="2400" dirty="0">
                <a:solidFill>
                  <a:srgbClr val="FF0000"/>
                </a:solidFill>
                <a:latin typeface="Palatino Linotype" panose="02040502050505030304" pitchFamily="18" charset="0"/>
                <a:ea typeface="標楷體" panose="03000509000000000000" pitchFamily="65" charset="-120"/>
              </a:rPr>
              <a:t>負相關</a:t>
            </a:r>
            <a:r>
              <a:rPr lang="zh-TW" altLang="en-US" sz="2400" dirty="0">
                <a:latin typeface="Palatino Linotype" panose="02040502050505030304" pitchFamily="18" charset="0"/>
                <a:ea typeface="標楷體" panose="03000509000000000000" pitchFamily="65" charset="-120"/>
              </a:rPr>
              <a:t>，因為</a:t>
            </a:r>
            <a:r>
              <a:rPr lang="en-US" altLang="zh-TW" sz="2400" dirty="0">
                <a:latin typeface="Palatino Linotype" panose="02040502050505030304" pitchFamily="18" charset="0"/>
                <a:ea typeface="標楷體" panose="03000509000000000000" pitchFamily="65" charset="-120"/>
              </a:rPr>
              <a:t>Ask Value</a:t>
            </a:r>
            <a:r>
              <a:rPr lang="zh-TW" altLang="en-US" sz="2400" dirty="0">
                <a:latin typeface="Palatino Linotype" panose="02040502050505030304" pitchFamily="18" charset="0"/>
                <a:ea typeface="標楷體" panose="03000509000000000000" pitchFamily="65" charset="-120"/>
              </a:rPr>
              <a:t>代表</a:t>
            </a:r>
            <a:r>
              <a:rPr lang="zh-TW" altLang="en-US" sz="2400" dirty="0">
                <a:solidFill>
                  <a:srgbClr val="FF0000"/>
                </a:solidFill>
                <a:latin typeface="Palatino Linotype" panose="02040502050505030304" pitchFamily="18" charset="0"/>
                <a:ea typeface="標楷體" panose="03000509000000000000" pitchFamily="65" charset="-120"/>
              </a:rPr>
              <a:t>賣邊的力道</a:t>
            </a:r>
            <a:r>
              <a:rPr lang="zh-TW" altLang="en-US" sz="2400" dirty="0">
                <a:latin typeface="Palatino Linotype" panose="02040502050505030304" pitchFamily="18" charset="0"/>
                <a:ea typeface="標楷體" panose="03000509000000000000" pitchFamily="65" charset="-120"/>
              </a:rPr>
              <a:t>，</a:t>
            </a:r>
            <a:r>
              <a:rPr lang="en-US" altLang="zh-TW" sz="2400" dirty="0">
                <a:latin typeface="Palatino Linotype" panose="02040502050505030304" pitchFamily="18" charset="0"/>
                <a:ea typeface="標楷體" panose="03000509000000000000" pitchFamily="65" charset="-120"/>
              </a:rPr>
              <a:t>Ask Value</a:t>
            </a:r>
            <a:r>
              <a:rPr lang="zh-TW" altLang="en-US" sz="2400" dirty="0">
                <a:latin typeface="Palatino Linotype" panose="02040502050505030304" pitchFamily="18" charset="0"/>
                <a:ea typeface="標楷體" panose="03000509000000000000" pitchFamily="65" charset="-120"/>
              </a:rPr>
              <a:t>與前</a:t>
            </a: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個 </a:t>
            </a:r>
            <a:r>
              <a:rPr lang="en-US" altLang="zh-TW" sz="2400" dirty="0">
                <a:latin typeface="Palatino Linotype" panose="02040502050505030304" pitchFamily="18" charset="0"/>
                <a:ea typeface="標楷體" panose="03000509000000000000" pitchFamily="65" charset="-120"/>
              </a:rPr>
              <a:t>ticks </a:t>
            </a:r>
            <a:r>
              <a:rPr lang="zh-TW" altLang="en-US" sz="2400" dirty="0">
                <a:latin typeface="Palatino Linotype" panose="02040502050505030304" pitchFamily="18" charset="0"/>
                <a:ea typeface="標楷體" panose="03000509000000000000" pitchFamily="65" charset="-120"/>
              </a:rPr>
              <a:t>取差分的值愈高，應該代表市場空頭，股價報酬會往下。</a:t>
            </a:r>
          </a:p>
          <a:p>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 </a:t>
            </a:r>
            <a:r>
              <a:rPr lang="en-US" altLang="zh-TW" sz="2400" dirty="0">
                <a:latin typeface="Palatino Linotype" panose="02040502050505030304" pitchFamily="18" charset="0"/>
                <a:ea typeface="標楷體" panose="03000509000000000000" pitchFamily="65" charset="-120"/>
              </a:rPr>
              <a:t>&amp; 10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 </a:t>
            </a:r>
            <a:r>
              <a:rPr lang="en-US" altLang="zh-TW" sz="2400" dirty="0" smtClean="0">
                <a:latin typeface="Palatino Linotype" panose="02040502050505030304" pitchFamily="18" charset="0"/>
                <a:ea typeface="標楷體" panose="03000509000000000000" pitchFamily="65" charset="-120"/>
              </a:rPr>
              <a:t>Bid Value</a:t>
            </a:r>
            <a:r>
              <a:rPr lang="zh-TW" altLang="en-US" sz="2400" dirty="0" smtClean="0">
                <a:latin typeface="Palatino Linotype" panose="02040502050505030304" pitchFamily="18" charset="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取差分</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我</a:t>
            </a:r>
            <a:r>
              <a:rPr lang="zh-TW" altLang="en-US" sz="2400" dirty="0">
                <a:latin typeface="Palatino Linotype" panose="02040502050505030304" pitchFamily="18" charset="0"/>
                <a:ea typeface="標楷體" panose="03000509000000000000" pitchFamily="65" charset="-120"/>
              </a:rPr>
              <a:t>預期</a:t>
            </a:r>
            <a:r>
              <a:rPr lang="en-US" altLang="zh-TW" sz="2400" dirty="0">
                <a:latin typeface="Palatino Linotype" panose="02040502050505030304" pitchFamily="18" charset="0"/>
                <a:ea typeface="標楷體" panose="03000509000000000000" pitchFamily="65" charset="-120"/>
              </a:rPr>
              <a:t>Ask </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 取</a:t>
            </a:r>
            <a:r>
              <a:rPr lang="zh-TW" altLang="en-US" sz="2400" dirty="0">
                <a:latin typeface="Palatino Linotype" panose="02040502050505030304" pitchFamily="18" charset="0"/>
                <a:ea typeface="標楷體" panose="03000509000000000000" pitchFamily="65" charset="-120"/>
              </a:rPr>
              <a:t>差分應該要與報酬呈現</a:t>
            </a:r>
            <a:r>
              <a:rPr lang="zh-TW" altLang="en-US" sz="2400" dirty="0">
                <a:solidFill>
                  <a:srgbClr val="FF0000"/>
                </a:solidFill>
                <a:latin typeface="Palatino Linotype" panose="02040502050505030304" pitchFamily="18" charset="0"/>
                <a:ea typeface="標楷體" panose="03000509000000000000" pitchFamily="65" charset="-120"/>
              </a:rPr>
              <a:t>負相關</a:t>
            </a:r>
            <a:r>
              <a:rPr lang="zh-TW" altLang="en-US" sz="2400" dirty="0">
                <a:latin typeface="Palatino Linotype" panose="02040502050505030304" pitchFamily="18" charset="0"/>
                <a:ea typeface="標楷體" panose="03000509000000000000" pitchFamily="65" charset="-120"/>
              </a:rPr>
              <a:t>，因為</a:t>
            </a:r>
            <a:r>
              <a:rPr lang="en-US" altLang="zh-TW" sz="2400" dirty="0">
                <a:latin typeface="Palatino Linotype" panose="02040502050505030304" pitchFamily="18" charset="0"/>
                <a:ea typeface="標楷體" panose="03000509000000000000" pitchFamily="65" charset="-120"/>
              </a:rPr>
              <a:t>Ask Value</a:t>
            </a:r>
            <a:r>
              <a:rPr lang="zh-TW" altLang="en-US" sz="2400" dirty="0">
                <a:latin typeface="Palatino Linotype" panose="02040502050505030304" pitchFamily="18" charset="0"/>
                <a:ea typeface="標楷體" panose="03000509000000000000" pitchFamily="65" charset="-120"/>
              </a:rPr>
              <a:t>代表</a:t>
            </a:r>
            <a:r>
              <a:rPr lang="zh-TW" altLang="en-US" sz="2400" dirty="0">
                <a:solidFill>
                  <a:srgbClr val="FF0000"/>
                </a:solidFill>
                <a:latin typeface="Palatino Linotype" panose="02040502050505030304" pitchFamily="18" charset="0"/>
                <a:ea typeface="標楷體" panose="03000509000000000000" pitchFamily="65" charset="-120"/>
              </a:rPr>
              <a:t>賣邊的力道</a:t>
            </a:r>
            <a:r>
              <a:rPr lang="zh-TW" altLang="en-US" sz="2400" dirty="0">
                <a:latin typeface="Palatino Linotype" panose="02040502050505030304" pitchFamily="18" charset="0"/>
                <a:ea typeface="標楷體" panose="03000509000000000000" pitchFamily="65" charset="-120"/>
              </a:rPr>
              <a:t>，</a:t>
            </a:r>
            <a:r>
              <a:rPr lang="en-US" altLang="zh-TW" sz="2400" dirty="0">
                <a:latin typeface="Palatino Linotype" panose="02040502050505030304" pitchFamily="18" charset="0"/>
                <a:ea typeface="標楷體" panose="03000509000000000000" pitchFamily="65" charset="-120"/>
              </a:rPr>
              <a:t>Ask Value</a:t>
            </a:r>
            <a:r>
              <a:rPr lang="zh-TW" altLang="en-US" sz="2400" dirty="0">
                <a:latin typeface="Palatino Linotype" panose="02040502050505030304" pitchFamily="18" charset="0"/>
                <a:ea typeface="標楷體" panose="03000509000000000000" pitchFamily="65" charset="-120"/>
              </a:rPr>
              <a:t>與前</a:t>
            </a: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個 </a:t>
            </a:r>
            <a:r>
              <a:rPr lang="en-US" altLang="zh-TW" sz="2400" dirty="0">
                <a:latin typeface="Palatino Linotype" panose="02040502050505030304" pitchFamily="18" charset="0"/>
                <a:ea typeface="標楷體" panose="03000509000000000000" pitchFamily="65" charset="-120"/>
              </a:rPr>
              <a:t>ticks </a:t>
            </a:r>
            <a:r>
              <a:rPr lang="zh-TW" altLang="en-US" sz="2400" dirty="0">
                <a:latin typeface="Palatino Linotype" panose="02040502050505030304" pitchFamily="18" charset="0"/>
                <a:ea typeface="標楷體" panose="03000509000000000000" pitchFamily="65" charset="-120"/>
              </a:rPr>
              <a:t>取差分的值愈高，應該代表市場空頭，股價報酬會往下。</a:t>
            </a: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45515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3530076478"/>
              </p:ext>
            </p:extLst>
          </p:nvPr>
        </p:nvGraphicFramePr>
        <p:xfrm>
          <a:off x="1593850" y="866230"/>
          <a:ext cx="8902700" cy="5090160"/>
        </p:xfrm>
        <a:graphic>
          <a:graphicData uri="http://schemas.openxmlformats.org/drawingml/2006/table">
            <a:tbl>
              <a:tblPr firstRow="1" bandRow="1">
                <a:tableStyleId>{5C22544A-7EE6-4342-B048-85BDC9FD1C3A}</a:tableStyleId>
              </a:tblPr>
              <a:tblGrid>
                <a:gridCol w="2225675"/>
                <a:gridCol w="2225675"/>
                <a:gridCol w="2225675"/>
                <a:gridCol w="2225675"/>
              </a:tblGrid>
              <a:tr h="422981">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0.068</a:t>
                      </a:r>
                    </a:p>
                    <a:p>
                      <a:pPr algn="ctr"/>
                      <a:endParaRPr lang="en-US" altLang="zh-TW" baseline="0" dirty="0" smtClean="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0.018</a:t>
                      </a:r>
                      <a:endParaRPr lang="zh-TW" altLang="en-US" baseline="0" dirty="0">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MACD</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Spread of Value</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endParaRPr lang="zh-TW" altLang="en-US" b="1" baseline="0" dirty="0">
                        <a:solidFill>
                          <a:srgbClr val="FF0000"/>
                        </a:solidFill>
                        <a:latin typeface="Palatino Linotype" panose="02040502050505030304" pitchFamily="18" charset="0"/>
                      </a:endParaRPr>
                    </a:p>
                  </a:txBody>
                  <a:tcPr/>
                </a:tc>
              </a:tr>
              <a:tr h="422981">
                <a:tc>
                  <a:txBody>
                    <a:bodyPr/>
                    <a:lstStyle/>
                    <a:p>
                      <a:pPr algn="ctr"/>
                      <a:endParaRPr lang="en-US" altLang="zh-TW" baseline="0" dirty="0" smtClean="0">
                        <a:latin typeface="Palatino Linotype" panose="02040502050505030304" pitchFamily="18" charset="0"/>
                        <a:ea typeface="標楷體" panose="03000509000000000000" pitchFamily="65" charset="-120"/>
                      </a:endParaRPr>
                    </a:p>
                    <a:p>
                      <a:pPr algn="ctr"/>
                      <a:r>
                        <a:rPr lang="en-US" altLang="zh-TW" baseline="0" dirty="0" smtClean="0">
                          <a:latin typeface="Palatino Linotype" panose="02040502050505030304" pitchFamily="18" charset="0"/>
                          <a:ea typeface="標楷體" panose="03000509000000000000" pitchFamily="65" charset="-120"/>
                        </a:rPr>
                        <a:t>Value Differences</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tr>
              <a:tr h="422981">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0.038</a:t>
                      </a:r>
                      <a:endParaRPr lang="zh-TW" altLang="en-US" b="1" baseline="0" dirty="0">
                        <a:solidFill>
                          <a:srgbClr val="FF0000"/>
                        </a:solidFill>
                        <a:latin typeface="Palatino Linotype" panose="02040502050505030304" pitchFamily="18" charset="0"/>
                      </a:endParaRPr>
                    </a:p>
                  </a:txBody>
                  <a:tcPr/>
                </a:tc>
              </a:tr>
            </a:tbl>
          </a:graphicData>
        </a:graphic>
      </p:graphicFrame>
    </p:spTree>
    <p:extLst>
      <p:ext uri="{BB962C8B-B14F-4D97-AF65-F5344CB8AC3E}">
        <p14:creationId xmlns:p14="http://schemas.microsoft.com/office/powerpoint/2010/main" val="2558299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6166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Train R-squared: 0.11</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133" y="2146355"/>
            <a:ext cx="4992237" cy="3531405"/>
          </a:xfrm>
          <a:prstGeom prst="rect">
            <a:avLst/>
          </a:prstGeom>
        </p:spPr>
      </p:pic>
    </p:spTree>
    <p:extLst>
      <p:ext uri="{BB962C8B-B14F-4D97-AF65-F5344CB8AC3E}">
        <p14:creationId xmlns:p14="http://schemas.microsoft.com/office/powerpoint/2010/main" val="17043072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 </a:t>
            </a:r>
            <a:endParaRPr lang="zh-TW" altLang="en-US" sz="3200" dirty="0">
              <a:latin typeface="標楷體" panose="03000509000000000000" pitchFamily="65" charset="-12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672495396"/>
              </p:ext>
            </p:extLst>
          </p:nvPr>
        </p:nvGraphicFramePr>
        <p:xfrm>
          <a:off x="257729" y="1172973"/>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ea typeface="標楷體" panose="03000509000000000000" pitchFamily="65" charset="-120"/>
                        </a:rPr>
                        <a:t>Coefficient</a:t>
                      </a:r>
                      <a:endParaRPr lang="zh-TW" altLang="en-US" i="1" dirty="0">
                        <a:latin typeface="Palatino Linotype" panose="02040502050505030304" pitchFamily="18" charset="0"/>
                        <a:ea typeface="標楷體" panose="03000509000000000000" pitchFamily="65" charset="-12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Ask1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b="1" dirty="0" smtClean="0">
                          <a:solidFill>
                            <a:srgbClr val="FF0000"/>
                          </a:solidFill>
                          <a:latin typeface="Palatino Linotype" panose="02040502050505030304" pitchFamily="18" charset="0"/>
                        </a:rPr>
                        <a:t>4.19</a:t>
                      </a:r>
                      <a:endParaRPr lang="zh-TW" altLang="en-US" b="1" dirty="0">
                        <a:solidFill>
                          <a:srgbClr val="FF0000"/>
                        </a:solidFill>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Ask2</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3.12</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2.35</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Bid2</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2.09</a:t>
                      </a:r>
                      <a:endParaRPr lang="zh-TW" altLang="en-US" dirty="0">
                        <a:latin typeface="Palatino Linotype" panose="02040502050505030304" pitchFamily="18"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p>
                  </a:txBody>
                  <a:tcPr/>
                </a:tc>
                <a:tc>
                  <a:txBody>
                    <a:bodyPr/>
                    <a:lstStyle/>
                    <a:p>
                      <a:pPr algn="ctr"/>
                      <a:r>
                        <a:rPr lang="en-US" altLang="zh-TW" dirty="0" smtClean="0">
                          <a:latin typeface="Palatino Linotype" panose="02040502050505030304" pitchFamily="18" charset="0"/>
                        </a:rPr>
                        <a:t>1.82</a:t>
                      </a:r>
                      <a:endParaRPr lang="zh-TW" altLang="en-US" dirty="0">
                        <a:latin typeface="Palatino Linotype" panose="02040502050505030304" pitchFamily="18" charset="0"/>
                      </a:endParaRPr>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798495857"/>
              </p:ext>
            </p:extLst>
          </p:nvPr>
        </p:nvGraphicFramePr>
        <p:xfrm>
          <a:off x="257729" y="3709246"/>
          <a:ext cx="8128000" cy="2225040"/>
        </p:xfrm>
        <a:graphic>
          <a:graphicData uri="http://schemas.openxmlformats.org/drawingml/2006/table">
            <a:tbl>
              <a:tblPr firstRow="1" bandRow="1">
                <a:tableStyleId>{21E4AEA4-8DFA-4A89-87EB-49C32662AFE0}</a:tableStyleId>
              </a:tblPr>
              <a:tblGrid>
                <a:gridCol w="4064000"/>
                <a:gridCol w="4064000"/>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rPr>
                        <a:t>Coefficient</a:t>
                      </a:r>
                      <a:endParaRPr lang="zh-TW" altLang="en-US" i="1" dirty="0">
                        <a:latin typeface="Palatino Linotype" panose="02040502050505030304" pitchFamily="18"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Ask1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smtClean="0">
                        <a:latin typeface="Palatino Linotype" panose="02040502050505030304" pitchFamily="18" charset="0"/>
                        <a:ea typeface="標楷體" panose="03000509000000000000" pitchFamily="65" charset="-120"/>
                      </a:endParaRPr>
                    </a:p>
                  </a:txBody>
                  <a:tcPr/>
                </a:tc>
                <a:tc>
                  <a:txBody>
                    <a:bodyPr/>
                    <a:lstStyle/>
                    <a:p>
                      <a:pPr algn="ctr"/>
                      <a:r>
                        <a:rPr lang="en-US" altLang="zh-TW" b="1" dirty="0" smtClean="0">
                          <a:solidFill>
                            <a:srgbClr val="FF0000"/>
                          </a:solidFill>
                          <a:latin typeface="Palatino Linotype" panose="02040502050505030304" pitchFamily="18" charset="0"/>
                        </a:rPr>
                        <a:t>-</a:t>
                      </a:r>
                      <a:r>
                        <a:rPr lang="zh-TW" altLang="en-US" b="1" dirty="0" smtClean="0">
                          <a:solidFill>
                            <a:srgbClr val="FF0000"/>
                          </a:solidFill>
                          <a:latin typeface="Palatino Linotype" panose="02040502050505030304" pitchFamily="18" charset="0"/>
                        </a:rPr>
                        <a:t> </a:t>
                      </a:r>
                      <a:r>
                        <a:rPr lang="en-US" altLang="zh-TW" b="1" dirty="0" smtClean="0">
                          <a:solidFill>
                            <a:srgbClr val="FF0000"/>
                          </a:solidFill>
                          <a:latin typeface="Palatino Linotype" panose="02040502050505030304" pitchFamily="18" charset="0"/>
                        </a:rPr>
                        <a:t>4.66</a:t>
                      </a:r>
                      <a:endParaRPr lang="zh-TW" altLang="en-US" b="1" dirty="0">
                        <a:solidFill>
                          <a:srgbClr val="FF0000"/>
                        </a:solidFill>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2.64</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Value1</a:t>
                      </a:r>
                      <a:r>
                        <a:rPr lang="zh-TW" altLang="en-US" dirty="0" smtClean="0">
                          <a:latin typeface="Palatino Linotype" panose="02040502050505030304" pitchFamily="18" charset="0"/>
                          <a:ea typeface="標楷體" panose="03000509000000000000" pitchFamily="65" charset="-120"/>
                        </a:rPr>
                        <a:t> 的 </a:t>
                      </a:r>
                      <a:r>
                        <a:rPr lang="en-US" altLang="zh-TW" dirty="0" smtClean="0">
                          <a:latin typeface="Palatino Linotype" panose="02040502050505030304" pitchFamily="18" charset="0"/>
                          <a:ea typeface="標楷體" panose="03000509000000000000" pitchFamily="65" charset="-120"/>
                        </a:rPr>
                        <a:t>spread</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2.59</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Ask1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2.40</a:t>
                      </a:r>
                      <a:endParaRPr lang="zh-TW" altLang="en-US" dirty="0">
                        <a:latin typeface="Palatino Linotype" panose="02040502050505030304" pitchFamily="18" charset="0"/>
                      </a:endParaRPr>
                    </a:p>
                  </a:txBody>
                  <a:tcPr/>
                </a:tc>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1.94</a:t>
                      </a:r>
                      <a:endParaRPr lang="zh-TW" altLang="en-US" dirty="0">
                        <a:latin typeface="Palatino Linotype" panose="02040502050505030304" pitchFamily="18" charset="0"/>
                      </a:endParaRPr>
                    </a:p>
                  </a:txBody>
                  <a:tcPr/>
                </a:tc>
              </a:tr>
            </a:tbl>
          </a:graphicData>
        </a:graphic>
      </p:graphicFrame>
      <p:sp>
        <p:nvSpPr>
          <p:cNvPr id="5" name="文字方塊 4">
            <a:extLst>
              <a:ext uri="{FF2B5EF4-FFF2-40B4-BE49-F238E27FC236}">
                <a16:creationId xmlns="" xmlns:a16="http://schemas.microsoft.com/office/drawing/2014/main" id="{20CC6762-354E-4842-87D3-8E238D58E3E4}"/>
              </a:ext>
            </a:extLst>
          </p:cNvPr>
          <p:cNvSpPr txBox="1"/>
          <p:nvPr/>
        </p:nvSpPr>
        <p:spPr>
          <a:xfrm>
            <a:off x="8385729" y="1172973"/>
            <a:ext cx="3444321" cy="2677656"/>
          </a:xfrm>
          <a:prstGeom prst="rect">
            <a:avLst/>
          </a:prstGeom>
          <a:noFill/>
        </p:spPr>
        <p:txBody>
          <a:bodyPr wrap="square" rtlCol="0">
            <a:spAutoFit/>
          </a:bodyPr>
          <a:lstStyle/>
          <a:p>
            <a:r>
              <a:rPr lang="zh-TW" altLang="en-US" sz="2400" b="1" dirty="0" smtClean="0">
                <a:latin typeface="Palatino Linotype" panose="02040502050505030304" pitchFamily="18" charset="0"/>
                <a:ea typeface="標楷體" panose="03000509000000000000" pitchFamily="65" charset="-120"/>
              </a:rPr>
              <a:t>重要因子發現</a:t>
            </a:r>
            <a:endParaRPr lang="en-US" altLang="zh-TW" sz="2400" b="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模型選出的重要因子幾乎都是由</a:t>
            </a:r>
            <a:r>
              <a:rPr lang="en-US" altLang="zh-TW" sz="2400" dirty="0" smtClean="0">
                <a:latin typeface="Palatino Linotype" panose="02040502050505030304" pitchFamily="18" charset="0"/>
                <a:ea typeface="標楷體" panose="03000509000000000000" pitchFamily="65" charset="-120"/>
              </a:rPr>
              <a:t>Ask1</a:t>
            </a:r>
            <a:r>
              <a:rPr lang="zh-TW" altLang="en-US" sz="2400" dirty="0" smtClean="0">
                <a:latin typeface="Palatino Linotype" panose="02040502050505030304" pitchFamily="18" charset="0"/>
                <a:ea typeface="標楷體" panose="03000509000000000000" pitchFamily="65" charset="-120"/>
              </a:rPr>
              <a:t>或</a:t>
            </a:r>
            <a:r>
              <a:rPr lang="en-US" altLang="zh-TW" sz="2400" dirty="0" smtClean="0">
                <a:latin typeface="Palatino Linotype" panose="02040502050505030304" pitchFamily="18" charset="0"/>
                <a:ea typeface="標楷體" panose="03000509000000000000" pitchFamily="65" charset="-120"/>
              </a:rPr>
              <a:t>Bid1</a:t>
            </a:r>
            <a:r>
              <a:rPr lang="zh-TW" altLang="en-US" sz="2400" dirty="0" smtClean="0">
                <a:latin typeface="Palatino Linotype" panose="02040502050505030304" pitchFamily="18" charset="0"/>
                <a:ea typeface="標楷體" panose="03000509000000000000" pitchFamily="65" charset="-120"/>
              </a:rPr>
              <a:t>所組成。這代表愈接近中間的價可以帶來愈多資訊，是符合預期的。</a:t>
            </a: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139369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6027577" y="861740"/>
            <a:ext cx="5769848" cy="4154984"/>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smtClean="0">
                <a:latin typeface="Palatino Linotype" panose="02040502050505030304" pitchFamily="18" charset="0"/>
                <a:ea typeface="標楷體" panose="03000509000000000000" pitchFamily="65" charset="-120"/>
              </a:rPr>
              <a:t>係數分析</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原本預期這群因子應該要與報酬呈現</a:t>
            </a:r>
            <a:r>
              <a:rPr lang="zh-TW" altLang="en-US" sz="2400" dirty="0" smtClean="0">
                <a:solidFill>
                  <a:srgbClr val="FF0000"/>
                </a:solidFill>
                <a:latin typeface="Palatino Linotype" panose="02040502050505030304" pitchFamily="18" charset="0"/>
                <a:ea typeface="標楷體" panose="03000509000000000000" pitchFamily="65" charset="-120"/>
              </a:rPr>
              <a:t>負相關</a:t>
            </a:r>
            <a:r>
              <a:rPr lang="zh-TW" altLang="en-US" sz="2400" dirty="0" smtClean="0">
                <a:latin typeface="Palatino Linotype" panose="02040502050505030304" pitchFamily="18" charset="0"/>
                <a:ea typeface="標楷體" panose="03000509000000000000" pitchFamily="65" charset="-120"/>
              </a:rPr>
              <a:t>，因為</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已經考慮了價與量，我認為</a:t>
            </a:r>
            <a:r>
              <a:rPr lang="en-US" altLang="zh-TW" sz="2400" dirty="0" smtClean="0">
                <a:latin typeface="Palatino Linotype" panose="02040502050505030304" pitchFamily="18" charset="0"/>
                <a:ea typeface="標楷體" panose="03000509000000000000" pitchFamily="65" charset="-120"/>
              </a:rPr>
              <a:t>Ask Value</a:t>
            </a:r>
            <a:r>
              <a:rPr lang="zh-TW" altLang="en-US" sz="2400" dirty="0" smtClean="0">
                <a:latin typeface="Palatino Linotype" panose="02040502050505030304" pitchFamily="18" charset="0"/>
                <a:ea typeface="標楷體" panose="03000509000000000000" pitchFamily="65" charset="-120"/>
              </a:rPr>
              <a:t>與前</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 </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取差分的值愈高，應該代表</a:t>
            </a:r>
            <a:r>
              <a:rPr lang="zh-TW" altLang="en-US" sz="2400" dirty="0" smtClean="0">
                <a:solidFill>
                  <a:srgbClr val="FF0000"/>
                </a:solidFill>
                <a:latin typeface="Palatino Linotype" panose="02040502050505030304" pitchFamily="18" charset="0"/>
                <a:ea typeface="標楷體" panose="03000509000000000000" pitchFamily="65" charset="-120"/>
              </a:rPr>
              <a:t>市場空</a:t>
            </a:r>
            <a:r>
              <a:rPr lang="zh-TW" altLang="en-US" sz="2400" dirty="0">
                <a:solidFill>
                  <a:srgbClr val="FF0000"/>
                </a:solidFill>
                <a:latin typeface="Palatino Linotype" panose="02040502050505030304" pitchFamily="18" charset="0"/>
                <a:ea typeface="標楷體" panose="03000509000000000000" pitchFamily="65" charset="-120"/>
              </a:rPr>
              <a:t>頭</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然而這個模型給這群因子的係數</a:t>
            </a:r>
            <a:r>
              <a:rPr lang="zh-TW" altLang="en-US" sz="2400" dirty="0" smtClean="0">
                <a:solidFill>
                  <a:srgbClr val="FF0000"/>
                </a:solidFill>
                <a:latin typeface="Palatino Linotype" panose="02040502050505030304" pitchFamily="18" charset="0"/>
                <a:ea typeface="標楷體" panose="03000509000000000000" pitchFamily="65" charset="-120"/>
              </a:rPr>
              <a:t>偏正</a:t>
            </a:r>
            <a:r>
              <a:rPr lang="zh-TW" altLang="en-US" sz="2400" dirty="0" smtClean="0">
                <a:latin typeface="Palatino Linotype" panose="02040502050505030304" pitchFamily="18" charset="0"/>
                <a:ea typeface="標楷體" panose="03000509000000000000" pitchFamily="65" charset="-120"/>
              </a:rPr>
              <a:t>，代表這群因子其實是代表著動能的。不過也有可能是因為這群因子捕捉的空頭資訊已經反應完了，下</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 </a:t>
            </a:r>
            <a:r>
              <a:rPr lang="zh-TW" altLang="en-US" sz="2400" dirty="0" smtClean="0">
                <a:solidFill>
                  <a:srgbClr val="FF0000"/>
                </a:solidFill>
                <a:latin typeface="Palatino Linotype" panose="02040502050505030304" pitchFamily="18" charset="0"/>
                <a:ea typeface="標楷體" panose="03000509000000000000" pitchFamily="65" charset="-120"/>
              </a:rPr>
              <a:t>均值回歸</a:t>
            </a:r>
            <a:r>
              <a:rPr lang="zh-TW" altLang="en-US" sz="2400" dirty="0" smtClean="0">
                <a:latin typeface="Palatino Linotype" panose="02040502050505030304" pitchFamily="18" charset="0"/>
                <a:ea typeface="標楷體" panose="03000509000000000000" pitchFamily="65" charset="-120"/>
              </a:rPr>
              <a:t>後反應的是</a:t>
            </a:r>
            <a:r>
              <a:rPr lang="zh-TW" altLang="en-US" sz="2400" dirty="0" smtClean="0">
                <a:solidFill>
                  <a:srgbClr val="FF0000"/>
                </a:solidFill>
                <a:latin typeface="Palatino Linotype" panose="02040502050505030304" pitchFamily="18" charset="0"/>
                <a:ea typeface="標楷體" panose="03000509000000000000" pitchFamily="65" charset="-120"/>
              </a:rPr>
              <a:t>正的報酬</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452431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10 ticks Ask Value </a:t>
            </a:r>
            <a:r>
              <a:rPr lang="zh-TW" altLang="en-US" sz="2400" b="1" dirty="0" smtClean="0">
                <a:latin typeface="Palatino Linotype" panose="02040502050505030304" pitchFamily="18" charset="0"/>
                <a:ea typeface="標楷體" panose="03000509000000000000" pitchFamily="65" charset="-120"/>
              </a:rPr>
              <a:t>取差</a:t>
            </a:r>
            <a:r>
              <a:rPr lang="zh-TW" altLang="en-US" sz="2400" b="1" dirty="0">
                <a:latin typeface="Palatino Linotype" panose="02040502050505030304" pitchFamily="18" charset="0"/>
                <a:ea typeface="標楷體" panose="03000509000000000000" pitchFamily="65" charset="-120"/>
              </a:rPr>
              <a:t>分</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da1_dt_10_pq </a:t>
            </a:r>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da5_dt_10_pq</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 Ask Value</a:t>
            </a:r>
            <a:r>
              <a:rPr lang="zh-TW" altLang="en-US" sz="2400" dirty="0">
                <a:latin typeface="Palatino Linotype" panose="02040502050505030304" pitchFamily="18" charset="0"/>
                <a:ea typeface="標楷體" panose="03000509000000000000" pitchFamily="65" charset="-120"/>
              </a:rPr>
              <a:t> 取差分</a:t>
            </a:r>
            <a:r>
              <a:rPr lang="en-US" altLang="zh-TW" sz="2400" dirty="0" smtClean="0">
                <a:latin typeface="Palatino Linotype" panose="02040502050505030304" pitchFamily="18" charset="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負相關</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smtClean="0">
                <a:latin typeface="Palatino Linotype" panose="02040502050505030304" pitchFamily="18" charset="0"/>
                <a:ea typeface="標楷體" panose="03000509000000000000" pitchFamily="65" charset="-120"/>
              </a:rPr>
              <a:t>模型因子係數</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da1_dt_10_pq: + 4.19</a:t>
            </a:r>
            <a:endParaRPr lang="en-US" altLang="zh-TW" sz="24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da2_dt_10_pq: + 0.32</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da3_dt_10_pq: - 1.55</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da4_dt_10_pq: - 0.24</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da5_dt_10_pq: + 0</a:t>
            </a:r>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357817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9" y="861740"/>
            <a:ext cx="5769848" cy="452431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10 ticks Bid </a:t>
            </a:r>
            <a:r>
              <a:rPr lang="en-US" altLang="zh-TW" sz="2400" b="1" i="1" dirty="0" smtClean="0">
                <a:latin typeface="Palatino Linotype" panose="02040502050505030304" pitchFamily="18" charset="0"/>
                <a:ea typeface="標楷體" panose="03000509000000000000" pitchFamily="65" charset="-120"/>
              </a:rPr>
              <a:t>Value</a:t>
            </a:r>
            <a:r>
              <a:rPr lang="en-US" altLang="zh-TW" sz="2400" b="1" i="1" dirty="0" smtClean="0">
                <a:latin typeface="Palatino Linotype" panose="02040502050505030304" pitchFamily="18" charset="0"/>
                <a:ea typeface="標楷體" panose="03000509000000000000" pitchFamily="65" charset="-120"/>
              </a:rPr>
              <a:t> </a:t>
            </a:r>
            <a:r>
              <a:rPr lang="zh-TW" altLang="en-US" sz="2400" b="1" dirty="0" smtClean="0">
                <a:latin typeface="Palatino Linotype" panose="02040502050505030304" pitchFamily="18" charset="0"/>
                <a:ea typeface="標楷體" panose="03000509000000000000" pitchFamily="65" charset="-120"/>
              </a:rPr>
              <a:t>取差分</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db1_dt_10_pq </a:t>
            </a:r>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db5_dt_10_pq</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 </a:t>
            </a:r>
            <a:r>
              <a:rPr lang="en-US" altLang="zh-TW" sz="2400" dirty="0" smtClean="0">
                <a:latin typeface="Palatino Linotype" panose="02040502050505030304" pitchFamily="18" charset="0"/>
                <a:ea typeface="標楷體" panose="03000509000000000000" pitchFamily="65" charset="-120"/>
              </a:rPr>
              <a:t>Bid </a:t>
            </a:r>
            <a:r>
              <a:rPr lang="en-US" altLang="zh-TW" sz="2400" dirty="0">
                <a:latin typeface="Palatino Linotype" panose="02040502050505030304" pitchFamily="18" charset="0"/>
                <a:ea typeface="標楷體" panose="03000509000000000000" pitchFamily="65" charset="-120"/>
              </a:rPr>
              <a:t>Value</a:t>
            </a:r>
            <a:r>
              <a:rPr lang="zh-TW" altLang="en-US" sz="2400" dirty="0">
                <a:latin typeface="Palatino Linotype" panose="02040502050505030304" pitchFamily="18" charset="0"/>
                <a:ea typeface="標楷體" panose="03000509000000000000" pitchFamily="65" charset="-120"/>
              </a:rPr>
              <a:t> 取差分</a:t>
            </a:r>
            <a:r>
              <a:rPr lang="en-US" altLang="zh-TW" sz="2400" dirty="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正相關</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smtClean="0">
                <a:latin typeface="Palatino Linotype" panose="02040502050505030304" pitchFamily="18" charset="0"/>
                <a:ea typeface="標楷體" panose="03000509000000000000" pitchFamily="65" charset="-120"/>
              </a:rPr>
              <a:t>模型因子係數</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db1_dt_10_pq</a:t>
            </a:r>
            <a:r>
              <a:rPr lang="en-US" altLang="zh-TW" sz="2400" dirty="0" smtClean="0">
                <a:solidFill>
                  <a:srgbClr val="FF0000"/>
                </a:solidFill>
                <a:latin typeface="Palatino Linotype" panose="02040502050505030304" pitchFamily="18" charset="0"/>
                <a:ea typeface="標楷體" panose="03000509000000000000" pitchFamily="65" charset="-120"/>
              </a:rPr>
              <a:t>: - </a:t>
            </a:r>
            <a:r>
              <a:rPr lang="en-US" altLang="zh-TW" sz="2400" dirty="0" smtClean="0">
                <a:solidFill>
                  <a:srgbClr val="FF0000"/>
                </a:solidFill>
                <a:latin typeface="Palatino Linotype" panose="02040502050505030304" pitchFamily="18" charset="0"/>
                <a:ea typeface="標楷體" panose="03000509000000000000" pitchFamily="65" charset="-120"/>
              </a:rPr>
              <a:t>1.34</a:t>
            </a:r>
            <a:endParaRPr lang="en-US" altLang="zh-TW" sz="24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db2_dt_10_pq</a:t>
            </a:r>
            <a:r>
              <a:rPr lang="en-US" altLang="zh-TW" sz="2400" dirty="0" smtClean="0">
                <a:solidFill>
                  <a:srgbClr val="FF0000"/>
                </a:solidFill>
                <a:latin typeface="Palatino Linotype" panose="02040502050505030304" pitchFamily="18" charset="0"/>
                <a:ea typeface="標楷體" panose="03000509000000000000" pitchFamily="65" charset="-120"/>
              </a:rPr>
              <a:t>: </a:t>
            </a:r>
            <a:r>
              <a:rPr lang="en-US" altLang="zh-TW" sz="2400" dirty="0" smtClean="0">
                <a:solidFill>
                  <a:srgbClr val="FF0000"/>
                </a:solidFill>
                <a:latin typeface="Palatino Linotype" panose="02040502050505030304" pitchFamily="18" charset="0"/>
                <a:ea typeface="標楷體" panose="03000509000000000000" pitchFamily="65" charset="-120"/>
              </a:rPr>
              <a:t>-</a:t>
            </a:r>
            <a:r>
              <a:rPr lang="zh-TW" altLang="en-US" sz="2400" dirty="0" smtClean="0">
                <a:solidFill>
                  <a:srgbClr val="FF0000"/>
                </a:solidFill>
                <a:latin typeface="Palatino Linotype" panose="02040502050505030304" pitchFamily="18" charset="0"/>
                <a:ea typeface="標楷體" panose="03000509000000000000" pitchFamily="65" charset="-120"/>
              </a:rPr>
              <a:t> </a:t>
            </a:r>
            <a:r>
              <a:rPr lang="en-US" altLang="zh-TW" sz="2400" dirty="0" smtClean="0">
                <a:solidFill>
                  <a:srgbClr val="FF0000"/>
                </a:solidFill>
                <a:latin typeface="Palatino Linotype" panose="02040502050505030304" pitchFamily="18" charset="0"/>
                <a:ea typeface="標楷體" panose="03000509000000000000" pitchFamily="65" charset="-120"/>
              </a:rPr>
              <a:t>1.51</a:t>
            </a:r>
            <a:endParaRPr lang="en-US" altLang="zh-TW" sz="24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db3_dt_10_pq</a:t>
            </a:r>
            <a:r>
              <a:rPr lang="en-US" altLang="zh-TW" sz="2400" dirty="0" smtClean="0">
                <a:latin typeface="Palatino Linotype" panose="02040502050505030304" pitchFamily="18" charset="0"/>
                <a:ea typeface="標楷體" panose="03000509000000000000" pitchFamily="65" charset="-120"/>
              </a:rPr>
              <a:t>: + </a:t>
            </a:r>
            <a:r>
              <a:rPr lang="en-US" altLang="zh-TW" sz="2400" dirty="0" smtClean="0">
                <a:latin typeface="Palatino Linotype" panose="02040502050505030304" pitchFamily="18" charset="0"/>
                <a:ea typeface="標楷體" panose="03000509000000000000" pitchFamily="65" charset="-120"/>
              </a:rPr>
              <a:t>0.35</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db4_dt_10_pq</a:t>
            </a:r>
            <a:r>
              <a:rPr lang="en-US" altLang="zh-TW" sz="2400" dirty="0" smtClean="0">
                <a:latin typeface="Palatino Linotype" panose="02040502050505030304" pitchFamily="18" charset="0"/>
                <a:ea typeface="標楷體" panose="03000509000000000000" pitchFamily="65" charset="-120"/>
              </a:rPr>
              <a:t>: + </a:t>
            </a:r>
            <a:r>
              <a:rPr lang="en-US" altLang="zh-TW" sz="2400" dirty="0" smtClean="0">
                <a:latin typeface="Palatino Linotype" panose="02040502050505030304" pitchFamily="18" charset="0"/>
                <a:ea typeface="標楷體" panose="03000509000000000000" pitchFamily="65" charset="-120"/>
              </a:rPr>
              <a:t>0.24</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db5_dt_10_pq</a:t>
            </a:r>
            <a:r>
              <a:rPr lang="en-US" altLang="zh-TW" sz="2400" dirty="0" smtClean="0">
                <a:latin typeface="Palatino Linotype" panose="02040502050505030304" pitchFamily="18" charset="0"/>
                <a:ea typeface="標楷體" panose="03000509000000000000" pitchFamily="65" charset="-120"/>
              </a:rPr>
              <a:t>: + </a:t>
            </a:r>
            <a:r>
              <a:rPr lang="en-US" altLang="zh-TW" sz="2400" dirty="0" smtClean="0">
                <a:latin typeface="Palatino Linotype" panose="02040502050505030304" pitchFamily="18" charset="0"/>
                <a:ea typeface="標楷體" panose="03000509000000000000" pitchFamily="65" charset="-120"/>
              </a:rPr>
              <a:t>0.23</a:t>
            </a:r>
            <a:endParaRPr lang="en-US" altLang="zh-TW" sz="24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027577" y="861740"/>
            <a:ext cx="5769848" cy="3785652"/>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smtClean="0">
                <a:latin typeface="Palatino Linotype" panose="02040502050505030304" pitchFamily="18" charset="0"/>
                <a:ea typeface="標楷體" panose="03000509000000000000" pitchFamily="65" charset="-120"/>
              </a:rPr>
              <a:t>係數分析</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原本預期這群因子應該要與報酬呈現</a:t>
            </a:r>
            <a:r>
              <a:rPr lang="zh-TW" altLang="en-US" sz="2400" dirty="0" smtClean="0">
                <a:solidFill>
                  <a:srgbClr val="FF0000"/>
                </a:solidFill>
                <a:latin typeface="Palatino Linotype" panose="02040502050505030304" pitchFamily="18" charset="0"/>
                <a:ea typeface="標楷體" panose="03000509000000000000" pitchFamily="65" charset="-120"/>
              </a:rPr>
              <a:t>正相關</a:t>
            </a:r>
            <a:r>
              <a:rPr lang="zh-TW" altLang="en-US" sz="2400" dirty="0" smtClean="0">
                <a:latin typeface="Palatino Linotype" panose="02040502050505030304" pitchFamily="18" charset="0"/>
                <a:ea typeface="標楷體" panose="03000509000000000000" pitchFamily="65" charset="-120"/>
              </a:rPr>
              <a:t>，因為</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已經考慮了價與量，我認為</a:t>
            </a:r>
            <a:r>
              <a:rPr lang="en-US" altLang="zh-TW" sz="2400" dirty="0" smtClean="0">
                <a:latin typeface="Palatino Linotype" panose="02040502050505030304" pitchFamily="18" charset="0"/>
                <a:ea typeface="標楷體" panose="03000509000000000000" pitchFamily="65" charset="-120"/>
              </a:rPr>
              <a:t>Bid</a:t>
            </a:r>
            <a:r>
              <a:rPr lang="en-US" altLang="zh-TW" sz="2400" dirty="0" smtClean="0">
                <a:latin typeface="Palatino Linotype" panose="02040502050505030304" pitchFamily="18" charset="0"/>
                <a:ea typeface="標楷體" panose="03000509000000000000" pitchFamily="65" charset="-120"/>
              </a:rPr>
              <a:t> Value</a:t>
            </a:r>
            <a:r>
              <a:rPr lang="zh-TW" altLang="en-US" sz="2400" dirty="0" smtClean="0">
                <a:latin typeface="Palatino Linotype" panose="02040502050505030304" pitchFamily="18" charset="0"/>
                <a:ea typeface="標楷體" panose="03000509000000000000" pitchFamily="65" charset="-120"/>
              </a:rPr>
              <a:t>與前</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 </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取差分的值愈高，應該代表</a:t>
            </a:r>
            <a:r>
              <a:rPr lang="zh-TW" altLang="en-US" sz="2400" dirty="0" smtClean="0">
                <a:solidFill>
                  <a:srgbClr val="FF0000"/>
                </a:solidFill>
                <a:latin typeface="Palatino Linotype" panose="02040502050505030304" pitchFamily="18" charset="0"/>
                <a:ea typeface="標楷體" panose="03000509000000000000" pitchFamily="65" charset="-120"/>
              </a:rPr>
              <a:t>市場多</a:t>
            </a:r>
            <a:r>
              <a:rPr lang="zh-TW" altLang="en-US" sz="2400" dirty="0">
                <a:solidFill>
                  <a:srgbClr val="FF0000"/>
                </a:solidFill>
                <a:latin typeface="Palatino Linotype" panose="02040502050505030304" pitchFamily="18" charset="0"/>
                <a:ea typeface="標楷體" panose="03000509000000000000" pitchFamily="65" charset="-120"/>
              </a:rPr>
              <a:t>頭</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然而這個模型給這群因子的係數</a:t>
            </a:r>
            <a:r>
              <a:rPr lang="zh-TW" altLang="en-US" sz="2400" dirty="0" smtClean="0">
                <a:solidFill>
                  <a:srgbClr val="FF0000"/>
                </a:solidFill>
                <a:latin typeface="Palatino Linotype" panose="02040502050505030304" pitchFamily="18" charset="0"/>
                <a:ea typeface="標楷體" panose="03000509000000000000" pitchFamily="65" charset="-120"/>
              </a:rPr>
              <a:t>偏負</a:t>
            </a:r>
            <a:r>
              <a:rPr lang="zh-TW" altLang="en-US" sz="2400" dirty="0" smtClean="0">
                <a:latin typeface="Palatino Linotype" panose="02040502050505030304" pitchFamily="18" charset="0"/>
                <a:ea typeface="標楷體" panose="03000509000000000000" pitchFamily="65" charset="-120"/>
              </a:rPr>
              <a:t>，可能是因為這群因子捕捉的多頭資訊已經反應完了，下</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ticks </a:t>
            </a:r>
            <a:r>
              <a:rPr lang="zh-TW" altLang="en-US" sz="2400" dirty="0" smtClean="0">
                <a:solidFill>
                  <a:srgbClr val="FF0000"/>
                </a:solidFill>
                <a:latin typeface="Palatino Linotype" panose="02040502050505030304" pitchFamily="18" charset="0"/>
                <a:ea typeface="標楷體" panose="03000509000000000000" pitchFamily="65" charset="-120"/>
              </a:rPr>
              <a:t>均值回歸</a:t>
            </a:r>
            <a:r>
              <a:rPr lang="zh-TW" altLang="en-US" sz="2400" dirty="0" smtClean="0">
                <a:latin typeface="Palatino Linotype" panose="02040502050505030304" pitchFamily="18" charset="0"/>
                <a:ea typeface="標楷體" panose="03000509000000000000" pitchFamily="65" charset="-120"/>
              </a:rPr>
              <a:t>後反應的是</a:t>
            </a:r>
            <a:r>
              <a:rPr lang="zh-TW" altLang="en-US" sz="2400" dirty="0" smtClean="0">
                <a:solidFill>
                  <a:srgbClr val="FF0000"/>
                </a:solidFill>
                <a:latin typeface="Palatino Linotype" panose="02040502050505030304" pitchFamily="18" charset="0"/>
                <a:ea typeface="標楷體" panose="03000509000000000000" pitchFamily="65" charset="-120"/>
              </a:rPr>
              <a:t>負的報酬</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423018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1740"/>
            <a:ext cx="5769848" cy="452431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10 ticks Ask </a:t>
            </a:r>
            <a:r>
              <a:rPr lang="zh-TW" altLang="en-US" sz="2400" b="1" dirty="0">
                <a:latin typeface="Palatino Linotype" panose="02040502050505030304" pitchFamily="18" charset="0"/>
                <a:ea typeface="標楷體" panose="03000509000000000000" pitchFamily="65" charset="-120"/>
              </a:rPr>
              <a:t>價取差分</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da1_dt_10 ~ da5_dt_10</a:t>
            </a: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10</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ticks</a:t>
            </a:r>
            <a:r>
              <a:rPr lang="zh-TW" altLang="en-US" sz="2400" dirty="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Ask</a:t>
            </a:r>
            <a:r>
              <a:rPr lang="zh-TW" altLang="en-US" sz="2400" dirty="0" smtClean="0">
                <a:latin typeface="Palatino Linotype" panose="02040502050505030304" pitchFamily="18" charset="0"/>
                <a:ea typeface="標楷體" panose="03000509000000000000" pitchFamily="65" charset="-120"/>
              </a:rPr>
              <a:t> 價取</a:t>
            </a:r>
            <a:r>
              <a:rPr lang="zh-TW" altLang="en-US" sz="2400" dirty="0">
                <a:latin typeface="Palatino Linotype" panose="02040502050505030304" pitchFamily="18" charset="0"/>
                <a:ea typeface="標楷體" panose="03000509000000000000" pitchFamily="65" charset="-120"/>
              </a:rPr>
              <a:t>差分</a:t>
            </a:r>
            <a:r>
              <a:rPr lang="en-US" altLang="zh-TW" sz="2400" dirty="0">
                <a:latin typeface="Palatino Linotype" panose="02040502050505030304" pitchFamily="18" charset="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正</a:t>
            </a:r>
            <a:r>
              <a:rPr lang="zh-TW" altLang="en-US" sz="2400" dirty="0" smtClean="0">
                <a:latin typeface="Palatino Linotype" panose="02040502050505030304" pitchFamily="18" charset="0"/>
                <a:ea typeface="標楷體" panose="03000509000000000000" pitchFamily="65" charset="-120"/>
              </a:rPr>
              <a:t>相關</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smtClean="0">
                <a:latin typeface="Palatino Linotype" panose="02040502050505030304" pitchFamily="18" charset="0"/>
                <a:ea typeface="標楷體" panose="03000509000000000000" pitchFamily="65" charset="-120"/>
              </a:rPr>
              <a:t>模型因子係數</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da1_dt_10: - 2.40</a:t>
            </a: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da2_dt_10: + 3.12</a:t>
            </a: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da3_dt_10: + 0</a:t>
            </a: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da4_dt_10: - 0.22</a:t>
            </a: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da5_dt_10: + 0</a:t>
            </a: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6027577" y="861740"/>
            <a:ext cx="5769848" cy="3416320"/>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smtClean="0">
                <a:latin typeface="Palatino Linotype" panose="02040502050505030304" pitchFamily="18" charset="0"/>
                <a:ea typeface="標楷體" panose="03000509000000000000" pitchFamily="65" charset="-120"/>
              </a:rPr>
              <a:t>係數分析</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原本預期這群因子應該要與報酬呈現</a:t>
            </a:r>
            <a:r>
              <a:rPr lang="zh-TW" altLang="en-US" sz="2400" dirty="0" smtClean="0">
                <a:solidFill>
                  <a:srgbClr val="FF0000"/>
                </a:solidFill>
                <a:latin typeface="Palatino Linotype" panose="02040502050505030304" pitchFamily="18" charset="0"/>
                <a:ea typeface="標楷體" panose="03000509000000000000" pitchFamily="65" charset="-120"/>
              </a:rPr>
              <a:t>正相關</a:t>
            </a:r>
            <a:r>
              <a:rPr lang="zh-TW" altLang="en-US" sz="2400" dirty="0" smtClean="0">
                <a:latin typeface="Palatino Linotype" panose="02040502050505030304" pitchFamily="18" charset="0"/>
                <a:ea typeface="標楷體" panose="03000509000000000000" pitchFamily="65" charset="-120"/>
              </a:rPr>
              <a:t>，因為我認為價格取差分帶來的應該會是</a:t>
            </a:r>
            <a:r>
              <a:rPr lang="zh-TW" altLang="en-US" sz="2400" dirty="0" smtClean="0">
                <a:solidFill>
                  <a:srgbClr val="FF0000"/>
                </a:solidFill>
                <a:latin typeface="Palatino Linotype" panose="02040502050505030304" pitchFamily="18" charset="0"/>
                <a:ea typeface="標楷體" panose="03000509000000000000" pitchFamily="65" charset="-120"/>
              </a:rPr>
              <a:t>動能</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然而這個模型給</a:t>
            </a:r>
            <a:r>
              <a:rPr lang="en-US" altLang="zh-TW" sz="2400" dirty="0" smtClean="0">
                <a:latin typeface="Palatino Linotype" panose="02040502050505030304" pitchFamily="18" charset="0"/>
                <a:ea typeface="標楷體" panose="03000509000000000000" pitchFamily="65" charset="-120"/>
              </a:rPr>
              <a:t>Ask1</a:t>
            </a:r>
            <a:r>
              <a:rPr lang="zh-TW" altLang="en-US" sz="2400" dirty="0" smtClean="0">
                <a:latin typeface="Palatino Linotype" panose="02040502050505030304" pitchFamily="18" charset="0"/>
                <a:ea typeface="標楷體" panose="03000509000000000000" pitchFamily="65" charset="-120"/>
              </a:rPr>
              <a:t>與</a:t>
            </a:r>
            <a:r>
              <a:rPr lang="en-US" altLang="zh-TW" sz="2400" dirty="0" smtClean="0">
                <a:latin typeface="Palatino Linotype" panose="02040502050505030304" pitchFamily="18" charset="0"/>
                <a:ea typeface="標楷體" panose="03000509000000000000" pitchFamily="65" charset="-120"/>
              </a:rPr>
              <a:t>Ask2</a:t>
            </a:r>
            <a:r>
              <a:rPr lang="zh-TW" altLang="en-US" sz="2400" dirty="0" smtClean="0">
                <a:latin typeface="Palatino Linotype" panose="02040502050505030304" pitchFamily="18" charset="0"/>
                <a:ea typeface="標楷體" panose="03000509000000000000" pitchFamily="65" charset="-120"/>
              </a:rPr>
              <a:t>這兩個取差分的因子系數剛好一負一正，有可能剛好被抵銷了，因此</a:t>
            </a:r>
            <a:r>
              <a:rPr lang="zh-TW" altLang="en-US" sz="2400" dirty="0" smtClean="0">
                <a:latin typeface="Palatino Linotype" panose="02040502050505030304" pitchFamily="18" charset="0"/>
                <a:ea typeface="標楷體" panose="03000509000000000000" pitchFamily="65" charset="-120"/>
              </a:rPr>
              <a:t>這群因子所代</a:t>
            </a:r>
            <a:r>
              <a:rPr lang="zh-TW" altLang="en-US" sz="2400" dirty="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動能不是這麼明顯。</a:t>
            </a: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206264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9" y="861740"/>
            <a:ext cx="5769848" cy="452431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10 ticks Bid </a:t>
            </a:r>
            <a:r>
              <a:rPr lang="zh-TW" altLang="en-US" sz="2400" b="1" dirty="0">
                <a:latin typeface="Palatino Linotype" panose="02040502050505030304" pitchFamily="18" charset="0"/>
                <a:ea typeface="標楷體" panose="03000509000000000000" pitchFamily="65" charset="-120"/>
              </a:rPr>
              <a:t>價取差分</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db1_dt_10 </a:t>
            </a:r>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db5_dt_10</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10 ticks Bid </a:t>
            </a:r>
            <a:r>
              <a:rPr lang="zh-TW" altLang="en-US" sz="2400" dirty="0">
                <a:latin typeface="Palatino Linotype" panose="02040502050505030304" pitchFamily="18" charset="0"/>
                <a:ea typeface="標楷體" panose="03000509000000000000" pitchFamily="65" charset="-120"/>
              </a:rPr>
              <a:t>價取差</a:t>
            </a:r>
            <a:r>
              <a:rPr lang="zh-TW" altLang="en-US" sz="2400" dirty="0" smtClean="0">
                <a:latin typeface="Palatino Linotype" panose="02040502050505030304" pitchFamily="18" charset="0"/>
                <a:ea typeface="標楷體" panose="03000509000000000000" pitchFamily="65" charset="-120"/>
              </a:rPr>
              <a:t>分</a:t>
            </a:r>
            <a:r>
              <a:rPr lang="en-US" altLang="zh-TW" sz="2400" dirty="0" smtClean="0">
                <a:latin typeface="Palatino Linotype" panose="02040502050505030304" pitchFamily="18" charset="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正</a:t>
            </a:r>
            <a:r>
              <a:rPr lang="zh-TW" altLang="en-US" sz="2400" dirty="0" smtClean="0">
                <a:latin typeface="Palatino Linotype" panose="02040502050505030304" pitchFamily="18" charset="0"/>
                <a:ea typeface="標楷體" panose="03000509000000000000" pitchFamily="65" charset="-120"/>
              </a:rPr>
              <a:t>相關</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smtClean="0">
                <a:latin typeface="Palatino Linotype" panose="02040502050505030304" pitchFamily="18" charset="0"/>
                <a:ea typeface="標楷體" panose="03000509000000000000" pitchFamily="65" charset="-120"/>
              </a:rPr>
              <a:t>模型因子係數</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db1_dt_10: </a:t>
            </a:r>
            <a:r>
              <a:rPr lang="en-US" altLang="zh-TW" sz="2400" dirty="0" smtClean="0">
                <a:solidFill>
                  <a:srgbClr val="FF0000"/>
                </a:solidFill>
                <a:latin typeface="Palatino Linotype" panose="02040502050505030304" pitchFamily="18" charset="0"/>
                <a:ea typeface="標楷體" panose="03000509000000000000" pitchFamily="65" charset="-120"/>
              </a:rPr>
              <a:t>- </a:t>
            </a:r>
            <a:r>
              <a:rPr lang="en-US" altLang="zh-TW" sz="2400" dirty="0" smtClean="0">
                <a:solidFill>
                  <a:srgbClr val="FF0000"/>
                </a:solidFill>
                <a:latin typeface="Palatino Linotype" panose="02040502050505030304" pitchFamily="18" charset="0"/>
                <a:ea typeface="標楷體" panose="03000509000000000000" pitchFamily="65" charset="-120"/>
              </a:rPr>
              <a:t>1.88</a:t>
            </a:r>
            <a:endParaRPr lang="en-US" altLang="zh-TW" sz="24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db2_dt_10: </a:t>
            </a:r>
            <a:r>
              <a:rPr lang="en-US" altLang="zh-TW"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0.41</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db3_dt_10: </a:t>
            </a:r>
            <a:r>
              <a:rPr lang="en-US" altLang="zh-TW"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1.63</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db4_dt_10: </a:t>
            </a:r>
            <a:r>
              <a:rPr lang="en-US" altLang="zh-TW"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0.68</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db5_dt_10: </a:t>
            </a:r>
            <a:r>
              <a:rPr lang="en-US" altLang="zh-TW"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0.08</a:t>
            </a:r>
            <a:endParaRPr lang="en-US" altLang="zh-TW" sz="24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027577" y="861740"/>
            <a:ext cx="5769848" cy="3785652"/>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smtClean="0">
                <a:latin typeface="Palatino Linotype" panose="02040502050505030304" pitchFamily="18" charset="0"/>
                <a:ea typeface="標楷體" panose="03000509000000000000" pitchFamily="65" charset="-120"/>
              </a:rPr>
              <a:t>係數分析</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預期這群因子應該要與報酬呈現</a:t>
            </a:r>
            <a:r>
              <a:rPr lang="zh-TW" altLang="en-US" sz="2400" dirty="0" smtClean="0">
                <a:solidFill>
                  <a:srgbClr val="FF0000"/>
                </a:solidFill>
                <a:latin typeface="Palatino Linotype" panose="02040502050505030304" pitchFamily="18" charset="0"/>
                <a:ea typeface="標楷體" panose="03000509000000000000" pitchFamily="65" charset="-120"/>
              </a:rPr>
              <a:t>正相關</a:t>
            </a:r>
            <a:r>
              <a:rPr lang="zh-TW" altLang="en-US" sz="2400" dirty="0" smtClean="0">
                <a:latin typeface="Palatino Linotype" panose="02040502050505030304" pitchFamily="18" charset="0"/>
                <a:ea typeface="標楷體" panose="03000509000000000000" pitchFamily="65" charset="-120"/>
              </a:rPr>
              <a:t>，因為我認為價格取差分帶來的應該會是</a:t>
            </a:r>
            <a:r>
              <a:rPr lang="zh-TW" altLang="en-US" sz="2400" dirty="0" smtClean="0">
                <a:solidFill>
                  <a:srgbClr val="FF0000"/>
                </a:solidFill>
                <a:latin typeface="Palatino Linotype" panose="02040502050505030304" pitchFamily="18" charset="0"/>
                <a:ea typeface="標楷體" panose="03000509000000000000" pitchFamily="65" charset="-120"/>
              </a:rPr>
              <a:t>動能</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這個模型給 </a:t>
            </a:r>
            <a:r>
              <a:rPr lang="en-US" altLang="zh-TW" sz="2400" dirty="0" smtClean="0">
                <a:latin typeface="Palatino Linotype" panose="02040502050505030304" pitchFamily="18" charset="0"/>
                <a:ea typeface="標楷體" panose="03000509000000000000" pitchFamily="65" charset="-120"/>
              </a:rPr>
              <a:t>Bid1 </a:t>
            </a:r>
            <a:r>
              <a:rPr lang="zh-TW" altLang="en-US" sz="2400" dirty="0" smtClean="0">
                <a:latin typeface="Palatino Linotype" panose="02040502050505030304" pitchFamily="18" charset="0"/>
                <a:ea typeface="標楷體" panose="03000509000000000000" pitchFamily="65" charset="-120"/>
              </a:rPr>
              <a:t>價取差分的係數是</a:t>
            </a:r>
            <a:r>
              <a:rPr lang="zh-TW" altLang="en-US" sz="2400" dirty="0" smtClean="0">
                <a:solidFill>
                  <a:srgbClr val="FF0000"/>
                </a:solidFill>
                <a:latin typeface="Palatino Linotype" panose="02040502050505030304" pitchFamily="18" charset="0"/>
                <a:ea typeface="標楷體" panose="03000509000000000000" pitchFamily="65" charset="-120"/>
              </a:rPr>
              <a:t>負</a:t>
            </a:r>
            <a:r>
              <a:rPr lang="zh-TW" altLang="en-US" sz="2400" dirty="0" smtClean="0">
                <a:latin typeface="Palatino Linotype" panose="02040502050505030304" pitchFamily="18" charset="0"/>
                <a:ea typeface="標楷體" panose="03000509000000000000" pitchFamily="65" charset="-120"/>
              </a:rPr>
              <a:t>的，</a:t>
            </a:r>
            <a:r>
              <a:rPr lang="en-US" altLang="zh-TW" sz="2400" dirty="0" smtClean="0">
                <a:latin typeface="Palatino Linotype" panose="02040502050505030304" pitchFamily="18" charset="0"/>
                <a:ea typeface="標楷體" panose="03000509000000000000" pitchFamily="65" charset="-120"/>
              </a:rPr>
              <a:t>Bid2 ~ Bid5</a:t>
            </a:r>
            <a:r>
              <a:rPr lang="zh-TW" altLang="en-US" sz="2400" dirty="0" smtClean="0">
                <a:latin typeface="Palatino Linotype" panose="02040502050505030304" pitchFamily="18" charset="0"/>
                <a:ea typeface="標楷體" panose="03000509000000000000" pitchFamily="65" charset="-120"/>
              </a:rPr>
              <a:t> 價取差分的係數則是</a:t>
            </a:r>
            <a:r>
              <a:rPr lang="zh-TW" altLang="en-US" sz="2400" dirty="0" smtClean="0">
                <a:solidFill>
                  <a:srgbClr val="FF0000"/>
                </a:solidFill>
                <a:latin typeface="Palatino Linotype" panose="02040502050505030304" pitchFamily="18" charset="0"/>
                <a:ea typeface="標楷體" panose="03000509000000000000" pitchFamily="65" charset="-120"/>
              </a:rPr>
              <a:t>正</a:t>
            </a:r>
            <a:r>
              <a:rPr lang="zh-TW" altLang="en-US" sz="2400" dirty="0" smtClean="0">
                <a:latin typeface="Palatino Linotype" panose="02040502050505030304" pitchFamily="18" charset="0"/>
                <a:ea typeface="標楷體" panose="03000509000000000000" pitchFamily="65" charset="-120"/>
              </a:rPr>
              <a:t>的。不過綜合來看</a:t>
            </a:r>
            <a:r>
              <a:rPr lang="zh-TW" altLang="en-US" sz="2400" dirty="0" smtClean="0">
                <a:solidFill>
                  <a:srgbClr val="FF0000"/>
                </a:solidFill>
                <a:latin typeface="Palatino Linotype" panose="02040502050505030304" pitchFamily="18" charset="0"/>
                <a:ea typeface="標楷體" panose="03000509000000000000" pitchFamily="65" charset="-120"/>
              </a:rPr>
              <a:t>並沒有很明顯的偏正</a:t>
            </a:r>
            <a:r>
              <a:rPr lang="zh-TW" altLang="en-US" sz="2400" dirty="0" smtClean="0">
                <a:latin typeface="Palatino Linotype" panose="02040502050505030304" pitchFamily="18" charset="0"/>
                <a:ea typeface="標楷體" panose="03000509000000000000" pitchFamily="65" charset="-120"/>
              </a:rPr>
              <a:t>，因此我無法說這群因子所帶來顯著的動能。</a:t>
            </a: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816658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4893647"/>
          </a:xfrm>
          <a:prstGeom prst="rect">
            <a:avLst/>
          </a:prstGeom>
          <a:noFill/>
        </p:spPr>
        <p:txBody>
          <a:bodyPr wrap="square" rtlCol="0">
            <a:spAutoFit/>
          </a:bodyPr>
          <a:lstStyle/>
          <a:p>
            <a:r>
              <a:rPr lang="en-US" altLang="zh-TW" sz="2400" b="1" i="1" dirty="0">
                <a:latin typeface="Palatino Linotype" panose="02040502050505030304" pitchFamily="18" charset="0"/>
                <a:ea typeface="標楷體" panose="03000509000000000000" pitchFamily="65" charset="-120"/>
              </a:rPr>
              <a:t>5</a:t>
            </a:r>
            <a:r>
              <a:rPr lang="en-US" altLang="zh-TW" sz="2400" b="1" i="1" dirty="0" smtClean="0">
                <a:latin typeface="Palatino Linotype" panose="02040502050505030304" pitchFamily="18" charset="0"/>
                <a:ea typeface="標楷體" panose="03000509000000000000" pitchFamily="65" charset="-120"/>
              </a:rPr>
              <a:t> </a:t>
            </a:r>
            <a:r>
              <a:rPr lang="en-US" altLang="zh-TW" sz="2400" b="1" i="1" dirty="0" smtClean="0">
                <a:latin typeface="Palatino Linotype" panose="02040502050505030304" pitchFamily="18" charset="0"/>
                <a:ea typeface="標楷體" panose="03000509000000000000" pitchFamily="65" charset="-120"/>
              </a:rPr>
              <a:t>and</a:t>
            </a:r>
            <a:r>
              <a:rPr lang="zh-TW" altLang="en-US" sz="2400" b="1" i="1" dirty="0" smtClean="0">
                <a:latin typeface="Palatino Linotype" panose="02040502050505030304" pitchFamily="18" charset="0"/>
                <a:ea typeface="標楷體" panose="03000509000000000000" pitchFamily="65" charset="-120"/>
              </a:rPr>
              <a:t> </a:t>
            </a:r>
            <a:r>
              <a:rPr lang="en-US" altLang="zh-TW" sz="2400" b="1" i="1" dirty="0" smtClean="0">
                <a:latin typeface="Palatino Linotype" panose="02040502050505030304" pitchFamily="18" charset="0"/>
                <a:ea typeface="標楷體" panose="03000509000000000000" pitchFamily="65" charset="-120"/>
              </a:rPr>
              <a:t>10</a:t>
            </a:r>
            <a:r>
              <a:rPr lang="zh-TW" altLang="en-US" sz="2400" b="1" i="1" dirty="0" smtClean="0">
                <a:latin typeface="Palatino Linotype" panose="02040502050505030304" pitchFamily="18" charset="0"/>
                <a:ea typeface="標楷體" panose="03000509000000000000" pitchFamily="65" charset="-120"/>
              </a:rPr>
              <a:t> </a:t>
            </a:r>
            <a:r>
              <a:rPr lang="en-US" altLang="zh-TW" sz="2400" b="1" i="1" dirty="0" smtClean="0">
                <a:latin typeface="Palatino Linotype" panose="02040502050505030304" pitchFamily="18" charset="0"/>
                <a:ea typeface="標楷體" panose="03000509000000000000" pitchFamily="65" charset="-120"/>
              </a:rPr>
              <a:t>ticks </a:t>
            </a:r>
            <a:r>
              <a:rPr lang="en-US" altLang="zh-TW" sz="2400" b="1" i="1" dirty="0" smtClean="0">
                <a:latin typeface="Palatino Linotype" panose="02040502050505030304" pitchFamily="18" charset="0"/>
                <a:ea typeface="標楷體" panose="03000509000000000000" pitchFamily="65" charset="-120"/>
              </a:rPr>
              <a:t>Bid </a:t>
            </a:r>
            <a:r>
              <a:rPr lang="zh-TW" altLang="en-US" sz="2400" b="1" dirty="0" smtClean="0">
                <a:latin typeface="Palatino Linotype" panose="02040502050505030304" pitchFamily="18" charset="0"/>
                <a:ea typeface="標楷體" panose="03000509000000000000" pitchFamily="65" charset="-120"/>
              </a:rPr>
              <a:t>量取差</a:t>
            </a:r>
            <a:r>
              <a:rPr lang="zh-TW" altLang="en-US" sz="2400" b="1" dirty="0">
                <a:latin typeface="Palatino Linotype" panose="02040502050505030304" pitchFamily="18" charset="0"/>
                <a:ea typeface="標楷體" panose="03000509000000000000" pitchFamily="65" charset="-120"/>
              </a:rPr>
              <a:t>分</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dbq1_dt_5 ~ dbq5_dt_5</a:t>
            </a: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dbq1_dt_10 ~ </a:t>
            </a:r>
            <a:r>
              <a:rPr lang="en-US" altLang="zh-TW" sz="2400" dirty="0" smtClean="0">
                <a:latin typeface="Palatino Linotype" panose="02040502050505030304" pitchFamily="18" charset="0"/>
                <a:ea typeface="標楷體" panose="03000509000000000000" pitchFamily="65" charset="-120"/>
              </a:rPr>
              <a:t>dbq5_dt_10</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a:latin typeface="Palatino Linotype" panose="02040502050505030304" pitchFamily="18" charset="0"/>
                <a:ea typeface="標楷體" panose="03000509000000000000" pitchFamily="65" charset="-120"/>
              </a:rPr>
              <a:t>5 and 10 ticks Bid </a:t>
            </a:r>
            <a:r>
              <a:rPr lang="zh-TW" altLang="en-US" sz="2400" dirty="0">
                <a:latin typeface="Palatino Linotype" panose="02040502050505030304" pitchFamily="18" charset="0"/>
                <a:ea typeface="標楷體" panose="03000509000000000000" pitchFamily="65" charset="-120"/>
              </a:rPr>
              <a:t>量取差</a:t>
            </a:r>
            <a:r>
              <a:rPr lang="zh-TW" altLang="en-US" sz="2400" dirty="0" smtClean="0">
                <a:latin typeface="Palatino Linotype" panose="02040502050505030304" pitchFamily="18" charset="0"/>
                <a:ea typeface="標楷體" panose="03000509000000000000" pitchFamily="65" charset="-120"/>
              </a:rPr>
              <a:t>分</a:t>
            </a:r>
            <a:r>
              <a:rPr lang="en-US" altLang="zh-TW" sz="2400" dirty="0" smtClean="0">
                <a:latin typeface="Palatino Linotype" panose="02040502050505030304" pitchFamily="18" charset="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正</a:t>
            </a:r>
            <a:r>
              <a:rPr lang="zh-TW" altLang="en-US" sz="2400" dirty="0" smtClean="0">
                <a:latin typeface="Palatino Linotype" panose="02040502050505030304" pitchFamily="18" charset="0"/>
                <a:ea typeface="標楷體" panose="03000509000000000000" pitchFamily="65" charset="-120"/>
              </a:rPr>
              <a:t>相關</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smtClean="0">
                <a:latin typeface="Palatino Linotype" panose="02040502050505030304" pitchFamily="18" charset="0"/>
                <a:ea typeface="標楷體" panose="03000509000000000000" pitchFamily="65" charset="-120"/>
              </a:rPr>
              <a:t>模型因子係數</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dbq1_dt_5: + </a:t>
            </a:r>
            <a:r>
              <a:rPr lang="en-US" altLang="zh-TW" sz="2400" dirty="0" smtClean="0">
                <a:solidFill>
                  <a:srgbClr val="FF0000"/>
                </a:solidFill>
                <a:latin typeface="Palatino Linotype" panose="02040502050505030304" pitchFamily="18" charset="0"/>
                <a:ea typeface="標楷體" panose="03000509000000000000" pitchFamily="65" charset="-120"/>
              </a:rPr>
              <a:t>2.35</a:t>
            </a:r>
            <a:r>
              <a:rPr lang="zh-TW" altLang="en-US" sz="2400" dirty="0" smtClean="0">
                <a:solidFill>
                  <a:srgbClr val="FF0000"/>
                </a:solidFill>
                <a:latin typeface="Palatino Linotype" panose="02040502050505030304" pitchFamily="18" charset="0"/>
                <a:ea typeface="標楷體" panose="03000509000000000000" pitchFamily="65" charset="-120"/>
              </a:rPr>
              <a:t>     </a:t>
            </a:r>
            <a:r>
              <a:rPr lang="en-US" altLang="zh-TW" sz="2400" dirty="0">
                <a:solidFill>
                  <a:srgbClr val="FF0000"/>
                </a:solidFill>
                <a:latin typeface="Palatino Linotype" panose="02040502050505030304" pitchFamily="18" charset="0"/>
                <a:ea typeface="標楷體" panose="03000509000000000000" pitchFamily="65" charset="-120"/>
              </a:rPr>
              <a:t>dbq1_dt_10: + </a:t>
            </a:r>
            <a:r>
              <a:rPr lang="en-US" altLang="zh-TW" sz="2400" dirty="0" smtClean="0">
                <a:solidFill>
                  <a:srgbClr val="FF0000"/>
                </a:solidFill>
                <a:latin typeface="Palatino Linotype" panose="02040502050505030304" pitchFamily="18" charset="0"/>
                <a:ea typeface="標楷體" panose="03000509000000000000" pitchFamily="65" charset="-120"/>
              </a:rPr>
              <a:t>1.82</a:t>
            </a:r>
            <a:endParaRPr lang="en-US" altLang="zh-TW" sz="24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dbq2_dt_5: + </a:t>
            </a:r>
            <a:r>
              <a:rPr lang="en-US" altLang="zh-TW" sz="2400" dirty="0" smtClean="0">
                <a:solidFill>
                  <a:srgbClr val="FF0000"/>
                </a:solidFill>
                <a:latin typeface="Palatino Linotype" panose="02040502050505030304" pitchFamily="18" charset="0"/>
                <a:ea typeface="標楷體" panose="03000509000000000000" pitchFamily="65" charset="-120"/>
              </a:rPr>
              <a:t>1.65</a:t>
            </a:r>
            <a:r>
              <a:rPr lang="zh-TW" altLang="en-US" sz="2400" dirty="0" smtClean="0">
                <a:solidFill>
                  <a:srgbClr val="FF0000"/>
                </a:solidFill>
                <a:latin typeface="Palatino Linotype" panose="02040502050505030304" pitchFamily="18" charset="0"/>
                <a:ea typeface="標楷體" panose="03000509000000000000" pitchFamily="65" charset="-120"/>
              </a:rPr>
              <a:t>     </a:t>
            </a:r>
            <a:r>
              <a:rPr lang="en-US" altLang="zh-TW" sz="2400" dirty="0">
                <a:solidFill>
                  <a:srgbClr val="FF0000"/>
                </a:solidFill>
                <a:latin typeface="Palatino Linotype" panose="02040502050505030304" pitchFamily="18" charset="0"/>
                <a:ea typeface="標楷體" panose="03000509000000000000" pitchFamily="65" charset="-120"/>
              </a:rPr>
              <a:t>dbq2_dt_10: + </a:t>
            </a:r>
            <a:r>
              <a:rPr lang="en-US" altLang="zh-TW" sz="2400" dirty="0" smtClean="0">
                <a:solidFill>
                  <a:srgbClr val="FF0000"/>
                </a:solidFill>
                <a:latin typeface="Palatino Linotype" panose="02040502050505030304" pitchFamily="18" charset="0"/>
                <a:ea typeface="標楷體" panose="03000509000000000000" pitchFamily="65" charset="-120"/>
              </a:rPr>
              <a:t>2.09</a:t>
            </a:r>
            <a:endParaRPr lang="en-US" altLang="zh-TW" sz="24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dbq3_dt_5: + </a:t>
            </a:r>
            <a:r>
              <a:rPr lang="en-US" altLang="zh-TW" sz="2400" dirty="0" smtClean="0">
                <a:latin typeface="Palatino Linotype" panose="02040502050505030304" pitchFamily="18" charset="0"/>
                <a:ea typeface="標楷體" panose="03000509000000000000" pitchFamily="65" charset="-120"/>
              </a:rPr>
              <a:t>0</a:t>
            </a:r>
            <a:r>
              <a:rPr lang="zh-TW" altLang="en-US" sz="2400" dirty="0" smtClean="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dbq3_dt_10: + </a:t>
            </a:r>
            <a:r>
              <a:rPr lang="en-US" altLang="zh-TW" sz="2400" dirty="0" smtClean="0">
                <a:latin typeface="Palatino Linotype" panose="02040502050505030304" pitchFamily="18" charset="0"/>
                <a:ea typeface="標楷體" panose="03000509000000000000" pitchFamily="65" charset="-120"/>
              </a:rPr>
              <a:t>0</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dbq4_dt_5: + </a:t>
            </a:r>
            <a:r>
              <a:rPr lang="en-US" altLang="zh-TW" sz="2400" dirty="0" smtClean="0">
                <a:latin typeface="Palatino Linotype" panose="02040502050505030304" pitchFamily="18" charset="0"/>
                <a:ea typeface="標楷體" panose="03000509000000000000" pitchFamily="65" charset="-120"/>
              </a:rPr>
              <a:t>0</a:t>
            </a:r>
            <a:r>
              <a:rPr lang="zh-TW" altLang="en-US" sz="2400" dirty="0" smtClean="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dbq4_dt_10: + </a:t>
            </a:r>
            <a:r>
              <a:rPr lang="en-US" altLang="zh-TW" sz="2400" dirty="0" smtClean="0">
                <a:latin typeface="Palatino Linotype" panose="02040502050505030304" pitchFamily="18" charset="0"/>
                <a:ea typeface="標楷體" panose="03000509000000000000" pitchFamily="65" charset="-120"/>
              </a:rPr>
              <a:t>0</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dbq5_dt_5: + </a:t>
            </a:r>
            <a:r>
              <a:rPr lang="en-US" altLang="zh-TW" sz="2400" dirty="0" smtClean="0">
                <a:latin typeface="Palatino Linotype" panose="02040502050505030304" pitchFamily="18" charset="0"/>
                <a:ea typeface="標楷體" panose="03000509000000000000" pitchFamily="65" charset="-120"/>
              </a:rPr>
              <a:t>0</a:t>
            </a:r>
            <a:r>
              <a:rPr lang="zh-TW" altLang="en-US" sz="2400" dirty="0" smtClean="0">
                <a:latin typeface="Palatino Linotype" panose="02040502050505030304" pitchFamily="18" charset="0"/>
                <a:ea typeface="標楷體" panose="03000509000000000000" pitchFamily="65" charset="-120"/>
              </a:rPr>
              <a:t>          </a:t>
            </a:r>
            <a:r>
              <a:rPr lang="en-US" altLang="zh-TW" sz="2400" dirty="0">
                <a:latin typeface="Palatino Linotype" panose="02040502050505030304" pitchFamily="18" charset="0"/>
                <a:ea typeface="標楷體" panose="03000509000000000000" pitchFamily="65" charset="-120"/>
              </a:rPr>
              <a:t>dbq5_dt_10: + </a:t>
            </a:r>
            <a:r>
              <a:rPr lang="en-US" altLang="zh-TW" sz="2400" dirty="0" smtClean="0">
                <a:latin typeface="Palatino Linotype" panose="02040502050505030304" pitchFamily="18" charset="0"/>
                <a:ea typeface="標楷體" panose="03000509000000000000" pitchFamily="65" charset="-120"/>
              </a:rPr>
              <a:t>0</a:t>
            </a:r>
            <a:endParaRPr lang="en-US" altLang="zh-TW" sz="24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6027577" y="861740"/>
            <a:ext cx="5769848" cy="3046988"/>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smtClean="0">
                <a:latin typeface="Palatino Linotype" panose="02040502050505030304" pitchFamily="18" charset="0"/>
                <a:ea typeface="標楷體" panose="03000509000000000000" pitchFamily="65" charset="-120"/>
              </a:rPr>
              <a:t>係數分析</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預期這群因子應該要與報酬呈現</a:t>
            </a:r>
            <a:r>
              <a:rPr lang="zh-TW" altLang="en-US" sz="2400" dirty="0" smtClean="0">
                <a:solidFill>
                  <a:srgbClr val="FF0000"/>
                </a:solidFill>
                <a:latin typeface="Palatino Linotype" panose="02040502050505030304" pitchFamily="18" charset="0"/>
                <a:ea typeface="標楷體" panose="03000509000000000000" pitchFamily="65" charset="-120"/>
              </a:rPr>
              <a:t>正相關</a:t>
            </a:r>
            <a:r>
              <a:rPr lang="zh-TW" altLang="en-US" sz="2400" dirty="0" smtClean="0">
                <a:latin typeface="Palatino Linotype" panose="02040502050505030304" pitchFamily="18" charset="0"/>
                <a:ea typeface="標楷體" panose="03000509000000000000" pitchFamily="65" charset="-120"/>
              </a:rPr>
              <a:t>，因為我認為 </a:t>
            </a:r>
            <a:r>
              <a:rPr lang="en-US" altLang="zh-TW" sz="2400" dirty="0" smtClean="0">
                <a:latin typeface="Palatino Linotype" panose="02040502050505030304" pitchFamily="18" charset="0"/>
                <a:ea typeface="標楷體" panose="03000509000000000000" pitchFamily="65" charset="-120"/>
              </a:rPr>
              <a:t>Bid </a:t>
            </a:r>
            <a:r>
              <a:rPr lang="zh-TW" altLang="en-US" sz="2400" dirty="0" smtClean="0">
                <a:latin typeface="Palatino Linotype" panose="02040502050505030304" pitchFamily="18" charset="0"/>
                <a:ea typeface="標楷體" panose="03000509000000000000" pitchFamily="65" charset="-120"/>
              </a:rPr>
              <a:t>的量</a:t>
            </a:r>
            <a:r>
              <a:rPr lang="zh-TW" altLang="en-US" sz="2400" dirty="0" smtClean="0">
                <a:latin typeface="Palatino Linotype" panose="02040502050505030304" pitchFamily="18" charset="0"/>
                <a:ea typeface="標楷體" panose="03000509000000000000" pitchFamily="65" charset="-120"/>
              </a:rPr>
              <a:t>取差分的值愈高，市場應該是</a:t>
            </a:r>
            <a:r>
              <a:rPr lang="zh-TW" altLang="en-US" sz="2400" dirty="0" smtClean="0">
                <a:solidFill>
                  <a:srgbClr val="FF0000"/>
                </a:solidFill>
                <a:latin typeface="Palatino Linotype" panose="02040502050505030304" pitchFamily="18" charset="0"/>
                <a:ea typeface="標楷體" panose="03000509000000000000" pitchFamily="65" charset="-120"/>
              </a:rPr>
              <a:t>多頭</a:t>
            </a:r>
            <a:r>
              <a:rPr lang="zh-TW" altLang="en-US" sz="2400" dirty="0" smtClean="0">
                <a:latin typeface="Palatino Linotype" panose="02040502050505030304" pitchFamily="18" charset="0"/>
                <a:ea typeface="標楷體" panose="03000509000000000000" pitchFamily="65" charset="-120"/>
              </a:rPr>
              <a:t>，帶來的是正的報酬</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確實做出來的無論是</a:t>
            </a:r>
            <a:r>
              <a:rPr lang="en-US" altLang="zh-TW" sz="2400" dirty="0" smtClean="0">
                <a:latin typeface="Palatino Linotype" panose="02040502050505030304" pitchFamily="18" charset="0"/>
                <a:ea typeface="標楷體" panose="03000509000000000000" pitchFamily="65" charset="-120"/>
              </a:rPr>
              <a:t>5</a:t>
            </a:r>
            <a:r>
              <a:rPr lang="zh-TW" altLang="en-US" sz="2400" dirty="0" smtClean="0">
                <a:latin typeface="Palatino Linotype" panose="02040502050505030304" pitchFamily="18" charset="0"/>
                <a:ea typeface="標楷體" panose="03000509000000000000" pitchFamily="65" charset="-120"/>
              </a:rPr>
              <a:t>或</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 </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的價取差分，係數都是</a:t>
            </a:r>
            <a:r>
              <a:rPr lang="zh-TW" altLang="en-US" sz="2400" dirty="0" smtClean="0">
                <a:solidFill>
                  <a:srgbClr val="FF0000"/>
                </a:solidFill>
                <a:latin typeface="Palatino Linotype" panose="02040502050505030304" pitchFamily="18" charset="0"/>
                <a:ea typeface="標楷體" panose="03000509000000000000" pitchFamily="65" charset="-120"/>
              </a:rPr>
              <a:t>偏正</a:t>
            </a:r>
            <a:r>
              <a:rPr lang="zh-TW" altLang="en-US" sz="2400" dirty="0" smtClean="0">
                <a:latin typeface="Palatino Linotype" panose="02040502050505030304" pitchFamily="18" charset="0"/>
                <a:ea typeface="標楷體" panose="03000509000000000000" pitchFamily="65" charset="-120"/>
              </a:rPr>
              <a:t>的，也應證了這群因子所代表的特性。</a:t>
            </a: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073329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9" y="861740"/>
            <a:ext cx="5769848" cy="4524315"/>
          </a:xfrm>
          <a:prstGeom prst="rect">
            <a:avLst/>
          </a:prstGeom>
          <a:noFill/>
        </p:spPr>
        <p:txBody>
          <a:bodyPr wrap="square" rtlCol="0">
            <a:spAutoFit/>
          </a:bodyPr>
          <a:lstStyle/>
          <a:p>
            <a:r>
              <a:rPr lang="en-US" altLang="zh-TW" sz="2400" b="1" i="1" dirty="0">
                <a:latin typeface="Palatino Linotype" panose="02040502050505030304" pitchFamily="18" charset="0"/>
                <a:ea typeface="標楷體" panose="03000509000000000000" pitchFamily="65" charset="-120"/>
              </a:rPr>
              <a:t>10</a:t>
            </a:r>
            <a:r>
              <a:rPr lang="zh-TW" altLang="en-US" sz="2400" b="1" i="1" dirty="0">
                <a:latin typeface="Palatino Linotype" panose="02040502050505030304" pitchFamily="18" charset="0"/>
                <a:ea typeface="標楷體" panose="03000509000000000000" pitchFamily="65" charset="-120"/>
              </a:rPr>
              <a:t> </a:t>
            </a:r>
            <a:r>
              <a:rPr lang="en-US" altLang="zh-TW" sz="2400" b="1" i="1" dirty="0">
                <a:latin typeface="Palatino Linotype" panose="02040502050505030304" pitchFamily="18" charset="0"/>
                <a:ea typeface="標楷體" panose="03000509000000000000" pitchFamily="65" charset="-120"/>
              </a:rPr>
              <a:t>ticks </a:t>
            </a:r>
            <a:r>
              <a:rPr lang="en-US" altLang="zh-TW" sz="2400" b="1" i="1" dirty="0" smtClean="0">
                <a:latin typeface="Palatino Linotype" panose="02040502050505030304" pitchFamily="18" charset="0"/>
                <a:ea typeface="標楷體" panose="03000509000000000000" pitchFamily="65" charset="-120"/>
              </a:rPr>
              <a:t>Ask </a:t>
            </a:r>
            <a:r>
              <a:rPr lang="zh-TW" altLang="en-US" sz="2400" b="1" dirty="0">
                <a:latin typeface="Palatino Linotype" panose="02040502050505030304" pitchFamily="18" charset="0"/>
                <a:ea typeface="標楷體" panose="03000509000000000000" pitchFamily="65" charset="-120"/>
              </a:rPr>
              <a:t>量取差</a:t>
            </a:r>
            <a:r>
              <a:rPr lang="zh-TW" altLang="en-US" sz="2400" b="1" dirty="0" smtClean="0">
                <a:latin typeface="Palatino Linotype" panose="02040502050505030304" pitchFamily="18" charset="0"/>
                <a:ea typeface="標楷體" panose="03000509000000000000" pitchFamily="65" charset="-120"/>
              </a:rPr>
              <a:t>分</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daq1_dt_10 </a:t>
            </a:r>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daq5_dt_10</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ticks Ask </a:t>
            </a:r>
            <a:r>
              <a:rPr lang="zh-TW" altLang="en-US" sz="2400" dirty="0" smtClean="0">
                <a:latin typeface="Palatino Linotype" panose="02040502050505030304" pitchFamily="18" charset="0"/>
                <a:ea typeface="標楷體" panose="03000509000000000000" pitchFamily="65" charset="-120"/>
              </a:rPr>
              <a:t>量取差分</a:t>
            </a:r>
            <a:r>
              <a:rPr lang="en-US" altLang="zh-TW"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負相關</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smtClean="0">
                <a:latin typeface="Palatino Linotype" panose="02040502050505030304" pitchFamily="18" charset="0"/>
                <a:ea typeface="標楷體" panose="03000509000000000000" pitchFamily="65" charset="-120"/>
              </a:rPr>
              <a:t>模型因子係數</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daq1_dt_10: - 4.66</a:t>
            </a:r>
            <a:endParaRPr lang="en-US" altLang="zh-TW" sz="24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daq2_dt_10: - 0.78</a:t>
            </a:r>
            <a:endParaRPr lang="en-US" altLang="zh-TW" sz="24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daq3_dt_10: + 1.17</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daq4_dt_10: - 0.05 </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daq5_dt_10: - 0.13</a:t>
            </a:r>
            <a:endParaRPr lang="en-US" altLang="zh-TW" sz="24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6027577" y="861740"/>
            <a:ext cx="5769848" cy="3046988"/>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smtClean="0">
                <a:latin typeface="Palatino Linotype" panose="02040502050505030304" pitchFamily="18" charset="0"/>
                <a:ea typeface="標楷體" panose="03000509000000000000" pitchFamily="65" charset="-120"/>
              </a:rPr>
              <a:t>係數分析</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預期這群因子應該要與報酬呈現</a:t>
            </a:r>
            <a:r>
              <a:rPr lang="zh-TW" altLang="en-US" sz="2400" dirty="0">
                <a:solidFill>
                  <a:srgbClr val="FF0000"/>
                </a:solidFill>
                <a:latin typeface="Palatino Linotype" panose="02040502050505030304" pitchFamily="18" charset="0"/>
                <a:ea typeface="標楷體" panose="03000509000000000000" pitchFamily="65" charset="-120"/>
              </a:rPr>
              <a:t>負</a:t>
            </a:r>
            <a:r>
              <a:rPr lang="zh-TW" altLang="en-US" sz="2400" dirty="0" smtClean="0">
                <a:solidFill>
                  <a:srgbClr val="FF0000"/>
                </a:solidFill>
                <a:latin typeface="Palatino Linotype" panose="02040502050505030304" pitchFamily="18" charset="0"/>
                <a:ea typeface="標楷體" panose="03000509000000000000" pitchFamily="65" charset="-120"/>
              </a:rPr>
              <a:t>相關</a:t>
            </a:r>
            <a:r>
              <a:rPr lang="zh-TW" altLang="en-US" sz="2400" dirty="0" smtClean="0">
                <a:latin typeface="Palatino Linotype" panose="02040502050505030304" pitchFamily="18" charset="0"/>
                <a:ea typeface="標楷體" panose="03000509000000000000" pitchFamily="65" charset="-120"/>
              </a:rPr>
              <a:t>，因為我認為 </a:t>
            </a:r>
            <a:r>
              <a:rPr lang="en-US" altLang="zh-TW" sz="2400" dirty="0" smtClean="0">
                <a:latin typeface="Palatino Linotype" panose="02040502050505030304" pitchFamily="18" charset="0"/>
                <a:ea typeface="標楷體" panose="03000509000000000000" pitchFamily="65" charset="-120"/>
              </a:rPr>
              <a:t>Ask </a:t>
            </a:r>
            <a:r>
              <a:rPr lang="zh-TW" altLang="en-US" sz="2400" dirty="0" smtClean="0">
                <a:latin typeface="Palatino Linotype" panose="02040502050505030304" pitchFamily="18" charset="0"/>
                <a:ea typeface="標楷體" panose="03000509000000000000" pitchFamily="65" charset="-120"/>
              </a:rPr>
              <a:t>的量</a:t>
            </a:r>
            <a:r>
              <a:rPr lang="zh-TW" altLang="en-US" sz="2400" dirty="0" smtClean="0">
                <a:latin typeface="Palatino Linotype" panose="02040502050505030304" pitchFamily="18" charset="0"/>
                <a:ea typeface="標楷體" panose="03000509000000000000" pitchFamily="65" charset="-120"/>
              </a:rPr>
              <a:t>取差分的值愈高，市場應該是</a:t>
            </a:r>
            <a:r>
              <a:rPr lang="zh-TW" altLang="en-US" sz="2400" dirty="0">
                <a:solidFill>
                  <a:srgbClr val="FF0000"/>
                </a:solidFill>
                <a:latin typeface="Palatino Linotype" panose="02040502050505030304" pitchFamily="18" charset="0"/>
                <a:ea typeface="標楷體" panose="03000509000000000000" pitchFamily="65" charset="-120"/>
              </a:rPr>
              <a:t>空</a:t>
            </a:r>
            <a:r>
              <a:rPr lang="zh-TW" altLang="en-US" sz="2400" dirty="0" smtClean="0">
                <a:solidFill>
                  <a:srgbClr val="FF0000"/>
                </a:solidFill>
                <a:latin typeface="Palatino Linotype" panose="02040502050505030304" pitchFamily="18" charset="0"/>
                <a:ea typeface="標楷體" panose="03000509000000000000" pitchFamily="65" charset="-120"/>
              </a:rPr>
              <a:t>頭</a:t>
            </a:r>
            <a:r>
              <a:rPr lang="zh-TW" altLang="en-US" sz="2400" dirty="0" smtClean="0">
                <a:latin typeface="Palatino Linotype" panose="02040502050505030304" pitchFamily="18" charset="0"/>
                <a:ea typeface="標楷體" panose="03000509000000000000" pitchFamily="65" charset="-120"/>
              </a:rPr>
              <a:t>，帶來的是負的報酬</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確實做出來</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 </a:t>
            </a:r>
            <a:r>
              <a:rPr lang="en-US" altLang="zh-TW" sz="2400" dirty="0" smtClean="0">
                <a:latin typeface="Palatino Linotype" panose="02040502050505030304" pitchFamily="18" charset="0"/>
                <a:ea typeface="標楷體" panose="03000509000000000000" pitchFamily="65" charset="-120"/>
              </a:rPr>
              <a:t>ticks</a:t>
            </a:r>
            <a:r>
              <a:rPr lang="zh-TW" altLang="en-US" sz="2400" dirty="0" smtClean="0">
                <a:latin typeface="Palatino Linotype" panose="02040502050505030304" pitchFamily="18" charset="0"/>
                <a:ea typeface="標楷體" panose="03000509000000000000" pitchFamily="65" charset="-120"/>
              </a:rPr>
              <a:t> 的價取差分，係數</a:t>
            </a:r>
            <a:r>
              <a:rPr lang="zh-TW" altLang="en-US" sz="2400" dirty="0" smtClean="0">
                <a:solidFill>
                  <a:srgbClr val="FF0000"/>
                </a:solidFill>
                <a:latin typeface="Palatino Linotype" panose="02040502050505030304" pitchFamily="18" charset="0"/>
                <a:ea typeface="標楷體" panose="03000509000000000000" pitchFamily="65" charset="-120"/>
              </a:rPr>
              <a:t>偏</a:t>
            </a:r>
            <a:r>
              <a:rPr lang="zh-TW" altLang="en-US" sz="2400" dirty="0">
                <a:solidFill>
                  <a:srgbClr val="FF0000"/>
                </a:solidFill>
                <a:latin typeface="Palatino Linotype" panose="02040502050505030304" pitchFamily="18" charset="0"/>
                <a:ea typeface="標楷體" panose="03000509000000000000" pitchFamily="65" charset="-120"/>
              </a:rPr>
              <a:t>負</a:t>
            </a:r>
            <a:r>
              <a:rPr lang="zh-TW" altLang="en-US" sz="2400" dirty="0" smtClean="0">
                <a:latin typeface="Palatino Linotype" panose="02040502050505030304" pitchFamily="18" charset="0"/>
                <a:ea typeface="標楷體" panose="03000509000000000000" pitchFamily="65" charset="-120"/>
              </a:rPr>
              <a:t>的，也應證了這群因子所代表的特性。</a:t>
            </a: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2474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4</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一</a:t>
            </a:r>
            <a:r>
              <a:rPr lang="zh-TW" altLang="en-US" dirty="0" smtClean="0">
                <a:latin typeface="標楷體" panose="03000509000000000000" pitchFamily="65" charset="-120"/>
                <a:ea typeface="標楷體" panose="03000509000000000000" pitchFamily="65" charset="-120"/>
              </a:rPr>
              <a:t>、預測個股</a:t>
            </a:r>
            <a:r>
              <a:rPr lang="zh-TW" altLang="en-US" dirty="0" smtClean="0">
                <a:latin typeface="標楷體" panose="03000509000000000000" pitchFamily="65" charset="-120"/>
                <a:ea typeface="標楷體" panose="03000509000000000000" pitchFamily="65" charset="-120"/>
              </a:rPr>
              <a:t>之報酬</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71505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9" y="866230"/>
            <a:ext cx="5564573"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Spread of Value </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spread1_pq ~ spread5_pq</a:t>
            </a:r>
          </a:p>
          <a:p>
            <a:endParaRPr lang="en-US" altLang="zh-TW" sz="2400" dirty="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因子與報酬</a:t>
            </a:r>
            <a:r>
              <a:rPr lang="zh-TW" altLang="en-US" sz="2400" dirty="0" smtClean="0">
                <a:latin typeface="Palatino Linotype" panose="02040502050505030304" pitchFamily="18" charset="0"/>
                <a:ea typeface="標楷體" panose="03000509000000000000" pitchFamily="65" charset="-120"/>
              </a:rPr>
              <a:t>的</a:t>
            </a:r>
            <a:r>
              <a:rPr lang="zh-TW" altLang="en-US" sz="2400" dirty="0" smtClean="0">
                <a:latin typeface="Palatino Linotype" panose="02040502050505030304" pitchFamily="18" charset="0"/>
                <a:ea typeface="標楷體" panose="03000509000000000000" pitchFamily="65" charset="-120"/>
              </a:rPr>
              <a:t>主觀</a:t>
            </a:r>
            <a:r>
              <a:rPr lang="zh-TW" altLang="en-US" sz="2400" dirty="0">
                <a:latin typeface="Palatino Linotype" panose="02040502050505030304" pitchFamily="18" charset="0"/>
                <a:ea typeface="標楷體" panose="03000509000000000000" pitchFamily="65" charset="-120"/>
              </a:rPr>
              <a:t>解釋</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Spread</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of Value: </a:t>
            </a:r>
            <a:r>
              <a:rPr lang="zh-TW" altLang="en-US" sz="2400" dirty="0" smtClean="0">
                <a:latin typeface="Palatino Linotype" panose="02040502050505030304" pitchFamily="18" charset="0"/>
                <a:ea typeface="標楷體" panose="03000509000000000000" pitchFamily="65" charset="-120"/>
              </a:rPr>
              <a:t>負相關</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zh-TW" altLang="en-US" sz="2400" dirty="0" smtClean="0">
                <a:latin typeface="Palatino Linotype" panose="02040502050505030304" pitchFamily="18" charset="0"/>
                <a:ea typeface="標楷體" panose="03000509000000000000" pitchFamily="65" charset="-120"/>
              </a:rPr>
              <a:t>模型因子係數</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solidFill>
                  <a:srgbClr val="FF0000"/>
                </a:solidFill>
                <a:latin typeface="Palatino Linotype" panose="02040502050505030304" pitchFamily="18" charset="0"/>
                <a:ea typeface="標楷體" panose="03000509000000000000" pitchFamily="65" charset="-120"/>
              </a:rPr>
              <a:t>spread1_pq: - 2.59</a:t>
            </a: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spread2_pq: - 0.95</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spread3_pq: + 0</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spread4_pq: - 0.33</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spread5_pq: + 0</a:t>
            </a:r>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031852" y="861740"/>
            <a:ext cx="5769848" cy="3046988"/>
          </a:xfrm>
          <a:prstGeom prst="rect">
            <a:avLst/>
          </a:prstGeom>
          <a:noFill/>
        </p:spPr>
        <p:txBody>
          <a:bodyPr wrap="square" rtlCol="0">
            <a:spAutoFit/>
          </a:bodyPr>
          <a:lstStyle/>
          <a:p>
            <a:r>
              <a:rPr lang="zh-TW" altLang="en-US" sz="2400" dirty="0" smtClean="0">
                <a:latin typeface="Palatino Linotype" panose="02040502050505030304" pitchFamily="18" charset="0"/>
                <a:ea typeface="標楷體" panose="03000509000000000000" pitchFamily="65" charset="-120"/>
              </a:rPr>
              <a:t>因子</a:t>
            </a:r>
            <a:r>
              <a:rPr lang="zh-TW" altLang="en-US" sz="2400" dirty="0" smtClean="0">
                <a:latin typeface="Palatino Linotype" panose="02040502050505030304" pitchFamily="18" charset="0"/>
                <a:ea typeface="標楷體" panose="03000509000000000000" pitchFamily="65" charset="-120"/>
              </a:rPr>
              <a:t>係數分析</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預期這群因子應該要與報酬呈現</a:t>
            </a:r>
            <a:r>
              <a:rPr lang="zh-TW" altLang="en-US" sz="2400" dirty="0">
                <a:solidFill>
                  <a:srgbClr val="FF0000"/>
                </a:solidFill>
                <a:latin typeface="Palatino Linotype" panose="02040502050505030304" pitchFamily="18" charset="0"/>
                <a:ea typeface="標楷體" panose="03000509000000000000" pitchFamily="65" charset="-120"/>
              </a:rPr>
              <a:t>負</a:t>
            </a:r>
            <a:r>
              <a:rPr lang="zh-TW" altLang="en-US" sz="2400" dirty="0" smtClean="0">
                <a:solidFill>
                  <a:srgbClr val="FF0000"/>
                </a:solidFill>
                <a:latin typeface="Palatino Linotype" panose="02040502050505030304" pitchFamily="18" charset="0"/>
                <a:ea typeface="標楷體" panose="03000509000000000000" pitchFamily="65" charset="-120"/>
              </a:rPr>
              <a:t>相關</a:t>
            </a:r>
            <a:r>
              <a:rPr lang="zh-TW" altLang="en-US" sz="2400" dirty="0" smtClean="0">
                <a:latin typeface="Palatino Linotype" panose="02040502050505030304" pitchFamily="18" charset="0"/>
                <a:ea typeface="標楷體" panose="03000509000000000000" pitchFamily="65" charset="-120"/>
              </a:rPr>
              <a:t>，因為 </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 分別代表著買賣邊的力道，假如 </a:t>
            </a:r>
            <a:r>
              <a:rPr lang="en-US" altLang="zh-TW" sz="2400" dirty="0" smtClean="0">
                <a:latin typeface="Palatino Linotype" panose="02040502050505030304" pitchFamily="18" charset="0"/>
                <a:ea typeface="標楷體" panose="03000509000000000000" pitchFamily="65" charset="-120"/>
              </a:rPr>
              <a:t>Ask Value</a:t>
            </a:r>
            <a:r>
              <a:rPr lang="zh-TW" altLang="en-US" sz="2400" dirty="0" smtClean="0">
                <a:latin typeface="Palatino Linotype" panose="02040502050505030304" pitchFamily="18" charset="0"/>
                <a:ea typeface="標楷體" panose="03000509000000000000" pitchFamily="65" charset="-120"/>
              </a:rPr>
              <a:t> 大於 </a:t>
            </a:r>
            <a:r>
              <a:rPr lang="en-US" altLang="zh-TW" sz="2400" dirty="0" smtClean="0">
                <a:latin typeface="Palatino Linotype" panose="02040502050505030304" pitchFamily="18" charset="0"/>
                <a:ea typeface="標楷體" panose="03000509000000000000" pitchFamily="65" charset="-120"/>
              </a:rPr>
              <a:t>Bid Value</a:t>
            </a:r>
            <a:r>
              <a:rPr lang="zh-TW" altLang="en-US" sz="2400" dirty="0" smtClean="0">
                <a:latin typeface="Palatino Linotype" panose="02040502050505030304" pitchFamily="18" charset="0"/>
                <a:ea typeface="標楷體" panose="03000509000000000000" pitchFamily="65" charset="-120"/>
              </a:rPr>
              <a:t>，代表市場處於</a:t>
            </a:r>
            <a:r>
              <a:rPr lang="zh-TW" altLang="en-US" sz="2400" dirty="0" smtClean="0">
                <a:solidFill>
                  <a:srgbClr val="FF0000"/>
                </a:solidFill>
                <a:latin typeface="Palatino Linotype" panose="02040502050505030304" pitchFamily="18" charset="0"/>
                <a:ea typeface="標楷體" panose="03000509000000000000" pitchFamily="65" charset="-120"/>
              </a:rPr>
              <a:t>空頭</a:t>
            </a:r>
            <a:r>
              <a:rPr lang="zh-TW" altLang="en-US" sz="2400" dirty="0" smtClean="0">
                <a:latin typeface="Palatino Linotype" panose="02040502050505030304" pitchFamily="18" charset="0"/>
                <a:ea typeface="標楷體" panose="03000509000000000000" pitchFamily="65" charset="-120"/>
              </a:rPr>
              <a:t>，帶來的報酬為</a:t>
            </a:r>
            <a:r>
              <a:rPr lang="zh-TW" altLang="en-US" sz="2400" dirty="0" smtClean="0">
                <a:solidFill>
                  <a:srgbClr val="FF0000"/>
                </a:solidFill>
                <a:latin typeface="Palatino Linotype" panose="02040502050505030304" pitchFamily="18" charset="0"/>
                <a:ea typeface="標楷體" panose="03000509000000000000" pitchFamily="65" charset="-120"/>
              </a:rPr>
              <a:t>負</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確實做出來 </a:t>
            </a:r>
            <a:r>
              <a:rPr lang="en-US" altLang="zh-TW" sz="2400" dirty="0" smtClean="0">
                <a:latin typeface="Palatino Linotype" panose="02040502050505030304" pitchFamily="18" charset="0"/>
                <a:ea typeface="標楷體" panose="03000509000000000000" pitchFamily="65" charset="-120"/>
              </a:rPr>
              <a:t>Value</a:t>
            </a:r>
            <a:r>
              <a:rPr lang="zh-TW" altLang="en-US" sz="2400" dirty="0" smtClean="0">
                <a:latin typeface="Palatino Linotype" panose="02040502050505030304" pitchFamily="18" charset="0"/>
                <a:ea typeface="標楷體" panose="03000509000000000000" pitchFamily="65" charset="-120"/>
              </a:rPr>
              <a:t> 的 </a:t>
            </a:r>
            <a:r>
              <a:rPr lang="en-US" altLang="zh-TW" sz="2400" dirty="0" smtClean="0">
                <a:latin typeface="Palatino Linotype" panose="02040502050505030304" pitchFamily="18" charset="0"/>
                <a:ea typeface="標楷體" panose="03000509000000000000" pitchFamily="65" charset="-120"/>
              </a:rPr>
              <a:t>spread </a:t>
            </a:r>
            <a:r>
              <a:rPr lang="zh-TW" altLang="en-US" sz="2400" dirty="0" smtClean="0">
                <a:latin typeface="Palatino Linotype" panose="02040502050505030304" pitchFamily="18" charset="0"/>
                <a:ea typeface="標楷體" panose="03000509000000000000" pitchFamily="65" charset="-120"/>
              </a:rPr>
              <a:t>係數是</a:t>
            </a:r>
            <a:r>
              <a:rPr lang="zh-TW" altLang="en-US" sz="2400" dirty="0" smtClean="0">
                <a:solidFill>
                  <a:srgbClr val="FF0000"/>
                </a:solidFill>
                <a:latin typeface="Palatino Linotype" panose="02040502050505030304" pitchFamily="18" charset="0"/>
                <a:ea typeface="標楷體" panose="03000509000000000000" pitchFamily="65" charset="-120"/>
              </a:rPr>
              <a:t>偏</a:t>
            </a:r>
            <a:r>
              <a:rPr lang="zh-TW" altLang="en-US" sz="2400" dirty="0">
                <a:solidFill>
                  <a:srgbClr val="FF0000"/>
                </a:solidFill>
                <a:latin typeface="Palatino Linotype" panose="02040502050505030304" pitchFamily="18" charset="0"/>
                <a:ea typeface="標楷體" panose="03000509000000000000" pitchFamily="65" charset="-120"/>
              </a:rPr>
              <a:t>負</a:t>
            </a:r>
            <a:r>
              <a:rPr lang="zh-TW" altLang="en-US" sz="2400" dirty="0" smtClean="0">
                <a:latin typeface="Palatino Linotype" panose="02040502050505030304" pitchFamily="18" charset="0"/>
                <a:ea typeface="標楷體" panose="03000509000000000000" pitchFamily="65" charset="-120"/>
              </a:rPr>
              <a:t>的，也應證了這群因子所代表的特性。</a:t>
            </a:r>
            <a:endParaRPr lang="en-US" altLang="zh-TW" sz="24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65905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做空</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虧 </a:t>
            </a:r>
            <a:r>
              <a:rPr lang="en-US" altLang="zh-TW" sz="2400" dirty="0" smtClean="0">
                <a:latin typeface="Palatino Linotype" panose="02040502050505030304" pitchFamily="18" charset="0"/>
                <a:ea typeface="標楷體" panose="03000509000000000000" pitchFamily="65" charset="-120"/>
              </a:rPr>
              <a:t>1.5%</a:t>
            </a:r>
            <a:r>
              <a:rPr lang="zh-TW" altLang="en-US" sz="2400" dirty="0" smtClean="0">
                <a:latin typeface="Palatino Linotype" panose="02040502050505030304" pitchFamily="18" charset="0"/>
                <a:ea typeface="標楷體" panose="03000509000000000000" pitchFamily="65" charset="-120"/>
              </a:rPr>
              <a:t>停損</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en-US" altLang="zh-TW" sz="2400" i="1" dirty="0" smtClean="0">
                <a:solidFill>
                  <a:srgbClr val="FF0000"/>
                </a:solidFill>
                <a:latin typeface="Palatino Linotype" panose="02040502050505030304" pitchFamily="18" charset="0"/>
                <a:ea typeface="標楷體" panose="03000509000000000000" pitchFamily="65" charset="-120"/>
              </a:rPr>
              <a:t>-</a:t>
            </a:r>
            <a:r>
              <a:rPr lang="zh-TW" altLang="en-US" sz="2400" i="1" dirty="0" smtClean="0">
                <a:solidFill>
                  <a:srgbClr val="FF0000"/>
                </a:solidFill>
                <a:latin typeface="Palatino Linotype" panose="02040502050505030304" pitchFamily="18" charset="0"/>
                <a:ea typeface="標楷體" panose="03000509000000000000" pitchFamily="65" charset="-120"/>
              </a:rPr>
              <a:t> </a:t>
            </a:r>
            <a:r>
              <a:rPr lang="en-US" altLang="zh-TW" sz="2400" i="1" dirty="0" smtClean="0">
                <a:solidFill>
                  <a:srgbClr val="FF0000"/>
                </a:solidFill>
                <a:latin typeface="Palatino Linotype" panose="02040502050505030304" pitchFamily="18" charset="0"/>
                <a:ea typeface="標楷體" panose="03000509000000000000" pitchFamily="65" charset="-120"/>
              </a:rPr>
              <a:t>6%</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a:t>
            </a:r>
            <a:r>
              <a:rPr lang="en-US" altLang="zh-TW" sz="2400" i="1" dirty="0" smtClean="0">
                <a:latin typeface="Palatino Linotype" panose="02040502050505030304" pitchFamily="18" charset="0"/>
                <a:ea typeface="標楷體" panose="03000509000000000000" pitchFamily="65" charset="-120"/>
              </a:rPr>
              <a:t>0.04</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Ratio: </a:t>
            </a:r>
            <a:r>
              <a:rPr lang="en-US" altLang="zh-TW" sz="2400" i="1" dirty="0" smtClean="0">
                <a:solidFill>
                  <a:srgbClr val="FF0000"/>
                </a:solidFill>
                <a:latin typeface="Palatino Linotype" panose="02040502050505030304" pitchFamily="18" charset="0"/>
                <a:ea typeface="標楷體" panose="03000509000000000000" pitchFamily="65" charset="-120"/>
              </a:rPr>
              <a:t>-1.62</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a:t>
            </a:r>
            <a:r>
              <a:rPr lang="en-US" altLang="zh-TW" sz="2400" i="1" dirty="0" smtClean="0">
                <a:latin typeface="Palatino Linotype" panose="02040502050505030304" pitchFamily="18" charset="0"/>
                <a:ea typeface="標楷體" panose="03000509000000000000" pitchFamily="65" charset="-120"/>
              </a:rPr>
              <a:t>80</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0.39</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 </a:t>
            </a:r>
            <a:r>
              <a:rPr lang="en-US" altLang="zh-TW" sz="2400" i="1" dirty="0" smtClean="0">
                <a:latin typeface="Palatino Linotype" panose="02040502050505030304" pitchFamily="18" charset="0"/>
                <a:ea typeface="標楷體" panose="03000509000000000000" pitchFamily="65" charset="-120"/>
              </a:rPr>
              <a:t>0.15</a:t>
            </a:r>
            <a:endParaRPr lang="en-US" altLang="zh-TW" sz="2400" i="1" dirty="0" smtClean="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722" y="3028950"/>
            <a:ext cx="8078992" cy="2730927"/>
          </a:xfrm>
          <a:prstGeom prst="rect">
            <a:avLst/>
          </a:prstGeom>
        </p:spPr>
      </p:pic>
    </p:spTree>
    <p:extLst>
      <p:ext uri="{BB962C8B-B14F-4D97-AF65-F5344CB8AC3E}">
        <p14:creationId xmlns:p14="http://schemas.microsoft.com/office/powerpoint/2010/main" val="38754478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做空</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虧 </a:t>
            </a:r>
            <a:r>
              <a:rPr lang="en-US" altLang="zh-TW" sz="2400" dirty="0" smtClean="0">
                <a:latin typeface="Palatino Linotype" panose="02040502050505030304" pitchFamily="18" charset="0"/>
                <a:ea typeface="標楷體" panose="03000509000000000000" pitchFamily="65" charset="-120"/>
              </a:rPr>
              <a:t>1.5%</a:t>
            </a:r>
            <a:r>
              <a:rPr lang="zh-TW" altLang="en-US" sz="2400" dirty="0" smtClean="0">
                <a:latin typeface="Palatino Linotype" panose="02040502050505030304" pitchFamily="18" charset="0"/>
                <a:ea typeface="標楷體" panose="03000509000000000000" pitchFamily="65" charset="-120"/>
              </a:rPr>
              <a:t>停損</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en-US" altLang="zh-TW" sz="2400" i="1" dirty="0">
                <a:solidFill>
                  <a:srgbClr val="FF0000"/>
                </a:solidFill>
                <a:latin typeface="Palatino Linotype" panose="02040502050505030304" pitchFamily="18" charset="0"/>
                <a:ea typeface="標楷體" panose="03000509000000000000" pitchFamily="65" charset="-120"/>
              </a:rPr>
              <a:t>+</a:t>
            </a:r>
            <a:r>
              <a:rPr lang="en-US" altLang="zh-TW" sz="2400" i="1" dirty="0" smtClean="0">
                <a:solidFill>
                  <a:srgbClr val="FF0000"/>
                </a:solidFill>
                <a:latin typeface="Palatino Linotype" panose="02040502050505030304" pitchFamily="18" charset="0"/>
                <a:ea typeface="標楷體" panose="03000509000000000000" pitchFamily="65" charset="-120"/>
              </a:rPr>
              <a:t> 1.1%</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a:t>
            </a:r>
            <a:r>
              <a:rPr lang="en-US" altLang="zh-TW" sz="2400" i="1" dirty="0" smtClean="0">
                <a:latin typeface="Palatino Linotype" panose="02040502050505030304" pitchFamily="18" charset="0"/>
                <a:ea typeface="標楷體" panose="03000509000000000000" pitchFamily="65" charset="-120"/>
              </a:rPr>
              <a:t>0.014</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Ratio</a:t>
            </a:r>
            <a:r>
              <a:rPr lang="en-US" altLang="zh-TW" sz="2400" i="1" dirty="0" smtClean="0">
                <a:latin typeface="Palatino Linotype" panose="02040502050505030304" pitchFamily="18" charset="0"/>
                <a:ea typeface="標楷體" panose="03000509000000000000" pitchFamily="65" charset="-120"/>
              </a:rPr>
              <a:t>: </a:t>
            </a:r>
            <a:r>
              <a:rPr lang="en-US" altLang="zh-TW" sz="2400" i="1" dirty="0" smtClean="0">
                <a:solidFill>
                  <a:srgbClr val="FF0000"/>
                </a:solidFill>
                <a:latin typeface="Palatino Linotype" panose="02040502050505030304" pitchFamily="18" charset="0"/>
                <a:ea typeface="標楷體" panose="03000509000000000000" pitchFamily="65" charset="-120"/>
              </a:rPr>
              <a:t>0.42</a:t>
            </a:r>
            <a:r>
              <a:rPr lang="en-US" altLang="zh-TW" sz="2400" i="1" dirty="0" smtClean="0">
                <a:solidFill>
                  <a:srgbClr val="FF0000"/>
                </a:solidFill>
                <a:latin typeface="Palatino Linotype" panose="02040502050505030304" pitchFamily="18" charset="0"/>
                <a:ea typeface="標楷體" panose="03000509000000000000" pitchFamily="65" charset="-120"/>
              </a:rPr>
              <a:t> </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a:t>
            </a:r>
            <a:r>
              <a:rPr lang="en-US" altLang="zh-TW" sz="2400" i="1" dirty="0" smtClean="0">
                <a:latin typeface="Palatino Linotype" panose="02040502050505030304" pitchFamily="18" charset="0"/>
                <a:ea typeface="標楷體" panose="03000509000000000000" pitchFamily="65" charset="-120"/>
              </a:rPr>
              <a:t>18</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0.28</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a:t>
            </a:r>
            <a:r>
              <a:rPr lang="en-US" altLang="zh-TW" sz="2400" i="1" dirty="0" smtClean="0">
                <a:latin typeface="Palatino Linotype" panose="02040502050505030304" pitchFamily="18" charset="0"/>
                <a:ea typeface="標楷體" panose="03000509000000000000" pitchFamily="65" charset="-120"/>
              </a:rPr>
              <a:t>: 0.04</a:t>
            </a:r>
            <a:endParaRPr lang="en-US" altLang="zh-TW" sz="2400" i="1" dirty="0" smtClean="0">
              <a:latin typeface="Palatino Linotype" panose="02040502050505030304" pitchFamily="18" charset="0"/>
              <a:ea typeface="標楷體" panose="03000509000000000000" pitchFamily="65" charset="-12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995" y="2990082"/>
            <a:ext cx="7943850" cy="2765305"/>
          </a:xfrm>
          <a:prstGeom prst="rect">
            <a:avLst/>
          </a:prstGeom>
        </p:spPr>
      </p:pic>
    </p:spTree>
    <p:extLst>
      <p:ext uri="{BB962C8B-B14F-4D97-AF65-F5344CB8AC3E}">
        <p14:creationId xmlns:p14="http://schemas.microsoft.com/office/powerpoint/2010/main" val="2628727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6166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Train R-squared: </a:t>
            </a:r>
            <a:r>
              <a:rPr lang="en-US" altLang="zh-TW" sz="2400" b="1" i="1" dirty="0" smtClean="0">
                <a:latin typeface="Palatino Linotype" panose="02040502050505030304" pitchFamily="18" charset="0"/>
                <a:ea typeface="標楷體" panose="03000509000000000000" pitchFamily="65" charset="-120"/>
              </a:rPr>
              <a:t>0.085</a:t>
            </a:r>
            <a:endParaRPr lang="en-US" altLang="zh-TW" sz="2400" b="1" i="1" dirty="0" smtClean="0">
              <a:latin typeface="Palatino Linotype" panose="02040502050505030304" pitchFamily="18" charset="0"/>
              <a:ea typeface="標楷體" panose="03000509000000000000" pitchFamily="65" charset="-120"/>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168" y="2146355"/>
            <a:ext cx="4992237" cy="3531405"/>
          </a:xfrm>
          <a:prstGeom prst="rect">
            <a:avLst/>
          </a:prstGeom>
        </p:spPr>
      </p:pic>
    </p:spTree>
    <p:extLst>
      <p:ext uri="{BB962C8B-B14F-4D97-AF65-F5344CB8AC3E}">
        <p14:creationId xmlns:p14="http://schemas.microsoft.com/office/powerpoint/2010/main" val="1203081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做空</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虧 </a:t>
            </a:r>
            <a:r>
              <a:rPr lang="en-US" altLang="zh-TW" sz="2400" dirty="0" smtClean="0">
                <a:latin typeface="Palatino Linotype" panose="02040502050505030304" pitchFamily="18" charset="0"/>
                <a:ea typeface="標楷體" panose="03000509000000000000" pitchFamily="65" charset="-120"/>
              </a:rPr>
              <a:t>1.5%</a:t>
            </a:r>
            <a:r>
              <a:rPr lang="zh-TW" altLang="en-US" sz="2400" dirty="0" smtClean="0">
                <a:latin typeface="Palatino Linotype" panose="02040502050505030304" pitchFamily="18" charset="0"/>
                <a:ea typeface="標楷體" panose="03000509000000000000" pitchFamily="65" charset="-120"/>
              </a:rPr>
              <a:t>停損</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en-US" altLang="zh-TW" sz="2400" i="1" dirty="0" smtClean="0">
                <a:solidFill>
                  <a:srgbClr val="FF0000"/>
                </a:solidFill>
                <a:latin typeface="Palatino Linotype" panose="02040502050505030304" pitchFamily="18" charset="0"/>
                <a:ea typeface="標楷體" panose="03000509000000000000" pitchFamily="65" charset="-120"/>
              </a:rPr>
              <a:t>18.7%</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a:t>
            </a:r>
            <a:r>
              <a:rPr lang="en-US" altLang="zh-TW" sz="2400" i="1" dirty="0" smtClean="0">
                <a:latin typeface="Palatino Linotype" panose="02040502050505030304" pitchFamily="18" charset="0"/>
                <a:ea typeface="標楷體" panose="03000509000000000000" pitchFamily="65" charset="-120"/>
              </a:rPr>
              <a:t>0.05</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Ratio: </a:t>
            </a:r>
            <a:r>
              <a:rPr lang="en-US" altLang="zh-TW" sz="2400" i="1" dirty="0" smtClean="0">
                <a:solidFill>
                  <a:srgbClr val="FF0000"/>
                </a:solidFill>
                <a:latin typeface="Palatino Linotype" panose="02040502050505030304" pitchFamily="18" charset="0"/>
                <a:ea typeface="標楷體" panose="03000509000000000000" pitchFamily="65" charset="-120"/>
              </a:rPr>
              <a:t>3.17</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a:t>
            </a:r>
            <a:r>
              <a:rPr lang="en-US" altLang="zh-TW" sz="2400" i="1" dirty="0" smtClean="0">
                <a:latin typeface="Palatino Linotype" panose="02040502050505030304" pitchFamily="18" charset="0"/>
                <a:ea typeface="標楷體" panose="03000509000000000000" pitchFamily="65" charset="-120"/>
              </a:rPr>
              <a:t>35</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0.57</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 </a:t>
            </a:r>
            <a:r>
              <a:rPr lang="en-US" altLang="zh-TW" sz="2400" i="1" dirty="0" smtClean="0">
                <a:latin typeface="Palatino Linotype" panose="02040502050505030304" pitchFamily="18" charset="0"/>
                <a:ea typeface="標楷體" panose="03000509000000000000" pitchFamily="65" charset="-120"/>
              </a:rPr>
              <a:t>0.03</a:t>
            </a:r>
            <a:endParaRPr lang="en-US" altLang="zh-TW" sz="2400"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525" y="2879854"/>
            <a:ext cx="8153400" cy="2880023"/>
          </a:xfrm>
          <a:prstGeom prst="rect">
            <a:avLst/>
          </a:prstGeom>
        </p:spPr>
      </p:pic>
    </p:spTree>
    <p:extLst>
      <p:ext uri="{BB962C8B-B14F-4D97-AF65-F5344CB8AC3E}">
        <p14:creationId xmlns:p14="http://schemas.microsoft.com/office/powerpoint/2010/main" val="1157491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做空</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虧 </a:t>
            </a:r>
            <a:r>
              <a:rPr lang="en-US" altLang="zh-TW" sz="2400" dirty="0" smtClean="0">
                <a:latin typeface="Palatino Linotype" panose="02040502050505030304" pitchFamily="18" charset="0"/>
                <a:ea typeface="標楷體" panose="03000509000000000000" pitchFamily="65" charset="-120"/>
              </a:rPr>
              <a:t>1.5%</a:t>
            </a:r>
            <a:r>
              <a:rPr lang="zh-TW" altLang="en-US" sz="2400" dirty="0" smtClean="0">
                <a:latin typeface="Palatino Linotype" panose="02040502050505030304" pitchFamily="18" charset="0"/>
                <a:ea typeface="標楷體" panose="03000509000000000000" pitchFamily="65" charset="-120"/>
              </a:rPr>
              <a:t>停損</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en-US" altLang="zh-TW" sz="2400" i="1" dirty="0" smtClean="0">
                <a:solidFill>
                  <a:srgbClr val="FF0000"/>
                </a:solidFill>
                <a:latin typeface="Palatino Linotype" panose="02040502050505030304" pitchFamily="18" charset="0"/>
                <a:ea typeface="標楷體" panose="03000509000000000000" pitchFamily="65" charset="-120"/>
              </a:rPr>
              <a:t>- 9.7%</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a:t>
            </a:r>
            <a:r>
              <a:rPr lang="en-US" altLang="zh-TW" sz="2400" i="1" dirty="0" smtClean="0">
                <a:latin typeface="Palatino Linotype" panose="02040502050505030304" pitchFamily="18" charset="0"/>
                <a:ea typeface="標楷體" panose="03000509000000000000" pitchFamily="65" charset="-120"/>
              </a:rPr>
              <a:t>0.43</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Ratio</a:t>
            </a:r>
            <a:r>
              <a:rPr lang="en-US" altLang="zh-TW" sz="2400" i="1" dirty="0" smtClean="0">
                <a:latin typeface="Palatino Linotype" panose="02040502050505030304" pitchFamily="18" charset="0"/>
                <a:ea typeface="標楷體" panose="03000509000000000000" pitchFamily="65" charset="-120"/>
              </a:rPr>
              <a:t>: </a:t>
            </a:r>
            <a:r>
              <a:rPr lang="en-US" altLang="zh-TW" sz="2400" i="1" dirty="0" smtClean="0">
                <a:solidFill>
                  <a:srgbClr val="FF0000"/>
                </a:solidFill>
                <a:latin typeface="Palatino Linotype" panose="02040502050505030304" pitchFamily="18" charset="0"/>
                <a:ea typeface="標楷體" panose="03000509000000000000" pitchFamily="65" charset="-120"/>
              </a:rPr>
              <a:t>-2.38 </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a:t>
            </a:r>
            <a:r>
              <a:rPr lang="en-US" altLang="zh-TW" sz="2400" i="1" dirty="0" smtClean="0">
                <a:latin typeface="Palatino Linotype" panose="02040502050505030304" pitchFamily="18" charset="0"/>
                <a:ea typeface="標楷體" panose="03000509000000000000" pitchFamily="65" charset="-120"/>
              </a:rPr>
              <a:t>21</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0.14</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a:t>
            </a:r>
            <a:r>
              <a:rPr lang="en-US" altLang="zh-TW" sz="2400" i="1" dirty="0" smtClean="0">
                <a:latin typeface="Palatino Linotype" panose="02040502050505030304" pitchFamily="18" charset="0"/>
                <a:ea typeface="標楷體" panose="03000509000000000000" pitchFamily="65" charset="-120"/>
              </a:rPr>
              <a:t>: 0.13 </a:t>
            </a:r>
            <a:endParaRPr lang="en-US" altLang="zh-TW" sz="2400" i="1" dirty="0" smtClean="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825" y="2986028"/>
            <a:ext cx="8122175" cy="2769360"/>
          </a:xfrm>
          <a:prstGeom prst="rect">
            <a:avLst/>
          </a:prstGeom>
        </p:spPr>
      </p:pic>
    </p:spTree>
    <p:extLst>
      <p:ext uri="{BB962C8B-B14F-4D97-AF65-F5344CB8AC3E}">
        <p14:creationId xmlns:p14="http://schemas.microsoft.com/office/powerpoint/2010/main" val="17327853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結合</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橢圓 3"/>
          <p:cNvSpPr/>
          <p:nvPr/>
        </p:nvSpPr>
        <p:spPr>
          <a:xfrm>
            <a:off x="791128" y="2497740"/>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Regression</a:t>
            </a:r>
          </a:p>
          <a:p>
            <a:pPr algn="ctr"/>
            <a:r>
              <a:rPr lang="en-US" altLang="zh-TW" b="1" i="1" dirty="0" smtClean="0">
                <a:solidFill>
                  <a:schemeClr val="tx1"/>
                </a:solidFill>
                <a:latin typeface="Palatino Linotype" panose="02040502050505030304" pitchFamily="18" charset="0"/>
                <a:ea typeface="標楷體" panose="03000509000000000000" pitchFamily="65" charset="-120"/>
              </a:rPr>
              <a:t>Model</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5" name="橢圓 4"/>
          <p:cNvSpPr/>
          <p:nvPr/>
        </p:nvSpPr>
        <p:spPr>
          <a:xfrm>
            <a:off x="9216701" y="2497741"/>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LSTM</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2" name="矩形 1"/>
          <p:cNvSpPr/>
          <p:nvPr/>
        </p:nvSpPr>
        <p:spPr>
          <a:xfrm>
            <a:off x="4366820" y="2093708"/>
            <a:ext cx="2756986" cy="20764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solidFill>
                  <a:schemeClr val="tx1"/>
                </a:solidFill>
                <a:latin typeface="標楷體" panose="03000509000000000000" pitchFamily="65" charset="-120"/>
                <a:ea typeface="標楷體" panose="03000509000000000000" pitchFamily="65" charset="-120"/>
              </a:rPr>
              <a:t>重要因子</a:t>
            </a:r>
            <a:endParaRPr lang="en-US" altLang="zh-TW" sz="3200" b="1" dirty="0" smtClean="0">
              <a:solidFill>
                <a:schemeClr val="tx1"/>
              </a:solidFill>
              <a:latin typeface="標楷體" panose="03000509000000000000" pitchFamily="65" charset="-120"/>
              <a:ea typeface="標楷體" panose="03000509000000000000" pitchFamily="65" charset="-120"/>
            </a:endParaRPr>
          </a:p>
        </p:txBody>
      </p:sp>
      <p:sp>
        <p:nvSpPr>
          <p:cNvPr id="7" name="向右箭號 6"/>
          <p:cNvSpPr/>
          <p:nvPr/>
        </p:nvSpPr>
        <p:spPr>
          <a:xfrm>
            <a:off x="2959200" y="298264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656681" y="2965832"/>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35520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6166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Train R-squared: 0.176</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Tree>
    <p:extLst>
      <p:ext uri="{BB962C8B-B14F-4D97-AF65-F5344CB8AC3E}">
        <p14:creationId xmlns:p14="http://schemas.microsoft.com/office/powerpoint/2010/main" val="2983501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0770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test</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6166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Test R-squared: 0.115</a:t>
            </a: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7890" y="2146355"/>
            <a:ext cx="4916020" cy="3353564"/>
          </a:xfrm>
          <a:prstGeom prst="rect">
            <a:avLst/>
          </a:prstGeom>
        </p:spPr>
      </p:pic>
    </p:spTree>
    <p:extLst>
      <p:ext uri="{BB962C8B-B14F-4D97-AF65-F5344CB8AC3E}">
        <p14:creationId xmlns:p14="http://schemas.microsoft.com/office/powerpoint/2010/main" val="4153717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3815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0.08%</a:t>
            </a:r>
            <a:r>
              <a:rPr lang="zh-TW" altLang="en-US" sz="2400" dirty="0" smtClean="0">
                <a:latin typeface="Palatino Linotype" panose="02040502050505030304" pitchFamily="18" charset="0"/>
                <a:ea typeface="標楷體" panose="03000509000000000000" pitchFamily="65" charset="-120"/>
              </a:rPr>
              <a:t> 做空</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虧 </a:t>
            </a:r>
            <a:r>
              <a:rPr lang="en-US" altLang="zh-TW" sz="2400" dirty="0">
                <a:latin typeface="Palatino Linotype" panose="02040502050505030304" pitchFamily="18" charset="0"/>
                <a:ea typeface="標楷體" panose="03000509000000000000" pitchFamily="65" charset="-120"/>
              </a:rPr>
              <a:t>1</a:t>
            </a:r>
            <a:r>
              <a:rPr lang="en-US" altLang="zh-TW" sz="2400" dirty="0" smtClean="0">
                <a:latin typeface="Palatino Linotype" panose="02040502050505030304" pitchFamily="18" charset="0"/>
                <a:ea typeface="標楷體" panose="03000509000000000000" pitchFamily="65" charset="-120"/>
              </a:rPr>
              <a:t>.5%</a:t>
            </a:r>
            <a:r>
              <a:rPr lang="zh-TW" altLang="en-US" sz="2400" dirty="0" smtClean="0">
                <a:latin typeface="Palatino Linotype" panose="02040502050505030304" pitchFamily="18" charset="0"/>
                <a:ea typeface="標楷體" panose="03000509000000000000" pitchFamily="65" charset="-120"/>
              </a:rPr>
              <a:t>停損</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en-US" altLang="zh-TW" sz="2400" i="1" dirty="0" smtClean="0">
                <a:solidFill>
                  <a:srgbClr val="FF0000"/>
                </a:solidFill>
                <a:latin typeface="Palatino Linotype" panose="02040502050505030304" pitchFamily="18" charset="0"/>
                <a:ea typeface="標楷體" panose="03000509000000000000" pitchFamily="65" charset="-120"/>
              </a:rPr>
              <a:t>7.1%</a:t>
            </a: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0.023</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Ratio: </a:t>
            </a:r>
            <a:r>
              <a:rPr lang="en-US" altLang="zh-TW" sz="2400" i="1" dirty="0" smtClean="0">
                <a:solidFill>
                  <a:srgbClr val="FF0000"/>
                </a:solidFill>
                <a:latin typeface="Palatino Linotype" panose="02040502050505030304" pitchFamily="18" charset="0"/>
                <a:ea typeface="標楷體" panose="03000509000000000000" pitchFamily="65" charset="-120"/>
              </a:rPr>
              <a:t>2.83</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87</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0.46</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 0.089</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150" y="2919171"/>
            <a:ext cx="8324850" cy="2840706"/>
          </a:xfrm>
          <a:prstGeom prst="rect">
            <a:avLst/>
          </a:prstGeom>
        </p:spPr>
      </p:pic>
    </p:spTree>
    <p:extLst>
      <p:ext uri="{BB962C8B-B14F-4D97-AF65-F5344CB8AC3E}">
        <p14:creationId xmlns:p14="http://schemas.microsoft.com/office/powerpoint/2010/main" val="269478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64859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標楷體" panose="03000509000000000000" pitchFamily="65" charset="-120"/>
                <a:ea typeface="標楷體" panose="03000509000000000000" pitchFamily="65" charset="-120"/>
              </a:rPr>
              <a:t>模型 </a:t>
            </a:r>
            <a:r>
              <a:rPr lang="en-US" altLang="zh-TW" sz="3200" dirty="0" smtClean="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遞迴神經網路</a:t>
            </a:r>
            <a:r>
              <a:rPr lang="en-US" altLang="zh-TW" sz="3200" dirty="0" smtClean="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891" y="1332248"/>
            <a:ext cx="5759409" cy="1513281"/>
          </a:xfrm>
          <a:prstGeom prst="rect">
            <a:avLst/>
          </a:prstGeom>
        </p:spPr>
      </p:pic>
      <p:sp>
        <p:nvSpPr>
          <p:cNvPr id="8" name="文字方塊 7"/>
          <p:cNvSpPr txBox="1"/>
          <p:nvPr/>
        </p:nvSpPr>
        <p:spPr>
          <a:xfrm>
            <a:off x="257730" y="1079621"/>
            <a:ext cx="5908161" cy="5262979"/>
          </a:xfrm>
          <a:prstGeom prst="rect">
            <a:avLst/>
          </a:prstGeom>
          <a:noFill/>
        </p:spPr>
        <p:txBody>
          <a:bodyPr wrap="square" rtlCol="0">
            <a:spAutoFit/>
          </a:bodyPr>
          <a:lstStyle/>
          <a:p>
            <a:pPr marL="342900" indent="-342900">
              <a:buFont typeface="Arial" panose="020B0604020202020204" pitchFamily="34" charset="0"/>
              <a:buChar char="•"/>
            </a:pPr>
            <a:r>
              <a:rPr lang="en-US" altLang="zh-TW" sz="2400" b="1" dirty="0" smtClean="0">
                <a:latin typeface="Palatino Linotype" panose="02040502050505030304" pitchFamily="18" charset="0"/>
                <a:ea typeface="標楷體" panose="03000509000000000000" pitchFamily="65" charset="-120"/>
              </a:rPr>
              <a:t>RNN</a:t>
            </a:r>
            <a:r>
              <a:rPr lang="zh-TW" altLang="en-US" sz="2400" b="1" dirty="0" smtClean="0">
                <a:latin typeface="Palatino Linotype" panose="02040502050505030304" pitchFamily="18" charset="0"/>
                <a:ea typeface="標楷體" panose="03000509000000000000" pitchFamily="65" charset="-120"/>
              </a:rPr>
              <a:t> 處理資料的特性</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RNN</a:t>
            </a:r>
            <a:r>
              <a:rPr lang="zh-TW" altLang="en-US" sz="2400" dirty="0" smtClean="0">
                <a:latin typeface="Palatino Linotype" panose="02040502050505030304" pitchFamily="18" charset="0"/>
                <a:ea typeface="標楷體" panose="03000509000000000000" pitchFamily="65" charset="-120"/>
              </a:rPr>
              <a:t> 不會一次將整個序列</a:t>
            </a:r>
            <a:r>
              <a:rPr lang="en-US" altLang="zh-TW" sz="2400" dirty="0" smtClean="0">
                <a:latin typeface="Palatino Linotype" panose="02040502050505030304" pitchFamily="18" charset="0"/>
                <a:ea typeface="標楷體" panose="03000509000000000000" pitchFamily="65" charset="-120"/>
              </a:rPr>
              <a:t>X</a:t>
            </a:r>
            <a:r>
              <a:rPr lang="zh-TW" altLang="en-US" sz="2400" dirty="0" smtClean="0">
                <a:latin typeface="Palatino Linotype" panose="02040502050505030304" pitchFamily="18" charset="0"/>
                <a:ea typeface="標楷體" panose="03000509000000000000" pitchFamily="65" charset="-120"/>
              </a:rPr>
              <a:t> 讀入，而是像迴圈一般一次讀入一個小</a:t>
            </a:r>
            <a:r>
              <a:rPr lang="en-US" altLang="zh-TW" sz="2400" dirty="0" smtClean="0">
                <a:latin typeface="Palatino Linotype" panose="02040502050505030304" pitchFamily="18" charset="0"/>
                <a:ea typeface="標楷體" panose="03000509000000000000" pitchFamily="65" charset="-120"/>
              </a:rPr>
              <a:t>x</a:t>
            </a:r>
            <a:r>
              <a:rPr lang="zh-TW" altLang="en-US" sz="2400" dirty="0" smtClean="0">
                <a:latin typeface="Palatino Linotype" panose="02040502050505030304" pitchFamily="18" charset="0"/>
                <a:ea typeface="標楷體" panose="03000509000000000000" pitchFamily="65" charset="-120"/>
              </a:rPr>
              <a:t>，並在每個時間點更新細胞</a:t>
            </a:r>
            <a:r>
              <a:rPr lang="en-US" altLang="zh-TW" sz="2400" dirty="0" smtClean="0">
                <a:latin typeface="Palatino Linotype" panose="02040502050505030304" pitchFamily="18" charset="0"/>
                <a:ea typeface="標楷體" panose="03000509000000000000" pitchFamily="65" charset="-120"/>
              </a:rPr>
              <a:t>A</a:t>
            </a:r>
            <a:r>
              <a:rPr lang="zh-TW" altLang="en-US" sz="2400" dirty="0" smtClean="0">
                <a:latin typeface="Palatino Linotype" panose="02040502050505030304" pitchFamily="18" charset="0"/>
                <a:ea typeface="標楷體" panose="03000509000000000000" pitchFamily="65" charset="-120"/>
              </a:rPr>
              <a:t>，並輸出結果小</a:t>
            </a:r>
            <a:r>
              <a:rPr lang="en-US" altLang="zh-TW" sz="2400" dirty="0" smtClean="0">
                <a:latin typeface="Palatino Linotype" panose="02040502050505030304" pitchFamily="18" charset="0"/>
                <a:ea typeface="標楷體" panose="03000509000000000000" pitchFamily="65" charset="-120"/>
              </a:rPr>
              <a:t>h</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優點</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solidFill>
                  <a:srgbClr val="FF0000"/>
                </a:solidFill>
                <a:latin typeface="Palatino Linotype" panose="02040502050505030304" pitchFamily="18" charset="0"/>
                <a:ea typeface="標楷體" panose="03000509000000000000" pitchFamily="65" charset="-120"/>
              </a:rPr>
              <a:t>處理序列資料</a:t>
            </a:r>
            <a:r>
              <a:rPr lang="zh-TW" altLang="en-US" sz="2400" dirty="0" smtClean="0">
                <a:latin typeface="Palatino Linotype" panose="02040502050505030304" pitchFamily="18" charset="0"/>
                <a:ea typeface="標楷體" panose="03000509000000000000" pitchFamily="65" charset="-120"/>
              </a:rPr>
              <a:t>，例如</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solidFill>
                  <a:srgbClr val="FF0000"/>
                </a:solidFill>
                <a:latin typeface="Palatino Linotype" panose="02040502050505030304" pitchFamily="18" charset="0"/>
                <a:ea typeface="標楷體" panose="03000509000000000000" pitchFamily="65" charset="-120"/>
              </a:rPr>
              <a:t>文本</a:t>
            </a:r>
            <a:r>
              <a:rPr lang="zh-TW" altLang="en-US" sz="2400" dirty="0" smtClean="0">
                <a:latin typeface="Palatino Linotype" panose="02040502050505030304" pitchFamily="18" charset="0"/>
                <a:ea typeface="標楷體" panose="03000509000000000000" pitchFamily="65" charset="-120"/>
              </a:rPr>
              <a:t>資料</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b="1" dirty="0" smtClean="0">
                <a:latin typeface="Palatino Linotype" panose="02040502050505030304" pitchFamily="18" charset="0"/>
                <a:ea typeface="標楷體" panose="03000509000000000000" pitchFamily="65" charset="-120"/>
              </a:rPr>
              <a:t>RNN</a:t>
            </a:r>
            <a:r>
              <a:rPr lang="zh-TW" altLang="en-US" sz="2400" b="1" dirty="0" smtClean="0">
                <a:latin typeface="Palatino Linotype" panose="02040502050505030304" pitchFamily="18" charset="0"/>
                <a:ea typeface="標楷體" panose="03000509000000000000" pitchFamily="65" charset="-120"/>
              </a:rPr>
              <a:t> 的記憶狀態</a:t>
            </a:r>
            <a:r>
              <a:rPr lang="en-US" altLang="zh-TW" sz="2400" dirty="0" smtClean="0">
                <a:latin typeface="Palatino Linotype" panose="02040502050505030304" pitchFamily="18" charset="0"/>
                <a:ea typeface="標楷體" panose="03000509000000000000" pitchFamily="65" charset="-120"/>
              </a:rPr>
              <a:t>:</a:t>
            </a:r>
            <a:r>
              <a:rPr lang="zh-TW" altLang="en-US"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RNN</a:t>
            </a:r>
            <a:r>
              <a:rPr lang="zh-TW" altLang="en-US" sz="2400" dirty="0" smtClean="0">
                <a:latin typeface="Palatino Linotype" panose="02040502050505030304" pitchFamily="18" charset="0"/>
                <a:ea typeface="標楷體" panose="03000509000000000000" pitchFamily="65" charset="-120"/>
              </a:rPr>
              <a:t> 在</a:t>
            </a:r>
            <a:r>
              <a:rPr lang="zh-TW" altLang="en-US" sz="2400" dirty="0">
                <a:latin typeface="Palatino Linotype" panose="02040502050505030304" pitchFamily="18" charset="0"/>
                <a:ea typeface="標楷體" panose="03000509000000000000" pitchFamily="65" charset="-120"/>
              </a:rPr>
              <a:t>每次讀入任何新的數據之前，</a:t>
            </a:r>
            <a:r>
              <a:rPr lang="zh-TW" altLang="en-US" sz="2400" dirty="0" smtClean="0">
                <a:latin typeface="Palatino Linotype" panose="02040502050505030304" pitchFamily="18" charset="0"/>
                <a:ea typeface="標楷體" panose="03000509000000000000" pitchFamily="65" charset="-120"/>
              </a:rPr>
              <a:t>細胞 </a:t>
            </a:r>
            <a:r>
              <a:rPr lang="en-US" altLang="zh-TW" sz="2400" dirty="0" smtClean="0">
                <a:latin typeface="Palatino Linotype" panose="02040502050505030304" pitchFamily="18" charset="0"/>
                <a:ea typeface="標楷體" panose="03000509000000000000" pitchFamily="65" charset="-120"/>
              </a:rPr>
              <a:t>A</a:t>
            </a:r>
            <a:r>
              <a:rPr lang="zh-TW" altLang="en-US" sz="2400" dirty="0" smtClean="0">
                <a:latin typeface="Palatino Linotype" panose="02040502050505030304" pitchFamily="18" charset="0"/>
                <a:ea typeface="標楷體" panose="03000509000000000000" pitchFamily="65" charset="-120"/>
              </a:rPr>
              <a:t> 中的</a:t>
            </a:r>
            <a:r>
              <a:rPr lang="zh-TW" altLang="en-US" sz="2400" dirty="0">
                <a:latin typeface="Palatino Linotype" panose="02040502050505030304" pitchFamily="18" charset="0"/>
                <a:ea typeface="標楷體" panose="03000509000000000000" pitchFamily="65" charset="-120"/>
              </a:rPr>
              <a:t>記憶狀態都會被</a:t>
            </a:r>
            <a:r>
              <a:rPr lang="zh-TW" altLang="en-US" sz="2400" dirty="0">
                <a:solidFill>
                  <a:srgbClr val="FF0000"/>
                </a:solidFill>
                <a:latin typeface="Palatino Linotype" panose="02040502050505030304" pitchFamily="18" charset="0"/>
                <a:ea typeface="標楷體" panose="03000509000000000000" pitchFamily="65" charset="-120"/>
              </a:rPr>
              <a:t>初始化為</a:t>
            </a:r>
            <a:r>
              <a:rPr lang="en-US" altLang="zh-TW" sz="2400" dirty="0">
                <a:solidFill>
                  <a:srgbClr val="FF0000"/>
                </a:solidFill>
                <a:latin typeface="Palatino Linotype" panose="02040502050505030304" pitchFamily="18" charset="0"/>
                <a:ea typeface="標楷體" panose="03000509000000000000" pitchFamily="65" charset="-120"/>
              </a:rPr>
              <a:t>0</a:t>
            </a:r>
            <a:r>
              <a:rPr lang="zh-TW" altLang="en-US" sz="2400" dirty="0">
                <a:latin typeface="Palatino Linotype" panose="02040502050505030304" pitchFamily="18" charset="0"/>
                <a:ea typeface="標楷體" panose="03000509000000000000" pitchFamily="65" charset="-120"/>
              </a:rPr>
              <a:t>，這</a:t>
            </a:r>
            <a:r>
              <a:rPr lang="zh-TW" altLang="en-US" sz="2400" dirty="0" smtClean="0">
                <a:latin typeface="Palatino Linotype" panose="02040502050505030304" pitchFamily="18" charset="0"/>
                <a:ea typeface="標楷體" panose="03000509000000000000" pitchFamily="65" charset="-120"/>
              </a:rPr>
              <a:t>導致 </a:t>
            </a:r>
            <a:r>
              <a:rPr lang="en-US" altLang="zh-TW" sz="2400" dirty="0" smtClean="0">
                <a:latin typeface="Palatino Linotype" panose="02040502050505030304" pitchFamily="18" charset="0"/>
                <a:ea typeface="標楷體" panose="03000509000000000000" pitchFamily="65" charset="-120"/>
              </a:rPr>
              <a:t>RNN</a:t>
            </a:r>
            <a:r>
              <a:rPr lang="zh-TW" altLang="en-US" sz="2400" dirty="0" smtClean="0">
                <a:latin typeface="Palatino Linotype" panose="02040502050505030304" pitchFamily="18" charset="0"/>
                <a:ea typeface="標楷體" panose="03000509000000000000" pitchFamily="65" charset="-120"/>
              </a:rPr>
              <a:t> 沒辦法</a:t>
            </a:r>
            <a:r>
              <a:rPr lang="zh-TW" altLang="en-US" sz="2400" dirty="0">
                <a:latin typeface="Palatino Linotype" panose="02040502050505030304" pitchFamily="18" charset="0"/>
                <a:ea typeface="標楷體" panose="03000509000000000000" pitchFamily="65" charset="-120"/>
              </a:rPr>
              <a:t>很好地「記住」前面處理過的序列元素，造成 </a:t>
            </a:r>
            <a:r>
              <a:rPr lang="en-US" altLang="zh-TW" sz="2400" dirty="0">
                <a:latin typeface="Palatino Linotype" panose="02040502050505030304" pitchFamily="18" charset="0"/>
                <a:ea typeface="標楷體" panose="03000509000000000000" pitchFamily="65" charset="-120"/>
              </a:rPr>
              <a:t>RNN </a:t>
            </a:r>
            <a:r>
              <a:rPr lang="zh-TW" altLang="en-US" sz="2400" dirty="0">
                <a:latin typeface="Palatino Linotype" panose="02040502050505030304" pitchFamily="18" charset="0"/>
                <a:ea typeface="標楷體" panose="03000509000000000000" pitchFamily="65" charset="-120"/>
              </a:rPr>
              <a:t>在處理後來的元素時</a:t>
            </a:r>
            <a:r>
              <a:rPr lang="zh-TW" altLang="en-US" sz="2400" dirty="0" smtClean="0">
                <a:latin typeface="Palatino Linotype" panose="02040502050505030304" pitchFamily="18" charset="0"/>
                <a:ea typeface="標楷體" panose="03000509000000000000" pitchFamily="65" charset="-120"/>
              </a:rPr>
              <a:t>，就已經</a:t>
            </a:r>
            <a:r>
              <a:rPr lang="zh-TW" altLang="en-US" sz="2400" dirty="0">
                <a:latin typeface="Palatino Linotype" panose="02040502050505030304" pitchFamily="18" charset="0"/>
                <a:ea typeface="標楷體" panose="03000509000000000000" pitchFamily="65" charset="-120"/>
              </a:rPr>
              <a:t>把前面重要的資訊給忘記了</a:t>
            </a:r>
            <a:r>
              <a:rPr lang="zh-TW" altLang="en-US"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a:latin typeface="Palatino Linotype" panose="02040502050505030304" pitchFamily="18" charset="0"/>
                <a:ea typeface="標楷體" panose="03000509000000000000" pitchFamily="65" charset="-120"/>
              </a:rPr>
              <a:t>缺點</a:t>
            </a:r>
            <a:r>
              <a:rPr lang="en-US" altLang="zh-TW" sz="2400" dirty="0">
                <a:latin typeface="Palatino Linotype" panose="02040502050505030304" pitchFamily="18" charset="0"/>
                <a:ea typeface="標楷體" panose="03000509000000000000" pitchFamily="65" charset="-120"/>
              </a:rPr>
              <a:t>: RNN</a:t>
            </a:r>
            <a:r>
              <a:rPr lang="zh-TW" altLang="en-US" sz="2400" dirty="0">
                <a:solidFill>
                  <a:srgbClr val="FF0000"/>
                </a:solidFill>
                <a:latin typeface="Palatino Linotype" panose="02040502050505030304" pitchFamily="18" charset="0"/>
                <a:ea typeface="標楷體" panose="03000509000000000000" pitchFamily="65" charset="-120"/>
              </a:rPr>
              <a:t>無法記住前面處理過的元素</a:t>
            </a:r>
            <a:r>
              <a:rPr lang="zh-TW" altLang="en-US" sz="2400" dirty="0">
                <a:latin typeface="Palatino Linotype" panose="02040502050505030304" pitchFamily="18" charset="0"/>
                <a:ea typeface="標楷體" panose="03000509000000000000" pitchFamily="65" charset="-120"/>
              </a:rPr>
              <a:t>，</a:t>
            </a:r>
            <a:r>
              <a:rPr lang="en-US" altLang="zh-TW" sz="2400" dirty="0">
                <a:latin typeface="Palatino Linotype" panose="02040502050505030304" pitchFamily="18" charset="0"/>
                <a:ea typeface="標楷體" panose="03000509000000000000" pitchFamily="65" charset="-120"/>
              </a:rPr>
              <a:t>LSTM</a:t>
            </a:r>
            <a:r>
              <a:rPr lang="zh-TW" altLang="en-US" sz="2400" dirty="0">
                <a:latin typeface="Palatino Linotype" panose="02040502050505030304" pitchFamily="18" charset="0"/>
                <a:ea typeface="標楷體" panose="03000509000000000000" pitchFamily="65" charset="-120"/>
              </a:rPr>
              <a:t>可以</a:t>
            </a:r>
            <a:r>
              <a:rPr lang="zh-TW" altLang="en-US" sz="2400" dirty="0" smtClean="0">
                <a:latin typeface="Palatino Linotype" panose="02040502050505030304" pitchFamily="18" charset="0"/>
                <a:ea typeface="標楷體" panose="03000509000000000000" pitchFamily="65" charset="-120"/>
              </a:rPr>
              <a:t>！</a:t>
            </a:r>
            <a:endParaRPr lang="zh-TW" altLang="en-US" sz="2400" dirty="0">
              <a:latin typeface="Palatino Linotype" panose="02040502050505030304" pitchFamily="18" charset="0"/>
              <a:ea typeface="標楷體" panose="03000509000000000000" pitchFamily="65" charset="-120"/>
            </a:endParaRPr>
          </a:p>
        </p:txBody>
      </p:sp>
      <p:pic>
        <p:nvPicPr>
          <p:cNvPr id="9" name="圖片 8"/>
          <p:cNvPicPr>
            <a:picLocks noChangeAspect="1"/>
          </p:cNvPicPr>
          <p:nvPr/>
        </p:nvPicPr>
        <p:blipFill>
          <a:blip r:embed="rId4"/>
          <a:stretch>
            <a:fillRect/>
          </a:stretch>
        </p:blipFill>
        <p:spPr>
          <a:xfrm>
            <a:off x="6336367" y="3711110"/>
            <a:ext cx="5418456" cy="2030718"/>
          </a:xfrm>
          <a:prstGeom prst="rect">
            <a:avLst/>
          </a:prstGeom>
        </p:spPr>
      </p:pic>
      <p:sp>
        <p:nvSpPr>
          <p:cNvPr id="10" name="文字方塊 3"/>
          <p:cNvSpPr txBox="1"/>
          <p:nvPr/>
        </p:nvSpPr>
        <p:spPr>
          <a:xfrm>
            <a:off x="8586631" y="617956"/>
            <a:ext cx="917927"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RNN</a:t>
            </a:r>
            <a:endParaRPr lang="zh-TW" altLang="en-US" sz="2400" b="1" dirty="0">
              <a:latin typeface="Palatino Linotype" panose="02040502050505030304" pitchFamily="18" charset="0"/>
            </a:endParaRPr>
          </a:p>
        </p:txBody>
      </p:sp>
      <p:sp>
        <p:nvSpPr>
          <p:cNvPr id="11" name="文字方塊 6"/>
          <p:cNvSpPr txBox="1"/>
          <p:nvPr/>
        </p:nvSpPr>
        <p:spPr>
          <a:xfrm>
            <a:off x="8586631" y="3185301"/>
            <a:ext cx="1134518"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LSTM</a:t>
            </a:r>
            <a:endParaRPr lang="zh-TW" altLang="en-US" sz="2400" b="1" dirty="0">
              <a:latin typeface="Palatino Linotype" panose="02040502050505030304" pitchFamily="18" charset="0"/>
            </a:endParaRPr>
          </a:p>
        </p:txBody>
      </p:sp>
    </p:spTree>
    <p:extLst>
      <p:ext uri="{BB962C8B-B14F-4D97-AF65-F5344CB8AC3E}">
        <p14:creationId xmlns:p14="http://schemas.microsoft.com/office/powerpoint/2010/main" val="2010240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400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0.08%</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做空</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虧 </a:t>
            </a:r>
            <a:r>
              <a:rPr lang="en-US" altLang="zh-TW" sz="2400" dirty="0">
                <a:latin typeface="Palatino Linotype" panose="02040502050505030304" pitchFamily="18" charset="0"/>
                <a:ea typeface="標楷體" panose="03000509000000000000" pitchFamily="65" charset="-120"/>
              </a:rPr>
              <a:t>1</a:t>
            </a:r>
            <a:r>
              <a:rPr lang="en-US" altLang="zh-TW" sz="2400" dirty="0" smtClean="0">
                <a:latin typeface="Palatino Linotype" panose="02040502050505030304" pitchFamily="18" charset="0"/>
                <a:ea typeface="標楷體" panose="03000509000000000000" pitchFamily="65" charset="-120"/>
              </a:rPr>
              <a:t>.5%</a:t>
            </a:r>
            <a:r>
              <a:rPr lang="zh-TW" altLang="en-US" sz="2400" dirty="0" smtClean="0">
                <a:latin typeface="Palatino Linotype" panose="02040502050505030304" pitchFamily="18" charset="0"/>
                <a:ea typeface="標楷體" panose="03000509000000000000" pitchFamily="65" charset="-120"/>
              </a:rPr>
              <a:t>停損</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en-US" altLang="zh-TW" sz="2400" i="1" dirty="0" smtClean="0">
                <a:solidFill>
                  <a:srgbClr val="FF0000"/>
                </a:solidFill>
                <a:latin typeface="Palatino Linotype" panose="02040502050505030304" pitchFamily="18" charset="0"/>
                <a:ea typeface="標楷體" panose="03000509000000000000" pitchFamily="65" charset="-120"/>
              </a:rPr>
              <a:t>-</a:t>
            </a:r>
            <a:r>
              <a:rPr lang="zh-TW" altLang="en-US" sz="2400" i="1" dirty="0" smtClean="0">
                <a:solidFill>
                  <a:srgbClr val="FF0000"/>
                </a:solidFill>
                <a:latin typeface="Palatino Linotype" panose="02040502050505030304" pitchFamily="18" charset="0"/>
                <a:ea typeface="標楷體" panose="03000509000000000000" pitchFamily="65" charset="-120"/>
              </a:rPr>
              <a:t> </a:t>
            </a:r>
            <a:r>
              <a:rPr lang="en-US" altLang="zh-TW" sz="2400" i="1" dirty="0" smtClean="0">
                <a:solidFill>
                  <a:srgbClr val="FF0000"/>
                </a:solidFill>
                <a:latin typeface="Palatino Linotype" panose="02040502050505030304" pitchFamily="18" charset="0"/>
                <a:ea typeface="標楷體" panose="03000509000000000000" pitchFamily="65" charset="-120"/>
              </a:rPr>
              <a:t>5.4%</a:t>
            </a: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0.031</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Ratio: </a:t>
            </a:r>
            <a:r>
              <a:rPr lang="en-US" altLang="zh-TW" sz="2400" i="1" dirty="0" smtClean="0">
                <a:solidFill>
                  <a:srgbClr val="FF0000"/>
                </a:solidFill>
                <a:latin typeface="Palatino Linotype" panose="02040502050505030304" pitchFamily="18" charset="0"/>
                <a:ea typeface="標楷體" panose="03000509000000000000" pitchFamily="65" charset="-120"/>
              </a:rPr>
              <a:t>-1.92</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10</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0.3</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 0.09</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3037043"/>
            <a:ext cx="7808945" cy="2718344"/>
          </a:xfrm>
          <a:prstGeom prst="rect">
            <a:avLst/>
          </a:prstGeom>
        </p:spPr>
      </p:pic>
    </p:spTree>
    <p:extLst>
      <p:ext uri="{BB962C8B-B14F-4D97-AF65-F5344CB8AC3E}">
        <p14:creationId xmlns:p14="http://schemas.microsoft.com/office/powerpoint/2010/main" val="7023618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6166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Train R-squared: </a:t>
            </a:r>
            <a:r>
              <a:rPr lang="en-US" altLang="zh-TW" sz="2400" b="1" i="1" dirty="0" smtClean="0">
                <a:latin typeface="Palatino Linotype" panose="02040502050505030304" pitchFamily="18" charset="0"/>
                <a:ea typeface="標楷體" panose="03000509000000000000" pitchFamily="65" charset="-120"/>
              </a:rPr>
              <a:t>0.15</a:t>
            </a:r>
            <a:endParaRPr lang="en-US" altLang="zh-TW" sz="24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10" y="2146355"/>
            <a:ext cx="5284404" cy="335356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Tree>
    <p:extLst>
      <p:ext uri="{BB962C8B-B14F-4D97-AF65-F5344CB8AC3E}">
        <p14:creationId xmlns:p14="http://schemas.microsoft.com/office/powerpoint/2010/main" val="1290720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110770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test</a:t>
            </a:r>
            <a:r>
              <a:rPr lang="en-US" altLang="zh-TW" sz="3200" dirty="0" smtClean="0">
                <a:latin typeface="Palatino Linotype" panose="02040502050505030304" pitchFamily="18" charset="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 xmlns:a16="http://schemas.microsoft.com/office/drawing/2014/main" id="{20CC6762-354E-4842-87D3-8E238D58E3E4}"/>
              </a:ext>
            </a:extLst>
          </p:cNvPr>
          <p:cNvSpPr txBox="1"/>
          <p:nvPr/>
        </p:nvSpPr>
        <p:spPr>
          <a:xfrm>
            <a:off x="257729" y="1273215"/>
            <a:ext cx="4855448" cy="46166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Test R-squared: </a:t>
            </a:r>
            <a:r>
              <a:rPr lang="en-US" altLang="zh-TW" sz="2400" b="1" i="1" dirty="0" smtClean="0">
                <a:latin typeface="Palatino Linotype" panose="02040502050505030304" pitchFamily="18" charset="0"/>
                <a:ea typeface="標楷體" panose="03000509000000000000" pitchFamily="65" charset="-120"/>
              </a:rPr>
              <a:t>0.10</a:t>
            </a:r>
            <a:endParaRPr lang="en-US" altLang="zh-TW" sz="24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2513" y="2146355"/>
            <a:ext cx="4992237" cy="3353564"/>
          </a:xfrm>
          <a:prstGeom prst="rect">
            <a:avLst/>
          </a:prstGeom>
        </p:spPr>
      </p:pic>
    </p:spTree>
    <p:extLst>
      <p:ext uri="{BB962C8B-B14F-4D97-AF65-F5344CB8AC3E}">
        <p14:creationId xmlns:p14="http://schemas.microsoft.com/office/powerpoint/2010/main" val="2259948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57207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8" y="866230"/>
            <a:ext cx="5038171"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做空</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虧 </a:t>
            </a:r>
            <a:r>
              <a:rPr lang="en-US" altLang="zh-TW" sz="2400" dirty="0">
                <a:latin typeface="Palatino Linotype" panose="02040502050505030304" pitchFamily="18" charset="0"/>
                <a:ea typeface="標楷體" panose="03000509000000000000" pitchFamily="65" charset="-120"/>
              </a:rPr>
              <a:t>1</a:t>
            </a:r>
            <a:r>
              <a:rPr lang="en-US" altLang="zh-TW" sz="2400" dirty="0" smtClean="0">
                <a:latin typeface="Palatino Linotype" panose="02040502050505030304" pitchFamily="18" charset="0"/>
                <a:ea typeface="標楷體" panose="03000509000000000000" pitchFamily="65" charset="-120"/>
              </a:rPr>
              <a:t>.5%</a:t>
            </a:r>
            <a:r>
              <a:rPr lang="zh-TW" altLang="en-US" sz="2400" dirty="0" smtClean="0">
                <a:latin typeface="Palatino Linotype" panose="02040502050505030304" pitchFamily="18" charset="0"/>
                <a:ea typeface="標楷體" panose="03000509000000000000" pitchFamily="65" charset="-120"/>
              </a:rPr>
              <a:t>停損</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en-US" altLang="zh-TW" sz="2400" i="1" dirty="0" smtClean="0">
                <a:solidFill>
                  <a:srgbClr val="FF0000"/>
                </a:solidFill>
                <a:latin typeface="Palatino Linotype" panose="02040502050505030304" pitchFamily="18" charset="0"/>
                <a:ea typeface="標楷體" panose="03000509000000000000" pitchFamily="65" charset="-120"/>
              </a:rPr>
              <a:t>13.2</a:t>
            </a:r>
            <a:r>
              <a:rPr lang="en-US" altLang="zh-TW" sz="2400" i="1" dirty="0" smtClean="0">
                <a:solidFill>
                  <a:srgbClr val="FF0000"/>
                </a:solidFill>
                <a:latin typeface="Palatino Linotype" panose="02040502050505030304" pitchFamily="18" charset="0"/>
                <a:ea typeface="標楷體" panose="03000509000000000000" pitchFamily="65" charset="-120"/>
              </a:rPr>
              <a:t>%</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a:t>
            </a:r>
            <a:r>
              <a:rPr lang="en-US" altLang="zh-TW" sz="2400" i="1" dirty="0" smtClean="0">
                <a:latin typeface="Palatino Linotype" panose="02040502050505030304" pitchFamily="18" charset="0"/>
                <a:ea typeface="標楷體" panose="03000509000000000000" pitchFamily="65" charset="-120"/>
              </a:rPr>
              <a:t>0.031</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Ratio: </a:t>
            </a:r>
            <a:r>
              <a:rPr lang="en-US" altLang="zh-TW" sz="2400" i="1" dirty="0" smtClean="0">
                <a:solidFill>
                  <a:srgbClr val="FF0000"/>
                </a:solidFill>
                <a:latin typeface="Palatino Linotype" panose="02040502050505030304" pitchFamily="18" charset="0"/>
                <a:ea typeface="標楷體" panose="03000509000000000000" pitchFamily="65" charset="-120"/>
              </a:rPr>
              <a:t>4.14</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a:t>
            </a:r>
            <a:r>
              <a:rPr lang="en-US" altLang="zh-TW" sz="2400" i="1" dirty="0" smtClean="0">
                <a:latin typeface="Palatino Linotype" panose="02040502050505030304" pitchFamily="18" charset="0"/>
                <a:ea typeface="標楷體" panose="03000509000000000000" pitchFamily="65" charset="-120"/>
              </a:rPr>
              <a:t>106</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0.53</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 </a:t>
            </a:r>
            <a:r>
              <a:rPr lang="en-US" altLang="zh-TW" sz="2400" i="1" dirty="0" smtClean="0">
                <a:latin typeface="Palatino Linotype" panose="02040502050505030304" pitchFamily="18" charset="0"/>
                <a:ea typeface="標楷體" panose="03000509000000000000" pitchFamily="65" charset="-120"/>
              </a:rPr>
              <a:t>0.074</a:t>
            </a:r>
            <a:endParaRPr lang="en-US" altLang="zh-TW" sz="2400"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690" y="2990044"/>
            <a:ext cx="7924800" cy="2769833"/>
          </a:xfrm>
          <a:prstGeom prst="rect">
            <a:avLst/>
          </a:prstGeom>
        </p:spPr>
      </p:pic>
    </p:spTree>
    <p:extLst>
      <p:ext uri="{BB962C8B-B14F-4D97-AF65-F5344CB8AC3E}">
        <p14:creationId xmlns:p14="http://schemas.microsoft.com/office/powerpoint/2010/main" val="17193611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8" y="276965"/>
            <a:ext cx="97435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a:t>
            </a:r>
            <a:r>
              <a:rPr lang="zh-TW" altLang="en-US" sz="3200" dirty="0" smtClean="0">
                <a:latin typeface="Palatino Linotype" panose="02040502050505030304" pitchFamily="18" charset="0"/>
                <a:ea typeface="標楷體" panose="03000509000000000000" pitchFamily="65" charset="-120"/>
              </a:rPr>
              <a:t>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a:t>
            </a:r>
            <a:r>
              <a:rPr lang="en-US" altLang="zh-TW" sz="3200" dirty="0" smtClean="0">
                <a:latin typeface="Palatino Linotype" panose="02040502050505030304" pitchFamily="18" charset="0"/>
                <a:ea typeface="標楷體" panose="03000509000000000000" pitchFamily="65" charset="-120"/>
              </a:rPr>
              <a:t>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861740"/>
            <a:ext cx="5038171" cy="4893647"/>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漲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做多</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預測未來 </a:t>
            </a:r>
            <a:r>
              <a:rPr lang="en-US" altLang="zh-TW" sz="2400" dirty="0" smtClean="0">
                <a:latin typeface="Palatino Linotype" panose="02040502050505030304" pitchFamily="18" charset="0"/>
                <a:ea typeface="標楷體" panose="03000509000000000000" pitchFamily="65" charset="-120"/>
              </a:rPr>
              <a:t>10</a:t>
            </a:r>
            <a:r>
              <a:rPr lang="zh-TW" altLang="en-US" sz="2400" dirty="0" smtClean="0">
                <a:latin typeface="Palatino Linotype" panose="02040502050505030304" pitchFamily="18" charset="0"/>
                <a:ea typeface="標楷體" panose="03000509000000000000" pitchFamily="65" charset="-120"/>
              </a:rPr>
              <a:t>個</a:t>
            </a:r>
            <a:r>
              <a:rPr lang="en-US" altLang="zh-TW" sz="2400" dirty="0" smtClean="0">
                <a:latin typeface="Palatino Linotype" panose="02040502050505030304" pitchFamily="18" charset="0"/>
                <a:ea typeface="標楷體" panose="03000509000000000000" pitchFamily="65" charset="-120"/>
              </a:rPr>
              <a:t>tick </a:t>
            </a:r>
            <a:r>
              <a:rPr lang="zh-TW" altLang="en-US" sz="2400" dirty="0" smtClean="0">
                <a:latin typeface="Palatino Linotype" panose="02040502050505030304" pitchFamily="18" charset="0"/>
                <a:ea typeface="標楷體" panose="03000509000000000000" pitchFamily="65" charset="-120"/>
              </a:rPr>
              <a:t>跌 </a:t>
            </a:r>
            <a:r>
              <a:rPr lang="en-US" altLang="zh-TW" sz="2400" dirty="0" smtClean="0">
                <a:latin typeface="Palatino Linotype" panose="02040502050505030304" pitchFamily="18" charset="0"/>
                <a:ea typeface="標楷體" panose="03000509000000000000" pitchFamily="65" charset="-120"/>
              </a:rPr>
              <a:t>0.1%</a:t>
            </a:r>
            <a:r>
              <a:rPr lang="zh-TW" altLang="en-US"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做空</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虧 </a:t>
            </a:r>
            <a:r>
              <a:rPr lang="en-US" altLang="zh-TW" sz="2400" dirty="0">
                <a:latin typeface="Palatino Linotype" panose="02040502050505030304" pitchFamily="18" charset="0"/>
                <a:ea typeface="標楷體" panose="03000509000000000000" pitchFamily="65" charset="-120"/>
              </a:rPr>
              <a:t>1</a:t>
            </a:r>
            <a:r>
              <a:rPr lang="en-US" altLang="zh-TW" sz="2400" dirty="0" smtClean="0">
                <a:latin typeface="Palatino Linotype" panose="02040502050505030304" pitchFamily="18" charset="0"/>
                <a:ea typeface="標楷體" panose="03000509000000000000" pitchFamily="65" charset="-120"/>
              </a:rPr>
              <a:t>.5%</a:t>
            </a:r>
            <a:r>
              <a:rPr lang="zh-TW" altLang="en-US" sz="2400" dirty="0" smtClean="0">
                <a:latin typeface="Palatino Linotype" panose="02040502050505030304" pitchFamily="18" charset="0"/>
                <a:ea typeface="標楷體" panose="03000509000000000000" pitchFamily="65" charset="-120"/>
              </a:rPr>
              <a:t>停損</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endParaRPr lang="en-US" altLang="zh-TW" sz="2400" b="1" i="1" dirty="0" smtClean="0">
              <a:latin typeface="Palatino Linotype" panose="02040502050505030304" pitchFamily="18" charset="0"/>
              <a:ea typeface="標楷體" panose="03000509000000000000" pitchFamily="65" charset="-120"/>
            </a:endParaRPr>
          </a:p>
          <a:p>
            <a:r>
              <a:rPr lang="en-US" altLang="zh-TW" sz="24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Return: </a:t>
            </a:r>
            <a:r>
              <a:rPr lang="zh-TW" altLang="en-US" sz="2400" i="1" dirty="0" smtClean="0">
                <a:solidFill>
                  <a:srgbClr val="FF0000"/>
                </a:solidFill>
                <a:latin typeface="Palatino Linotype" panose="02040502050505030304" pitchFamily="18" charset="0"/>
                <a:ea typeface="標楷體" panose="03000509000000000000" pitchFamily="65" charset="-120"/>
              </a:rPr>
              <a:t> </a:t>
            </a:r>
            <a:r>
              <a:rPr lang="en-US" altLang="zh-TW" sz="2400" i="1" dirty="0" smtClean="0">
                <a:solidFill>
                  <a:srgbClr val="FF0000"/>
                </a:solidFill>
                <a:latin typeface="Palatino Linotype" panose="02040502050505030304" pitchFamily="18" charset="0"/>
                <a:ea typeface="標楷體" panose="03000509000000000000" pitchFamily="65" charset="-120"/>
              </a:rPr>
              <a:t>0.77%</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err="1" smtClean="0">
                <a:latin typeface="Palatino Linotype" panose="02040502050505030304" pitchFamily="18" charset="0"/>
                <a:ea typeface="標楷體" panose="03000509000000000000" pitchFamily="65" charset="-120"/>
              </a:rPr>
              <a:t>Vol</a:t>
            </a:r>
            <a:r>
              <a:rPr lang="en-US" altLang="zh-TW" sz="2400" i="1" dirty="0" smtClean="0">
                <a:latin typeface="Palatino Linotype" panose="02040502050505030304" pitchFamily="18" charset="0"/>
                <a:ea typeface="標楷體" panose="03000509000000000000" pitchFamily="65" charset="-120"/>
              </a:rPr>
              <a:t>: </a:t>
            </a:r>
            <a:r>
              <a:rPr lang="en-US" altLang="zh-TW" sz="2400" i="1" dirty="0" smtClean="0">
                <a:latin typeface="Palatino Linotype" panose="02040502050505030304" pitchFamily="18" charset="0"/>
                <a:ea typeface="標楷體" panose="03000509000000000000" pitchFamily="65" charset="-120"/>
              </a:rPr>
              <a:t>0.013</a:t>
            </a: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Sharp </a:t>
            </a:r>
            <a:r>
              <a:rPr lang="en-US" altLang="zh-TW" sz="2400" i="1" dirty="0" smtClean="0">
                <a:latin typeface="Palatino Linotype" panose="02040502050505030304" pitchFamily="18" charset="0"/>
                <a:ea typeface="標楷體" panose="03000509000000000000" pitchFamily="65" charset="-120"/>
              </a:rPr>
              <a:t>Ratio: </a:t>
            </a:r>
            <a:r>
              <a:rPr lang="en-US" altLang="zh-TW" sz="2400" i="1" dirty="0" smtClean="0">
                <a:solidFill>
                  <a:srgbClr val="FF0000"/>
                </a:solidFill>
                <a:latin typeface="Palatino Linotype" panose="02040502050505030304" pitchFamily="18" charset="0"/>
                <a:ea typeface="標楷體" panose="03000509000000000000" pitchFamily="65" charset="-120"/>
              </a:rPr>
              <a:t>0.183</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Transactions: </a:t>
            </a:r>
            <a:r>
              <a:rPr lang="en-US" altLang="zh-TW" sz="2400" i="1" dirty="0" smtClean="0">
                <a:latin typeface="Palatino Linotype" panose="02040502050505030304" pitchFamily="18" charset="0"/>
                <a:ea typeface="標楷體" panose="03000509000000000000" pitchFamily="65" charset="-120"/>
              </a:rPr>
              <a:t>11</a:t>
            </a:r>
            <a:endParaRPr lang="en-US" altLang="zh-TW" sz="2400"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Odds Ratio: </a:t>
            </a:r>
            <a:r>
              <a:rPr lang="en-US" altLang="zh-TW" sz="2400" i="1" dirty="0" smtClean="0">
                <a:solidFill>
                  <a:srgbClr val="FF0000"/>
                </a:solidFill>
                <a:latin typeface="Palatino Linotype" panose="02040502050505030304" pitchFamily="18" charset="0"/>
                <a:ea typeface="標楷體" panose="03000509000000000000" pitchFamily="65" charset="-120"/>
              </a:rPr>
              <a:t>0.36</a:t>
            </a:r>
            <a:endParaRPr lang="en-US" altLang="zh-TW" sz="2400" i="1" dirty="0" smtClean="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i="1" dirty="0" smtClean="0">
                <a:latin typeface="Palatino Linotype" panose="02040502050505030304" pitchFamily="18" charset="0"/>
                <a:ea typeface="標楷體" panose="03000509000000000000" pitchFamily="65" charset="-120"/>
              </a:rPr>
              <a:t>Max Drawdown: </a:t>
            </a:r>
            <a:r>
              <a:rPr lang="en-US" altLang="zh-TW" sz="2400" i="1" dirty="0" smtClean="0">
                <a:latin typeface="Palatino Linotype" panose="02040502050505030304" pitchFamily="18" charset="0"/>
                <a:ea typeface="標楷體" panose="03000509000000000000" pitchFamily="65" charset="-120"/>
              </a:rPr>
              <a:t>0.022</a:t>
            </a:r>
            <a:endParaRPr lang="en-US" altLang="zh-TW" sz="2400" i="1" dirty="0" smtClean="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831" y="3077051"/>
            <a:ext cx="7911014" cy="2678336"/>
          </a:xfrm>
          <a:prstGeom prst="rect">
            <a:avLst/>
          </a:prstGeom>
        </p:spPr>
      </p:pic>
    </p:spTree>
    <p:extLst>
      <p:ext uri="{BB962C8B-B14F-4D97-AF65-F5344CB8AC3E}">
        <p14:creationId xmlns:p14="http://schemas.microsoft.com/office/powerpoint/2010/main" val="30834908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 xmlns:a16="http://schemas.microsoft.com/office/drawing/2014/main" id="{20CC6762-354E-4842-87D3-8E238D58E3E4}"/>
              </a:ext>
            </a:extLst>
          </p:cNvPr>
          <p:cNvSpPr txBox="1"/>
          <p:nvPr/>
        </p:nvSpPr>
        <p:spPr>
          <a:xfrm>
            <a:off x="257727" y="861740"/>
            <a:ext cx="10920345" cy="1200329"/>
          </a:xfrm>
          <a:prstGeom prst="rect">
            <a:avLst/>
          </a:prstGeom>
          <a:noFill/>
        </p:spPr>
        <p:txBody>
          <a:bodyPr wrap="square" rtlCol="0">
            <a:spAutoFit/>
          </a:bodyPr>
          <a:lstStyle/>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透過回歸模型選取因子，有效提升深度學習的訓練效率</a:t>
            </a:r>
            <a:endParaRPr lang="en-US" altLang="zh-TW" sz="24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4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400" dirty="0" smtClean="0">
                <a:latin typeface="Palatino Linotype" panose="02040502050505030304" pitchFamily="18" charset="0"/>
                <a:ea typeface="標楷體" panose="03000509000000000000" pitchFamily="65" charset="-120"/>
              </a:rPr>
              <a:t>財金直覺、經驗的</a:t>
            </a:r>
            <a:r>
              <a:rPr lang="zh-TW" altLang="en-US" sz="2400" dirty="0" smtClean="0">
                <a:latin typeface="Palatino Linotype" panose="02040502050505030304" pitchFamily="18" charset="0"/>
                <a:ea typeface="標楷體" panose="03000509000000000000" pitchFamily="65" charset="-120"/>
              </a:rPr>
              <a:t>重要性</a:t>
            </a:r>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 xmlns:a16="http://schemas.microsoft.com/office/drawing/2014/main" id="{20CC6762-354E-4842-87D3-8E238D58E3E4}"/>
              </a:ext>
            </a:extLst>
          </p:cNvPr>
          <p:cNvSpPr txBox="1"/>
          <p:nvPr/>
        </p:nvSpPr>
        <p:spPr>
          <a:xfrm>
            <a:off x="257727" y="2301231"/>
            <a:ext cx="11704118" cy="3908762"/>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未來</a:t>
            </a:r>
            <a:r>
              <a:rPr lang="zh-TW" altLang="en-US" sz="3200" dirty="0">
                <a:latin typeface="Palatino Linotype" panose="02040502050505030304" pitchFamily="18" charset="0"/>
                <a:ea typeface="標楷體" panose="03000509000000000000" pitchFamily="65" charset="-120"/>
              </a:rPr>
              <a:t>研究</a:t>
            </a:r>
            <a:endParaRPr lang="en-US" altLang="zh-TW" sz="32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結合</a:t>
            </a:r>
            <a:r>
              <a:rPr lang="en-US" altLang="zh-TW" sz="2400" dirty="0" smtClean="0">
                <a:latin typeface="Palatino Linotype" panose="02040502050505030304" pitchFamily="18" charset="0"/>
                <a:ea typeface="標楷體" panose="03000509000000000000" pitchFamily="65" charset="-120"/>
              </a:rPr>
              <a:t>BERT</a:t>
            </a:r>
            <a:r>
              <a:rPr lang="zh-TW" altLang="en-US" sz="2400" dirty="0" smtClean="0">
                <a:latin typeface="Palatino Linotype" panose="02040502050505030304" pitchFamily="18" charset="0"/>
                <a:ea typeface="標楷體" panose="03000509000000000000" pitchFamily="65" charset="-120"/>
              </a:rPr>
              <a:t>模型挖取新聞資訊對股價報酬的影響</a:t>
            </a:r>
            <a:endParaRPr lang="en-US" altLang="zh-TW" sz="2400" dirty="0" smtClean="0">
              <a:latin typeface="Palatino Linotype" panose="02040502050505030304" pitchFamily="18" charset="0"/>
              <a:ea typeface="標楷體" panose="03000509000000000000" pitchFamily="65" charset="-120"/>
            </a:endParaRPr>
          </a:p>
          <a:p>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參考論文</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a:t>
            </a:r>
            <a:r>
              <a:rPr lang="en-US" altLang="zh-TW" sz="2400" i="1" u="sng" dirty="0">
                <a:latin typeface="Palatino Linotype" panose="02040502050505030304" pitchFamily="18" charset="0"/>
                <a:ea typeface="標楷體" panose="03000509000000000000" pitchFamily="65" charset="-120"/>
              </a:rPr>
              <a:t>BERT-based Financial Sentiment Index </a:t>
            </a:r>
            <a:r>
              <a:rPr lang="en-US" altLang="zh-TW" sz="2400" i="1" u="sng" dirty="0" smtClean="0">
                <a:latin typeface="Palatino Linotype" panose="02040502050505030304" pitchFamily="18" charset="0"/>
                <a:ea typeface="標楷體" panose="03000509000000000000" pitchFamily="65" charset="-120"/>
              </a:rPr>
              <a:t>and</a:t>
            </a:r>
            <a:r>
              <a:rPr lang="zh-TW" altLang="en-US" sz="2400" i="1" u="sng" dirty="0" smtClean="0">
                <a:latin typeface="Palatino Linotype" panose="02040502050505030304" pitchFamily="18" charset="0"/>
                <a:ea typeface="標楷體" panose="03000509000000000000" pitchFamily="65" charset="-120"/>
              </a:rPr>
              <a:t> </a:t>
            </a:r>
            <a:r>
              <a:rPr lang="en-US" altLang="zh-TW" sz="2400" i="1" u="sng" dirty="0" smtClean="0">
                <a:latin typeface="Palatino Linotype" panose="02040502050505030304" pitchFamily="18" charset="0"/>
                <a:ea typeface="標楷體" panose="03000509000000000000" pitchFamily="65" charset="-120"/>
              </a:rPr>
              <a:t>LSTM-based </a:t>
            </a:r>
            <a:r>
              <a:rPr lang="en-US" altLang="zh-TW" sz="2400" i="1" u="sng" dirty="0">
                <a:latin typeface="Palatino Linotype" panose="02040502050505030304" pitchFamily="18" charset="0"/>
                <a:ea typeface="標楷體" panose="03000509000000000000" pitchFamily="65" charset="-120"/>
              </a:rPr>
              <a:t>Stock Return </a:t>
            </a:r>
            <a:r>
              <a:rPr lang="en-US" altLang="zh-TW" sz="2400" i="1" u="sng" dirty="0" smtClean="0">
                <a:latin typeface="Palatino Linotype" panose="02040502050505030304" pitchFamily="18" charset="0"/>
                <a:ea typeface="標楷體" panose="03000509000000000000" pitchFamily="65" charset="-120"/>
              </a:rPr>
              <a:t>Predictability</a:t>
            </a:r>
            <a:r>
              <a:rPr lang="zh-TW" altLang="en-US" sz="2400" i="1" u="sng"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a:t>
            </a: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持續挖掘新的因子</a:t>
            </a:r>
            <a:endParaRPr lang="en-US" altLang="zh-TW" sz="2400" dirty="0" smtClean="0">
              <a:latin typeface="Palatino Linotype" panose="02040502050505030304" pitchFamily="18" charset="0"/>
              <a:ea typeface="標楷體" panose="03000509000000000000" pitchFamily="65" charset="-120"/>
            </a:endParaRPr>
          </a:p>
          <a:p>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閱讀國內外最新論文，擷取新的因子想法</a:t>
            </a:r>
            <a:r>
              <a:rPr lang="en-US" altLang="zh-TW" sz="2400" dirty="0" smtClean="0">
                <a:latin typeface="Palatino Linotype" panose="02040502050505030304" pitchFamily="18" charset="0"/>
                <a:ea typeface="標楷體" panose="03000509000000000000" pitchFamily="65" charset="-120"/>
              </a:rPr>
              <a:t>)</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改善模型普遍低估股價報酬的情形</a:t>
            </a:r>
            <a:endParaRPr lang="en-US" altLang="zh-TW" sz="2400" dirty="0" smtClean="0">
              <a:latin typeface="Palatino Linotype" panose="02040502050505030304" pitchFamily="18" charset="0"/>
              <a:ea typeface="標楷體" panose="03000509000000000000" pitchFamily="65" charset="-120"/>
            </a:endParaRPr>
          </a:p>
          <a:p>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嘗試對股價報酬做一些轉換，讓預測值不要只偏好貼在</a:t>
            </a:r>
            <a:r>
              <a:rPr lang="en-US" altLang="zh-TW" sz="2400" dirty="0" smtClean="0">
                <a:latin typeface="Palatino Linotype" panose="02040502050505030304" pitchFamily="18" charset="0"/>
                <a:ea typeface="標楷體" panose="03000509000000000000" pitchFamily="65" charset="-120"/>
              </a:rPr>
              <a:t>0</a:t>
            </a:r>
            <a:r>
              <a:rPr lang="zh-TW" altLang="en-US" sz="2400" dirty="0" smtClean="0">
                <a:latin typeface="Palatino Linotype" panose="02040502050505030304" pitchFamily="18" charset="0"/>
                <a:ea typeface="標楷體" panose="03000509000000000000" pitchFamily="65" charset="-120"/>
              </a:rPr>
              <a:t>上</a:t>
            </a:r>
            <a:r>
              <a:rPr lang="en-US" altLang="zh-TW" sz="2400" dirty="0" smtClean="0">
                <a:latin typeface="Palatino Linotype" panose="02040502050505030304" pitchFamily="18" charset="0"/>
                <a:ea typeface="標楷體" panose="03000509000000000000" pitchFamily="65" charset="-120"/>
              </a:rPr>
              <a:t>)</a:t>
            </a:r>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5504090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4F40A66-5C38-4D76-B82B-AB073CF5567B}"/>
              </a:ext>
            </a:extLst>
          </p:cNvPr>
          <p:cNvSpPr>
            <a:spLocks noGrp="1"/>
          </p:cNvSpPr>
          <p:nvPr>
            <p:ph type="title"/>
          </p:nvPr>
        </p:nvSpPr>
        <p:spPr>
          <a:xfrm>
            <a:off x="838200" y="2675731"/>
            <a:ext cx="10515600" cy="1325563"/>
          </a:xfrm>
        </p:spPr>
        <p:txBody>
          <a:bodyPr/>
          <a:lstStyle/>
          <a:p>
            <a:pPr algn="ctr"/>
            <a:r>
              <a:rPr lang="zh-TW" altLang="en-US" dirty="0">
                <a:latin typeface="標楷體" panose="03000509000000000000" pitchFamily="65" charset="-120"/>
                <a:ea typeface="標楷體" panose="03000509000000000000" pitchFamily="65" charset="-120"/>
              </a:rPr>
              <a:t>謝謝聆聽</a:t>
            </a:r>
          </a:p>
        </p:txBody>
      </p:sp>
    </p:spTree>
    <p:extLst>
      <p:ext uri="{BB962C8B-B14F-4D97-AF65-F5344CB8AC3E}">
        <p14:creationId xmlns:p14="http://schemas.microsoft.com/office/powerpoint/2010/main" val="3699817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標楷體" panose="03000509000000000000" pitchFamily="65" charset="-120"/>
                <a:ea typeface="標楷體" panose="03000509000000000000" pitchFamily="65" charset="-120"/>
              </a:rPr>
              <a:t>模型</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5688191" y="861740"/>
            <a:ext cx="6068379" cy="4657939"/>
          </a:xfrm>
          <a:prstGeom prst="rect">
            <a:avLst/>
          </a:prstGeom>
        </p:spPr>
      </p:pic>
      <p:sp>
        <p:nvSpPr>
          <p:cNvPr id="7" name="文字方塊 6">
            <a:extLst>
              <a:ext uri="{FF2B5EF4-FFF2-40B4-BE49-F238E27FC236}">
                <a16:creationId xmlns="" xmlns:a16="http://schemas.microsoft.com/office/drawing/2014/main" id="{20CC6762-354E-4842-87D3-8E238D58E3E4}"/>
              </a:ext>
            </a:extLst>
          </p:cNvPr>
          <p:cNvSpPr txBox="1"/>
          <p:nvPr/>
        </p:nvSpPr>
        <p:spPr>
          <a:xfrm>
            <a:off x="257730" y="1482549"/>
            <a:ext cx="4818124" cy="4154984"/>
          </a:xfrm>
          <a:prstGeom prst="rect">
            <a:avLst/>
          </a:prstGeom>
          <a:noFill/>
        </p:spPr>
        <p:txBody>
          <a:bodyPr wrap="square" rtlCol="0">
            <a:spAutoFit/>
          </a:bodyPr>
          <a:lstStyle/>
          <a:p>
            <a:pPr marL="342900" indent="-342900">
              <a:buFont typeface="Arial" panose="020B0604020202020204" pitchFamily="34" charset="0"/>
              <a:buChar char="•"/>
            </a:pPr>
            <a:r>
              <a:rPr lang="en-US" altLang="zh-TW" sz="2400" b="1" dirty="0" smtClean="0">
                <a:latin typeface="Palatino Linotype" panose="02040502050505030304" pitchFamily="18" charset="0"/>
                <a:ea typeface="標楷體" panose="03000509000000000000" pitchFamily="65" charset="-120"/>
              </a:rPr>
              <a:t>Forget Gate</a:t>
            </a:r>
            <a:r>
              <a:rPr lang="en-US" altLang="zh-TW"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決定</a:t>
            </a:r>
            <a:r>
              <a:rPr lang="zh-TW" altLang="en-US" sz="2400" dirty="0">
                <a:latin typeface="Palatino Linotype" panose="02040502050505030304" pitchFamily="18" charset="0"/>
                <a:ea typeface="標楷體" panose="03000509000000000000" pitchFamily="65" charset="-120"/>
              </a:rPr>
              <a:t>細胞是否要遺忘目前的記憶</a:t>
            </a:r>
            <a:r>
              <a:rPr lang="zh-TW" altLang="en-US" sz="2400" dirty="0" smtClean="0">
                <a:latin typeface="Palatino Linotype" panose="02040502050505030304" pitchFamily="18" charset="0"/>
                <a:ea typeface="標楷體" panose="03000509000000000000" pitchFamily="65" charset="-120"/>
              </a:rPr>
              <a:t>狀態</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b="1" dirty="0" smtClean="0">
                <a:latin typeface="Palatino Linotype" panose="02040502050505030304" pitchFamily="18" charset="0"/>
                <a:ea typeface="標楷體" panose="03000509000000000000" pitchFamily="65" charset="-120"/>
              </a:rPr>
              <a:t>Input Gate</a:t>
            </a:r>
            <a:r>
              <a:rPr lang="en-US" altLang="zh-TW"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決定</a:t>
            </a:r>
            <a:r>
              <a:rPr lang="zh-TW" altLang="en-US" sz="2400" dirty="0">
                <a:latin typeface="Palatino Linotype" panose="02040502050505030304" pitchFamily="18" charset="0"/>
                <a:ea typeface="標楷體" panose="03000509000000000000" pitchFamily="65" charset="-120"/>
              </a:rPr>
              <a:t>目前輸入有沒有重要到值得</a:t>
            </a:r>
            <a:r>
              <a:rPr lang="zh-TW" altLang="en-US" sz="2400" dirty="0" smtClean="0">
                <a:latin typeface="Palatino Linotype" panose="02040502050505030304" pitchFamily="18" charset="0"/>
                <a:ea typeface="標楷體" panose="03000509000000000000" pitchFamily="65" charset="-120"/>
              </a:rPr>
              <a:t>處理</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b="1" dirty="0" smtClean="0">
                <a:latin typeface="Palatino Linotype" panose="02040502050505030304" pitchFamily="18" charset="0"/>
                <a:ea typeface="標楷體" panose="03000509000000000000" pitchFamily="65" charset="-120"/>
              </a:rPr>
              <a:t>Output Gate</a:t>
            </a:r>
            <a:r>
              <a:rPr lang="en-US" altLang="zh-TW" sz="2400" dirty="0" smtClean="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決定</a:t>
            </a:r>
            <a:r>
              <a:rPr lang="zh-TW" altLang="en-US" sz="2400" dirty="0">
                <a:latin typeface="Palatino Linotype" panose="02040502050505030304" pitchFamily="18" charset="0"/>
                <a:ea typeface="標楷體" panose="03000509000000000000" pitchFamily="65" charset="-120"/>
              </a:rPr>
              <a:t>更新後的記憶狀態有多少要</a:t>
            </a:r>
            <a:r>
              <a:rPr lang="zh-TW" altLang="en-US" sz="2400" dirty="0" smtClean="0">
                <a:latin typeface="Palatino Linotype" panose="02040502050505030304" pitchFamily="18" charset="0"/>
                <a:ea typeface="標楷體" panose="03000509000000000000" pitchFamily="65" charset="-120"/>
              </a:rPr>
              <a:t>輸出</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a:p>
            <a:r>
              <a:rPr lang="zh-TW" altLang="en-US" sz="2400" dirty="0" smtClean="0">
                <a:latin typeface="Palatino Linotype" panose="02040502050505030304" pitchFamily="18" charset="0"/>
                <a:ea typeface="標楷體" panose="03000509000000000000" pitchFamily="65" charset="-120"/>
              </a:rPr>
              <a:t>               優點</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 處理</a:t>
            </a:r>
            <a:r>
              <a:rPr lang="zh-TW" altLang="en-US" sz="2400" b="1" dirty="0" smtClean="0">
                <a:latin typeface="Palatino Linotype" panose="02040502050505030304" pitchFamily="18" charset="0"/>
                <a:ea typeface="標楷體" panose="03000509000000000000" pitchFamily="65" charset="-120"/>
              </a:rPr>
              <a:t>時間序列</a:t>
            </a:r>
            <a:r>
              <a:rPr lang="zh-TW" altLang="en-US" sz="2400" dirty="0" smtClean="0">
                <a:latin typeface="Palatino Linotype" panose="02040502050505030304" pitchFamily="18" charset="0"/>
                <a:ea typeface="標楷體" panose="03000509000000000000" pitchFamily="65" charset="-120"/>
              </a:rPr>
              <a:t>資料</a:t>
            </a:r>
            <a:endParaRPr lang="en-US" altLang="zh-TW" sz="24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
        <p:nvSpPr>
          <p:cNvPr id="5" name="向右箭號 4"/>
          <p:cNvSpPr/>
          <p:nvPr/>
        </p:nvSpPr>
        <p:spPr>
          <a:xfrm>
            <a:off x="257730" y="4795935"/>
            <a:ext cx="989045" cy="4478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6860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30" y="276965"/>
            <a:ext cx="51524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 </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VS</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257730" y="861740"/>
            <a:ext cx="11800920" cy="5632311"/>
          </a:xfrm>
          <a:prstGeom prst="rect">
            <a:avLst/>
          </a:prstGeom>
          <a:noFill/>
        </p:spPr>
        <p:txBody>
          <a:bodyPr wrap="square" rtlCol="0">
            <a:spAutoFit/>
          </a:bodyPr>
          <a:lstStyle/>
          <a:p>
            <a:r>
              <a:rPr lang="zh-TW" altLang="en-US" sz="2400" b="1" dirty="0" smtClean="0">
                <a:latin typeface="Palatino Linotype" panose="02040502050505030304" pitchFamily="18" charset="0"/>
                <a:ea typeface="標楷體" panose="03000509000000000000" pitchFamily="65" charset="-120"/>
              </a:rPr>
              <a:t>傳統</a:t>
            </a:r>
            <a:r>
              <a:rPr lang="en-US" altLang="zh-TW" sz="2400" b="1" dirty="0" smtClean="0">
                <a:latin typeface="Palatino Linotype" panose="02040502050505030304" pitchFamily="18" charset="0"/>
                <a:ea typeface="標楷體" panose="03000509000000000000" pitchFamily="65" charset="-120"/>
              </a:rPr>
              <a:t>RNN</a:t>
            </a: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語言閱讀的思路，接近於人。</a:t>
            </a:r>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a:latin typeface="Palatino Linotype" panose="02040502050505030304" pitchFamily="18" charset="0"/>
                <a:ea typeface="標楷體" panose="03000509000000000000" pitchFamily="65" charset="-120"/>
              </a:rPr>
              <a:t>在實作上，傳統的 </a:t>
            </a:r>
            <a:r>
              <a:rPr lang="en-US" altLang="zh-TW" sz="2400" dirty="0">
                <a:latin typeface="Palatino Linotype" panose="02040502050505030304" pitchFamily="18" charset="0"/>
                <a:ea typeface="標楷體" panose="03000509000000000000" pitchFamily="65" charset="-120"/>
              </a:rPr>
              <a:t>RNN </a:t>
            </a:r>
            <a:r>
              <a:rPr lang="zh-TW" altLang="en-US" sz="2400" dirty="0">
                <a:latin typeface="Palatino Linotype" panose="02040502050505030304" pitchFamily="18" charset="0"/>
                <a:ea typeface="標楷體" panose="03000509000000000000" pitchFamily="65" charset="-120"/>
              </a:rPr>
              <a:t>很難捕捉到長期的記憶，數學上所產生的梯度消失的問題造成長時間的記憶會被短時間的記憶所隱藏</a:t>
            </a:r>
            <a:r>
              <a:rPr lang="zh-TW" altLang="en-US" sz="2400" dirty="0" smtClean="0">
                <a:latin typeface="Palatino Linotype" panose="02040502050505030304" pitchFamily="18" charset="0"/>
                <a:ea typeface="標楷體" panose="03000509000000000000" pitchFamily="65" charset="-120"/>
              </a:rPr>
              <a:t>。因</a:t>
            </a:r>
            <a:r>
              <a:rPr lang="zh-TW" altLang="en-US" sz="2400" dirty="0">
                <a:latin typeface="Palatino Linotype" panose="02040502050505030304" pitchFamily="18" charset="0"/>
                <a:ea typeface="標楷體" panose="03000509000000000000" pitchFamily="65" charset="-120"/>
              </a:rPr>
              <a:t>此</a:t>
            </a:r>
            <a:r>
              <a:rPr lang="zh-TW" altLang="en-US" sz="2400" dirty="0" smtClean="0">
                <a:latin typeface="Palatino Linotype" panose="02040502050505030304" pitchFamily="18" charset="0"/>
                <a:ea typeface="標楷體" panose="03000509000000000000" pitchFamily="65" charset="-120"/>
              </a:rPr>
              <a:t>長時間的記憶表現不好，常只考慮最近的輸入。</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r>
              <a:rPr lang="en-US" altLang="zh-TW" sz="2400" b="1" dirty="0" smtClean="0">
                <a:latin typeface="Palatino Linotype" panose="02040502050505030304" pitchFamily="18" charset="0"/>
                <a:ea typeface="標楷體" panose="03000509000000000000" pitchFamily="65" charset="-120"/>
              </a:rPr>
              <a:t>LSTM</a:t>
            </a: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LSTM</a:t>
            </a:r>
            <a:r>
              <a:rPr lang="zh-TW" altLang="en-US" sz="2400" dirty="0" smtClean="0">
                <a:latin typeface="Palatino Linotype" panose="02040502050505030304" pitchFamily="18" charset="0"/>
                <a:ea typeface="標楷體" panose="03000509000000000000" pitchFamily="65" charset="-120"/>
              </a:rPr>
              <a:t> 透過設計較佳的激勵函數，在神經單元</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細胞</a:t>
            </a:r>
            <a:r>
              <a:rPr lang="en-US" altLang="zh-TW" sz="2400" dirty="0" smtClean="0">
                <a:latin typeface="Palatino Linotype" panose="02040502050505030304" pitchFamily="18" charset="0"/>
                <a:ea typeface="標楷體" panose="03000509000000000000" pitchFamily="65" charset="-120"/>
              </a:rPr>
              <a:t>A)</a:t>
            </a:r>
            <a:r>
              <a:rPr lang="zh-TW" altLang="en-US" sz="2400" dirty="0" smtClean="0">
                <a:latin typeface="Palatino Linotype" panose="02040502050505030304" pitchFamily="18" charset="0"/>
                <a:ea typeface="標楷體" panose="03000509000000000000" pitchFamily="65" charset="-120"/>
              </a:rPr>
              <a:t>中加入遺忘、輸入</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更新</a:t>
            </a:r>
            <a:r>
              <a:rPr lang="en-US" altLang="zh-TW" sz="2400" dirty="0" smtClean="0">
                <a:latin typeface="Palatino Linotype" panose="02040502050505030304" pitchFamily="18" charset="0"/>
                <a:ea typeface="標楷體" panose="03000509000000000000" pitchFamily="65" charset="-120"/>
              </a:rPr>
              <a:t>)</a:t>
            </a:r>
            <a:r>
              <a:rPr lang="zh-TW" altLang="en-US" sz="2400" dirty="0" smtClean="0">
                <a:latin typeface="Palatino Linotype" panose="02040502050505030304" pitchFamily="18" charset="0"/>
                <a:ea typeface="標楷體" panose="03000509000000000000" pitchFamily="65" charset="-120"/>
              </a:rPr>
              <a:t>、輸出閥門，去決定</a:t>
            </a:r>
            <a:r>
              <a:rPr lang="zh-TW" altLang="en-US" sz="2400" dirty="0">
                <a:latin typeface="Palatino Linotype" panose="02040502050505030304" pitchFamily="18" charset="0"/>
                <a:ea typeface="標楷體" panose="03000509000000000000" pitchFamily="65" charset="-120"/>
              </a:rPr>
              <a:t>哪</a:t>
            </a:r>
            <a:r>
              <a:rPr lang="zh-TW" altLang="en-US" sz="2400" dirty="0" smtClean="0">
                <a:latin typeface="Palatino Linotype" panose="02040502050505030304" pitchFamily="18" charset="0"/>
                <a:ea typeface="標楷體" panose="03000509000000000000" pitchFamily="65" charset="-120"/>
              </a:rPr>
              <a:t>些細胞狀態應該被遺忘、哪些新的狀態應該被加入、根據當前的狀態和現在的輸入，輸出應該要是什麼。</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增加長時間的記憶表現，不只考慮最近的輸入，可以將任意時間點的狀態拿來使用。</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4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運用於個股價量的時間序列資料。</a:t>
            </a:r>
            <a:endParaRPr lang="en-US" altLang="zh-CN"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5517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zh-TW" altLang="en-US" sz="3200" dirty="0" smtClean="0">
                <a:latin typeface="Palatino Linotype" panose="02040502050505030304" pitchFamily="18" charset="0"/>
                <a:ea typeface="標楷體" panose="03000509000000000000" pitchFamily="65" charset="-120"/>
              </a:rPr>
              <a:t>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 xmlns:a16="http://schemas.microsoft.com/office/drawing/2014/main" id="{20CC6762-354E-4842-87D3-8E238D58E3E4}"/>
              </a:ext>
            </a:extLst>
          </p:cNvPr>
          <p:cNvSpPr txBox="1"/>
          <p:nvPr/>
        </p:nvSpPr>
        <p:spPr>
          <a:xfrm>
            <a:off x="257728" y="861740"/>
            <a:ext cx="6164093" cy="452431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Time-insensitive Set</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Bid-Ask spread</a:t>
            </a: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Mid Price</a:t>
            </a: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Price Difference</a:t>
            </a: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Mean Price &amp; Mean Volume</a:t>
            </a: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Accumulative </a:t>
            </a:r>
            <a:r>
              <a:rPr lang="en-US" altLang="zh-TW" sz="2400" dirty="0" smtClean="0">
                <a:latin typeface="Palatino Linotype" panose="02040502050505030304" pitchFamily="18" charset="0"/>
                <a:ea typeface="標楷體" panose="03000509000000000000" pitchFamily="65" charset="-120"/>
              </a:rPr>
              <a:t>Bid-Ask spread</a:t>
            </a: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Accumulative </a:t>
            </a:r>
            <a:r>
              <a:rPr lang="en-US" altLang="zh-TW" sz="2400" dirty="0" smtClean="0">
                <a:latin typeface="Palatino Linotype" panose="02040502050505030304" pitchFamily="18" charset="0"/>
                <a:ea typeface="標楷體" panose="03000509000000000000" pitchFamily="65" charset="-120"/>
              </a:rPr>
              <a:t>Bid-Ask Quantity spread</a:t>
            </a:r>
            <a:endParaRPr lang="en-US" altLang="zh-TW" sz="24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 xmlns:a16="http://schemas.microsoft.com/office/drawing/2014/main" id="{20CC6762-354E-4842-87D3-8E238D58E3E4}"/>
              </a:ext>
            </a:extLst>
          </p:cNvPr>
          <p:cNvSpPr txBox="1"/>
          <p:nvPr/>
        </p:nvSpPr>
        <p:spPr>
          <a:xfrm>
            <a:off x="6421822" y="861739"/>
            <a:ext cx="4964273" cy="4524315"/>
          </a:xfrm>
          <a:prstGeom prst="rect">
            <a:avLst/>
          </a:prstGeom>
          <a:noFill/>
        </p:spPr>
        <p:txBody>
          <a:bodyPr wrap="square" rtlCol="0">
            <a:spAutoFit/>
          </a:bodyPr>
          <a:lstStyle/>
          <a:p>
            <a:r>
              <a:rPr lang="en-US" altLang="zh-TW" sz="2400" b="1" i="1" dirty="0" smtClean="0">
                <a:latin typeface="Palatino Linotype" panose="02040502050505030304" pitchFamily="18" charset="0"/>
                <a:ea typeface="標楷體" panose="03000509000000000000" pitchFamily="65" charset="-120"/>
              </a:rPr>
              <a:t>Time-sensitive Set</a:t>
            </a: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1-tick </a:t>
            </a:r>
            <a:r>
              <a:rPr lang="zh-TW" altLang="en-US" sz="2400" dirty="0" smtClean="0">
                <a:latin typeface="Palatino Linotype" panose="02040502050505030304" pitchFamily="18" charset="0"/>
                <a:ea typeface="標楷體" panose="03000509000000000000" pitchFamily="65" charset="-120"/>
              </a:rPr>
              <a:t>價格</a:t>
            </a:r>
            <a:r>
              <a:rPr lang="zh-TW" altLang="en-US" sz="2400" dirty="0" smtClean="0">
                <a:latin typeface="Palatino Linotype" panose="02040502050505030304" pitchFamily="18" charset="0"/>
                <a:ea typeface="標楷體" panose="03000509000000000000" pitchFamily="65" charset="-120"/>
              </a:rPr>
              <a:t>差</a:t>
            </a:r>
            <a:r>
              <a:rPr lang="zh-TW" altLang="en-US" sz="2400" dirty="0">
                <a:latin typeface="Palatino Linotype" panose="02040502050505030304" pitchFamily="18" charset="0"/>
                <a:ea typeface="標楷體" panose="03000509000000000000" pitchFamily="65" charset="-120"/>
              </a:rPr>
              <a:t>分</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5-ticks </a:t>
            </a:r>
            <a:r>
              <a:rPr lang="zh-TW" altLang="en-US" sz="2400" dirty="0" smtClean="0">
                <a:latin typeface="Palatino Linotype" panose="02040502050505030304" pitchFamily="18" charset="0"/>
                <a:ea typeface="標楷體" panose="03000509000000000000" pitchFamily="65" charset="-120"/>
              </a:rPr>
              <a:t>價格差分</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10-ticks </a:t>
            </a:r>
            <a:r>
              <a:rPr lang="zh-TW" altLang="en-US" sz="2400" dirty="0" smtClean="0">
                <a:latin typeface="Palatino Linotype" panose="02040502050505030304" pitchFamily="18" charset="0"/>
                <a:ea typeface="標楷體" panose="03000509000000000000" pitchFamily="65" charset="-120"/>
              </a:rPr>
              <a:t>價格差分</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1-tick </a:t>
            </a:r>
            <a:r>
              <a:rPr lang="zh-TW" altLang="en-US" sz="2400" dirty="0" smtClean="0">
                <a:latin typeface="Palatino Linotype" panose="02040502050505030304" pitchFamily="18" charset="0"/>
                <a:ea typeface="標楷體" panose="03000509000000000000" pitchFamily="65" charset="-120"/>
              </a:rPr>
              <a:t>量取差分</a:t>
            </a:r>
            <a:endParaRPr lang="en-US" altLang="zh-TW" sz="2400" dirty="0" smtClean="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5-ticks</a:t>
            </a:r>
            <a:r>
              <a:rPr lang="zh-TW" altLang="en-US" sz="2400" dirty="0">
                <a:latin typeface="Palatino Linotype" panose="02040502050505030304" pitchFamily="18" charset="0"/>
                <a:ea typeface="標楷體" panose="03000509000000000000" pitchFamily="65" charset="-120"/>
              </a:rPr>
              <a:t>量取差</a:t>
            </a:r>
            <a:r>
              <a:rPr lang="zh-TW" altLang="en-US" sz="2400" dirty="0" smtClean="0">
                <a:latin typeface="Palatino Linotype" panose="02040502050505030304" pitchFamily="18" charset="0"/>
                <a:ea typeface="標楷體" panose="03000509000000000000" pitchFamily="65" charset="-120"/>
              </a:rPr>
              <a:t>分</a:t>
            </a: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400" dirty="0" smtClean="0">
                <a:latin typeface="Palatino Linotype" panose="02040502050505030304" pitchFamily="18" charset="0"/>
                <a:ea typeface="標楷體" panose="03000509000000000000" pitchFamily="65" charset="-120"/>
              </a:rPr>
              <a:t>10-ticks</a:t>
            </a:r>
            <a:r>
              <a:rPr lang="zh-TW" altLang="en-US" sz="2400" dirty="0">
                <a:latin typeface="Palatino Linotype" panose="02040502050505030304" pitchFamily="18" charset="0"/>
                <a:ea typeface="標楷體" panose="03000509000000000000" pitchFamily="65" charset="-120"/>
              </a:rPr>
              <a:t>量取差</a:t>
            </a:r>
            <a:r>
              <a:rPr lang="zh-TW" altLang="en-US" sz="2400" dirty="0" smtClean="0">
                <a:latin typeface="Palatino Linotype" panose="02040502050505030304" pitchFamily="18" charset="0"/>
                <a:ea typeface="標楷體" panose="03000509000000000000" pitchFamily="65" charset="-120"/>
              </a:rPr>
              <a:t>分</a:t>
            </a:r>
            <a:endParaRPr lang="en-US" altLang="zh-TW" sz="2400" dirty="0" smtClean="0">
              <a:latin typeface="Palatino Linotype" panose="02040502050505030304" pitchFamily="18" charset="0"/>
              <a:ea typeface="標楷體" panose="03000509000000000000" pitchFamily="65" charset="-120"/>
            </a:endParaRPr>
          </a:p>
        </p:txBody>
      </p:sp>
      <p:sp>
        <p:nvSpPr>
          <p:cNvPr id="5" name="橢圓 4"/>
          <p:cNvSpPr/>
          <p:nvPr/>
        </p:nvSpPr>
        <p:spPr>
          <a:xfrm>
            <a:off x="1790311" y="1149968"/>
            <a:ext cx="1063689" cy="6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774167" y="1857361"/>
            <a:ext cx="1306881" cy="6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697966" y="4067161"/>
            <a:ext cx="1306881" cy="6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543419" y="2601170"/>
            <a:ext cx="2417583" cy="6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0541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a:t>
            </a:r>
            <a:r>
              <a:rPr lang="zh-TW" altLang="en-US" sz="3200" dirty="0" smtClean="0">
                <a:latin typeface="Palatino Linotype" panose="02040502050505030304" pitchFamily="18" charset="0"/>
                <a:ea typeface="標楷體" panose="03000509000000000000" pitchFamily="65" charset="-120"/>
              </a:rPr>
              <a:t>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參考論文</a:t>
            </a:r>
            <a:endParaRPr lang="en-US" altLang="zh-TW" sz="3200" dirty="0" smtClean="0">
              <a:latin typeface="Palatino Linotype" panose="02040502050505030304" pitchFamily="18" charset="0"/>
              <a:ea typeface="標楷體" panose="03000509000000000000" pitchFamily="65" charset="-120"/>
            </a:endParaRPr>
          </a:p>
        </p:txBody>
      </p:sp>
      <p:sp>
        <p:nvSpPr>
          <p:cNvPr id="4" name="文字方塊 3"/>
          <p:cNvSpPr txBox="1"/>
          <p:nvPr/>
        </p:nvSpPr>
        <p:spPr>
          <a:xfrm>
            <a:off x="257729" y="861740"/>
            <a:ext cx="11847634" cy="5632311"/>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因子參考論文</a:t>
            </a:r>
            <a:endParaRPr lang="en-US" altLang="zh-TW" sz="2400" dirty="0">
              <a:latin typeface="Palatino Linotype" panose="02040502050505030304" pitchFamily="18" charset="0"/>
              <a:ea typeface="標楷體" panose="03000509000000000000" pitchFamily="65" charset="-120"/>
            </a:endParaRPr>
          </a:p>
          <a:p>
            <a:r>
              <a:rPr lang="en-US" altLang="zh-TW" sz="2400" i="1" u="sng" dirty="0" smtClean="0">
                <a:latin typeface="Palatino Linotype" panose="02040502050505030304" pitchFamily="18" charset="0"/>
              </a:rPr>
              <a:t>Modeling </a:t>
            </a:r>
            <a:r>
              <a:rPr lang="en-US" altLang="zh-TW" sz="2400" i="1" u="sng" dirty="0">
                <a:latin typeface="Palatino Linotype" panose="02040502050505030304" pitchFamily="18" charset="0"/>
              </a:rPr>
              <a:t>high-frequency limit order book dynamics with support vector </a:t>
            </a:r>
            <a:r>
              <a:rPr lang="en-US" altLang="zh-TW" sz="2400" i="1" u="sng" dirty="0" smtClean="0">
                <a:latin typeface="Palatino Linotype" panose="02040502050505030304" pitchFamily="18" charset="0"/>
              </a:rPr>
              <a:t>machines</a:t>
            </a:r>
          </a:p>
          <a:p>
            <a:endParaRPr lang="en-US" altLang="zh-TW" sz="24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smtClean="0">
                <a:latin typeface="Palatino Linotype" panose="02040502050505030304" pitchFamily="18" charset="0"/>
                <a:ea typeface="標楷體" panose="03000509000000000000" pitchFamily="65" charset="-120"/>
              </a:rPr>
              <a:t>模型參考論文</a:t>
            </a:r>
            <a:endParaRPr lang="en-US" altLang="zh-TW" sz="2400" dirty="0" smtClean="0">
              <a:latin typeface="Palatino Linotype" panose="02040502050505030304" pitchFamily="18" charset="0"/>
              <a:ea typeface="標楷體" panose="03000509000000000000" pitchFamily="65" charset="-120"/>
            </a:endParaRPr>
          </a:p>
          <a:p>
            <a:r>
              <a:rPr lang="en-US" altLang="zh-TW" sz="2400" i="1" u="sng" dirty="0">
                <a:latin typeface="Palatino Linotype" panose="02040502050505030304" pitchFamily="18" charset="0"/>
                <a:ea typeface="標楷體" panose="03000509000000000000" pitchFamily="65" charset="-120"/>
              </a:rPr>
              <a:t>A LSTM-based method for stock returns prediction: A case study of China stock </a:t>
            </a:r>
            <a:r>
              <a:rPr lang="en-US" altLang="zh-TW" sz="2400" i="1" u="sng" dirty="0" smtClean="0">
                <a:latin typeface="Palatino Linotype" panose="02040502050505030304" pitchFamily="18" charset="0"/>
                <a:ea typeface="標楷體" panose="03000509000000000000" pitchFamily="65" charset="-120"/>
              </a:rPr>
              <a:t>market</a:t>
            </a:r>
          </a:p>
          <a:p>
            <a:endParaRPr lang="en-US" altLang="zh-TW" sz="2400" i="1" u="sng" dirty="0" smtClean="0">
              <a:latin typeface="Palatino Linotype" panose="02040502050505030304" pitchFamily="18" charset="0"/>
            </a:endParaRPr>
          </a:p>
          <a:p>
            <a:r>
              <a:rPr lang="en-US" altLang="zh-TW" sz="2400" i="1" u="sng" dirty="0" smtClean="0">
                <a:latin typeface="Palatino Linotype" panose="02040502050505030304" pitchFamily="18" charset="0"/>
              </a:rPr>
              <a:t>Study </a:t>
            </a:r>
            <a:r>
              <a:rPr lang="en-US" altLang="zh-TW" sz="2400" i="1" u="sng" dirty="0">
                <a:latin typeface="Palatino Linotype" panose="02040502050505030304" pitchFamily="18" charset="0"/>
              </a:rPr>
              <a:t>of Stock Return Predictions Using Recurrent Neural Networks with </a:t>
            </a:r>
            <a:r>
              <a:rPr lang="en-US" altLang="zh-TW" sz="2400" i="1" u="sng" dirty="0" smtClean="0">
                <a:latin typeface="Palatino Linotype" panose="02040502050505030304" pitchFamily="18" charset="0"/>
              </a:rPr>
              <a:t>LSTM</a:t>
            </a:r>
          </a:p>
          <a:p>
            <a:endParaRPr lang="en-US" altLang="zh-TW" sz="24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400" dirty="0">
                <a:latin typeface="Palatino Linotype" panose="02040502050505030304" pitchFamily="18" charset="0"/>
                <a:ea typeface="標楷體" panose="03000509000000000000" pitchFamily="65" charset="-120"/>
              </a:rPr>
              <a:t>建</a:t>
            </a:r>
            <a:r>
              <a:rPr lang="zh-TW" altLang="en-US" sz="2400" dirty="0" smtClean="0">
                <a:latin typeface="Palatino Linotype" panose="02040502050505030304" pitchFamily="18" charset="0"/>
                <a:ea typeface="標楷體" panose="03000509000000000000" pitchFamily="65" charset="-120"/>
              </a:rPr>
              <a:t>模參考教學</a:t>
            </a:r>
            <a:endParaRPr lang="en-US" altLang="zh-TW" sz="2400" dirty="0" smtClean="0">
              <a:latin typeface="Palatino Linotype" panose="02040502050505030304" pitchFamily="18" charset="0"/>
              <a:ea typeface="標楷體" panose="03000509000000000000" pitchFamily="65" charset="-120"/>
            </a:endParaRPr>
          </a:p>
          <a:p>
            <a:r>
              <a:rPr lang="en-US" altLang="zh-TW" sz="2400" dirty="0">
                <a:hlinkClick r:id="rId3"/>
              </a:rPr>
              <a:t>https://colah.github.io/posts/2015-08-Understanding-LSTMs</a:t>
            </a:r>
            <a:r>
              <a:rPr lang="en-US" altLang="zh-TW" sz="2400" dirty="0" smtClean="0">
                <a:hlinkClick r:id="rId3"/>
              </a:rPr>
              <a:t>/</a:t>
            </a:r>
            <a:endParaRPr lang="en-US" altLang="zh-TW" sz="2400" dirty="0" smtClean="0"/>
          </a:p>
          <a:p>
            <a:endParaRPr lang="en-US" altLang="zh-TW" sz="2400" dirty="0" smtClean="0">
              <a:hlinkClick r:id="rId4"/>
            </a:endParaRPr>
          </a:p>
          <a:p>
            <a:r>
              <a:rPr lang="en-US" altLang="zh-TW" sz="2400" dirty="0" smtClean="0">
                <a:hlinkClick r:id="rId4"/>
              </a:rPr>
              <a:t>https</a:t>
            </a:r>
            <a:r>
              <a:rPr lang="en-US" altLang="zh-TW" sz="2400" dirty="0">
                <a:hlinkClick r:id="rId4"/>
              </a:rPr>
              <a:t>://</a:t>
            </a:r>
            <a:r>
              <a:rPr lang="en-US" altLang="zh-TW" sz="2400" dirty="0" smtClean="0">
                <a:hlinkClick r:id="rId4"/>
              </a:rPr>
              <a:t>www.kaggle.com/amarpreetsingh/stock-prediction-lstm-using-keras</a:t>
            </a:r>
            <a:endParaRPr lang="en-US" altLang="zh-TW" sz="2400" dirty="0" smtClean="0"/>
          </a:p>
          <a:p>
            <a:endParaRPr lang="en-US" altLang="zh-TW" sz="2400" dirty="0">
              <a:latin typeface="Palatino Linotype" panose="02040502050505030304" pitchFamily="18" charset="0"/>
              <a:ea typeface="標楷體" panose="03000509000000000000" pitchFamily="65" charset="-120"/>
            </a:endParaRPr>
          </a:p>
          <a:p>
            <a:r>
              <a:rPr lang="en-US" altLang="zh-TW" sz="2400" dirty="0">
                <a:hlinkClick r:id="rId5"/>
              </a:rPr>
              <a:t>https://</a:t>
            </a:r>
            <a:r>
              <a:rPr lang="en-US" altLang="zh-TW" sz="2400" dirty="0" smtClean="0">
                <a:hlinkClick r:id="rId5"/>
              </a:rPr>
              <a:t>github.com/Danjtchen/LSTM_stock_example/blob/master/LSTM_example.ipynb</a:t>
            </a:r>
            <a:endParaRPr lang="en-US" altLang="zh-TW" sz="2400" dirty="0" smtClean="0"/>
          </a:p>
          <a:p>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926611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26759</TotalTime>
  <Words>5771</Words>
  <Application>Microsoft Office PowerPoint</Application>
  <PresentationFormat>寬螢幕</PresentationFormat>
  <Paragraphs>758</Paragraphs>
  <Slides>56</Slides>
  <Notes>52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56</vt:i4>
      </vt:variant>
    </vt:vector>
  </HeadingPairs>
  <TitlesOfParts>
    <vt:vector size="65" baseType="lpstr">
      <vt:lpstr>Noto Sans CJK TC Black</vt:lpstr>
      <vt:lpstr>Noto Sans Mono CJK TC Bold</vt:lpstr>
      <vt:lpstr>新細明體</vt:lpstr>
      <vt:lpstr>標楷體</vt:lpstr>
      <vt:lpstr>Arial</vt:lpstr>
      <vt:lpstr>Calibri</vt:lpstr>
      <vt:lpstr>Calibri Light</vt:lpstr>
      <vt:lpstr>Palatino Linotype</vt:lpstr>
      <vt:lpstr>Office 佈景主題</vt:lpstr>
      <vt:lpstr>元大證券計量交易部實習期末報告</vt:lpstr>
      <vt:lpstr>運用深度學習模型預測個股之報酬 </vt:lpstr>
      <vt:lpstr>PowerPoint 簡報</vt:lpstr>
      <vt:lpstr>一、預測個股之報酬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二、選取重要因子  </vt:lpstr>
      <vt:lpstr>PowerPoint 簡報</vt:lpstr>
      <vt:lpstr>PowerPoint 簡報</vt:lpstr>
      <vt:lpstr>PowerPoint 簡報</vt:lpstr>
      <vt:lpstr>PowerPoint 簡報</vt:lpstr>
      <vt:lpstr>PowerPoint 簡報</vt:lpstr>
      <vt:lpstr>三、結合學長模型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謝謝聆聽</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Antony</dc:creator>
  <cp:lastModifiedBy>user10</cp:lastModifiedBy>
  <cp:revision>539</cp:revision>
  <dcterms:created xsi:type="dcterms:W3CDTF">2018-05-07T05:02:33Z</dcterms:created>
  <dcterms:modified xsi:type="dcterms:W3CDTF">2020-06-17T06:14:25Z</dcterms:modified>
</cp:coreProperties>
</file>