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4" r:id="rId2"/>
    <p:sldId id="286" r:id="rId3"/>
    <p:sldId id="317" r:id="rId4"/>
    <p:sldId id="320" r:id="rId5"/>
    <p:sldId id="305" r:id="rId6"/>
    <p:sldId id="326" r:id="rId7"/>
    <p:sldId id="328" r:id="rId8"/>
    <p:sldId id="334" r:id="rId9"/>
    <p:sldId id="327" r:id="rId10"/>
    <p:sldId id="329" r:id="rId11"/>
    <p:sldId id="332" r:id="rId12"/>
    <p:sldId id="330" r:id="rId13"/>
    <p:sldId id="331" r:id="rId14"/>
    <p:sldId id="333" r:id="rId15"/>
    <p:sldId id="335" r:id="rId16"/>
    <p:sldId id="336" r:id="rId17"/>
    <p:sldId id="337" r:id="rId18"/>
    <p:sldId id="345" r:id="rId19"/>
    <p:sldId id="346" r:id="rId20"/>
    <p:sldId id="348" r:id="rId21"/>
    <p:sldId id="349" r:id="rId22"/>
    <p:sldId id="350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51" r:id="rId31"/>
    <p:sldId id="283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2" autoAdjust="0"/>
    <p:restoredTop sz="79177" autoAdjust="0"/>
  </p:normalViewPr>
  <p:slideViewPr>
    <p:cSldViewPr snapToGrid="0">
      <p:cViewPr varScale="1">
        <p:scale>
          <a:sx n="52" d="100"/>
          <a:sy n="52" d="100"/>
        </p:scale>
        <p:origin x="90" y="6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83F7-8792-4BF1-862C-D9FE45552900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00B9-30E7-464C-9904-0E8268979F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95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7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0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9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6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之前本來只預測下一個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，發現這樣子除非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之間有大的波動，不然不會有訊號，而有訊號時又都太慢了。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因此改為預測下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，策略開始獲利。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學長建議一天做當沖至少要來回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次，可是我的模型預測出來的訊號，不管在訓練集還是測試集，平均下來一天大概只來回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次，模型是否真的能夠抓出這些訊號質疑。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後來發現將要預測的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設為中價會有點不妥，第一點是因為是深度學習模型有可能只是依據前一個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的價格加上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residual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來預測後一個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的中價，這樣預測出來的價格就沒有意義。第二點是如果將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直接設為報酬會更妥當，因為策略本來就是依據預測出的報酬去做進出場。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深度學習本身是一個黑盒子，丟進去的這些特徵值不用太複雜，模型會自己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新的變數。以一個交易員的角度這個可能比較沒有意義，因為主要目的是希望可以發現一些新的、可以用的因子。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3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5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69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6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 learning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中，資料量的增加可以抵消掉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over-fitting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的結果。我在訓練模型預測報酬時，常發生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還不錯，但是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的預測能量大幅下降的情形。畢竟台股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月底才開始逐筆搓合，假如資料能夠累積的更多，未來期望能增加模型的準確度。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在做了幾個月的研究後，發現模型再怎麼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tune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，實際上插不了太多。比較重要的是我們丟了甚麼到模型裡，因此如何去挑選有用的因子我認為是很重要的。接下來我要開始講到我在實習的後半部所做的一些挑選因子的研究。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61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9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是一種特殊的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模型。上圖為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在第一個時間點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並不會把整個序列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讀進去，它只會將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讀入中間的細胞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則會針對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做一些處理後，更新自己的狀態並輸出第一個結果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。以此類推，就像跑一個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迴圈一樣，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不斷在每個時間點讀入當下的資料後，更新中間的細胞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，最後才輸出結果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ht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。然而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在每次讀入任何新的數據之前，細胞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中的記憶狀態都會被初始化為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，這導致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的記憶狀態 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state_t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沒辦法很好地「記住」前面處理過的序列元素，造成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在處理後來的元素時，就已經把前面重要的資訊給忘記了。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下圖是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處理資料的構造圖，其中包含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forget gate,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input gate, output gate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，透過這些閘門，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可以更好的控制細胞在不同時間點的記憶狀態。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4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5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可以發現的是，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p_acc_diff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&gt; 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的多發生在兩個情形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漲到局部高點了，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掛更高賣出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賭追高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已經跌到局部低點了，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掛更低買入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賭還會再下探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因此我將這個因子視為反向的因子，訊號出現時代表要反過來做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949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34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42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38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細胞記憶的轉換過程會通過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個閘門，分別是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細胞頂端那條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cell state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正代表著細胞記憶的轉換過程。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可以想像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細胞裡頭的記憶狀態是一個包裹，上面那條直線就代表著一個輸送帶。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可以把任意時間點的記憶狀態（也就是包裹）放上這條輸送帶，然後在未來的某個時間點將它原封不動的取下來使用。因為這樣的機制，讓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即使面對很長的序列數據也能有效處理，不遺忘以前的記憶。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的特性讓它就處理時間序列資料上有合理性，因此我選擇這個模型來處理個股的資料。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9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2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1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1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4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70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7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2D8F22-11AF-4D56-8B5B-DC53FF38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98386806-DE62-490E-BA0D-DBF3302D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0A951F-23F4-4BAE-986B-F97BD1B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CD19597-070D-49F8-876D-14E337A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A960C7F-0E21-4020-A506-D7513A6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BE8C9C-0611-4ECD-9DC0-093850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81EE96E-AEF7-4512-BC14-5176DE82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C22AA8-0A0A-4045-8326-64599F0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5EE14C6-33C6-419D-9586-DF00B92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7E5B3E-42DF-4562-97B7-127655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8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524E966-C5F4-4004-A985-52CE1495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BE0E03-0A9E-46BB-84B7-D9A694D5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8B73570-CFF5-4FF8-B278-72637E9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18FE1DB-87B0-435E-BAE8-E3AC090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82F38E-9C4E-48B5-AEE6-8F2A3C4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26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圓角化對角線角落矩形 6"/>
          <p:cNvSpPr/>
          <p:nvPr userDrawn="1"/>
        </p:nvSpPr>
        <p:spPr>
          <a:xfrm>
            <a:off x="705611" y="2564904"/>
            <a:ext cx="11247040" cy="2088232"/>
          </a:xfrm>
          <a:prstGeom prst="round2DiagRect">
            <a:avLst/>
          </a:prstGeom>
          <a:gradFill flip="none" rotWithShape="1">
            <a:gsLst>
              <a:gs pos="0">
                <a:srgbClr val="173483"/>
              </a:gs>
              <a:gs pos="100000">
                <a:srgbClr val="0099DD"/>
              </a:gs>
              <a:gs pos="59000">
                <a:srgbClr val="0062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31" y="3068961"/>
            <a:ext cx="10363200" cy="1362075"/>
          </a:xfrm>
        </p:spPr>
        <p:txBody>
          <a:bodyPr anchor="t"/>
          <a:lstStyle>
            <a:lvl1pPr algn="l">
              <a:defRPr sz="4000" b="1" i="0" cap="all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圓角化對角線角落矩形 7"/>
          <p:cNvSpPr/>
          <p:nvPr userDrawn="1"/>
        </p:nvSpPr>
        <p:spPr>
          <a:xfrm>
            <a:off x="914400" y="2643157"/>
            <a:ext cx="10846229" cy="193172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3890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14598F-C90A-4601-9516-9B24EA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E1CEE31-5E1F-48B1-8F29-23FE36E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D1A919-88DC-41FC-BCC4-EF314D9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B6EE2E-D0B0-436C-8088-6AEDA92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DB4572E-919B-491D-A4E2-F756A69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852414-3383-4B7C-A6BA-4AD852D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CD0E715-29C6-4C59-8F99-3CEB7A9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FCF74BC-6D64-4453-B3F3-18CAB55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19DBEC-0AAE-4074-8913-76E4973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9377AE9-147D-4C9A-977B-113AE7B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86405E-B62D-41C3-87A8-A2AB9AD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99C1A9-5198-45DB-94D7-FC7AACA8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3F577F7-689A-4E30-B9D3-6C1E670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EEF5F53-1FFE-41FB-BA4E-CB01451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66BB6EA-204A-42A4-B7E9-518BA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508196B-DDD4-4112-9A92-A9968362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C16A1D-4DCC-48EA-AA02-58B5EE0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15CE98-8AE1-4F85-83FC-C92D5462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3DB4C30-3BFE-405C-894F-2C37EBB3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3B57DD99-880C-428A-850A-1AE5924D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E7F2184-68FE-4395-9E21-F73AF27DB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FEE68AD-548C-4756-9AE7-9DC5FAEA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5CEB459-04FF-4683-997B-674D45E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13D9FC77-6EBF-45F6-AE54-0DE27FE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2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58EDBEB-8580-4585-B9B1-843E8380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B53258B-835E-4443-9563-7B28F7F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8C02AEB-E522-4B6E-BA53-0D43FAC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7CC5B7C-6057-4B35-A7E0-C74AE78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86E8E28-6CA9-4688-A2F5-D4808F5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BB77C36-5103-4332-98E0-5C8BDD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448182F-2221-41E6-8129-875ABBEF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6146F6-A1B2-408B-AA33-861A90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09BAD7-214F-4249-85F1-031731C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FC97812-31F1-4A28-9DD1-D733B09E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C566DDB-410C-4A55-95ED-12D239D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C71E176-D3DE-4E75-B698-F67201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A236284-0F20-451C-84FD-4F02A55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1F1148-52F8-4BEE-9C05-947F80F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58FB073-F89A-4CA2-A72F-6880D403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3BF6F6D-5066-4E72-8616-8367F47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E21FEC-08B4-4B1F-B41F-21672DE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78B6201-6C98-493F-A393-88BFEE1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4A96BD7-DA48-4DFD-B241-22089C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653D80-A17C-4A1A-89D7-E646E00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DF324A2-C41F-424E-A197-58D78774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A81FE7-3B04-4951-BC2E-E771173C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CCAED4-10B1-48E1-A8B9-81DBF09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42D124-AA92-4920-BEAC-660AA0C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2132856"/>
            <a:ext cx="8496944" cy="990600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Noto Sans Mono CJK TC Bold" pitchFamily="34" charset="-120"/>
                <a:ea typeface="Noto Sans Mono CJK TC Bold" pitchFamily="34" charset="-120"/>
              </a:rPr>
              <a:t>元大證券計量交易部實習期末報告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副標題 2"/>
          <p:cNvSpPr>
            <a:spLocks/>
          </p:cNvSpPr>
          <p:nvPr/>
        </p:nvSpPr>
        <p:spPr bwMode="auto">
          <a:xfrm>
            <a:off x="3451582" y="3453544"/>
            <a:ext cx="6624736" cy="18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359251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9251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9251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見習單位：元大證券 計量交易部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見習主管：</a:t>
            </a:r>
            <a:r>
              <a:rPr lang="zh-TW" altLang="zh-TW" sz="2400" b="1" u="sng" dirty="0">
                <a:latin typeface="Noto Sans Mono CJK TC Bold" pitchFamily="34" charset="-120"/>
                <a:ea typeface="Noto Sans Mono CJK TC Bold" pitchFamily="34" charset="-120"/>
              </a:rPr>
              <a:t>佘光麒</a:t>
            </a:r>
            <a:r>
              <a:rPr lang="zh-TW" altLang="zh-TW" sz="2400" b="1" dirty="0">
                <a:latin typeface="Noto Sans Mono CJK TC Bold" pitchFamily="34" charset="-120"/>
                <a:ea typeface="Noto Sans Mono CJK TC Bold" pitchFamily="34" charset="-120"/>
              </a:rPr>
              <a:t> 資深副總經理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	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見習督導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曾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盟雅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 專業經理、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郭獻聰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學長</a:t>
            </a:r>
            <a:endParaRPr lang="en-US" altLang="zh-TW" sz="2400" b="1" u="sng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實習生：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陳冠維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 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國立清華大學計財系</a:t>
            </a:r>
            <a:endParaRPr lang="zh-TW" altLang="en-US" sz="2400" b="1" dirty="0">
              <a:latin typeface="Noto Sans Mono CJK TC Bold" pitchFamily="34" charset="-120"/>
              <a:ea typeface="Noto Sans Mono CJK TC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26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選模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61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Batch size:</a:t>
            </a:r>
            <a:r>
              <a:rPr lang="zh-TW" altLang="en-US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256 (128, 256, 512)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Validation split: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 (0.1, 0.2, 0.3)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Patience: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(5, 10)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out layer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一層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0882" y="861740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Train MSE:</a:t>
            </a:r>
            <a:r>
              <a:rPr lang="zh-TW" altLang="en-US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3.09e-06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Test MSE: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1.51e-05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1455576"/>
            <a:ext cx="6301196" cy="456266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25" y="1324946"/>
            <a:ext cx="5419753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1324947"/>
            <a:ext cx="6458155" cy="47119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84" y="1324947"/>
            <a:ext cx="5264622" cy="50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的中價轉為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形式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強制停損點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Select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 &gt; 0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28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最高</a:t>
            </a:r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0.059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14" y="2458141"/>
            <a:ext cx="8499086" cy="29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743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0.038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31" y="2406519"/>
            <a:ext cx="8559269" cy="29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交易次數不足、訊號少，雖有獲利，模型正確性質疑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預測個股中價之合理性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深度學習黑盒子，缺乏經濟內涵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3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之報酬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除了報酬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的報酬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94044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73484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20919" y="5421286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9148"/>
              </p:ext>
            </p:extLst>
          </p:nvPr>
        </p:nvGraphicFramePr>
        <p:xfrm>
          <a:off x="7126511" y="4379569"/>
          <a:ext cx="1737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1370"/>
              </p:ext>
            </p:extLst>
          </p:nvPr>
        </p:nvGraphicFramePr>
        <p:xfrm>
          <a:off x="7126511" y="4837242"/>
          <a:ext cx="17375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y20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9077645" y="4312408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return19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9112887" y="4799283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return20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611837" y="5424130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933397" y="4302631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933396" y="4862835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773373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95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7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6"/>
            <a:ext cx="5284404" cy="33535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22" y="2146356"/>
            <a:ext cx="5284404" cy="33535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323122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0.095</a:t>
            </a:r>
          </a:p>
        </p:txBody>
      </p:sp>
    </p:spTree>
    <p:extLst>
      <p:ext uri="{BB962C8B-B14F-4D97-AF65-F5344CB8AC3E}">
        <p14:creationId xmlns:p14="http://schemas.microsoft.com/office/powerpoint/2010/main" val="1002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227240" y="3422903"/>
            <a:ext cx="6793835" cy="1362075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運用深度學習模型預測個股之中價、報酬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b="1" cap="all" dirty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專案</a:t>
            </a:r>
            <a:r>
              <a:rPr lang="zh-TW" altLang="en-US" sz="4000" b="1" cap="all" dirty="0" smtClean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主題：</a:t>
            </a: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42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為基準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-0.083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-3.7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0.103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5113177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-0.02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-3.6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0.022</a:t>
            </a:r>
          </a:p>
        </p:txBody>
      </p:sp>
    </p:spTree>
    <p:extLst>
      <p:ext uri="{BB962C8B-B14F-4D97-AF65-F5344CB8AC3E}">
        <p14:creationId xmlns:p14="http://schemas.microsoft.com/office/powerpoint/2010/main" val="17921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模型預測報酬的準確度不足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資料量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Over-fitting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因子的選取之重要性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8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7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深度學習選取因子方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One Out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先用全部的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</a:t>
            </a:r>
            <a:r>
              <a:rPr lang="zh-TW" altLang="en-US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訓練出一個完整的模型，算出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每一次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將一個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丟掉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，每一次都訓練出一個模型，算出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test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比較每一個模型的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400" b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最多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的那個模型所丟掉的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選為最重要的因子</a:t>
            </a:r>
            <a:endParaRPr lang="en-US" altLang="zh-TW" sz="2400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44708"/>
              </p:ext>
            </p:extLst>
          </p:nvPr>
        </p:nvGraphicFramePr>
        <p:xfrm>
          <a:off x="257726" y="4321214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2057"/>
              </p:ext>
            </p:extLst>
          </p:nvPr>
        </p:nvGraphicFramePr>
        <p:xfrm>
          <a:off x="257726" y="5262189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乘號 3"/>
          <p:cNvSpPr/>
          <p:nvPr/>
        </p:nvSpPr>
        <p:spPr>
          <a:xfrm>
            <a:off x="429208" y="4193861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17229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917229" y="5298319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51502" y="4364642"/>
            <a:ext cx="1660849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410126" y="4763202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Machine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1290733" y="5134835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019486" y="5655797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2" name="向右箭號 21"/>
          <p:cNvSpPr/>
          <p:nvPr/>
        </p:nvSpPr>
        <p:spPr>
          <a:xfrm>
            <a:off x="8257575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8257574" y="5298317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9591844" y="4125860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91844" y="5066833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872727" y="5760380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591844" y="4278060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1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562479" y="5216773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2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0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0" y="861740"/>
            <a:ext cx="8921621" cy="5244316"/>
          </a:xfrm>
          <a:prstGeom prst="rect">
            <a:avLst/>
          </a:prstGeom>
          <a:noFill/>
        </p:spPr>
      </p:pic>
      <p:sp>
        <p:nvSpPr>
          <p:cNvPr id="2" name="橢圓 1"/>
          <p:cNvSpPr/>
          <p:nvPr/>
        </p:nvSpPr>
        <p:spPr>
          <a:xfrm>
            <a:off x="9162661" y="5355772"/>
            <a:ext cx="1063689" cy="9703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44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選取因子發現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Variable Importance: 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(5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之和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挑選出</a:t>
            </a: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大於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的時間點，畫在訓練集的中價走勢圖上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2062069"/>
            <a:ext cx="10058400" cy="39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806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策略邏輯、回測結果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77852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&gt; 25</a:t>
            </a:r>
            <a:r>
              <a:rPr lang="zh-TW" altLang="en-US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當作一個濾網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加上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判斷中價走勢</a:t>
            </a: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&lt;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時，做多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前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時，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8042989" y="861740"/>
            <a:ext cx="3489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0.042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2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09203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這個因子反映了價格走勢反轉的資訊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單純以這個濾網做的策略雖有獲利，但勝率不高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雖然在訓練集有獲利，但在測試集裡幾乎沒有訊號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選出來的因子不一定是最好的，且模型訓練耗時長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48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、結合學長模型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研究大綱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1340081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158205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深度學習選取因子方法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選取因子結果、發現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結合學長模型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尋找重要因子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3.  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小結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63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尋找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回歸模型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40A66-5C38-4D76-B82B-AB073CF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699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91" y="1201231"/>
            <a:ext cx="6862913" cy="18032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91" y="3343948"/>
            <a:ext cx="6862913" cy="25757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55539" y="1872011"/>
            <a:ext cx="91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RNN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7243" y="4400981"/>
            <a:ext cx="113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LSTM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91" y="861740"/>
            <a:ext cx="6068379" cy="4657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30" y="1482549"/>
            <a:ext cx="4818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Forget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細胞是否要遺忘目前的記憶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狀態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Input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目前輸入有沒有重要到值得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處理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Output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更新後的記憶狀態有多少要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輸出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        處理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時間序列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7730" y="4795935"/>
            <a:ext cx="989045" cy="4478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Original Dataset (3406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&amp; its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Ask2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Bid2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Ask3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Bid3 &amp;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Deal Price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4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Time-insensitive Set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Mid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Mean Price &amp; Mean Volume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volume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Time-sensitive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Volume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個中價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Y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5923"/>
              </p:ext>
            </p:extLst>
          </p:nvPr>
        </p:nvGraphicFramePr>
        <p:xfrm>
          <a:off x="7126511" y="437956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7970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6089"/>
              </p:ext>
            </p:extLst>
          </p:nvPr>
        </p:nvGraphicFramePr>
        <p:xfrm>
          <a:off x="7126511" y="488222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73484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90822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88360" y="437956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888359" y="488222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28336" y="5255048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9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2040</Words>
  <Application>Microsoft Office PowerPoint</Application>
  <PresentationFormat>寬螢幕</PresentationFormat>
  <Paragraphs>394</Paragraphs>
  <Slides>31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Noto Sans CJK TC Black</vt:lpstr>
      <vt:lpstr>Noto Sans Mono CJK TC Bold</vt:lpstr>
      <vt:lpstr>新細明體</vt:lpstr>
      <vt:lpstr>標楷體</vt:lpstr>
      <vt:lpstr>Arial</vt:lpstr>
      <vt:lpstr>Calibri</vt:lpstr>
      <vt:lpstr>Calibri Light</vt:lpstr>
      <vt:lpstr>Palatino Linotype</vt:lpstr>
      <vt:lpstr>Office 佈景主題</vt:lpstr>
      <vt:lpstr>元大證券計量交易部實習期末報告</vt:lpstr>
      <vt:lpstr>運用深度學習模型預測個股之中價、報酬 </vt:lpstr>
      <vt:lpstr>PowerPoint 簡報</vt:lpstr>
      <vt:lpstr>一、預測個股之中價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二、預測個股之報酬  </vt:lpstr>
      <vt:lpstr>PowerPoint 簡報</vt:lpstr>
      <vt:lpstr>PowerPoint 簡報</vt:lpstr>
      <vt:lpstr>PowerPoint 簡報</vt:lpstr>
      <vt:lpstr>PowerPoint 簡報</vt:lpstr>
      <vt:lpstr>PowerPoint 簡報</vt:lpstr>
      <vt:lpstr>三、選取重要因子  </vt:lpstr>
      <vt:lpstr>PowerPoint 簡報</vt:lpstr>
      <vt:lpstr>PowerPoint 簡報</vt:lpstr>
      <vt:lpstr>PowerPoint 簡報</vt:lpstr>
      <vt:lpstr>PowerPoint 簡報</vt:lpstr>
      <vt:lpstr>PowerPoint 簡報</vt:lpstr>
      <vt:lpstr>四、結合學長模型  </vt:lpstr>
      <vt:lpstr>PowerPoint 簡報</vt:lpstr>
      <vt:lpstr>謝謝聆聽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Antony</dc:creator>
  <cp:lastModifiedBy>user10</cp:lastModifiedBy>
  <cp:revision>320</cp:revision>
  <dcterms:created xsi:type="dcterms:W3CDTF">2018-05-07T05:02:33Z</dcterms:created>
  <dcterms:modified xsi:type="dcterms:W3CDTF">2020-06-03T08:59:20Z</dcterms:modified>
</cp:coreProperties>
</file>