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84" r:id="rId2"/>
    <p:sldId id="286" r:id="rId3"/>
    <p:sldId id="317" r:id="rId4"/>
    <p:sldId id="320" r:id="rId5"/>
    <p:sldId id="305" r:id="rId6"/>
    <p:sldId id="326" r:id="rId7"/>
    <p:sldId id="328" r:id="rId8"/>
    <p:sldId id="334" r:id="rId9"/>
    <p:sldId id="327" r:id="rId10"/>
    <p:sldId id="329" r:id="rId11"/>
    <p:sldId id="332" r:id="rId12"/>
    <p:sldId id="330" r:id="rId13"/>
    <p:sldId id="331" r:id="rId14"/>
    <p:sldId id="333" r:id="rId15"/>
    <p:sldId id="335" r:id="rId16"/>
    <p:sldId id="336" r:id="rId17"/>
    <p:sldId id="337" r:id="rId18"/>
    <p:sldId id="345" r:id="rId19"/>
    <p:sldId id="346" r:id="rId20"/>
    <p:sldId id="360" r:id="rId21"/>
    <p:sldId id="348" r:id="rId22"/>
    <p:sldId id="349" r:id="rId23"/>
    <p:sldId id="371" r:id="rId24"/>
    <p:sldId id="350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51" r:id="rId33"/>
    <p:sldId id="373" r:id="rId34"/>
    <p:sldId id="374" r:id="rId35"/>
    <p:sldId id="375" r:id="rId36"/>
    <p:sldId id="357" r:id="rId37"/>
    <p:sldId id="377" r:id="rId38"/>
    <p:sldId id="378" r:id="rId39"/>
    <p:sldId id="362" r:id="rId40"/>
    <p:sldId id="366" r:id="rId41"/>
    <p:sldId id="364" r:id="rId42"/>
    <p:sldId id="355" r:id="rId43"/>
    <p:sldId id="369" r:id="rId44"/>
    <p:sldId id="370" r:id="rId45"/>
    <p:sldId id="356" r:id="rId46"/>
    <p:sldId id="372" r:id="rId47"/>
    <p:sldId id="363" r:id="rId48"/>
    <p:sldId id="379" r:id="rId49"/>
    <p:sldId id="283" r:id="rId5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79177" autoAdjust="0"/>
  </p:normalViewPr>
  <p:slideViewPr>
    <p:cSldViewPr snapToGrid="0">
      <p:cViewPr varScale="1">
        <p:scale>
          <a:sx n="51" d="100"/>
          <a:sy n="51" d="100"/>
        </p:scale>
        <p:origin x="114" y="6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883F7-8792-4BF1-862C-D9FE45552900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D00B9-30E7-464C-9904-0E8268979F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95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079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038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499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262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之前本來只預測下一個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，發現這樣子除非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之間有大的波動，不然不會有訊號，而有訊號時又都太慢了。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因此改為預測下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，策略開始獲利。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學長建議一天做當沖至少要來回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次，可是我的模型預測出來的訊號，不管在訓練集還是測試集，平均下來一天大概只來回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次，模型是否真的能夠抓出這些訊號質疑。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後來發現將要預測的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設為中價會有點不妥，第一點是因為是深度學習模型有可能只是依據前一個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的價格加上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residual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來預測後一個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的中價，這樣預測出來的價格就沒有意義。第二點是如果將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直接設為報酬會更妥當，因為策略本來就是依據預測出的報酬去做進出場。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深度學習本身是一個黑盒子，丟進去的這些特徵值不用太複雜，模型會自己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create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新的變數。以一個交易員的角度這個可能比較沒有意義，因為主要目的是希望可以發現一些新的、可以用的因子。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430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69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555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37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669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266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554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是一種特殊的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模型。上圖為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處理資料的構造圖，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在第一個時間點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t0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並不會把整個序列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讀進去，它只會將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x0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讀入中間的細胞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，細胞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則會針對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x0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做一些處理後，更新自己的狀態並輸出第一個結果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h0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。以此類推，就像跑一個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迴圈一樣，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不斷在每個時間點讀入當下的資料後，更新中間的細胞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，最後才輸出結果</a:t>
            </a:r>
            <a:r>
              <a:rPr lang="en-US" altLang="zh-TW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ht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。然而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在每次讀入任何新的數據之前，細胞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中的記憶狀態都會被初始化為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，這導致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的記憶狀態 </a:t>
            </a:r>
            <a:r>
              <a:rPr lang="en-US" altLang="zh-TW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state_t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沒辦法很好地「記住」前面處理過的序列元素，造成 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 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在處理後來的元素時，就已經把前面重要的資訊給忘記了。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下圖是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處理資料的構造圖，其中包含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forget gate,</a:t>
            </a:r>
            <a:r>
              <a:rPr lang="en-US" altLang="zh-TW" sz="1200" baseline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input gate, output gate</a:t>
            </a:r>
            <a:r>
              <a:rPr lang="zh-TW" altLang="en-US" sz="1200" baseline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，透過這些閘門，</a:t>
            </a:r>
            <a:r>
              <a:rPr lang="en-US" altLang="zh-TW" sz="1200" baseline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1200" baseline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可以更好的控制細胞在不同時間點的記憶狀態。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045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machine learning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中，資料量的增加可以抵消掉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over-fitting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的結果。我在訓練模型預測報酬時，常發生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train set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還不錯，但是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test set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的預測能量大幅下降的情形。畢竟台股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月底才開始逐筆搓合，假如資料能夠累積的更多，未來期望能增加模型的準確度。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在做了幾個月的研究後，發現模型再怎麼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tune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，實際上插不了太多。比較重要的是我們丟了甚麼到模型裡，因此如何去挑選有用的因子我認為是很重要的。接下來我要開始講到我在實習的後半部所做的一些挑選因子的研究。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261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795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155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可以發現的是，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p_acc_diff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&gt; 25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的多發生在兩個情形</a:t>
            </a: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漲到局部高點了，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Ask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掛更高賣出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賭追高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?)</a:t>
            </a: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已經跌到局部低點了，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Bid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掛更低買入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賭還會再下探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因此我將這個因子視為反向的因子，訊號出現時代表要反過來做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949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234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342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學長的模型類似於一種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lasso regression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。可以看到簡報上的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loss function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，每一個因子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(X)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前面都有一個系數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wj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，而最後加上了一個懲罰項。這個懲罰項可以將在這個模型當中，較不重要的因子的係數壓到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，我們也可以透過各個因子的係數的值去看出一些特徵。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9383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476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短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EMA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長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EMA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大於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時，通常表示多頭，因此報酬為正。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MACD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只有在黃金交叉以及死亡交叉時有用。因此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MACD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才會是與報酬呈現負相關，因為當交叉後一段時間，會有均值回歸的現象。舉例來說，當快線由下往上穿越時，通常價格會上漲，但是經過一段時間後會產生均值回歸，價格下跌。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9911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98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細胞記憶的轉換過程會通過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個閘門，分別是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細胞頂端那條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cell state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正代表著細胞記憶的轉換過程。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可以想像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細胞裡頭的記憶狀態是一個包裹，上面那條直線就代表著一個輸送帶。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可以把任意時間點的記憶狀態（也就是包裹）放上這條輸送帶，然後在未來的某個時間點將它原封不動的取下來使用。因為這樣的機制，讓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即使面對很長的序列數據也能有效處理，不遺忘以前的記憶。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的特性讓它就處理時間序列資料上有合理性，因此我選擇這個模型來處理個股的資料。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7998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原本可能預期會有動能，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ask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bid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shift10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的差越大，報酬會往上噴高。但是與報酬的相關性為負，反倒是會均值回歸。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1042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0660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5740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首先我各自將每一個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group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的因子放入模型，並算出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r-squared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。之後我挑選出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r-squared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2%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group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，把他們當作重要因子。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接下來我會將這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98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個因子全部一起丟進去學長的模型，看看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R-squared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會上升到多少。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8519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2572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8577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0061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2211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909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106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2230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3564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科技人，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tune model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。財金人，依靠經驗、直覺尋找好的因子。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408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6998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657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813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816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54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708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47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E2D8F22-11AF-4D56-8B5B-DC53FF38D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98386806-DE62-490E-BA0D-DBF3302D7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F20A951F-23F4-4BAE-986B-F97BD1B3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CD19597-070D-49F8-876D-14E337A9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A960C7F-0E21-4020-A506-D7513A6C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21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DBE8C9C-0611-4ECD-9DC0-09385074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C81EE96E-AEF7-4512-BC14-5176DE82D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5C22AA8-0A0A-4045-8326-64599F02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5EE14C6-33C6-419D-9586-DF00B921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77E5B3E-42DF-4562-97B7-12765544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28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0524E966-C5F4-4004-A985-52CE14951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56BE0E03-0A9E-46BB-84B7-D9A694D51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28B73570-CFF5-4FF8-B278-72637E94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618FE1DB-87B0-435E-BAE8-E3AC090A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E82F38E-9C4E-48B5-AEE6-8F2A3C42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263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226"/>
            <a:endParaRPr lang="zh-TW" altLang="en-US" sz="1700">
              <a:solidFill>
                <a:prstClr val="white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226"/>
            <a:endParaRPr lang="zh-TW" altLang="en-US" sz="1700">
              <a:solidFill>
                <a:prstClr val="white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圓角化對角線角落矩形 6"/>
          <p:cNvSpPr/>
          <p:nvPr userDrawn="1"/>
        </p:nvSpPr>
        <p:spPr>
          <a:xfrm>
            <a:off x="705611" y="2564904"/>
            <a:ext cx="11247040" cy="2088232"/>
          </a:xfrm>
          <a:prstGeom prst="round2DiagRect">
            <a:avLst/>
          </a:prstGeom>
          <a:gradFill flip="none" rotWithShape="1">
            <a:gsLst>
              <a:gs pos="0">
                <a:srgbClr val="173483"/>
              </a:gs>
              <a:gs pos="100000">
                <a:srgbClr val="0099DD"/>
              </a:gs>
              <a:gs pos="59000">
                <a:srgbClr val="0062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7531" y="3068961"/>
            <a:ext cx="10363200" cy="1362075"/>
          </a:xfrm>
        </p:spPr>
        <p:txBody>
          <a:bodyPr anchor="t"/>
          <a:lstStyle>
            <a:lvl1pPr algn="l">
              <a:defRPr sz="4000" b="1" i="0" cap="all">
                <a:solidFill>
                  <a:schemeClr val="bg1"/>
                </a:solidFill>
                <a:latin typeface="Noto Sans CJK TC Black" charset="-120"/>
                <a:ea typeface="Noto Sans CJK TC Black" charset="-120"/>
                <a:cs typeface="Noto Sans CJK TC Black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圓角化對角線角落矩形 7"/>
          <p:cNvSpPr/>
          <p:nvPr userDrawn="1"/>
        </p:nvSpPr>
        <p:spPr>
          <a:xfrm>
            <a:off x="914400" y="2643157"/>
            <a:ext cx="10846229" cy="1931727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38907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C14598F-C90A-4601-9516-9B24EA71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E1CEE31-5E1F-48B1-8F29-23FE36E3D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5D1A919-88DC-41FC-BCC4-EF314D93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4B6EE2E-D0B0-436C-8088-6AEDA927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DB4572E-919B-491D-A4E2-F756A693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0852414-3383-4B7C-A6BA-4AD852D7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8CD0E715-29C6-4C59-8F99-3CEB7A957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FCF74BC-6D64-4453-B3F3-18CAB551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B19DBEC-0AAE-4074-8913-76E4973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9377AE9-147D-4C9A-977B-113AE7BE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86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B86405E-B62D-41C3-87A8-A2AB9ADF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D99C1A9-5198-45DB-94D7-FC7AACA89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23F577F7-689A-4E30-B9D3-6C1E670AC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5EEF5F53-1FFE-41FB-BA4E-CB01451D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66BB6EA-204A-42A4-B7E9-518BAC70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E508196B-DDD4-4112-9A92-A9968362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55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BC16A1D-4DCC-48EA-AA02-58B5EE03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CF15CE98-8AE1-4F85-83FC-C92D5462B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33DB4C30-3BFE-405C-894F-2C37EBB35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3B57DD99-880C-428A-850A-1AE5924D5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5E7F2184-68FE-4395-9E21-F73AF27DB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9FEE68AD-548C-4756-9AE7-9DC5FAEA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B5CEB459-04FF-4683-997B-674D45EB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13D9FC77-6EBF-45F6-AE54-0DE27FEE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20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58EDBEB-8580-4585-B9B1-843E8380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7B53258B-835E-4443-9563-7B28F7F6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E8C02AEB-E522-4B6E-BA53-0D43FAC4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77CC5B7C-6057-4B35-A7E0-C74AE789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18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F86E8E28-6CA9-4688-A2F5-D4808F5C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1BB77C36-5103-4332-98E0-5C8BDDA5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448182F-2221-41E6-8129-875ABBEF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51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E6146F6-A1B2-408B-AA33-861A9011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109BAD7-214F-4249-85F1-031731C7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0FC97812-31F1-4A28-9DD1-D733B09E4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C566DDB-410C-4A55-95ED-12D239D9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CC71E176-D3DE-4E75-B698-F6720180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EA236284-0F20-451C-84FD-4F02A553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85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81F1148-52F8-4BEE-9C05-947F80F7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D58FB073-F89A-4CA2-A72F-6880D403C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C3BF6F6D-5066-4E72-8616-8367F47CA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FE21FEC-08B4-4B1F-B41F-21672DE5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878B6201-6C98-493F-A393-88BFEE1B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B4A96BD7-DA48-4DFD-B241-22089C0D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3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6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FC653D80-A17C-4A1A-89D7-E646E00C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DF324A2-C41F-424E-A197-58D787745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5A81FE7-3B04-4951-BC2E-E771173C8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FCCAED4-10B1-48E1-A8B9-81DBF09AD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342D124-AA92-4920-BEAC-660AA0C48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88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47528" y="2132856"/>
            <a:ext cx="8496944" cy="990600"/>
          </a:xfrm>
        </p:spPr>
        <p:txBody>
          <a:bodyPr>
            <a:noAutofit/>
          </a:bodyPr>
          <a:lstStyle/>
          <a:p>
            <a:r>
              <a:rPr lang="zh-TW" altLang="en-US" sz="4000" b="1" dirty="0">
                <a:latin typeface="Noto Sans Mono CJK TC Bold" pitchFamily="34" charset="-120"/>
                <a:ea typeface="Noto Sans Mono CJK TC Bold" pitchFamily="34" charset="-120"/>
              </a:rPr>
              <a:t>元大證券計量交易部實習期末報告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1</a:t>
            </a:fld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8" name="副標題 2"/>
          <p:cNvSpPr>
            <a:spLocks/>
          </p:cNvSpPr>
          <p:nvPr/>
        </p:nvSpPr>
        <p:spPr bwMode="auto">
          <a:xfrm>
            <a:off x="3451582" y="3453544"/>
            <a:ext cx="6624736" cy="186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3592513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592513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592513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zh-TW" altLang="en-US" sz="2400" b="1" dirty="0">
                <a:latin typeface="Noto Sans Mono CJK TC Bold" pitchFamily="34" charset="-120"/>
                <a:ea typeface="Noto Sans Mono CJK TC Bold" pitchFamily="34" charset="-120"/>
              </a:rPr>
              <a:t>見習單位：元大證券 計量交易</a:t>
            </a:r>
            <a:r>
              <a:rPr lang="zh-TW" altLang="en-US" sz="2400" b="1" dirty="0" smtClean="0">
                <a:latin typeface="Noto Sans Mono CJK TC Bold" pitchFamily="34" charset="-120"/>
                <a:ea typeface="Noto Sans Mono CJK TC Bold" pitchFamily="34" charset="-120"/>
              </a:rPr>
              <a:t>部</a:t>
            </a:r>
            <a:endParaRPr lang="en-US" altLang="zh-TW" sz="2400" b="1" dirty="0">
              <a:latin typeface="Noto Sans Mono CJK TC Bold" pitchFamily="34" charset="-120"/>
              <a:ea typeface="Noto Sans Mono CJK TC Bold" pitchFamily="34" charset="-120"/>
            </a:endParaRPr>
          </a:p>
          <a:p>
            <a:pPr eaLnBrk="1" hangingPunct="1">
              <a:buFontTx/>
              <a:buNone/>
            </a:pPr>
            <a:r>
              <a:rPr lang="zh-TW" altLang="en-US" sz="2400" b="1" dirty="0">
                <a:latin typeface="Noto Sans Mono CJK TC Bold" pitchFamily="34" charset="-120"/>
                <a:ea typeface="Noto Sans Mono CJK TC Bold" pitchFamily="34" charset="-120"/>
              </a:rPr>
              <a:t>見習主管：</a:t>
            </a:r>
            <a:r>
              <a:rPr lang="zh-TW" altLang="zh-TW" sz="2400" b="1" u="sng" dirty="0">
                <a:latin typeface="Noto Sans Mono CJK TC Bold" pitchFamily="34" charset="-120"/>
                <a:ea typeface="Noto Sans Mono CJK TC Bold" pitchFamily="34" charset="-120"/>
              </a:rPr>
              <a:t>佘光麒</a:t>
            </a:r>
            <a:r>
              <a:rPr lang="zh-TW" altLang="zh-TW" sz="2400" b="1" dirty="0">
                <a:latin typeface="Noto Sans Mono CJK TC Bold" pitchFamily="34" charset="-120"/>
                <a:ea typeface="Noto Sans Mono CJK TC Bold" pitchFamily="34" charset="-120"/>
              </a:rPr>
              <a:t> 資深副總經理</a:t>
            </a:r>
            <a:r>
              <a:rPr lang="zh-TW" altLang="en-US" sz="2400" b="1" dirty="0">
                <a:latin typeface="Noto Sans Mono CJK TC Bold" pitchFamily="34" charset="-120"/>
                <a:ea typeface="Noto Sans Mono CJK TC Bold" pitchFamily="34" charset="-120"/>
              </a:rPr>
              <a:t>	</a:t>
            </a:r>
            <a:endParaRPr lang="en-US" altLang="zh-TW" sz="2400" b="1" dirty="0">
              <a:latin typeface="Noto Sans Mono CJK TC Bold" pitchFamily="34" charset="-120"/>
              <a:ea typeface="Noto Sans Mono CJK TC Bold" pitchFamily="34" charset="-120"/>
            </a:endParaRPr>
          </a:p>
          <a:p>
            <a:pPr eaLnBrk="1" hangingPunct="1">
              <a:buFontTx/>
              <a:buNone/>
            </a:pPr>
            <a:r>
              <a:rPr lang="zh-TW" altLang="en-US" sz="2400" b="1" dirty="0">
                <a:latin typeface="Noto Sans Mono CJK TC Bold" pitchFamily="34" charset="-120"/>
                <a:ea typeface="Noto Sans Mono CJK TC Bold" pitchFamily="34" charset="-120"/>
              </a:rPr>
              <a:t>見習督導</a:t>
            </a:r>
            <a:r>
              <a:rPr lang="zh-TW" altLang="en-US" sz="2400" b="1" dirty="0" smtClean="0">
                <a:latin typeface="Noto Sans Mono CJK TC Bold" pitchFamily="34" charset="-120"/>
                <a:ea typeface="Noto Sans Mono CJK TC Bold" pitchFamily="34" charset="-120"/>
              </a:rPr>
              <a:t>：</a:t>
            </a:r>
            <a:r>
              <a:rPr lang="zh-TW" altLang="en-US" sz="2400" b="1" u="sng" dirty="0" smtClean="0">
                <a:latin typeface="Noto Sans Mono CJK TC Bold" pitchFamily="34" charset="-120"/>
                <a:ea typeface="Noto Sans Mono CJK TC Bold" pitchFamily="34" charset="-120"/>
              </a:rPr>
              <a:t>曾</a:t>
            </a:r>
            <a:r>
              <a:rPr lang="zh-TW" altLang="en-US" sz="2400" b="1" u="sng" dirty="0">
                <a:latin typeface="Noto Sans Mono CJK TC Bold" pitchFamily="34" charset="-120"/>
                <a:ea typeface="Noto Sans Mono CJK TC Bold" pitchFamily="34" charset="-120"/>
              </a:rPr>
              <a:t>盟雅</a:t>
            </a:r>
            <a:r>
              <a:rPr lang="zh-TW" altLang="en-US" sz="2400" b="1" dirty="0">
                <a:latin typeface="Noto Sans Mono CJK TC Bold" pitchFamily="34" charset="-120"/>
                <a:ea typeface="Noto Sans Mono CJK TC Bold" pitchFamily="34" charset="-120"/>
              </a:rPr>
              <a:t> 專業經理、</a:t>
            </a:r>
            <a:r>
              <a:rPr lang="zh-TW" altLang="en-US" sz="2400" b="1" u="sng" dirty="0">
                <a:latin typeface="Noto Sans Mono CJK TC Bold" pitchFamily="34" charset="-120"/>
                <a:ea typeface="Noto Sans Mono CJK TC Bold" pitchFamily="34" charset="-120"/>
              </a:rPr>
              <a:t>郭獻聰</a:t>
            </a:r>
            <a:r>
              <a:rPr lang="zh-TW" altLang="en-US" sz="2400" b="1" dirty="0" smtClean="0">
                <a:latin typeface="Noto Sans Mono CJK TC Bold" pitchFamily="34" charset="-120"/>
                <a:ea typeface="Noto Sans Mono CJK TC Bold" pitchFamily="34" charset="-120"/>
              </a:rPr>
              <a:t>學長</a:t>
            </a:r>
            <a:endParaRPr lang="en-US" altLang="zh-TW" sz="2400" b="1" u="sng" dirty="0">
              <a:latin typeface="Noto Sans Mono CJK TC Bold" pitchFamily="34" charset="-120"/>
              <a:ea typeface="Noto Sans Mono CJK TC Bold" pitchFamily="34" charset="-120"/>
            </a:endParaRPr>
          </a:p>
          <a:p>
            <a:pPr eaLnBrk="1" hangingPunct="1">
              <a:buFontTx/>
              <a:buNone/>
            </a:pPr>
            <a:r>
              <a:rPr lang="zh-TW" altLang="en-US" sz="2400" b="1" dirty="0" smtClean="0">
                <a:latin typeface="Noto Sans Mono CJK TC Bold" pitchFamily="34" charset="-120"/>
                <a:ea typeface="Noto Sans Mono CJK TC Bold" pitchFamily="34" charset="-120"/>
              </a:rPr>
              <a:t>實習生：</a:t>
            </a:r>
            <a:r>
              <a:rPr lang="zh-TW" altLang="en-US" sz="2400" b="1" u="sng" dirty="0" smtClean="0">
                <a:latin typeface="Noto Sans Mono CJK TC Bold" pitchFamily="34" charset="-120"/>
                <a:ea typeface="Noto Sans Mono CJK TC Bold" pitchFamily="34" charset="-120"/>
              </a:rPr>
              <a:t>陳冠維</a:t>
            </a:r>
            <a:r>
              <a:rPr lang="zh-TW" altLang="en-US" sz="2400" b="1" dirty="0" smtClean="0">
                <a:latin typeface="Noto Sans Mono CJK TC Bold" pitchFamily="34" charset="-120"/>
                <a:ea typeface="Noto Sans Mono CJK TC Bold" pitchFamily="34" charset="-120"/>
              </a:rPr>
              <a:t> </a:t>
            </a:r>
            <a:r>
              <a:rPr lang="zh-TW" altLang="en-US" sz="2400" b="1" dirty="0" smtClean="0">
                <a:latin typeface="Noto Sans Mono CJK TC Bold" pitchFamily="34" charset="-120"/>
                <a:ea typeface="Noto Sans Mono CJK TC Bold" pitchFamily="34" charset="-120"/>
              </a:rPr>
              <a:t>國立清華大學計財系</a:t>
            </a:r>
            <a:endParaRPr lang="zh-TW" altLang="en-US" sz="2400" b="1" dirty="0">
              <a:latin typeface="Noto Sans Mono CJK TC Bold" pitchFamily="34" charset="-120"/>
              <a:ea typeface="Noto Sans Mono CJK TC Bold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5266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58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選模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(train)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4612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Batch size:</a:t>
            </a:r>
            <a:r>
              <a:rPr lang="zh-TW" altLang="en-US" sz="2400" b="1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256 (128, 256, 512)</a:t>
            </a: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Validation split: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0.3 (0.1, 0.2, 0.3)</a:t>
            </a: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Patience: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 (5, 10)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Drop out layer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一層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120882" y="861740"/>
            <a:ext cx="431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2400" b="1" i="1" dirty="0">
                <a:solidFill>
                  <a:prstClr val="black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Train MSE:</a:t>
            </a:r>
            <a:r>
              <a:rPr lang="zh-TW" altLang="en-US" sz="2400" b="1" i="1" dirty="0">
                <a:solidFill>
                  <a:prstClr val="black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3.09e-06</a:t>
            </a:r>
            <a:endParaRPr lang="en-US" altLang="zh-TW" sz="2400" b="1" i="1" dirty="0">
              <a:solidFill>
                <a:prstClr val="black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lvl="0"/>
            <a:endParaRPr lang="en-US" altLang="zh-TW" sz="2400" b="1" i="1" dirty="0">
              <a:solidFill>
                <a:prstClr val="black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lvl="0"/>
            <a:r>
              <a:rPr lang="en-US" altLang="zh-TW" sz="2400" b="1" i="1" dirty="0">
                <a:solidFill>
                  <a:prstClr val="black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Test MSE: </a:t>
            </a:r>
            <a:r>
              <a:rPr lang="en-US" altLang="zh-TW" sz="2400" dirty="0">
                <a:solidFill>
                  <a:prstClr val="black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1.51e-05</a:t>
            </a:r>
            <a:endParaRPr lang="en-US" altLang="zh-TW" sz="2400" b="1" i="1" dirty="0">
              <a:solidFill>
                <a:prstClr val="black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4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9152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的中價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(train)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29" y="1524000"/>
            <a:ext cx="4943884" cy="357984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75" y="1524000"/>
            <a:ext cx="4165635" cy="39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9495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的中價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(test)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29" y="1484751"/>
            <a:ext cx="4984289" cy="363660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234" y="1484751"/>
            <a:ext cx="3963081" cy="379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7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629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策略邏輯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89982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Strategy Concept: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將預測出的未來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的中價轉為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報酬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形式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依據此報酬判斷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做空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、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做多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400" dirty="0"/>
              <a:t>±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~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/>
              <a:t>±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0.3%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手上部位保持在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1, 0, -1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]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，當日收盤前須結掉手上的單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強制停損點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虧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~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2.5%)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Select Parameters: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 &gt; 0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交易次數 </a:t>
            </a:r>
            <a:r>
              <a:rPr lang="en-US" altLang="zh-TW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&gt;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28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最高</a:t>
            </a:r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20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8" y="276965"/>
            <a:ext cx="6619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回測結果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(in sample)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48554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Parameters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漲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做多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跌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0.25%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做空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虧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2.5%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停損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5.9%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Vol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0.044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Sharp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1.21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Transactions: 29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0.48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Max Drawdown: 0.086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14" y="2458141"/>
            <a:ext cx="8499086" cy="29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3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8" y="276965"/>
            <a:ext cx="6809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回測結果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(out sample)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4743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Parameters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漲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做多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跌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0.25%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做空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虧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2.5%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停損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1.6%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Vol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0.025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Sharp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0.42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Transactions: 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0.45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Max Drawdown: 0.038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731" y="2406519"/>
            <a:ext cx="8559269" cy="297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8" y="276965"/>
            <a:ext cx="629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小結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82517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預測下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的中價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交易次數不足、訊號少，雖有獲利，模型正確性質疑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預測個股中價之合理性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深度學習黑盒子，缺乏經濟內涵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731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17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427443" y="3645228"/>
            <a:ext cx="5760640" cy="1362075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預測個股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之報酬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endParaRPr lang="zh-TW" altLang="en-US" sz="4000" b="1" cap="all" dirty="0">
              <a:solidFill>
                <a:schemeClr val="bg1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854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463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預測個股報酬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資料型態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89982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Target: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玉晶光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(3406)</a:t>
            </a: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Train: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3/25 ~ 4/22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(19 days)	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Test: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4/23 ~ 5/5 (8 days)</a:t>
            </a:r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Response (Y):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後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後的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報酬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(return_10t)</a:t>
            </a:r>
            <a:endParaRPr lang="en-US" altLang="zh-TW" sz="2400" b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Covariates (X):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除了報酬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(return_10t)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以外的全部變數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Time Periods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運用前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X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，預測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後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的報酬</a:t>
            </a:r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8389"/>
              </p:ext>
            </p:extLst>
          </p:nvPr>
        </p:nvGraphicFramePr>
        <p:xfrm>
          <a:off x="257728" y="4379569"/>
          <a:ext cx="5452610" cy="38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89494"/>
                <a:gridCol w="501028"/>
              </a:tblGrid>
              <a:tr h="38175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X9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向右箭號 9"/>
          <p:cNvSpPr/>
          <p:nvPr/>
        </p:nvSpPr>
        <p:spPr>
          <a:xfrm>
            <a:off x="5923902" y="4421158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94044"/>
              </p:ext>
            </p:extLst>
          </p:nvPr>
        </p:nvGraphicFramePr>
        <p:xfrm>
          <a:off x="257724" y="4862835"/>
          <a:ext cx="5452610" cy="38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</a:tblGrid>
              <a:tr h="38175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向右箭號 11"/>
          <p:cNvSpPr/>
          <p:nvPr/>
        </p:nvSpPr>
        <p:spPr>
          <a:xfrm>
            <a:off x="5923902" y="4904423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573484" y="5418442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620919" y="5421286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09148"/>
              </p:ext>
            </p:extLst>
          </p:nvPr>
        </p:nvGraphicFramePr>
        <p:xfrm>
          <a:off x="7126511" y="4379569"/>
          <a:ext cx="17375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90"/>
                <a:gridCol w="579190"/>
                <a:gridCol w="5791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y19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971370"/>
              </p:ext>
            </p:extLst>
          </p:nvPr>
        </p:nvGraphicFramePr>
        <p:xfrm>
          <a:off x="7126511" y="4837242"/>
          <a:ext cx="17375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90"/>
                <a:gridCol w="579190"/>
                <a:gridCol w="57919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y20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9077645" y="4312408"/>
            <a:ext cx="1642188" cy="441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return19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9112887" y="4799283"/>
            <a:ext cx="1642188" cy="441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return20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611837" y="5424130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0933397" y="4302631"/>
            <a:ext cx="393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1</a:t>
            </a:r>
            <a:endParaRPr lang="zh-TW" altLang="en-US" sz="2000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933396" y="4862835"/>
            <a:ext cx="393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2</a:t>
            </a:r>
            <a:endParaRPr lang="zh-TW" altLang="en-US" sz="2000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0773373" y="5418442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90952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1077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預測個股報酬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的股價報酬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(train)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1273215"/>
            <a:ext cx="485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Train R-squared: 0.12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31" y="2146356"/>
            <a:ext cx="4992237" cy="335356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9" y="2146355"/>
            <a:ext cx="5284404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2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227240" y="3422903"/>
            <a:ext cx="6793835" cy="1362075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運用深度學習模型預測個股之中價、報酬</a:t>
            </a: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zh-TW" altLang="en-US" sz="4000" b="1" cap="all" dirty="0">
                <a:solidFill>
                  <a:schemeClr val="bg1"/>
                </a:solidFill>
                <a:latin typeface="Noto Sans CJK TC Black" charset="-120"/>
                <a:ea typeface="Noto Sans CJK TC Black" charset="-120"/>
                <a:cs typeface="Noto Sans CJK TC Black" charset="-120"/>
              </a:rPr>
              <a:t>專案</a:t>
            </a:r>
            <a:r>
              <a:rPr lang="zh-TW" altLang="en-US" sz="4000" b="1" cap="all" dirty="0" smtClean="0">
                <a:solidFill>
                  <a:schemeClr val="bg1"/>
                </a:solidFill>
                <a:latin typeface="Noto Sans CJK TC Black" charset="-120"/>
                <a:ea typeface="Noto Sans CJK TC Black" charset="-120"/>
                <a:cs typeface="Noto Sans CJK TC Black" charset="-120"/>
              </a:rPr>
              <a:t>主題：</a:t>
            </a:r>
            <a:endParaRPr lang="zh-TW" altLang="en-US" sz="4000" b="1" cap="all" dirty="0">
              <a:solidFill>
                <a:schemeClr val="bg1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9420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997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預測個股報酬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的股價報酬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(test)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1273215"/>
            <a:ext cx="485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 R-squared: 0.095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31" y="2146355"/>
            <a:ext cx="4992237" cy="335356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9" y="2146355"/>
            <a:ext cx="5284404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629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預測個股報酬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策略邏輯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89982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Strategy Concept: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以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預測出的未來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後的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報酬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為基準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依據此報酬判斷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做空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、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做多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400" dirty="0"/>
              <a:t>±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~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/>
              <a:t>±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0.3%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手上部位保持在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1, 0, -1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]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，當日收盤前須結掉手上的單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072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8" y="276965"/>
            <a:ext cx="78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預測個股報酬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回測結果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(in sample)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50381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Parameters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漲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做多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跌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做空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Performance of train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-8.3%</a:t>
            </a:r>
            <a:endParaRPr lang="en-US" altLang="zh-TW" sz="2400" i="1" dirty="0" smtClean="0">
              <a:solidFill>
                <a:srgbClr val="FF0000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Vol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0.024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Sharp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-3.7</a:t>
            </a:r>
            <a:endParaRPr lang="en-US" altLang="zh-TW" sz="2400" i="1" dirty="0" smtClean="0">
              <a:solidFill>
                <a:srgbClr val="FF0000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Transactions: 51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0.39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Max Drawdown: 0.103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315" y="2438400"/>
            <a:ext cx="8467685" cy="294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8" y="276965"/>
            <a:ext cx="78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預測個股報酬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回測結果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(out sample)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49810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Parameters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漲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做多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跌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做空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Performance of test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Return: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-2%</a:t>
            </a:r>
            <a:endParaRPr lang="en-US" altLang="zh-TW" sz="2400" i="1" dirty="0">
              <a:solidFill>
                <a:srgbClr val="FF0000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err="1">
                <a:latin typeface="Palatino Linotype" panose="02040502050505030304" pitchFamily="18" charset="0"/>
                <a:ea typeface="標楷體" panose="03000509000000000000" pitchFamily="65" charset="-120"/>
              </a:rPr>
              <a:t>Vol</a:t>
            </a:r>
            <a:r>
              <a:rPr lang="en-US" altLang="zh-TW" sz="2400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: 0.007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Sharp Ratio: </a:t>
            </a:r>
            <a:r>
              <a:rPr lang="en-US" altLang="zh-TW" sz="2400" i="1" dirty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-3.6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Transactions: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Ratio: </a:t>
            </a:r>
            <a:r>
              <a:rPr lang="en-US" altLang="zh-TW" sz="2400" i="1" dirty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Max Drawdown: 0.022</a:t>
            </a: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80" y="2496743"/>
            <a:ext cx="8457120" cy="291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8" y="276965"/>
            <a:ext cx="629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報酬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小結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82517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模型預測報酬的準確度不足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資料量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&amp;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Over-fitting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因子的選取之重要性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08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25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427443" y="3645228"/>
            <a:ext cx="5760640" cy="1362075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、選取重要因子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endParaRPr lang="zh-TW" altLang="en-US" sz="4000" b="1" cap="all" dirty="0">
              <a:solidFill>
                <a:schemeClr val="bg1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576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選取重要因子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深度學習選取因子方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法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11704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Drop One Out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先用全部的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covariates</a:t>
            </a:r>
            <a:r>
              <a:rPr lang="zh-TW" altLang="en-US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訓練出一個完整的模型，算出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 MSE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每一次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將一個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covariate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丟掉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，每一次都訓練出一個模型，算出</a:t>
            </a:r>
            <a:r>
              <a:rPr lang="en-US" altLang="zh-TW" sz="2400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test 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MSE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比較每一個模型的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 MSE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 MSE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增加</a:t>
            </a:r>
            <a:r>
              <a:rPr lang="zh-TW" altLang="en-US" sz="2400" b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最多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的那個模型所丟掉的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covariate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選為最重要的因子</a:t>
            </a:r>
            <a:endParaRPr lang="en-US" altLang="zh-TW" sz="2400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944708"/>
              </p:ext>
            </p:extLst>
          </p:nvPr>
        </p:nvGraphicFramePr>
        <p:xfrm>
          <a:off x="257726" y="4321214"/>
          <a:ext cx="43142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855"/>
                <a:gridCol w="862855"/>
                <a:gridCol w="862855"/>
                <a:gridCol w="862855"/>
                <a:gridCol w="8628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982057"/>
              </p:ext>
            </p:extLst>
          </p:nvPr>
        </p:nvGraphicFramePr>
        <p:xfrm>
          <a:off x="257726" y="5262189"/>
          <a:ext cx="43142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855"/>
                <a:gridCol w="862855"/>
                <a:gridCol w="862855"/>
                <a:gridCol w="862855"/>
                <a:gridCol w="8628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乘號 3"/>
          <p:cNvSpPr/>
          <p:nvPr/>
        </p:nvSpPr>
        <p:spPr>
          <a:xfrm>
            <a:off x="429208" y="4193861"/>
            <a:ext cx="503853" cy="62554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917229" y="4360171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4917229" y="5298319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251502" y="4364642"/>
            <a:ext cx="1660849" cy="126838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410126" y="4763202"/>
            <a:ext cx="141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</a:rPr>
              <a:t>Machine</a:t>
            </a:r>
            <a:endParaRPr lang="zh-TW" altLang="en-US" sz="2400" b="1" i="1" dirty="0">
              <a:latin typeface="Palatino Linotype" panose="02040502050505030304" pitchFamily="18" charset="0"/>
            </a:endParaRPr>
          </a:p>
        </p:txBody>
      </p:sp>
      <p:sp>
        <p:nvSpPr>
          <p:cNvPr id="20" name="乘號 19"/>
          <p:cNvSpPr/>
          <p:nvPr/>
        </p:nvSpPr>
        <p:spPr>
          <a:xfrm>
            <a:off x="1290733" y="5134835"/>
            <a:ext cx="503853" cy="62554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019486" y="5655797"/>
            <a:ext cx="1107996" cy="765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</a:t>
            </a:r>
            <a:endParaRPr lang="zh-TW" altLang="en-US" sz="6000" b="1" dirty="0"/>
          </a:p>
        </p:txBody>
      </p:sp>
      <p:sp>
        <p:nvSpPr>
          <p:cNvPr id="22" name="向右箭號 21"/>
          <p:cNvSpPr/>
          <p:nvPr/>
        </p:nvSpPr>
        <p:spPr>
          <a:xfrm>
            <a:off x="8257575" y="4360171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8257574" y="5298317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9591844" y="4125860"/>
            <a:ext cx="1231666" cy="76154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591844" y="5066833"/>
            <a:ext cx="1231666" cy="76154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9872727" y="5760380"/>
            <a:ext cx="1107996" cy="765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</a:t>
            </a:r>
            <a:endParaRPr lang="zh-TW" altLang="en-US" sz="60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9591844" y="4278060"/>
            <a:ext cx="141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</a:rPr>
              <a:t>Model 1</a:t>
            </a:r>
            <a:endParaRPr lang="zh-TW" altLang="en-US" sz="2400" b="1" i="1" dirty="0">
              <a:latin typeface="Palatino Linotype" panose="0204050205050503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562479" y="5216773"/>
            <a:ext cx="141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</a:rPr>
              <a:t>Model 2</a:t>
            </a:r>
            <a:endParaRPr lang="zh-TW" altLang="en-US" sz="2400" b="1" i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66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020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選取重要因子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選取因子結果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390" y="861740"/>
            <a:ext cx="8921621" cy="5244316"/>
          </a:xfrm>
          <a:prstGeom prst="rect">
            <a:avLst/>
          </a:prstGeom>
          <a:noFill/>
        </p:spPr>
      </p:pic>
      <p:sp>
        <p:nvSpPr>
          <p:cNvPr id="2" name="橢圓 1"/>
          <p:cNvSpPr/>
          <p:nvPr/>
        </p:nvSpPr>
        <p:spPr>
          <a:xfrm>
            <a:off x="9162661" y="5355772"/>
            <a:ext cx="1063689" cy="9703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15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449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選取重要因子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選取因子發現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11704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Variable Importance: </a:t>
            </a:r>
            <a:r>
              <a:rPr lang="en-US" altLang="zh-TW" sz="2400" dirty="0" err="1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p_acc_diff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(5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bid-ask spread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之和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)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挑選出</a:t>
            </a:r>
            <a:r>
              <a:rPr lang="en-US" altLang="zh-TW" sz="2400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p_acc_diff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大於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的時間點，畫在訓練集的中價走勢圖上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86" y="2062069"/>
            <a:ext cx="10058400" cy="394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4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9114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選取重要因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子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策略邏輯、回測結果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(in sample)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77852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Strategy Concept: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sz="2400" dirty="0" err="1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p_acc_diff</a:t>
            </a:r>
            <a:r>
              <a:rPr lang="en-US" altLang="zh-TW" sz="2400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 &gt; 25</a:t>
            </a:r>
            <a:r>
              <a:rPr lang="zh-TW" altLang="en-US" sz="2400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當作一個濾網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加上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的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判斷中價走勢</a:t>
            </a:r>
            <a:endParaRPr lang="en-US" altLang="zh-TW" sz="2400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p_acc_diff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&gt; 25 &amp;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中價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&lt;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前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的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時，做多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err="1">
                <a:latin typeface="Palatino Linotype" panose="02040502050505030304" pitchFamily="18" charset="0"/>
                <a:ea typeface="標楷體" panose="03000509000000000000" pitchFamily="65" charset="-120"/>
              </a:rPr>
              <a:t>p_acc_diff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&gt; 25 &amp; 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中價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&gt;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前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50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的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MA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時，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做空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8042989" y="861740"/>
            <a:ext cx="3489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Performance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16%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Vol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0.048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Sharp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3.19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Transactions: 34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0.29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Max Drawdown: 0.042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62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30" y="276965"/>
            <a:ext cx="3231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研究大綱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1340081" y="861738"/>
            <a:ext cx="48181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、預測個股之中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價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預測個股中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價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回測結果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小結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、預測個股之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報酬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預測個股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報酬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回測結果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小結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CN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6158205" y="861738"/>
            <a:ext cx="48181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、選取重要因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子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深度學習選取因子方法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選取因子結果、發現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回測結果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小結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結合學長模型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尋找重要因子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結合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</a:p>
          <a:p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      3.  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回測結果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     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4.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  小結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CN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0639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629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選取重要因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子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小結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109203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這個因子反映了價格走勢反轉的資訊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單純以這個濾網做的策略雖有獲利，但勝率不高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雖然在訓練集有獲利，但在測試集裡幾乎沒有訊號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選出來的因子不一定是最好的，且模型訓練耗時長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48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31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427443" y="3645228"/>
            <a:ext cx="5760640" cy="1362075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、結合學長模型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endParaRPr lang="zh-TW" altLang="en-US" sz="4000" b="1" cap="all" dirty="0">
              <a:solidFill>
                <a:schemeClr val="bg1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4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回歸模型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86" y="1692737"/>
            <a:ext cx="10058400" cy="1471961"/>
          </a:xfrm>
          <a:prstGeom prst="rect">
            <a:avLst/>
          </a:prstGeom>
        </p:spPr>
      </p:pic>
      <p:sp>
        <p:nvSpPr>
          <p:cNvPr id="29" name="橢圓 28"/>
          <p:cNvSpPr/>
          <p:nvPr/>
        </p:nvSpPr>
        <p:spPr>
          <a:xfrm>
            <a:off x="8553451" y="1608485"/>
            <a:ext cx="1728092" cy="17928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8698636" y="3485602"/>
            <a:ext cx="1437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懲罰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項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29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556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因子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5769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Price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Quantity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Ask1 Value ~ Ask5 Value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Bid1 Value ~ Bid5 Value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Moving Average – Value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MA50_ask1 ~ MA50_ask5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MA50_bid1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MA50_bid5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MA100_ask1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MA100_ask5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MA100_bid1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MA100_bid5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577" y="2824467"/>
            <a:ext cx="4964273" cy="336907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6027577" y="931531"/>
            <a:ext cx="5769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因子與報酬的相關性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MA_ask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正相關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MA_bid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負相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關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158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556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因子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5769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MACD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DIF</a:t>
            </a:r>
          </a:p>
          <a:p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短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EMA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(12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ticks)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–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長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EMA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(26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ticks)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MACD</a:t>
            </a:r>
          </a:p>
          <a:p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DIF – DIF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去取指數移動平均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(9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207" y="3170064"/>
            <a:ext cx="4724587" cy="319000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79" y="3170064"/>
            <a:ext cx="4700420" cy="319000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6027577" y="861740"/>
            <a:ext cx="5769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因子與報酬的相關性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DIF: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正相關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MACD: 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負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相關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844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556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因子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6230"/>
            <a:ext cx="55645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Spread of Value 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Spread1 ~ Spread5</a:t>
            </a:r>
          </a:p>
          <a:p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 Value – Bid Value</a:t>
            </a:r>
          </a:p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因子與報酬的相關性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Spread: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負相關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29" y="3242989"/>
            <a:ext cx="4553428" cy="309024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5822302" y="861740"/>
            <a:ext cx="5564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Value Differences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Ask1 ~ Ask5 Value Differences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Bid1 ~ Bid5 Value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Differences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054" y="3180472"/>
            <a:ext cx="4645545" cy="315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556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因子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5769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 and 10 ticks Price Difference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da1_dt_5 ~ da5_dt_5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   db1_dt_5 ~ db5_dt_5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da1_dt_10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da5_dt_10</a:t>
            </a:r>
          </a:p>
          <a:p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   db1_dt_10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db5_dt_10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因子與報酬的相關性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 shift 5 &amp; 10: 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負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相關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 shift 5 &amp; 10: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負相關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302" y="569352"/>
            <a:ext cx="4162085" cy="282465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302" y="3394006"/>
            <a:ext cx="4239116" cy="287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556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因子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52096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 </a:t>
            </a:r>
            <a:r>
              <a:rPr lang="en-US" altLang="zh-TW" sz="2400" b="1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and 10 ticks 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Volume </a:t>
            </a:r>
            <a:r>
              <a:rPr lang="en-US" altLang="zh-TW" sz="2400" b="1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Difference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daq1_dt_5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daq5_dt_5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  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dbq1_dt_5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dbq5_dt_5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daq1_dt_10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daq5_dt_10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  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dbq1_dt_10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dbq5_dt_10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因子與報酬的相關性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Quantity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shift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 &amp; 10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負相關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Bid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Quantity shift 5 &amp; 10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正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相關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238" y="276965"/>
            <a:ext cx="4339014" cy="294472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110" y="3221694"/>
            <a:ext cx="4314078" cy="292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1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556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因子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6230"/>
            <a:ext cx="5769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 and 10 ticks Value Difference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da1_dt_5_pq 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da5_dt_5_pq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db1_dt_5_pq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db5_dt_5_pq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da1_dt_10_pq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da5_dt_10_pq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db1_dt_10_pq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db5_dt_10_pq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因子與報酬的相關性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Ask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Value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shift 5 &amp; 10: 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負相關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Bid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Value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shift 5 &amp; 10: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正相關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302" y="438149"/>
            <a:ext cx="4236126" cy="287490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298" y="3313052"/>
            <a:ext cx="4236130" cy="287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1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重要因子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390409"/>
              </p:ext>
            </p:extLst>
          </p:nvPr>
        </p:nvGraphicFramePr>
        <p:xfrm>
          <a:off x="1593850" y="866230"/>
          <a:ext cx="89027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675"/>
                <a:gridCol w="2225675"/>
                <a:gridCol w="2225675"/>
                <a:gridCol w="2225675"/>
              </a:tblGrid>
              <a:tr h="4229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i="1" dirty="0" smtClean="0">
                          <a:latin typeface="Palatino Linotype" panose="02040502050505030304" pitchFamily="18" charset="0"/>
                        </a:rPr>
                        <a:t>factor</a:t>
                      </a:r>
                      <a:endParaRPr lang="zh-TW" altLang="en-US" sz="2800" i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i="1" dirty="0" smtClean="0">
                          <a:latin typeface="Palatino Linotype" panose="02040502050505030304" pitchFamily="18" charset="0"/>
                        </a:rPr>
                        <a:t>R-squared</a:t>
                      </a:r>
                      <a:endParaRPr lang="zh-TW" altLang="en-US" sz="2800" i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i="1" dirty="0" smtClean="0">
                          <a:latin typeface="Palatino Linotype" panose="02040502050505030304" pitchFamily="18" charset="0"/>
                        </a:rPr>
                        <a:t>factor</a:t>
                      </a:r>
                      <a:endParaRPr lang="zh-TW" altLang="en-US" sz="2800" i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i="1" dirty="0" smtClean="0">
                          <a:latin typeface="Palatino Linotype" panose="02040502050505030304" pitchFamily="18" charset="0"/>
                        </a:rPr>
                        <a:t>R-squared</a:t>
                      </a:r>
                      <a:endParaRPr lang="zh-TW" altLang="en-US" sz="2800" i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422981"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MA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="1" baseline="0" dirty="0" smtClean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0.068</a:t>
                      </a:r>
                    </a:p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Price Differences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(10 ticks)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0.018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422981"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MACD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0.02</a:t>
                      </a:r>
                    </a:p>
                    <a:p>
                      <a:pPr algn="ctr"/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Volume Differences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(5 ticks)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0.028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422981"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Spread of Value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="1" baseline="0" dirty="0" smtClean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0.039</a:t>
                      </a:r>
                    </a:p>
                    <a:p>
                      <a:pPr algn="ctr"/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Volume Differences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(10 ticks)</a:t>
                      </a:r>
                      <a:endParaRPr lang="zh-TW" altLang="en-US" baseline="0" dirty="0" smtClean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="1" baseline="0" dirty="0" smtClean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0.039</a:t>
                      </a:r>
                      <a:endParaRPr lang="zh-TW" altLang="en-US" b="1" baseline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422981"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  <a:ea typeface="標楷體" panose="03000509000000000000" pitchFamily="65" charset="-120"/>
                        </a:rPr>
                        <a:t>Value Differences</a:t>
                      </a:r>
                      <a:endParaRPr lang="zh-TW" altLang="en-US" baseline="0" dirty="0">
                        <a:latin typeface="Palatino Linotype" panose="0204050205050503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0.02</a:t>
                      </a:r>
                    </a:p>
                    <a:p>
                      <a:pPr algn="ctr"/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Value Differences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(5 ticks)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0.028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422981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Price Difference 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(5 ticks)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0.019</a:t>
                      </a:r>
                    </a:p>
                    <a:p>
                      <a:pPr algn="ctr"/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Value Differences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(10 ticks)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="1" baseline="0" dirty="0" smtClean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0.038</a:t>
                      </a:r>
                      <a:endParaRPr lang="zh-TW" altLang="en-US" b="1" baseline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29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4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427443" y="3645228"/>
            <a:ext cx="5760640" cy="1362075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、預測個股之中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價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endParaRPr lang="zh-TW" altLang="en-US" sz="4000" b="1" cap="all" dirty="0">
              <a:solidFill>
                <a:schemeClr val="bg1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50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10562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回歸模型預測下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的股價報酬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(train)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1273215"/>
            <a:ext cx="485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Train R-squared: 0.11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9" y="2146355"/>
            <a:ext cx="5284404" cy="335356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133" y="2146355"/>
            <a:ext cx="499223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0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重要因子 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810568"/>
              </p:ext>
            </p:extLst>
          </p:nvPr>
        </p:nvGraphicFramePr>
        <p:xfrm>
          <a:off x="1917700" y="117297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latin typeface="Palatino Linotype" panose="02040502050505030304" pitchFamily="18" charset="0"/>
                        </a:rPr>
                        <a:t>factor</a:t>
                      </a:r>
                      <a:endParaRPr lang="zh-TW" altLang="en-US" i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latin typeface="Palatino Linotype" panose="02040502050505030304" pitchFamily="18" charset="0"/>
                          <a:ea typeface="標楷體" panose="03000509000000000000" pitchFamily="65" charset="-120"/>
                        </a:rPr>
                        <a:t>Coefficient</a:t>
                      </a:r>
                      <a:endParaRPr lang="zh-TW" altLang="en-US" i="1" dirty="0">
                        <a:latin typeface="Palatino Linotype" panose="0204050205050503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da1_dt_10_pq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4.19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da2_dt_10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3.12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dbq1_dt_5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2.35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dbq2_dt_10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2.09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dbq1_dt_10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1.82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67951"/>
              </p:ext>
            </p:extLst>
          </p:nvPr>
        </p:nvGraphicFramePr>
        <p:xfrm>
          <a:off x="1917700" y="3709246"/>
          <a:ext cx="81280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latin typeface="Palatino Linotype" panose="02040502050505030304" pitchFamily="18" charset="0"/>
                        </a:rPr>
                        <a:t>factor</a:t>
                      </a:r>
                      <a:endParaRPr lang="zh-TW" altLang="en-US" i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latin typeface="Palatino Linotype" panose="02040502050505030304" pitchFamily="18" charset="0"/>
                        </a:rPr>
                        <a:t>Coefficient</a:t>
                      </a:r>
                      <a:endParaRPr lang="zh-TW" altLang="en-US" i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daq1_dt_10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-4.66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db1_dt_5_pq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-2.64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spread1_pq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-2.59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da1_dt_10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-2.4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db1_dt_10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-1.94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36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結合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11704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791128" y="2497740"/>
            <a:ext cx="1882848" cy="126838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i="1" dirty="0" smtClean="0">
                <a:solidFill>
                  <a:schemeClr val="tx1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Regression</a:t>
            </a:r>
          </a:p>
          <a:p>
            <a:pPr algn="ctr"/>
            <a:r>
              <a:rPr lang="en-US" altLang="zh-TW" b="1" i="1" dirty="0" smtClean="0">
                <a:solidFill>
                  <a:schemeClr val="tx1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Model</a:t>
            </a:r>
            <a:endParaRPr lang="zh-TW" altLang="en-US" b="1" i="1" dirty="0">
              <a:solidFill>
                <a:schemeClr val="tx1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9216701" y="2497741"/>
            <a:ext cx="1882848" cy="126838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i="1" dirty="0" smtClean="0">
                <a:solidFill>
                  <a:schemeClr val="tx1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endParaRPr lang="zh-TW" altLang="en-US" b="1" i="1" dirty="0">
              <a:solidFill>
                <a:schemeClr val="tx1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66820" y="2093708"/>
            <a:ext cx="2756986" cy="2076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i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Important</a:t>
            </a:r>
          </a:p>
          <a:p>
            <a:pPr algn="ctr"/>
            <a:r>
              <a:rPr lang="en-US" altLang="zh-TW" b="1" i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Factors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2959200" y="2982643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656681" y="2965832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55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10334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的股價報酬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(train)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1273215"/>
            <a:ext cx="485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Train R-squared: 0.176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9" y="2146355"/>
            <a:ext cx="5284404" cy="335356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681" y="2146355"/>
            <a:ext cx="4992237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0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9864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的股價報酬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(test)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1273215"/>
            <a:ext cx="485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 R-squared: 0.115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9" y="2146355"/>
            <a:ext cx="5284404" cy="335356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890" y="2146355"/>
            <a:ext cx="4916020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回測結果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n sample)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6230"/>
            <a:ext cx="50381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Parameters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漲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做多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跌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0.08%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做空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虧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.5%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停損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Performance of train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7.1%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Vol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0.023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Sharp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2.83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Transactions: 87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0.46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Max Drawdown: 0.089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919171"/>
            <a:ext cx="8324850" cy="284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回測結果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(out sample)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11704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7" y="861740"/>
            <a:ext cx="50381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Parameters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漲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做多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跌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0.08%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做空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虧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.5%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停損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Performance of train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-5.4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Vol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0.031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Sharp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-1.92</a:t>
            </a:r>
            <a:endParaRPr lang="en-US" altLang="zh-TW" sz="2400" i="1" dirty="0" smtClean="0">
              <a:solidFill>
                <a:srgbClr val="FF0000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Transactions: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Max Drawdown: 0.09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3037043"/>
            <a:ext cx="7808945" cy="27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小結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11704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7" y="861740"/>
            <a:ext cx="109203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透過回歸模型選取因子，提升深度學習的訓練效率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股報酬仍然低估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財金直覺、經驗的重要性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04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未來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研究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11704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7" y="861740"/>
            <a:ext cx="10920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BERT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模型挖取新聞資訊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持續發掘新的因子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08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4F40A66-5C38-4D76-B82B-AB073CF5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謝謝聆聽</a:t>
            </a:r>
          </a:p>
        </p:txBody>
      </p:sp>
    </p:spTree>
    <p:extLst>
      <p:ext uri="{BB962C8B-B14F-4D97-AF65-F5344CB8AC3E}">
        <p14:creationId xmlns:p14="http://schemas.microsoft.com/office/powerpoint/2010/main" val="36998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30" y="276965"/>
            <a:ext cx="3231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91" y="1201231"/>
            <a:ext cx="6862913" cy="180322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891" y="3343948"/>
            <a:ext cx="6862913" cy="257573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55539" y="1872011"/>
            <a:ext cx="91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Palatino Linotype" panose="02040502050505030304" pitchFamily="18" charset="0"/>
              </a:rPr>
              <a:t>RNN</a:t>
            </a:r>
            <a:endParaRPr lang="zh-TW" altLang="en-US" sz="2400" b="1" dirty="0">
              <a:latin typeface="Palatino Linotype" panose="0204050205050503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7243" y="4400981"/>
            <a:ext cx="113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Palatino Linotype" panose="02040502050505030304" pitchFamily="18" charset="0"/>
              </a:rPr>
              <a:t>LSTM</a:t>
            </a:r>
            <a:endParaRPr lang="zh-TW" altLang="en-US" sz="24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2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30" y="276965"/>
            <a:ext cx="3231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191" y="861740"/>
            <a:ext cx="6068379" cy="465793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30" y="1482549"/>
            <a:ext cx="48181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Forget Gate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決定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細胞是否要遺忘目前的記憶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狀態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Input Gate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決定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目前輸入有沒有重要到值得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處理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Output Gate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決定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更新後的記憶狀態有多少要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輸出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              處理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時間序列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資料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CN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257730" y="4795935"/>
            <a:ext cx="989045" cy="4478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60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463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原始資料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5769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Original Dataset (3406 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玉晶光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)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Ask1 &amp; its Quantity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Bid1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Ask2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Bid2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&amp; its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Quantity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Ask3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&amp; its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Quantity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Bid3 &amp;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its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Quantity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6027577" y="861739"/>
            <a:ext cx="57698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Ask4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Bid4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Ask5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Bid5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Deal Price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74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463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因子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5769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Time-insensitive Set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Bid-Ask spread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Mid Price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Price Difference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Mean Price &amp; Mean Volume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Accumulative Difference of price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Accumulative Difference of volume</a:t>
            </a: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6027577" y="861739"/>
            <a:ext cx="57698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Time-sensitive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1-tick Price Difference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5-ticks Price Difference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10-ticks Price Difference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1-tick Volume Difference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5-ticks Volume Difference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10-ticks Volume Difference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054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463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資料型態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89982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Target: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玉晶光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(3406)</a:t>
            </a: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Train: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3/25 ~ 4/22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(19 days)	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Test: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4/23 ~ 5/5 (8 days)</a:t>
            </a:r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Response (Y):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中價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(mid1)</a:t>
            </a: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Covariates (X):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除了中價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(mid1)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以外的全部變數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Time Periods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運用前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X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，預測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後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個中價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Y</a:t>
            </a:r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8389"/>
              </p:ext>
            </p:extLst>
          </p:nvPr>
        </p:nvGraphicFramePr>
        <p:xfrm>
          <a:off x="257728" y="4379569"/>
          <a:ext cx="5452610" cy="38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89494"/>
                <a:gridCol w="501028"/>
              </a:tblGrid>
              <a:tr h="38175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X9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365923"/>
              </p:ext>
            </p:extLst>
          </p:nvPr>
        </p:nvGraphicFramePr>
        <p:xfrm>
          <a:off x="7126511" y="4379569"/>
          <a:ext cx="27079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90"/>
                <a:gridCol w="541590"/>
                <a:gridCol w="541590"/>
                <a:gridCol w="541590"/>
                <a:gridCol w="5415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向右箭號 9"/>
          <p:cNvSpPr/>
          <p:nvPr/>
        </p:nvSpPr>
        <p:spPr>
          <a:xfrm>
            <a:off x="5923902" y="4421158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67970"/>
              </p:ext>
            </p:extLst>
          </p:nvPr>
        </p:nvGraphicFramePr>
        <p:xfrm>
          <a:off x="257724" y="4862835"/>
          <a:ext cx="5452610" cy="38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</a:tblGrid>
              <a:tr h="38175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向右箭號 11"/>
          <p:cNvSpPr/>
          <p:nvPr/>
        </p:nvSpPr>
        <p:spPr>
          <a:xfrm>
            <a:off x="5923902" y="4904423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876089"/>
              </p:ext>
            </p:extLst>
          </p:nvPr>
        </p:nvGraphicFramePr>
        <p:xfrm>
          <a:off x="7126511" y="4882229"/>
          <a:ext cx="27079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90"/>
                <a:gridCol w="541590"/>
                <a:gridCol w="541590"/>
                <a:gridCol w="541590"/>
                <a:gridCol w="5415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y19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573484" y="5253069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190822" y="5253069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888360" y="4379569"/>
            <a:ext cx="393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1</a:t>
            </a:r>
            <a:endParaRPr lang="zh-TW" altLang="en-US" sz="20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888359" y="4882229"/>
            <a:ext cx="393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2</a:t>
            </a:r>
            <a:endParaRPr lang="zh-TW" altLang="en-US" sz="2000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728336" y="5255048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9890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16712</TotalTime>
  <Words>3028</Words>
  <Application>Microsoft Office PowerPoint</Application>
  <PresentationFormat>寬螢幕</PresentationFormat>
  <Paragraphs>620</Paragraphs>
  <Slides>49</Slides>
  <Notes>43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8" baseType="lpstr">
      <vt:lpstr>Noto Sans CJK TC Black</vt:lpstr>
      <vt:lpstr>Noto Sans Mono CJK TC Bold</vt:lpstr>
      <vt:lpstr>新細明體</vt:lpstr>
      <vt:lpstr>標楷體</vt:lpstr>
      <vt:lpstr>Arial</vt:lpstr>
      <vt:lpstr>Calibri</vt:lpstr>
      <vt:lpstr>Calibri Light</vt:lpstr>
      <vt:lpstr>Palatino Linotype</vt:lpstr>
      <vt:lpstr>Office 佈景主題</vt:lpstr>
      <vt:lpstr>元大證券計量交易部實習期末報告</vt:lpstr>
      <vt:lpstr>運用深度學習模型預測個股之中價、報酬 </vt:lpstr>
      <vt:lpstr>PowerPoint 簡報</vt:lpstr>
      <vt:lpstr>一、預測個股之中價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二、預測個股之報酬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三、選取重要因子  </vt:lpstr>
      <vt:lpstr>PowerPoint 簡報</vt:lpstr>
      <vt:lpstr>PowerPoint 簡報</vt:lpstr>
      <vt:lpstr>PowerPoint 簡報</vt:lpstr>
      <vt:lpstr>PowerPoint 簡報</vt:lpstr>
      <vt:lpstr>PowerPoint 簡報</vt:lpstr>
      <vt:lpstr>四、結合學長模型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謝謝聆聽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Antony</dc:creator>
  <cp:lastModifiedBy>user10</cp:lastModifiedBy>
  <cp:revision>403</cp:revision>
  <dcterms:created xsi:type="dcterms:W3CDTF">2018-05-07T05:02:33Z</dcterms:created>
  <dcterms:modified xsi:type="dcterms:W3CDTF">2020-06-10T06:46:28Z</dcterms:modified>
</cp:coreProperties>
</file>