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4" r:id="rId5"/>
    <p:sldId id="259" r:id="rId6"/>
    <p:sldId id="260" r:id="rId7"/>
    <p:sldId id="261" r:id="rId8"/>
    <p:sldId id="263" r:id="rId9"/>
    <p:sldId id="283" r:id="rId10"/>
    <p:sldId id="278" r:id="rId11"/>
    <p:sldId id="279" r:id="rId12"/>
    <p:sldId id="280" r:id="rId13"/>
    <p:sldId id="281" r:id="rId14"/>
    <p:sldId id="265" r:id="rId15"/>
    <p:sldId id="273" r:id="rId16"/>
    <p:sldId id="274" r:id="rId17"/>
    <p:sldId id="285" r:id="rId18"/>
    <p:sldId id="286" r:id="rId19"/>
    <p:sldId id="284" r:id="rId20"/>
    <p:sldId id="287" r:id="rId21"/>
    <p:sldId id="301" r:id="rId22"/>
    <p:sldId id="288" r:id="rId23"/>
    <p:sldId id="289" r:id="rId24"/>
    <p:sldId id="299" r:id="rId25"/>
    <p:sldId id="29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E:\&#24037;&#20316;\AWS&#30456;&#20851;\vmstat&#25968;&#2545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a:t>CPU</a:t>
            </a:r>
            <a:r>
              <a:rPr altLang="en-US"/>
              <a:t>变化图</a:t>
            </a:r>
            <a:endParaRPr altLang="en-US"/>
          </a:p>
        </c:rich>
      </c:tx>
      <c:layout/>
      <c:overlay val="0"/>
      <c:spPr>
        <a:noFill/>
        <a:ln>
          <a:noFill/>
        </a:ln>
        <a:effectLst/>
      </c:spPr>
    </c:title>
    <c:autoTitleDeleted val="0"/>
    <c:plotArea>
      <c:layout/>
      <c:lineChart>
        <c:grouping val="standard"/>
        <c:varyColors val="0"/>
        <c:ser>
          <c:idx val="0"/>
          <c:order val="0"/>
          <c:spPr>
            <a:ln w="28575" cap="rnd">
              <a:solidFill>
                <a:schemeClr val="accent1"/>
              </a:solidFill>
              <a:round/>
            </a:ln>
            <a:effectLst/>
          </c:spPr>
          <c:marker>
            <c:symbol val="none"/>
          </c:marker>
          <c:dLbls>
            <c:delete val="1"/>
          </c:dLbls>
          <c:val>
            <c:numRef>
              <c:f>[vmstat数据.xlsx]Sheet1!$N$2:$N$119</c:f>
              <c:numCache>
                <c:formatCode>General</c:formatCode>
                <c:ptCount val="118"/>
                <c:pt idx="0">
                  <c:v>13</c:v>
                </c:pt>
                <c:pt idx="1">
                  <c:v>10</c:v>
                </c:pt>
                <c:pt idx="2">
                  <c:v>15</c:v>
                </c:pt>
                <c:pt idx="3">
                  <c:v>19</c:v>
                </c:pt>
                <c:pt idx="4">
                  <c:v>20</c:v>
                </c:pt>
                <c:pt idx="5">
                  <c:v>19</c:v>
                </c:pt>
                <c:pt idx="6">
                  <c:v>19</c:v>
                </c:pt>
                <c:pt idx="7">
                  <c:v>18</c:v>
                </c:pt>
                <c:pt idx="8">
                  <c:v>19</c:v>
                </c:pt>
                <c:pt idx="9">
                  <c:v>18</c:v>
                </c:pt>
                <c:pt idx="10">
                  <c:v>13</c:v>
                </c:pt>
                <c:pt idx="11">
                  <c:v>17</c:v>
                </c:pt>
                <c:pt idx="12">
                  <c:v>17</c:v>
                </c:pt>
                <c:pt idx="13">
                  <c:v>18</c:v>
                </c:pt>
                <c:pt idx="14">
                  <c:v>18</c:v>
                </c:pt>
                <c:pt idx="15">
                  <c:v>18</c:v>
                </c:pt>
                <c:pt idx="16">
                  <c:v>17</c:v>
                </c:pt>
                <c:pt idx="17">
                  <c:v>17</c:v>
                </c:pt>
                <c:pt idx="18">
                  <c:v>16</c:v>
                </c:pt>
                <c:pt idx="19">
                  <c:v>19</c:v>
                </c:pt>
                <c:pt idx="20">
                  <c:v>19</c:v>
                </c:pt>
                <c:pt idx="21">
                  <c:v>16</c:v>
                </c:pt>
                <c:pt idx="22">
                  <c:v>10</c:v>
                </c:pt>
                <c:pt idx="23">
                  <c:v>11</c:v>
                </c:pt>
                <c:pt idx="24">
                  <c:v>13</c:v>
                </c:pt>
                <c:pt idx="25">
                  <c:v>12</c:v>
                </c:pt>
                <c:pt idx="26">
                  <c:v>19</c:v>
                </c:pt>
                <c:pt idx="27">
                  <c:v>18</c:v>
                </c:pt>
                <c:pt idx="28">
                  <c:v>19</c:v>
                </c:pt>
                <c:pt idx="29">
                  <c:v>18</c:v>
                </c:pt>
                <c:pt idx="30">
                  <c:v>18</c:v>
                </c:pt>
                <c:pt idx="31">
                  <c:v>18</c:v>
                </c:pt>
                <c:pt idx="32">
                  <c:v>19</c:v>
                </c:pt>
                <c:pt idx="33">
                  <c:v>18</c:v>
                </c:pt>
                <c:pt idx="34">
                  <c:v>18</c:v>
                </c:pt>
                <c:pt idx="35">
                  <c:v>15</c:v>
                </c:pt>
                <c:pt idx="36">
                  <c:v>20</c:v>
                </c:pt>
                <c:pt idx="37">
                  <c:v>19</c:v>
                </c:pt>
                <c:pt idx="38">
                  <c:v>19</c:v>
                </c:pt>
                <c:pt idx="39">
                  <c:v>20</c:v>
                </c:pt>
                <c:pt idx="40">
                  <c:v>15</c:v>
                </c:pt>
                <c:pt idx="41">
                  <c:v>18</c:v>
                </c:pt>
                <c:pt idx="42">
                  <c:v>20</c:v>
                </c:pt>
                <c:pt idx="43">
                  <c:v>18</c:v>
                </c:pt>
                <c:pt idx="44">
                  <c:v>19</c:v>
                </c:pt>
                <c:pt idx="45">
                  <c:v>13</c:v>
                </c:pt>
                <c:pt idx="46">
                  <c:v>8</c:v>
                </c:pt>
                <c:pt idx="47">
                  <c:v>9</c:v>
                </c:pt>
                <c:pt idx="48">
                  <c:v>12</c:v>
                </c:pt>
                <c:pt idx="49">
                  <c:v>10</c:v>
                </c:pt>
                <c:pt idx="50">
                  <c:v>12</c:v>
                </c:pt>
                <c:pt idx="51">
                  <c:v>14</c:v>
                </c:pt>
                <c:pt idx="52">
                  <c:v>14</c:v>
                </c:pt>
                <c:pt idx="53">
                  <c:v>17</c:v>
                </c:pt>
                <c:pt idx="54">
                  <c:v>18</c:v>
                </c:pt>
                <c:pt idx="55">
                  <c:v>18</c:v>
                </c:pt>
                <c:pt idx="56">
                  <c:v>20</c:v>
                </c:pt>
                <c:pt idx="57">
                  <c:v>19</c:v>
                </c:pt>
                <c:pt idx="58">
                  <c:v>18</c:v>
                </c:pt>
                <c:pt idx="59">
                  <c:v>20</c:v>
                </c:pt>
                <c:pt idx="60">
                  <c:v>19</c:v>
                </c:pt>
                <c:pt idx="61">
                  <c:v>18</c:v>
                </c:pt>
                <c:pt idx="62">
                  <c:v>19</c:v>
                </c:pt>
                <c:pt idx="63">
                  <c:v>19</c:v>
                </c:pt>
                <c:pt idx="64">
                  <c:v>19</c:v>
                </c:pt>
                <c:pt idx="65">
                  <c:v>19</c:v>
                </c:pt>
                <c:pt idx="66">
                  <c:v>15</c:v>
                </c:pt>
                <c:pt idx="67">
                  <c:v>15</c:v>
                </c:pt>
                <c:pt idx="68">
                  <c:v>17</c:v>
                </c:pt>
                <c:pt idx="69">
                  <c:v>14</c:v>
                </c:pt>
                <c:pt idx="70">
                  <c:v>7</c:v>
                </c:pt>
                <c:pt idx="71">
                  <c:v>10</c:v>
                </c:pt>
                <c:pt idx="72">
                  <c:v>8</c:v>
                </c:pt>
                <c:pt idx="73">
                  <c:v>13</c:v>
                </c:pt>
                <c:pt idx="74">
                  <c:v>17</c:v>
                </c:pt>
                <c:pt idx="75">
                  <c:v>14</c:v>
                </c:pt>
                <c:pt idx="76">
                  <c:v>18</c:v>
                </c:pt>
                <c:pt idx="77">
                  <c:v>18</c:v>
                </c:pt>
                <c:pt idx="78">
                  <c:v>19</c:v>
                </c:pt>
                <c:pt idx="79">
                  <c:v>19</c:v>
                </c:pt>
                <c:pt idx="80">
                  <c:v>18</c:v>
                </c:pt>
                <c:pt idx="81">
                  <c:v>19</c:v>
                </c:pt>
                <c:pt idx="82">
                  <c:v>18</c:v>
                </c:pt>
                <c:pt idx="83">
                  <c:v>18</c:v>
                </c:pt>
                <c:pt idx="84">
                  <c:v>19</c:v>
                </c:pt>
                <c:pt idx="85">
                  <c:v>19</c:v>
                </c:pt>
                <c:pt idx="86">
                  <c:v>20</c:v>
                </c:pt>
                <c:pt idx="87">
                  <c:v>20</c:v>
                </c:pt>
                <c:pt idx="88">
                  <c:v>18</c:v>
                </c:pt>
                <c:pt idx="89">
                  <c:v>19</c:v>
                </c:pt>
                <c:pt idx="90">
                  <c:v>18</c:v>
                </c:pt>
                <c:pt idx="91">
                  <c:v>16</c:v>
                </c:pt>
                <c:pt idx="92">
                  <c:v>16</c:v>
                </c:pt>
                <c:pt idx="93">
                  <c:v>13</c:v>
                </c:pt>
                <c:pt idx="94">
                  <c:v>9</c:v>
                </c:pt>
                <c:pt idx="95">
                  <c:v>7</c:v>
                </c:pt>
                <c:pt idx="96">
                  <c:v>11</c:v>
                </c:pt>
                <c:pt idx="97">
                  <c:v>13</c:v>
                </c:pt>
                <c:pt idx="98">
                  <c:v>20</c:v>
                </c:pt>
                <c:pt idx="99">
                  <c:v>17</c:v>
                </c:pt>
                <c:pt idx="100">
                  <c:v>19</c:v>
                </c:pt>
                <c:pt idx="101">
                  <c:v>20</c:v>
                </c:pt>
                <c:pt idx="102">
                  <c:v>17</c:v>
                </c:pt>
                <c:pt idx="103">
                  <c:v>19</c:v>
                </c:pt>
                <c:pt idx="104">
                  <c:v>18</c:v>
                </c:pt>
                <c:pt idx="105">
                  <c:v>19</c:v>
                </c:pt>
                <c:pt idx="106">
                  <c:v>19</c:v>
                </c:pt>
                <c:pt idx="107">
                  <c:v>17</c:v>
                </c:pt>
                <c:pt idx="108">
                  <c:v>19</c:v>
                </c:pt>
                <c:pt idx="109">
                  <c:v>18</c:v>
                </c:pt>
                <c:pt idx="110">
                  <c:v>18</c:v>
                </c:pt>
                <c:pt idx="111">
                  <c:v>18</c:v>
                </c:pt>
                <c:pt idx="112">
                  <c:v>19</c:v>
                </c:pt>
                <c:pt idx="113">
                  <c:v>19</c:v>
                </c:pt>
                <c:pt idx="114">
                  <c:v>20</c:v>
                </c:pt>
                <c:pt idx="115">
                  <c:v>19</c:v>
                </c:pt>
                <c:pt idx="116">
                  <c:v>18</c:v>
                </c:pt>
                <c:pt idx="117">
                  <c:v>13</c:v>
                </c:pt>
              </c:numCache>
            </c:numRef>
          </c:val>
          <c:smooth val="0"/>
        </c:ser>
        <c:dLbls>
          <c:showLegendKey val="0"/>
          <c:showVal val="0"/>
          <c:showCatName val="0"/>
          <c:showSerName val="0"/>
          <c:showPercent val="0"/>
          <c:showBubbleSize val="0"/>
        </c:dLbls>
        <c:marker val="0"/>
        <c:smooth val="0"/>
        <c:axId val="607182116"/>
        <c:axId val="225842252"/>
      </c:lineChart>
      <c:catAx>
        <c:axId val="6071821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25842252"/>
        <c:crosses val="autoZero"/>
        <c:auto val="1"/>
        <c:lblAlgn val="ctr"/>
        <c:lblOffset val="100"/>
        <c:noMultiLvlLbl val="0"/>
      </c:catAx>
      <c:valAx>
        <c:axId val="2258422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0718211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6.png"/><Relationship Id="rId1" Type="http://schemas.openxmlformats.org/officeDocument/2006/relationships/chart" Target="../charts/char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9.png"/><Relationship Id="rId1"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1.png"/><Relationship Id="rId1"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hyperlink" Target="https://blog.csdn.net/qq_40646143/article/details/79578270" TargetMode="External"/><Relationship Id="rId2" Type="http://schemas.openxmlformats.org/officeDocument/2006/relationships/hyperlink" Target="http://www.badboy.com.au/" TargetMode="External"/><Relationship Id="rId1" Type="http://schemas.openxmlformats.org/officeDocument/2006/relationships/hyperlink" Target="http://jmeter.apache.org/download_jmeter.cgi" TargetMode="Externa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Jmeter</a:t>
            </a:r>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204335" y="853440"/>
            <a:ext cx="3437255" cy="368300"/>
          </a:xfrm>
          <a:prstGeom prst="rect">
            <a:avLst/>
          </a:prstGeom>
          <a:noFill/>
        </p:spPr>
        <p:txBody>
          <a:bodyPr wrap="square" rtlCol="0">
            <a:spAutoFit/>
          </a:bodyPr>
          <a:p>
            <a:r>
              <a:rPr lang="zh-CN" altLang="en-US"/>
              <a:t>请求成功后发现数据库没有数据</a:t>
            </a:r>
            <a:endParaRPr lang="zh-CN" altLang="en-US"/>
          </a:p>
        </p:txBody>
      </p:sp>
      <p:pic>
        <p:nvPicPr>
          <p:cNvPr id="7" name="图片 6"/>
          <p:cNvPicPr>
            <a:picLocks noChangeAspect="1"/>
          </p:cNvPicPr>
          <p:nvPr/>
        </p:nvPicPr>
        <p:blipFill>
          <a:blip r:embed="rId1"/>
          <a:stretch>
            <a:fillRect/>
          </a:stretch>
        </p:blipFill>
        <p:spPr>
          <a:xfrm>
            <a:off x="767715" y="1136015"/>
            <a:ext cx="2181225" cy="3914140"/>
          </a:xfrm>
          <a:prstGeom prst="rect">
            <a:avLst/>
          </a:prstGeom>
        </p:spPr>
      </p:pic>
      <p:sp>
        <p:nvSpPr>
          <p:cNvPr id="8" name="右箭头 7"/>
          <p:cNvSpPr/>
          <p:nvPr/>
        </p:nvSpPr>
        <p:spPr>
          <a:xfrm>
            <a:off x="3331210" y="2715260"/>
            <a:ext cx="962025" cy="5480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p:cNvPicPr>
            <a:picLocks noChangeAspect="1"/>
          </p:cNvPicPr>
          <p:nvPr/>
        </p:nvPicPr>
        <p:blipFill>
          <a:blip r:embed="rId2"/>
          <a:stretch>
            <a:fillRect/>
          </a:stretch>
        </p:blipFill>
        <p:spPr>
          <a:xfrm>
            <a:off x="4618355" y="1732915"/>
            <a:ext cx="5598160" cy="2720340"/>
          </a:xfrm>
          <a:prstGeom prst="rect">
            <a:avLst/>
          </a:prstGeom>
        </p:spPr>
      </p:pic>
      <p:pic>
        <p:nvPicPr>
          <p:cNvPr id="5" name="图片 4"/>
          <p:cNvPicPr>
            <a:picLocks noChangeAspect="1"/>
          </p:cNvPicPr>
          <p:nvPr/>
        </p:nvPicPr>
        <p:blipFill>
          <a:blip r:embed="rId3"/>
          <a:stretch>
            <a:fillRect/>
          </a:stretch>
        </p:blipFill>
        <p:spPr>
          <a:xfrm>
            <a:off x="855980" y="4747895"/>
            <a:ext cx="8390255" cy="1457325"/>
          </a:xfrm>
          <a:prstGeom prst="rect">
            <a:avLst/>
          </a:prstGeom>
        </p:spPr>
      </p:pic>
      <p:sp>
        <p:nvSpPr>
          <p:cNvPr id="11" name="文本框 10"/>
          <p:cNvSpPr txBox="1"/>
          <p:nvPr/>
        </p:nvSpPr>
        <p:spPr>
          <a:xfrm>
            <a:off x="1290320" y="359410"/>
            <a:ext cx="1965325" cy="368300"/>
          </a:xfrm>
          <a:prstGeom prst="rect">
            <a:avLst/>
          </a:prstGeom>
          <a:noFill/>
        </p:spPr>
        <p:txBody>
          <a:bodyPr wrap="none" rtlCol="0" anchor="t">
            <a:spAutoFit/>
          </a:bodyPr>
          <a:p>
            <a:r>
              <a:rPr lang="en-US" altLang="zh-CN"/>
              <a:t>http cookie </a:t>
            </a:r>
            <a:r>
              <a:rPr lang="zh-CN" altLang="en-US"/>
              <a:t>管理器</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290320" y="359410"/>
            <a:ext cx="1965325" cy="368300"/>
          </a:xfrm>
          <a:prstGeom prst="rect">
            <a:avLst/>
          </a:prstGeom>
          <a:noFill/>
        </p:spPr>
        <p:txBody>
          <a:bodyPr wrap="none" rtlCol="0" anchor="t">
            <a:spAutoFit/>
          </a:bodyPr>
          <a:p>
            <a:r>
              <a:rPr lang="en-US" altLang="zh-CN"/>
              <a:t>http cookie </a:t>
            </a:r>
            <a:r>
              <a:rPr lang="zh-CN" altLang="en-US"/>
              <a:t>管理器</a:t>
            </a:r>
            <a:endParaRPr lang="zh-CN" altLang="en-US"/>
          </a:p>
        </p:txBody>
      </p:sp>
      <p:pic>
        <p:nvPicPr>
          <p:cNvPr id="2" name="图片 1"/>
          <p:cNvPicPr>
            <a:picLocks noChangeAspect="1"/>
          </p:cNvPicPr>
          <p:nvPr/>
        </p:nvPicPr>
        <p:blipFill>
          <a:blip r:embed="rId1"/>
          <a:stretch>
            <a:fillRect/>
          </a:stretch>
        </p:blipFill>
        <p:spPr>
          <a:xfrm>
            <a:off x="1605280" y="2913380"/>
            <a:ext cx="6800215" cy="2428875"/>
          </a:xfrm>
          <a:prstGeom prst="rect">
            <a:avLst/>
          </a:prstGeom>
        </p:spPr>
      </p:pic>
      <p:sp>
        <p:nvSpPr>
          <p:cNvPr id="3" name="文本框 2"/>
          <p:cNvSpPr txBox="1"/>
          <p:nvPr/>
        </p:nvSpPr>
        <p:spPr>
          <a:xfrm>
            <a:off x="1477645" y="1216660"/>
            <a:ext cx="6607810" cy="368300"/>
          </a:xfrm>
          <a:prstGeom prst="rect">
            <a:avLst/>
          </a:prstGeom>
          <a:noFill/>
        </p:spPr>
        <p:txBody>
          <a:bodyPr wrap="square" rtlCol="0">
            <a:spAutoFit/>
          </a:bodyPr>
          <a:p>
            <a:r>
              <a:rPr lang="zh-CN" altLang="en-US"/>
              <a:t>线程组</a:t>
            </a:r>
            <a:r>
              <a:rPr lang="en-US" altLang="zh-CN"/>
              <a:t>→</a:t>
            </a:r>
            <a:r>
              <a:rPr lang="zh-CN" altLang="en-US"/>
              <a:t>添加</a:t>
            </a:r>
            <a:r>
              <a:rPr lang="en-US" altLang="zh-CN"/>
              <a:t>→</a:t>
            </a:r>
            <a:r>
              <a:rPr lang="zh-CN" altLang="en-US"/>
              <a:t>配置元件</a:t>
            </a:r>
            <a:r>
              <a:rPr lang="en-US" altLang="zh-CN"/>
              <a:t>→http cookie</a:t>
            </a:r>
            <a:r>
              <a:rPr lang="zh-CN" altLang="en-US"/>
              <a:t>管理器</a:t>
            </a:r>
            <a:endParaRPr lang="zh-CN" altLang="en-US"/>
          </a:p>
        </p:txBody>
      </p:sp>
      <p:sp>
        <p:nvSpPr>
          <p:cNvPr id="5" name="文本框 4"/>
          <p:cNvSpPr txBox="1"/>
          <p:nvPr/>
        </p:nvSpPr>
        <p:spPr>
          <a:xfrm>
            <a:off x="1811020" y="2005330"/>
            <a:ext cx="5318125" cy="368300"/>
          </a:xfrm>
          <a:prstGeom prst="rect">
            <a:avLst/>
          </a:prstGeom>
          <a:noFill/>
        </p:spPr>
        <p:txBody>
          <a:bodyPr wrap="square" rtlCol="0">
            <a:spAutoFit/>
          </a:bodyPr>
          <a:p>
            <a:r>
              <a:rPr lang="zh-CN" altLang="en-US"/>
              <a:t>通常这里添加了就行，不需要做其他的配置</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532130" y="1692275"/>
            <a:ext cx="6333490" cy="3237865"/>
          </a:xfrm>
          <a:prstGeom prst="rect">
            <a:avLst/>
          </a:prstGeom>
        </p:spPr>
      </p:pic>
      <p:sp>
        <p:nvSpPr>
          <p:cNvPr id="7" name="文本框 6"/>
          <p:cNvSpPr txBox="1"/>
          <p:nvPr/>
        </p:nvSpPr>
        <p:spPr>
          <a:xfrm>
            <a:off x="1290320" y="359410"/>
            <a:ext cx="1965325" cy="368300"/>
          </a:xfrm>
          <a:prstGeom prst="rect">
            <a:avLst/>
          </a:prstGeom>
          <a:noFill/>
        </p:spPr>
        <p:txBody>
          <a:bodyPr wrap="none" rtlCol="0" anchor="t">
            <a:spAutoFit/>
          </a:bodyPr>
          <a:p>
            <a:r>
              <a:rPr lang="en-US" altLang="zh-CN"/>
              <a:t>http cookie </a:t>
            </a:r>
            <a:r>
              <a:rPr lang="zh-CN" altLang="en-US"/>
              <a:t>管理器</a:t>
            </a:r>
            <a:endParaRPr lang="zh-CN" altLang="en-US"/>
          </a:p>
        </p:txBody>
      </p:sp>
      <p:sp>
        <p:nvSpPr>
          <p:cNvPr id="4" name="文本框 3"/>
          <p:cNvSpPr txBox="1"/>
          <p:nvPr/>
        </p:nvSpPr>
        <p:spPr>
          <a:xfrm>
            <a:off x="1290320" y="1197610"/>
            <a:ext cx="4313555" cy="368300"/>
          </a:xfrm>
          <a:prstGeom prst="rect">
            <a:avLst/>
          </a:prstGeom>
          <a:noFill/>
        </p:spPr>
        <p:txBody>
          <a:bodyPr wrap="square" rtlCol="0">
            <a:spAutoFit/>
          </a:bodyPr>
          <a:p>
            <a:r>
              <a:rPr lang="zh-CN" altLang="en-US"/>
              <a:t>再次执行会看到请求这里多了</a:t>
            </a:r>
            <a:r>
              <a:rPr lang="en-US" altLang="zh-CN"/>
              <a:t>cookie</a:t>
            </a:r>
            <a:r>
              <a:rPr lang="zh-CN" altLang="en-US"/>
              <a:t>数据</a:t>
            </a:r>
            <a:endParaRPr lang="zh-CN" altLang="en-US"/>
          </a:p>
        </p:txBody>
      </p:sp>
      <p:pic>
        <p:nvPicPr>
          <p:cNvPr id="5" name="图片 4"/>
          <p:cNvPicPr>
            <a:picLocks noChangeAspect="1"/>
          </p:cNvPicPr>
          <p:nvPr/>
        </p:nvPicPr>
        <p:blipFill>
          <a:blip r:embed="rId2"/>
          <a:stretch>
            <a:fillRect/>
          </a:stretch>
        </p:blipFill>
        <p:spPr>
          <a:xfrm>
            <a:off x="838200" y="4367530"/>
            <a:ext cx="9333230" cy="2219325"/>
          </a:xfrm>
          <a:prstGeom prst="rect">
            <a:avLst/>
          </a:prstGeom>
        </p:spPr>
      </p:pic>
      <p:sp>
        <p:nvSpPr>
          <p:cNvPr id="6" name="文本框 5"/>
          <p:cNvSpPr txBox="1"/>
          <p:nvPr/>
        </p:nvSpPr>
        <p:spPr>
          <a:xfrm>
            <a:off x="7838440" y="2596515"/>
            <a:ext cx="2994025" cy="645160"/>
          </a:xfrm>
          <a:prstGeom prst="rect">
            <a:avLst/>
          </a:prstGeom>
          <a:noFill/>
        </p:spPr>
        <p:txBody>
          <a:bodyPr wrap="square" rtlCol="0">
            <a:spAutoFit/>
          </a:bodyPr>
          <a:p>
            <a:r>
              <a:rPr lang="zh-CN" altLang="en-US"/>
              <a:t>数据库里也增加了</a:t>
            </a:r>
            <a:r>
              <a:rPr lang="en-US" altLang="zh-CN"/>
              <a:t>csv</a:t>
            </a:r>
            <a:r>
              <a:rPr lang="zh-CN" altLang="en-US"/>
              <a:t>参数中的数据</a:t>
            </a:r>
            <a:endParaRPr lang="en-US" altLang="zh-CN"/>
          </a:p>
        </p:txBody>
      </p:sp>
      <p:sp>
        <p:nvSpPr>
          <p:cNvPr id="8" name="下箭头 7"/>
          <p:cNvSpPr/>
          <p:nvPr/>
        </p:nvSpPr>
        <p:spPr>
          <a:xfrm>
            <a:off x="8872220" y="3359785"/>
            <a:ext cx="558165" cy="7562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303530" y="3423920"/>
            <a:ext cx="11816715" cy="3221990"/>
          </a:xfrm>
          <a:prstGeom prst="rect">
            <a:avLst/>
          </a:prstGeom>
        </p:spPr>
      </p:pic>
      <p:sp>
        <p:nvSpPr>
          <p:cNvPr id="7" name="文本框 6"/>
          <p:cNvSpPr txBox="1"/>
          <p:nvPr/>
        </p:nvSpPr>
        <p:spPr>
          <a:xfrm>
            <a:off x="1290320" y="349250"/>
            <a:ext cx="1097280" cy="368300"/>
          </a:xfrm>
          <a:prstGeom prst="rect">
            <a:avLst/>
          </a:prstGeom>
          <a:noFill/>
        </p:spPr>
        <p:txBody>
          <a:bodyPr wrap="none" rtlCol="0" anchor="t">
            <a:spAutoFit/>
          </a:bodyPr>
          <a:p>
            <a:r>
              <a:rPr lang="zh-CN" altLang="en-US">
                <a:sym typeface="+mn-ea"/>
              </a:rPr>
              <a:t>响应断言</a:t>
            </a:r>
            <a:endParaRPr lang="zh-CN" altLang="en-US">
              <a:sym typeface="+mn-ea"/>
            </a:endParaRPr>
          </a:p>
        </p:txBody>
      </p:sp>
      <p:sp>
        <p:nvSpPr>
          <p:cNvPr id="4" name="文本框 3"/>
          <p:cNvSpPr txBox="1"/>
          <p:nvPr/>
        </p:nvSpPr>
        <p:spPr>
          <a:xfrm>
            <a:off x="483235" y="1228090"/>
            <a:ext cx="3515995" cy="1198880"/>
          </a:xfrm>
          <a:prstGeom prst="rect">
            <a:avLst/>
          </a:prstGeom>
          <a:noFill/>
        </p:spPr>
        <p:txBody>
          <a:bodyPr wrap="square" rtlCol="0">
            <a:spAutoFit/>
          </a:bodyPr>
          <a:p>
            <a:r>
              <a:rPr lang="zh-CN" altLang="en-US"/>
              <a:t>一个请求发出去，通过检查服务器响应数据，是否返回预期想要的数据，如果是，判断任务成功，反之任务失败。</a:t>
            </a:r>
            <a:endParaRPr lang="zh-CN" altLang="en-US"/>
          </a:p>
        </p:txBody>
      </p:sp>
      <p:sp>
        <p:nvSpPr>
          <p:cNvPr id="6" name="文本框 5"/>
          <p:cNvSpPr txBox="1"/>
          <p:nvPr/>
        </p:nvSpPr>
        <p:spPr>
          <a:xfrm>
            <a:off x="4678045" y="160655"/>
            <a:ext cx="7305040" cy="3322955"/>
          </a:xfrm>
          <a:prstGeom prst="rect">
            <a:avLst/>
          </a:prstGeom>
          <a:noFill/>
        </p:spPr>
        <p:txBody>
          <a:bodyPr wrap="square" rtlCol="0" anchor="t">
            <a:spAutoFit/>
          </a:bodyPr>
          <a:p>
            <a:r>
              <a:rPr lang="zh-CN" altLang="en-US" sz="1400"/>
              <a:t>Main sample and sub-samples:匹配范围为当前父取样器，及子取样器</a:t>
            </a:r>
            <a:endParaRPr lang="zh-CN" altLang="en-US" sz="1400"/>
          </a:p>
          <a:p>
            <a:r>
              <a:rPr lang="zh-CN" altLang="en-US" sz="1400">
                <a:sym typeface="+mn-ea"/>
              </a:rPr>
              <a:t>Main sample only ：仅当前父取样器</a:t>
            </a:r>
            <a:endParaRPr lang="zh-CN" altLang="en-US" sz="1400">
              <a:sym typeface="+mn-ea"/>
            </a:endParaRPr>
          </a:p>
          <a:p>
            <a:r>
              <a:rPr lang="zh-CN" altLang="en-US" sz="1400">
                <a:sym typeface="+mn-ea"/>
              </a:rPr>
              <a:t>Sub samples only:仅子取样器</a:t>
            </a:r>
            <a:endParaRPr lang="zh-CN" altLang="en-US" sz="1400">
              <a:sym typeface="+mn-ea"/>
            </a:endParaRPr>
          </a:p>
          <a:p>
            <a:r>
              <a:rPr lang="zh-CN" altLang="en-US" sz="1400">
                <a:sym typeface="+mn-ea"/>
              </a:rPr>
              <a:t>JMeter Variable：变量值进行匹配</a:t>
            </a:r>
            <a:endParaRPr lang="zh-CN" altLang="en-US" sz="1400">
              <a:sym typeface="+mn-ea"/>
            </a:endParaRPr>
          </a:p>
          <a:p>
            <a:endParaRPr lang="zh-CN" altLang="en-US" sz="1400">
              <a:sym typeface="+mn-ea"/>
            </a:endParaRPr>
          </a:p>
          <a:p>
            <a:r>
              <a:rPr lang="zh-CN" altLang="en-US" sz="1400"/>
              <a:t>(1)响应文本：响应服务器返回的文本内容，http协议排除header部分</a:t>
            </a:r>
            <a:endParaRPr lang="zh-CN" altLang="en-US" sz="1400"/>
          </a:p>
          <a:p>
            <a:r>
              <a:rPr lang="zh-CN" altLang="en-US" sz="1400"/>
              <a:t>(2)响应代码：匹配响应代码，比如http请求中‘200’代表成功</a:t>
            </a:r>
            <a:endParaRPr lang="zh-CN" altLang="en-US" sz="1400"/>
          </a:p>
          <a:p>
            <a:r>
              <a:rPr lang="zh-CN" altLang="en-US" sz="1400"/>
              <a:t>(3)响应信息：匹配响应信息，处理成功返回‘成功’或者“ok”字样</a:t>
            </a:r>
            <a:endParaRPr lang="zh-CN" altLang="en-US" sz="1400"/>
          </a:p>
          <a:p>
            <a:r>
              <a:rPr lang="zh-CN" altLang="en-US" sz="1400"/>
              <a:t>(4)Response Header:：匹配响应头中的信息</a:t>
            </a:r>
            <a:endParaRPr lang="zh-CN" altLang="en-US" sz="1400"/>
          </a:p>
          <a:p>
            <a:endParaRPr lang="zh-CN" altLang="en-US" sz="1400"/>
          </a:p>
          <a:p>
            <a:r>
              <a:rPr lang="zh-CN" altLang="en-US" sz="1400"/>
              <a:t>包括：响应内容包括需要匹配的内容就算成功</a:t>
            </a:r>
            <a:endParaRPr lang="zh-CN" altLang="en-US" sz="1400"/>
          </a:p>
          <a:p>
            <a:r>
              <a:rPr lang="zh-CN" altLang="en-US" sz="1400"/>
              <a:t>匹配：响应内容要完全匹配匹配内容，不区分大小写</a:t>
            </a:r>
            <a:endParaRPr lang="zh-CN" altLang="en-US" sz="1400"/>
          </a:p>
          <a:p>
            <a:r>
              <a:rPr lang="zh-CN" altLang="en-US" sz="1400"/>
              <a:t>equals：完全相等，区分大小写</a:t>
            </a:r>
            <a:endParaRPr lang="zh-CN" altLang="en-US" sz="1400"/>
          </a:p>
          <a:p>
            <a:r>
              <a:rPr lang="zh-CN" altLang="en-US" sz="1400"/>
              <a:t>substring：响应内容包括匹配内容即为成功。</a:t>
            </a:r>
            <a:endParaRPr lang="zh-CN" altLang="en-US" sz="1400"/>
          </a:p>
          <a:p>
            <a:endParaRPr lang="zh-CN" altLang="en-US" sz="1400"/>
          </a:p>
        </p:txBody>
      </p:sp>
      <p:pic>
        <p:nvPicPr>
          <p:cNvPr id="3" name="图片 2"/>
          <p:cNvPicPr>
            <a:picLocks noChangeAspect="1"/>
          </p:cNvPicPr>
          <p:nvPr/>
        </p:nvPicPr>
        <p:blipFill>
          <a:blip r:embed="rId2"/>
          <a:stretch>
            <a:fillRect/>
          </a:stretch>
        </p:blipFill>
        <p:spPr>
          <a:xfrm>
            <a:off x="1698625" y="1036320"/>
            <a:ext cx="7809230" cy="4961890"/>
          </a:xfrm>
          <a:prstGeom prst="rect">
            <a:avLst/>
          </a:prstGeom>
        </p:spPr>
      </p:pic>
      <p:pic>
        <p:nvPicPr>
          <p:cNvPr id="8" name="图片 7"/>
          <p:cNvPicPr>
            <a:picLocks noChangeAspect="1"/>
          </p:cNvPicPr>
          <p:nvPr/>
        </p:nvPicPr>
        <p:blipFill>
          <a:blip r:embed="rId3"/>
          <a:stretch>
            <a:fillRect/>
          </a:stretch>
        </p:blipFill>
        <p:spPr>
          <a:xfrm>
            <a:off x="1784350" y="1297305"/>
            <a:ext cx="7637780" cy="49999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231140" y="753745"/>
            <a:ext cx="5963920" cy="2872740"/>
          </a:xfrm>
          <a:prstGeom prst="rect">
            <a:avLst/>
          </a:prstGeom>
        </p:spPr>
      </p:pic>
      <p:pic>
        <p:nvPicPr>
          <p:cNvPr id="4" name="图片 3"/>
          <p:cNvPicPr>
            <a:picLocks noChangeAspect="1"/>
          </p:cNvPicPr>
          <p:nvPr/>
        </p:nvPicPr>
        <p:blipFill>
          <a:blip r:embed="rId2"/>
          <a:stretch>
            <a:fillRect/>
          </a:stretch>
        </p:blipFill>
        <p:spPr>
          <a:xfrm>
            <a:off x="6382385" y="753745"/>
            <a:ext cx="6338570" cy="2822575"/>
          </a:xfrm>
          <a:prstGeom prst="rect">
            <a:avLst/>
          </a:prstGeom>
        </p:spPr>
      </p:pic>
      <p:pic>
        <p:nvPicPr>
          <p:cNvPr id="6" name="图片 5"/>
          <p:cNvPicPr>
            <a:picLocks noChangeAspect="1"/>
          </p:cNvPicPr>
          <p:nvPr/>
        </p:nvPicPr>
        <p:blipFill>
          <a:blip r:embed="rId3"/>
          <a:stretch>
            <a:fillRect/>
          </a:stretch>
        </p:blipFill>
        <p:spPr>
          <a:xfrm>
            <a:off x="-81280" y="4815840"/>
            <a:ext cx="6276340" cy="1768475"/>
          </a:xfrm>
          <a:prstGeom prst="rect">
            <a:avLst/>
          </a:prstGeom>
        </p:spPr>
      </p:pic>
      <p:pic>
        <p:nvPicPr>
          <p:cNvPr id="7" name="图片 6"/>
          <p:cNvPicPr>
            <a:picLocks noChangeAspect="1"/>
          </p:cNvPicPr>
          <p:nvPr/>
        </p:nvPicPr>
        <p:blipFill>
          <a:blip r:embed="rId4"/>
          <a:stretch>
            <a:fillRect/>
          </a:stretch>
        </p:blipFill>
        <p:spPr>
          <a:xfrm>
            <a:off x="6195060" y="4287520"/>
            <a:ext cx="5931535" cy="2463800"/>
          </a:xfrm>
          <a:prstGeom prst="rect">
            <a:avLst/>
          </a:prstGeom>
        </p:spPr>
      </p:pic>
      <p:sp>
        <p:nvSpPr>
          <p:cNvPr id="8" name="右箭头 7"/>
          <p:cNvSpPr/>
          <p:nvPr/>
        </p:nvSpPr>
        <p:spPr>
          <a:xfrm>
            <a:off x="5878195" y="1922145"/>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右箭头 8"/>
          <p:cNvSpPr/>
          <p:nvPr/>
        </p:nvSpPr>
        <p:spPr>
          <a:xfrm>
            <a:off x="5878195" y="5276850"/>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290320" y="349250"/>
            <a:ext cx="1097280" cy="368300"/>
          </a:xfrm>
          <a:prstGeom prst="rect">
            <a:avLst/>
          </a:prstGeom>
          <a:noFill/>
        </p:spPr>
        <p:txBody>
          <a:bodyPr wrap="none" rtlCol="0" anchor="t">
            <a:spAutoFit/>
          </a:bodyPr>
          <a:p>
            <a:r>
              <a:rPr lang="zh-CN" altLang="en-US">
                <a:sym typeface="+mn-ea"/>
              </a:rPr>
              <a:t>响应断言</a:t>
            </a:r>
            <a:endParaRPr lang="zh-CN" altLang="en-US">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1290320" y="349250"/>
            <a:ext cx="1097280" cy="368300"/>
          </a:xfrm>
          <a:prstGeom prst="rect">
            <a:avLst/>
          </a:prstGeom>
          <a:noFill/>
        </p:spPr>
        <p:txBody>
          <a:bodyPr wrap="none" rtlCol="0" anchor="t">
            <a:spAutoFit/>
          </a:bodyPr>
          <a:p>
            <a:r>
              <a:rPr lang="zh-CN" altLang="en-US">
                <a:sym typeface="+mn-ea"/>
              </a:rPr>
              <a:t>查看性能</a:t>
            </a:r>
            <a:endParaRPr lang="zh-CN" altLang="en-US">
              <a:sym typeface="+mn-ea"/>
            </a:endParaRPr>
          </a:p>
        </p:txBody>
      </p:sp>
      <p:pic>
        <p:nvPicPr>
          <p:cNvPr id="4" name="图片 3"/>
          <p:cNvPicPr>
            <a:picLocks noChangeAspect="1"/>
          </p:cNvPicPr>
          <p:nvPr/>
        </p:nvPicPr>
        <p:blipFill>
          <a:blip r:embed="rId1"/>
          <a:stretch>
            <a:fillRect/>
          </a:stretch>
        </p:blipFill>
        <p:spPr>
          <a:xfrm>
            <a:off x="876300" y="2052320"/>
            <a:ext cx="3161665" cy="1628775"/>
          </a:xfrm>
          <a:prstGeom prst="rect">
            <a:avLst/>
          </a:prstGeom>
        </p:spPr>
      </p:pic>
      <p:sp>
        <p:nvSpPr>
          <p:cNvPr id="6" name="文本框 5"/>
          <p:cNvSpPr txBox="1"/>
          <p:nvPr/>
        </p:nvSpPr>
        <p:spPr>
          <a:xfrm>
            <a:off x="1495425" y="1104900"/>
            <a:ext cx="4667885" cy="645160"/>
          </a:xfrm>
          <a:prstGeom prst="rect">
            <a:avLst/>
          </a:prstGeom>
          <a:noFill/>
        </p:spPr>
        <p:txBody>
          <a:bodyPr wrap="square" rtlCol="0">
            <a:spAutoFit/>
          </a:bodyPr>
          <a:p>
            <a:r>
              <a:rPr lang="zh-CN" altLang="en-US"/>
              <a:t>这里借助</a:t>
            </a:r>
            <a:r>
              <a:rPr lang="en-US" altLang="zh-CN"/>
              <a:t>JMeterPlugins </a:t>
            </a:r>
            <a:r>
              <a:rPr lang="zh-CN" altLang="en-US"/>
              <a:t>，</a:t>
            </a:r>
            <a:r>
              <a:rPr lang="en-US" altLang="zh-CN"/>
              <a:t>ServerAgent</a:t>
            </a:r>
            <a:r>
              <a:rPr lang="zh-CN" altLang="en-US"/>
              <a:t>来查看服务器的性能，以下是解压完后的文件夹。</a:t>
            </a:r>
            <a:endParaRPr lang="zh-CN" altLang="en-US"/>
          </a:p>
        </p:txBody>
      </p:sp>
      <p:pic>
        <p:nvPicPr>
          <p:cNvPr id="7" name="图片 6"/>
          <p:cNvPicPr>
            <a:picLocks noChangeAspect="1"/>
          </p:cNvPicPr>
          <p:nvPr/>
        </p:nvPicPr>
        <p:blipFill>
          <a:blip r:embed="rId2"/>
          <a:stretch>
            <a:fillRect/>
          </a:stretch>
        </p:blipFill>
        <p:spPr>
          <a:xfrm>
            <a:off x="609600" y="4185920"/>
            <a:ext cx="4171315" cy="2066925"/>
          </a:xfrm>
          <a:prstGeom prst="rect">
            <a:avLst/>
          </a:prstGeom>
        </p:spPr>
      </p:pic>
      <p:sp>
        <p:nvSpPr>
          <p:cNvPr id="8" name="右箭头 7"/>
          <p:cNvSpPr/>
          <p:nvPr/>
        </p:nvSpPr>
        <p:spPr>
          <a:xfrm>
            <a:off x="4905375" y="4981575"/>
            <a:ext cx="981075" cy="476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1" name="图片 10"/>
          <p:cNvPicPr>
            <a:picLocks noChangeAspect="1"/>
          </p:cNvPicPr>
          <p:nvPr/>
        </p:nvPicPr>
        <p:blipFill>
          <a:blip r:embed="rId3"/>
          <a:stretch>
            <a:fillRect/>
          </a:stretch>
        </p:blipFill>
        <p:spPr>
          <a:xfrm>
            <a:off x="5886450" y="4581525"/>
            <a:ext cx="6409690" cy="1466850"/>
          </a:xfrm>
          <a:prstGeom prst="rect">
            <a:avLst/>
          </a:prstGeom>
        </p:spPr>
      </p:pic>
      <p:sp>
        <p:nvSpPr>
          <p:cNvPr id="12" name="文本框 11"/>
          <p:cNvSpPr txBox="1"/>
          <p:nvPr/>
        </p:nvSpPr>
        <p:spPr>
          <a:xfrm>
            <a:off x="6163310" y="3962400"/>
            <a:ext cx="3257550" cy="368300"/>
          </a:xfrm>
          <a:prstGeom prst="rect">
            <a:avLst/>
          </a:prstGeom>
          <a:noFill/>
        </p:spPr>
        <p:txBody>
          <a:bodyPr wrap="square" rtlCol="0">
            <a:spAutoFit/>
          </a:bodyPr>
          <a:p>
            <a:r>
              <a:rPr lang="zh-CN" altLang="en-US"/>
              <a:t>在要被监控的服务器下运行</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1290320" y="349250"/>
            <a:ext cx="1097280" cy="368300"/>
          </a:xfrm>
          <a:prstGeom prst="rect">
            <a:avLst/>
          </a:prstGeom>
          <a:noFill/>
        </p:spPr>
        <p:txBody>
          <a:bodyPr wrap="none" rtlCol="0" anchor="t">
            <a:spAutoFit/>
          </a:bodyPr>
          <a:p>
            <a:r>
              <a:rPr lang="zh-CN" altLang="en-US">
                <a:sym typeface="+mn-ea"/>
              </a:rPr>
              <a:t>查看性能</a:t>
            </a:r>
            <a:endParaRPr lang="zh-CN" altLang="en-US">
              <a:sym typeface="+mn-ea"/>
            </a:endParaRPr>
          </a:p>
        </p:txBody>
      </p:sp>
      <p:pic>
        <p:nvPicPr>
          <p:cNvPr id="2" name="图片 1"/>
          <p:cNvPicPr>
            <a:picLocks noChangeAspect="1"/>
          </p:cNvPicPr>
          <p:nvPr/>
        </p:nvPicPr>
        <p:blipFill>
          <a:blip r:embed="rId1"/>
          <a:stretch>
            <a:fillRect/>
          </a:stretch>
        </p:blipFill>
        <p:spPr>
          <a:xfrm>
            <a:off x="2557145" y="1624330"/>
            <a:ext cx="6095365" cy="4866640"/>
          </a:xfrm>
          <a:prstGeom prst="rect">
            <a:avLst/>
          </a:prstGeom>
        </p:spPr>
      </p:pic>
      <p:sp>
        <p:nvSpPr>
          <p:cNvPr id="3" name="文本框 2"/>
          <p:cNvSpPr txBox="1"/>
          <p:nvPr/>
        </p:nvSpPr>
        <p:spPr>
          <a:xfrm>
            <a:off x="2102485" y="979170"/>
            <a:ext cx="7567930" cy="368300"/>
          </a:xfrm>
          <a:prstGeom prst="rect">
            <a:avLst/>
          </a:prstGeom>
          <a:noFill/>
        </p:spPr>
        <p:txBody>
          <a:bodyPr wrap="square" rtlCol="0">
            <a:spAutoFit/>
          </a:bodyPr>
          <a:p>
            <a:r>
              <a:rPr lang="zh-CN" altLang="en-US"/>
              <a:t>配置完后监听器会出现一些查看性能的选项，如</a:t>
            </a:r>
            <a:r>
              <a:rPr lang="en-US" altLang="zh-CN"/>
              <a:t>CPU ,</a:t>
            </a:r>
            <a:r>
              <a:rPr lang="zh-CN" altLang="en-US"/>
              <a:t>内存</a:t>
            </a:r>
            <a:r>
              <a:rPr lang="en-US" altLang="zh-CN"/>
              <a:t>,</a:t>
            </a:r>
            <a:r>
              <a:rPr lang="zh-CN" altLang="en-US"/>
              <a:t>系统吞吐量等。</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1290320" y="349250"/>
            <a:ext cx="1097280" cy="368300"/>
          </a:xfrm>
          <a:prstGeom prst="rect">
            <a:avLst/>
          </a:prstGeom>
          <a:noFill/>
        </p:spPr>
        <p:txBody>
          <a:bodyPr wrap="none" rtlCol="0" anchor="t">
            <a:spAutoFit/>
          </a:bodyPr>
          <a:p>
            <a:r>
              <a:rPr lang="zh-CN" altLang="en-US">
                <a:sym typeface="+mn-ea"/>
              </a:rPr>
              <a:t>查看性能</a:t>
            </a:r>
            <a:endParaRPr lang="zh-CN" altLang="en-US">
              <a:sym typeface="+mn-ea"/>
            </a:endParaRPr>
          </a:p>
        </p:txBody>
      </p:sp>
      <p:pic>
        <p:nvPicPr>
          <p:cNvPr id="2" name="图片 1"/>
          <p:cNvPicPr>
            <a:picLocks noChangeAspect="1"/>
          </p:cNvPicPr>
          <p:nvPr/>
        </p:nvPicPr>
        <p:blipFill>
          <a:blip r:embed="rId1"/>
          <a:stretch>
            <a:fillRect/>
          </a:stretch>
        </p:blipFill>
        <p:spPr>
          <a:xfrm>
            <a:off x="1290320" y="3305175"/>
            <a:ext cx="8856980" cy="2476500"/>
          </a:xfrm>
          <a:prstGeom prst="rect">
            <a:avLst/>
          </a:prstGeom>
        </p:spPr>
      </p:pic>
      <p:sp>
        <p:nvSpPr>
          <p:cNvPr id="3" name="文本框 2"/>
          <p:cNvSpPr txBox="1"/>
          <p:nvPr/>
        </p:nvSpPr>
        <p:spPr>
          <a:xfrm>
            <a:off x="1419225" y="1333500"/>
            <a:ext cx="5028565" cy="1476375"/>
          </a:xfrm>
          <a:prstGeom prst="rect">
            <a:avLst/>
          </a:prstGeom>
          <a:noFill/>
        </p:spPr>
        <p:txBody>
          <a:bodyPr wrap="square" rtlCol="0">
            <a:spAutoFit/>
          </a:bodyPr>
          <a:p>
            <a:r>
              <a:rPr lang="zh-CN" altLang="en-US"/>
              <a:t>端口号默认</a:t>
            </a:r>
            <a:r>
              <a:rPr lang="en-US" altLang="zh-CN"/>
              <a:t>4444 </a:t>
            </a:r>
            <a:r>
              <a:rPr lang="zh-CN" altLang="en-US"/>
              <a:t>，这里服务器在本地直接用</a:t>
            </a:r>
            <a:r>
              <a:rPr lang="en-US" altLang="zh-CN"/>
              <a:t>localhost</a:t>
            </a:r>
            <a:endParaRPr lang="en-US" altLang="zh-CN"/>
          </a:p>
          <a:p>
            <a:endParaRPr lang="en-US" altLang="zh-CN"/>
          </a:p>
          <a:p>
            <a:r>
              <a:rPr lang="zh-CN" altLang="en-US"/>
              <a:t>文件路径切记换一个名字，它默认是跟该测试项目一个名字，直接保存后导致测试脚本被覆盖</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43840" y="1847215"/>
            <a:ext cx="11266170" cy="4705350"/>
          </a:xfrm>
          <a:prstGeom prst="rect">
            <a:avLst/>
          </a:prstGeom>
        </p:spPr>
      </p:pic>
      <p:sp>
        <p:nvSpPr>
          <p:cNvPr id="10" name="文本框 9"/>
          <p:cNvSpPr txBox="1"/>
          <p:nvPr/>
        </p:nvSpPr>
        <p:spPr>
          <a:xfrm>
            <a:off x="1290320" y="349250"/>
            <a:ext cx="1097280" cy="368300"/>
          </a:xfrm>
          <a:prstGeom prst="rect">
            <a:avLst/>
          </a:prstGeom>
          <a:noFill/>
        </p:spPr>
        <p:txBody>
          <a:bodyPr wrap="none" rtlCol="0" anchor="t">
            <a:spAutoFit/>
          </a:bodyPr>
          <a:p>
            <a:r>
              <a:rPr lang="zh-CN" altLang="en-US">
                <a:sym typeface="+mn-ea"/>
              </a:rPr>
              <a:t>查看性能</a:t>
            </a:r>
            <a:endParaRPr lang="zh-CN" altLang="en-US">
              <a:sym typeface="+mn-ea"/>
            </a:endParaRPr>
          </a:p>
        </p:txBody>
      </p:sp>
      <p:sp>
        <p:nvSpPr>
          <p:cNvPr id="3" name="文本框 2"/>
          <p:cNvSpPr txBox="1"/>
          <p:nvPr/>
        </p:nvSpPr>
        <p:spPr>
          <a:xfrm>
            <a:off x="1038225" y="1097915"/>
            <a:ext cx="3819525" cy="368300"/>
          </a:xfrm>
          <a:prstGeom prst="rect">
            <a:avLst/>
          </a:prstGeom>
          <a:noFill/>
        </p:spPr>
        <p:txBody>
          <a:bodyPr wrap="square" rtlCol="0">
            <a:spAutoFit/>
          </a:bodyPr>
          <a:p>
            <a:r>
              <a:rPr lang="zh-CN" altLang="en-US"/>
              <a:t>请求结果与时间变化图（</a:t>
            </a:r>
            <a:r>
              <a:rPr lang="en-US" altLang="zh-CN"/>
              <a:t>TPS</a:t>
            </a:r>
            <a:r>
              <a:rPr lang="zh-CN" altLang="en-US"/>
              <a:t>）</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1290320" y="349250"/>
            <a:ext cx="1097280" cy="368300"/>
          </a:xfrm>
          <a:prstGeom prst="rect">
            <a:avLst/>
          </a:prstGeom>
          <a:noFill/>
        </p:spPr>
        <p:txBody>
          <a:bodyPr wrap="none" rtlCol="0" anchor="t">
            <a:spAutoFit/>
          </a:bodyPr>
          <a:p>
            <a:r>
              <a:rPr lang="zh-CN" altLang="en-US">
                <a:sym typeface="+mn-ea"/>
              </a:rPr>
              <a:t>查看性能</a:t>
            </a:r>
            <a:endParaRPr lang="zh-CN" altLang="en-US">
              <a:sym typeface="+mn-ea"/>
            </a:endParaRPr>
          </a:p>
        </p:txBody>
      </p:sp>
      <p:pic>
        <p:nvPicPr>
          <p:cNvPr id="2" name="图片 1"/>
          <p:cNvPicPr>
            <a:picLocks noChangeAspect="1"/>
          </p:cNvPicPr>
          <p:nvPr/>
        </p:nvPicPr>
        <p:blipFill>
          <a:blip r:embed="rId1"/>
          <a:stretch>
            <a:fillRect/>
          </a:stretch>
        </p:blipFill>
        <p:spPr>
          <a:xfrm>
            <a:off x="214630" y="2085340"/>
            <a:ext cx="11590655" cy="4148455"/>
          </a:xfrm>
          <a:prstGeom prst="rect">
            <a:avLst/>
          </a:prstGeom>
        </p:spPr>
      </p:pic>
      <p:sp>
        <p:nvSpPr>
          <p:cNvPr id="3" name="文本框 2"/>
          <p:cNvSpPr txBox="1"/>
          <p:nvPr/>
        </p:nvSpPr>
        <p:spPr>
          <a:xfrm>
            <a:off x="1171575" y="1066800"/>
            <a:ext cx="3246755" cy="368300"/>
          </a:xfrm>
          <a:prstGeom prst="rect">
            <a:avLst/>
          </a:prstGeom>
          <a:noFill/>
        </p:spPr>
        <p:txBody>
          <a:bodyPr wrap="square" rtlCol="0">
            <a:spAutoFit/>
          </a:bodyPr>
          <a:p>
            <a:r>
              <a:rPr lang="zh-CN" altLang="en-US"/>
              <a:t>服务器</a:t>
            </a:r>
            <a:r>
              <a:rPr lang="en-US" altLang="zh-CN"/>
              <a:t>CPU</a:t>
            </a:r>
            <a:r>
              <a:rPr lang="zh-CN" altLang="en-US"/>
              <a:t>内存与时间变化图</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50645" y="796290"/>
            <a:ext cx="6911340" cy="368300"/>
          </a:xfrm>
          <a:prstGeom prst="rect">
            <a:avLst/>
          </a:prstGeom>
          <a:noFill/>
        </p:spPr>
        <p:txBody>
          <a:bodyPr wrap="square" rtlCol="0">
            <a:spAutoFit/>
          </a:bodyPr>
          <a:p>
            <a:r>
              <a:rPr lang="en-US" altLang="zh-CN"/>
              <a:t>Jmeter</a:t>
            </a:r>
            <a:r>
              <a:rPr lang="zh-CN" altLang="en-US"/>
              <a:t>是什么</a:t>
            </a:r>
            <a:r>
              <a:rPr lang="en-US" altLang="zh-CN"/>
              <a:t>?</a:t>
            </a:r>
            <a:endParaRPr lang="en-US" altLang="zh-CN"/>
          </a:p>
        </p:txBody>
      </p:sp>
      <p:sp>
        <p:nvSpPr>
          <p:cNvPr id="5" name="文本框 4"/>
          <p:cNvSpPr txBox="1"/>
          <p:nvPr/>
        </p:nvSpPr>
        <p:spPr>
          <a:xfrm>
            <a:off x="1778635" y="1332230"/>
            <a:ext cx="8954770" cy="3415030"/>
          </a:xfrm>
          <a:prstGeom prst="rect">
            <a:avLst/>
          </a:prstGeom>
          <a:noFill/>
        </p:spPr>
        <p:txBody>
          <a:bodyPr wrap="square" rtlCol="0">
            <a:spAutoFit/>
          </a:bodyPr>
          <a:p>
            <a:r>
              <a:rPr lang="zh-CN" altLang="en-US"/>
              <a:t>Apache JMeter是Apache组织开发的基于Java的压力测试工具。用于对软件做压力测试，它最初被设计用于Web应用测试，但后来扩展到其他测试领域。 它可以用于测试静态和动态资源，例如静态文件、Java 小服务程序、CGI 脚本、Java 对象、数据库、FTP 服务器， 等等。JMeter 可以用于对服务器、网络或对象模拟巨大的负载，来自不同压力类别下测试它们的强度和分析整体性能。另外，JMeter能够对应用程序做功能/回归测试，通过创建带有断言的脚本来验证你的程序返回了你期望的结果。为了最大限度的灵活性，JMeter允许使用正则表达式创建断言。</a:t>
            </a:r>
            <a:endParaRPr lang="zh-CN" altLang="en-US"/>
          </a:p>
          <a:p>
            <a:endParaRPr lang="zh-CN" altLang="en-US"/>
          </a:p>
          <a:p>
            <a:r>
              <a:rPr lang="zh-CN" altLang="en-US"/>
              <a:t>Apache jmeter 可以用于对静态的和动态的资源（文件，Servlet，Perl脚本，java 对象，数据库和查询，FTP服务器等等）的性能进行测试。它可以用于对服务器、网络或对象模拟繁重的负载来测试它们的强度或分析不同压力类型下的整体性能。你可以使用它做性能的图形分析或在大并发负载测试你的服务器/脚本/对象。</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1290320" y="349250"/>
            <a:ext cx="1097280" cy="368300"/>
          </a:xfrm>
          <a:prstGeom prst="rect">
            <a:avLst/>
          </a:prstGeom>
          <a:noFill/>
        </p:spPr>
        <p:txBody>
          <a:bodyPr wrap="none" rtlCol="0" anchor="t">
            <a:spAutoFit/>
          </a:bodyPr>
          <a:p>
            <a:r>
              <a:rPr lang="zh-CN" altLang="en-US">
                <a:sym typeface="+mn-ea"/>
              </a:rPr>
              <a:t>查看性能</a:t>
            </a:r>
            <a:endParaRPr lang="zh-CN" altLang="en-US">
              <a:sym typeface="+mn-ea"/>
            </a:endParaRPr>
          </a:p>
        </p:txBody>
      </p:sp>
      <p:sp>
        <p:nvSpPr>
          <p:cNvPr id="4" name="文本框 3"/>
          <p:cNvSpPr txBox="1"/>
          <p:nvPr/>
        </p:nvSpPr>
        <p:spPr>
          <a:xfrm>
            <a:off x="1606550" y="868680"/>
            <a:ext cx="5676265" cy="1198880"/>
          </a:xfrm>
          <a:prstGeom prst="rect">
            <a:avLst/>
          </a:prstGeom>
          <a:noFill/>
        </p:spPr>
        <p:txBody>
          <a:bodyPr wrap="square" rtlCol="0">
            <a:spAutoFit/>
          </a:bodyPr>
          <a:p>
            <a:r>
              <a:rPr lang="zh-CN" altLang="en-US"/>
              <a:t>如果不能在服务器上添加</a:t>
            </a:r>
            <a:r>
              <a:rPr lang="en-US" altLang="zh-CN"/>
              <a:t>jmeter</a:t>
            </a:r>
            <a:r>
              <a:rPr lang="zh-CN" altLang="en-US"/>
              <a:t>的插件来监控资源的话，也可以通过远程连接服务器在</a:t>
            </a:r>
            <a:r>
              <a:rPr lang="en-US" altLang="zh-CN"/>
              <a:t>linux</a:t>
            </a:r>
            <a:r>
              <a:rPr lang="zh-CN" altLang="en-US"/>
              <a:t>上使用</a:t>
            </a:r>
            <a:r>
              <a:rPr lang="en-US" altLang="zh-CN"/>
              <a:t>vmstat</a:t>
            </a:r>
            <a:r>
              <a:rPr lang="zh-CN" altLang="en-US"/>
              <a:t>命令来查看。为了更直观的看到变化，可以将数据导出来放入</a:t>
            </a:r>
            <a:r>
              <a:rPr lang="en-US" altLang="zh-CN"/>
              <a:t>Excel</a:t>
            </a:r>
            <a:r>
              <a:rPr lang="zh-CN" altLang="en-US"/>
              <a:t>中制成图表</a:t>
            </a:r>
            <a:endParaRPr lang="zh-CN" altLang="en-US"/>
          </a:p>
        </p:txBody>
      </p:sp>
      <p:pic>
        <p:nvPicPr>
          <p:cNvPr id="5" name="图片 4"/>
          <p:cNvPicPr>
            <a:picLocks noChangeAspect="1"/>
          </p:cNvPicPr>
          <p:nvPr/>
        </p:nvPicPr>
        <p:blipFill>
          <a:blip r:embed="rId2"/>
          <a:stretch>
            <a:fillRect/>
          </a:stretch>
        </p:blipFill>
        <p:spPr>
          <a:xfrm>
            <a:off x="477520" y="2189480"/>
            <a:ext cx="5781040" cy="3733165"/>
          </a:xfrm>
          <a:prstGeom prst="rect">
            <a:avLst/>
          </a:prstGeom>
        </p:spPr>
      </p:pic>
      <p:graphicFrame>
        <p:nvGraphicFramePr>
          <p:cNvPr id="7" name="图表 6"/>
          <p:cNvGraphicFramePr/>
          <p:nvPr/>
        </p:nvGraphicFramePr>
        <p:xfrm>
          <a:off x="7410450" y="2684780"/>
          <a:ext cx="4572000" cy="2743200"/>
        </p:xfrm>
        <a:graphic>
          <a:graphicData uri="http://schemas.openxmlformats.org/drawingml/2006/chart">
            <c:chart xmlns:c="http://schemas.openxmlformats.org/drawingml/2006/chart" xmlns:r="http://schemas.openxmlformats.org/officeDocument/2006/relationships" r:id="rId1"/>
          </a:graphicData>
        </a:graphic>
      </p:graphicFrame>
      <p:sp>
        <p:nvSpPr>
          <p:cNvPr id="135" name=" 135"/>
          <p:cNvSpPr/>
          <p:nvPr/>
        </p:nvSpPr>
        <p:spPr>
          <a:xfrm>
            <a:off x="6259195" y="3891280"/>
            <a:ext cx="931545" cy="2203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185035" y="838835"/>
            <a:ext cx="4982210" cy="5904865"/>
          </a:xfrm>
          <a:prstGeom prst="rect">
            <a:avLst/>
          </a:prstGeom>
        </p:spPr>
      </p:pic>
      <p:sp>
        <p:nvSpPr>
          <p:cNvPr id="10" name="文本框 9"/>
          <p:cNvSpPr txBox="1"/>
          <p:nvPr/>
        </p:nvSpPr>
        <p:spPr>
          <a:xfrm>
            <a:off x="1290320" y="349250"/>
            <a:ext cx="1325880" cy="368300"/>
          </a:xfrm>
          <a:prstGeom prst="rect">
            <a:avLst/>
          </a:prstGeom>
          <a:noFill/>
        </p:spPr>
        <p:txBody>
          <a:bodyPr wrap="none" rtlCol="0" anchor="t">
            <a:spAutoFit/>
          </a:bodyPr>
          <a:p>
            <a:r>
              <a:rPr lang="zh-CN" altLang="en-US">
                <a:sym typeface="+mn-ea"/>
              </a:rPr>
              <a:t>测试数据库</a:t>
            </a:r>
            <a:endParaRPr lang="zh-CN" altLang="en-US">
              <a:sym typeface="+mn-ea"/>
            </a:endParaRPr>
          </a:p>
        </p:txBody>
      </p:sp>
      <p:sp>
        <p:nvSpPr>
          <p:cNvPr id="3" name="文本框 2"/>
          <p:cNvSpPr txBox="1"/>
          <p:nvPr/>
        </p:nvSpPr>
        <p:spPr>
          <a:xfrm>
            <a:off x="7513955" y="1314450"/>
            <a:ext cx="2733675" cy="645160"/>
          </a:xfrm>
          <a:prstGeom prst="rect">
            <a:avLst/>
          </a:prstGeom>
          <a:noFill/>
        </p:spPr>
        <p:txBody>
          <a:bodyPr wrap="square" rtlCol="0">
            <a:spAutoFit/>
          </a:bodyPr>
          <a:p>
            <a:r>
              <a:rPr lang="zh-CN" altLang="en-US"/>
              <a:t>先在测试计划下添加数据库驱动包</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656080" y="981075"/>
            <a:ext cx="8371840" cy="368300"/>
          </a:xfrm>
          <a:prstGeom prst="rect">
            <a:avLst/>
          </a:prstGeom>
          <a:noFill/>
        </p:spPr>
        <p:txBody>
          <a:bodyPr wrap="square" rtlCol="0">
            <a:spAutoFit/>
          </a:bodyPr>
          <a:p>
            <a:r>
              <a:rPr lang="zh-CN" altLang="en-US"/>
              <a:t>新建一个线程组</a:t>
            </a:r>
            <a:r>
              <a:rPr lang="en-US" altLang="zh-CN"/>
              <a:t>—&gt;</a:t>
            </a:r>
            <a:r>
              <a:rPr lang="zh-CN" altLang="en-US"/>
              <a:t>添加</a:t>
            </a:r>
            <a:r>
              <a:rPr lang="en-US" altLang="zh-CN">
                <a:sym typeface="+mn-ea"/>
              </a:rPr>
              <a:t>—&gt;</a:t>
            </a:r>
            <a:r>
              <a:rPr lang="zh-CN" altLang="en-US">
                <a:sym typeface="+mn-ea"/>
              </a:rPr>
              <a:t>配置元件</a:t>
            </a:r>
            <a:r>
              <a:rPr lang="en-US" altLang="zh-CN">
                <a:sym typeface="+mn-ea"/>
              </a:rPr>
              <a:t>—&gt;JDBC Connection Configuration</a:t>
            </a:r>
            <a:endParaRPr lang="en-US" altLang="zh-CN">
              <a:sym typeface="+mn-ea"/>
            </a:endParaRPr>
          </a:p>
        </p:txBody>
      </p:sp>
      <p:sp>
        <p:nvSpPr>
          <p:cNvPr id="10" name="文本框 9"/>
          <p:cNvSpPr txBox="1"/>
          <p:nvPr/>
        </p:nvSpPr>
        <p:spPr>
          <a:xfrm>
            <a:off x="1290320" y="349250"/>
            <a:ext cx="1325880" cy="368300"/>
          </a:xfrm>
          <a:prstGeom prst="rect">
            <a:avLst/>
          </a:prstGeom>
          <a:noFill/>
        </p:spPr>
        <p:txBody>
          <a:bodyPr wrap="none" rtlCol="0" anchor="t">
            <a:spAutoFit/>
          </a:bodyPr>
          <a:p>
            <a:r>
              <a:rPr lang="zh-CN" altLang="en-US">
                <a:sym typeface="+mn-ea"/>
              </a:rPr>
              <a:t>测试数据库</a:t>
            </a:r>
            <a:endParaRPr lang="zh-CN" altLang="en-US">
              <a:sym typeface="+mn-ea"/>
            </a:endParaRPr>
          </a:p>
        </p:txBody>
      </p:sp>
      <p:pic>
        <p:nvPicPr>
          <p:cNvPr id="3" name="图片 2"/>
          <p:cNvPicPr>
            <a:picLocks noChangeAspect="1"/>
          </p:cNvPicPr>
          <p:nvPr/>
        </p:nvPicPr>
        <p:blipFill>
          <a:blip r:embed="rId1"/>
          <a:stretch>
            <a:fillRect/>
          </a:stretch>
        </p:blipFill>
        <p:spPr>
          <a:xfrm>
            <a:off x="419100" y="2157730"/>
            <a:ext cx="4228465" cy="4371340"/>
          </a:xfrm>
          <a:prstGeom prst="rect">
            <a:avLst/>
          </a:prstGeom>
        </p:spPr>
      </p:pic>
      <p:sp>
        <p:nvSpPr>
          <p:cNvPr id="6" name="文本框 5"/>
          <p:cNvSpPr txBox="1"/>
          <p:nvPr/>
        </p:nvSpPr>
        <p:spPr>
          <a:xfrm>
            <a:off x="5305425" y="5191125"/>
            <a:ext cx="2781300" cy="368300"/>
          </a:xfrm>
          <a:prstGeom prst="rect">
            <a:avLst/>
          </a:prstGeom>
          <a:noFill/>
        </p:spPr>
        <p:txBody>
          <a:bodyPr wrap="square" rtlCol="0">
            <a:spAutoFit/>
          </a:bodyPr>
          <a:p>
            <a:r>
              <a:rPr lang="zh-CN" altLang="en-US">
                <a:solidFill>
                  <a:srgbClr val="FF0000"/>
                </a:solidFill>
              </a:rPr>
              <a:t>两个</a:t>
            </a:r>
            <a:r>
              <a:rPr lang="en-US" altLang="zh-CN">
                <a:solidFill>
                  <a:srgbClr val="FF0000"/>
                </a:solidFill>
              </a:rPr>
              <a:t>Variable Name </a:t>
            </a:r>
            <a:r>
              <a:rPr lang="zh-CN" altLang="en-US">
                <a:solidFill>
                  <a:srgbClr val="FF0000"/>
                </a:solidFill>
              </a:rPr>
              <a:t>要一致</a:t>
            </a:r>
            <a:endParaRPr lang="zh-CN" altLang="en-US">
              <a:solidFill>
                <a:srgbClr val="FF0000"/>
              </a:solidFill>
            </a:endParaRPr>
          </a:p>
        </p:txBody>
      </p:sp>
      <p:sp>
        <p:nvSpPr>
          <p:cNvPr id="7" name="文本框 6"/>
          <p:cNvSpPr txBox="1"/>
          <p:nvPr/>
        </p:nvSpPr>
        <p:spPr>
          <a:xfrm>
            <a:off x="1656080" y="1512570"/>
            <a:ext cx="7239000" cy="368300"/>
          </a:xfrm>
          <a:prstGeom prst="rect">
            <a:avLst/>
          </a:prstGeom>
          <a:noFill/>
        </p:spPr>
        <p:txBody>
          <a:bodyPr wrap="square" rtlCol="0">
            <a:spAutoFit/>
          </a:bodyPr>
          <a:p>
            <a:r>
              <a:rPr lang="zh-CN" altLang="en-US">
                <a:sym typeface="+mn-ea"/>
              </a:rPr>
              <a:t>线程组</a:t>
            </a:r>
            <a:r>
              <a:rPr lang="en-US" altLang="zh-CN">
                <a:sym typeface="+mn-ea"/>
              </a:rPr>
              <a:t>—&gt;</a:t>
            </a:r>
            <a:r>
              <a:rPr lang="zh-CN" altLang="en-US">
                <a:sym typeface="+mn-ea"/>
              </a:rPr>
              <a:t>添加</a:t>
            </a:r>
            <a:r>
              <a:rPr lang="en-US" altLang="zh-CN">
                <a:sym typeface="+mn-ea"/>
              </a:rPr>
              <a:t>—&gt;sampler—&gt;JDBC Request</a:t>
            </a:r>
            <a:endParaRPr lang="zh-CN" altLang="en-US"/>
          </a:p>
        </p:txBody>
      </p:sp>
      <p:pic>
        <p:nvPicPr>
          <p:cNvPr id="4" name="图片 3"/>
          <p:cNvPicPr>
            <a:picLocks noChangeAspect="1"/>
          </p:cNvPicPr>
          <p:nvPr/>
        </p:nvPicPr>
        <p:blipFill>
          <a:blip r:embed="rId2"/>
          <a:stretch>
            <a:fillRect/>
          </a:stretch>
        </p:blipFill>
        <p:spPr>
          <a:xfrm>
            <a:off x="4953635" y="2157730"/>
            <a:ext cx="6066790" cy="27044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1290320" y="349250"/>
            <a:ext cx="1325880" cy="368300"/>
          </a:xfrm>
          <a:prstGeom prst="rect">
            <a:avLst/>
          </a:prstGeom>
          <a:noFill/>
        </p:spPr>
        <p:txBody>
          <a:bodyPr wrap="none" rtlCol="0" anchor="t">
            <a:spAutoFit/>
          </a:bodyPr>
          <a:p>
            <a:r>
              <a:rPr lang="zh-CN" altLang="en-US">
                <a:sym typeface="+mn-ea"/>
              </a:rPr>
              <a:t>测试数据库</a:t>
            </a:r>
            <a:endParaRPr lang="zh-CN" altLang="en-US">
              <a:sym typeface="+mn-ea"/>
            </a:endParaRPr>
          </a:p>
        </p:txBody>
      </p:sp>
      <p:pic>
        <p:nvPicPr>
          <p:cNvPr id="4" name="图片 3"/>
          <p:cNvPicPr>
            <a:picLocks noChangeAspect="1"/>
          </p:cNvPicPr>
          <p:nvPr/>
        </p:nvPicPr>
        <p:blipFill>
          <a:blip r:embed="rId1"/>
          <a:stretch>
            <a:fillRect/>
          </a:stretch>
        </p:blipFill>
        <p:spPr>
          <a:xfrm>
            <a:off x="3075305" y="1837055"/>
            <a:ext cx="8856980" cy="4237990"/>
          </a:xfrm>
          <a:prstGeom prst="rect">
            <a:avLst/>
          </a:prstGeom>
        </p:spPr>
      </p:pic>
      <p:sp>
        <p:nvSpPr>
          <p:cNvPr id="5" name="文本框 4"/>
          <p:cNvSpPr txBox="1"/>
          <p:nvPr/>
        </p:nvSpPr>
        <p:spPr>
          <a:xfrm>
            <a:off x="1624330" y="1365250"/>
            <a:ext cx="4126230" cy="368300"/>
          </a:xfrm>
          <a:prstGeom prst="rect">
            <a:avLst/>
          </a:prstGeom>
          <a:noFill/>
        </p:spPr>
        <p:txBody>
          <a:bodyPr wrap="square" rtlCol="0">
            <a:spAutoFit/>
          </a:bodyPr>
          <a:p>
            <a:r>
              <a:rPr lang="zh-CN" altLang="en-US"/>
              <a:t>执行结果</a:t>
            </a:r>
            <a:endParaRPr lang="zh-CN" altLang="en-US"/>
          </a:p>
        </p:txBody>
      </p:sp>
      <p:pic>
        <p:nvPicPr>
          <p:cNvPr id="6" name="图片 5"/>
          <p:cNvPicPr>
            <a:picLocks noChangeAspect="1"/>
          </p:cNvPicPr>
          <p:nvPr/>
        </p:nvPicPr>
        <p:blipFill>
          <a:blip r:embed="rId2"/>
          <a:stretch>
            <a:fillRect/>
          </a:stretch>
        </p:blipFill>
        <p:spPr>
          <a:xfrm>
            <a:off x="136525" y="2063750"/>
            <a:ext cx="2723515" cy="25336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988560" y="2781935"/>
            <a:ext cx="2214880" cy="706755"/>
          </a:xfrm>
          <a:prstGeom prst="rect">
            <a:avLst/>
          </a:prstGeom>
          <a:noFill/>
        </p:spPr>
        <p:txBody>
          <a:bodyPr wrap="none" rtlCol="0" anchor="t">
            <a:spAutoFit/>
          </a:bodyPr>
          <a:p>
            <a:r>
              <a:rPr lang="en-US" altLang="zh-CN" sz="4000">
                <a:latin typeface="+mj-ea"/>
                <a:ea typeface="+mj-ea"/>
                <a:cs typeface="+mj-ea"/>
                <a:sym typeface="+mn-ea"/>
              </a:rPr>
              <a:t>Jmeter</a:t>
            </a:r>
            <a:r>
              <a:rPr lang="zh-CN" altLang="en-US" sz="4000">
                <a:latin typeface="+mj-ea"/>
                <a:ea typeface="+mj-ea"/>
                <a:cs typeface="+mj-ea"/>
                <a:sym typeface="+mn-ea"/>
              </a:rPr>
              <a:t>完</a:t>
            </a:r>
            <a:endParaRPr lang="zh-CN" altLang="en-US" sz="4000">
              <a:latin typeface="+mj-ea"/>
              <a:ea typeface="+mj-ea"/>
              <a:cs typeface="+mj-ea"/>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50645" y="796290"/>
            <a:ext cx="6911340" cy="368300"/>
          </a:xfrm>
          <a:prstGeom prst="rect">
            <a:avLst/>
          </a:prstGeom>
          <a:noFill/>
        </p:spPr>
        <p:txBody>
          <a:bodyPr wrap="square" rtlCol="0">
            <a:spAutoFit/>
          </a:bodyPr>
          <a:p>
            <a:r>
              <a:rPr lang="en-US" altLang="zh-CN"/>
              <a:t>Jmeter</a:t>
            </a:r>
            <a:r>
              <a:rPr lang="zh-CN" altLang="en-US"/>
              <a:t>的安装</a:t>
            </a:r>
            <a:endParaRPr lang="zh-CN" altLang="en-US"/>
          </a:p>
        </p:txBody>
      </p:sp>
      <p:sp>
        <p:nvSpPr>
          <p:cNvPr id="3" name="文本框 2"/>
          <p:cNvSpPr txBox="1"/>
          <p:nvPr/>
        </p:nvSpPr>
        <p:spPr>
          <a:xfrm>
            <a:off x="2948305" y="796290"/>
            <a:ext cx="4837430" cy="368300"/>
          </a:xfrm>
          <a:prstGeom prst="rect">
            <a:avLst/>
          </a:prstGeom>
          <a:noFill/>
        </p:spPr>
        <p:txBody>
          <a:bodyPr wrap="square" rtlCol="0">
            <a:spAutoFit/>
          </a:bodyPr>
          <a:p>
            <a:r>
              <a:rPr lang="zh-CN" altLang="en-US">
                <a:hlinkClick r:id="rId1"/>
              </a:rPr>
              <a:t>http://jmeter.apache.org/download_jmeter.cgi</a:t>
            </a:r>
            <a:endParaRPr lang="zh-CN" altLang="en-US"/>
          </a:p>
        </p:txBody>
      </p:sp>
      <p:sp>
        <p:nvSpPr>
          <p:cNvPr id="7" name="文本框 6"/>
          <p:cNvSpPr txBox="1"/>
          <p:nvPr/>
        </p:nvSpPr>
        <p:spPr>
          <a:xfrm>
            <a:off x="1350645" y="1364615"/>
            <a:ext cx="4621530" cy="368300"/>
          </a:xfrm>
          <a:prstGeom prst="rect">
            <a:avLst/>
          </a:prstGeom>
          <a:noFill/>
        </p:spPr>
        <p:txBody>
          <a:bodyPr wrap="square" rtlCol="0">
            <a:spAutoFit/>
          </a:bodyPr>
          <a:p>
            <a:r>
              <a:rPr lang="en-US" altLang="zh-CN"/>
              <a:t>badboy</a:t>
            </a:r>
            <a:r>
              <a:rPr lang="zh-CN" altLang="en-US"/>
              <a:t>的安装     </a:t>
            </a:r>
            <a:r>
              <a:rPr lang="zh-CN" altLang="en-US">
                <a:hlinkClick r:id="rId2"/>
              </a:rPr>
              <a:t>http://www.badboy.com.au/</a:t>
            </a:r>
            <a:endParaRPr lang="zh-CN" altLang="en-US"/>
          </a:p>
        </p:txBody>
      </p:sp>
      <p:sp>
        <p:nvSpPr>
          <p:cNvPr id="10" name="文本框 9"/>
          <p:cNvSpPr txBox="1"/>
          <p:nvPr/>
        </p:nvSpPr>
        <p:spPr>
          <a:xfrm>
            <a:off x="1350645" y="1932940"/>
            <a:ext cx="9095105" cy="368300"/>
          </a:xfrm>
          <a:prstGeom prst="rect">
            <a:avLst/>
          </a:prstGeom>
          <a:noFill/>
        </p:spPr>
        <p:txBody>
          <a:bodyPr wrap="square" rtlCol="0">
            <a:spAutoFit/>
          </a:bodyPr>
          <a:p>
            <a:r>
              <a:rPr lang="en-US" altLang="zh-CN"/>
              <a:t>Jmeter</a:t>
            </a:r>
            <a:r>
              <a:rPr lang="zh-CN" altLang="en-US"/>
              <a:t>安装好后配置环境变量   </a:t>
            </a:r>
            <a:r>
              <a:rPr lang="zh-CN" altLang="en-US">
                <a:hlinkClick r:id="rId3" action="ppaction://hlinkfile"/>
              </a:rPr>
              <a:t>https://blog.csdn.net/qq_40646143/article/details/79578270</a:t>
            </a:r>
            <a:endParaRPr lang="zh-CN" altLang="en-US"/>
          </a:p>
        </p:txBody>
      </p:sp>
      <p:sp>
        <p:nvSpPr>
          <p:cNvPr id="11" name="文本框 10"/>
          <p:cNvSpPr txBox="1"/>
          <p:nvPr/>
        </p:nvSpPr>
        <p:spPr>
          <a:xfrm>
            <a:off x="1350645" y="2460625"/>
            <a:ext cx="6549390" cy="922020"/>
          </a:xfrm>
          <a:prstGeom prst="rect">
            <a:avLst/>
          </a:prstGeom>
          <a:noFill/>
        </p:spPr>
        <p:txBody>
          <a:bodyPr wrap="square" rtlCol="0">
            <a:spAutoFit/>
          </a:bodyPr>
          <a:p>
            <a:r>
              <a:rPr lang="en-US" altLang="zh-CN"/>
              <a:t>Jmeter</a:t>
            </a:r>
            <a:r>
              <a:rPr lang="zh-CN" altLang="en-US"/>
              <a:t>需要手动创建一个快捷方式：</a:t>
            </a:r>
            <a:endParaRPr lang="zh-CN" altLang="en-US"/>
          </a:p>
          <a:p>
            <a:endParaRPr lang="zh-CN" altLang="en-US"/>
          </a:p>
          <a:p>
            <a:r>
              <a:rPr lang="en-US" altLang="zh-CN"/>
              <a:t>	</a:t>
            </a:r>
            <a:endParaRPr lang="en-US" altLang="zh-CN"/>
          </a:p>
        </p:txBody>
      </p:sp>
      <p:pic>
        <p:nvPicPr>
          <p:cNvPr id="13" name="图片 12"/>
          <p:cNvPicPr>
            <a:picLocks noChangeAspect="1"/>
          </p:cNvPicPr>
          <p:nvPr/>
        </p:nvPicPr>
        <p:blipFill>
          <a:blip r:embed="rId4"/>
          <a:stretch>
            <a:fillRect/>
          </a:stretch>
        </p:blipFill>
        <p:spPr>
          <a:xfrm>
            <a:off x="1350645" y="2839720"/>
            <a:ext cx="4198620" cy="3999865"/>
          </a:xfrm>
          <a:prstGeom prst="rect">
            <a:avLst/>
          </a:prstGeom>
        </p:spPr>
      </p:pic>
      <p:sp>
        <p:nvSpPr>
          <p:cNvPr id="14" name="文本框 13"/>
          <p:cNvSpPr txBox="1"/>
          <p:nvPr/>
        </p:nvSpPr>
        <p:spPr>
          <a:xfrm>
            <a:off x="6548755" y="2471420"/>
            <a:ext cx="3632835" cy="368300"/>
          </a:xfrm>
          <a:prstGeom prst="rect">
            <a:avLst/>
          </a:prstGeom>
          <a:noFill/>
        </p:spPr>
        <p:txBody>
          <a:bodyPr wrap="square" rtlCol="0">
            <a:spAutoFit/>
          </a:bodyPr>
          <a:p>
            <a:r>
              <a:rPr lang="zh-CN" altLang="en-US"/>
              <a:t>汉化：</a:t>
            </a:r>
            <a:endParaRPr lang="zh-CN" altLang="en-US"/>
          </a:p>
        </p:txBody>
      </p:sp>
      <p:pic>
        <p:nvPicPr>
          <p:cNvPr id="15" name="图片 14"/>
          <p:cNvPicPr>
            <a:picLocks noChangeAspect="1"/>
          </p:cNvPicPr>
          <p:nvPr/>
        </p:nvPicPr>
        <p:blipFill>
          <a:blip r:embed="rId5"/>
          <a:stretch>
            <a:fillRect/>
          </a:stretch>
        </p:blipFill>
        <p:spPr>
          <a:xfrm>
            <a:off x="6388735" y="2812415"/>
            <a:ext cx="3947160" cy="2232660"/>
          </a:xfrm>
          <a:prstGeom prst="rect">
            <a:avLst/>
          </a:prstGeom>
        </p:spPr>
      </p:pic>
      <p:pic>
        <p:nvPicPr>
          <p:cNvPr id="16" name="图片 15"/>
          <p:cNvPicPr>
            <a:picLocks noChangeAspect="1"/>
          </p:cNvPicPr>
          <p:nvPr/>
        </p:nvPicPr>
        <p:blipFill>
          <a:blip r:embed="rId6"/>
          <a:stretch>
            <a:fillRect/>
          </a:stretch>
        </p:blipFill>
        <p:spPr>
          <a:xfrm>
            <a:off x="6454775" y="5172075"/>
            <a:ext cx="4057015" cy="1571625"/>
          </a:xfrm>
          <a:prstGeom prst="rect">
            <a:avLst/>
          </a:prstGeom>
        </p:spPr>
      </p:pic>
      <p:sp>
        <p:nvSpPr>
          <p:cNvPr id="2" name="文本框 1"/>
          <p:cNvSpPr txBox="1"/>
          <p:nvPr/>
        </p:nvSpPr>
        <p:spPr>
          <a:xfrm>
            <a:off x="8581390" y="796290"/>
            <a:ext cx="2654300" cy="645160"/>
          </a:xfrm>
          <a:prstGeom prst="rect">
            <a:avLst/>
          </a:prstGeom>
          <a:noFill/>
        </p:spPr>
        <p:txBody>
          <a:bodyPr wrap="square" rtlCol="0">
            <a:spAutoFit/>
          </a:bodyPr>
          <a:p>
            <a:r>
              <a:rPr lang="zh-CN" altLang="en-US">
                <a:solidFill>
                  <a:srgbClr val="FF0000"/>
                </a:solidFill>
              </a:rPr>
              <a:t>注意：安装</a:t>
            </a:r>
            <a:r>
              <a:rPr lang="en-US" altLang="zh-CN">
                <a:solidFill>
                  <a:srgbClr val="FF0000"/>
                </a:solidFill>
              </a:rPr>
              <a:t>jmeter</a:t>
            </a:r>
            <a:r>
              <a:rPr lang="zh-CN" altLang="en-US">
                <a:solidFill>
                  <a:srgbClr val="FF0000"/>
                </a:solidFill>
              </a:rPr>
              <a:t>之前先确保已经安装好</a:t>
            </a:r>
            <a:r>
              <a:rPr lang="en-US" altLang="zh-CN">
                <a:solidFill>
                  <a:srgbClr val="FF0000"/>
                </a:solidFill>
              </a:rPr>
              <a:t>jdk</a:t>
            </a:r>
            <a:endParaRPr lang="en-US" altLang="zh-CN">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202690" y="1363980"/>
            <a:ext cx="5090160" cy="4129405"/>
          </a:xfrm>
          <a:prstGeom prst="rect">
            <a:avLst/>
          </a:prstGeom>
        </p:spPr>
      </p:pic>
      <p:sp>
        <p:nvSpPr>
          <p:cNvPr id="6" name="文本框 5"/>
          <p:cNvSpPr txBox="1"/>
          <p:nvPr/>
        </p:nvSpPr>
        <p:spPr>
          <a:xfrm>
            <a:off x="1358900" y="899795"/>
            <a:ext cx="4933950" cy="368300"/>
          </a:xfrm>
          <a:prstGeom prst="rect">
            <a:avLst/>
          </a:prstGeom>
          <a:noFill/>
        </p:spPr>
        <p:txBody>
          <a:bodyPr wrap="square" rtlCol="0">
            <a:spAutoFit/>
          </a:bodyPr>
          <a:p>
            <a:r>
              <a:rPr lang="zh-CN" altLang="en-US"/>
              <a:t>打开</a:t>
            </a:r>
            <a:r>
              <a:rPr lang="en-US" altLang="zh-CN"/>
              <a:t>badboy</a:t>
            </a:r>
            <a:r>
              <a:rPr lang="zh-CN" altLang="en-US"/>
              <a:t>录制脚本</a:t>
            </a:r>
            <a:endParaRPr lang="zh-CN" altLang="en-US"/>
          </a:p>
        </p:txBody>
      </p:sp>
      <p:pic>
        <p:nvPicPr>
          <p:cNvPr id="7" name="图片 6"/>
          <p:cNvPicPr>
            <a:picLocks noChangeAspect="1"/>
          </p:cNvPicPr>
          <p:nvPr/>
        </p:nvPicPr>
        <p:blipFill>
          <a:blip r:embed="rId2"/>
          <a:stretch>
            <a:fillRect/>
          </a:stretch>
        </p:blipFill>
        <p:spPr>
          <a:xfrm>
            <a:off x="1704975" y="1454150"/>
            <a:ext cx="9004300" cy="4745990"/>
          </a:xfrm>
          <a:prstGeom prst="rect">
            <a:avLst/>
          </a:prstGeom>
        </p:spPr>
      </p:pic>
      <p:pic>
        <p:nvPicPr>
          <p:cNvPr id="8" name="图片 7"/>
          <p:cNvPicPr>
            <a:picLocks noChangeAspect="1"/>
          </p:cNvPicPr>
          <p:nvPr/>
        </p:nvPicPr>
        <p:blipFill>
          <a:blip r:embed="rId3"/>
          <a:stretch>
            <a:fillRect/>
          </a:stretch>
        </p:blipFill>
        <p:spPr>
          <a:xfrm>
            <a:off x="2018030" y="1454150"/>
            <a:ext cx="8769350" cy="4529455"/>
          </a:xfrm>
          <a:prstGeom prst="rect">
            <a:avLst/>
          </a:prstGeom>
        </p:spPr>
      </p:pic>
      <p:sp>
        <p:nvSpPr>
          <p:cNvPr id="10" name="文本框 9"/>
          <p:cNvSpPr txBox="1"/>
          <p:nvPr/>
        </p:nvSpPr>
        <p:spPr>
          <a:xfrm>
            <a:off x="1290320" y="359410"/>
            <a:ext cx="1332230" cy="368300"/>
          </a:xfrm>
          <a:prstGeom prst="rect">
            <a:avLst/>
          </a:prstGeom>
          <a:noFill/>
        </p:spPr>
        <p:txBody>
          <a:bodyPr wrap="none" rtlCol="0" anchor="t">
            <a:spAutoFit/>
          </a:bodyPr>
          <a:p>
            <a:r>
              <a:rPr lang="en-US" altLang="zh-CN">
                <a:sym typeface="+mn-ea"/>
              </a:rPr>
              <a:t>badboy</a:t>
            </a:r>
            <a:r>
              <a:rPr lang="zh-CN" altLang="en-US">
                <a:sym typeface="+mn-ea"/>
              </a:rPr>
              <a:t>使用</a:t>
            </a:r>
            <a:endParaRPr lang="zh-CN" altLang="en-U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9"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000" fill="hold"/>
                                        <p:tgtEl>
                                          <p:spTgt spid="7"/>
                                        </p:tgtEl>
                                        <p:attrNameLst>
                                          <p:attrName>ppt_x</p:attrName>
                                        </p:attrNameLst>
                                      </p:cBhvr>
                                      <p:tavLst>
                                        <p:tav tm="0">
                                          <p:val>
                                            <p:strVal val="#ppt_x-.2"/>
                                          </p:val>
                                        </p:tav>
                                        <p:tav tm="100000">
                                          <p:val>
                                            <p:strVal val="#ppt_x"/>
                                          </p:val>
                                        </p:tav>
                                      </p:tavLst>
                                    </p:anim>
                                    <p:anim calcmode="lin" valueType="num">
                                      <p:cBhvr>
                                        <p:cTn id="12"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13" dur="1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964565" y="2073910"/>
            <a:ext cx="5262245" cy="3378835"/>
          </a:xfrm>
          <a:prstGeom prst="rect">
            <a:avLst/>
          </a:prstGeom>
        </p:spPr>
      </p:pic>
      <p:sp>
        <p:nvSpPr>
          <p:cNvPr id="6" name="文本框 5"/>
          <p:cNvSpPr txBox="1"/>
          <p:nvPr/>
        </p:nvSpPr>
        <p:spPr>
          <a:xfrm>
            <a:off x="1289685" y="833120"/>
            <a:ext cx="2738120" cy="368300"/>
          </a:xfrm>
          <a:prstGeom prst="rect">
            <a:avLst/>
          </a:prstGeom>
          <a:noFill/>
        </p:spPr>
        <p:txBody>
          <a:bodyPr wrap="square" rtlCol="0">
            <a:spAutoFit/>
          </a:bodyPr>
          <a:p>
            <a:r>
              <a:rPr lang="zh-CN" altLang="en-US"/>
              <a:t>文件 </a:t>
            </a:r>
            <a:r>
              <a:rPr lang="en-US" altLang="zh-CN"/>
              <a:t>—&gt;  </a:t>
            </a:r>
            <a:r>
              <a:rPr lang="zh-CN" altLang="en-US"/>
              <a:t>打开</a:t>
            </a:r>
            <a:endParaRPr lang="zh-CN" altLang="en-US"/>
          </a:p>
        </p:txBody>
      </p:sp>
      <p:sp>
        <p:nvSpPr>
          <p:cNvPr id="7" name="文本框 6"/>
          <p:cNvSpPr txBox="1"/>
          <p:nvPr/>
        </p:nvSpPr>
        <p:spPr>
          <a:xfrm>
            <a:off x="1289685" y="1419225"/>
            <a:ext cx="4253230" cy="368300"/>
          </a:xfrm>
          <a:prstGeom prst="rect">
            <a:avLst/>
          </a:prstGeom>
          <a:noFill/>
        </p:spPr>
        <p:txBody>
          <a:bodyPr wrap="square" rtlCol="0">
            <a:spAutoFit/>
          </a:bodyPr>
          <a:p>
            <a:r>
              <a:rPr lang="zh-CN" altLang="en-US"/>
              <a:t>找到刚刚录制的脚本，导入</a:t>
            </a:r>
            <a:r>
              <a:rPr lang="en-US" altLang="zh-CN"/>
              <a:t>jmeter</a:t>
            </a:r>
            <a:r>
              <a:rPr lang="zh-CN" altLang="en-US"/>
              <a:t>中</a:t>
            </a:r>
            <a:endParaRPr lang="zh-CN" altLang="en-US"/>
          </a:p>
        </p:txBody>
      </p:sp>
      <p:pic>
        <p:nvPicPr>
          <p:cNvPr id="8" name="图片 7"/>
          <p:cNvPicPr>
            <a:picLocks noChangeAspect="1"/>
          </p:cNvPicPr>
          <p:nvPr/>
        </p:nvPicPr>
        <p:blipFill>
          <a:blip r:embed="rId2"/>
          <a:stretch>
            <a:fillRect/>
          </a:stretch>
        </p:blipFill>
        <p:spPr>
          <a:xfrm>
            <a:off x="6848475" y="2271395"/>
            <a:ext cx="4687570" cy="4217035"/>
          </a:xfrm>
          <a:prstGeom prst="rect">
            <a:avLst/>
          </a:prstGeom>
        </p:spPr>
      </p:pic>
      <p:sp>
        <p:nvSpPr>
          <p:cNvPr id="9" name="文本框 8"/>
          <p:cNvSpPr txBox="1"/>
          <p:nvPr/>
        </p:nvSpPr>
        <p:spPr>
          <a:xfrm>
            <a:off x="6981825" y="1201420"/>
            <a:ext cx="3111500" cy="645160"/>
          </a:xfrm>
          <a:prstGeom prst="rect">
            <a:avLst/>
          </a:prstGeom>
          <a:noFill/>
        </p:spPr>
        <p:txBody>
          <a:bodyPr wrap="square" rtlCol="0">
            <a:spAutoFit/>
          </a:bodyPr>
          <a:p>
            <a:r>
              <a:rPr lang="zh-CN" altLang="en-US"/>
              <a:t>打开后</a:t>
            </a:r>
            <a:endParaRPr lang="zh-CN" altLang="en-US"/>
          </a:p>
          <a:p>
            <a:r>
              <a:rPr lang="zh-CN" altLang="en-US"/>
              <a:t>项目中删除掉不用的请求</a:t>
            </a:r>
            <a:endParaRPr lang="zh-CN" altLang="en-US"/>
          </a:p>
        </p:txBody>
      </p:sp>
      <p:sp>
        <p:nvSpPr>
          <p:cNvPr id="11" name="文本框 10"/>
          <p:cNvSpPr txBox="1"/>
          <p:nvPr/>
        </p:nvSpPr>
        <p:spPr>
          <a:xfrm>
            <a:off x="1290320" y="359410"/>
            <a:ext cx="1733550" cy="368300"/>
          </a:xfrm>
          <a:prstGeom prst="rect">
            <a:avLst/>
          </a:prstGeom>
          <a:noFill/>
        </p:spPr>
        <p:txBody>
          <a:bodyPr wrap="none" rtlCol="0" anchor="t">
            <a:spAutoFit/>
          </a:bodyPr>
          <a:p>
            <a:r>
              <a:rPr lang="en-US" altLang="zh-CN">
                <a:sym typeface="+mn-ea"/>
              </a:rPr>
              <a:t>Jmeter</a:t>
            </a:r>
            <a:r>
              <a:rPr lang="zh-CN" altLang="en-US">
                <a:sym typeface="+mn-ea"/>
              </a:rPr>
              <a:t>压力测试</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360680" y="1572895"/>
            <a:ext cx="7832725" cy="4269740"/>
          </a:xfrm>
          <a:prstGeom prst="rect">
            <a:avLst/>
          </a:prstGeom>
        </p:spPr>
      </p:pic>
      <p:sp>
        <p:nvSpPr>
          <p:cNvPr id="5" name="文本框 4"/>
          <p:cNvSpPr txBox="1"/>
          <p:nvPr/>
        </p:nvSpPr>
        <p:spPr>
          <a:xfrm>
            <a:off x="1290320" y="359410"/>
            <a:ext cx="1733550" cy="368300"/>
          </a:xfrm>
          <a:prstGeom prst="rect">
            <a:avLst/>
          </a:prstGeom>
          <a:noFill/>
        </p:spPr>
        <p:txBody>
          <a:bodyPr wrap="none" rtlCol="0" anchor="t">
            <a:spAutoFit/>
          </a:bodyPr>
          <a:p>
            <a:r>
              <a:rPr lang="en-US" altLang="zh-CN">
                <a:sym typeface="+mn-ea"/>
              </a:rPr>
              <a:t>Jmeter</a:t>
            </a:r>
            <a:r>
              <a:rPr lang="zh-CN" altLang="en-US">
                <a:sym typeface="+mn-ea"/>
              </a:rPr>
              <a:t>压力测试</a:t>
            </a:r>
            <a:endParaRPr lang="zh-CN" altLang="en-US"/>
          </a:p>
        </p:txBody>
      </p:sp>
      <p:sp>
        <p:nvSpPr>
          <p:cNvPr id="6" name="文本框 5"/>
          <p:cNvSpPr txBox="1"/>
          <p:nvPr/>
        </p:nvSpPr>
        <p:spPr>
          <a:xfrm>
            <a:off x="8882380" y="1325880"/>
            <a:ext cx="2785110" cy="645160"/>
          </a:xfrm>
          <a:prstGeom prst="rect">
            <a:avLst/>
          </a:prstGeom>
          <a:noFill/>
        </p:spPr>
        <p:txBody>
          <a:bodyPr wrap="square" rtlCol="0">
            <a:spAutoFit/>
          </a:bodyPr>
          <a:p>
            <a:r>
              <a:rPr lang="en-US" altLang="zh-CN"/>
              <a:t>1. </a:t>
            </a:r>
            <a:r>
              <a:rPr lang="zh-CN" altLang="en-US"/>
              <a:t>模拟用户，一个线程表示一个用户</a:t>
            </a:r>
            <a:endParaRPr lang="zh-CN" altLang="en-US"/>
          </a:p>
        </p:txBody>
      </p:sp>
      <p:sp>
        <p:nvSpPr>
          <p:cNvPr id="8" name="文本框 7"/>
          <p:cNvSpPr txBox="1"/>
          <p:nvPr/>
        </p:nvSpPr>
        <p:spPr>
          <a:xfrm>
            <a:off x="8882380" y="2144395"/>
            <a:ext cx="2785745" cy="1476375"/>
          </a:xfrm>
          <a:prstGeom prst="rect">
            <a:avLst/>
          </a:prstGeom>
          <a:noFill/>
        </p:spPr>
        <p:txBody>
          <a:bodyPr wrap="square" rtlCol="0">
            <a:spAutoFit/>
          </a:bodyPr>
          <a:p>
            <a:r>
              <a:rPr lang="en-US" altLang="zh-CN"/>
              <a:t>2.</a:t>
            </a:r>
            <a:r>
              <a:rPr lang="zh-CN" altLang="en-US"/>
              <a:t>启动完所有线程的时间，如果</a:t>
            </a:r>
            <a:r>
              <a:rPr lang="en-US" altLang="zh-CN"/>
              <a:t>ramp-up period</a:t>
            </a:r>
            <a:r>
              <a:rPr lang="zh-CN" altLang="en-US"/>
              <a:t>为</a:t>
            </a:r>
            <a:r>
              <a:rPr lang="en-US" altLang="zh-CN"/>
              <a:t>X</a:t>
            </a:r>
            <a:r>
              <a:rPr lang="zh-CN" altLang="en-US"/>
              <a:t>秒，共有</a:t>
            </a:r>
            <a:r>
              <a:rPr lang="en-US" altLang="zh-CN"/>
              <a:t>Y</a:t>
            </a:r>
            <a:r>
              <a:rPr lang="zh-CN" altLang="en-US"/>
              <a:t>个线程数，则每</a:t>
            </a:r>
            <a:r>
              <a:rPr lang="en-US" altLang="zh-CN"/>
              <a:t>X/Y</a:t>
            </a:r>
            <a:r>
              <a:rPr lang="zh-CN" altLang="en-US"/>
              <a:t>秒启动一个线程。如果设置为</a:t>
            </a:r>
            <a:r>
              <a:rPr lang="en-US" altLang="zh-CN"/>
              <a:t>0</a:t>
            </a:r>
            <a:r>
              <a:rPr lang="zh-CN" altLang="en-US"/>
              <a:t>，则同时并发。</a:t>
            </a:r>
            <a:endParaRPr lang="zh-CN" altLang="en-US"/>
          </a:p>
        </p:txBody>
      </p:sp>
      <p:sp>
        <p:nvSpPr>
          <p:cNvPr id="9" name="文本框 8"/>
          <p:cNvSpPr txBox="1"/>
          <p:nvPr/>
        </p:nvSpPr>
        <p:spPr>
          <a:xfrm>
            <a:off x="8882380" y="3827145"/>
            <a:ext cx="2785110" cy="1753235"/>
          </a:xfrm>
          <a:prstGeom prst="rect">
            <a:avLst/>
          </a:prstGeom>
          <a:noFill/>
        </p:spPr>
        <p:txBody>
          <a:bodyPr wrap="square" rtlCol="0">
            <a:spAutoFit/>
          </a:bodyPr>
          <a:p>
            <a:r>
              <a:rPr lang="en-US" altLang="zh-CN"/>
              <a:t>3.</a:t>
            </a:r>
            <a:r>
              <a:rPr lang="zh-CN" altLang="en-US"/>
              <a:t>选择循环的次数，每一次循环都会执行完所有的线程数。勾选</a:t>
            </a:r>
            <a:r>
              <a:rPr lang="en-US" altLang="zh-CN"/>
              <a:t>'</a:t>
            </a:r>
            <a:r>
              <a:rPr lang="zh-CN" altLang="en-US"/>
              <a:t>永远</a:t>
            </a:r>
            <a:r>
              <a:rPr lang="en-US" altLang="zh-CN"/>
              <a:t>'</a:t>
            </a:r>
            <a:r>
              <a:rPr lang="zh-CN" altLang="en-US"/>
              <a:t>则会不停的执行下去直到手动关停，这个方便配合调度器的使用。</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21665" y="3882390"/>
            <a:ext cx="9776460" cy="2810510"/>
          </a:xfrm>
          <a:prstGeom prst="rect">
            <a:avLst/>
          </a:prstGeom>
        </p:spPr>
      </p:pic>
      <p:sp>
        <p:nvSpPr>
          <p:cNvPr id="5" name="文本框 4"/>
          <p:cNvSpPr txBox="1"/>
          <p:nvPr/>
        </p:nvSpPr>
        <p:spPr>
          <a:xfrm>
            <a:off x="621665" y="1778000"/>
            <a:ext cx="2973070" cy="368300"/>
          </a:xfrm>
          <a:prstGeom prst="rect">
            <a:avLst/>
          </a:prstGeom>
          <a:noFill/>
        </p:spPr>
        <p:txBody>
          <a:bodyPr wrap="square" rtlCol="0">
            <a:spAutoFit/>
          </a:bodyPr>
          <a:p>
            <a:r>
              <a:rPr lang="en-US" altLang="zh-CN"/>
              <a:t>Step1 </a:t>
            </a:r>
            <a:r>
              <a:rPr lang="en-US" altLang="zh-CN">
                <a:sym typeface="+mn-ea"/>
              </a:rPr>
              <a:t>—&gt; </a:t>
            </a:r>
            <a:r>
              <a:rPr lang="zh-CN" altLang="en-US"/>
              <a:t>添加 </a:t>
            </a:r>
            <a:r>
              <a:rPr lang="en-US" altLang="zh-CN"/>
              <a:t>—&gt; </a:t>
            </a:r>
            <a:r>
              <a:rPr lang="zh-CN" altLang="en-US"/>
              <a:t>监听器</a:t>
            </a:r>
            <a:r>
              <a:rPr lang="en-US" altLang="zh-CN">
                <a:sym typeface="+mn-ea"/>
              </a:rPr>
              <a:t> </a:t>
            </a:r>
            <a:endParaRPr lang="zh-CN" altLang="en-US"/>
          </a:p>
        </p:txBody>
      </p:sp>
      <p:sp>
        <p:nvSpPr>
          <p:cNvPr id="7" name="文本框 6"/>
          <p:cNvSpPr txBox="1"/>
          <p:nvPr/>
        </p:nvSpPr>
        <p:spPr>
          <a:xfrm>
            <a:off x="1290320" y="359410"/>
            <a:ext cx="1733550" cy="368300"/>
          </a:xfrm>
          <a:prstGeom prst="rect">
            <a:avLst/>
          </a:prstGeom>
          <a:noFill/>
        </p:spPr>
        <p:txBody>
          <a:bodyPr wrap="none" rtlCol="0" anchor="t">
            <a:spAutoFit/>
          </a:bodyPr>
          <a:p>
            <a:r>
              <a:rPr lang="en-US" altLang="zh-CN">
                <a:sym typeface="+mn-ea"/>
              </a:rPr>
              <a:t>Jmeter</a:t>
            </a:r>
            <a:r>
              <a:rPr lang="zh-CN" altLang="en-US">
                <a:sym typeface="+mn-ea"/>
              </a:rPr>
              <a:t>压力测试</a:t>
            </a:r>
            <a:endParaRPr lang="zh-CN" altLang="en-US"/>
          </a:p>
        </p:txBody>
      </p:sp>
      <p:sp>
        <p:nvSpPr>
          <p:cNvPr id="21" name="文本框 20"/>
          <p:cNvSpPr txBox="1"/>
          <p:nvPr/>
        </p:nvSpPr>
        <p:spPr>
          <a:xfrm>
            <a:off x="621665" y="2475865"/>
            <a:ext cx="2973705" cy="1198880"/>
          </a:xfrm>
          <a:prstGeom prst="rect">
            <a:avLst/>
          </a:prstGeom>
          <a:noFill/>
        </p:spPr>
        <p:txBody>
          <a:bodyPr wrap="square" rtlCol="0" anchor="t">
            <a:spAutoFit/>
          </a:bodyPr>
          <a:p>
            <a:r>
              <a:rPr lang="zh-CN" altLang="en-US"/>
              <a:t>监听器里面有很多种查看测试数据的，这里打开</a:t>
            </a:r>
            <a:r>
              <a:rPr lang="en-US" altLang="zh-CN"/>
              <a:t>'</a:t>
            </a:r>
            <a:r>
              <a:rPr lang="zh-CN" altLang="en-US"/>
              <a:t>聚合报告</a:t>
            </a:r>
            <a:r>
              <a:rPr lang="en-US" altLang="zh-CN"/>
              <a:t>'</a:t>
            </a:r>
            <a:r>
              <a:rPr lang="zh-CN" altLang="en-US"/>
              <a:t>就可以看到结果报告了。</a:t>
            </a:r>
            <a:endParaRPr lang="zh-CN" altLang="en-US"/>
          </a:p>
        </p:txBody>
      </p:sp>
      <p:sp>
        <p:nvSpPr>
          <p:cNvPr id="3" name="文本框 2"/>
          <p:cNvSpPr txBox="1"/>
          <p:nvPr/>
        </p:nvSpPr>
        <p:spPr>
          <a:xfrm>
            <a:off x="4473575" y="439420"/>
            <a:ext cx="7351395" cy="3046095"/>
          </a:xfrm>
          <a:prstGeom prst="rect">
            <a:avLst/>
          </a:prstGeom>
          <a:noFill/>
        </p:spPr>
        <p:txBody>
          <a:bodyPr wrap="square" rtlCol="0" anchor="t">
            <a:spAutoFit/>
          </a:bodyPr>
          <a:p>
            <a:r>
              <a:rPr lang="zh-CN" altLang="en-US" sz="1600">
                <a:latin typeface="+mn-ea"/>
                <a:cs typeface="+mn-ea"/>
              </a:rPr>
              <a:t>Label：标签，即我们上面的请求名称</a:t>
            </a:r>
            <a:endParaRPr lang="zh-CN" altLang="en-US" sz="1600">
              <a:latin typeface="+mn-ea"/>
              <a:cs typeface="+mn-ea"/>
            </a:endParaRPr>
          </a:p>
          <a:p>
            <a:r>
              <a:rPr lang="zh-CN" altLang="en-US" sz="1600">
                <a:latin typeface="+mn-ea"/>
                <a:cs typeface="+mn-ea"/>
                <a:sym typeface="+mn-ea"/>
              </a:rPr>
              <a:t>#Samples：本次场景中一共发出了多少个请求</a:t>
            </a:r>
            <a:endParaRPr lang="zh-CN" altLang="en-US" sz="1600">
              <a:latin typeface="+mn-ea"/>
              <a:cs typeface="+mn-ea"/>
              <a:sym typeface="+mn-ea"/>
            </a:endParaRPr>
          </a:p>
          <a:p>
            <a:r>
              <a:rPr lang="zh-CN" altLang="en-US" sz="1600">
                <a:latin typeface="+mn-ea"/>
                <a:cs typeface="+mn-ea"/>
                <a:sym typeface="+mn-ea"/>
              </a:rPr>
              <a:t>Average：平均响应时间</a:t>
            </a:r>
            <a:endParaRPr lang="zh-CN" altLang="en-US" sz="1600">
              <a:latin typeface="+mn-ea"/>
              <a:cs typeface="+mn-ea"/>
              <a:sym typeface="+mn-ea"/>
            </a:endParaRPr>
          </a:p>
          <a:p>
            <a:r>
              <a:rPr lang="zh-CN" altLang="en-US" sz="1600">
                <a:latin typeface="+mn-ea"/>
                <a:cs typeface="+mn-ea"/>
                <a:sym typeface="+mn-ea"/>
              </a:rPr>
              <a:t>Median：中位数，也就是50%的用户的响应时间</a:t>
            </a:r>
            <a:endParaRPr lang="zh-CN" altLang="en-US" sz="1600">
              <a:latin typeface="+mn-ea"/>
              <a:cs typeface="+mn-ea"/>
            </a:endParaRPr>
          </a:p>
          <a:p>
            <a:r>
              <a:rPr lang="zh-CN" altLang="en-US" sz="1600">
                <a:latin typeface="+mn-ea"/>
                <a:cs typeface="+mn-ea"/>
                <a:sym typeface="+mn-ea"/>
              </a:rPr>
              <a:t>90%Line：表示90%的用户的响应时间，如果最小值和最大值相差很大的话，我们一般选择这个作为最终测试结果</a:t>
            </a:r>
            <a:endParaRPr lang="zh-CN" altLang="en-US" sz="1600">
              <a:latin typeface="+mn-ea"/>
              <a:cs typeface="+mn-ea"/>
              <a:sym typeface="+mn-ea"/>
            </a:endParaRPr>
          </a:p>
          <a:p>
            <a:r>
              <a:rPr lang="zh-CN" altLang="en-US" sz="1600">
                <a:latin typeface="+mn-ea"/>
                <a:cs typeface="+mn-ea"/>
                <a:sym typeface="+mn-ea"/>
              </a:rPr>
              <a:t>Min：最小响应时间</a:t>
            </a:r>
            <a:endParaRPr lang="zh-CN" altLang="en-US" sz="1600" i="1">
              <a:latin typeface="+mn-ea"/>
              <a:cs typeface="+mn-ea"/>
            </a:endParaRPr>
          </a:p>
          <a:p>
            <a:r>
              <a:rPr lang="zh-CN" altLang="en-US" sz="1600">
                <a:latin typeface="+mn-ea"/>
                <a:cs typeface="+mn-ea"/>
                <a:sym typeface="+mn-ea"/>
              </a:rPr>
              <a:t>Max：最大响应时间</a:t>
            </a:r>
            <a:endParaRPr lang="zh-CN" altLang="en-US" sz="1600">
              <a:latin typeface="+mn-ea"/>
              <a:cs typeface="+mn-ea"/>
            </a:endParaRPr>
          </a:p>
          <a:p>
            <a:r>
              <a:rPr lang="zh-CN" altLang="en-US" sz="1600">
                <a:latin typeface="+mn-ea"/>
                <a:cs typeface="+mn-ea"/>
                <a:sym typeface="+mn-ea"/>
              </a:rPr>
              <a:t>Error%：出错率，本次测试中出现错误的请求的数量/请求的总数</a:t>
            </a:r>
            <a:endParaRPr lang="zh-CN" altLang="en-US" sz="1600">
              <a:latin typeface="+mn-ea"/>
              <a:cs typeface="+mn-ea"/>
            </a:endParaRPr>
          </a:p>
          <a:p>
            <a:r>
              <a:rPr lang="zh-CN" altLang="en-US" sz="1600">
                <a:latin typeface="+mn-ea"/>
                <a:cs typeface="+mn-ea"/>
                <a:sym typeface="+mn-ea"/>
              </a:rPr>
              <a:t>Throughput：吞吐量，即表示服务器每分钟处理的请求数目。</a:t>
            </a:r>
            <a:endParaRPr lang="zh-CN" altLang="en-US" sz="1600">
              <a:latin typeface="+mn-ea"/>
              <a:cs typeface="+mn-ea"/>
            </a:endParaRPr>
          </a:p>
          <a:p>
            <a:r>
              <a:rPr lang="en-US" altLang="zh-CN" sz="1600">
                <a:latin typeface="+mn-ea"/>
                <a:cs typeface="+mn-ea"/>
                <a:sym typeface="+mn-ea"/>
              </a:rPr>
              <a:t>R</a:t>
            </a:r>
            <a:r>
              <a:rPr lang="zh-CN" altLang="en-US" sz="1600">
                <a:latin typeface="+mn-ea"/>
                <a:cs typeface="+mn-ea"/>
                <a:sym typeface="+mn-ea"/>
              </a:rPr>
              <a:t>eceived KB/sec：每秒从服务器端接受到的数据量</a:t>
            </a:r>
            <a:endParaRPr lang="zh-CN" altLang="en-US" sz="1600">
              <a:latin typeface="+mn-ea"/>
              <a:cs typeface="+mn-ea"/>
            </a:endParaRPr>
          </a:p>
          <a:p>
            <a:r>
              <a:rPr lang="en-US" altLang="zh-CN" sz="1600">
                <a:latin typeface="+mn-ea"/>
                <a:cs typeface="+mn-ea"/>
                <a:sym typeface="+mn-ea"/>
              </a:rPr>
              <a:t>Sent</a:t>
            </a:r>
            <a:r>
              <a:rPr lang="zh-CN" altLang="en-US" sz="1600">
                <a:latin typeface="+mn-ea"/>
                <a:cs typeface="+mn-ea"/>
                <a:sym typeface="+mn-ea"/>
              </a:rPr>
              <a:t> KB/sec：每秒发送给服务端的数据量</a:t>
            </a:r>
            <a:endParaRPr lang="zh-CN" altLang="en-US" sz="1600">
              <a:latin typeface="+mn-ea"/>
              <a:cs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09600" y="2545715"/>
            <a:ext cx="10647680" cy="3695065"/>
          </a:xfrm>
          <a:prstGeom prst="rect">
            <a:avLst/>
          </a:prstGeom>
        </p:spPr>
      </p:pic>
      <p:sp>
        <p:nvSpPr>
          <p:cNvPr id="7" name="文本框 6"/>
          <p:cNvSpPr txBox="1"/>
          <p:nvPr/>
        </p:nvSpPr>
        <p:spPr>
          <a:xfrm>
            <a:off x="1290320" y="359410"/>
            <a:ext cx="1176655" cy="368300"/>
          </a:xfrm>
          <a:prstGeom prst="rect">
            <a:avLst/>
          </a:prstGeom>
          <a:noFill/>
        </p:spPr>
        <p:txBody>
          <a:bodyPr wrap="none" rtlCol="0" anchor="t">
            <a:spAutoFit/>
          </a:bodyPr>
          <a:p>
            <a:r>
              <a:rPr lang="en-US" altLang="zh-CN">
                <a:sym typeface="+mn-ea"/>
              </a:rPr>
              <a:t>HTTP </a:t>
            </a:r>
            <a:r>
              <a:rPr lang="zh-CN" altLang="en-US">
                <a:sym typeface="+mn-ea"/>
              </a:rPr>
              <a:t>请求</a:t>
            </a:r>
            <a:endParaRPr lang="zh-CN" altLang="en-US">
              <a:sym typeface="+mn-ea"/>
            </a:endParaRPr>
          </a:p>
        </p:txBody>
      </p:sp>
      <p:sp>
        <p:nvSpPr>
          <p:cNvPr id="8" name="文本框 7"/>
          <p:cNvSpPr txBox="1"/>
          <p:nvPr/>
        </p:nvSpPr>
        <p:spPr>
          <a:xfrm>
            <a:off x="3322955" y="986155"/>
            <a:ext cx="6505575" cy="922020"/>
          </a:xfrm>
          <a:prstGeom prst="rect">
            <a:avLst/>
          </a:prstGeom>
          <a:noFill/>
        </p:spPr>
        <p:txBody>
          <a:bodyPr wrap="square" rtlCol="0">
            <a:spAutoFit/>
          </a:bodyPr>
          <a:p>
            <a:r>
              <a:rPr lang="zh-CN" altLang="en-US"/>
              <a:t>这里可以直接在</a:t>
            </a:r>
            <a:r>
              <a:rPr lang="en-US" altLang="zh-CN"/>
              <a:t>Parameters</a:t>
            </a:r>
            <a:r>
              <a:rPr lang="zh-CN" altLang="en-US"/>
              <a:t>设置参数，也可以在</a:t>
            </a:r>
            <a:r>
              <a:rPr lang="en-US" altLang="zh-CN"/>
              <a:t>Body Data</a:t>
            </a:r>
            <a:r>
              <a:rPr lang="zh-CN" altLang="en-US"/>
              <a:t>里写好</a:t>
            </a:r>
            <a:r>
              <a:rPr lang="en-US" altLang="zh-CN"/>
              <a:t>json</a:t>
            </a:r>
            <a:r>
              <a:rPr lang="zh-CN" altLang="en-US"/>
              <a:t>数据。如果要设置</a:t>
            </a:r>
            <a:r>
              <a:rPr lang="en-US" altLang="zh-CN"/>
              <a:t>json</a:t>
            </a:r>
            <a:r>
              <a:rPr lang="zh-CN" altLang="en-US"/>
              <a:t>数据需要在</a:t>
            </a:r>
            <a:r>
              <a:rPr lang="en-US" altLang="zh-CN"/>
              <a:t>http</a:t>
            </a:r>
            <a:r>
              <a:rPr lang="zh-CN" altLang="en-US"/>
              <a:t>信息头管理器里设置格式。</a:t>
            </a:r>
            <a:endParaRPr lang="zh-CN" altLang="en-US"/>
          </a:p>
        </p:txBody>
      </p:sp>
      <p:pic>
        <p:nvPicPr>
          <p:cNvPr id="10" name="图片 9"/>
          <p:cNvPicPr>
            <a:picLocks noChangeAspect="1"/>
          </p:cNvPicPr>
          <p:nvPr/>
        </p:nvPicPr>
        <p:blipFill>
          <a:blip r:embed="rId2"/>
          <a:stretch>
            <a:fillRect/>
          </a:stretch>
        </p:blipFill>
        <p:spPr>
          <a:xfrm>
            <a:off x="1486535" y="1889125"/>
            <a:ext cx="8647430" cy="1819275"/>
          </a:xfrm>
          <a:prstGeom prst="rect">
            <a:avLst/>
          </a:prstGeom>
        </p:spPr>
      </p:pic>
      <p:sp>
        <p:nvSpPr>
          <p:cNvPr id="4" name="文本框 3"/>
          <p:cNvSpPr txBox="1"/>
          <p:nvPr/>
        </p:nvSpPr>
        <p:spPr>
          <a:xfrm>
            <a:off x="609600" y="1124585"/>
            <a:ext cx="2167890" cy="645160"/>
          </a:xfrm>
          <a:prstGeom prst="rect">
            <a:avLst/>
          </a:prstGeom>
          <a:noFill/>
        </p:spPr>
        <p:txBody>
          <a:bodyPr wrap="square" rtlCol="0">
            <a:spAutoFit/>
          </a:bodyPr>
          <a:p>
            <a:r>
              <a:rPr lang="zh-CN" altLang="en-US"/>
              <a:t>接下来使用</a:t>
            </a:r>
            <a:r>
              <a:rPr lang="en-US" altLang="zh-CN"/>
              <a:t>hufas</a:t>
            </a:r>
            <a:r>
              <a:rPr lang="zh-CN" altLang="en-US"/>
              <a:t>的</a:t>
            </a:r>
            <a:r>
              <a:rPr lang="en-US" altLang="zh-CN"/>
              <a:t>Area</a:t>
            </a:r>
            <a:r>
              <a:rPr lang="zh-CN" altLang="en-US"/>
              <a:t>作为案例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810895" y="2992120"/>
            <a:ext cx="10207625" cy="3520440"/>
          </a:xfrm>
          <a:prstGeom prst="rect">
            <a:avLst/>
          </a:prstGeom>
        </p:spPr>
      </p:pic>
      <p:pic>
        <p:nvPicPr>
          <p:cNvPr id="7" name="图片 6"/>
          <p:cNvPicPr>
            <a:picLocks noChangeAspect="1"/>
          </p:cNvPicPr>
          <p:nvPr/>
        </p:nvPicPr>
        <p:blipFill>
          <a:blip r:embed="rId2"/>
          <a:stretch>
            <a:fillRect/>
          </a:stretch>
        </p:blipFill>
        <p:spPr>
          <a:xfrm>
            <a:off x="5115560" y="538480"/>
            <a:ext cx="6158230" cy="2267585"/>
          </a:xfrm>
          <a:prstGeom prst="rect">
            <a:avLst/>
          </a:prstGeom>
        </p:spPr>
      </p:pic>
      <p:pic>
        <p:nvPicPr>
          <p:cNvPr id="8" name="图片 7"/>
          <p:cNvPicPr>
            <a:picLocks noChangeAspect="1"/>
          </p:cNvPicPr>
          <p:nvPr/>
        </p:nvPicPr>
        <p:blipFill>
          <a:blip r:embed="rId3"/>
          <a:stretch>
            <a:fillRect/>
          </a:stretch>
        </p:blipFill>
        <p:spPr>
          <a:xfrm>
            <a:off x="4107815" y="1904365"/>
            <a:ext cx="4114165" cy="3266440"/>
          </a:xfrm>
          <a:prstGeom prst="rect">
            <a:avLst/>
          </a:prstGeom>
        </p:spPr>
      </p:pic>
      <p:sp>
        <p:nvSpPr>
          <p:cNvPr id="9" name="文本框 8"/>
          <p:cNvSpPr txBox="1"/>
          <p:nvPr/>
        </p:nvSpPr>
        <p:spPr>
          <a:xfrm>
            <a:off x="1290320" y="359410"/>
            <a:ext cx="1840230" cy="368300"/>
          </a:xfrm>
          <a:prstGeom prst="rect">
            <a:avLst/>
          </a:prstGeom>
          <a:noFill/>
        </p:spPr>
        <p:txBody>
          <a:bodyPr wrap="none" rtlCol="0" anchor="t">
            <a:spAutoFit/>
          </a:bodyPr>
          <a:p>
            <a:r>
              <a:rPr lang="en-US" altLang="zh-CN"/>
              <a:t>csv</a:t>
            </a:r>
            <a:r>
              <a:rPr lang="zh-CN" altLang="en-US"/>
              <a:t>数据文件设置</a:t>
            </a:r>
            <a:endParaRPr lang="zh-CN" altLang="en-US"/>
          </a:p>
        </p:txBody>
      </p:sp>
      <p:sp>
        <p:nvSpPr>
          <p:cNvPr id="10" name="文本框 9"/>
          <p:cNvSpPr txBox="1"/>
          <p:nvPr/>
        </p:nvSpPr>
        <p:spPr>
          <a:xfrm>
            <a:off x="670560" y="1798320"/>
            <a:ext cx="3947795" cy="645160"/>
          </a:xfrm>
          <a:prstGeom prst="rect">
            <a:avLst/>
          </a:prstGeom>
          <a:noFill/>
        </p:spPr>
        <p:txBody>
          <a:bodyPr wrap="square" rtlCol="0">
            <a:spAutoFit/>
          </a:bodyPr>
          <a:p>
            <a:r>
              <a:rPr lang="zh-CN" altLang="en-US"/>
              <a:t>线程组</a:t>
            </a:r>
            <a:r>
              <a:rPr lang="en-US" altLang="zh-CN"/>
              <a:t>→</a:t>
            </a:r>
            <a:r>
              <a:rPr lang="zh-CN" altLang="en-US"/>
              <a:t>添加</a:t>
            </a:r>
            <a:r>
              <a:rPr lang="en-US" altLang="zh-CN"/>
              <a:t>→</a:t>
            </a:r>
            <a:r>
              <a:rPr lang="zh-CN" altLang="en-US"/>
              <a:t>配置元件</a:t>
            </a:r>
            <a:r>
              <a:rPr lang="en-US" altLang="zh-CN"/>
              <a:t>→</a:t>
            </a:r>
            <a:endParaRPr lang="en-US" altLang="zh-CN"/>
          </a:p>
          <a:p>
            <a:r>
              <a:rPr lang="en-US" altLang="zh-CN"/>
              <a:t>csv</a:t>
            </a:r>
            <a:r>
              <a:rPr lang="zh-CN" altLang="en-US"/>
              <a:t>数据文件设置</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2361</Words>
  <Application>WPS 演示</Application>
  <PresentationFormat>宽屏</PresentationFormat>
  <Paragraphs>158</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宋体</vt:lpstr>
      <vt:lpstr>Wingdings</vt:lpstr>
      <vt:lpstr>Calibri Light</vt:lpstr>
      <vt:lpstr>Calibri</vt:lpstr>
      <vt:lpstr>微软雅黑</vt:lpstr>
      <vt:lpstr>Arial Unicode MS</vt:lpstr>
      <vt:lpstr>Office 主题</vt:lpstr>
      <vt:lpstr>Jmeter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我们都爱开玩笑</cp:lastModifiedBy>
  <cp:revision>88</cp:revision>
  <dcterms:created xsi:type="dcterms:W3CDTF">2018-08-22T02:12:00Z</dcterms:created>
  <dcterms:modified xsi:type="dcterms:W3CDTF">2018-09-13T06:33:29Z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