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9"/>
  </p:notesMasterIdLst>
  <p:sldIdLst>
    <p:sldId id="261" r:id="rId2"/>
    <p:sldId id="264" r:id="rId3"/>
    <p:sldId id="268" r:id="rId4"/>
    <p:sldId id="270" r:id="rId5"/>
    <p:sldId id="269" r:id="rId6"/>
    <p:sldId id="271" r:id="rId7"/>
    <p:sldId id="267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4081E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454" autoAdjust="0"/>
    <p:restoredTop sz="94692" autoAdjust="0"/>
  </p:normalViewPr>
  <p:slideViewPr>
    <p:cSldViewPr>
      <p:cViewPr>
        <p:scale>
          <a:sx n="90" d="100"/>
          <a:sy n="90" d="100"/>
        </p:scale>
        <p:origin x="-122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75B793ED-6FA5-48C8-A101-3BF33499ED5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DC6230-F35D-4F1C-BD8A-59E575F6B568}" type="slidenum">
              <a:rPr lang="zh-CN" altLang="en-US" smtClean="0"/>
              <a:pPr/>
              <a:t>1</a:t>
            </a:fld>
            <a:endParaRPr lang="en-US" altLang="zh-CN" smtClean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FDA889-CE85-4FFB-97B4-AA745F9273A7}" type="slidenum">
              <a:rPr lang="zh-CN" altLang="en-US" smtClean="0"/>
              <a:pPr/>
              <a:t>2</a:t>
            </a:fld>
            <a:endParaRPr lang="en-US" altLang="zh-CN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83BCFB-15AD-4FA3-BF42-C4E257762D22}" type="slidenum">
              <a:rPr lang="zh-CN" altLang="en-US" smtClean="0"/>
              <a:pPr/>
              <a:t>7</a:t>
            </a:fld>
            <a:endParaRPr lang="en-US" altLang="zh-CN" smtClean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7235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236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6DD80-D56D-458F-8348-F959E263592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91F4FF-BC53-40BE-803B-15AF0A260E4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C9C63D-3EC3-41D9-ADDE-A7870DAED07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701BCE-756A-46C5-AA62-C50DAA19093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30292-2427-4287-87BA-544737F207E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760C40-D6BD-49E5-9F7B-AFE250531EB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AACA4A-3D27-4324-BFAB-8B64734EA6D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690214-C3FE-4941-B23A-B6261E34360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A54422-6B81-4FC3-B8C5-7A81A318FA3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62B933-9ACC-4D5D-987F-9499153B13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FB523B-AF13-4FB3-9533-560897E11B5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026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1027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1028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6149" name="Line 1029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150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151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152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153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154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155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156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157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158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159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160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161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162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163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164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165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166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167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168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169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170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1040" name="Group 1051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6172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173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174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175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176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177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178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179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180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181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182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183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184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185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186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187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188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189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190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191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192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193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194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195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196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197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198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199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200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</p:grpSp>
        <p:sp>
          <p:nvSpPr>
            <p:cNvPr id="6201" name="Rectangle 1081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202" name="Line 1082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1035" name="Group 1083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6204" name="Line 1084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205" name="Line 1085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206" name="Arc 1086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1027" name="Rectangle 1087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1088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209" name="Rectangle 108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10" name="Rectangle 109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11" name="Rectangle 109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D7A45DD7-59F6-4414-862A-E0F312776A1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3"/>
        </a:buBlip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/>
              <a:t>实验二、组合电路（一）</a:t>
            </a:r>
          </a:p>
        </p:txBody>
      </p:sp>
      <p:sp>
        <p:nvSpPr>
          <p:cNvPr id="30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071563" y="2276475"/>
            <a:ext cx="7143750" cy="2963863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实验内容</a:t>
            </a:r>
          </a:p>
          <a:p>
            <a:pPr lvl="1" eaLnBrk="1" hangingPunct="1"/>
            <a:r>
              <a:rPr lang="zh-CN" altLang="en-US" b="1" smtClean="0"/>
              <a:t>1、异或门逻辑功能测试</a:t>
            </a:r>
          </a:p>
          <a:p>
            <a:pPr lvl="1" eaLnBrk="1" hangingPunct="1"/>
            <a:r>
              <a:rPr lang="zh-CN" altLang="en-US" b="1" smtClean="0"/>
              <a:t>2、使用分立元件的异或门和与非门分别构成半加器和全加器，并进行测试</a:t>
            </a:r>
          </a:p>
          <a:p>
            <a:pPr lvl="1" eaLnBrk="1" hangingPunct="1"/>
            <a:r>
              <a:rPr lang="zh-CN" altLang="en-US" b="1" smtClean="0"/>
              <a:t>3、使用</a:t>
            </a:r>
            <a:r>
              <a:rPr lang="en-US" altLang="zh-CN" b="1" smtClean="0"/>
              <a:t>Quartus II</a:t>
            </a:r>
            <a:r>
              <a:rPr lang="zh-CN" altLang="en-US" b="1" smtClean="0"/>
              <a:t>设计二位全加器</a:t>
            </a:r>
          </a:p>
          <a:p>
            <a:pPr lvl="1" eaLnBrk="1" hangingPunct="1">
              <a:buFont typeface="Wingdings" pitchFamily="2" charset="2"/>
              <a:buNone/>
            </a:pPr>
            <a:endParaRPr lang="zh-CN" altLang="en-US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/>
              <a:t>1.</a:t>
            </a:r>
            <a:r>
              <a:rPr lang="zh-CN" altLang="en-US" b="1" smtClean="0"/>
              <a:t>异或门逻辑功能测试</a:t>
            </a:r>
          </a:p>
        </p:txBody>
      </p:sp>
      <p:sp>
        <p:nvSpPr>
          <p:cNvPr id="40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27088" y="1628775"/>
            <a:ext cx="7772400" cy="4764088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40000"/>
              </a:spcBef>
            </a:pPr>
            <a:r>
              <a:rPr lang="zh-CN" altLang="en-US" sz="2000" b="1" dirty="0" smtClean="0">
                <a:ea typeface="黑体" pitchFamily="49" charset="-122"/>
              </a:rPr>
              <a:t>实验任务</a:t>
            </a:r>
          </a:p>
          <a:p>
            <a:pPr lvl="1" eaLnBrk="1" hangingPunct="1">
              <a:lnSpc>
                <a:spcPct val="120000"/>
              </a:lnSpc>
              <a:spcBef>
                <a:spcPct val="40000"/>
              </a:spcBef>
            </a:pPr>
            <a:r>
              <a:rPr lang="zh-CN" altLang="en-US" sz="1600" b="1" dirty="0" smtClean="0"/>
              <a:t>测试异或门74</a:t>
            </a:r>
            <a:r>
              <a:rPr lang="en-US" altLang="zh-CN" sz="1600" b="1" dirty="0" smtClean="0"/>
              <a:t>LS86</a:t>
            </a:r>
            <a:r>
              <a:rPr lang="zh-CN" altLang="en-US" sz="1600" b="1" dirty="0" smtClean="0"/>
              <a:t>芯片的逻辑功能。</a:t>
            </a:r>
          </a:p>
          <a:p>
            <a:pPr lvl="1" eaLnBrk="1" hangingPunct="1">
              <a:lnSpc>
                <a:spcPct val="120000"/>
              </a:lnSpc>
              <a:spcBef>
                <a:spcPct val="40000"/>
              </a:spcBef>
            </a:pPr>
            <a:r>
              <a:rPr lang="zh-CN" altLang="en-US" sz="1600" b="1" dirty="0" smtClean="0"/>
              <a:t>根据测试结果完成表</a:t>
            </a:r>
            <a:r>
              <a:rPr lang="en-US" altLang="zh-CN" sz="1600" b="1" dirty="0" smtClean="0"/>
              <a:t>1-7</a:t>
            </a:r>
            <a:r>
              <a:rPr lang="zh-CN" altLang="en-US" sz="1600" b="1" dirty="0" smtClean="0"/>
              <a:t>。</a:t>
            </a:r>
          </a:p>
          <a:p>
            <a:pPr eaLnBrk="1" hangingPunct="1">
              <a:lnSpc>
                <a:spcPct val="120000"/>
              </a:lnSpc>
              <a:spcBef>
                <a:spcPct val="40000"/>
              </a:spcBef>
            </a:pPr>
            <a:r>
              <a:rPr lang="zh-CN" altLang="en-US" sz="2000" b="1" dirty="0" smtClean="0">
                <a:ea typeface="黑体" pitchFamily="49" charset="-122"/>
              </a:rPr>
              <a:t>主要步骤</a:t>
            </a:r>
          </a:p>
          <a:p>
            <a:pPr lvl="1" eaLnBrk="1" hangingPunct="1">
              <a:lnSpc>
                <a:spcPct val="120000"/>
              </a:lnSpc>
              <a:spcBef>
                <a:spcPct val="40000"/>
              </a:spcBef>
            </a:pPr>
            <a:r>
              <a:rPr lang="zh-CN" altLang="en-US" sz="1600" b="1" dirty="0" smtClean="0"/>
              <a:t>按照指导书图</a:t>
            </a:r>
            <a:r>
              <a:rPr lang="en-US" altLang="zh-CN" sz="1600" b="1" dirty="0" smtClean="0"/>
              <a:t>1-1</a:t>
            </a:r>
            <a:r>
              <a:rPr lang="zh-CN" altLang="en-US" sz="1600" b="1" dirty="0" smtClean="0"/>
              <a:t>连接74</a:t>
            </a:r>
            <a:r>
              <a:rPr lang="en-US" altLang="zh-CN" sz="1600" b="1" dirty="0" smtClean="0"/>
              <a:t>LS86</a:t>
            </a:r>
            <a:r>
              <a:rPr lang="zh-CN" altLang="en-US" sz="1600" b="1" dirty="0" smtClean="0"/>
              <a:t>的引脚。</a:t>
            </a:r>
          </a:p>
          <a:p>
            <a:pPr lvl="1" eaLnBrk="1" hangingPunct="1">
              <a:lnSpc>
                <a:spcPct val="12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zh-CN" altLang="en-US" sz="1600" b="1" dirty="0" smtClean="0">
                <a:solidFill>
                  <a:srgbClr val="C4081E"/>
                </a:solidFill>
              </a:rPr>
              <a:t>注意：引脚7接地，请用黑色连接线；引脚14连接+5</a:t>
            </a:r>
            <a:r>
              <a:rPr lang="en-US" altLang="zh-CN" sz="1600" b="1" dirty="0" smtClean="0">
                <a:solidFill>
                  <a:srgbClr val="C4081E"/>
                </a:solidFill>
              </a:rPr>
              <a:t>V</a:t>
            </a:r>
            <a:r>
              <a:rPr lang="zh-CN" altLang="en-US" sz="1600" b="1" dirty="0" smtClean="0">
                <a:solidFill>
                  <a:srgbClr val="C4081E"/>
                </a:solidFill>
              </a:rPr>
              <a:t>电源，请用红色连接线。</a:t>
            </a:r>
          </a:p>
          <a:p>
            <a:pPr lvl="1" eaLnBrk="1" hangingPunct="1">
              <a:lnSpc>
                <a:spcPct val="12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zh-CN" altLang="en-US" sz="1600" b="1" dirty="0" smtClean="0">
                <a:solidFill>
                  <a:srgbClr val="C4081E"/>
                </a:solidFill>
              </a:rPr>
              <a:t>　　　输入连线、输出连线分别用不同颜色的连接线。</a:t>
            </a:r>
          </a:p>
          <a:p>
            <a:pPr lvl="1" eaLnBrk="1" hangingPunct="1">
              <a:lnSpc>
                <a:spcPct val="120000"/>
              </a:lnSpc>
              <a:spcBef>
                <a:spcPct val="40000"/>
              </a:spcBef>
            </a:pPr>
            <a:r>
              <a:rPr lang="zh-CN" altLang="en-US" sz="1600" b="1" dirty="0" smtClean="0"/>
              <a:t>拨动开关，观察二极管的变化，填表</a:t>
            </a:r>
            <a:r>
              <a:rPr lang="en-US" altLang="zh-CN" sz="1600" b="1" dirty="0" smtClean="0"/>
              <a:t>1-7</a:t>
            </a:r>
            <a:r>
              <a:rPr lang="zh-CN" altLang="en-US" sz="1600" b="1" dirty="0" smtClean="0"/>
              <a:t>。</a:t>
            </a:r>
          </a:p>
          <a:p>
            <a:pPr eaLnBrk="1" hangingPunct="1">
              <a:lnSpc>
                <a:spcPct val="120000"/>
              </a:lnSpc>
              <a:spcBef>
                <a:spcPct val="40000"/>
              </a:spcBef>
            </a:pPr>
            <a:r>
              <a:rPr lang="zh-CN" altLang="en-US" sz="2000" b="1" dirty="0" smtClean="0">
                <a:ea typeface="黑体" pitchFamily="49" charset="-122"/>
              </a:rPr>
              <a:t>参考资料</a:t>
            </a:r>
          </a:p>
          <a:p>
            <a:pPr lvl="1" eaLnBrk="1" hangingPunct="1">
              <a:lnSpc>
                <a:spcPct val="120000"/>
              </a:lnSpc>
              <a:spcBef>
                <a:spcPct val="40000"/>
              </a:spcBef>
              <a:buNone/>
            </a:pPr>
            <a:r>
              <a:rPr lang="en-US" altLang="zh-CN" sz="1600" b="1" dirty="0" smtClean="0"/>
              <a:t>1. 《</a:t>
            </a:r>
            <a:r>
              <a:rPr lang="zh-CN" altLang="en-US" sz="1600" b="1" dirty="0" smtClean="0"/>
              <a:t>数字</a:t>
            </a:r>
            <a:r>
              <a:rPr lang="zh-CN" altLang="en-US" sz="1600" b="1" dirty="0" smtClean="0"/>
              <a:t>逻辑</a:t>
            </a:r>
            <a:r>
              <a:rPr lang="en-US" altLang="zh-CN" sz="1600" b="1" dirty="0" smtClean="0"/>
              <a:t>》</a:t>
            </a:r>
            <a:r>
              <a:rPr lang="zh-CN" altLang="en-US" sz="1600" b="1" dirty="0" smtClean="0"/>
              <a:t>理论</a:t>
            </a:r>
            <a:r>
              <a:rPr lang="zh-CN" altLang="en-US" sz="1600" b="1" dirty="0" smtClean="0"/>
              <a:t>课教材。</a:t>
            </a:r>
            <a:endParaRPr lang="en-US" altLang="zh-CN" sz="1600" b="1" dirty="0" smtClean="0"/>
          </a:p>
          <a:p>
            <a:pPr lvl="1" eaLnBrk="1" hangingPunct="1">
              <a:lnSpc>
                <a:spcPct val="120000"/>
              </a:lnSpc>
              <a:spcBef>
                <a:spcPct val="40000"/>
              </a:spcBef>
              <a:buNone/>
            </a:pPr>
            <a:r>
              <a:rPr lang="en-US" altLang="zh-CN" sz="1600" b="1" dirty="0" smtClean="0"/>
              <a:t>2. 《</a:t>
            </a:r>
            <a:r>
              <a:rPr lang="zh-CN" altLang="en-US" sz="1600" b="1" dirty="0" smtClean="0"/>
              <a:t>数字逻辑实验指导书</a:t>
            </a:r>
            <a:r>
              <a:rPr lang="en-US" altLang="zh-CN" sz="1600" b="1" dirty="0" smtClean="0"/>
              <a:t>》</a:t>
            </a:r>
            <a:r>
              <a:rPr lang="zh-CN" altLang="en-US" sz="1600" b="1" dirty="0" smtClean="0"/>
              <a:t> </a:t>
            </a:r>
            <a:r>
              <a:rPr lang="en-US" altLang="zh-CN" sz="1600" b="1" dirty="0" smtClean="0"/>
              <a:t>p</a:t>
            </a:r>
            <a:r>
              <a:rPr lang="zh-CN" altLang="en-US" sz="1600" b="1" dirty="0" smtClean="0"/>
              <a:t>实验</a:t>
            </a:r>
            <a:r>
              <a:rPr lang="en-US" altLang="zh-CN" sz="1600" b="1" dirty="0" smtClean="0"/>
              <a:t>-1  ”</a:t>
            </a:r>
            <a:r>
              <a:rPr lang="zh-CN" altLang="zh-CN" sz="1600" b="1" dirty="0" smtClean="0"/>
              <a:t>实验一</a:t>
            </a:r>
            <a:r>
              <a:rPr lang="en-US" altLang="zh-CN" sz="1600" b="1" dirty="0" smtClean="0"/>
              <a:t>  </a:t>
            </a:r>
            <a:r>
              <a:rPr lang="zh-CN" altLang="zh-CN" sz="1600" b="1" dirty="0" smtClean="0"/>
              <a:t>逻辑门电路的功能与测试</a:t>
            </a:r>
            <a:r>
              <a:rPr lang="en-US" altLang="zh-CN" sz="1600" b="1" dirty="0" smtClean="0"/>
              <a:t>”</a:t>
            </a:r>
            <a:endParaRPr lang="zh-CN" altLang="en-US" sz="1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177242" cy="11430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4000" b="1" dirty="0" smtClean="0"/>
              <a:t>2.</a:t>
            </a:r>
            <a:r>
              <a:rPr lang="zh-CN" altLang="en-US" sz="4000" b="1" dirty="0" smtClean="0"/>
              <a:t>分立元件构成</a:t>
            </a:r>
            <a:r>
              <a:rPr lang="zh-CN" altLang="en-US" sz="4000" b="1" dirty="0" smtClean="0"/>
              <a:t>半加器和全加器</a:t>
            </a:r>
            <a:endParaRPr lang="zh-CN" altLang="en-US" sz="4000" b="1" dirty="0" smtClean="0"/>
          </a:p>
        </p:txBody>
      </p:sp>
      <p:sp>
        <p:nvSpPr>
          <p:cNvPr id="5123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55650" y="1628775"/>
            <a:ext cx="7920038" cy="4968875"/>
          </a:xfrm>
          <a:noFill/>
        </p:spPr>
        <p:txBody>
          <a:bodyPr/>
          <a:lstStyle/>
          <a:p>
            <a:pPr marL="711200" indent="-711200" eaLnBrk="1" hangingPunct="1">
              <a:lnSpc>
                <a:spcPct val="120000"/>
              </a:lnSpc>
            </a:pPr>
            <a:r>
              <a:rPr lang="zh-CN" altLang="en-US" sz="2400" b="1" dirty="0" smtClean="0"/>
              <a:t>实验任务</a:t>
            </a:r>
          </a:p>
          <a:p>
            <a:pPr marL="1066800" lvl="1" indent="-609600" eaLnBrk="1" hangingPunct="1">
              <a:lnSpc>
                <a:spcPct val="120000"/>
              </a:lnSpc>
            </a:pPr>
            <a:r>
              <a:rPr lang="zh-CN" altLang="en-US" sz="2000" b="1" dirty="0" smtClean="0"/>
              <a:t>用74</a:t>
            </a:r>
            <a:r>
              <a:rPr lang="en-US" altLang="zh-CN" sz="2000" b="1" dirty="0" smtClean="0"/>
              <a:t>LS00</a:t>
            </a:r>
            <a:r>
              <a:rPr lang="zh-CN" altLang="en-US" sz="2000" b="1" dirty="0" smtClean="0"/>
              <a:t>和74</a:t>
            </a:r>
            <a:r>
              <a:rPr lang="en-US" altLang="zh-CN" sz="2000" b="1" dirty="0" smtClean="0"/>
              <a:t>LS86</a:t>
            </a:r>
            <a:r>
              <a:rPr lang="zh-CN" altLang="en-US" sz="2000" b="1" dirty="0" smtClean="0"/>
              <a:t>芯片分别构成半加器和全加器。</a:t>
            </a:r>
          </a:p>
          <a:p>
            <a:pPr marL="711200" indent="-711200" eaLnBrk="1" hangingPunct="1">
              <a:lnSpc>
                <a:spcPct val="120000"/>
              </a:lnSpc>
            </a:pPr>
            <a:r>
              <a:rPr lang="zh-CN" altLang="en-US" sz="2400" b="1" dirty="0" smtClean="0"/>
              <a:t>主要步骤</a:t>
            </a:r>
          </a:p>
          <a:p>
            <a:pPr marL="1066800" lvl="1" indent="-609600" eaLnBrk="1" hangingPunct="1">
              <a:lnSpc>
                <a:spcPct val="120000"/>
              </a:lnSpc>
            </a:pPr>
            <a:r>
              <a:rPr lang="zh-CN" altLang="en-US" sz="2000" b="1" dirty="0" smtClean="0"/>
              <a:t>用</a:t>
            </a:r>
            <a:r>
              <a:rPr lang="zh-CN" altLang="en-US" sz="2000" b="1" dirty="0" smtClean="0"/>
              <a:t>74</a:t>
            </a:r>
            <a:r>
              <a:rPr lang="en-US" altLang="zh-CN" sz="2000" b="1" dirty="0" smtClean="0"/>
              <a:t>LS00</a:t>
            </a:r>
            <a:r>
              <a:rPr lang="zh-CN" altLang="en-US" sz="2000" b="1" dirty="0" smtClean="0"/>
              <a:t>和74</a:t>
            </a:r>
            <a:r>
              <a:rPr lang="en-US" altLang="zh-CN" sz="2000" b="1" dirty="0" smtClean="0"/>
              <a:t>LS86</a:t>
            </a:r>
            <a:r>
              <a:rPr lang="zh-CN" altLang="en-US" sz="2000" b="1" dirty="0" smtClean="0"/>
              <a:t>芯片搭建成半加器</a:t>
            </a:r>
            <a:r>
              <a:rPr lang="zh-CN" altLang="en-US" sz="2000" b="1" dirty="0" smtClean="0"/>
              <a:t>（见理论课教材</a:t>
            </a:r>
            <a:r>
              <a:rPr lang="zh-CN" altLang="en-US" sz="2000" b="1" dirty="0" smtClean="0"/>
              <a:t>），</a:t>
            </a:r>
            <a:r>
              <a:rPr lang="zh-CN" altLang="en-US" sz="2000" b="1" dirty="0" smtClean="0"/>
              <a:t>并测试其功能，记录结果</a:t>
            </a:r>
            <a:r>
              <a:rPr lang="zh-CN" altLang="en-US" sz="2000" b="1" dirty="0" smtClean="0"/>
              <a:t>。此实验为选做实验。</a:t>
            </a:r>
            <a:endParaRPr lang="zh-CN" altLang="en-US" sz="2000" b="1" dirty="0" smtClean="0"/>
          </a:p>
          <a:p>
            <a:pPr marL="1066800" lvl="1" indent="-609600" eaLnBrk="1" hangingPunct="1">
              <a:lnSpc>
                <a:spcPct val="120000"/>
              </a:lnSpc>
            </a:pPr>
            <a:r>
              <a:rPr lang="zh-CN" altLang="en-US" sz="2000" b="1" dirty="0" smtClean="0"/>
              <a:t>用74</a:t>
            </a:r>
            <a:r>
              <a:rPr lang="en-US" altLang="zh-CN" sz="2000" b="1" dirty="0" smtClean="0"/>
              <a:t>LS00</a:t>
            </a:r>
            <a:r>
              <a:rPr lang="zh-CN" altLang="en-US" sz="2000" b="1" dirty="0" smtClean="0"/>
              <a:t>和74</a:t>
            </a:r>
            <a:r>
              <a:rPr lang="en-US" altLang="zh-CN" sz="2000" b="1" dirty="0" smtClean="0"/>
              <a:t>LS86</a:t>
            </a:r>
            <a:r>
              <a:rPr lang="zh-CN" altLang="en-US" sz="2000" b="1" dirty="0" smtClean="0"/>
              <a:t>芯片搭建</a:t>
            </a:r>
            <a:r>
              <a:rPr lang="zh-CN" altLang="en-US" sz="2000" b="1" dirty="0" smtClean="0"/>
              <a:t>成一位全加器</a:t>
            </a:r>
            <a:r>
              <a:rPr lang="zh-CN" altLang="en-US" sz="2000" b="1" dirty="0" smtClean="0"/>
              <a:t>（</a:t>
            </a:r>
            <a:r>
              <a:rPr lang="zh-CN" altLang="en-US" sz="2000" b="1" dirty="0" smtClean="0"/>
              <a:t>见</a:t>
            </a:r>
            <a:r>
              <a:rPr lang="zh-CN" altLang="en-US" sz="2000" b="1" dirty="0" smtClean="0"/>
              <a:t>理论课</a:t>
            </a:r>
            <a:r>
              <a:rPr lang="zh-CN" altLang="en-US" sz="2000" b="1" dirty="0" smtClean="0"/>
              <a:t>教材</a:t>
            </a:r>
            <a:r>
              <a:rPr lang="zh-CN" altLang="en-US" sz="2000" b="1" dirty="0" smtClean="0"/>
              <a:t>），并测试其功能，记录结果</a:t>
            </a:r>
            <a:r>
              <a:rPr lang="zh-CN" altLang="en-US" sz="2000" b="1" dirty="0" smtClean="0"/>
              <a:t>。</a:t>
            </a:r>
            <a:r>
              <a:rPr lang="zh-CN" altLang="en-US" sz="2000" b="1" dirty="0" smtClean="0"/>
              <a:t>此</a:t>
            </a:r>
            <a:r>
              <a:rPr lang="zh-CN" altLang="en-US" sz="2000" b="1" dirty="0" smtClean="0"/>
              <a:t>实验为必做实验。</a:t>
            </a:r>
            <a:endParaRPr lang="zh-CN" altLang="en-US" sz="2000" b="1" dirty="0" smtClean="0"/>
          </a:p>
          <a:p>
            <a:pPr marL="711200" indent="-711200" eaLnBrk="1" hangingPunct="1">
              <a:lnSpc>
                <a:spcPct val="120000"/>
              </a:lnSpc>
            </a:pPr>
            <a:r>
              <a:rPr lang="zh-CN" altLang="en-US" sz="2400" b="1" dirty="0" smtClean="0"/>
              <a:t>参考资料</a:t>
            </a:r>
            <a:endParaRPr lang="zh-CN" altLang="en-US" sz="2400" b="1" dirty="0" smtClean="0"/>
          </a:p>
          <a:p>
            <a:pPr marL="1066800" lvl="1" indent="-609600" eaLnBrk="1" hangingPunct="1">
              <a:lnSpc>
                <a:spcPct val="120000"/>
              </a:lnSpc>
              <a:buNone/>
            </a:pPr>
            <a:r>
              <a:rPr lang="en-US" altLang="zh-CN" sz="2000" b="1" dirty="0" smtClean="0"/>
              <a:t>1. 《</a:t>
            </a:r>
            <a:r>
              <a:rPr lang="zh-CN" altLang="en-US" sz="2000" b="1" dirty="0" smtClean="0"/>
              <a:t>数字逻辑</a:t>
            </a:r>
            <a:r>
              <a:rPr lang="en-US" altLang="zh-CN" sz="2000" b="1" dirty="0" smtClean="0"/>
              <a:t>》</a:t>
            </a:r>
            <a:r>
              <a:rPr lang="zh-CN" altLang="en-US" sz="2000" b="1" dirty="0" smtClean="0"/>
              <a:t>理论课教材。</a:t>
            </a:r>
            <a:endParaRPr lang="en-US" altLang="zh-CN" sz="2000" b="1" dirty="0" smtClean="0"/>
          </a:p>
          <a:p>
            <a:pPr marL="1066800" lvl="1" indent="-609600" eaLnBrk="1" hangingPunct="1">
              <a:lnSpc>
                <a:spcPct val="120000"/>
              </a:lnSpc>
              <a:buNone/>
            </a:pPr>
            <a:r>
              <a:rPr lang="en-US" altLang="zh-CN" sz="2000" b="1" dirty="0" smtClean="0"/>
              <a:t>2. 《</a:t>
            </a:r>
            <a:r>
              <a:rPr lang="zh-CN" altLang="en-US" sz="2000" b="1" dirty="0" smtClean="0"/>
              <a:t>数字逻辑实验指导书</a:t>
            </a:r>
            <a:r>
              <a:rPr lang="en-US" altLang="zh-CN" sz="2000" b="1" dirty="0" smtClean="0"/>
              <a:t>》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p</a:t>
            </a:r>
            <a:r>
              <a:rPr lang="zh-CN" altLang="en-US" sz="2000" b="1" dirty="0" smtClean="0"/>
              <a:t>实验</a:t>
            </a:r>
            <a:r>
              <a:rPr lang="en-US" altLang="zh-CN" sz="2000" b="1" dirty="0" smtClean="0"/>
              <a:t>-18  </a:t>
            </a:r>
            <a:r>
              <a:rPr lang="en-US" altLang="zh-CN" sz="2000" b="1" dirty="0" smtClean="0">
                <a:latin typeface="Times New Roman" pitchFamily="18" charset="0"/>
              </a:rPr>
              <a:t>”</a:t>
            </a:r>
            <a:r>
              <a:rPr lang="zh-CN" altLang="zh-CN" sz="2000" b="1" dirty="0" smtClean="0"/>
              <a:t>实验四</a:t>
            </a:r>
            <a:r>
              <a:rPr lang="en-US" altLang="zh-CN" sz="2000" b="1" dirty="0" smtClean="0"/>
              <a:t>  </a:t>
            </a:r>
            <a:r>
              <a:rPr lang="zh-CN" altLang="zh-CN" sz="2000" b="1" dirty="0" smtClean="0"/>
              <a:t>半加器、全加器及逻辑运算实验</a:t>
            </a:r>
            <a:r>
              <a:rPr lang="en-US" altLang="zh-CN" sz="2000" b="1" dirty="0" smtClean="0">
                <a:latin typeface="Times New Roman" pitchFamily="18" charset="0"/>
              </a:rPr>
              <a:t>”</a:t>
            </a:r>
            <a:endParaRPr lang="zh-CN" altLang="en-US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10" y="214290"/>
            <a:ext cx="7772400" cy="733444"/>
          </a:xfrm>
        </p:spPr>
        <p:txBody>
          <a:bodyPr/>
          <a:lstStyle/>
          <a:p>
            <a:pPr algn="ctr"/>
            <a:r>
              <a:rPr lang="zh-CN" altLang="en-US" sz="3600" dirty="0" smtClean="0">
                <a:latin typeface="方正姚体" pitchFamily="2" charset="-122"/>
                <a:ea typeface="方正姚体" pitchFamily="2" charset="-122"/>
              </a:rPr>
              <a:t>一位全加器真值表</a:t>
            </a:r>
            <a:endParaRPr lang="zh-CN" altLang="en-US" sz="3600" dirty="0">
              <a:latin typeface="方正姚体" pitchFamily="2" charset="-122"/>
              <a:ea typeface="方正姚体" pitchFamily="2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357423" y="1071546"/>
          <a:ext cx="4857785" cy="33375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71557"/>
                <a:gridCol w="971557"/>
                <a:gridCol w="971557"/>
                <a:gridCol w="971557"/>
                <a:gridCol w="9715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Ai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Bi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</a:t>
                      </a:r>
                      <a:r>
                        <a:rPr lang="en-US" altLang="zh-CN" sz="1600" dirty="0" smtClean="0"/>
                        <a:t>i-1</a:t>
                      </a:r>
                      <a:endParaRPr lang="zh-CN" alt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Si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Ci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</a:t>
                      </a:r>
                      <a:endParaRPr lang="zh-CN" altLang="en-US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8" name="组合 17"/>
          <p:cNvGrpSpPr/>
          <p:nvPr/>
        </p:nvGrpSpPr>
        <p:grpSpPr>
          <a:xfrm>
            <a:off x="2357422" y="4429132"/>
            <a:ext cx="2786082" cy="757300"/>
            <a:chOff x="1643042" y="4714884"/>
            <a:chExt cx="3429024" cy="757300"/>
          </a:xfrm>
        </p:grpSpPr>
        <p:sp>
          <p:nvSpPr>
            <p:cNvPr id="11" name="左大括号 10"/>
            <p:cNvSpPr/>
            <p:nvPr/>
          </p:nvSpPr>
          <p:spPr bwMode="auto">
            <a:xfrm rot="16200000">
              <a:off x="3178959" y="3178967"/>
              <a:ext cx="357190" cy="3429024"/>
            </a:xfrm>
            <a:prstGeom prst="leftBrac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90647" y="5072074"/>
              <a:ext cx="8625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000000"/>
                  </a:solidFill>
                </a:rPr>
                <a:t>输入</a:t>
              </a:r>
              <a:endParaRPr lang="zh-CN" altLang="en-US" sz="2000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286380" y="4429132"/>
            <a:ext cx="1928826" cy="757300"/>
            <a:chOff x="1571604" y="5214950"/>
            <a:chExt cx="3500462" cy="757300"/>
          </a:xfrm>
        </p:grpSpPr>
        <p:sp>
          <p:nvSpPr>
            <p:cNvPr id="15" name="左大括号 14"/>
            <p:cNvSpPr/>
            <p:nvPr/>
          </p:nvSpPr>
          <p:spPr bwMode="auto">
            <a:xfrm rot="16200000">
              <a:off x="3143240" y="3643314"/>
              <a:ext cx="357190" cy="3500462"/>
            </a:xfrm>
            <a:prstGeom prst="leftBrac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763010" y="5572140"/>
              <a:ext cx="127188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000000"/>
                  </a:solidFill>
                </a:rPr>
                <a:t>输出</a:t>
              </a:r>
              <a:endParaRPr lang="zh-CN" altLang="en-US" sz="20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714348" y="5000636"/>
            <a:ext cx="807249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000000"/>
                </a:solidFill>
              </a:rPr>
              <a:t>其中</a:t>
            </a:r>
            <a:r>
              <a:rPr lang="en-US" altLang="zh-CN" b="1" dirty="0" smtClean="0">
                <a:solidFill>
                  <a:srgbClr val="000000"/>
                </a:solidFill>
              </a:rPr>
              <a:t>:  </a:t>
            </a:r>
            <a:endParaRPr lang="en-US" altLang="zh-CN" b="1" dirty="0" smtClean="0">
              <a:solidFill>
                <a:srgbClr val="000000"/>
              </a:solidFill>
            </a:endParaRPr>
          </a:p>
          <a:p>
            <a:r>
              <a:rPr lang="zh-CN" altLang="en-US" b="1" dirty="0" smtClean="0">
                <a:solidFill>
                  <a:srgbClr val="000000"/>
                </a:solidFill>
                <a:sym typeface="Wingdings" pitchFamily="2" charset="2"/>
              </a:rPr>
              <a:t>（</a:t>
            </a:r>
            <a:r>
              <a:rPr lang="en-US" altLang="zh-CN" b="1" dirty="0" smtClean="0">
                <a:solidFill>
                  <a:srgbClr val="000000"/>
                </a:solidFill>
                <a:sym typeface="Wingdings" pitchFamily="2" charset="2"/>
              </a:rPr>
              <a:t>1</a:t>
            </a:r>
            <a:r>
              <a:rPr lang="zh-CN" altLang="en-US" b="1" dirty="0" smtClean="0">
                <a:solidFill>
                  <a:srgbClr val="000000"/>
                </a:solidFill>
                <a:sym typeface="Wingdings" pitchFamily="2" charset="2"/>
              </a:rPr>
              <a:t>）</a:t>
            </a:r>
            <a:r>
              <a:rPr lang="en-US" altLang="zh-CN" b="1" dirty="0" smtClean="0">
                <a:solidFill>
                  <a:srgbClr val="000000"/>
                </a:solidFill>
              </a:rPr>
              <a:t>Ai</a:t>
            </a:r>
            <a:r>
              <a:rPr lang="zh-CN" altLang="en-US" b="1" dirty="0" smtClean="0">
                <a:solidFill>
                  <a:srgbClr val="000000"/>
                </a:solidFill>
              </a:rPr>
              <a:t>、</a:t>
            </a:r>
            <a:r>
              <a:rPr lang="en-US" altLang="zh-CN" b="1" dirty="0" smtClean="0">
                <a:solidFill>
                  <a:srgbClr val="000000"/>
                </a:solidFill>
              </a:rPr>
              <a:t>Bi</a:t>
            </a:r>
            <a:r>
              <a:rPr lang="zh-CN" altLang="en-US" b="1" dirty="0" smtClean="0">
                <a:solidFill>
                  <a:srgbClr val="000000"/>
                </a:solidFill>
              </a:rPr>
              <a:t>为</a:t>
            </a:r>
            <a:r>
              <a:rPr lang="zh-CN" altLang="en-US" b="1" dirty="0" smtClean="0">
                <a:solidFill>
                  <a:srgbClr val="000000"/>
                </a:solidFill>
              </a:rPr>
              <a:t>两</a:t>
            </a:r>
            <a:r>
              <a:rPr lang="zh-CN" altLang="en-US" b="1" dirty="0" smtClean="0">
                <a:solidFill>
                  <a:srgbClr val="000000"/>
                </a:solidFill>
              </a:rPr>
              <a:t>个一位</a:t>
            </a:r>
            <a:r>
              <a:rPr lang="zh-CN" altLang="en-US" b="1" dirty="0" smtClean="0">
                <a:solidFill>
                  <a:srgbClr val="000000"/>
                </a:solidFill>
              </a:rPr>
              <a:t>二进制数</a:t>
            </a:r>
            <a:r>
              <a:rPr lang="zh-CN" altLang="en-US" b="1" dirty="0" smtClean="0">
                <a:solidFill>
                  <a:srgbClr val="000000"/>
                </a:solidFill>
              </a:rPr>
              <a:t>，</a:t>
            </a:r>
            <a:r>
              <a:rPr lang="en-US" altLang="zh-CN" b="1" dirty="0" smtClean="0">
                <a:solidFill>
                  <a:srgbClr val="000000"/>
                </a:solidFill>
              </a:rPr>
              <a:t>Ci-1</a:t>
            </a:r>
            <a:r>
              <a:rPr lang="zh-CN" altLang="en-US" b="1" dirty="0" smtClean="0">
                <a:solidFill>
                  <a:srgbClr val="000000"/>
                </a:solidFill>
              </a:rPr>
              <a:t>为来自第</a:t>
            </a:r>
            <a:r>
              <a:rPr lang="en-US" altLang="zh-CN" b="1" dirty="0" smtClean="0">
                <a:solidFill>
                  <a:srgbClr val="000000"/>
                </a:solidFill>
              </a:rPr>
              <a:t>i-1</a:t>
            </a:r>
            <a:r>
              <a:rPr lang="zh-CN" altLang="en-US" b="1" dirty="0" smtClean="0">
                <a:solidFill>
                  <a:srgbClr val="000000"/>
                </a:solidFill>
              </a:rPr>
              <a:t>位的进位；共有</a:t>
            </a:r>
            <a:r>
              <a:rPr lang="en-US" altLang="zh-CN" b="1" dirty="0" smtClean="0">
                <a:solidFill>
                  <a:srgbClr val="000000"/>
                </a:solidFill>
              </a:rPr>
              <a:t>8</a:t>
            </a:r>
            <a:r>
              <a:rPr lang="zh-CN" altLang="en-US" b="1" dirty="0" smtClean="0">
                <a:solidFill>
                  <a:srgbClr val="000000"/>
                </a:solidFill>
              </a:rPr>
              <a:t>组输入数据；</a:t>
            </a:r>
            <a:endParaRPr lang="en-US" altLang="zh-CN" b="1" dirty="0" smtClean="0">
              <a:solidFill>
                <a:srgbClr val="000000"/>
              </a:solidFill>
            </a:endParaRPr>
          </a:p>
          <a:p>
            <a:r>
              <a:rPr lang="zh-CN" altLang="en-US" b="1" dirty="0" smtClean="0">
                <a:solidFill>
                  <a:srgbClr val="000000"/>
                </a:solidFill>
              </a:rPr>
              <a:t>（</a:t>
            </a:r>
            <a:r>
              <a:rPr lang="en-US" altLang="zh-CN" b="1" dirty="0" smtClean="0">
                <a:solidFill>
                  <a:srgbClr val="000000"/>
                </a:solidFill>
              </a:rPr>
              <a:t>2</a:t>
            </a:r>
            <a:r>
              <a:rPr lang="zh-CN" altLang="en-US" b="1" dirty="0" smtClean="0">
                <a:solidFill>
                  <a:srgbClr val="000000"/>
                </a:solidFill>
              </a:rPr>
              <a:t>）</a:t>
            </a:r>
            <a:r>
              <a:rPr lang="en-US" altLang="zh-CN" b="1" dirty="0" smtClean="0">
                <a:solidFill>
                  <a:srgbClr val="000000"/>
                </a:solidFill>
              </a:rPr>
              <a:t>Si</a:t>
            </a:r>
            <a:r>
              <a:rPr lang="zh-CN" altLang="en-US" b="1" dirty="0" smtClean="0">
                <a:solidFill>
                  <a:srgbClr val="000000"/>
                </a:solidFill>
              </a:rPr>
              <a:t>为</a:t>
            </a:r>
            <a:r>
              <a:rPr lang="zh-CN" altLang="en-US" b="1" dirty="0" smtClean="0">
                <a:solidFill>
                  <a:srgbClr val="000000"/>
                </a:solidFill>
              </a:rPr>
              <a:t>两数相加之和</a:t>
            </a:r>
            <a:r>
              <a:rPr lang="zh-CN" altLang="en-US" b="1" dirty="0" smtClean="0">
                <a:solidFill>
                  <a:srgbClr val="000000"/>
                </a:solidFill>
              </a:rPr>
              <a:t>，</a:t>
            </a:r>
            <a:r>
              <a:rPr lang="en-US" altLang="zh-CN" b="1" dirty="0" err="1" smtClean="0">
                <a:solidFill>
                  <a:srgbClr val="000000"/>
                </a:solidFill>
              </a:rPr>
              <a:t>Ci</a:t>
            </a:r>
            <a:r>
              <a:rPr lang="zh-CN" altLang="en-US" b="1" dirty="0" smtClean="0">
                <a:solidFill>
                  <a:srgbClr val="000000"/>
                </a:solidFill>
              </a:rPr>
              <a:t>为</a:t>
            </a:r>
            <a:r>
              <a:rPr lang="zh-CN" altLang="en-US" b="1" dirty="0" smtClean="0">
                <a:solidFill>
                  <a:srgbClr val="000000"/>
                </a:solidFill>
              </a:rPr>
              <a:t>两数相加之后的“进位”</a:t>
            </a:r>
            <a:r>
              <a:rPr lang="zh-CN" altLang="en-US" b="1" dirty="0" smtClean="0">
                <a:solidFill>
                  <a:srgbClr val="000000"/>
                </a:solidFill>
              </a:rPr>
              <a:t>位。</a:t>
            </a:r>
            <a:endParaRPr lang="zh-CN" altLang="en-US" b="1" dirty="0" smtClean="0">
              <a:solidFill>
                <a:srgbClr val="000000"/>
              </a:solidFill>
            </a:endParaRPr>
          </a:p>
        </p:txBody>
      </p:sp>
      <p:cxnSp>
        <p:nvCxnSpPr>
          <p:cNvPr id="19" name="直接连接符 18"/>
          <p:cNvCxnSpPr/>
          <p:nvPr/>
        </p:nvCxnSpPr>
        <p:spPr bwMode="auto">
          <a:xfrm rot="5400000">
            <a:off x="3536943" y="2749545"/>
            <a:ext cx="3357586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571480"/>
            <a:ext cx="4214842" cy="714394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3600" b="1" dirty="0" smtClean="0"/>
              <a:t>3</a:t>
            </a:r>
            <a:r>
              <a:rPr lang="en-US" altLang="zh-CN" sz="3600" b="1" dirty="0" smtClean="0"/>
              <a:t>. </a:t>
            </a:r>
            <a:r>
              <a:rPr lang="zh-CN" altLang="en-US" sz="3600" b="1" dirty="0" smtClean="0"/>
              <a:t>二</a:t>
            </a:r>
            <a:r>
              <a:rPr lang="zh-CN" altLang="en-US" sz="3600" b="1" dirty="0" smtClean="0"/>
              <a:t>位全加器</a:t>
            </a:r>
            <a:r>
              <a:rPr lang="zh-CN" altLang="en-US" sz="3600" b="1" dirty="0" smtClean="0"/>
              <a:t>设计</a:t>
            </a:r>
            <a:endParaRPr lang="zh-CN" altLang="en-US" sz="3600" b="1" dirty="0" smtClean="0"/>
          </a:p>
        </p:txBody>
      </p:sp>
      <p:sp>
        <p:nvSpPr>
          <p:cNvPr id="6147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42910" y="1500174"/>
            <a:ext cx="7959725" cy="465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Char char="u"/>
            </a:pPr>
            <a:r>
              <a:rPr lang="zh-CN" altLang="en-US" sz="1800" b="1" dirty="0"/>
              <a:t>实验任务</a:t>
            </a:r>
          </a:p>
          <a:p>
            <a:pPr marL="914400" lvl="1" indent="-4572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zh-CN" altLang="en-US" sz="1800" b="1" dirty="0"/>
              <a:t>用</a:t>
            </a:r>
            <a:r>
              <a:rPr lang="en-US" altLang="zh-CN" sz="1800" b="1" dirty="0" err="1"/>
              <a:t>Quartus</a:t>
            </a:r>
            <a:r>
              <a:rPr lang="en-US" altLang="zh-CN" sz="1800" b="1" dirty="0"/>
              <a:t> II</a:t>
            </a:r>
            <a:r>
              <a:rPr lang="zh-CN" altLang="en-US" sz="1800" b="1" dirty="0"/>
              <a:t>设计二位</a:t>
            </a:r>
            <a:r>
              <a:rPr lang="zh-CN" altLang="en-US" sz="1800" b="1" dirty="0" smtClean="0"/>
              <a:t>全加器，</a:t>
            </a:r>
            <a:r>
              <a:rPr lang="zh-CN" altLang="en-US" sz="1800" b="1" dirty="0"/>
              <a:t>并下载到</a:t>
            </a:r>
            <a:r>
              <a:rPr lang="en-US" altLang="zh-CN" sz="1800" b="1" dirty="0"/>
              <a:t>FPGA</a:t>
            </a:r>
            <a:r>
              <a:rPr lang="zh-CN" altLang="en-US" sz="1800" b="1" dirty="0"/>
              <a:t>中测试。</a:t>
            </a:r>
          </a:p>
          <a:p>
            <a:pPr marL="457200" indent="-4572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Char char="u"/>
            </a:pPr>
            <a:r>
              <a:rPr lang="zh-CN" altLang="en-US" sz="1800" b="1" dirty="0"/>
              <a:t>主要步骤</a:t>
            </a:r>
            <a:endParaRPr lang="zh-CN" altLang="en-US" sz="1800" b="1" dirty="0"/>
          </a:p>
          <a:p>
            <a:pPr marL="914400" lvl="1" indent="-4572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altLang="zh-CN" sz="1800" b="1" dirty="0"/>
              <a:t>1. </a:t>
            </a:r>
            <a:r>
              <a:rPr lang="zh-CN" altLang="en-US" sz="1800" b="1" dirty="0"/>
              <a:t>在</a:t>
            </a:r>
            <a:r>
              <a:rPr lang="en-US" altLang="zh-CN" sz="1800" b="1" dirty="0" err="1"/>
              <a:t>Quartus</a:t>
            </a:r>
            <a:r>
              <a:rPr lang="en-US" altLang="zh-CN" sz="1800" b="1" dirty="0"/>
              <a:t> II</a:t>
            </a:r>
            <a:r>
              <a:rPr lang="zh-CN" altLang="en-US" sz="1800" b="1" dirty="0"/>
              <a:t>中选用基本门电路器件，构成一个两位全加器逻辑图。</a:t>
            </a:r>
          </a:p>
          <a:p>
            <a:pPr marL="914400" lvl="1" indent="-4572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altLang="zh-CN" sz="1800" b="1" dirty="0"/>
              <a:t>2. </a:t>
            </a:r>
            <a:r>
              <a:rPr lang="zh-CN" altLang="en-US" sz="1800" b="1" dirty="0"/>
              <a:t>使用模拟工具进行模拟验证，并通过验证。</a:t>
            </a:r>
          </a:p>
          <a:p>
            <a:pPr marL="914400" lvl="1" indent="-4572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altLang="zh-CN" sz="1800" b="1" dirty="0"/>
              <a:t>3. </a:t>
            </a:r>
            <a:r>
              <a:rPr lang="zh-CN" altLang="en-US" sz="1800" b="1" dirty="0"/>
              <a:t>定义</a:t>
            </a:r>
            <a:r>
              <a:rPr lang="en-US" altLang="zh-CN" sz="1800" b="1" dirty="0"/>
              <a:t>FPGA</a:t>
            </a:r>
            <a:r>
              <a:rPr lang="zh-CN" altLang="en-US" sz="1800" b="1" dirty="0"/>
              <a:t>的</a:t>
            </a:r>
            <a:r>
              <a:rPr lang="en-US" altLang="zh-CN" sz="1800" b="1" dirty="0"/>
              <a:t>IO</a:t>
            </a:r>
            <a:r>
              <a:rPr lang="zh-CN" altLang="en-US" sz="1800" b="1" dirty="0"/>
              <a:t>引脚功能。</a:t>
            </a:r>
          </a:p>
          <a:p>
            <a:pPr marL="914400" lvl="1" indent="-4572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altLang="zh-CN" sz="1800" b="1" dirty="0"/>
              <a:t>4. </a:t>
            </a:r>
            <a:r>
              <a:rPr lang="zh-CN" altLang="en-US" sz="1800" b="1" dirty="0"/>
              <a:t>下载设计的电路到</a:t>
            </a:r>
            <a:r>
              <a:rPr lang="en-US" altLang="zh-CN" sz="1800" b="1" dirty="0"/>
              <a:t>FPGA</a:t>
            </a:r>
            <a:r>
              <a:rPr lang="zh-CN" altLang="en-US" sz="1800" b="1" dirty="0"/>
              <a:t>。</a:t>
            </a:r>
          </a:p>
          <a:p>
            <a:pPr marL="914400" lvl="1" indent="-4572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altLang="zh-CN" sz="1800" b="1" dirty="0"/>
              <a:t>5. </a:t>
            </a:r>
            <a:r>
              <a:rPr lang="zh-CN" altLang="en-US" sz="1800" b="1" dirty="0"/>
              <a:t>用开关和发光二极管测试</a:t>
            </a:r>
            <a:r>
              <a:rPr lang="en-US" altLang="zh-CN" sz="1800" b="1" dirty="0"/>
              <a:t>FPGA</a:t>
            </a:r>
            <a:r>
              <a:rPr lang="zh-CN" altLang="en-US" sz="1800" b="1" dirty="0"/>
              <a:t>的功能</a:t>
            </a:r>
            <a:r>
              <a:rPr lang="zh-CN" altLang="en-US" sz="1800" b="1" dirty="0" smtClean="0"/>
              <a:t>。</a:t>
            </a:r>
            <a:endParaRPr lang="en-US" altLang="zh-CN" sz="1800" b="1" dirty="0" smtClean="0"/>
          </a:p>
          <a:p>
            <a:pPr lvl="1" indent="-4572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Char char="u"/>
            </a:pPr>
            <a:r>
              <a:rPr lang="zh-CN" altLang="en-US" sz="1800" b="1" dirty="0" smtClean="0"/>
              <a:t>参考资料</a:t>
            </a:r>
            <a:endParaRPr lang="zh-CN" altLang="en-US" sz="1800" b="1" dirty="0"/>
          </a:p>
          <a:p>
            <a:pPr marL="914400" lvl="1" indent="-4572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altLang="zh-CN" sz="1800" b="1" dirty="0" smtClean="0"/>
              <a:t>1. 《</a:t>
            </a:r>
            <a:r>
              <a:rPr lang="zh-CN" altLang="en-US" sz="1800" b="1" dirty="0" smtClean="0"/>
              <a:t>数字逻辑</a:t>
            </a:r>
            <a:r>
              <a:rPr lang="en-US" altLang="zh-CN" sz="1800" b="1" dirty="0" smtClean="0"/>
              <a:t>》</a:t>
            </a:r>
            <a:r>
              <a:rPr lang="zh-CN" altLang="en-US" sz="1800" b="1" dirty="0" smtClean="0"/>
              <a:t>理论课教材。</a:t>
            </a:r>
            <a:endParaRPr lang="en-US" altLang="zh-CN" sz="1800" b="1" dirty="0" smtClean="0"/>
          </a:p>
          <a:p>
            <a:pPr marL="914400" lvl="1" indent="-4572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altLang="zh-CN" sz="1800" b="1" dirty="0" smtClean="0"/>
              <a:t>2.《</a:t>
            </a:r>
            <a:r>
              <a:rPr lang="zh-CN" altLang="en-US" sz="1800" b="1" dirty="0"/>
              <a:t>数字逻辑实验指导书</a:t>
            </a:r>
            <a:r>
              <a:rPr lang="en-US" altLang="zh-CN" sz="1800" b="1" dirty="0" smtClean="0"/>
              <a:t>》   P</a:t>
            </a:r>
            <a:r>
              <a:rPr lang="zh-CN" altLang="en-US" sz="1800" b="1" dirty="0" smtClean="0"/>
              <a:t>实验</a:t>
            </a:r>
            <a:r>
              <a:rPr lang="en-US" altLang="zh-CN" sz="1800" b="1" dirty="0" smtClean="0"/>
              <a:t>-18  </a:t>
            </a:r>
            <a:r>
              <a:rPr lang="zh-CN" altLang="en-US" sz="1800" b="1" dirty="0" smtClean="0"/>
              <a:t>“</a:t>
            </a:r>
            <a:r>
              <a:rPr lang="zh-CN" altLang="zh-CN" sz="1800" b="1" dirty="0" smtClean="0"/>
              <a:t>实验</a:t>
            </a:r>
            <a:r>
              <a:rPr lang="zh-CN" altLang="zh-CN" sz="1800" b="1" dirty="0"/>
              <a:t>四</a:t>
            </a:r>
            <a:r>
              <a:rPr lang="en-US" altLang="zh-CN" sz="1800" b="1" dirty="0"/>
              <a:t>  </a:t>
            </a:r>
            <a:r>
              <a:rPr lang="zh-CN" altLang="zh-CN" sz="1800" b="1" dirty="0"/>
              <a:t>半加器、全加器及逻辑运算</a:t>
            </a:r>
            <a:r>
              <a:rPr lang="zh-CN" altLang="zh-CN" sz="1800" b="1" dirty="0" smtClean="0"/>
              <a:t>实验</a:t>
            </a:r>
            <a:r>
              <a:rPr lang="zh-CN" altLang="en-US" sz="1800" b="1" dirty="0" smtClean="0"/>
              <a:t>”</a:t>
            </a:r>
            <a:endParaRPr lang="zh-CN" alt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1604" y="142852"/>
            <a:ext cx="5414946" cy="571480"/>
          </a:xfrm>
        </p:spPr>
        <p:txBody>
          <a:bodyPr/>
          <a:lstStyle/>
          <a:p>
            <a:pPr algn="ctr"/>
            <a:r>
              <a:rPr lang="zh-CN" altLang="en-US" sz="3200" dirty="0" smtClean="0">
                <a:latin typeface="方正姚体" pitchFamily="2" charset="-122"/>
                <a:ea typeface="方正姚体" pitchFamily="2" charset="-122"/>
              </a:rPr>
              <a:t>二位全加器真值表</a:t>
            </a:r>
            <a:endParaRPr lang="zh-CN" altLang="en-US" sz="3200" dirty="0">
              <a:latin typeface="方正姚体" pitchFamily="2" charset="-122"/>
              <a:ea typeface="方正姚体" pitchFamily="2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000100" y="714356"/>
          <a:ext cx="7000924" cy="405384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000132"/>
                <a:gridCol w="1000132"/>
                <a:gridCol w="1000132"/>
                <a:gridCol w="1000132"/>
                <a:gridCol w="1000132"/>
                <a:gridCol w="1000132"/>
                <a:gridCol w="1000132"/>
              </a:tblGrid>
              <a:tr h="29432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A1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A0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B1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B0</a:t>
                      </a:r>
                      <a:endParaRPr lang="zh-CN" alt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C1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S1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S0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2357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2357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2357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2357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2357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2357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2357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235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…</a:t>
                      </a:r>
                      <a:endParaRPr lang="zh-CN" altLang="en-US" sz="2000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…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…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…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…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…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…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2357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2357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矩形 16"/>
          <p:cNvSpPr/>
          <p:nvPr/>
        </p:nvSpPr>
        <p:spPr>
          <a:xfrm>
            <a:off x="714348" y="5286388"/>
            <a:ext cx="78581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000000"/>
                </a:solidFill>
              </a:rPr>
              <a:t>其中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:  </a:t>
            </a:r>
          </a:p>
          <a:p>
            <a:r>
              <a:rPr lang="zh-CN" altLang="en-US" sz="2000" b="1" dirty="0" smtClean="0">
                <a:solidFill>
                  <a:srgbClr val="000000"/>
                </a:solidFill>
                <a:sym typeface="Wingdings" pitchFamily="2" charset="2"/>
              </a:rPr>
              <a:t>（</a:t>
            </a:r>
            <a:r>
              <a:rPr lang="en-US" altLang="zh-CN" sz="2000" b="1" dirty="0" smtClean="0">
                <a:solidFill>
                  <a:srgbClr val="000000"/>
                </a:solidFill>
                <a:sym typeface="Wingdings" pitchFamily="2" charset="2"/>
              </a:rPr>
              <a:t>1</a:t>
            </a:r>
            <a:r>
              <a:rPr lang="zh-CN" altLang="en-US" sz="2000" b="1" dirty="0" smtClean="0">
                <a:solidFill>
                  <a:srgbClr val="000000"/>
                </a:solidFill>
                <a:sym typeface="Wingdings" pitchFamily="2" charset="2"/>
              </a:rPr>
              <a:t>）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A1A0</a:t>
            </a:r>
            <a:r>
              <a:rPr lang="zh-CN" altLang="en-US" sz="2000" b="1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B1B0</a:t>
            </a:r>
            <a:r>
              <a:rPr lang="zh-CN" altLang="en-US" sz="2000" b="1" dirty="0" smtClean="0">
                <a:solidFill>
                  <a:srgbClr val="000000"/>
                </a:solidFill>
              </a:rPr>
              <a:t>为两个二位二进制数，</a:t>
            </a:r>
            <a:r>
              <a:rPr lang="zh-CN" altLang="en-US" sz="2000" b="1" dirty="0" smtClean="0">
                <a:solidFill>
                  <a:srgbClr val="000000"/>
                </a:solidFill>
              </a:rPr>
              <a:t>共有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16</a:t>
            </a:r>
            <a:r>
              <a:rPr lang="zh-CN" altLang="en-US" sz="2000" b="1" dirty="0" smtClean="0">
                <a:solidFill>
                  <a:srgbClr val="000000"/>
                </a:solidFill>
              </a:rPr>
              <a:t>组输入数据；具 体不再以上真值表中一一列出，请同学们自己完成。</a:t>
            </a:r>
            <a:endParaRPr lang="en-US" altLang="zh-CN" sz="2000" b="1" dirty="0" smtClean="0">
              <a:solidFill>
                <a:srgbClr val="000000"/>
              </a:solidFill>
            </a:endParaRPr>
          </a:p>
          <a:p>
            <a:r>
              <a:rPr lang="zh-CN" altLang="en-US" sz="2000" b="1" dirty="0" smtClean="0">
                <a:solidFill>
                  <a:srgbClr val="000000"/>
                </a:solidFill>
              </a:rPr>
              <a:t>（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2</a:t>
            </a:r>
            <a:r>
              <a:rPr lang="zh-CN" altLang="en-US" sz="2000" b="1" dirty="0" smtClean="0">
                <a:solidFill>
                  <a:srgbClr val="000000"/>
                </a:solidFill>
              </a:rPr>
              <a:t>）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S1S0</a:t>
            </a:r>
            <a:r>
              <a:rPr lang="zh-CN" altLang="en-US" sz="2000" b="1" dirty="0" smtClean="0">
                <a:solidFill>
                  <a:srgbClr val="000000"/>
                </a:solidFill>
              </a:rPr>
              <a:t>为两数相加之和，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C1</a:t>
            </a:r>
            <a:r>
              <a:rPr lang="zh-CN" altLang="en-US" sz="2000" b="1" dirty="0" smtClean="0">
                <a:solidFill>
                  <a:srgbClr val="000000"/>
                </a:solidFill>
              </a:rPr>
              <a:t>为</a:t>
            </a:r>
            <a:r>
              <a:rPr lang="zh-CN" altLang="en-US" sz="2000" b="1" dirty="0" smtClean="0">
                <a:solidFill>
                  <a:srgbClr val="000000"/>
                </a:solidFill>
              </a:rPr>
              <a:t>两数相加</a:t>
            </a:r>
            <a:r>
              <a:rPr lang="zh-CN" altLang="en-US" sz="2000" b="1" dirty="0" smtClean="0">
                <a:solidFill>
                  <a:srgbClr val="000000"/>
                </a:solidFill>
              </a:rPr>
              <a:t>之后的“进位”位。</a:t>
            </a:r>
            <a:endParaRPr lang="zh-CN" altLang="en-US" sz="2000" b="1" dirty="0" smtClean="0">
              <a:solidFill>
                <a:srgbClr val="000000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071538" y="4786322"/>
            <a:ext cx="3857652" cy="695744"/>
            <a:chOff x="1643042" y="4714884"/>
            <a:chExt cx="3429024" cy="695744"/>
          </a:xfrm>
        </p:grpSpPr>
        <p:sp>
          <p:nvSpPr>
            <p:cNvPr id="14" name="左大括号 13"/>
            <p:cNvSpPr/>
            <p:nvPr/>
          </p:nvSpPr>
          <p:spPr bwMode="auto">
            <a:xfrm rot="16200000">
              <a:off x="3178959" y="3178967"/>
              <a:ext cx="357190" cy="3429024"/>
            </a:xfrm>
            <a:prstGeom prst="leftBrac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143286" y="5072074"/>
              <a:ext cx="5317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000000"/>
                  </a:solidFill>
                </a:rPr>
                <a:t>输入</a:t>
              </a:r>
              <a:endParaRPr lang="zh-CN" altLang="en-US" sz="1600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072066" y="4786322"/>
            <a:ext cx="2928958" cy="695744"/>
            <a:chOff x="1643042" y="4714884"/>
            <a:chExt cx="3429024" cy="695744"/>
          </a:xfrm>
        </p:grpSpPr>
        <p:sp>
          <p:nvSpPr>
            <p:cNvPr id="20" name="左大括号 19"/>
            <p:cNvSpPr/>
            <p:nvPr/>
          </p:nvSpPr>
          <p:spPr bwMode="auto">
            <a:xfrm rot="16200000">
              <a:off x="3178959" y="3178967"/>
              <a:ext cx="357190" cy="3429024"/>
            </a:xfrm>
            <a:prstGeom prst="leftBrac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976551" y="5072074"/>
              <a:ext cx="7003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000000"/>
                  </a:solidFill>
                </a:rPr>
                <a:t>输出</a:t>
              </a:r>
              <a:endParaRPr lang="zh-CN" altLang="en-US" sz="1600" b="1" dirty="0">
                <a:solidFill>
                  <a:srgbClr val="000000"/>
                </a:solidFill>
              </a:endParaRPr>
            </a:p>
          </p:txBody>
        </p:sp>
      </p:grpSp>
      <p:cxnSp>
        <p:nvCxnSpPr>
          <p:cNvPr id="12" name="直接连接符 11"/>
          <p:cNvCxnSpPr/>
          <p:nvPr/>
        </p:nvCxnSpPr>
        <p:spPr bwMode="auto">
          <a:xfrm rot="5400000">
            <a:off x="3036877" y="2749545"/>
            <a:ext cx="4071966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7772400" cy="755650"/>
          </a:xfrm>
        </p:spPr>
        <p:txBody>
          <a:bodyPr/>
          <a:lstStyle/>
          <a:p>
            <a:pPr eaLnBrk="1" hangingPunct="1"/>
            <a:r>
              <a:rPr lang="zh-CN" altLang="en-US" sz="4000" dirty="0" smtClean="0"/>
              <a:t>下次课的预习-</a:t>
            </a:r>
            <a:r>
              <a:rPr lang="zh-CN" altLang="en-US" sz="4000" dirty="0" smtClean="0"/>
              <a:t>组合电路（二）</a:t>
            </a:r>
            <a:endParaRPr lang="zh-CN" altLang="en-US" sz="4000" dirty="0" smtClean="0"/>
          </a:p>
        </p:txBody>
      </p:sp>
      <p:sp>
        <p:nvSpPr>
          <p:cNvPr id="71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27088" y="1484313"/>
            <a:ext cx="7777162" cy="5113337"/>
          </a:xfrm>
        </p:spPr>
        <p:txBody>
          <a:bodyPr/>
          <a:lstStyle/>
          <a:p>
            <a:pPr marL="812800" indent="-812800" eaLnBrk="1" hangingPunct="1">
              <a:lnSpc>
                <a:spcPct val="120000"/>
              </a:lnSpc>
            </a:pPr>
            <a:r>
              <a:rPr lang="zh-CN" altLang="en-US" sz="2000" dirty="0" smtClean="0"/>
              <a:t>预习内容</a:t>
            </a:r>
          </a:p>
          <a:p>
            <a:pPr marL="1168400" lvl="1" indent="-711200" eaLnBrk="1" hangingPunct="1">
              <a:lnSpc>
                <a:spcPct val="120000"/>
              </a:lnSpc>
            </a:pPr>
            <a:r>
              <a:rPr lang="en-US" altLang="zh-CN" sz="2000" dirty="0" smtClean="0"/>
              <a:t>8421</a:t>
            </a:r>
            <a:r>
              <a:rPr lang="zh-CN" altLang="en-US" sz="2000" dirty="0" smtClean="0"/>
              <a:t>码与余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码之间的关系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1168400" lvl="1" indent="-711200" eaLnBrk="1" hangingPunct="1">
              <a:lnSpc>
                <a:spcPct val="120000"/>
              </a:lnSpc>
            </a:pPr>
            <a:r>
              <a:rPr lang="en-US" altLang="zh-CN" sz="2000" dirty="0" smtClean="0"/>
              <a:t>2421</a:t>
            </a:r>
            <a:r>
              <a:rPr lang="zh-CN" altLang="en-US" sz="2000" dirty="0" smtClean="0"/>
              <a:t>码与</a:t>
            </a:r>
            <a:r>
              <a:rPr lang="en-US" altLang="zh-CN" sz="2000" dirty="0" smtClean="0"/>
              <a:t>gray</a:t>
            </a:r>
            <a:r>
              <a:rPr lang="zh-CN" altLang="en-US" sz="2000" dirty="0" smtClean="0"/>
              <a:t>码之间的关系。</a:t>
            </a:r>
          </a:p>
          <a:p>
            <a:pPr marL="1168400" lvl="1" indent="-711200" eaLnBrk="1" hangingPunct="1">
              <a:lnSpc>
                <a:spcPct val="120000"/>
              </a:lnSpc>
            </a:pPr>
            <a:r>
              <a:rPr lang="en-US" altLang="zh-CN" sz="2000" dirty="0" err="1" smtClean="0"/>
              <a:t>Quartus</a:t>
            </a:r>
            <a:r>
              <a:rPr lang="en-US" altLang="zh-CN" sz="2000" dirty="0" smtClean="0"/>
              <a:t> II</a:t>
            </a:r>
            <a:r>
              <a:rPr lang="zh-CN" altLang="en-US" sz="2000" dirty="0" smtClean="0"/>
              <a:t>的操作步骤</a:t>
            </a:r>
            <a:r>
              <a:rPr lang="zh-CN" altLang="en-US" sz="2000" dirty="0" smtClean="0"/>
              <a:t>（</a:t>
            </a:r>
            <a:r>
              <a:rPr lang="zh-CN" altLang="en-US" sz="2000" dirty="0" smtClean="0"/>
              <a:t>波形</a:t>
            </a:r>
            <a:r>
              <a:rPr lang="zh-CN" altLang="en-US" sz="2000" dirty="0" smtClean="0"/>
              <a:t>仿真、</a:t>
            </a:r>
            <a:r>
              <a:rPr lang="zh-CN" altLang="en-US" sz="2000" dirty="0" smtClean="0"/>
              <a:t>引脚锁定和下载</a:t>
            </a:r>
            <a:r>
              <a:rPr lang="zh-CN" altLang="en-US" sz="2000" dirty="0" smtClean="0"/>
              <a:t>等）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1168400" lvl="1" indent="-711200" eaLnBrk="1" hangingPunct="1">
              <a:lnSpc>
                <a:spcPct val="120000"/>
              </a:lnSpc>
            </a:pPr>
            <a:endParaRPr lang="zh-CN" altLang="en-US" sz="2000" dirty="0" smtClean="0"/>
          </a:p>
          <a:p>
            <a:pPr marL="812800" indent="-812800" eaLnBrk="1" hangingPunct="1">
              <a:lnSpc>
                <a:spcPct val="120000"/>
              </a:lnSpc>
            </a:pPr>
            <a:r>
              <a:rPr lang="zh-CN" altLang="en-US" sz="2000" dirty="0" smtClean="0"/>
              <a:t>参考资料</a:t>
            </a:r>
          </a:p>
          <a:p>
            <a:pPr marL="812800" indent="-81280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000" dirty="0" smtClean="0"/>
              <a:t>      1.《</a:t>
            </a:r>
            <a:r>
              <a:rPr lang="zh-CN" altLang="en-US" sz="2000" dirty="0" smtClean="0"/>
              <a:t>数字逻辑</a:t>
            </a:r>
            <a:r>
              <a:rPr lang="en-US" altLang="zh-CN" sz="2000" dirty="0" smtClean="0"/>
              <a:t>》</a:t>
            </a:r>
            <a:r>
              <a:rPr lang="zh-CN" altLang="en-US" sz="2000" dirty="0" smtClean="0"/>
              <a:t>理论课教材。</a:t>
            </a:r>
          </a:p>
          <a:p>
            <a:pPr marL="1168400" lvl="1" indent="-711200" eaLnBrk="1" hangingPunct="1">
              <a:lnSpc>
                <a:spcPct val="120000"/>
              </a:lnSpc>
              <a:buNone/>
            </a:pPr>
            <a:r>
              <a:rPr lang="en-US" altLang="zh-CN" sz="2000" dirty="0" smtClean="0"/>
              <a:t>2. 《</a:t>
            </a:r>
            <a:r>
              <a:rPr lang="zh-CN" altLang="en-US" sz="2000" dirty="0" smtClean="0"/>
              <a:t>数字逻辑实验指导书</a:t>
            </a:r>
            <a:r>
              <a:rPr lang="en-US" altLang="zh-CN" sz="2000" dirty="0" smtClean="0"/>
              <a:t>》p</a:t>
            </a:r>
            <a:r>
              <a:rPr lang="zh-CN" altLang="en-US" sz="2000" dirty="0" smtClean="0"/>
              <a:t>实验</a:t>
            </a:r>
            <a:r>
              <a:rPr lang="en-US" altLang="zh-CN" sz="2000" dirty="0" smtClean="0"/>
              <a:t>-25</a:t>
            </a:r>
            <a:r>
              <a:rPr lang="zh-CN" altLang="en-US" sz="2000" dirty="0" smtClean="0"/>
              <a:t>，</a:t>
            </a:r>
            <a:r>
              <a:rPr lang="zh-CN" altLang="en-US" sz="2000" dirty="0" smtClean="0">
                <a:latin typeface="Times New Roman" pitchFamily="18" charset="0"/>
              </a:rPr>
              <a:t>“</a:t>
            </a:r>
            <a:r>
              <a:rPr lang="zh-CN" altLang="zh-CN" sz="2000" dirty="0" smtClean="0"/>
              <a:t>实验三</a:t>
            </a:r>
            <a:r>
              <a:rPr lang="en-US" altLang="zh-CN" sz="2000" dirty="0" smtClean="0"/>
              <a:t>  </a:t>
            </a:r>
            <a:r>
              <a:rPr lang="zh-CN" altLang="zh-CN" sz="2000" dirty="0" smtClean="0"/>
              <a:t>组合逻辑电路</a:t>
            </a:r>
            <a:r>
              <a:rPr lang="zh-CN" altLang="en-US" sz="2000" dirty="0" smtClean="0">
                <a:latin typeface="Times New Roman" pitchFamily="18" charset="0"/>
              </a:rPr>
              <a:t>”</a:t>
            </a:r>
            <a:endParaRPr lang="zh-CN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898</TotalTime>
  <Words>659</Words>
  <Application>Microsoft Office PowerPoint</Application>
  <PresentationFormat>全屏显示(4:3)</PresentationFormat>
  <Paragraphs>184</Paragraphs>
  <Slides>7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Blueprint</vt:lpstr>
      <vt:lpstr>实验二、组合电路（一）</vt:lpstr>
      <vt:lpstr>1.异或门逻辑功能测试</vt:lpstr>
      <vt:lpstr>2.分立元件构成半加器和全加器</vt:lpstr>
      <vt:lpstr>一位全加器真值表</vt:lpstr>
      <vt:lpstr>3. 二位全加器设计</vt:lpstr>
      <vt:lpstr>二位全加器真值表</vt:lpstr>
      <vt:lpstr>下次课的预习-组合电路（二）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liuxuemin</cp:lastModifiedBy>
  <cp:revision>104</cp:revision>
  <dcterms:created xsi:type="dcterms:W3CDTF">1601-01-01T00:00:00Z</dcterms:created>
  <dcterms:modified xsi:type="dcterms:W3CDTF">2020-10-06T02:35:55Z</dcterms:modified>
</cp:coreProperties>
</file>