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03" r:id="rId2"/>
    <p:sldId id="610" r:id="rId3"/>
    <p:sldId id="611" r:id="rId4"/>
    <p:sldId id="612" r:id="rId5"/>
    <p:sldId id="613" r:id="rId6"/>
    <p:sldId id="615" r:id="rId7"/>
    <p:sldId id="614" r:id="rId8"/>
    <p:sldId id="616" r:id="rId9"/>
    <p:sldId id="609" r:id="rId10"/>
    <p:sldId id="605" r:id="rId11"/>
    <p:sldId id="617" r:id="rId12"/>
    <p:sldId id="618" r:id="rId13"/>
    <p:sldId id="622" r:id="rId14"/>
    <p:sldId id="625" r:id="rId15"/>
    <p:sldId id="623" r:id="rId16"/>
    <p:sldId id="624" r:id="rId17"/>
    <p:sldId id="619" r:id="rId18"/>
    <p:sldId id="626" r:id="rId19"/>
    <p:sldId id="627" r:id="rId20"/>
    <p:sldId id="628" r:id="rId21"/>
    <p:sldId id="629" r:id="rId22"/>
    <p:sldId id="606" r:id="rId23"/>
    <p:sldId id="630" r:id="rId24"/>
    <p:sldId id="631" r:id="rId25"/>
    <p:sldId id="632" r:id="rId26"/>
    <p:sldId id="636" r:id="rId27"/>
    <p:sldId id="637" r:id="rId28"/>
    <p:sldId id="638" r:id="rId29"/>
    <p:sldId id="607" r:id="rId30"/>
    <p:sldId id="639" r:id="rId31"/>
    <p:sldId id="640" r:id="rId32"/>
    <p:sldId id="641" r:id="rId33"/>
    <p:sldId id="642" r:id="rId34"/>
    <p:sldId id="643" r:id="rId35"/>
    <p:sldId id="644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08" r:id="rId45"/>
    <p:sldId id="654" r:id="rId46"/>
    <p:sldId id="655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6156B-FE88-40CD-9C7B-DECA00849DD4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57F3-74D6-4649-A989-81F354B2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B7D42-DA49-3B33-D474-268C0BF6A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67D43-1FDE-5D56-5091-598C87B5E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04F4A-F03B-D930-E970-295ABF40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5AB60-CF8D-BF95-D72C-8D75FCDA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98D87-E5ED-0390-EBB5-5B64E79F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7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F419D-F03A-D62E-3725-1FFBF699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52C26-8A39-3006-0D5C-2F9F64EB8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31CA7-44D7-C5AA-1B88-820EE5EB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A9746-ACB5-E47C-469D-9CACC2C3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9C64D-73D4-93AA-B1C2-44EBA5A6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09FEA8-41DB-5FB4-2E53-74BD1B10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9CC23-47C7-1D68-100F-C13EFEEE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FD889-81A8-CB5D-649D-94E3AC57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2B33B-FA51-ACD2-2FD7-A5575688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45E08-79CA-008B-F71E-49B5CDFE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2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54C1C-5A12-D89E-17CA-5B058046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675D3-2487-B5E2-4FD4-512A8F97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FE458-56D4-CA5C-114A-2F8E231E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F966F-011E-2D60-0935-52583208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99C6-2A7A-22AF-AF99-2C0C07CE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0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B0B0-085D-0033-7DDA-4B683C3C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C8B96-DCAB-03C4-BD28-42C94850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56870-BC14-B794-7D18-4E4CAE61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13939-9EDA-AF1C-65E8-7DB86EC2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822C6-D87D-DF37-057F-1CF8B2CF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6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3851D-3182-F177-1574-D0FEDA42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24D51-E3A0-7571-956A-5CEE6D7C4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BBF9F-A947-D4D8-9330-AE619C8AD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6855F-BD0B-90A1-F748-5DDA986E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FEE1D-3A26-70F1-5A02-4950D8B0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387CA-9BBF-D6B8-6E6E-A09B2059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8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83B1-3A49-17FE-3367-695053A4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EFF1E-D9CD-6F3C-4DEA-041E7DE8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FE3B6-B45B-7167-F776-4520A011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508C15-5A90-C9FD-3278-51AE5EF26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513F8-2C8E-9767-9F58-E1811338F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DA256-D422-3D34-774D-C4991412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E73CB-B5E7-CFB9-C802-E53C8E9F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4049CD-5F4D-AC32-B0FF-20183325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7B3E6-1639-F67F-4527-0DEA47D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A990F-AD81-7EF3-C410-C1867EB3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0A818-EF31-8438-6CE7-B542BDCC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BC962-C9C4-F43B-690C-6A8C134A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7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47F8C-F558-E87F-3635-4C1112B5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98E49-D7D4-C917-715B-1C1FAA6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3655A-DDA2-07D6-CC4A-80DF7AD9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970BA-518C-CAAF-25B7-D470F850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AE5EB-693B-4235-7ED1-14E3CC13E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8E708-DCDC-430D-60F8-9EB78975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C9236-F1F7-DFF3-E135-1C1FE9C6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59DDC-9418-D728-7BB6-6F2DEEB0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EFA3E-288E-880A-BBBA-4886FCA7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6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0E2C5-444B-8AA4-1E86-62C7F20C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69287-40CB-2695-FED4-407850620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03D81-E502-954F-B099-91A0F62CD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FE5E2-E9CE-78C6-1A64-85757000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6F45-D68E-5FF4-93F5-DAF163AF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86786-C3F3-0D28-512A-62A083C9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6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BCB85-31FE-3B6F-3B9D-B5EA7488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E92DE-5C10-120F-A4A4-E20B5A7F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C6AF-C682-014E-7F4F-D1543D1EC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FE00-9BB5-45F8-82A4-EDBF897898CD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6F5D-D3FE-858D-2314-6D8412288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C5A1A-1514-A05F-8B1A-C4F07F3F5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4EF3-7FC5-4D24-B042-0DF00760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894"/>
            <a:ext cx="12192000" cy="86133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744E846D-699A-DC7C-4674-656AE22E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83068" y="-75204813"/>
            <a:ext cx="194058326" cy="162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9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1D192B-16A0-8BCE-395C-94B5DEF27823}"/>
              </a:ext>
            </a:extLst>
          </p:cNvPr>
          <p:cNvSpPr txBox="1"/>
          <p:nvPr/>
        </p:nvSpPr>
        <p:spPr>
          <a:xfrm>
            <a:off x="1419133" y="2079285"/>
            <a:ext cx="2201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/>
                </a:solidFill>
              </a:rPr>
              <a:t>NumPy</a:t>
            </a:r>
            <a:r>
              <a:rPr lang="zh-CN" altLang="en-US" sz="3200" b="1" dirty="0">
                <a:solidFill>
                  <a:schemeClr val="accent4"/>
                </a:solidFill>
              </a:rPr>
              <a:t>库</a:t>
            </a:r>
            <a:r>
              <a:rPr lang="en-US" altLang="zh-CN" sz="3200" b="1" dirty="0">
                <a:solidFill>
                  <a:schemeClr val="accent4"/>
                </a:solidFill>
              </a:rPr>
              <a:t>:</a:t>
            </a:r>
            <a:endParaRPr lang="zh-CN" altLang="en-US" sz="3200" b="1" dirty="0">
              <a:solidFill>
                <a:schemeClr val="accent4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F79639-648D-9A2F-522B-039D7AF29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26" y="5127573"/>
            <a:ext cx="6794747" cy="813201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2A04CB0-7A69-F3D5-F7F4-BE1061A9A1C4}"/>
              </a:ext>
            </a:extLst>
          </p:cNvPr>
          <p:cNvSpPr txBox="1"/>
          <p:nvPr/>
        </p:nvSpPr>
        <p:spPr>
          <a:xfrm>
            <a:off x="3212655" y="2727111"/>
            <a:ext cx="7560212" cy="1702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ndarray</a:t>
            </a:r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</a:rPr>
              <a:t>NumPy</a:t>
            </a:r>
            <a:r>
              <a:rPr lang="zh-CN" altLang="en-US" sz="3600" b="1" dirty="0">
                <a:solidFill>
                  <a:schemeClr val="bg1"/>
                </a:solidFill>
              </a:rPr>
              <a:t>核心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lvl="1"/>
            <a:r>
              <a:rPr lang="en-US" altLang="zh-CN" sz="3200" b="1" dirty="0">
                <a:solidFill>
                  <a:schemeClr val="bg1"/>
                </a:solidFill>
              </a:rPr>
              <a:t>N-dimensional array, N</a:t>
            </a:r>
            <a:r>
              <a:rPr lang="zh-CN" altLang="en-US" sz="3200" b="1" dirty="0">
                <a:solidFill>
                  <a:schemeClr val="bg1"/>
                </a:solidFill>
              </a:rPr>
              <a:t>维数组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1"/>
            <a:r>
              <a:rPr lang="zh-CN" altLang="en-US" sz="3200" b="1" dirty="0">
                <a:solidFill>
                  <a:schemeClr val="bg1"/>
                </a:solidFill>
              </a:rPr>
              <a:t>相同数据类型的元素组成的多维数组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lvl="2"/>
            <a:r>
              <a:rPr lang="zh-CN" altLang="en-US" sz="2800" b="1" dirty="0">
                <a:solidFill>
                  <a:schemeClr val="bg1"/>
                </a:solidFill>
              </a:rPr>
              <a:t>数组大小需事先指定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34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5E7A3B88-1563-B254-E3DF-0BF3B8D33191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数组创建与属性</a:t>
            </a: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D8425E95-32FA-B325-45E4-4107023FB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0" y="157524"/>
            <a:ext cx="11607929" cy="65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4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0F29D5-956D-F7AD-D262-CE90996A7336}"/>
              </a:ext>
            </a:extLst>
          </p:cNvPr>
          <p:cNvSpPr txBox="1"/>
          <p:nvPr/>
        </p:nvSpPr>
        <p:spPr>
          <a:xfrm>
            <a:off x="1874981" y="2220067"/>
            <a:ext cx="8442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索引方式</a:t>
            </a:r>
            <a:r>
              <a:rPr lang="en-US" altLang="zh-CN" sz="2800" b="1" dirty="0">
                <a:solidFill>
                  <a:schemeClr val="accent4"/>
                </a:solidFill>
              </a:rPr>
              <a:t>:       </a:t>
            </a:r>
            <a:r>
              <a:rPr lang="zh-CN" altLang="en-US" sz="2800" b="1" dirty="0">
                <a:solidFill>
                  <a:schemeClr val="bg1"/>
                </a:solidFill>
              </a:rPr>
              <a:t>目标数组</a:t>
            </a:r>
            <a:r>
              <a:rPr lang="en-US" altLang="zh-CN" sz="2800" b="1" dirty="0">
                <a:solidFill>
                  <a:schemeClr val="bg1"/>
                </a:solidFill>
              </a:rPr>
              <a:t>[</a:t>
            </a:r>
            <a:r>
              <a:rPr lang="en-US" altLang="zh-CN" sz="2800" b="1" dirty="0">
                <a:solidFill>
                  <a:schemeClr val="accent6"/>
                </a:solidFill>
              </a:rPr>
              <a:t>[</a:t>
            </a:r>
            <a:r>
              <a:rPr lang="zh-CN" altLang="en-US" sz="2800" b="1" dirty="0">
                <a:solidFill>
                  <a:schemeClr val="bg1"/>
                </a:solidFill>
              </a:rPr>
              <a:t>行索引</a:t>
            </a:r>
            <a:r>
              <a:rPr lang="en-US" altLang="zh-CN" sz="2800" b="1" dirty="0">
                <a:solidFill>
                  <a:schemeClr val="accent6"/>
                </a:solidFill>
              </a:rPr>
              <a:t>]</a:t>
            </a:r>
            <a:r>
              <a:rPr lang="en-US" altLang="zh-CN" sz="2800" b="1" dirty="0">
                <a:solidFill>
                  <a:schemeClr val="bg1"/>
                </a:solidFill>
              </a:rPr>
              <a:t>,</a:t>
            </a:r>
            <a:r>
              <a:rPr lang="en-US" altLang="zh-CN" sz="2800" b="1" dirty="0">
                <a:solidFill>
                  <a:schemeClr val="accent2"/>
                </a:solidFill>
              </a:rPr>
              <a:t>[</a:t>
            </a:r>
            <a:r>
              <a:rPr lang="zh-CN" altLang="en-US" sz="2800" b="1" dirty="0">
                <a:solidFill>
                  <a:schemeClr val="bg1"/>
                </a:solidFill>
              </a:rPr>
              <a:t>列索引</a:t>
            </a:r>
            <a:r>
              <a:rPr lang="en-US" altLang="zh-CN" sz="2800" b="1" dirty="0">
                <a:solidFill>
                  <a:schemeClr val="accent2"/>
                </a:solidFill>
              </a:rPr>
              <a:t>]</a:t>
            </a:r>
            <a:r>
              <a:rPr lang="en-US" altLang="zh-CN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                     </a:t>
            </a:r>
            <a:r>
              <a:rPr lang="en-US" altLang="zh-CN" sz="2800" b="1" dirty="0">
                <a:solidFill>
                  <a:srgbClr val="FF0000"/>
                </a:solidFill>
              </a:rPr>
              <a:t> :       </a:t>
            </a:r>
            <a:r>
              <a:rPr lang="zh-CN" altLang="en-US" sz="2800" b="1" dirty="0">
                <a:solidFill>
                  <a:schemeClr val="bg1"/>
                </a:solidFill>
              </a:rPr>
              <a:t>表示所有</a:t>
            </a:r>
          </a:p>
        </p:txBody>
      </p:sp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0E8FE99F-DEB9-CC23-6EBB-E96385387FC1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数组切片</a:t>
            </a: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55CEF80D-A8B8-B9DB-542A-5CF30A846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8" y="3348902"/>
            <a:ext cx="11478987" cy="32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9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0F29D5-956D-F7AD-D262-CE90996A7336}"/>
              </a:ext>
            </a:extLst>
          </p:cNvPr>
          <p:cNvSpPr txBox="1"/>
          <p:nvPr/>
        </p:nvSpPr>
        <p:spPr>
          <a:xfrm>
            <a:off x="2319481" y="2277302"/>
            <a:ext cx="844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双层切片</a:t>
            </a:r>
            <a:r>
              <a:rPr lang="en-US" altLang="zh-CN" sz="2800" b="1" dirty="0">
                <a:solidFill>
                  <a:schemeClr val="accent4"/>
                </a:solidFill>
              </a:rPr>
              <a:t>:       </a:t>
            </a:r>
            <a:r>
              <a:rPr lang="zh-CN" altLang="en-US" sz="2800" b="1" dirty="0">
                <a:solidFill>
                  <a:schemeClr val="accent1"/>
                </a:solidFill>
              </a:rPr>
              <a:t>例</a:t>
            </a:r>
            <a:r>
              <a:rPr lang="en-US" altLang="zh-CN" sz="2800" b="1" dirty="0">
                <a:solidFill>
                  <a:schemeClr val="accent1"/>
                </a:solidFill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chemeClr val="bg1"/>
                </a:solidFill>
              </a:rPr>
              <a:t>抽取</a:t>
            </a:r>
            <a:r>
              <a:rPr lang="en-US" altLang="zh-CN" sz="2800" b="1" dirty="0">
                <a:solidFill>
                  <a:schemeClr val="bg1"/>
                </a:solidFill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行中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列数据</a:t>
            </a:r>
          </a:p>
        </p:txBody>
      </p:sp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0E8FE99F-DEB9-CC23-6EBB-E96385387FC1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数组切片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8FB8A-D2AD-8EBD-6E7A-95859AFB5EFF}"/>
              </a:ext>
            </a:extLst>
          </p:cNvPr>
          <p:cNvSpPr txBox="1"/>
          <p:nvPr/>
        </p:nvSpPr>
        <p:spPr>
          <a:xfrm>
            <a:off x="659660" y="3361750"/>
            <a:ext cx="26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错误示范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 descr="图片包含 文本&#10;&#10;描述已自动生成">
            <a:extLst>
              <a:ext uri="{FF2B5EF4-FFF2-40B4-BE49-F238E27FC236}">
                <a16:creationId xmlns:a16="http://schemas.microsoft.com/office/drawing/2014/main" id="{3EC2C140-375C-BCFB-D65D-46F0DD953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91" y="3361387"/>
            <a:ext cx="8238709" cy="2095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DC1C94-621E-D4DB-4249-011C3E6859B0}"/>
              </a:ext>
            </a:extLst>
          </p:cNvPr>
          <p:cNvSpPr txBox="1"/>
          <p:nvPr/>
        </p:nvSpPr>
        <p:spPr>
          <a:xfrm>
            <a:off x="3515495" y="5695864"/>
            <a:ext cx="516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实际只读取了</a:t>
            </a:r>
            <a:r>
              <a:rPr lang="en-US" altLang="zh-CN" sz="2400" b="1" dirty="0">
                <a:solidFill>
                  <a:srgbClr val="00B050"/>
                </a:solidFill>
              </a:rPr>
              <a:t>(0,1)</a:t>
            </a:r>
            <a:r>
              <a:rPr lang="zh-CN" altLang="en-US" sz="2400" b="1" dirty="0">
                <a:solidFill>
                  <a:srgbClr val="00B050"/>
                </a:solidFill>
              </a:rPr>
              <a:t>与</a:t>
            </a:r>
            <a:r>
              <a:rPr lang="en-US" altLang="zh-CN" sz="2400" b="1" dirty="0">
                <a:solidFill>
                  <a:srgbClr val="00B050"/>
                </a:solidFill>
              </a:rPr>
              <a:t>(1,4)</a:t>
            </a:r>
            <a:r>
              <a:rPr lang="zh-CN" altLang="en-US" sz="2400" b="1" dirty="0">
                <a:solidFill>
                  <a:srgbClr val="00B050"/>
                </a:solidFill>
              </a:rPr>
              <a:t>这两个元素</a:t>
            </a:r>
          </a:p>
        </p:txBody>
      </p:sp>
    </p:spTree>
    <p:extLst>
      <p:ext uri="{BB962C8B-B14F-4D97-AF65-F5344CB8AC3E}">
        <p14:creationId xmlns:p14="http://schemas.microsoft.com/office/powerpoint/2010/main" val="2213817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0F29D5-956D-F7AD-D262-CE90996A7336}"/>
              </a:ext>
            </a:extLst>
          </p:cNvPr>
          <p:cNvSpPr txBox="1"/>
          <p:nvPr/>
        </p:nvSpPr>
        <p:spPr>
          <a:xfrm>
            <a:off x="2319481" y="2277302"/>
            <a:ext cx="844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双层切片</a:t>
            </a:r>
            <a:r>
              <a:rPr lang="en-US" altLang="zh-CN" sz="2800" b="1" dirty="0">
                <a:solidFill>
                  <a:schemeClr val="accent4"/>
                </a:solidFill>
              </a:rPr>
              <a:t>:       </a:t>
            </a:r>
            <a:r>
              <a:rPr lang="zh-CN" altLang="en-US" sz="2800" b="1" dirty="0">
                <a:solidFill>
                  <a:schemeClr val="accent1"/>
                </a:solidFill>
              </a:rPr>
              <a:t>例</a:t>
            </a:r>
            <a:r>
              <a:rPr lang="en-US" altLang="zh-CN" sz="2800" b="1" dirty="0">
                <a:solidFill>
                  <a:schemeClr val="accent1"/>
                </a:solidFill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chemeClr val="bg1"/>
                </a:solidFill>
              </a:rPr>
              <a:t>抽取</a:t>
            </a:r>
            <a:r>
              <a:rPr lang="en-US" altLang="zh-CN" sz="2800" b="1" dirty="0">
                <a:solidFill>
                  <a:schemeClr val="bg1"/>
                </a:solidFill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行中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列数据</a:t>
            </a:r>
          </a:p>
        </p:txBody>
      </p:sp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0E8FE99F-DEB9-CC23-6EBB-E96385387FC1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数组切片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8FB8A-D2AD-8EBD-6E7A-95859AFB5EFF}"/>
              </a:ext>
            </a:extLst>
          </p:cNvPr>
          <p:cNvSpPr txBox="1"/>
          <p:nvPr/>
        </p:nvSpPr>
        <p:spPr>
          <a:xfrm>
            <a:off x="659660" y="3361750"/>
            <a:ext cx="26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正确操作</a:t>
            </a:r>
            <a:r>
              <a:rPr lang="en-US" altLang="zh-CN" sz="2800" b="1" dirty="0">
                <a:solidFill>
                  <a:srgbClr val="00B050"/>
                </a:solidFill>
              </a:rPr>
              <a:t>: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DC1C94-621E-D4DB-4249-011C3E6859B0}"/>
              </a:ext>
            </a:extLst>
          </p:cNvPr>
          <p:cNvSpPr txBox="1"/>
          <p:nvPr/>
        </p:nvSpPr>
        <p:spPr>
          <a:xfrm>
            <a:off x="4137795" y="5909867"/>
            <a:ext cx="516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</a:rPr>
              <a:t>先切片行再切片列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D3906C4-8598-91CE-B78A-22F612391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13" y="3210929"/>
            <a:ext cx="8545374" cy="23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44152" y="-14446827"/>
            <a:ext cx="44944418" cy="31689797"/>
          </a:xfrm>
          <a:prstGeom prst="rect">
            <a:avLst/>
          </a:prstGeom>
        </p:spPr>
      </p:pic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0E8FE99F-DEB9-CC23-6EBB-E96385387FC1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常用数组函数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F5D1CF-A58F-208C-CCBA-6D058E86E4B9}"/>
              </a:ext>
            </a:extLst>
          </p:cNvPr>
          <p:cNvSpPr txBox="1"/>
          <p:nvPr/>
        </p:nvSpPr>
        <p:spPr>
          <a:xfrm>
            <a:off x="1860550" y="2016560"/>
            <a:ext cx="7810500" cy="81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accent4"/>
                </a:solidFill>
              </a:rPr>
              <a:t>reshape()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将一维数组转换为指定的多维数组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0AFDFF1-C73A-1319-9BDF-18412A2F603F}"/>
              </a:ext>
            </a:extLst>
          </p:cNvPr>
          <p:cNvSpPr txBox="1"/>
          <p:nvPr/>
        </p:nvSpPr>
        <p:spPr>
          <a:xfrm>
            <a:off x="1860550" y="3183152"/>
            <a:ext cx="7810500" cy="817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solidFill>
                  <a:schemeClr val="accent4"/>
                </a:solidFill>
              </a:rPr>
              <a:t>arange</a:t>
            </a:r>
            <a:r>
              <a:rPr lang="en-US" altLang="zh-CN" b="1" dirty="0">
                <a:solidFill>
                  <a:schemeClr val="accent4"/>
                </a:solidFill>
              </a:rPr>
              <a:t>()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生成浮点数列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45880D-9821-DE9E-40AF-DFE4E5443C92}"/>
              </a:ext>
            </a:extLst>
          </p:cNvPr>
          <p:cNvSpPr txBox="1"/>
          <p:nvPr/>
        </p:nvSpPr>
        <p:spPr>
          <a:xfrm>
            <a:off x="1860550" y="4349744"/>
            <a:ext cx="2900499" cy="4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4"/>
                </a:solidFill>
              </a:rPr>
              <a:t>zeros()</a:t>
            </a:r>
            <a:r>
              <a:rPr lang="zh-CN" altLang="en-US" b="1" dirty="0">
                <a:solidFill>
                  <a:schemeClr val="accent4"/>
                </a:solidFill>
              </a:rPr>
              <a:t>、 </a:t>
            </a:r>
            <a:r>
              <a:rPr lang="en-US" altLang="zh-CN" b="1" dirty="0">
                <a:solidFill>
                  <a:schemeClr val="accent4"/>
                </a:solidFill>
              </a:rPr>
              <a:t>ones()</a:t>
            </a:r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3F3100BC-5764-9F74-611E-5E048643145A}"/>
              </a:ext>
            </a:extLst>
          </p:cNvPr>
          <p:cNvSpPr/>
          <p:nvPr/>
        </p:nvSpPr>
        <p:spPr>
          <a:xfrm>
            <a:off x="3505200" y="5457378"/>
            <a:ext cx="4660900" cy="64770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！：</a:t>
            </a:r>
            <a:r>
              <a:rPr lang="zh-CN" altLang="en-US" sz="2800" b="1" dirty="0">
                <a:solidFill>
                  <a:schemeClr val="tx1"/>
                </a:solidFill>
              </a:rPr>
              <a:t>学会使用库函数索引表</a:t>
            </a:r>
          </a:p>
        </p:txBody>
      </p:sp>
    </p:spTree>
    <p:extLst>
      <p:ext uri="{BB962C8B-B14F-4D97-AF65-F5344CB8AC3E}">
        <p14:creationId xmlns:p14="http://schemas.microsoft.com/office/powerpoint/2010/main" val="2693429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0E8FE99F-DEB9-CC23-6EBB-E96385387FC1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5F42BA-0BB7-82DC-D681-65CEF8551ABB}"/>
              </a:ext>
            </a:extLst>
          </p:cNvPr>
          <p:cNvSpPr/>
          <p:nvPr/>
        </p:nvSpPr>
        <p:spPr>
          <a:xfrm>
            <a:off x="607620" y="2551837"/>
            <a:ext cx="5936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637155" algn="ctr"/>
              </a:tabLs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 + 5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tabLst>
                <a:tab pos="2637155" algn="ctr"/>
              </a:tabLst>
            </a:pP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array([[75, 90, 82, 95, 87, 89, 94],	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[65, 69, 85, 80, 85, 97, 95],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[95, 98, 93, 92, 91, 95, 96],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[85, 87, 96, 93, 88, 91, 85],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[93, 77, 83, 95, 96, 78, 85]])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A2F395-BE4B-40D2-2E4E-68038246D7CD}"/>
              </a:ext>
            </a:extLst>
          </p:cNvPr>
          <p:cNvSpPr/>
          <p:nvPr/>
        </p:nvSpPr>
        <p:spPr>
          <a:xfrm>
            <a:off x="6284578" y="2536459"/>
            <a:ext cx="59224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bonus =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np.array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([3,4,5,3,6,7,2])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 + bonus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array([[73, 89, 82, 93, 88, 91, 91],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[63, 68, 85, 78, 86, 99, 92],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[93, 97, 93, 90, 92, 97, 93],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[83, 86, 96, 91, 89, 93, 82],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[91, 76, 83, 93, 97, 80, 82]])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A4DCA3-59B3-DD61-D0F7-A93164CDCE2A}"/>
              </a:ext>
            </a:extLst>
          </p:cNvPr>
          <p:cNvSpPr/>
          <p:nvPr/>
        </p:nvSpPr>
        <p:spPr>
          <a:xfrm>
            <a:off x="2528245" y="5300531"/>
            <a:ext cx="8031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scores[names == '</a:t>
            </a:r>
            <a:r>
              <a:rPr lang="zh-CN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subjects == 'English']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b="1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array([64])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&gt;&gt;&gt; scores[names == '</a:t>
            </a:r>
            <a:r>
              <a:rPr lang="zh-CN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肖良英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subjects == 'English'] + 5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array([69])</a:t>
            </a:r>
            <a:endParaRPr lang="zh-CN" altLang="zh-CN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AC722A-8463-A1D2-14F4-1356308A500B}"/>
              </a:ext>
            </a:extLst>
          </p:cNvPr>
          <p:cNvSpPr txBox="1"/>
          <p:nvPr/>
        </p:nvSpPr>
        <p:spPr>
          <a:xfrm>
            <a:off x="728184" y="1942822"/>
            <a:ext cx="229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直接加常数：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5C5743-92E1-6364-5132-D4FB7A764FF1}"/>
              </a:ext>
            </a:extLst>
          </p:cNvPr>
          <p:cNvSpPr txBox="1"/>
          <p:nvPr/>
        </p:nvSpPr>
        <p:spPr>
          <a:xfrm>
            <a:off x="6507124" y="1942822"/>
            <a:ext cx="438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多维数组与一维数组相加：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F575B0-B409-AB03-0394-4CB4F4B284A8}"/>
              </a:ext>
            </a:extLst>
          </p:cNvPr>
          <p:cNvSpPr txBox="1"/>
          <p:nvPr/>
        </p:nvSpPr>
        <p:spPr>
          <a:xfrm>
            <a:off x="728184" y="4686057"/>
            <a:ext cx="231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条件判断相加：</a:t>
            </a:r>
          </a:p>
        </p:txBody>
      </p:sp>
    </p:spTree>
    <p:extLst>
      <p:ext uri="{BB962C8B-B14F-4D97-AF65-F5344CB8AC3E}">
        <p14:creationId xmlns:p14="http://schemas.microsoft.com/office/powerpoint/2010/main" val="464526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629F321D-3EFF-590D-66B2-D99B9F97944E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76A25-4A30-12B6-A6BB-C1782799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24256"/>
            <a:ext cx="2311402" cy="205414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4"/>
                </a:solidFill>
              </a:rPr>
              <a:t>一元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4"/>
                </a:solidFill>
              </a:rPr>
              <a:t>1</a:t>
            </a:r>
            <a:r>
              <a:rPr lang="zh-CN" altLang="en-US" b="1" dirty="0">
                <a:solidFill>
                  <a:schemeClr val="accent4"/>
                </a:solidFill>
              </a:rPr>
              <a:t>个输入数组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4"/>
                </a:solidFill>
              </a:rPr>
              <a:t>返回</a:t>
            </a:r>
            <a:r>
              <a:rPr lang="en-US" altLang="zh-CN" b="1" dirty="0">
                <a:solidFill>
                  <a:schemeClr val="accent4"/>
                </a:solidFill>
              </a:rPr>
              <a:t>1</a:t>
            </a:r>
            <a:r>
              <a:rPr lang="zh-CN" altLang="en-US" b="1" dirty="0">
                <a:solidFill>
                  <a:schemeClr val="accent4"/>
                </a:solidFill>
              </a:rPr>
              <a:t>个数组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lvl="0"/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648131-DAF8-0B05-8290-88B0EB81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4384"/>
              </p:ext>
            </p:extLst>
          </p:nvPr>
        </p:nvGraphicFramePr>
        <p:xfrm>
          <a:off x="3219451" y="1828799"/>
          <a:ext cx="8572500" cy="502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函数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abs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fabs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计算整数、浮点数或复数的绝对值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sqrt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计算各元素的平方根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square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计算各元素的平方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计算各元素的指数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log10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自然对数、底数为</a:t>
                      </a: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zh-CN" sz="1600">
                          <a:effectLst/>
                        </a:rPr>
                        <a:t>的</a:t>
                      </a:r>
                      <a:r>
                        <a:rPr lang="en-US" sz="1600">
                          <a:effectLst/>
                        </a:rPr>
                        <a:t>log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sign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计算各元素的正负号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ceil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</a:t>
                      </a:r>
                      <a:r>
                        <a:rPr lang="en-US" sz="1600">
                          <a:effectLst/>
                        </a:rPr>
                        <a:t>ceiling</a:t>
                      </a:r>
                      <a:r>
                        <a:rPr lang="zh-CN" sz="1600">
                          <a:effectLst/>
                        </a:rPr>
                        <a:t>值，即大于等于该值的最小整数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357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floor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计算各元素的</a:t>
                      </a:r>
                      <a:r>
                        <a:rPr lang="en-US" sz="1600">
                          <a:effectLst/>
                        </a:rPr>
                        <a:t>floor</a:t>
                      </a:r>
                      <a:r>
                        <a:rPr lang="zh-CN" sz="1600">
                          <a:effectLst/>
                        </a:rPr>
                        <a:t>值，即小于等于该值的最大整数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59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cos</a:t>
                      </a:r>
                      <a:r>
                        <a:rPr lang="zh-CN" sz="1600" dirty="0">
                          <a:effectLst/>
                        </a:rPr>
                        <a:t>、</a:t>
                      </a:r>
                      <a:r>
                        <a:rPr lang="en-US" sz="1600" dirty="0" err="1">
                          <a:effectLst/>
                        </a:rPr>
                        <a:t>cosh</a:t>
                      </a:r>
                      <a:r>
                        <a:rPr lang="zh-CN" sz="1600" dirty="0">
                          <a:effectLst/>
                        </a:rPr>
                        <a:t>、</a:t>
                      </a:r>
                      <a:r>
                        <a:rPr lang="en-US" sz="1600" dirty="0">
                          <a:effectLst/>
                        </a:rPr>
                        <a:t>sin </a:t>
                      </a:r>
                      <a:endParaRPr lang="zh-CN" sz="16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sinh</a:t>
                      </a:r>
                      <a:r>
                        <a:rPr lang="zh-CN" sz="1600" dirty="0">
                          <a:effectLst/>
                        </a:rPr>
                        <a:t>、</a:t>
                      </a:r>
                      <a:r>
                        <a:rPr lang="en-US" sz="1600" dirty="0">
                          <a:effectLst/>
                        </a:rPr>
                        <a:t>tan</a:t>
                      </a:r>
                      <a:r>
                        <a:rPr lang="zh-CN" sz="1600" dirty="0">
                          <a:effectLst/>
                        </a:rPr>
                        <a:t>、</a:t>
                      </a:r>
                      <a:r>
                        <a:rPr lang="en-US" sz="1600" dirty="0">
                          <a:effectLst/>
                        </a:rPr>
                        <a:t>tanh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普通和双曲型三角函数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67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629F321D-3EFF-590D-66B2-D99B9F97944E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数组常用函数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075E93C-D30B-8D86-F34D-B34BC0DF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73" y="3610610"/>
            <a:ext cx="2293527" cy="1062990"/>
          </a:xfrm>
        </p:spPr>
        <p:txBody>
          <a:bodyPr>
            <a:noAutofit/>
          </a:bodyPr>
          <a:lstStyle/>
          <a:p>
            <a:pPr lvl="0"/>
            <a:r>
              <a:rPr lang="en-US" altLang="zh-CN" sz="2400" b="1" dirty="0">
                <a:solidFill>
                  <a:schemeClr val="accent4"/>
                </a:solidFill>
              </a:rPr>
              <a:t>2</a:t>
            </a:r>
            <a:r>
              <a:rPr lang="zh-CN" altLang="en-US" sz="2400" b="1" dirty="0">
                <a:solidFill>
                  <a:schemeClr val="accent4"/>
                </a:solidFill>
              </a:rPr>
              <a:t>个输入数组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marL="0" lvl="0" indent="0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   返回</a:t>
            </a:r>
            <a:r>
              <a:rPr lang="en-US" altLang="zh-CN" sz="2400" b="1" dirty="0">
                <a:solidFill>
                  <a:schemeClr val="accent4"/>
                </a:solidFill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</a:rPr>
              <a:t>个数组</a:t>
            </a:r>
            <a:endParaRPr lang="en-US" altLang="zh-CN" sz="2400" b="1" dirty="0">
              <a:solidFill>
                <a:schemeClr val="accent4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DA1E6BA-C46F-4056-2A15-EDD210BD4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53114"/>
              </p:ext>
            </p:extLst>
          </p:nvPr>
        </p:nvGraphicFramePr>
        <p:xfrm>
          <a:off x="2766969" y="1829732"/>
          <a:ext cx="9311276" cy="5003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函数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将数据中对应的元素相加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subtract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从第一个数组中减去第二个数组中的元素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multiply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数组元素相乘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divide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数组对应元素相除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87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power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对第一个数组中的元素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zh-CN" sz="1600" dirty="0">
                          <a:effectLst/>
                        </a:rPr>
                        <a:t>，根据第二个数组中的相应元素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zh-CN" sz="1600" dirty="0">
                          <a:effectLst/>
                        </a:rPr>
                        <a:t>，计算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en-US" sz="1600" baseline="30000" dirty="0">
                          <a:effectLst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元素级的求模运算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copysign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将第二个数组中的值的符号复制给第一个数组中的值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equal,not_equal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执行元素级的比较运算，产生布尔型数组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67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629F321D-3EFF-590D-66B2-D99B9F97944E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数组常用函数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D8F76D6-483E-6B29-56D2-6B4749C9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02610"/>
              </p:ext>
            </p:extLst>
          </p:nvPr>
        </p:nvGraphicFramePr>
        <p:xfrm>
          <a:off x="3550374" y="2324100"/>
          <a:ext cx="8425726" cy="4241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函数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求和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算</a:t>
                      </a:r>
                      <a:r>
                        <a:rPr lang="zh-CN" altLang="en-US" sz="1600" dirty="0">
                          <a:effectLst/>
                        </a:rPr>
                        <a:t>术</a:t>
                      </a:r>
                      <a:r>
                        <a:rPr lang="zh-CN" sz="1600" dirty="0">
                          <a:effectLst/>
                        </a:rPr>
                        <a:t>平均值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max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最大值和最小值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argmin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argmax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最大值和最小值的索引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0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cumsum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从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开始向前累加各元素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0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cumprod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</a:t>
                      </a:r>
                      <a:r>
                        <a:rPr lang="en-US" sz="1600" dirty="0">
                          <a:effectLst/>
                        </a:rPr>
                        <a:t>1</a:t>
                      </a:r>
                      <a:r>
                        <a:rPr lang="zh-CN" sz="1600" dirty="0">
                          <a:effectLst/>
                        </a:rPr>
                        <a:t>开始向前累乘各元素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64A3E874-F2EA-07CD-0B07-A4BAA735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103437"/>
            <a:ext cx="22987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</a:rPr>
              <a:t>聚合函数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760B36B-6915-8D1A-70C0-5ACF6788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3838840"/>
            <a:ext cx="3334474" cy="2028560"/>
          </a:xfrm>
        </p:spPr>
        <p:txBody>
          <a:bodyPr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4"/>
                </a:solidFill>
              </a:rPr>
              <a:t>支持在行、列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marL="0" lvl="0" indent="0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或者全体数组元素上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marL="0" lvl="0" indent="0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的聚集函数</a:t>
            </a:r>
            <a:endParaRPr lang="en-US" altLang="zh-CN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78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474" y="-1295764"/>
            <a:ext cx="24509237" cy="17315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BD7AE367-831D-2BBD-EDD0-61CB7FF7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6976" y="-12474628"/>
            <a:ext cx="47521507" cy="3109605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E521D62-C6FF-32FD-049B-FA31C5CBF3F5}"/>
              </a:ext>
            </a:extLst>
          </p:cNvPr>
          <p:cNvSpPr/>
          <p:nvPr/>
        </p:nvSpPr>
        <p:spPr>
          <a:xfrm>
            <a:off x="571500" y="419100"/>
            <a:ext cx="26289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数据类型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3B1086-36D1-AEC9-CAB2-7F962C13D0DA}"/>
              </a:ext>
            </a:extLst>
          </p:cNvPr>
          <p:cNvSpPr/>
          <p:nvPr/>
        </p:nvSpPr>
        <p:spPr>
          <a:xfrm>
            <a:off x="406400" y="1841318"/>
            <a:ext cx="990600" cy="4829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0F9FBC-EFC8-AA14-979D-6624D99076ED}"/>
              </a:ext>
            </a:extLst>
          </p:cNvPr>
          <p:cNvSpPr/>
          <p:nvPr/>
        </p:nvSpPr>
        <p:spPr>
          <a:xfrm>
            <a:off x="406400" y="3073399"/>
            <a:ext cx="990600" cy="4829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float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16510A-7281-35B9-9C4E-C0284EA25C1B}"/>
              </a:ext>
            </a:extLst>
          </p:cNvPr>
          <p:cNvSpPr txBox="1"/>
          <p:nvPr/>
        </p:nvSpPr>
        <p:spPr>
          <a:xfrm>
            <a:off x="1670050" y="1866718"/>
            <a:ext cx="5226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整数</a:t>
            </a:r>
            <a:r>
              <a:rPr lang="zh-CN" altLang="en-US" sz="2400" b="1" dirty="0">
                <a:solidFill>
                  <a:schemeClr val="bg1"/>
                </a:solidFill>
              </a:rPr>
              <a:t>，有十进制</a:t>
            </a:r>
            <a:r>
              <a:rPr lang="en-US" altLang="zh-CN" sz="2400" b="1" dirty="0">
                <a:solidFill>
                  <a:schemeClr val="bg1"/>
                </a:solidFill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二</a:t>
            </a:r>
            <a:r>
              <a:rPr lang="en-US" altLang="zh-CN" sz="2400" b="1" dirty="0">
                <a:solidFill>
                  <a:schemeClr val="bg1"/>
                </a:solidFill>
              </a:rPr>
              <a:t>0b/</a:t>
            </a:r>
            <a:r>
              <a:rPr lang="zh-CN" altLang="en-US" sz="2400" b="1" dirty="0">
                <a:solidFill>
                  <a:schemeClr val="bg1"/>
                </a:solidFill>
              </a:rPr>
              <a:t>八</a:t>
            </a:r>
            <a:r>
              <a:rPr lang="en-US" altLang="zh-CN" sz="2400" b="1" dirty="0">
                <a:solidFill>
                  <a:schemeClr val="bg1"/>
                </a:solidFill>
              </a:rPr>
              <a:t>0o/</a:t>
            </a:r>
            <a:r>
              <a:rPr lang="zh-CN" altLang="en-US" sz="2400" b="1" dirty="0">
                <a:solidFill>
                  <a:schemeClr val="bg1"/>
                </a:solidFill>
              </a:rPr>
              <a:t>十六</a:t>
            </a:r>
            <a:r>
              <a:rPr lang="en-US" altLang="zh-CN" sz="2400" b="1" dirty="0">
                <a:solidFill>
                  <a:schemeClr val="bg1"/>
                </a:solidFill>
              </a:rPr>
              <a:t>0x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40FC69-2641-82D7-A2B6-03FB92DC9699}"/>
              </a:ext>
            </a:extLst>
          </p:cNvPr>
          <p:cNvSpPr txBox="1"/>
          <p:nvPr/>
        </p:nvSpPr>
        <p:spPr>
          <a:xfrm>
            <a:off x="1670050" y="3092103"/>
            <a:ext cx="2388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带小数点，用十进制表示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159ED4-C65D-7504-8D76-21817534B982}"/>
              </a:ext>
            </a:extLst>
          </p:cNvPr>
          <p:cNvSpPr/>
          <p:nvPr/>
        </p:nvSpPr>
        <p:spPr>
          <a:xfrm>
            <a:off x="1758950" y="4432482"/>
            <a:ext cx="1441450" cy="6893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布尔值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1961C1-89BF-A9F4-CE8E-A3705E4548FE}"/>
              </a:ext>
            </a:extLst>
          </p:cNvPr>
          <p:cNvSpPr txBox="1"/>
          <p:nvPr/>
        </p:nvSpPr>
        <p:spPr>
          <a:xfrm>
            <a:off x="2390424" y="5340337"/>
            <a:ext cx="32194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Ture(1)</a:t>
            </a:r>
          </a:p>
          <a:p>
            <a:r>
              <a:rPr lang="en-US" altLang="zh-CN" sz="3200" b="1" dirty="0">
                <a:solidFill>
                  <a:schemeClr val="bg1"/>
                </a:solidFill>
              </a:rPr>
              <a:t>False(0)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9DDB1-E525-DF8C-7DB9-07EE884AFD02}"/>
              </a:ext>
            </a:extLst>
          </p:cNvPr>
          <p:cNvSpPr txBox="1"/>
          <p:nvPr/>
        </p:nvSpPr>
        <p:spPr>
          <a:xfrm>
            <a:off x="5350136" y="5586558"/>
            <a:ext cx="5238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在</a:t>
            </a:r>
            <a:r>
              <a:rPr lang="zh-CN" altLang="en-US" sz="3200" b="1" dirty="0">
                <a:solidFill>
                  <a:srgbClr val="00B050"/>
                </a:solidFill>
              </a:rPr>
              <a:t>判断</a:t>
            </a:r>
            <a:r>
              <a:rPr lang="zh-CN" altLang="en-US" sz="3200" b="1" dirty="0">
                <a:solidFill>
                  <a:schemeClr val="bg1"/>
                </a:solidFill>
              </a:rPr>
              <a:t>、</a:t>
            </a:r>
            <a:r>
              <a:rPr lang="zh-CN" altLang="en-US" sz="3200" b="1" dirty="0">
                <a:solidFill>
                  <a:srgbClr val="FFC000"/>
                </a:solidFill>
              </a:rPr>
              <a:t>循环</a:t>
            </a:r>
            <a:r>
              <a:rPr lang="zh-CN" altLang="en-US" sz="3200" b="1" dirty="0">
                <a:solidFill>
                  <a:schemeClr val="bg1"/>
                </a:solidFill>
              </a:rPr>
              <a:t>语句中会使用</a:t>
            </a:r>
          </a:p>
        </p:txBody>
      </p:sp>
    </p:spTree>
    <p:extLst>
      <p:ext uri="{BB962C8B-B14F-4D97-AF65-F5344CB8AC3E}">
        <p14:creationId xmlns:p14="http://schemas.microsoft.com/office/powerpoint/2010/main" val="71479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/>
      <p:bldP spid="14" grpId="0"/>
      <p:bldP spid="2" grpId="0" animBg="1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95" y="-3744801"/>
            <a:ext cx="18585595" cy="13130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2A853CEC-FA11-DF56-DD6D-BB292811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6052" y="-14446827"/>
            <a:ext cx="44944418" cy="31689797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629F321D-3EFF-590D-66B2-D99B9F97944E}"/>
              </a:ext>
            </a:extLst>
          </p:cNvPr>
          <p:cNvSpPr/>
          <p:nvPr/>
        </p:nvSpPr>
        <p:spPr>
          <a:xfrm>
            <a:off x="6858000" y="429261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76A25-4A30-12B6-A6BB-C1782799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03" y="3429000"/>
            <a:ext cx="2311402" cy="111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4"/>
                </a:solidFill>
              </a:rPr>
              <a:t>随机数组生成函数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41C91B8-89FC-A4F3-93AC-666E616F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62523"/>
              </p:ext>
            </p:extLst>
          </p:nvPr>
        </p:nvGraphicFramePr>
        <p:xfrm>
          <a:off x="3045207" y="2108200"/>
          <a:ext cx="8920987" cy="4432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函数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随机产生</a:t>
                      </a:r>
                      <a:r>
                        <a:rPr lang="en-US" sz="1600" dirty="0">
                          <a:effectLst/>
                        </a:rPr>
                        <a:t>[0,1)</a:t>
                      </a:r>
                      <a:r>
                        <a:rPr lang="zh-CN" sz="1600" dirty="0">
                          <a:effectLst/>
                        </a:rPr>
                        <a:t>之间的浮点值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randint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随机生成给定范围内的一组整数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uniform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随机生成给定范围内服从均匀分布的一组浮点数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9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choice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在给定的序列内随机选择元素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38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normal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随机生成一组服从给定均值和方差的正态分布随机数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48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894"/>
            <a:ext cx="12192000" cy="86133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744E846D-699A-DC7C-4674-656AE22E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83068" y="-75204813"/>
            <a:ext cx="194058326" cy="162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94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060" y="-5077982"/>
            <a:ext cx="17170503" cy="121305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CFA8C98B-FBE9-34E7-1FB9-FE157867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1092" y="-16264649"/>
            <a:ext cx="50531780" cy="3562938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924E7A52-BDDD-B46E-EB4C-8869069C011D}"/>
              </a:ext>
            </a:extLst>
          </p:cNvPr>
          <p:cNvSpPr/>
          <p:nvPr/>
        </p:nvSpPr>
        <p:spPr>
          <a:xfrm>
            <a:off x="321013" y="390350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统计的基本概念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4F0C4C-06E9-9A4A-819D-2C40CD00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670" y="2204721"/>
            <a:ext cx="9760900" cy="22453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accent4"/>
                </a:solidFill>
                <a:cs typeface="+mn-ea"/>
              </a:rPr>
              <a:t>总体：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全体研究对象</a:t>
            </a:r>
            <a:endParaRPr lang="en-US" altLang="zh-CN" sz="2000" b="1" dirty="0">
              <a:solidFill>
                <a:schemeClr val="bg1"/>
              </a:solidFill>
              <a:cs typeface="+mn-ea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b="1" dirty="0">
                <a:solidFill>
                  <a:schemeClr val="bg1"/>
                </a:solidFill>
                <a:cs typeface="+mn-ea"/>
              </a:rPr>
              <a:t>如：所有上大学生</a:t>
            </a:r>
            <a:endParaRPr lang="en-US" altLang="zh-CN" sz="1600" b="1" dirty="0">
              <a:solidFill>
                <a:schemeClr val="bg1"/>
              </a:solidFill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accent4"/>
                </a:solidFill>
                <a:cs typeface="+mn-ea"/>
              </a:rPr>
              <a:t>个体：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总体中的每一个成员</a:t>
            </a:r>
            <a:endParaRPr lang="en-US" altLang="zh-CN" sz="2000" b="1" dirty="0">
              <a:solidFill>
                <a:schemeClr val="accent4"/>
              </a:solidFill>
              <a:cs typeface="+mn-ea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1600" b="1" dirty="0">
                <a:solidFill>
                  <a:schemeClr val="bg1"/>
                </a:solidFill>
                <a:cs typeface="+mn-ea"/>
              </a:rPr>
              <a:t>如：单独某个上大学生</a:t>
            </a:r>
            <a:endParaRPr lang="en-US" altLang="zh-CN" sz="1600" b="1" dirty="0">
              <a:solidFill>
                <a:schemeClr val="bg1"/>
              </a:solidFill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accent4"/>
                </a:solidFill>
                <a:cs typeface="+mn-ea"/>
              </a:rPr>
              <a:t>样本：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从总体中抽出部分个体组成的集合，样本中所含个体的数目称为</a:t>
            </a:r>
            <a:r>
              <a:rPr lang="zh-CN" altLang="en-US" sz="2000" b="1" dirty="0">
                <a:solidFill>
                  <a:srgbClr val="00B0F0"/>
                </a:solidFill>
                <a:cs typeface="+mn-ea"/>
              </a:rPr>
              <a:t>样本容量</a:t>
            </a:r>
            <a:endParaRPr lang="en-US" altLang="zh-CN" sz="2000" dirty="0"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F49088-9CB7-0DBF-599A-DA0EA4639DB9}"/>
              </a:ext>
            </a:extLst>
          </p:cNvPr>
          <p:cNvSpPr txBox="1"/>
          <p:nvPr/>
        </p:nvSpPr>
        <p:spPr>
          <a:xfrm>
            <a:off x="2283151" y="4559202"/>
            <a:ext cx="4459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00"/>
                </a:highlight>
              </a:rPr>
              <a:t>均值、方差、频率、众数、分位数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3643C0-A1A5-0B98-43D3-C33AE2C7F7D8}"/>
              </a:ext>
            </a:extLst>
          </p:cNvPr>
          <p:cNvSpPr txBox="1"/>
          <p:nvPr/>
        </p:nvSpPr>
        <p:spPr>
          <a:xfrm>
            <a:off x="1764991" y="5304770"/>
            <a:ext cx="708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方差</a:t>
            </a:r>
            <a:r>
              <a:rPr lang="en-US" altLang="zh-CN" b="1" dirty="0">
                <a:solidFill>
                  <a:srgbClr val="FFC000"/>
                </a:solidFill>
              </a:rPr>
              <a:t>:</a:t>
            </a:r>
            <a:r>
              <a:rPr lang="zh-CN" altLang="en-US" sz="1800" b="1" baseline="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描述一组数据的离散程度，或样本个体距离均值的分散程度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A247B7-1B47-93C2-B0BF-4CE1FCA04C20}"/>
              </a:ext>
            </a:extLst>
          </p:cNvPr>
          <p:cNvSpPr txBox="1"/>
          <p:nvPr/>
        </p:nvSpPr>
        <p:spPr>
          <a:xfrm>
            <a:off x="1652825" y="5868655"/>
            <a:ext cx="902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分位数：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将一</a:t>
            </a:r>
            <a:r>
              <a:rPr lang="zh-CN" altLang="en-US" sz="1800" b="1" kern="1200" baseline="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个随机变量的概率分布范围分为几个等份的数值点，如中位数、四分位数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66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060" y="-5077982"/>
            <a:ext cx="17170503" cy="121305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CFA8C98B-FBE9-34E7-1FB9-FE157867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1092" y="-16264649"/>
            <a:ext cx="50531780" cy="3562938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924E7A52-BDDD-B46E-EB4C-8869069C011D}"/>
              </a:ext>
            </a:extLst>
          </p:cNvPr>
          <p:cNvSpPr/>
          <p:nvPr/>
        </p:nvSpPr>
        <p:spPr>
          <a:xfrm>
            <a:off x="340264" y="332998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Pandas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介绍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BD86451-AA2F-8109-B82F-3B663B71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581" y="2055683"/>
            <a:ext cx="8589640" cy="276657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b="1" dirty="0">
                <a:solidFill>
                  <a:schemeClr val="accent4"/>
                </a:solidFill>
                <a:cs typeface="+mn-ea"/>
                <a:sym typeface="+mn-lt"/>
              </a:rPr>
              <a:t>p</a:t>
            </a: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andas是基于</a:t>
            </a:r>
            <a:r>
              <a:rPr lang="en-US" altLang="zh-CN" b="1" dirty="0">
                <a:solidFill>
                  <a:schemeClr val="accent4"/>
                </a:solidFill>
                <a:cs typeface="+mn-ea"/>
                <a:sym typeface="+mn-lt"/>
              </a:rPr>
              <a:t>python</a:t>
            </a: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的数据分析工具包</a:t>
            </a:r>
            <a:endParaRPr lang="en-US" altLang="zh-CN" b="1" dirty="0">
              <a:solidFill>
                <a:schemeClr val="accent4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accent5"/>
                </a:solidFill>
                <a:cs typeface="+mn-ea"/>
                <a:sym typeface="+mn-lt"/>
              </a:rPr>
              <a:t>Series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数据结构：一维数据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accent5"/>
                </a:solidFill>
                <a:cs typeface="+mn-ea"/>
                <a:sym typeface="+mn-lt"/>
              </a:rPr>
              <a:t>DataFrame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数据结构：二维数据和高维数据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汇集多种数据源数据、处理缺失数据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对数据进行切片、聚合和汇总统计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实现数据可视化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0ADB17FA-A8E3-7780-AE38-CD55470A8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77" y="4954975"/>
            <a:ext cx="8946274" cy="11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9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060" y="-5077982"/>
            <a:ext cx="17170503" cy="121305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CFA8C98B-FBE9-34E7-1FB9-FE157867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1092" y="-16264649"/>
            <a:ext cx="50531780" cy="3562938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924E7A52-BDDD-B46E-EB4C-8869069C011D}"/>
              </a:ext>
            </a:extLst>
          </p:cNvPr>
          <p:cNvSpPr/>
          <p:nvPr/>
        </p:nvSpPr>
        <p:spPr>
          <a:xfrm>
            <a:off x="321013" y="390350"/>
            <a:ext cx="41021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Series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3599C8-4E37-2D32-B0FC-965C9554D1DD}"/>
              </a:ext>
            </a:extLst>
          </p:cNvPr>
          <p:cNvSpPr txBox="1"/>
          <p:nvPr/>
        </p:nvSpPr>
        <p:spPr>
          <a:xfrm>
            <a:off x="7344026" y="3835073"/>
            <a:ext cx="4232430" cy="126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Series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是类似于数组的一维数据结构，由</a:t>
            </a:r>
            <a:r>
              <a:rPr lang="zh-CN" altLang="en-US" sz="2000" b="1" dirty="0">
                <a:solidFill>
                  <a:schemeClr val="accent6"/>
                </a:solidFill>
                <a:cs typeface="+mn-ea"/>
              </a:rPr>
              <a:t>索引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index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）和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cs typeface="+mn-ea"/>
              </a:rPr>
              <a:t>值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values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）两个相关联的数组组成</a:t>
            </a:r>
            <a:endParaRPr lang="en-US" altLang="zh-CN" sz="2000" b="1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4738D40-5086-14B3-553E-A03E73FA0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57"/>
            <a:ext cx="6728482" cy="5438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80C95A-6B65-C0DB-D95A-40271F923D67}"/>
              </a:ext>
            </a:extLst>
          </p:cNvPr>
          <p:cNvSpPr txBox="1"/>
          <p:nvPr/>
        </p:nvSpPr>
        <p:spPr>
          <a:xfrm>
            <a:off x="7115191" y="2622887"/>
            <a:ext cx="6094520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Series（[data,index,....]）</a:t>
            </a:r>
          </a:p>
        </p:txBody>
      </p:sp>
    </p:spTree>
    <p:extLst>
      <p:ext uri="{BB962C8B-B14F-4D97-AF65-F5344CB8AC3E}">
        <p14:creationId xmlns:p14="http://schemas.microsoft.com/office/powerpoint/2010/main" val="1662237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060" y="-5077982"/>
            <a:ext cx="17170503" cy="121305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CFA8C98B-FBE9-34E7-1FB9-FE157867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1092" y="-16264649"/>
            <a:ext cx="50531780" cy="3562938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924E7A52-BDDD-B46E-EB4C-8869069C011D}"/>
              </a:ext>
            </a:extLst>
          </p:cNvPr>
          <p:cNvSpPr/>
          <p:nvPr/>
        </p:nvSpPr>
        <p:spPr>
          <a:xfrm>
            <a:off x="321012" y="390350"/>
            <a:ext cx="461928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Series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数据选取方法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E1FBF66-9859-11E0-1306-83AE848A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23984"/>
              </p:ext>
            </p:extLst>
          </p:nvPr>
        </p:nvGraphicFramePr>
        <p:xfrm>
          <a:off x="978996" y="2171700"/>
          <a:ext cx="9104805" cy="3606116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17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8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</a:rPr>
                        <a:t>选取类型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</a:rPr>
                        <a:t>选取方法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46">
                <a:tc rowSpan="2">
                  <a:txBody>
                    <a:bodyPr/>
                    <a:lstStyle/>
                    <a:p>
                      <a:pPr indent="1384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索引名选取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[ index ]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选取某个值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[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indexList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选取多个值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46">
                <a:tc rowSpan="3">
                  <a:txBody>
                    <a:bodyPr/>
                    <a:lstStyle/>
                    <a:p>
                      <a:pPr indent="1384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基于位置选取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[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选取某个值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[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locList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选取多个值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[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a:b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, c ]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选取位置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a~(b-1)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以及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的值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570">
                <a:tc>
                  <a:txBody>
                    <a:bodyPr/>
                    <a:lstStyle/>
                    <a:p>
                      <a:pPr indent="13843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条件筛选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0490"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[ condition ]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选取满足条件表达式的值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BF118B3-2E5E-D784-6F1E-E38981507418}"/>
              </a:ext>
            </a:extLst>
          </p:cNvPr>
          <p:cNvSpPr txBox="1"/>
          <p:nvPr/>
        </p:nvSpPr>
        <p:spPr>
          <a:xfrm>
            <a:off x="3301999" y="6119177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 dirty="0">
                <a:solidFill>
                  <a:schemeClr val="accent4"/>
                </a:solidFill>
              </a:rPr>
              <a:t>实现数据的查询、增加、删除和修改</a:t>
            </a:r>
            <a:endParaRPr lang="zh-CN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65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060" y="-5077982"/>
            <a:ext cx="17170503" cy="121305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CFA8C98B-FBE9-34E7-1FB9-FE157867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1092" y="-16264649"/>
            <a:ext cx="50531780" cy="3562938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924E7A52-BDDD-B46E-EB4C-8869069C011D}"/>
              </a:ext>
            </a:extLst>
          </p:cNvPr>
          <p:cNvSpPr/>
          <p:nvPr/>
        </p:nvSpPr>
        <p:spPr>
          <a:xfrm>
            <a:off x="359112" y="326204"/>
            <a:ext cx="436528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DataFrame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E676F8E-F54D-7D23-F277-13B2D6A6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46" y="1519325"/>
            <a:ext cx="2499668" cy="1929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</a:pPr>
            <a:r>
              <a:rPr lang="en-US" altLang="zh-CN" sz="2000" b="1" dirty="0" err="1">
                <a:solidFill>
                  <a:schemeClr val="accent4"/>
                </a:solidFill>
              </a:rPr>
              <a:t>DataFrame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zh-CN" sz="2000" b="1" dirty="0">
                <a:solidFill>
                  <a:schemeClr val="bg1"/>
                </a:solidFill>
              </a:rPr>
              <a:t>包括</a:t>
            </a:r>
            <a:r>
              <a:rPr lang="zh-CN" altLang="en-US" sz="2000" b="1" dirty="0">
                <a:solidFill>
                  <a:schemeClr val="bg1"/>
                </a:solidFill>
              </a:rPr>
              <a:t>：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zh-CN" sz="2000" b="1" dirty="0">
                <a:solidFill>
                  <a:schemeClr val="accent6"/>
                </a:solidFill>
              </a:rPr>
              <a:t>值</a:t>
            </a:r>
            <a:r>
              <a:rPr lang="zh-CN" altLang="zh-CN" sz="2000" b="1" dirty="0">
                <a:solidFill>
                  <a:schemeClr val="bg1"/>
                </a:solidFill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</a:rPr>
              <a:t>values</a:t>
            </a:r>
            <a:r>
              <a:rPr lang="zh-CN" altLang="zh-CN" sz="2000" b="1" dirty="0">
                <a:solidFill>
                  <a:schemeClr val="bg1"/>
                </a:solidFill>
              </a:rPr>
              <a:t>）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zh-CN" sz="2000" b="1" dirty="0">
                <a:solidFill>
                  <a:schemeClr val="accent1"/>
                </a:solidFill>
              </a:rPr>
              <a:t>行索引</a:t>
            </a:r>
            <a:r>
              <a:rPr lang="zh-CN" altLang="zh-CN" sz="2000" b="1" dirty="0">
                <a:solidFill>
                  <a:schemeClr val="bg1"/>
                </a:solidFill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</a:rPr>
              <a:t>index</a:t>
            </a:r>
            <a:r>
              <a:rPr lang="zh-CN" altLang="zh-CN" sz="2000" b="1" dirty="0">
                <a:solidFill>
                  <a:schemeClr val="bg1"/>
                </a:solidFill>
              </a:rPr>
              <a:t>）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列索引</a:t>
            </a:r>
            <a:r>
              <a:rPr lang="zh-CN" altLang="zh-CN" sz="2000" b="1" dirty="0">
                <a:solidFill>
                  <a:schemeClr val="bg1"/>
                </a:solidFill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</a:rPr>
              <a:t>columns</a:t>
            </a:r>
            <a:r>
              <a:rPr lang="zh-CN" altLang="zh-CN" sz="2000" b="1" dirty="0">
                <a:solidFill>
                  <a:schemeClr val="bg1"/>
                </a:solidFill>
              </a:rPr>
              <a:t>）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</a:pPr>
            <a:endParaRPr lang="en-US" altLang="zh-CN" sz="2000" dirty="0">
              <a:cs typeface="+mn-ea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7E457B7-2972-C32A-AC85-8956BE7C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11" y="3452018"/>
            <a:ext cx="9115089" cy="324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8A176D9-7F16-7437-92B4-0F351862D849}"/>
              </a:ext>
            </a:extLst>
          </p:cNvPr>
          <p:cNvSpPr txBox="1"/>
          <p:nvPr/>
        </p:nvSpPr>
        <p:spPr>
          <a:xfrm>
            <a:off x="3602360" y="1588382"/>
            <a:ext cx="858964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2000" b="1" dirty="0" err="1">
                <a:solidFill>
                  <a:schemeClr val="accent4"/>
                </a:solidFill>
              </a:rPr>
              <a:t>DataFrame</a:t>
            </a:r>
            <a:r>
              <a:rPr lang="en-US" altLang="zh-CN" sz="2000" b="1" dirty="0">
                <a:solidFill>
                  <a:schemeClr val="accent4"/>
                </a:solidFill>
              </a:rPr>
              <a:t> </a:t>
            </a:r>
            <a:r>
              <a:rPr lang="zh-CN" altLang="en-US" sz="2000" b="1" dirty="0">
                <a:solidFill>
                  <a:schemeClr val="accent4"/>
                </a:solidFill>
                <a:cs typeface="+mn-ea"/>
              </a:rPr>
              <a:t>创建方法：</a:t>
            </a:r>
            <a:endParaRPr lang="en-US" altLang="zh-CN" sz="2000" b="1" dirty="0">
              <a:solidFill>
                <a:schemeClr val="accent4"/>
              </a:solidFill>
              <a:cs typeface="+mn-ea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en-US" b="1" dirty="0">
                <a:solidFill>
                  <a:srgbClr val="016BBB"/>
                </a:solidFill>
                <a:cs typeface="+mn-ea"/>
                <a:sym typeface="+mn-lt"/>
              </a:rPr>
              <a:t>    </a:t>
            </a:r>
            <a:r>
              <a:rPr lang="en-US" altLang="zh-CN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en-US" altLang="zh-CN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( data</a:t>
            </a:r>
            <a:r>
              <a:rPr lang="zh-CN" altLang="en-US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</a:t>
            </a:r>
            <a:r>
              <a:rPr lang="en-US" altLang="zh-CN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index = […]</a:t>
            </a:r>
            <a:r>
              <a:rPr lang="zh-CN" altLang="en-US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</a:t>
            </a:r>
            <a:r>
              <a:rPr lang="en-US" altLang="zh-CN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columns=[…] )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	data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：列表或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</a:rPr>
              <a:t>NumPy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的二维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</a:rPr>
              <a:t>ndarray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对象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0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       	index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</a:rPr>
              <a:t>colunms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列表，若省略则自动生成</a:t>
            </a: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0 ~n-1</a:t>
            </a:r>
            <a:r>
              <a:rPr lang="zh-CN" altLang="zh-CN" sz="2000" dirty="0">
                <a:solidFill>
                  <a:schemeClr val="bg1"/>
                </a:solidFill>
                <a:cs typeface="+mn-ea"/>
              </a:rPr>
              <a:t>的序号标签</a:t>
            </a:r>
            <a:endParaRPr lang="zh-CN" altLang="en-US" sz="2000" dirty="0">
              <a:solidFill>
                <a:schemeClr val="bg1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083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build="p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060" y="-5077982"/>
            <a:ext cx="17170503" cy="121305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CFA8C98B-FBE9-34E7-1FB9-FE157867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1092" y="-16264649"/>
            <a:ext cx="50531780" cy="3562938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924E7A52-BDDD-B46E-EB4C-8869069C011D}"/>
              </a:ext>
            </a:extLst>
          </p:cNvPr>
          <p:cNvSpPr/>
          <p:nvPr/>
        </p:nvSpPr>
        <p:spPr>
          <a:xfrm>
            <a:off x="351005" y="240616"/>
            <a:ext cx="5901988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DataFrame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数据选取方法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A2E2A-059F-87BA-EF76-8448E830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1450"/>
              </p:ext>
            </p:extLst>
          </p:nvPr>
        </p:nvGraphicFramePr>
        <p:xfrm>
          <a:off x="1305622" y="1452380"/>
          <a:ext cx="8867078" cy="526592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78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chemeClr val="tx1"/>
                          </a:solidFill>
                          <a:effectLst/>
                        </a:rPr>
                        <a:t>选取类型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chemeClr val="tx1"/>
                          </a:solidFill>
                          <a:effectLst/>
                        </a:rPr>
                        <a:t>选取方法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04">
                <a:tc rowSpan="4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索引名选取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[ col ]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选取某列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0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colList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选取某几列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0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obj.loc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index, col 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选取某行某列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0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obj.loc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indexList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colList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选取多行多列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04"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位置序号选取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obj.iloc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cloc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选取某行某列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0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obj.iloc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ilocList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clocList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选取多行多列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obj.iloc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a:b, c:d 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a~(b-1)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行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, c~(d-1)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列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206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条件筛选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obj.loc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condition,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colList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使用索引构造条件表达式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选取满足条件的行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60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obj.iloc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[ condition, </a:t>
                      </a: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</a:rPr>
                        <a:t>clocList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</a:rPr>
                        <a:t> ]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使用位置序号构造条件表达式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选取满足条件的行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40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894"/>
            <a:ext cx="12192000" cy="86133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744E846D-699A-DC7C-4674-656AE22E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83068" y="-75204813"/>
            <a:ext cx="194058326" cy="162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58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数据读取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B254053-516D-E641-7D2B-415496BE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97" y="1993716"/>
            <a:ext cx="3046224" cy="77724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读取</a:t>
            </a:r>
            <a:r>
              <a:rPr lang="en-US" altLang="zh-CN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CSV</a:t>
            </a:r>
            <a:r>
              <a:rPr lang="zh-CN" altLang="en-US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文件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1074E90-64F4-E3F6-8D2A-419F0C62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112" y="1584154"/>
            <a:ext cx="8784976" cy="1403768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CSV是一种特殊的文本文件，通常使用：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400050" lvl="2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逗号：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字段之间的分隔符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400050" lvl="2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en-US" b="1" dirty="0">
                <a:solidFill>
                  <a:schemeClr val="accent6"/>
                </a:solidFill>
                <a:cs typeface="+mn-ea"/>
                <a:sym typeface="+mn-lt"/>
              </a:rPr>
              <a:t>换行符：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记录之间分隔符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8109AB4-3DF0-D7B2-E761-BAED89BD9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75478"/>
              </p:ext>
            </p:extLst>
          </p:nvPr>
        </p:nvGraphicFramePr>
        <p:xfrm>
          <a:off x="1555552" y="3850640"/>
          <a:ext cx="8784976" cy="290314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70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1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</a:t>
                      </a:r>
                      <a:r>
                        <a:rPr lang="zh-CN" altLang="en-US" sz="1400" kern="0" dirty="0">
                          <a:effectLst/>
                        </a:rPr>
                        <a:t>：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file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字符串，文件路径和文件名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sep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字符串，每行各数据之间的分隔符，默认为‘</a:t>
                      </a:r>
                      <a:r>
                        <a:rPr lang="en-US" sz="1400" kern="0" dirty="0">
                          <a:effectLst/>
                        </a:rPr>
                        <a:t>,</a:t>
                      </a:r>
                      <a:r>
                        <a:rPr lang="zh-CN" sz="1400" kern="0" dirty="0">
                          <a:effectLst/>
                        </a:rPr>
                        <a:t>’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header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header=None</a:t>
                      </a:r>
                      <a:r>
                        <a:rPr lang="zh-CN" sz="1400" kern="0" dirty="0">
                          <a:effectLst/>
                        </a:rPr>
                        <a:t>，文件中第一行不是列索引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index_col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数字，用作行索引的列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列表</a:t>
                      </a:r>
                      <a:r>
                        <a:rPr lang="zh-CN" sz="1400" kern="0" dirty="0">
                          <a:effectLst/>
                        </a:rPr>
                        <a:t>，定义列索引，默认文件中第一行为列索引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skiprows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整数或列表，需要忽略的行数或需要跳过的行号列表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C281AAB-2090-2B51-79F9-8E61D717653B}"/>
              </a:ext>
            </a:extLst>
          </p:cNvPr>
          <p:cNvSpPr txBox="1">
            <a:spLocks/>
          </p:cNvSpPr>
          <p:nvPr/>
        </p:nvSpPr>
        <p:spPr>
          <a:xfrm>
            <a:off x="1389624" y="2856434"/>
            <a:ext cx="8784976" cy="928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read_csv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file, </a:t>
            </a:r>
            <a:r>
              <a:rPr lang="en-US" altLang="zh-CN" sz="1800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sep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=',', header='infer’, </a:t>
            </a:r>
            <a:r>
              <a:rPr lang="en-US" altLang="zh-CN" sz="1800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index_col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=None, 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     names=None, </a:t>
            </a:r>
            <a:r>
              <a:rPr lang="en-US" altLang="zh-CN" sz="1800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skiprows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,...)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Arial" panose="020B0604020202020204" pitchFamily="34" charset="0"/>
              <a:buNone/>
            </a:pPr>
            <a:endParaRPr lang="en-US" altLang="zh-CN" sz="1800" b="1" dirty="0">
              <a:cs typeface="+mn-ea"/>
              <a:sym typeface="+mn-lt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3FB1F12-0330-A737-1B5B-025BFE5DE285}"/>
              </a:ext>
            </a:extLst>
          </p:cNvPr>
          <p:cNvSpPr txBox="1">
            <a:spLocks/>
          </p:cNvSpPr>
          <p:nvPr/>
        </p:nvSpPr>
        <p:spPr>
          <a:xfrm>
            <a:off x="1389624" y="2895895"/>
            <a:ext cx="8784976" cy="928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read_csv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file, </a:t>
            </a:r>
            <a:r>
              <a:rPr lang="en-US" altLang="zh-CN" sz="1800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sep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=',', header='infer’, </a:t>
            </a:r>
            <a:r>
              <a:rPr lang="en-US" altLang="zh-CN" sz="1800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index_col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=None, 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     names=None, </a:t>
            </a:r>
            <a:r>
              <a:rPr lang="en-US" altLang="zh-CN" sz="1800" dirty="0" err="1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skiprows</a:t>
            </a:r>
            <a:r>
              <a:rPr lang="en-US" altLang="zh-CN" sz="1800" dirty="0">
                <a:solidFill>
                  <a:srgbClr val="016BBB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,...)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Arial" panose="020B0604020202020204" pitchFamily="34" charset="0"/>
              <a:buNone/>
            </a:pPr>
            <a:endParaRPr lang="en-US" altLang="zh-CN" sz="1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617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474" y="-1295764"/>
            <a:ext cx="24509237" cy="17315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BD7AE367-831D-2BBD-EDD0-61CB7FF7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6976" y="-12474628"/>
            <a:ext cx="47521507" cy="3109605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E521D62-C6FF-32FD-049B-FA31C5CBF3F5}"/>
              </a:ext>
            </a:extLst>
          </p:cNvPr>
          <p:cNvSpPr/>
          <p:nvPr/>
        </p:nvSpPr>
        <p:spPr>
          <a:xfrm>
            <a:off x="571500" y="419100"/>
            <a:ext cx="26289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数据类型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3B1086-36D1-AEC9-CAB2-7F962C13D0DA}"/>
              </a:ext>
            </a:extLst>
          </p:cNvPr>
          <p:cNvSpPr/>
          <p:nvPr/>
        </p:nvSpPr>
        <p:spPr>
          <a:xfrm>
            <a:off x="266700" y="1625600"/>
            <a:ext cx="3416300" cy="6986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如何判断数据类型？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2FFF4E-B467-1298-7F22-E651A5990F6B}"/>
              </a:ext>
            </a:extLst>
          </p:cNvPr>
          <p:cNvSpPr txBox="1"/>
          <p:nvPr/>
        </p:nvSpPr>
        <p:spPr>
          <a:xfrm>
            <a:off x="4168775" y="2550178"/>
            <a:ext cx="2282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>
                <a:solidFill>
                  <a:schemeClr val="bg1"/>
                </a:solidFill>
              </a:rPr>
              <a:t>(object)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5" name="图片 14" descr="图形用户界面, 应用程序, Teams&#10;&#10;描述已自动生成">
            <a:extLst>
              <a:ext uri="{FF2B5EF4-FFF2-40B4-BE49-F238E27FC236}">
                <a16:creationId xmlns:a16="http://schemas.microsoft.com/office/drawing/2014/main" id="{D07B4EA6-147B-562B-AC60-74F998ADF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92" y="3569065"/>
            <a:ext cx="8845963" cy="30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3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数据读取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B254053-516D-E641-7D2B-415496BE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97" y="1993716"/>
            <a:ext cx="3046224" cy="77724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保存</a:t>
            </a:r>
            <a:r>
              <a:rPr lang="en-US" altLang="zh-CN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CSV</a:t>
            </a:r>
            <a:r>
              <a:rPr lang="zh-CN" altLang="en-US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文件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E7AD521-F6D2-F101-575A-6F7D84E68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58652"/>
              </p:ext>
            </p:extLst>
          </p:nvPr>
        </p:nvGraphicFramePr>
        <p:xfrm>
          <a:off x="1742384" y="3583036"/>
          <a:ext cx="8707231" cy="302576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5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参数说明：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file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文件路径和文件名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sep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分隔符，默认为逗号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mode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导出模式，</a:t>
                      </a:r>
                      <a:r>
                        <a:rPr lang="en-US" sz="1800" kern="0" dirty="0">
                          <a:effectLst/>
                        </a:rPr>
                        <a:t>w</a:t>
                      </a:r>
                      <a:r>
                        <a:rPr lang="zh-CN" sz="1800" kern="0" dirty="0">
                          <a:effectLst/>
                        </a:rPr>
                        <a:t>为导出到新文件，</a:t>
                      </a:r>
                      <a:r>
                        <a:rPr lang="en-US" sz="1800" kern="0" dirty="0">
                          <a:effectLst/>
                        </a:rPr>
                        <a:t>a</a:t>
                      </a:r>
                      <a:r>
                        <a:rPr lang="zh-CN" sz="1800" kern="0" dirty="0">
                          <a:effectLst/>
                        </a:rPr>
                        <a:t>为追加到现有文件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index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是否导出行索引，默认为</a:t>
                      </a:r>
                      <a:r>
                        <a:rPr lang="en-US" sz="1800" kern="0" dirty="0">
                          <a:effectLst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header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是否导出列索引，默认为</a:t>
                      </a:r>
                      <a:r>
                        <a:rPr lang="en-US" sz="1800" kern="0" dirty="0">
                          <a:effectLst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53F8926-2BC5-4108-C76D-E105A17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609" y="2632621"/>
            <a:ext cx="8784976" cy="612505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 err="1">
                <a:solidFill>
                  <a:schemeClr val="accent1"/>
                </a:solidFill>
                <a:highlight>
                  <a:srgbClr val="C0C0C0"/>
                </a:highlight>
              </a:rPr>
              <a:t>to_csv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C0C0C0"/>
                </a:highlight>
              </a:rPr>
              <a:t> (file, </a:t>
            </a:r>
            <a:r>
              <a:rPr lang="en-US" altLang="zh-CN" b="1" dirty="0" err="1">
                <a:solidFill>
                  <a:schemeClr val="accent1"/>
                </a:solidFill>
                <a:highlight>
                  <a:srgbClr val="C0C0C0"/>
                </a:highlight>
              </a:rPr>
              <a:t>sep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C0C0C0"/>
                </a:highlight>
              </a:rPr>
              <a:t>, mode, index, header,...)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b="1" dirty="0"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57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数据读取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B254053-516D-E641-7D2B-415496BE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97" y="1993716"/>
            <a:ext cx="3046224" cy="77724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读取</a:t>
            </a:r>
            <a:r>
              <a:rPr lang="en-US" altLang="zh-CN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Excel</a:t>
            </a:r>
            <a:r>
              <a:rPr lang="zh-CN" altLang="en-US" sz="2800" b="1" dirty="0">
                <a:solidFill>
                  <a:schemeClr val="accent4"/>
                </a:solidFill>
                <a:latin typeface="Arial" panose="020B0604020202020204"/>
                <a:cs typeface="+mn-ea"/>
                <a:sym typeface="+mn-lt"/>
              </a:rPr>
              <a:t>文件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53F8926-2BC5-4108-C76D-E105A17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009" y="3116807"/>
            <a:ext cx="8784976" cy="612505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>
                <a:highlight>
                  <a:srgbClr val="C0C0C0"/>
                </a:highlight>
              </a:rPr>
              <a:t> </a:t>
            </a:r>
            <a:r>
              <a:rPr lang="en-US" altLang="zh-CN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en-US" altLang="zh-CN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sheetname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endParaRPr lang="en-US" altLang="zh-CN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94855C6-7F00-E9A0-7E24-EC4EFB59E236}"/>
              </a:ext>
            </a:extLst>
          </p:cNvPr>
          <p:cNvSpPr txBox="1">
            <a:spLocks/>
          </p:cNvSpPr>
          <p:nvPr/>
        </p:nvSpPr>
        <p:spPr>
          <a:xfrm>
            <a:off x="2951515" y="4439057"/>
            <a:ext cx="5420325" cy="61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zh-CN" altLang="en-US" sz="2600" b="1" dirty="0">
                <a:solidFill>
                  <a:schemeClr val="bg1"/>
                </a:solidFill>
              </a:rPr>
              <a:t>需</a:t>
            </a:r>
            <a:r>
              <a:rPr lang="zh-CN" altLang="zh-CN" sz="2600" b="1" dirty="0">
                <a:solidFill>
                  <a:schemeClr val="bg1"/>
                </a:solidFill>
              </a:rPr>
              <a:t>给出数据所在的</a:t>
            </a:r>
            <a:r>
              <a:rPr lang="en-US" altLang="zh-CN" sz="2600" b="1" dirty="0">
                <a:solidFill>
                  <a:schemeClr val="bg1"/>
                </a:solidFill>
              </a:rPr>
              <a:t>Sheet</a:t>
            </a:r>
            <a:r>
              <a:rPr lang="zh-CN" altLang="en-US" sz="2600" b="1" dirty="0">
                <a:solidFill>
                  <a:schemeClr val="bg1"/>
                </a:solidFill>
              </a:rPr>
              <a:t>表单</a:t>
            </a:r>
            <a:r>
              <a:rPr lang="zh-CN" altLang="zh-CN" sz="2600" b="1" dirty="0">
                <a:solidFill>
                  <a:schemeClr val="bg1"/>
                </a:solidFill>
              </a:rPr>
              <a:t>名</a:t>
            </a:r>
            <a:endParaRPr lang="en-US" altLang="zh-CN" sz="2600" b="1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Font typeface="Arial" panose="020B0604020202020204" pitchFamily="34" charset="0"/>
              <a:buNone/>
            </a:pP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5652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数据清洗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5F43F61-23A4-78A2-7EFD-AEBD1C5735CC}"/>
              </a:ext>
            </a:extLst>
          </p:cNvPr>
          <p:cNvSpPr/>
          <p:nvPr/>
        </p:nvSpPr>
        <p:spPr>
          <a:xfrm>
            <a:off x="1005840" y="2837039"/>
            <a:ext cx="9956800" cy="4020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627F0A5F-17F5-17D0-D104-221C871E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38" y="1767362"/>
            <a:ext cx="8352928" cy="106967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accent4"/>
                </a:solidFill>
                <a:cs typeface="+mn-ea"/>
                <a:sym typeface="+mn-lt"/>
              </a:rPr>
              <a:t>数据清洗对采集的数据进行重新审查和校验</a:t>
            </a:r>
            <a:endParaRPr lang="en-US" altLang="zh-CN" sz="2000" dirty="0">
              <a:solidFill>
                <a:schemeClr val="accent4"/>
              </a:solidFill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accent6"/>
                </a:solidFill>
              </a:rPr>
              <a:t>数据缺失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数据错误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数据重复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845AD47-771B-3BF5-950E-DDD980A33045}"/>
              </a:ext>
            </a:extLst>
          </p:cNvPr>
          <p:cNvGrpSpPr/>
          <p:nvPr/>
        </p:nvGrpSpPr>
        <p:grpSpPr>
          <a:xfrm>
            <a:off x="1840032" y="2986276"/>
            <a:ext cx="4968552" cy="2055746"/>
            <a:chOff x="539553" y="2420888"/>
            <a:chExt cx="4968552" cy="2055746"/>
          </a:xfrm>
        </p:grpSpPr>
        <p:pic>
          <p:nvPicPr>
            <p:cNvPr id="35" name="图片 135">
              <a:extLst>
                <a:ext uri="{FF2B5EF4-FFF2-40B4-BE49-F238E27FC236}">
                  <a16:creationId xmlns:a16="http://schemas.microsoft.com/office/drawing/2014/main" id="{D50D41A8-1DA5-DE26-ED04-F8515D58C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3" y="2420888"/>
              <a:ext cx="4968552" cy="2055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7FCF07A-1300-7F61-45F3-4E32440D8CBD}"/>
                </a:ext>
              </a:extLst>
            </p:cNvPr>
            <p:cNvSpPr/>
            <p:nvPr/>
          </p:nvSpPr>
          <p:spPr>
            <a:xfrm>
              <a:off x="3501405" y="2747045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C82A5D4-DAB9-1BE3-30A5-A71CBDEAC4E5}"/>
                </a:ext>
              </a:extLst>
            </p:cNvPr>
            <p:cNvSpPr/>
            <p:nvPr/>
          </p:nvSpPr>
          <p:spPr>
            <a:xfrm>
              <a:off x="3929261" y="3337942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3023E3-9F59-6D29-750E-699D37B6BA24}"/>
                </a:ext>
              </a:extLst>
            </p:cNvPr>
            <p:cNvSpPr/>
            <p:nvPr/>
          </p:nvSpPr>
          <p:spPr>
            <a:xfrm>
              <a:off x="2339752" y="3337942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C72D2BE-4506-0D3B-3C88-279166C9B29E}"/>
                </a:ext>
              </a:extLst>
            </p:cNvPr>
            <p:cNvSpPr/>
            <p:nvPr/>
          </p:nvSpPr>
          <p:spPr>
            <a:xfrm>
              <a:off x="1566714" y="3043461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07C09A0-D282-37B0-6A7D-34879CA4D706}"/>
                </a:ext>
              </a:extLst>
            </p:cNvPr>
            <p:cNvSpPr/>
            <p:nvPr/>
          </p:nvSpPr>
          <p:spPr>
            <a:xfrm>
              <a:off x="818059" y="3789040"/>
              <a:ext cx="4618037" cy="3070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EEB9B7-2962-6A54-80CB-AC8892D92FE0}"/>
              </a:ext>
            </a:extLst>
          </p:cNvPr>
          <p:cNvGrpSpPr/>
          <p:nvPr/>
        </p:nvGrpSpPr>
        <p:grpSpPr>
          <a:xfrm>
            <a:off x="4963971" y="4600193"/>
            <a:ext cx="4711309" cy="2086785"/>
            <a:chOff x="3939133" y="3902246"/>
            <a:chExt cx="4711309" cy="2086785"/>
          </a:xfrm>
        </p:grpSpPr>
        <p:pic>
          <p:nvPicPr>
            <p:cNvPr id="42" name="图片 134">
              <a:extLst>
                <a:ext uri="{FF2B5EF4-FFF2-40B4-BE49-F238E27FC236}">
                  <a16:creationId xmlns:a16="http://schemas.microsoft.com/office/drawing/2014/main" id="{44394C02-8F9B-45F1-D8C9-698BDF1DE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133" y="3902246"/>
              <a:ext cx="4711309" cy="2086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B9AB72C-5190-AAE6-ED01-52F0BA52C6DA}"/>
                </a:ext>
              </a:extLst>
            </p:cNvPr>
            <p:cNvSpPr/>
            <p:nvPr/>
          </p:nvSpPr>
          <p:spPr>
            <a:xfrm>
              <a:off x="6751290" y="4831060"/>
              <a:ext cx="36004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A3E5C26-61B2-B48E-5505-2D18C3DDF843}"/>
                </a:ext>
              </a:extLst>
            </p:cNvPr>
            <p:cNvSpPr/>
            <p:nvPr/>
          </p:nvSpPr>
          <p:spPr>
            <a:xfrm>
              <a:off x="5713251" y="4975076"/>
              <a:ext cx="360040" cy="182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53BF673-D995-DC17-FC9A-AE28792B731F}"/>
                </a:ext>
              </a:extLst>
            </p:cNvPr>
            <p:cNvSpPr/>
            <p:nvPr/>
          </p:nvSpPr>
          <p:spPr>
            <a:xfrm>
              <a:off x="6766681" y="4476634"/>
              <a:ext cx="360040" cy="182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3A8825-EFDE-B573-833C-C7629AF7F71B}"/>
                </a:ext>
              </a:extLst>
            </p:cNvPr>
            <p:cNvSpPr/>
            <p:nvPr/>
          </p:nvSpPr>
          <p:spPr>
            <a:xfrm>
              <a:off x="8172400" y="4479660"/>
              <a:ext cx="360040" cy="1821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线形标注 2 3">
            <a:extLst>
              <a:ext uri="{FF2B5EF4-FFF2-40B4-BE49-F238E27FC236}">
                <a16:creationId xmlns:a16="http://schemas.microsoft.com/office/drawing/2014/main" id="{A66A9C9F-9ABA-8018-E17C-B48071B85747}"/>
              </a:ext>
            </a:extLst>
          </p:cNvPr>
          <p:cNvSpPr/>
          <p:nvPr/>
        </p:nvSpPr>
        <p:spPr>
          <a:xfrm>
            <a:off x="7431478" y="3215581"/>
            <a:ext cx="1440160" cy="446881"/>
          </a:xfrm>
          <a:prstGeom prst="borderCallout2">
            <a:avLst>
              <a:gd name="adj1" fmla="val 104008"/>
              <a:gd name="adj2" fmla="val 22091"/>
              <a:gd name="adj3" fmla="val 210580"/>
              <a:gd name="adj4" fmla="val -17990"/>
              <a:gd name="adj5" fmla="val 159392"/>
              <a:gd name="adj6" fmla="val -1419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数据缺失</a:t>
            </a:r>
          </a:p>
        </p:txBody>
      </p:sp>
      <p:sp>
        <p:nvSpPr>
          <p:cNvPr id="48" name="线形标注 2 17">
            <a:extLst>
              <a:ext uri="{FF2B5EF4-FFF2-40B4-BE49-F238E27FC236}">
                <a16:creationId xmlns:a16="http://schemas.microsoft.com/office/drawing/2014/main" id="{A44E5FAA-FA96-7CC2-370B-9F8DC0882917}"/>
              </a:ext>
            </a:extLst>
          </p:cNvPr>
          <p:cNvSpPr/>
          <p:nvPr/>
        </p:nvSpPr>
        <p:spPr>
          <a:xfrm>
            <a:off x="2987396" y="5631698"/>
            <a:ext cx="1440160" cy="446881"/>
          </a:xfrm>
          <a:prstGeom prst="borderCallout2">
            <a:avLst>
              <a:gd name="adj1" fmla="val -2564"/>
              <a:gd name="adj2" fmla="val 36641"/>
              <a:gd name="adj3" fmla="val -45193"/>
              <a:gd name="adj4" fmla="val 19048"/>
              <a:gd name="adj5" fmla="val -245581"/>
              <a:gd name="adj6" fmla="val 618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数据重复</a:t>
            </a:r>
          </a:p>
        </p:txBody>
      </p:sp>
      <p:sp>
        <p:nvSpPr>
          <p:cNvPr id="49" name="线形标注 2 18">
            <a:extLst>
              <a:ext uri="{FF2B5EF4-FFF2-40B4-BE49-F238E27FC236}">
                <a16:creationId xmlns:a16="http://schemas.microsoft.com/office/drawing/2014/main" id="{51CB2DC6-5B7F-345E-27A8-0FB1251D8080}"/>
              </a:ext>
            </a:extLst>
          </p:cNvPr>
          <p:cNvSpPr/>
          <p:nvPr/>
        </p:nvSpPr>
        <p:spPr>
          <a:xfrm>
            <a:off x="8235119" y="3879208"/>
            <a:ext cx="1440160" cy="446881"/>
          </a:xfrm>
          <a:prstGeom prst="borderCallout2">
            <a:avLst>
              <a:gd name="adj1" fmla="val 108270"/>
              <a:gd name="adj2" fmla="val 44578"/>
              <a:gd name="adj3" fmla="val 176477"/>
              <a:gd name="adj4" fmla="val -16667"/>
              <a:gd name="adj5" fmla="val 423691"/>
              <a:gd name="adj6" fmla="val -863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数据错误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48D3B96-58AF-9E63-A1E6-A52998BA4E74}"/>
              </a:ext>
            </a:extLst>
          </p:cNvPr>
          <p:cNvCxnSpPr>
            <a:stCxn id="49" idx="1"/>
          </p:cNvCxnSpPr>
          <p:nvPr/>
        </p:nvCxnSpPr>
        <p:spPr>
          <a:xfrm flipH="1">
            <a:off x="7971539" y="4326089"/>
            <a:ext cx="983660" cy="9502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2FA6AA6-A195-5576-9046-88D5270308B0}"/>
              </a:ext>
            </a:extLst>
          </p:cNvPr>
          <p:cNvCxnSpPr>
            <a:stCxn id="49" idx="1"/>
          </p:cNvCxnSpPr>
          <p:nvPr/>
        </p:nvCxnSpPr>
        <p:spPr>
          <a:xfrm>
            <a:off x="8955200" y="4326089"/>
            <a:ext cx="491283" cy="9502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3D8AB9-845F-CD85-EA4E-EF7A9A6C3406}"/>
              </a:ext>
            </a:extLst>
          </p:cNvPr>
          <p:cNvCxnSpPr>
            <a:endCxn id="43" idx="2"/>
          </p:cNvCxnSpPr>
          <p:nvPr/>
        </p:nvCxnSpPr>
        <p:spPr>
          <a:xfrm>
            <a:off x="7776127" y="3662462"/>
            <a:ext cx="180020" cy="201056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8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3" grpId="0" animBg="1"/>
      <p:bldP spid="33" grpId="0" build="p"/>
      <p:bldP spid="47" grpId="0" animBg="1"/>
      <p:bldP spid="48" grpId="0" animBg="1"/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数据清洗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09159EA-C3BC-B250-4772-3DD2685F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625" y="2362517"/>
            <a:ext cx="8352928" cy="169218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accent4"/>
                </a:solidFill>
                <a:cs typeface="+mn-ea"/>
              </a:rPr>
              <a:t>1. </a:t>
            </a:r>
            <a:r>
              <a:rPr lang="zh-CN" altLang="en-US" b="1" dirty="0">
                <a:solidFill>
                  <a:schemeClr val="accent4"/>
                </a:solidFill>
                <a:cs typeface="+mn-ea"/>
              </a:rPr>
              <a:t>数据滤除（适合数据较多）</a:t>
            </a:r>
            <a:endParaRPr lang="en-US" altLang="zh-CN" b="1" dirty="0">
              <a:solidFill>
                <a:schemeClr val="accent4"/>
              </a:solidFill>
              <a:cs typeface="+mn-ea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1" dirty="0" err="1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obj.dropna</a:t>
            </a:r>
            <a:r>
              <a:rPr lang="en-US" altLang="zh-CN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(axis, how, thresh,...)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cs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9BF19FC-1836-C615-648D-A3FE4254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23762"/>
              </p:ext>
            </p:extLst>
          </p:nvPr>
        </p:nvGraphicFramePr>
        <p:xfrm>
          <a:off x="2235094" y="3993643"/>
          <a:ext cx="7455991" cy="24638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2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axis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</a:t>
                      </a:r>
                      <a:r>
                        <a:rPr lang="zh-CN" sz="1400" kern="0" dirty="0">
                          <a:effectLst/>
                        </a:rPr>
                        <a:t>表示按行滤除，</a:t>
                      </a:r>
                      <a:r>
                        <a:rPr lang="en-US" sz="1400" kern="0" dirty="0">
                          <a:effectLst/>
                        </a:rPr>
                        <a:t>1</a:t>
                      </a:r>
                      <a:r>
                        <a:rPr lang="zh-CN" sz="1400" kern="0" dirty="0">
                          <a:effectLst/>
                        </a:rPr>
                        <a:t>按列滤除，默认</a:t>
                      </a:r>
                      <a:r>
                        <a:rPr lang="en-US" sz="1400" kern="0" dirty="0">
                          <a:effectLst/>
                        </a:rPr>
                        <a:t>axis=0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how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'all'</a:t>
                      </a:r>
                      <a:r>
                        <a:rPr lang="zh-CN" sz="1400" kern="0">
                          <a:effectLst/>
                        </a:rPr>
                        <a:t>表示滤除全部值都为</a:t>
                      </a:r>
                      <a:r>
                        <a:rPr lang="en-US" sz="1400" kern="0">
                          <a:effectLst/>
                        </a:rPr>
                        <a:t>NaN</a:t>
                      </a:r>
                      <a:r>
                        <a:rPr lang="zh-CN" sz="1400" kern="0">
                          <a:effectLst/>
                        </a:rPr>
                        <a:t>的行或列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thresh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只留下有效数据大于等于</a:t>
                      </a:r>
                      <a:r>
                        <a:rPr lang="en-US" sz="1400" kern="0" dirty="0">
                          <a:effectLst/>
                        </a:rPr>
                        <a:t>thresh</a:t>
                      </a:r>
                      <a:r>
                        <a:rPr lang="zh-CN" sz="1400" kern="0" dirty="0">
                          <a:effectLst/>
                        </a:rPr>
                        <a:t>值的行或列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6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数据清洗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2A26055-B433-24D5-C6B7-F7514738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856" y="1907551"/>
            <a:ext cx="8352928" cy="214715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填充有两种基本思路：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685800" lvl="1">
              <a:lnSpc>
                <a:spcPct val="14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用默认值填充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685800" lvl="1">
              <a:lnSpc>
                <a:spcPct val="14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用已有数据的均值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中位数来填充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obj.fillna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(value, method,</a:t>
            </a:r>
            <a:r>
              <a:rPr lang="en-US" altLang="zh-CN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r>
              <a:rPr lang="en-US" altLang="zh-CN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cs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BA8EA0-68BC-2E00-2E5D-5EF511C15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86086"/>
              </p:ext>
            </p:extLst>
          </p:nvPr>
        </p:nvGraphicFramePr>
        <p:xfrm>
          <a:off x="1786626" y="4225242"/>
          <a:ext cx="8352928" cy="223225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value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填充值，可以是标量、字典、</a:t>
                      </a:r>
                      <a:r>
                        <a:rPr lang="en-US" sz="1400" kern="0">
                          <a:effectLst/>
                        </a:rPr>
                        <a:t>Series</a:t>
                      </a:r>
                      <a:r>
                        <a:rPr lang="zh-CN" sz="1400" kern="0">
                          <a:effectLst/>
                        </a:rPr>
                        <a:t>或</a:t>
                      </a:r>
                      <a:r>
                        <a:rPr lang="en-US" sz="1400" kern="0">
                          <a:effectLst/>
                        </a:rPr>
                        <a:t>DataFrame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method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en-US" sz="1400" kern="0" dirty="0" err="1">
                          <a:effectLst/>
                        </a:rPr>
                        <a:t>ffill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zh-CN" sz="1400" kern="0" dirty="0">
                          <a:effectLst/>
                        </a:rPr>
                        <a:t>：同列前一行数据填充缺失值，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en-US" sz="1400" kern="0" dirty="0" err="1">
                          <a:effectLst/>
                        </a:rPr>
                        <a:t>bfill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zh-CN" sz="1400" kern="0" dirty="0">
                          <a:effectLst/>
                        </a:rPr>
                        <a:t>：用后一行数据填充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inplace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是否修改原始数据的值，默认为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r>
                        <a:rPr lang="zh-CN" sz="1400" kern="0" dirty="0">
                          <a:effectLst/>
                        </a:rPr>
                        <a:t>，产生一个新的数据对象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2591A36-CBAA-711A-8AA9-C3CE3D2E040C}"/>
              </a:ext>
            </a:extLst>
          </p:cNvPr>
          <p:cNvSpPr txBox="1">
            <a:spLocks/>
          </p:cNvSpPr>
          <p:nvPr/>
        </p:nvSpPr>
        <p:spPr>
          <a:xfrm>
            <a:off x="842576" y="2117760"/>
            <a:ext cx="3566864" cy="123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4"/>
                </a:solidFill>
                <a:cs typeface="+mn-ea"/>
              </a:rPr>
              <a:t>2. </a:t>
            </a:r>
            <a:r>
              <a:rPr lang="zh-CN" altLang="en-US" b="1" dirty="0">
                <a:solidFill>
                  <a:schemeClr val="accent4"/>
                </a:solidFill>
                <a:cs typeface="+mn-ea"/>
              </a:rPr>
              <a:t>数据填充</a:t>
            </a:r>
            <a:endParaRPr lang="en-US" altLang="zh-CN" b="1" dirty="0">
              <a:solidFill>
                <a:schemeClr val="accent4"/>
              </a:solidFill>
              <a:cs typeface="+mn-ea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altLang="zh-CN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22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uiExpand="1" build="p"/>
      <p:bldP spid="1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数据清洗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17B76D2-1B1F-BF92-188D-02AE8686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487" y="2137752"/>
            <a:ext cx="8784976" cy="180498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accent4"/>
                </a:solidFill>
                <a:cs typeface="+mn-ea"/>
              </a:rPr>
              <a:t>数据去重</a:t>
            </a:r>
            <a:endParaRPr lang="en-US" altLang="zh-CN" b="1" dirty="0">
              <a:solidFill>
                <a:schemeClr val="accent4"/>
              </a:solidFill>
              <a:cs typeface="+mn-ea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     </a:t>
            </a:r>
            <a:r>
              <a:rPr lang="en-US" altLang="zh-CN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obj.drop_duplicates</a:t>
            </a:r>
            <a:r>
              <a:rPr lang="en-US" altLang="zh-CN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000" dirty="0">
              <a:solidFill>
                <a:schemeClr val="accent1"/>
              </a:solidFill>
              <a:highlight>
                <a:srgbClr val="C0C0C0"/>
              </a:highlight>
              <a:cs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749C70-89CC-42C2-FFDB-EBC2CD8D9D9E}"/>
              </a:ext>
            </a:extLst>
          </p:cNvPr>
          <p:cNvSpPr txBox="1"/>
          <p:nvPr/>
        </p:nvSpPr>
        <p:spPr>
          <a:xfrm>
            <a:off x="2315993" y="3942735"/>
            <a:ext cx="6153340" cy="134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4"/>
                </a:solidFill>
                <a:cs typeface="+mn-ea"/>
              </a:rPr>
              <a:t>查询是否有为</a:t>
            </a:r>
            <a:r>
              <a:rPr lang="en-US" altLang="zh-CN" sz="2800" b="1" dirty="0">
                <a:solidFill>
                  <a:schemeClr val="accent4"/>
                </a:solidFill>
                <a:cs typeface="+mn-ea"/>
              </a:rPr>
              <a:t>’</a:t>
            </a:r>
            <a:r>
              <a:rPr lang="en-US" altLang="zh-CN" sz="2800" b="1" dirty="0" err="1">
                <a:solidFill>
                  <a:schemeClr val="accent4"/>
                </a:solidFill>
                <a:cs typeface="+mn-ea"/>
              </a:rPr>
              <a:t>NaN</a:t>
            </a:r>
            <a:r>
              <a:rPr lang="en-US" altLang="zh-CN" sz="2800" b="1" dirty="0">
                <a:solidFill>
                  <a:schemeClr val="accent4"/>
                </a:solidFill>
                <a:cs typeface="+mn-ea"/>
              </a:rPr>
              <a:t>’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</a:rPr>
              <a:t>的元素</a:t>
            </a:r>
            <a:endParaRPr lang="en-US" altLang="zh-CN" sz="2800" b="1" dirty="0">
              <a:solidFill>
                <a:schemeClr val="accent4"/>
              </a:solidFill>
              <a:cs typeface="+mn-ea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     </a:t>
            </a:r>
            <a:r>
              <a:rPr lang="en-US" altLang="zh-CN" sz="2800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obj.isnull</a:t>
            </a:r>
            <a:r>
              <a:rPr lang="en-US" altLang="zh-CN" sz="28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000" dirty="0">
              <a:solidFill>
                <a:schemeClr val="accent1"/>
              </a:solidFill>
              <a:highlight>
                <a:srgbClr val="C0C0C0"/>
              </a:highligh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700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uiExpand="1" build="p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7415233" y="438610"/>
            <a:ext cx="41417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数据追加与连接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6B68CA6-303F-A561-6EDA-9F6AC6B0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928" y="3181749"/>
            <a:ext cx="8640960" cy="137728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zh-CN" sz="3600" b="1" dirty="0">
                <a:solidFill>
                  <a:schemeClr val="bg1"/>
                </a:solidFill>
              </a:rPr>
              <a:t>原数据的列与新增数据的列完全相同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zh-CN" altLang="zh-CN" sz="2800" b="1" dirty="0">
                <a:solidFill>
                  <a:schemeClr val="bg1"/>
                </a:solidFill>
              </a:rPr>
              <a:t>轴向连接：</a:t>
            </a:r>
            <a:r>
              <a:rPr lang="en-US" altLang="zh-CN" sz="2800" b="1" dirty="0" err="1">
                <a:solidFill>
                  <a:srgbClr val="C00000"/>
                </a:solidFill>
              </a:rPr>
              <a:t>concat</a:t>
            </a:r>
            <a:r>
              <a:rPr lang="en-US" altLang="zh-CN" sz="2800" b="1" dirty="0">
                <a:solidFill>
                  <a:srgbClr val="C00000"/>
                </a:solidFill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</a:rPr>
              <a:t>函数</a:t>
            </a:r>
            <a:endParaRPr lang="en-US" altLang="zh-CN" sz="2800" b="1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17B56082-5963-AD48-CC0E-4BEEC60C8149}"/>
              </a:ext>
            </a:extLst>
          </p:cNvPr>
          <p:cNvSpPr/>
          <p:nvPr/>
        </p:nvSpPr>
        <p:spPr>
          <a:xfrm>
            <a:off x="2191190" y="2162112"/>
            <a:ext cx="4749800" cy="825500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两个表单间行连接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08EAE-3F73-B123-147D-56DFF7782F2F}"/>
              </a:ext>
            </a:extLst>
          </p:cNvPr>
          <p:cNvSpPr txBox="1"/>
          <p:nvPr/>
        </p:nvSpPr>
        <p:spPr>
          <a:xfrm>
            <a:off x="2886420" y="5149724"/>
            <a:ext cx="6153340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zh-CN" sz="28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([s1,s2,s3])</a:t>
            </a:r>
            <a:endParaRPr lang="en-US" altLang="zh-CN" sz="2000" dirty="0">
              <a:solidFill>
                <a:schemeClr val="accent1"/>
              </a:solidFill>
              <a:highlight>
                <a:srgbClr val="C0C0C0"/>
              </a:highligh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1755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7745433" y="286210"/>
            <a:ext cx="39766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数据追加与连接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2A31FBF-7D14-B34C-03EC-DB031D17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70636"/>
              </p:ext>
            </p:extLst>
          </p:nvPr>
        </p:nvGraphicFramePr>
        <p:xfrm>
          <a:off x="1940452" y="3679618"/>
          <a:ext cx="8045276" cy="264760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7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x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左数据对象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y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右数据对象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how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数据对象连接的方式，</a:t>
                      </a:r>
                      <a:r>
                        <a:rPr lang="en-US" sz="1400" kern="0" dirty="0">
                          <a:effectLst/>
                        </a:rPr>
                        <a:t>'inner'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'outer'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'left'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'right'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left_on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左数据对象用于连接的键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right_on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右数据对象用于连接的键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762FC0-C166-EF91-3DF5-CB04CC9F8BD2}"/>
              </a:ext>
            </a:extLst>
          </p:cNvPr>
          <p:cNvSpPr txBox="1"/>
          <p:nvPr/>
        </p:nvSpPr>
        <p:spPr>
          <a:xfrm>
            <a:off x="1441698" y="2563493"/>
            <a:ext cx="9042784" cy="11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 ( </a:t>
            </a:r>
            <a:r>
              <a:rPr lang="en-US" altLang="zh-CN" sz="2800" b="1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x,y,how,left_on,right_on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</a:p>
        </p:txBody>
      </p:sp>
    </p:spTree>
    <p:extLst>
      <p:ext uri="{BB962C8B-B14F-4D97-AF65-F5344CB8AC3E}">
        <p14:creationId xmlns:p14="http://schemas.microsoft.com/office/powerpoint/2010/main" val="1892657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数据排序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BA89A06-5094-7BDB-FAE0-8522FF0E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204" y="2149891"/>
            <a:ext cx="8856984" cy="1269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排序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>
                <a:cs typeface="+mn-ea"/>
                <a:sym typeface="+mn-lt"/>
              </a:rPr>
              <a:t>      </a:t>
            </a:r>
            <a:r>
              <a:rPr lang="en-US" altLang="zh-CN" b="1" dirty="0" err="1">
                <a:solidFill>
                  <a:schemeClr val="accent5"/>
                </a:solidFill>
                <a:highlight>
                  <a:srgbClr val="C0C0C0"/>
                </a:highlight>
                <a:cs typeface="+mn-ea"/>
                <a:sym typeface="+mn-lt"/>
              </a:rPr>
              <a:t>obj.sort_values</a:t>
            </a:r>
            <a:r>
              <a:rPr lang="en-US" altLang="zh-CN" b="1" dirty="0">
                <a:solidFill>
                  <a:schemeClr val="accent5"/>
                </a:solidFill>
                <a:highlight>
                  <a:srgbClr val="C0C0C0"/>
                </a:highlight>
                <a:cs typeface="+mn-ea"/>
                <a:sym typeface="+mn-lt"/>
              </a:rPr>
              <a:t>(by, </a:t>
            </a:r>
            <a:r>
              <a:rPr lang="en-US" altLang="zh-CN" b="1" dirty="0" err="1">
                <a:solidFill>
                  <a:schemeClr val="accent5"/>
                </a:solidFill>
                <a:highlight>
                  <a:srgbClr val="C0C0C0"/>
                </a:highlight>
                <a:cs typeface="+mn-ea"/>
                <a:sym typeface="+mn-lt"/>
              </a:rPr>
              <a:t>ascending,inplace</a:t>
            </a:r>
            <a:r>
              <a:rPr lang="en-US" altLang="zh-CN" b="1" dirty="0">
                <a:solidFill>
                  <a:schemeClr val="accent5"/>
                </a:solidFill>
                <a:highlight>
                  <a:srgbClr val="C0C0C0"/>
                </a:highlight>
                <a:cs typeface="+mn-ea"/>
                <a:sym typeface="+mn-lt"/>
              </a:rPr>
              <a:t>...)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zh-CN" dirty="0">
              <a:solidFill>
                <a:schemeClr val="accent5"/>
              </a:solidFill>
              <a:highlight>
                <a:srgbClr val="C0C0C0"/>
              </a:highlight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28E811-FCE7-514D-1CBB-61F1EFA7C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93140"/>
              </p:ext>
            </p:extLst>
          </p:nvPr>
        </p:nvGraphicFramePr>
        <p:xfrm>
          <a:off x="1531330" y="3693046"/>
          <a:ext cx="9129340" cy="26848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8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by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列索引，定义用于排序的列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ascending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排序方式，</a:t>
                      </a:r>
                      <a:r>
                        <a:rPr lang="en-US" sz="1400" kern="0" dirty="0">
                          <a:effectLst/>
                        </a:rPr>
                        <a:t>True</a:t>
                      </a:r>
                      <a:r>
                        <a:rPr lang="zh-CN" sz="1400" kern="0" dirty="0">
                          <a:effectLst/>
                        </a:rPr>
                        <a:t>为升序，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r>
                        <a:rPr lang="zh-CN" sz="1400" kern="0" dirty="0">
                          <a:effectLst/>
                        </a:rPr>
                        <a:t>为降序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inplace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是否修改原始数据数据，</a:t>
                      </a:r>
                      <a:r>
                        <a:rPr lang="en-US" sz="1400" kern="0" dirty="0">
                          <a:effectLst/>
                        </a:rPr>
                        <a:t>True</a:t>
                      </a:r>
                      <a:r>
                        <a:rPr lang="zh-CN" sz="1400" kern="0" dirty="0">
                          <a:effectLst/>
                        </a:rPr>
                        <a:t>为修改，默认为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57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数据排序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C0E74A8-60E3-82D1-CA55-12ED4AF53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08" y="1825917"/>
            <a:ext cx="8856984" cy="271916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solidFill>
                  <a:schemeClr val="accent4"/>
                </a:solidFill>
                <a:cs typeface="+mn-ea"/>
                <a:sym typeface="+mn-lt"/>
              </a:rPr>
              <a:t>2. </a:t>
            </a: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排名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zh-CN" sz="2400" dirty="0">
                <a:solidFill>
                  <a:schemeClr val="bg1"/>
                </a:solidFill>
              </a:rPr>
              <a:t>排名给出每行的名次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zh-CN" altLang="zh-CN" sz="1800" dirty="0">
                <a:solidFill>
                  <a:schemeClr val="bg1"/>
                </a:solidFill>
              </a:rPr>
              <a:t>定义等值数据的处理方式，如并列名次取最小值或最大值，也可以取均值。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obj.rank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axis,method,ascending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,...)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9FA51CD-7760-1578-12AF-DA63D96B5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81321"/>
              </p:ext>
            </p:extLst>
          </p:nvPr>
        </p:nvGraphicFramePr>
        <p:xfrm>
          <a:off x="1284660" y="4432300"/>
          <a:ext cx="9561140" cy="206376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2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参数说明：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axis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r>
                        <a:rPr lang="zh-CN" sz="1600" kern="0" dirty="0">
                          <a:effectLst/>
                        </a:rPr>
                        <a:t>：按行数据排名，</a:t>
                      </a:r>
                      <a:r>
                        <a:rPr lang="en-US" sz="1600" kern="0" dirty="0">
                          <a:effectLst/>
                        </a:rPr>
                        <a:t>1</a:t>
                      </a:r>
                      <a:r>
                        <a:rPr lang="zh-CN" sz="1600" kern="0" dirty="0">
                          <a:effectLst/>
                        </a:rPr>
                        <a:t>：按列数据排名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method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并列</a:t>
                      </a:r>
                      <a:r>
                        <a:rPr lang="zh-CN" altLang="en-US" sz="1600" kern="0" dirty="0">
                          <a:effectLst/>
                        </a:rPr>
                        <a:t>时</a:t>
                      </a:r>
                      <a:r>
                        <a:rPr lang="zh-CN" sz="1600" kern="0" dirty="0">
                          <a:effectLst/>
                        </a:rPr>
                        <a:t>取值</a:t>
                      </a:r>
                      <a:r>
                        <a:rPr lang="zh-CN" altLang="en-US" sz="1600" kern="0" dirty="0">
                          <a:effectLst/>
                        </a:rPr>
                        <a:t>方式</a:t>
                      </a:r>
                      <a:r>
                        <a:rPr lang="zh-CN" sz="1600" kern="0" dirty="0">
                          <a:effectLst/>
                        </a:rPr>
                        <a:t>：</a:t>
                      </a:r>
                      <a:r>
                        <a:rPr lang="en-US" sz="1600" kern="0" dirty="0">
                          <a:effectLst/>
                        </a:rPr>
                        <a:t>min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max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altLang="zh-CN" sz="1600" kern="0" dirty="0">
                          <a:effectLst/>
                        </a:rPr>
                        <a:t>average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ascending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排序方式，</a:t>
                      </a:r>
                      <a:r>
                        <a:rPr lang="en-US" sz="1600" kern="0" dirty="0">
                          <a:effectLst/>
                        </a:rPr>
                        <a:t>True</a:t>
                      </a:r>
                      <a:r>
                        <a:rPr lang="zh-CN" sz="1600" kern="0" dirty="0">
                          <a:effectLst/>
                        </a:rPr>
                        <a:t>为升序，</a:t>
                      </a:r>
                      <a:r>
                        <a:rPr lang="en-US" sz="1600" kern="0" dirty="0">
                          <a:effectLst/>
                        </a:rPr>
                        <a:t>False</a:t>
                      </a:r>
                      <a:r>
                        <a:rPr lang="zh-CN" sz="1600" kern="0" dirty="0">
                          <a:effectLst/>
                        </a:rPr>
                        <a:t>为降序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6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474" y="-1295764"/>
            <a:ext cx="24509237" cy="17315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BD7AE367-831D-2BBD-EDD0-61CB7FF7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6976" y="-12474628"/>
            <a:ext cx="47521507" cy="3109605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E521D62-C6FF-32FD-049B-FA31C5CBF3F5}"/>
              </a:ext>
            </a:extLst>
          </p:cNvPr>
          <p:cNvSpPr/>
          <p:nvPr/>
        </p:nvSpPr>
        <p:spPr>
          <a:xfrm>
            <a:off x="419100" y="292100"/>
            <a:ext cx="2921000" cy="9144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基本运算符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D600E34D-A791-A395-D5D7-29B4ED402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338541"/>
              </p:ext>
            </p:extLst>
          </p:nvPr>
        </p:nvGraphicFramePr>
        <p:xfrm>
          <a:off x="640648" y="1498600"/>
          <a:ext cx="6204651" cy="4940302"/>
        </p:xfrm>
        <a:graphic>
          <a:graphicData uri="http://schemas.openxmlformats.org/drawingml/2006/table">
            <a:tbl>
              <a:tblPr/>
              <a:tblGrid>
                <a:gridCol w="206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整数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浮点数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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加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加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减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减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乘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乘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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除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除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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乘方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乘方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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余数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商取整时的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余数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abs()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绝对值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绝对值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94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202633" y="311610"/>
            <a:ext cx="37226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Pandas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常用函数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E2A6A9-588E-70CA-F6B4-07C0DF31A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17215"/>
              </p:ext>
            </p:extLst>
          </p:nvPr>
        </p:nvGraphicFramePr>
        <p:xfrm>
          <a:off x="777776" y="101598"/>
          <a:ext cx="10636448" cy="665480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15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       </a:t>
                      </a:r>
                      <a:r>
                        <a:rPr lang="zh-CN" sz="1600" kern="100" dirty="0">
                          <a:effectLst/>
                        </a:rPr>
                        <a:t>函数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         </a:t>
                      </a: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sr.value_counts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Series</a:t>
                      </a:r>
                      <a:r>
                        <a:rPr lang="zh-CN" sz="1600" kern="100" dirty="0">
                          <a:effectLst/>
                        </a:rPr>
                        <a:t>统计频率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sr.describe()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返回基本统计量和分位数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sr1.corr(sr2)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sr1</a:t>
                      </a: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sr2</a:t>
                      </a:r>
                      <a:r>
                        <a:rPr lang="zh-CN" sz="1600" kern="100" dirty="0">
                          <a:effectLst/>
                        </a:rPr>
                        <a:t>的相关系数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df.count()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统计每列数据个数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df.max()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df.min()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最大值和最小值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df.idxmax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 err="1">
                          <a:effectLst/>
                        </a:rPr>
                        <a:t>df.idxmin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最大值、最小值对应的索引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df.sum()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按行或列求和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df.mean()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df.median()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计算均值、中位数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df.q</a:t>
                      </a:r>
                      <a:r>
                        <a:rPr lang="en-US" altLang="zh-CN" sz="1600" kern="100">
                          <a:effectLst/>
                        </a:rPr>
                        <a:t>u</a:t>
                      </a:r>
                      <a:r>
                        <a:rPr lang="en-US" sz="1600" kern="100">
                          <a:effectLst/>
                        </a:rPr>
                        <a:t>antile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计算给定的四分位数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df.var()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df.std()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计算方差、标准差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df.mode()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计算众数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df.cumsum()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从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开始向前累加各元素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df.cov()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计算协方差矩阵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8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pd.crosstab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df</a:t>
                      </a:r>
                      <a:r>
                        <a:rPr lang="en-US" sz="1600" kern="100" dirty="0">
                          <a:effectLst/>
                        </a:rPr>
                        <a:t>[col1],</a:t>
                      </a:r>
                      <a:r>
                        <a:rPr lang="en-US" sz="1600" kern="100" dirty="0" err="1">
                          <a:effectLst/>
                        </a:rPr>
                        <a:t>df</a:t>
                      </a:r>
                      <a:r>
                        <a:rPr lang="en-US" sz="1600" kern="100" dirty="0">
                          <a:effectLst/>
                        </a:rPr>
                        <a:t>[col2])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pandas</a:t>
                      </a:r>
                      <a:r>
                        <a:rPr lang="zh-CN" sz="1600" kern="100" dirty="0">
                          <a:effectLst/>
                        </a:rPr>
                        <a:t>函数，交叉表，计算分组的频率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28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数据分组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5C71B4C-B1DA-6E90-D1B3-8A736BB2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08" y="2146493"/>
            <a:ext cx="8856984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zh-CN" sz="3300" b="1" dirty="0">
                <a:solidFill>
                  <a:schemeClr val="bg1"/>
                </a:solidFill>
              </a:rPr>
              <a:t>根据某些索引将数据对象划分为多个组</a:t>
            </a:r>
            <a:endParaRPr lang="en-US" altLang="zh-CN" sz="3300" b="1" dirty="0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zh-CN" altLang="zh-CN" sz="2800" b="1" dirty="0">
                <a:solidFill>
                  <a:schemeClr val="bg1"/>
                </a:solidFill>
              </a:rPr>
              <a:t>对每个分组进行排序或统计计算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altLang="zh-CN" sz="33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grouped = </a:t>
            </a:r>
            <a:r>
              <a:rPr lang="en-US" altLang="zh-CN" sz="3300" b="1" dirty="0" err="1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obj.groupby</a:t>
            </a:r>
            <a:r>
              <a:rPr lang="en-US" altLang="zh-CN" sz="33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endParaRPr lang="zh-CN" altLang="zh-CN" sz="3300" b="1" dirty="0">
              <a:solidFill>
                <a:srgbClr val="0070C0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3300" b="1" dirty="0" err="1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grouped.aggregate</a:t>
            </a:r>
            <a:r>
              <a:rPr lang="en-US" altLang="zh-CN" sz="33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({'col1':f1, 'col2':f2,...}) 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8EA610-E042-7B6D-AFE2-177C7F1D2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18304"/>
              </p:ext>
            </p:extLst>
          </p:nvPr>
        </p:nvGraphicFramePr>
        <p:xfrm>
          <a:off x="1218818" y="4502290"/>
          <a:ext cx="10160382" cy="19751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3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col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统计列索引名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Numpy</a:t>
                      </a:r>
                      <a:r>
                        <a:rPr lang="zh-CN" sz="1400" kern="0" dirty="0">
                          <a:effectLst/>
                        </a:rPr>
                        <a:t>的聚合函数名，如：</a:t>
                      </a:r>
                      <a:r>
                        <a:rPr lang="en-US" altLang="zh-CN" sz="1400" kern="0" dirty="0">
                          <a:effectLst/>
                        </a:rPr>
                        <a:t>sum</a:t>
                      </a:r>
                      <a:r>
                        <a:rPr lang="zh-CN" altLang="zh-CN" sz="1400" kern="0" dirty="0">
                          <a:effectLst/>
                        </a:rPr>
                        <a:t>、</a:t>
                      </a:r>
                      <a:r>
                        <a:rPr lang="en-US" altLang="zh-CN" sz="1400" kern="0" dirty="0">
                          <a:effectLst/>
                        </a:rPr>
                        <a:t>mean</a:t>
                      </a:r>
                      <a:r>
                        <a:rPr lang="zh-CN" altLang="zh-CN" sz="1400" kern="0" dirty="0">
                          <a:effectLst/>
                        </a:rPr>
                        <a:t>、</a:t>
                      </a:r>
                      <a:r>
                        <a:rPr lang="en-US" altLang="zh-CN" sz="1400" kern="0" dirty="0" err="1">
                          <a:effectLst/>
                        </a:rPr>
                        <a:t>std</a:t>
                      </a:r>
                      <a:r>
                        <a:rPr lang="zh-CN" altLang="en-US" sz="1400" kern="0" dirty="0">
                          <a:effectLst/>
                        </a:rPr>
                        <a:t>、</a:t>
                      </a:r>
                      <a:r>
                        <a:rPr lang="en-US" altLang="zh-CN" sz="1400" kern="0" dirty="0">
                          <a:solidFill>
                            <a:srgbClr val="026BCA"/>
                          </a:solidFill>
                          <a:effectLst/>
                        </a:rPr>
                        <a:t>max</a:t>
                      </a:r>
                      <a:r>
                        <a:rPr lang="zh-CN" altLang="en-US" sz="1400" kern="0" dirty="0">
                          <a:solidFill>
                            <a:srgbClr val="026BCA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400" kern="0" dirty="0">
                          <a:solidFill>
                            <a:srgbClr val="026BCA"/>
                          </a:solidFill>
                          <a:effectLst/>
                        </a:rPr>
                        <a:t>min</a:t>
                      </a:r>
                      <a:r>
                        <a:rPr lang="zh-CN" altLang="en-US" sz="1400" kern="0" dirty="0">
                          <a:solidFill>
                            <a:srgbClr val="026BCA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400" kern="0" dirty="0" err="1">
                          <a:solidFill>
                            <a:srgbClr val="026BCA"/>
                          </a:solidFill>
                          <a:effectLst/>
                        </a:rPr>
                        <a:t>count_nonzero</a:t>
                      </a:r>
                      <a:r>
                        <a:rPr lang="zh-CN" altLang="en-US" sz="1400" kern="0" dirty="0">
                          <a:solidFill>
                            <a:srgbClr val="026BCA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400" kern="0" dirty="0">
                          <a:solidFill>
                            <a:srgbClr val="026BCA"/>
                          </a:solidFill>
                          <a:effectLst/>
                        </a:rPr>
                        <a:t>size</a:t>
                      </a:r>
                      <a:r>
                        <a:rPr lang="zh-CN" altLang="zh-CN" sz="1400" kern="0" dirty="0">
                          <a:effectLst/>
                        </a:rPr>
                        <a:t>等</a:t>
                      </a:r>
                      <a:endParaRPr lang="zh-CN" alt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79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619" y="-10269376"/>
            <a:ext cx="24243419" cy="17127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6A9EF132-7C94-93A5-0E5E-C1B1020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6019" y="-15626766"/>
            <a:ext cx="48424219" cy="34143366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DA6E5C7F-AD5F-B99C-B898-8124288C8563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数据分析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510C08F-98B2-C97F-D489-5A51222A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291" y="2165392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4000" b="1" dirty="0">
                <a:solidFill>
                  <a:schemeClr val="accent4"/>
                </a:solidFill>
                <a:latin typeface="+mn-ea"/>
                <a:ea typeface="+mn-ea"/>
                <a:cs typeface="+mn-ea"/>
                <a:sym typeface="+mn-lt"/>
              </a:rPr>
              <a:t>相关性分析</a:t>
            </a:r>
            <a:endParaRPr lang="zh-CN" altLang="en-US" sz="60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B4C40EC-4B3D-C4C0-388A-ED5D0176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38" y="2196682"/>
            <a:ext cx="9153262" cy="44121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研究不同总体之间是否存在依存关系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绘制</a:t>
            </a:r>
            <a:r>
              <a:rPr lang="zh-CN" altLang="en-US" sz="1800" dirty="0">
                <a:solidFill>
                  <a:schemeClr val="accent6"/>
                </a:solidFill>
              </a:rPr>
              <a:t>散点图矩阵</a:t>
            </a:r>
            <a:r>
              <a:rPr lang="zh-CN" altLang="en-US" sz="1800" dirty="0">
                <a:solidFill>
                  <a:schemeClr val="bg1"/>
                </a:solidFill>
              </a:rPr>
              <a:t>，直观地观察列之间的相关性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pd.plotting.scatter_matrix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data,diagonal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='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kde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',color='k')  #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绘图 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计算样本之间的相关系数  </a:t>
            </a:r>
            <a:r>
              <a:rPr lang="zh-CN" altLang="en-US" sz="1800" b="1" i="1" dirty="0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 推断总体的相关程度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相关系数具有以下特征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相关系数的值介于–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与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+1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之间；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r=1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：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两个总体正相关；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r=0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：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不相关；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r=-1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：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负相关；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highlight>
                  <a:srgbClr val="00FFFF"/>
                </a:highlight>
                <a:cs typeface="+mn-ea"/>
              </a:rPr>
              <a:t>|r|&lt;0.3</a:t>
            </a:r>
            <a:r>
              <a:rPr lang="zh-CN" altLang="en-US" sz="1600" dirty="0">
                <a:highlight>
                  <a:srgbClr val="00FFFF"/>
                </a:highlight>
                <a:cs typeface="+mn-ea"/>
              </a:rPr>
              <a:t>：</a:t>
            </a:r>
            <a:r>
              <a:rPr lang="zh-CN" altLang="zh-CN" sz="1600" dirty="0">
                <a:highlight>
                  <a:srgbClr val="00FFFF"/>
                </a:highlight>
                <a:cs typeface="+mn-ea"/>
              </a:rPr>
              <a:t>低度相关；</a:t>
            </a:r>
            <a:r>
              <a:rPr lang="en-US" altLang="zh-CN" sz="1600" dirty="0">
                <a:highlight>
                  <a:srgbClr val="00FFFF"/>
                </a:highlight>
                <a:cs typeface="+mn-ea"/>
              </a:rPr>
              <a:t>0.3</a:t>
            </a:r>
            <a:r>
              <a:rPr lang="zh-CN" altLang="zh-CN" sz="1600" dirty="0">
                <a:highlight>
                  <a:srgbClr val="00FFFF"/>
                </a:highlight>
                <a:cs typeface="+mn-ea"/>
              </a:rPr>
              <a:t>≤</a:t>
            </a:r>
            <a:r>
              <a:rPr lang="en-US" altLang="zh-CN" sz="1600" dirty="0">
                <a:highlight>
                  <a:srgbClr val="00FFFF"/>
                </a:highlight>
                <a:cs typeface="+mn-ea"/>
              </a:rPr>
              <a:t>|r|&lt;0.8</a:t>
            </a:r>
            <a:r>
              <a:rPr lang="zh-CN" altLang="en-US" sz="1600" dirty="0">
                <a:highlight>
                  <a:srgbClr val="00FFFF"/>
                </a:highlight>
                <a:cs typeface="+mn-ea"/>
              </a:rPr>
              <a:t>：</a:t>
            </a:r>
            <a:r>
              <a:rPr lang="zh-CN" altLang="zh-CN" sz="1600" dirty="0">
                <a:highlight>
                  <a:srgbClr val="00FFFF"/>
                </a:highlight>
                <a:cs typeface="+mn-ea"/>
              </a:rPr>
              <a:t>中等相关；</a:t>
            </a:r>
            <a:r>
              <a:rPr lang="en-US" altLang="zh-CN" sz="1600" dirty="0">
                <a:highlight>
                  <a:srgbClr val="00FFFF"/>
                </a:highlight>
                <a:cs typeface="+mn-ea"/>
              </a:rPr>
              <a:t>0.8</a:t>
            </a:r>
            <a:r>
              <a:rPr lang="zh-CN" altLang="zh-CN" sz="1600" dirty="0">
                <a:highlight>
                  <a:srgbClr val="00FFFF"/>
                </a:highlight>
                <a:cs typeface="+mn-ea"/>
              </a:rPr>
              <a:t>≤</a:t>
            </a:r>
            <a:r>
              <a:rPr lang="en-US" altLang="zh-CN" sz="1600" dirty="0">
                <a:highlight>
                  <a:srgbClr val="00FFFF"/>
                </a:highlight>
                <a:cs typeface="+mn-ea"/>
              </a:rPr>
              <a:t>|r|&lt;1</a:t>
            </a:r>
            <a:r>
              <a:rPr lang="zh-CN" altLang="en-US" sz="1600" dirty="0">
                <a:highlight>
                  <a:srgbClr val="00FFFF"/>
                </a:highlight>
                <a:cs typeface="+mn-ea"/>
              </a:rPr>
              <a:t>：</a:t>
            </a:r>
            <a:r>
              <a:rPr lang="zh-CN" altLang="zh-CN" sz="1600" dirty="0">
                <a:highlight>
                  <a:srgbClr val="00FFFF"/>
                </a:highlight>
                <a:cs typeface="+mn-ea"/>
              </a:rPr>
              <a:t>高度相关。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zh-CN" sz="2000" dirty="0">
                <a:solidFill>
                  <a:schemeClr val="bg1"/>
                </a:solidFill>
                <a:cs typeface="+mn-ea"/>
              </a:rPr>
              <a:t>当样本容量较大（</a:t>
            </a: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≥30</a:t>
            </a:r>
            <a:r>
              <a:rPr lang="zh-CN" altLang="zh-CN" sz="2000" dirty="0">
                <a:solidFill>
                  <a:schemeClr val="bg1"/>
                </a:solidFill>
                <a:cs typeface="+mn-ea"/>
              </a:rPr>
              <a:t>）时，相关性分析判断准确性较高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>
                <a:solidFill>
                  <a:srgbClr val="FFC000"/>
                </a:solidFill>
              </a:rPr>
              <a:t>DataFrame</a:t>
            </a:r>
            <a:r>
              <a:rPr lang="zh-CN" altLang="en-US" sz="2400" dirty="0">
                <a:solidFill>
                  <a:srgbClr val="FFC000"/>
                </a:solidFill>
              </a:rPr>
              <a:t>相关性分析</a:t>
            </a:r>
            <a:r>
              <a:rPr lang="zh-CN" altLang="zh-CN" sz="2400" dirty="0">
                <a:solidFill>
                  <a:srgbClr val="FFC000"/>
                </a:solidFill>
              </a:rPr>
              <a:t>函数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highlight>
                  <a:srgbClr val="C0C0C0"/>
                </a:highlight>
              </a:rPr>
              <a:t>     </a:t>
            </a:r>
            <a:r>
              <a:rPr lang="en-US" altLang="zh-CN" sz="2400" b="1" dirty="0" err="1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DataFrame.corr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2400" b="1" dirty="0">
              <a:solidFill>
                <a:srgbClr val="0070C0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56358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894"/>
            <a:ext cx="12192000" cy="86133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744E846D-699A-DC7C-4674-656AE22E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83068" y="-75204813"/>
            <a:ext cx="194058326" cy="162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9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2474" y="-11785963"/>
            <a:ext cx="23981257" cy="169421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8665CE45-D22F-2B4B-714B-9BDEFE60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3934" y="-14222030"/>
            <a:ext cx="44276836" cy="31219094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4D1A7968-1BF3-E035-85CC-832F62530439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数据可视化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553960C-8B11-50D3-B13A-EC0744DED3BA}"/>
              </a:ext>
            </a:extLst>
          </p:cNvPr>
          <p:cNvSpPr txBox="1"/>
          <p:nvPr/>
        </p:nvSpPr>
        <p:spPr>
          <a:xfrm>
            <a:off x="2315894" y="2016149"/>
            <a:ext cx="7560212" cy="418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4"/>
                </a:solidFill>
              </a:rPr>
              <a:t>数据探索阶段的重要方法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数据以图形图像形式表示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揭示隐藏的数据特征，直观传达关键信息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accent4"/>
                </a:solidFill>
              </a:rPr>
              <a:t>Matplotlib</a:t>
            </a:r>
            <a:r>
              <a:rPr lang="zh-CN" altLang="zh-CN" dirty="0">
                <a:solidFill>
                  <a:schemeClr val="accent4"/>
                </a:solidFill>
              </a:rPr>
              <a:t>库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专门用于开发二维（包括三维）图表的工具包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实现图像元素精细化控制，绘制专业的分析图表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accent4"/>
                </a:solidFill>
              </a:rPr>
              <a:t>Pandas</a:t>
            </a:r>
            <a:r>
              <a:rPr lang="zh-CN" altLang="en-US" dirty="0">
                <a:solidFill>
                  <a:schemeClr val="accent4"/>
                </a:solidFill>
              </a:rPr>
              <a:t>封装了</a:t>
            </a:r>
            <a:r>
              <a:rPr lang="en-US" altLang="zh-CN" dirty="0">
                <a:solidFill>
                  <a:schemeClr val="accent4"/>
                </a:solidFill>
              </a:rPr>
              <a:t>Matplotlib</a:t>
            </a:r>
            <a:r>
              <a:rPr lang="zh-CN" altLang="en-US" dirty="0">
                <a:solidFill>
                  <a:schemeClr val="accent4"/>
                </a:solidFill>
              </a:rPr>
              <a:t>的主要绘图功能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Series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提供绘图函数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简便快捷地创建标准化图表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C3B0F41-0B9A-57F5-D74E-8DAC4820E1AA}"/>
              </a:ext>
            </a:extLst>
          </p:cNvPr>
          <p:cNvSpPr txBox="1"/>
          <p:nvPr/>
        </p:nvSpPr>
        <p:spPr>
          <a:xfrm>
            <a:off x="2315894" y="5155809"/>
            <a:ext cx="7560212" cy="1702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43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  <p:bldP spid="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2474" y="-11785963"/>
            <a:ext cx="23981257" cy="169421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8665CE45-D22F-2B4B-714B-9BDEFE60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62436" y="-14222030"/>
            <a:ext cx="44276836" cy="31219094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4D1A7968-1BF3-E035-85CC-832F62530439}"/>
              </a:ext>
            </a:extLst>
          </p:cNvPr>
          <p:cNvSpPr/>
          <p:nvPr/>
        </p:nvSpPr>
        <p:spPr>
          <a:xfrm>
            <a:off x="8469333" y="400510"/>
            <a:ext cx="2909867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数据可视化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23ADBE1-B0BF-FE17-7B92-094DC0A4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32" y="1913765"/>
            <a:ext cx="7886700" cy="104559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zh-CN" altLang="en-US" dirty="0">
                <a:solidFill>
                  <a:srgbClr val="FF0000"/>
                </a:solidFill>
              </a:rPr>
              <a:t>数据值</a:t>
            </a:r>
            <a:r>
              <a:rPr lang="zh-CN" altLang="en-US" dirty="0">
                <a:solidFill>
                  <a:schemeClr val="bg1"/>
                </a:solidFill>
              </a:rPr>
              <a:t>特性，可视图形大致可以分为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类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rgbClr val="FF0000"/>
                </a:solidFill>
              </a:rPr>
              <a:t>离散</a:t>
            </a:r>
            <a:r>
              <a:rPr lang="zh-CN" altLang="en-US" dirty="0">
                <a:solidFill>
                  <a:schemeClr val="bg1"/>
                </a:solidFill>
              </a:rPr>
              <a:t>数据：</a:t>
            </a:r>
            <a:r>
              <a:rPr lang="zh-CN" altLang="en-US" dirty="0">
                <a:solidFill>
                  <a:schemeClr val="accent6"/>
                </a:solidFill>
              </a:rPr>
              <a:t>散点图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accent5"/>
                </a:solidFill>
              </a:rPr>
              <a:t>柱状图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FF00"/>
                </a:solidFill>
              </a:rPr>
              <a:t>饼图</a:t>
            </a:r>
            <a:r>
              <a:rPr lang="zh-CN" altLang="en-US" dirty="0">
                <a:solidFill>
                  <a:schemeClr val="bg1"/>
                </a:solidFill>
              </a:rPr>
              <a:t>等；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774B4-FA11-9E6A-4EFB-A3378FB2593F}"/>
              </a:ext>
            </a:extLst>
          </p:cNvPr>
          <p:cNvSpPr txBox="1"/>
          <p:nvPr/>
        </p:nvSpPr>
        <p:spPr>
          <a:xfrm>
            <a:off x="323134" y="3422878"/>
            <a:ext cx="5082157" cy="739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rgbClr val="FF0000"/>
                </a:solidFill>
              </a:rPr>
              <a:t>连续</a:t>
            </a:r>
            <a:r>
              <a:rPr lang="zh-CN" altLang="en-US" dirty="0">
                <a:solidFill>
                  <a:schemeClr val="bg1"/>
                </a:solidFill>
              </a:rPr>
              <a:t>数据：直方图、箱须图、折线图、半对数图等；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99F53B1-F13C-8BAA-AD93-648D72FB4B8A}"/>
              </a:ext>
            </a:extLst>
          </p:cNvPr>
          <p:cNvSpPr txBox="1"/>
          <p:nvPr/>
        </p:nvSpPr>
        <p:spPr>
          <a:xfrm>
            <a:off x="4834634" y="4898868"/>
            <a:ext cx="3406902" cy="1045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rgbClr val="FF0000"/>
                </a:solidFill>
              </a:rPr>
              <a:t>数据的区域或空间分布</a:t>
            </a:r>
            <a:r>
              <a:rPr lang="zh-CN" altLang="en-US" dirty="0">
                <a:solidFill>
                  <a:schemeClr val="bg1"/>
                </a:solidFill>
              </a:rPr>
              <a:t>：统计地图、曲面图等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5B4925-84B7-D636-CEE6-C816DBF943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9367" y="4543060"/>
            <a:ext cx="2773680" cy="1774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262475-1349-2B45-28A2-142E882790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75837" y="1769269"/>
            <a:ext cx="2400300" cy="17386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D2B2B7-4740-1C0F-2884-B51C3211674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503319" y="4609259"/>
            <a:ext cx="2773680" cy="18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97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build="p"/>
      <p:bldP spid="3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894"/>
            <a:ext cx="12192000" cy="86133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744E846D-699A-DC7C-4674-656AE22E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83068" y="-75204813"/>
            <a:ext cx="194058326" cy="162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474" y="-1295764"/>
            <a:ext cx="24509237" cy="17315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BD7AE367-831D-2BBD-EDD0-61CB7FF7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6976" y="-12474628"/>
            <a:ext cx="47521507" cy="3109605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E521D62-C6FF-32FD-049B-FA31C5CBF3F5}"/>
              </a:ext>
            </a:extLst>
          </p:cNvPr>
          <p:cNvSpPr/>
          <p:nvPr/>
        </p:nvSpPr>
        <p:spPr>
          <a:xfrm>
            <a:off x="393700" y="243466"/>
            <a:ext cx="29845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关系运算符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F5577F-A64F-914A-D3E1-DD27101BB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0158" y="2070100"/>
            <a:ext cx="6592042" cy="350204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000" b="1" dirty="0">
                <a:solidFill>
                  <a:srgbClr val="FFC000"/>
                </a:solidFill>
              </a:rPr>
              <a:t>运算符</a:t>
            </a:r>
            <a:r>
              <a:rPr lang="en-US" altLang="zh-CN" sz="3000" b="1" dirty="0">
                <a:solidFill>
                  <a:srgbClr val="FFC000"/>
                </a:solidFill>
              </a:rPr>
              <a:t>:    </a:t>
            </a:r>
            <a:r>
              <a:rPr lang="en-US" altLang="zh-CN" sz="3000" b="1" dirty="0">
                <a:solidFill>
                  <a:schemeClr val="bg1"/>
                </a:solidFill>
              </a:rPr>
              <a:t>&lt;  &lt;=  &gt;  &gt;=  </a:t>
            </a:r>
          </a:p>
          <a:p>
            <a:pPr marL="0" indent="0" eaLnBrk="1" hangingPunct="1">
              <a:buNone/>
            </a:pPr>
            <a:r>
              <a:rPr lang="en-US" altLang="zh-CN" sz="3000" b="1" dirty="0">
                <a:solidFill>
                  <a:schemeClr val="bg1"/>
                </a:solidFill>
              </a:rPr>
              <a:t>                       ==  !=</a:t>
            </a:r>
            <a:endParaRPr lang="zh-CN" altLang="en-US" sz="3000" b="1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/>
            <a:r>
              <a:rPr lang="zh-CN" altLang="en-US" sz="3000" b="1" dirty="0">
                <a:solidFill>
                  <a:srgbClr val="FFC000"/>
                </a:solidFill>
              </a:rPr>
              <a:t>结果</a:t>
            </a:r>
            <a:r>
              <a:rPr lang="en-US" altLang="zh-CN" sz="3000" b="1" dirty="0">
                <a:solidFill>
                  <a:srgbClr val="FFC000"/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	         </a:t>
            </a:r>
            <a:r>
              <a:rPr lang="en-US" altLang="zh-CN" sz="3000" b="1" dirty="0">
                <a:solidFill>
                  <a:schemeClr val="bg1"/>
                </a:solidFill>
              </a:rPr>
              <a:t>True 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		         </a:t>
            </a:r>
            <a:r>
              <a:rPr lang="en-US" altLang="zh-CN" sz="3000" b="1" dirty="0">
                <a:solidFill>
                  <a:schemeClr val="bg1"/>
                </a:solidFill>
              </a:rPr>
              <a:t>False (0)</a:t>
            </a:r>
          </a:p>
        </p:txBody>
      </p:sp>
    </p:spTree>
    <p:extLst>
      <p:ext uri="{BB962C8B-B14F-4D97-AF65-F5344CB8AC3E}">
        <p14:creationId xmlns:p14="http://schemas.microsoft.com/office/powerpoint/2010/main" val="4021087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474" y="-1295764"/>
            <a:ext cx="24509237" cy="17315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BD7AE367-831D-2BBD-EDD0-61CB7FF7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6976" y="-12474628"/>
            <a:ext cx="47521507" cy="3109605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E521D62-C6FF-32FD-049B-FA31C5CBF3F5}"/>
              </a:ext>
            </a:extLst>
          </p:cNvPr>
          <p:cNvSpPr/>
          <p:nvPr/>
        </p:nvSpPr>
        <p:spPr>
          <a:xfrm>
            <a:off x="393700" y="243466"/>
            <a:ext cx="29845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逻辑运算符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C40B26-DECC-D5E9-A31B-9ACCD58FB225}"/>
              </a:ext>
            </a:extLst>
          </p:cNvPr>
          <p:cNvSpPr txBox="1">
            <a:spLocks noChangeArrowheads="1"/>
          </p:cNvSpPr>
          <p:nvPr/>
        </p:nvSpPr>
        <p:spPr>
          <a:xfrm>
            <a:off x="393700" y="1653166"/>
            <a:ext cx="8112881" cy="544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not 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‘</a:t>
            </a:r>
            <a:r>
              <a:rPr lang="zh-CN" altLang="en-US" b="1" dirty="0">
                <a:solidFill>
                  <a:schemeClr val="bg1"/>
                </a:solidFill>
              </a:rPr>
              <a:t>非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</a:t>
            </a:r>
            <a:r>
              <a:rPr lang="en-US" altLang="zh-CN" b="1" dirty="0">
                <a:solidFill>
                  <a:schemeClr val="bg1"/>
                </a:solidFill>
              </a:rPr>
              <a:t>not x  : </a:t>
            </a:r>
            <a:r>
              <a:rPr lang="zh-CN" altLang="en-US" b="1" dirty="0">
                <a:solidFill>
                  <a:schemeClr val="bg1"/>
                </a:solidFill>
              </a:rPr>
              <a:t>如果</a:t>
            </a:r>
            <a:r>
              <a:rPr lang="en-US" altLang="zh-CN" b="1" dirty="0">
                <a:solidFill>
                  <a:schemeClr val="bg1"/>
                </a:solidFill>
              </a:rPr>
              <a:t>x</a:t>
            </a:r>
            <a:r>
              <a:rPr lang="zh-CN" altLang="en-US" b="1" dirty="0">
                <a:solidFill>
                  <a:schemeClr val="bg1"/>
                </a:solidFill>
              </a:rPr>
              <a:t>为</a:t>
            </a:r>
            <a:r>
              <a:rPr lang="en-US" altLang="zh-CN" b="1" dirty="0">
                <a:solidFill>
                  <a:schemeClr val="bg1"/>
                </a:solidFill>
              </a:rPr>
              <a:t>False(0),</a:t>
            </a:r>
            <a:r>
              <a:rPr lang="zh-CN" altLang="en-US" b="1" dirty="0">
                <a:solidFill>
                  <a:schemeClr val="bg1"/>
                </a:solidFill>
              </a:rPr>
              <a:t>返回</a:t>
            </a:r>
            <a:r>
              <a:rPr lang="en-US" altLang="zh-CN" b="1" dirty="0">
                <a:solidFill>
                  <a:schemeClr val="bg1"/>
                </a:solidFill>
              </a:rPr>
              <a:t>True;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            否则返回</a:t>
            </a:r>
            <a:r>
              <a:rPr lang="en-US" altLang="zh-CN" b="1" dirty="0">
                <a:solidFill>
                  <a:schemeClr val="bg1"/>
                </a:solidFill>
              </a:rPr>
              <a:t>False;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and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‘</a:t>
            </a:r>
            <a:r>
              <a:rPr lang="zh-CN" altLang="en-US" b="1" dirty="0">
                <a:solidFill>
                  <a:schemeClr val="bg1"/>
                </a:solidFill>
              </a:rPr>
              <a:t>与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‘</a:t>
            </a:r>
            <a:r>
              <a:rPr lang="zh-CN" altLang="en-US" b="1" dirty="0">
                <a:solidFill>
                  <a:schemeClr val="bg1"/>
                </a:solidFill>
              </a:rPr>
              <a:t>       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x and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y  </a:t>
            </a:r>
            <a:r>
              <a:rPr lang="zh-CN" altLang="en-US" b="1" dirty="0">
                <a:solidFill>
                  <a:schemeClr val="bg1"/>
                </a:solidFill>
              </a:rPr>
              <a:t>：如果</a:t>
            </a:r>
            <a:r>
              <a:rPr lang="en-US" altLang="zh-CN" b="1" dirty="0">
                <a:solidFill>
                  <a:schemeClr val="bg1"/>
                </a:solidFill>
              </a:rPr>
              <a:t>x</a:t>
            </a:r>
            <a:r>
              <a:rPr lang="zh-CN" altLang="en-US" b="1" dirty="0">
                <a:solidFill>
                  <a:schemeClr val="bg1"/>
                </a:solidFill>
              </a:rPr>
              <a:t>为</a:t>
            </a:r>
            <a:r>
              <a:rPr lang="en-US" altLang="zh-CN" b="1" dirty="0">
                <a:solidFill>
                  <a:schemeClr val="bg1"/>
                </a:solidFill>
              </a:rPr>
              <a:t>False(0),</a:t>
            </a:r>
            <a:r>
              <a:rPr lang="zh-CN" altLang="en-US" b="1" dirty="0">
                <a:solidFill>
                  <a:schemeClr val="bg1"/>
                </a:solidFill>
              </a:rPr>
              <a:t>返回</a:t>
            </a:r>
            <a:r>
              <a:rPr lang="en-US" altLang="zh-CN" b="1" dirty="0">
                <a:solidFill>
                  <a:schemeClr val="bg1"/>
                </a:solidFill>
              </a:rPr>
              <a:t>x;</a:t>
            </a:r>
            <a:r>
              <a:rPr lang="zh-CN" altLang="en-US" b="1" dirty="0">
                <a:solidFill>
                  <a:schemeClr val="bg1"/>
                </a:solidFill>
              </a:rPr>
              <a:t>否则返回</a:t>
            </a:r>
            <a:r>
              <a:rPr lang="en-US" altLang="zh-CN" b="1" dirty="0">
                <a:solidFill>
                  <a:schemeClr val="bg1"/>
                </a:solidFill>
              </a:rPr>
              <a:t>y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 or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‘</a:t>
            </a:r>
            <a:r>
              <a:rPr lang="zh-CN" altLang="en-US" b="1" dirty="0">
                <a:solidFill>
                  <a:schemeClr val="bg1"/>
                </a:solidFill>
              </a:rPr>
              <a:t>或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’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   x or y: </a:t>
            </a:r>
            <a:r>
              <a:rPr lang="zh-CN" altLang="en-US" b="1" dirty="0">
                <a:solidFill>
                  <a:schemeClr val="bg1"/>
                </a:solidFill>
              </a:rPr>
              <a:t>如果</a:t>
            </a:r>
            <a:r>
              <a:rPr lang="en-US" altLang="zh-CN" b="1" dirty="0">
                <a:solidFill>
                  <a:schemeClr val="bg1"/>
                </a:solidFill>
              </a:rPr>
              <a:t>x</a:t>
            </a:r>
            <a:r>
              <a:rPr lang="zh-CN" altLang="en-US" b="1" dirty="0">
                <a:solidFill>
                  <a:schemeClr val="bg1"/>
                </a:solidFill>
              </a:rPr>
              <a:t>为</a:t>
            </a:r>
            <a:r>
              <a:rPr lang="en-US" altLang="zh-CN" b="1" dirty="0">
                <a:solidFill>
                  <a:schemeClr val="bg1"/>
                </a:solidFill>
              </a:rPr>
              <a:t>True,</a:t>
            </a:r>
            <a:r>
              <a:rPr lang="zh-CN" altLang="en-US" b="1" dirty="0">
                <a:solidFill>
                  <a:schemeClr val="bg1"/>
                </a:solidFill>
              </a:rPr>
              <a:t>返回</a:t>
            </a:r>
            <a:r>
              <a:rPr lang="en-US" altLang="zh-CN" b="1" dirty="0">
                <a:solidFill>
                  <a:schemeClr val="bg1"/>
                </a:solidFill>
              </a:rPr>
              <a:t>x;</a:t>
            </a:r>
            <a:r>
              <a:rPr lang="zh-CN" altLang="en-US" b="1" dirty="0">
                <a:solidFill>
                  <a:schemeClr val="bg1"/>
                </a:solidFill>
              </a:rPr>
              <a:t>否则返回</a:t>
            </a:r>
            <a:r>
              <a:rPr lang="en-US" altLang="zh-CN" b="1" dirty="0">
                <a:solidFill>
                  <a:schemeClr val="bg1"/>
                </a:solidFill>
              </a:rPr>
              <a:t>y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270721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474" y="-1295764"/>
            <a:ext cx="24509237" cy="17315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BD7AE367-831D-2BBD-EDD0-61CB7FF7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5095" y="-12433624"/>
            <a:ext cx="47521507" cy="3109605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E521D62-C6FF-32FD-049B-FA31C5CBF3F5}"/>
              </a:ext>
            </a:extLst>
          </p:cNvPr>
          <p:cNvSpPr/>
          <p:nvPr/>
        </p:nvSpPr>
        <p:spPr>
          <a:xfrm>
            <a:off x="368300" y="380817"/>
            <a:ext cx="26289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控制结构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3B1086-36D1-AEC9-CAB2-7F962C13D0DA}"/>
              </a:ext>
            </a:extLst>
          </p:cNvPr>
          <p:cNvSpPr/>
          <p:nvPr/>
        </p:nvSpPr>
        <p:spPr>
          <a:xfrm>
            <a:off x="646341" y="1484704"/>
            <a:ext cx="2126576" cy="6986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条件判断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(if)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305CF67-D5F4-77BA-B859-952A87914F1B}"/>
              </a:ext>
            </a:extLst>
          </p:cNvPr>
          <p:cNvSpPr txBox="1">
            <a:spLocks/>
          </p:cNvSpPr>
          <p:nvPr/>
        </p:nvSpPr>
        <p:spPr>
          <a:xfrm>
            <a:off x="5253152" y="3738821"/>
            <a:ext cx="1870482" cy="68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C000"/>
                </a:solidFill>
              </a:rPr>
              <a:t>多种情况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837C5-4B5B-E256-8CBE-CC2263F92983}"/>
              </a:ext>
            </a:extLst>
          </p:cNvPr>
          <p:cNvSpPr txBox="1">
            <a:spLocks/>
          </p:cNvSpPr>
          <p:nvPr/>
        </p:nvSpPr>
        <p:spPr>
          <a:xfrm>
            <a:off x="368300" y="3738821"/>
            <a:ext cx="1771835" cy="597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C000"/>
                </a:solidFill>
              </a:rPr>
              <a:t>两种情况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F013F9A-6E64-531E-509C-C86FE9CEDE27}"/>
              </a:ext>
            </a:extLst>
          </p:cNvPr>
          <p:cNvSpPr txBox="1">
            <a:spLocks/>
          </p:cNvSpPr>
          <p:nvPr/>
        </p:nvSpPr>
        <p:spPr>
          <a:xfrm>
            <a:off x="2140135" y="2516424"/>
            <a:ext cx="1771835" cy="597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C000"/>
                </a:solidFill>
              </a:rPr>
              <a:t>一种情况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851A0-3EAE-BB83-F268-D5C1968E474E}"/>
              </a:ext>
            </a:extLst>
          </p:cNvPr>
          <p:cNvSpPr txBox="1"/>
          <p:nvPr/>
        </p:nvSpPr>
        <p:spPr>
          <a:xfrm>
            <a:off x="3662518" y="2491876"/>
            <a:ext cx="2926311" cy="76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if &lt;condition&gt;: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400" b="1" dirty="0">
                <a:solidFill>
                  <a:schemeClr val="bg1"/>
                </a:solidFill>
              </a:rPr>
              <a:t>body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CBD156-3D31-3C0E-7C4C-0D44DBF8B18D}"/>
              </a:ext>
            </a:extLst>
          </p:cNvPr>
          <p:cNvSpPr txBox="1"/>
          <p:nvPr/>
        </p:nvSpPr>
        <p:spPr>
          <a:xfrm>
            <a:off x="906957" y="4531599"/>
            <a:ext cx="3290948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   if &lt;condition&gt;: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	&lt;body1&gt;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else: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 	&lt;body2&gt;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1BE198-F9ED-47AE-295A-A6D82BC58DBD}"/>
              </a:ext>
            </a:extLst>
          </p:cNvPr>
          <p:cNvSpPr txBox="1"/>
          <p:nvPr/>
        </p:nvSpPr>
        <p:spPr>
          <a:xfrm>
            <a:off x="6731949" y="3948455"/>
            <a:ext cx="4329566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b="1" noProof="1">
                <a:solidFill>
                  <a:schemeClr val="bg1"/>
                </a:solidFill>
              </a:rPr>
              <a:t>   if &lt;</a:t>
            </a:r>
            <a:r>
              <a:rPr lang="en-US" altLang="zh-CN" sz="2400" b="1" dirty="0">
                <a:solidFill>
                  <a:schemeClr val="bg1"/>
                </a:solidFill>
              </a:rPr>
              <a:t>condition</a:t>
            </a:r>
            <a:r>
              <a:rPr lang="en-US" altLang="zh-CN" sz="2400" b="1" noProof="1">
                <a:solidFill>
                  <a:schemeClr val="bg1"/>
                </a:solidFill>
              </a:rPr>
              <a:t>1&gt;: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chemeClr val="bg1"/>
                </a:solidFill>
              </a:rPr>
              <a:t>   </a:t>
            </a:r>
            <a:r>
              <a:rPr lang="en-US" altLang="zh-CN" sz="2400" b="1" dirty="0">
                <a:solidFill>
                  <a:schemeClr val="bg1"/>
                </a:solidFill>
              </a:rPr>
              <a:t>  	</a:t>
            </a:r>
            <a:r>
              <a:rPr lang="en-US" altLang="zh-CN" sz="2400" b="1" noProof="1">
                <a:solidFill>
                  <a:schemeClr val="bg1"/>
                </a:solidFill>
              </a:rPr>
              <a:t>&lt;</a:t>
            </a:r>
            <a:r>
              <a:rPr lang="en-US" altLang="zh-CN" sz="2400" b="1" dirty="0">
                <a:solidFill>
                  <a:schemeClr val="bg1"/>
                </a:solidFill>
              </a:rPr>
              <a:t>body</a:t>
            </a:r>
            <a:r>
              <a:rPr lang="en-US" altLang="zh-CN" sz="2400" b="1" noProof="1">
                <a:solidFill>
                  <a:schemeClr val="bg1"/>
                </a:solidFill>
              </a:rPr>
              <a:t>1&gt;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</a:t>
            </a:r>
            <a:r>
              <a:rPr lang="en-US" altLang="zh-CN" sz="2400" b="1" noProof="1">
                <a:solidFill>
                  <a:schemeClr val="bg1"/>
                </a:solidFill>
              </a:rPr>
              <a:t>elif &lt;</a:t>
            </a:r>
            <a:r>
              <a:rPr lang="en-US" altLang="zh-CN" sz="2400" b="1" dirty="0">
                <a:solidFill>
                  <a:schemeClr val="bg1"/>
                </a:solidFill>
              </a:rPr>
              <a:t>condition</a:t>
            </a:r>
            <a:r>
              <a:rPr lang="en-US" altLang="zh-CN" sz="2400" b="1" noProof="1">
                <a:solidFill>
                  <a:schemeClr val="bg1"/>
                </a:solidFill>
              </a:rPr>
              <a:t>2&gt;: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chemeClr val="bg1"/>
                </a:solidFill>
              </a:rPr>
              <a:t>    		&lt;</a:t>
            </a:r>
            <a:r>
              <a:rPr lang="en-US" altLang="zh-CN" sz="2400" b="1" dirty="0">
                <a:solidFill>
                  <a:schemeClr val="bg1"/>
                </a:solidFill>
              </a:rPr>
              <a:t>body</a:t>
            </a:r>
            <a:r>
              <a:rPr lang="en-US" altLang="zh-CN" sz="2400" b="1" noProof="1">
                <a:solidFill>
                  <a:schemeClr val="bg1"/>
                </a:solidFill>
              </a:rPr>
              <a:t>2&gt;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</a:t>
            </a:r>
            <a:r>
              <a:rPr lang="en-US" altLang="zh-CN" sz="2400" b="1" noProof="1">
                <a:solidFill>
                  <a:schemeClr val="bg1"/>
                </a:solidFill>
              </a:rPr>
              <a:t>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</a:t>
            </a:r>
            <a:r>
              <a:rPr lang="en-US" altLang="zh-CN" sz="2400" b="1" noProof="1">
                <a:solidFill>
                  <a:schemeClr val="bg1"/>
                </a:solidFill>
              </a:rPr>
              <a:t>elif &lt;</a:t>
            </a:r>
            <a:r>
              <a:rPr lang="en-US" altLang="zh-CN" sz="2400" b="1" dirty="0">
                <a:solidFill>
                  <a:schemeClr val="bg1"/>
                </a:solidFill>
              </a:rPr>
              <a:t>condition</a:t>
            </a:r>
            <a:r>
              <a:rPr lang="en-US" altLang="zh-CN" sz="2400" b="1" noProof="1">
                <a:solidFill>
                  <a:schemeClr val="bg1"/>
                </a:solidFill>
              </a:rPr>
              <a:t>n&gt;: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chemeClr val="bg1"/>
                </a:solidFill>
              </a:rPr>
              <a:t>   </a:t>
            </a:r>
            <a:r>
              <a:rPr lang="en-US" altLang="zh-CN" sz="2400" b="1" dirty="0">
                <a:solidFill>
                  <a:schemeClr val="bg1"/>
                </a:solidFill>
              </a:rPr>
              <a:t> 		</a:t>
            </a:r>
            <a:r>
              <a:rPr lang="en-US" altLang="zh-CN" sz="2400" b="1" noProof="1">
                <a:solidFill>
                  <a:schemeClr val="bg1"/>
                </a:solidFill>
              </a:rPr>
              <a:t>&lt;</a:t>
            </a:r>
            <a:r>
              <a:rPr lang="en-US" altLang="zh-CN" sz="2400" b="1" dirty="0">
                <a:solidFill>
                  <a:schemeClr val="bg1"/>
                </a:solidFill>
              </a:rPr>
              <a:t>body</a:t>
            </a:r>
            <a:r>
              <a:rPr lang="en-US" altLang="zh-CN" sz="2400" b="1" noProof="1">
                <a:solidFill>
                  <a:schemeClr val="bg1"/>
                </a:solidFill>
              </a:rPr>
              <a:t>n&gt;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b="1" noProof="1">
                <a:solidFill>
                  <a:srgbClr val="FF0000"/>
                </a:solidFill>
              </a:rPr>
              <a:t>else: </a:t>
            </a:r>
            <a:r>
              <a:rPr lang="en-US" altLang="zh-CN" sz="2400" b="1" noProof="1">
                <a:solidFill>
                  <a:schemeClr val="bg1"/>
                </a:solidFill>
              </a:rPr>
              <a:t>&lt;</a:t>
            </a:r>
            <a:r>
              <a:rPr lang="en-US" altLang="zh-CN" sz="2400" b="1" dirty="0">
                <a:solidFill>
                  <a:schemeClr val="bg1"/>
                </a:solidFill>
              </a:rPr>
              <a:t>default</a:t>
            </a:r>
            <a:r>
              <a:rPr lang="en-US" altLang="zh-CN" sz="2400" b="1" noProof="1">
                <a:solidFill>
                  <a:schemeClr val="bg1"/>
                </a:solidFill>
              </a:rPr>
              <a:t>&gt;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6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/>
      <p:bldP spid="3" grpId="0"/>
      <p:bldP spid="8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474" y="-1295764"/>
            <a:ext cx="24509237" cy="17315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BD7AE367-831D-2BBD-EDD0-61CB7FF7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5095" y="-12433624"/>
            <a:ext cx="47521507" cy="31096053"/>
          </a:xfrm>
          <a:prstGeom prst="rect">
            <a:avLst/>
          </a:prstGeom>
        </p:spPr>
      </p:pic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E521D62-C6FF-32FD-049B-FA31C5CBF3F5}"/>
              </a:ext>
            </a:extLst>
          </p:cNvPr>
          <p:cNvSpPr/>
          <p:nvPr/>
        </p:nvSpPr>
        <p:spPr>
          <a:xfrm>
            <a:off x="368300" y="380817"/>
            <a:ext cx="2628900" cy="850900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控制结构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3B1086-36D1-AEC9-CAB2-7F962C13D0DA}"/>
              </a:ext>
            </a:extLst>
          </p:cNvPr>
          <p:cNvSpPr/>
          <p:nvPr/>
        </p:nvSpPr>
        <p:spPr>
          <a:xfrm>
            <a:off x="646341" y="1484704"/>
            <a:ext cx="1944459" cy="6986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循环判断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D0470AA-A7D9-555B-2F16-7B5B8CB4A83F}"/>
              </a:ext>
            </a:extLst>
          </p:cNvPr>
          <p:cNvSpPr txBox="1">
            <a:spLocks/>
          </p:cNvSpPr>
          <p:nvPr/>
        </p:nvSpPr>
        <p:spPr>
          <a:xfrm>
            <a:off x="796831" y="4682265"/>
            <a:ext cx="1771835" cy="5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FFC000"/>
                </a:solidFill>
              </a:rPr>
              <a:t>While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6704B47-CD80-0DCB-B906-618D7B18AFDA}"/>
              </a:ext>
            </a:extLst>
          </p:cNvPr>
          <p:cNvSpPr txBox="1">
            <a:spLocks/>
          </p:cNvSpPr>
          <p:nvPr/>
        </p:nvSpPr>
        <p:spPr>
          <a:xfrm>
            <a:off x="796832" y="2607929"/>
            <a:ext cx="1771835" cy="5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FFC000"/>
                </a:solidFill>
              </a:rPr>
              <a:t>For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EB5812-872A-7171-30CC-E5A25C04ED3C}"/>
              </a:ext>
            </a:extLst>
          </p:cNvPr>
          <p:cNvSpPr txBox="1"/>
          <p:nvPr/>
        </p:nvSpPr>
        <p:spPr>
          <a:xfrm>
            <a:off x="1030047" y="3421766"/>
            <a:ext cx="6117949" cy="87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for &lt;var&gt; in &lt;sequence&gt;: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    </a:t>
            </a:r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&lt;body&gt;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B187EE-F608-7F82-30BA-21CD34846D41}"/>
              </a:ext>
            </a:extLst>
          </p:cNvPr>
          <p:cNvSpPr txBox="1"/>
          <p:nvPr/>
        </p:nvSpPr>
        <p:spPr>
          <a:xfrm>
            <a:off x="1199124" y="5337474"/>
            <a:ext cx="5517987" cy="87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while &lt;condition&gt;: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 	&lt;body&gt;</a:t>
            </a:r>
            <a:endParaRPr lang="zh-CN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8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8E8D2FF-3C69-A758-FDD9-AA86F948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894"/>
            <a:ext cx="12192000" cy="86133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537C07-34BB-5A79-1317-B8EE7D013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744E846D-699A-DC7C-4674-656AE22E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83068" y="-75204813"/>
            <a:ext cx="194058326" cy="162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1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2685</Words>
  <Application>Microsoft Office PowerPoint</Application>
  <PresentationFormat>宽屏</PresentationFormat>
  <Paragraphs>480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等线</vt:lpstr>
      <vt:lpstr>等线 Light</vt:lpstr>
      <vt:lpstr>华文行楷</vt:lpstr>
      <vt:lpstr>Arial</vt:lpstr>
      <vt:lpstr>Courier New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聚合函数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读取CSV文件</vt:lpstr>
      <vt:lpstr>保存CSV文件</vt:lpstr>
      <vt:lpstr>读取Excel文件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相关性分析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in y</dc:creator>
  <cp:lastModifiedBy>in y</cp:lastModifiedBy>
  <cp:revision>1</cp:revision>
  <dcterms:created xsi:type="dcterms:W3CDTF">2023-02-23T15:39:51Z</dcterms:created>
  <dcterms:modified xsi:type="dcterms:W3CDTF">2023-02-24T05:56:56Z</dcterms:modified>
</cp:coreProperties>
</file>