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9"/>
  </p:notesMasterIdLst>
  <p:sldIdLst>
    <p:sldId id="393" r:id="rId2"/>
    <p:sldId id="394" r:id="rId3"/>
    <p:sldId id="395" r:id="rId4"/>
    <p:sldId id="396" r:id="rId5"/>
    <p:sldId id="397" r:id="rId6"/>
    <p:sldId id="407" r:id="rId7"/>
    <p:sldId id="408" r:id="rId8"/>
    <p:sldId id="409" r:id="rId9"/>
    <p:sldId id="388" r:id="rId10"/>
    <p:sldId id="389" r:id="rId11"/>
    <p:sldId id="390" r:id="rId12"/>
    <p:sldId id="391" r:id="rId13"/>
    <p:sldId id="392" r:id="rId14"/>
    <p:sldId id="421" r:id="rId15"/>
    <p:sldId id="256" r:id="rId16"/>
    <p:sldId id="258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10" r:id="rId27"/>
    <p:sldId id="41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1" autoAdjust="0"/>
  </p:normalViewPr>
  <p:slideViewPr>
    <p:cSldViewPr>
      <p:cViewPr varScale="1">
        <p:scale>
          <a:sx n="79" d="100"/>
          <a:sy n="79" d="100"/>
        </p:scale>
        <p:origin x="-1397" y="-77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wmf"/><Relationship Id="rId7" Type="http://schemas.openxmlformats.org/officeDocument/2006/relationships/image" Target="../media/image47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9.wmf"/><Relationship Id="rId1" Type="http://schemas.openxmlformats.org/officeDocument/2006/relationships/image" Target="../media/image90.wmf"/><Relationship Id="rId4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07.wmf"/><Relationship Id="rId1" Type="http://schemas.openxmlformats.org/officeDocument/2006/relationships/image" Target="../media/image103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emf"/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12" Type="http://schemas.openxmlformats.org/officeDocument/2006/relationships/image" Target="../media/image22.w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30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A92F-D9D8-496D-B788-756F36C545F2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DB10A-0FFC-41D0-888C-E8282E2948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6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2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2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3.e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e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特征值</a:t>
            </a:r>
            <a:r>
              <a:rPr lang="zh-CN" altLang="en-US" dirty="0"/>
              <a:t>与</a:t>
            </a:r>
            <a:r>
              <a:rPr lang="zh-CN" altLang="en-US" dirty="0" smtClean="0"/>
              <a:t>特征向量</a:t>
            </a:r>
            <a:endParaRPr lang="zh-CN" altLang="en-US" dirty="0"/>
          </a:p>
        </p:txBody>
      </p:sp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1331640" y="2348880"/>
          <a:ext cx="7344816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4" name="Equation" r:id="rId3" imgW="7213320" imgH="939600" progId="Equation.DSMT4">
                  <p:embed/>
                </p:oleObj>
              </mc:Choice>
              <mc:Fallback>
                <p:oleObj name="Equation" r:id="rId3" imgW="721332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348880"/>
                        <a:ext cx="7344816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1043608" y="1772816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5" name="Equation" r:id="rId5" imgW="1079280" imgH="380880" progId="Equation.DSMT4">
                  <p:embed/>
                </p:oleObj>
              </mc:Choice>
              <mc:Fallback>
                <p:oleObj name="Equation" r:id="rId5" imgW="107928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2816"/>
                        <a:ext cx="1079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4067944" y="3212976"/>
          <a:ext cx="1358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6" name="Equation" r:id="rId7" imgW="1358640" imgH="317160" progId="Equation.DSMT4">
                  <p:embed/>
                </p:oleObj>
              </mc:Choice>
              <mc:Fallback>
                <p:oleObj name="Equation" r:id="rId7" imgW="1358640" imgH="317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212976"/>
                        <a:ext cx="1358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1331640" y="3789040"/>
          <a:ext cx="7302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7" name="Equation" r:id="rId9" imgW="7302240" imgH="939600" progId="Equation.DSMT4">
                  <p:embed/>
                </p:oleObj>
              </mc:Choice>
              <mc:Fallback>
                <p:oleObj name="Equation" r:id="rId9" imgW="730224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7302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447800" y="1462088"/>
            <a:ext cx="2106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1)  </a:t>
            </a:r>
            <a:r>
              <a:rPr lang="zh-CN" altLang="en-US" sz="2800" b="1" dirty="0"/>
              <a:t>等价关系</a:t>
            </a:r>
          </a:p>
        </p:txBody>
      </p:sp>
      <p:sp>
        <p:nvSpPr>
          <p:cNvPr id="67606" name="Rectangle 22"/>
          <p:cNvSpPr>
            <a:spLocks noGrp="1" noChangeArrowheads="1"/>
          </p:cNvSpPr>
          <p:nvPr>
            <p:ph type="title"/>
          </p:nvPr>
        </p:nvSpPr>
        <p:spPr>
          <a:xfrm>
            <a:off x="827584" y="476672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、性质</a:t>
            </a:r>
            <a:endParaRPr lang="zh-CN" altLang="en-US" dirty="0"/>
          </a:p>
        </p:txBody>
      </p:sp>
      <p:graphicFrame>
        <p:nvGraphicFramePr>
          <p:cNvPr id="87042" name="Object 1026"/>
          <p:cNvGraphicFramePr>
            <a:graphicFrameLocks noChangeAspect="1"/>
          </p:cNvGraphicFramePr>
          <p:nvPr/>
        </p:nvGraphicFramePr>
        <p:xfrm>
          <a:off x="3543300" y="2046288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93" name="Equation" r:id="rId3" imgW="2425680" imgH="406080" progId="Equation.3">
                  <p:embed/>
                </p:oleObj>
              </mc:Choice>
              <mc:Fallback>
                <p:oleObj name="Equation" r:id="rId3" imgW="24256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046288"/>
                        <a:ext cx="2425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1027"/>
          <p:cNvGraphicFramePr>
            <a:graphicFrameLocks noChangeAspect="1"/>
          </p:cNvGraphicFramePr>
          <p:nvPr/>
        </p:nvGraphicFramePr>
        <p:xfrm>
          <a:off x="3543300" y="2770188"/>
          <a:ext cx="4000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94" name="Equation" r:id="rId5" imgW="4063680" imgH="419040" progId="Equation.3">
                  <p:embed/>
                </p:oleObj>
              </mc:Choice>
              <mc:Fallback>
                <p:oleObj name="Equation" r:id="rId5" imgW="40636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770188"/>
                        <a:ext cx="40005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1028"/>
          <p:cNvGraphicFramePr>
            <a:graphicFrameLocks noChangeAspect="1"/>
          </p:cNvGraphicFramePr>
          <p:nvPr/>
        </p:nvGraphicFramePr>
        <p:xfrm>
          <a:off x="3568700" y="3432175"/>
          <a:ext cx="36401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95" name="Equation" r:id="rId7" imgW="3733560" imgH="939600" progId="Equation.3">
                  <p:embed/>
                </p:oleObj>
              </mc:Choice>
              <mc:Fallback>
                <p:oleObj name="Equation" r:id="rId7" imgW="373356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432175"/>
                        <a:ext cx="3640138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716088" y="2090738"/>
            <a:ext cx="1516062" cy="398462"/>
            <a:chOff x="1497" y="1281"/>
            <a:chExt cx="955" cy="251"/>
          </a:xfrm>
        </p:grpSpPr>
        <p:graphicFrame>
          <p:nvGraphicFramePr>
            <p:cNvPr id="87049" name="Object 1033"/>
            <p:cNvGraphicFramePr>
              <a:graphicFrameLocks noChangeAspect="1"/>
            </p:cNvGraphicFramePr>
            <p:nvPr/>
          </p:nvGraphicFramePr>
          <p:xfrm>
            <a:off x="1756" y="1285"/>
            <a:ext cx="6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96" name="Equation" r:id="rId9" imgW="1104840" imgH="393480" progId="Equation.3">
                    <p:embed/>
                  </p:oleObj>
                </mc:Choice>
                <mc:Fallback>
                  <p:oleObj name="Equation" r:id="rId9" imgW="1104840" imgH="393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1285"/>
                          <a:ext cx="696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0" name="Object 1034"/>
            <p:cNvGraphicFramePr>
              <a:graphicFrameLocks noChangeAspect="1"/>
            </p:cNvGraphicFramePr>
            <p:nvPr/>
          </p:nvGraphicFramePr>
          <p:xfrm>
            <a:off x="1497" y="1281"/>
            <a:ext cx="26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97" name="Equation" r:id="rId11" imgW="419040" imgH="393480" progId="Equation.3">
                    <p:embed/>
                  </p:oleObj>
                </mc:Choice>
                <mc:Fallback>
                  <p:oleObj name="Equation" r:id="rId11" imgW="419040" imgH="393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281"/>
                          <a:ext cx="264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716088" y="2795588"/>
            <a:ext cx="1509712" cy="385762"/>
            <a:chOff x="1497" y="1725"/>
            <a:chExt cx="951" cy="243"/>
          </a:xfrm>
        </p:grpSpPr>
        <p:graphicFrame>
          <p:nvGraphicFramePr>
            <p:cNvPr id="87047" name="Object 1031"/>
            <p:cNvGraphicFramePr>
              <a:graphicFrameLocks noChangeAspect="1"/>
            </p:cNvGraphicFramePr>
            <p:nvPr/>
          </p:nvGraphicFramePr>
          <p:xfrm>
            <a:off x="1497" y="1725"/>
            <a:ext cx="28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98" name="Equation" r:id="rId13" imgW="457200" imgH="393480" progId="Equation.3">
                    <p:embed/>
                  </p:oleObj>
                </mc:Choice>
                <mc:Fallback>
                  <p:oleObj name="Equation" r:id="rId13" imgW="457200" imgH="3934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725"/>
                          <a:ext cx="283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8" name="Object 1032"/>
            <p:cNvGraphicFramePr>
              <a:graphicFrameLocks noChangeAspect="1"/>
            </p:cNvGraphicFramePr>
            <p:nvPr/>
          </p:nvGraphicFramePr>
          <p:xfrm>
            <a:off x="1755" y="1728"/>
            <a:ext cx="69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99" name="Equation" r:id="rId15" imgW="1117440" imgH="380880" progId="Equation.3">
                    <p:embed/>
                  </p:oleObj>
                </mc:Choice>
                <mc:Fallback>
                  <p:oleObj name="Equation" r:id="rId15" imgW="1117440" imgH="3808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1728"/>
                          <a:ext cx="693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716088" y="3409950"/>
            <a:ext cx="1516062" cy="382588"/>
            <a:chOff x="1497" y="2112"/>
            <a:chExt cx="955" cy="241"/>
          </a:xfrm>
        </p:grpSpPr>
        <p:graphicFrame>
          <p:nvGraphicFramePr>
            <p:cNvPr id="87045" name="Object 1029"/>
            <p:cNvGraphicFramePr>
              <a:graphicFrameLocks noChangeAspect="1"/>
            </p:cNvGraphicFramePr>
            <p:nvPr/>
          </p:nvGraphicFramePr>
          <p:xfrm>
            <a:off x="1766" y="2112"/>
            <a:ext cx="6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00" name="Equation" r:id="rId17" imgW="1117440" imgH="393480" progId="Equation.3">
                    <p:embed/>
                  </p:oleObj>
                </mc:Choice>
                <mc:Fallback>
                  <p:oleObj name="Equation" r:id="rId17" imgW="1117440" imgH="393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112"/>
                          <a:ext cx="686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6" name="Object 1030"/>
            <p:cNvGraphicFramePr>
              <a:graphicFrameLocks noChangeAspect="1"/>
            </p:cNvGraphicFramePr>
            <p:nvPr/>
          </p:nvGraphicFramePr>
          <p:xfrm>
            <a:off x="1497" y="2112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01" name="Equation" r:id="rId19" imgW="457200" imgH="393480" progId="Equation.3">
                    <p:embed/>
                  </p:oleObj>
                </mc:Choice>
                <mc:Fallback>
                  <p:oleObj name="Equation" r:id="rId19" imgW="457200" imgH="393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2112"/>
                          <a:ext cx="28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958173"/>
              </p:ext>
            </p:extLst>
          </p:nvPr>
        </p:nvGraphicFramePr>
        <p:xfrm>
          <a:off x="755576" y="260648"/>
          <a:ext cx="76612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1" name="Equation" r:id="rId3" imgW="7949880" imgH="901440" progId="Equation.DSMT4">
                  <p:embed/>
                </p:oleObj>
              </mc:Choice>
              <mc:Fallback>
                <p:oleObj name="Equation" r:id="rId3" imgW="7949880" imgH="9014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0648"/>
                        <a:ext cx="766127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418159" y="1873724"/>
            <a:ext cx="625018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华文仿宋" pitchFamily="2" charset="-122"/>
                <a:ea typeface="华文仿宋" pitchFamily="2" charset="-122"/>
              </a:rPr>
              <a:t>有</a:t>
            </a:r>
            <a:r>
              <a:rPr kumimoji="1" lang="zh-CN" altLang="en-US" sz="2800" b="1" dirty="0">
                <a:latin typeface="华文仿宋" pitchFamily="2" charset="-122"/>
                <a:ea typeface="华文仿宋" pitchFamily="2" charset="-122"/>
              </a:rPr>
              <a:t>相同特征多项式的矩阵未必相似</a:t>
            </a:r>
            <a:r>
              <a:rPr kumimoji="1" lang="en-US" altLang="zh-CN" sz="2800" b="1" dirty="0"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971600" y="3812854"/>
            <a:ext cx="8532812" cy="519113"/>
            <a:chOff x="873" y="3400"/>
            <a:chExt cx="5375" cy="32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873" y="3400"/>
              <a:ext cx="5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华文仿宋" pitchFamily="2" charset="-122"/>
                  <a:ea typeface="华文仿宋" pitchFamily="2" charset="-122"/>
                </a:rPr>
                <a:t>它们的特征多项式都是　　　，但</a:t>
              </a:r>
              <a:r>
                <a:rPr kumimoji="1" lang="en-US" altLang="zh-CN" sz="2800" b="1" dirty="0">
                  <a:latin typeface="华文仿宋" pitchFamily="2" charset="-122"/>
                  <a:ea typeface="华文仿宋" pitchFamily="2" charset="-122"/>
                </a:rPr>
                <a:t>A</a:t>
              </a:r>
              <a:r>
                <a:rPr kumimoji="1" lang="zh-CN" altLang="en-US" sz="2800" b="1" dirty="0">
                  <a:latin typeface="华文仿宋" pitchFamily="2" charset="-122"/>
                  <a:ea typeface="华文仿宋" pitchFamily="2" charset="-122"/>
                </a:rPr>
                <a:t>、</a:t>
              </a:r>
              <a:r>
                <a:rPr kumimoji="1" lang="en-US" altLang="zh-CN" sz="2800" b="1" dirty="0">
                  <a:latin typeface="华文仿宋" pitchFamily="2" charset="-122"/>
                  <a:ea typeface="华文仿宋" pitchFamily="2" charset="-122"/>
                </a:rPr>
                <a:t>B</a:t>
              </a:r>
              <a:r>
                <a:rPr kumimoji="1" lang="zh-CN" altLang="en-US" sz="2800" b="1" dirty="0">
                  <a:latin typeface="华文仿宋" pitchFamily="2" charset="-122"/>
                  <a:ea typeface="华文仿宋" pitchFamily="2" charset="-122"/>
                </a:rPr>
                <a:t>不相似</a:t>
              </a:r>
              <a:r>
                <a:rPr kumimoji="1" lang="en-US" altLang="zh-CN" sz="2800" b="1" dirty="0"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914924"/>
                </p:ext>
              </p:extLst>
            </p:nvPr>
          </p:nvGraphicFramePr>
          <p:xfrm>
            <a:off x="3212" y="3400"/>
            <a:ext cx="6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62" name="Equation" r:id="rId5" imgW="1104840" imgH="469800" progId="Equation.DSMT4">
                    <p:embed/>
                  </p:oleObj>
                </mc:Choice>
                <mc:Fallback>
                  <p:oleObj name="Equation" r:id="rId5" imgW="11048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3400"/>
                          <a:ext cx="69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2210932" y="2657155"/>
            <a:ext cx="3713163" cy="825500"/>
            <a:chOff x="612" y="2840"/>
            <a:chExt cx="2339" cy="520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12" y="2931"/>
              <a:ext cx="1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华文仿宋" pitchFamily="2" charset="-122"/>
                  <a:ea typeface="华文仿宋" pitchFamily="2" charset="-122"/>
                </a:rPr>
                <a:t>如</a:t>
              </a:r>
              <a:r>
                <a:rPr kumimoji="1" lang="zh-CN" altLang="en-US" sz="2800"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graphicFrame>
          <p:nvGraphicFramePr>
            <p:cNvPr id="24" name="Object 19"/>
            <p:cNvGraphicFramePr>
              <a:graphicFrameLocks noChangeAspect="1"/>
            </p:cNvGraphicFramePr>
            <p:nvPr/>
          </p:nvGraphicFramePr>
          <p:xfrm>
            <a:off x="975" y="2840"/>
            <a:ext cx="197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63" name="Equation" r:id="rId7" imgW="3136680" imgH="825480" progId="Equation.DSMT4">
                    <p:embed/>
                  </p:oleObj>
                </mc:Choice>
                <mc:Fallback>
                  <p:oleObj name="Equation" r:id="rId7" imgW="3136680" imgH="825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840"/>
                          <a:ext cx="197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4" name="Object 2"/>
          <p:cNvGraphicFramePr>
            <a:graphicFrameLocks noChangeAspect="1"/>
          </p:cNvGraphicFramePr>
          <p:nvPr/>
        </p:nvGraphicFramePr>
        <p:xfrm>
          <a:off x="1691680" y="620688"/>
          <a:ext cx="54022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1" name="Equation" r:id="rId3" imgW="5283000" imgH="888840" progId="Equation.DSMT4">
                  <p:embed/>
                </p:oleObj>
              </mc:Choice>
              <mc:Fallback>
                <p:oleObj name="Equation" r:id="rId3" imgW="528300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620688"/>
                        <a:ext cx="540226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964605" y="1809726"/>
          <a:ext cx="701516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2" name="Equation" r:id="rId5" imgW="7327900" imgH="939800" progId="Equation.DSMT4">
                  <p:embed/>
                </p:oleObj>
              </mc:Choice>
              <mc:Fallback>
                <p:oleObj name="Equation" r:id="rId5" imgW="7327900" imgH="93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605" y="1809726"/>
                        <a:ext cx="7015163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1464668" y="3095601"/>
          <a:ext cx="7010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3" name="Equation" r:id="rId7" imgW="6883400" imgH="406400" progId="Equation.DSMT4">
                  <p:embed/>
                </p:oleObj>
              </mc:Choice>
              <mc:Fallback>
                <p:oleObj name="Equation" r:id="rId7" imgW="68834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668" y="3095601"/>
                        <a:ext cx="70104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964605" y="4024288"/>
          <a:ext cx="70818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4" name="Equation" r:id="rId9" imgW="7188200" imgH="914400" progId="Equation.DSMT4">
                  <p:embed/>
                </p:oleObj>
              </mc:Choice>
              <mc:Fallback>
                <p:oleObj name="Equation" r:id="rId9" imgW="71882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605" y="4024288"/>
                        <a:ext cx="708183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1821855" y="5238726"/>
          <a:ext cx="523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5" name="Equation" r:id="rId11" imgW="5232240" imgH="977760" progId="Equation.DSMT4">
                  <p:embed/>
                </p:oleObj>
              </mc:Choice>
              <mc:Fallback>
                <p:oleObj name="Equation" r:id="rId11" imgW="5232240" imgH="977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855" y="5238726"/>
                        <a:ext cx="5232400" cy="977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2903835" y="1048172"/>
          <a:ext cx="28702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1" name="Equation" r:id="rId3" imgW="1459866" imgH="939392" progId="Equation.DSMT4">
                  <p:embed/>
                </p:oleObj>
              </mc:Choice>
              <mc:Fallback>
                <p:oleObj name="Equation" r:id="rId3" imgW="1459866" imgH="93939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835" y="1048172"/>
                        <a:ext cx="2870200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403648" y="3334172"/>
          <a:ext cx="6335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2" name="Equation" r:id="rId5" imgW="6426200" imgH="431800" progId="Equation.DSMT4">
                  <p:embed/>
                </p:oleObj>
              </mc:Choice>
              <mc:Fallback>
                <p:oleObj name="Equation" r:id="rId5" imgW="6426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34172"/>
                        <a:ext cx="63357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1403648" y="476672"/>
          <a:ext cx="4537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3" name="Equation" r:id="rId7" imgW="4533900" imgH="368300" progId="Equation.DSMT4">
                  <p:embed/>
                </p:oleObj>
              </mc:Choice>
              <mc:Fallback>
                <p:oleObj name="Equation" r:id="rId7" imgW="4533900" imgH="368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6672"/>
                        <a:ext cx="45370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760710" y="4548610"/>
          <a:ext cx="80184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4" name="Equation" r:id="rId9" imgW="8064360" imgH="939600" progId="Equation.DSMT4">
                  <p:embed/>
                </p:oleObj>
              </mc:Choice>
              <mc:Fallback>
                <p:oleObj name="Equation" r:id="rId9" imgW="806436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10" y="4548610"/>
                        <a:ext cx="8018463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546523" y="5977360"/>
          <a:ext cx="48990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5" name="Equation" r:id="rId11" imgW="4927320" imgH="406080" progId="Equation.DSMT4">
                  <p:embed/>
                </p:oleObj>
              </mc:Choice>
              <mc:Fallback>
                <p:oleObj name="Equation" r:id="rId11" imgW="492732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523" y="5977360"/>
                        <a:ext cx="489902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6"/>
          <p:cNvSpPr>
            <a:spLocks noGrp="1" noChangeArrowheads="1"/>
          </p:cNvSpPr>
          <p:nvPr>
            <p:ph type="title"/>
          </p:nvPr>
        </p:nvSpPr>
        <p:spPr>
          <a:xfrm>
            <a:off x="857250" y="500063"/>
            <a:ext cx="6610350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方阵可对角化的条件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928688" y="1785938"/>
          <a:ext cx="70580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6" name="Equation" r:id="rId3" imgW="7010400" imgH="1371600" progId="Equation.DSMT4">
                  <p:embed/>
                </p:oleObj>
              </mc:Choice>
              <mc:Fallback>
                <p:oleObj name="Equation" r:id="rId3" imgW="70104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785938"/>
                        <a:ext cx="7058025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8"/>
          <p:cNvGraphicFramePr>
            <a:graphicFrameLocks noChangeAspect="1"/>
          </p:cNvGraphicFramePr>
          <p:nvPr/>
        </p:nvGraphicFramePr>
        <p:xfrm>
          <a:off x="971600" y="3573016"/>
          <a:ext cx="7343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7" name="Equation" r:id="rId5" imgW="7137400" imgH="889000" progId="Equation.DSMT4">
                  <p:embed/>
                </p:oleObj>
              </mc:Choice>
              <mc:Fallback>
                <p:oleObj name="Equation" r:id="rId5" imgW="71374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73016"/>
                        <a:ext cx="7343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71600" y="4725144"/>
          <a:ext cx="6869112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8" name="Equation" r:id="rId7" imgW="6832440" imgH="1447560" progId="Equation.DSMT4">
                  <p:embed/>
                </p:oleObj>
              </mc:Choice>
              <mc:Fallback>
                <p:oleObj name="Equation" r:id="rId7" imgW="68324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25144"/>
                        <a:ext cx="6869112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996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71600" y="1412776"/>
            <a:ext cx="56236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lt"/>
                <a:ea typeface="黑体" pitchFamily="2" charset="-122"/>
              </a:rPr>
              <a:t>1)</a:t>
            </a:r>
            <a:r>
              <a:rPr lang="zh-CN" altLang="en-US" dirty="0" smtClean="0">
                <a:latin typeface="+mj-lt"/>
                <a:ea typeface="黑体" pitchFamily="2" charset="-122"/>
              </a:rPr>
              <a:t>   实</a:t>
            </a:r>
            <a:r>
              <a:rPr lang="zh-CN" altLang="en-US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对称矩阵</a:t>
            </a:r>
            <a:r>
              <a:rPr lang="zh-CN" altLang="en-US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特征值均为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实数</a:t>
            </a:r>
            <a:r>
              <a:rPr lang="en-US" altLang="zh-CN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实对称矩阵</a:t>
            </a:r>
            <a:r>
              <a:rPr lang="zh-CN" altLang="en-US" dirty="0"/>
              <a:t>的性质</a:t>
            </a: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042988" y="1982788"/>
          <a:ext cx="75850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3" imgW="7581600" imgH="444240" progId="Equation.DSMT4">
                  <p:embed/>
                </p:oleObj>
              </mc:Choice>
              <mc:Fallback>
                <p:oleObj name="Equation" r:id="rId3" imgW="75816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2788"/>
                        <a:ext cx="75850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043608" y="2492896"/>
          <a:ext cx="7505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Equation" r:id="rId5" imgW="7505640" imgH="1485720" progId="Equation.DSMT4">
                  <p:embed/>
                </p:oleObj>
              </mc:Choice>
              <mc:Fallback>
                <p:oleObj name="Equation" r:id="rId5" imgW="7505640" imgH="1485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492896"/>
                        <a:ext cx="75057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71600" y="4221088"/>
          <a:ext cx="76755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5" name="Equation" r:id="rId7" imgW="7518240" imgH="1511280" progId="Equation.DSMT4">
                  <p:embed/>
                </p:oleObj>
              </mc:Choice>
              <mc:Fallback>
                <p:oleObj name="Equation" r:id="rId7" imgW="7518240" imgH="1511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21088"/>
                        <a:ext cx="7675562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55576" y="404664"/>
            <a:ext cx="7848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</a:rPr>
              <a:t>用正交矩阵化对称矩阵为对角阵的步骤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4129" name="Group 33"/>
          <p:cNvGrpSpPr>
            <a:grpSpLocks/>
          </p:cNvGrpSpPr>
          <p:nvPr/>
        </p:nvGrpSpPr>
        <p:grpSpPr bwMode="auto">
          <a:xfrm>
            <a:off x="971600" y="3356992"/>
            <a:ext cx="3732213" cy="552450"/>
            <a:chOff x="1068" y="2880"/>
            <a:chExt cx="2351" cy="348"/>
          </a:xfrm>
        </p:grpSpPr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1440" y="2901"/>
              <a:ext cx="19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</a:rPr>
                <a:t>将特征向量正交化</a:t>
              </a:r>
              <a:r>
                <a:rPr lang="en-US" altLang="zh-CN" dirty="0">
                  <a:solidFill>
                    <a:schemeClr val="bg2"/>
                  </a:solidFill>
                </a:rPr>
                <a:t>;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1068" y="2880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3.</a:t>
              </a:r>
            </a:p>
          </p:txBody>
        </p:sp>
      </p:grpSp>
      <p:grpSp>
        <p:nvGrpSpPr>
          <p:cNvPr id="4130" name="Group 34"/>
          <p:cNvGrpSpPr>
            <a:grpSpLocks/>
          </p:cNvGrpSpPr>
          <p:nvPr/>
        </p:nvGrpSpPr>
        <p:grpSpPr bwMode="auto">
          <a:xfrm>
            <a:off x="971600" y="4005064"/>
            <a:ext cx="3702050" cy="533400"/>
            <a:chOff x="1068" y="3360"/>
            <a:chExt cx="2332" cy="336"/>
          </a:xfrm>
        </p:grpSpPr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440" y="3369"/>
              <a:ext cx="1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</a:rPr>
                <a:t>将特征向量单位化</a:t>
              </a:r>
              <a:r>
                <a:rPr lang="en-US" altLang="zh-CN" dirty="0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4126" name="Text Box 30"/>
            <p:cNvSpPr txBox="1">
              <a:spLocks noChangeArrowheads="1"/>
            </p:cNvSpPr>
            <p:nvPr/>
          </p:nvSpPr>
          <p:spPr bwMode="auto">
            <a:xfrm>
              <a:off x="1068" y="3360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4.</a:t>
              </a:r>
            </a:p>
          </p:txBody>
        </p:sp>
      </p:grpSp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1043608" y="2132856"/>
          <a:ext cx="7353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3" imgW="7353000" imgH="1066680" progId="Equation.DSMT4">
                  <p:embed/>
                </p:oleObj>
              </mc:Choice>
              <mc:Fallback>
                <p:oleObj name="Equation" r:id="rId3" imgW="7353000" imgH="10666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32856"/>
                        <a:ext cx="7353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3" name="Group 37"/>
          <p:cNvGrpSpPr>
            <a:grpSpLocks/>
          </p:cNvGrpSpPr>
          <p:nvPr/>
        </p:nvGrpSpPr>
        <p:grpSpPr bwMode="auto">
          <a:xfrm>
            <a:off x="899592" y="1412776"/>
            <a:ext cx="2844800" cy="519113"/>
            <a:chOff x="1068" y="1920"/>
            <a:chExt cx="1792" cy="327"/>
          </a:xfrm>
        </p:grpSpPr>
        <p:sp>
          <p:nvSpPr>
            <p:cNvPr id="4123" name="Text Box 27"/>
            <p:cNvSpPr txBox="1">
              <a:spLocks noChangeArrowheads="1"/>
            </p:cNvSpPr>
            <p:nvPr/>
          </p:nvSpPr>
          <p:spPr bwMode="auto">
            <a:xfrm>
              <a:off x="1068" y="1920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1.</a:t>
              </a:r>
            </a:p>
          </p:txBody>
        </p:sp>
        <p:graphicFrame>
          <p:nvGraphicFramePr>
            <p:cNvPr id="4132" name="Object 36"/>
            <p:cNvGraphicFramePr>
              <a:graphicFrameLocks noChangeAspect="1"/>
            </p:cNvGraphicFramePr>
            <p:nvPr/>
          </p:nvGraphicFramePr>
          <p:xfrm>
            <a:off x="1516" y="1976"/>
            <a:ext cx="13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" name="Equation" r:id="rId5" imgW="2133360" imgH="393480" progId="Equation.DSMT4">
                    <p:embed/>
                  </p:oleObj>
                </mc:Choice>
                <mc:Fallback>
                  <p:oleObj name="Equation" r:id="rId5" imgW="2133360" imgH="39348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1976"/>
                          <a:ext cx="134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43608" y="4653136"/>
          <a:ext cx="669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7" imgW="6692760" imgH="393480" progId="Equation.DSMT4">
                  <p:embed/>
                </p:oleObj>
              </mc:Choice>
              <mc:Fallback>
                <p:oleObj name="Equation" r:id="rId7" imgW="669276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53136"/>
                        <a:ext cx="6692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923928" y="1484784"/>
          <a:ext cx="464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9" imgW="4647960" imgH="444240" progId="Equation.DSMT4">
                  <p:embed/>
                </p:oleObj>
              </mc:Choice>
              <mc:Fallback>
                <p:oleObj name="Equation" r:id="rId9" imgW="4647960" imgH="4442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484784"/>
                        <a:ext cx="464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47864" y="5157192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11" imgW="1269720" imgH="444240" progId="Equation.DSMT4">
                  <p:embed/>
                </p:oleObj>
              </mc:Choice>
              <mc:Fallback>
                <p:oleObj name="Equation" r:id="rId11" imgW="1269720" imgH="4442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157192"/>
                        <a:ext cx="1270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259632" y="5733256"/>
          <a:ext cx="462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13" imgW="4622760" imgH="482400" progId="Equation.DSMT4">
                  <p:embed/>
                </p:oleObj>
              </mc:Choice>
              <mc:Fallback>
                <p:oleObj name="Equation" r:id="rId13" imgW="4622760" imgH="482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733256"/>
                        <a:ext cx="4622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46628"/>
              </p:ext>
            </p:extLst>
          </p:nvPr>
        </p:nvGraphicFramePr>
        <p:xfrm>
          <a:off x="715963" y="558800"/>
          <a:ext cx="708025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4" name="Equation" r:id="rId3" imgW="7073640" imgH="2476440" progId="Equation.DSMT4">
                  <p:embed/>
                </p:oleObj>
              </mc:Choice>
              <mc:Fallback>
                <p:oleObj name="Equation" r:id="rId3" imgW="7073640" imgH="2476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58800"/>
                        <a:ext cx="7080250" cy="25939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1076325" y="3543300"/>
          <a:ext cx="483393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5" name="Equation" r:id="rId5" imgW="4686300" imgH="1447800" progId="Equation.DSMT4">
                  <p:embed/>
                </p:oleObj>
              </mc:Choice>
              <mc:Fallback>
                <p:oleObj name="Equation" r:id="rId5" imgW="46863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543300"/>
                        <a:ext cx="4833938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4" name="Object 8"/>
          <p:cNvGraphicFramePr>
            <a:graphicFrameLocks noChangeAspect="1"/>
          </p:cNvGraphicFramePr>
          <p:nvPr/>
        </p:nvGraphicFramePr>
        <p:xfrm>
          <a:off x="5940425" y="3965575"/>
          <a:ext cx="23987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6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965575"/>
                        <a:ext cx="2398713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5" name="Object 9"/>
          <p:cNvGraphicFramePr>
            <a:graphicFrameLocks noChangeAspect="1"/>
          </p:cNvGraphicFramePr>
          <p:nvPr/>
        </p:nvGraphicFramePr>
        <p:xfrm>
          <a:off x="1101725" y="5316538"/>
          <a:ext cx="6726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7" name="Equation" r:id="rId9" imgW="6438900" imgH="431800" progId="Equation.DSMT4">
                  <p:embed/>
                </p:oleObj>
              </mc:Choice>
              <mc:Fallback>
                <p:oleObj name="Equation" r:id="rId9" imgW="6438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316538"/>
                        <a:ext cx="67262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0478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84225" y="1042988"/>
          <a:ext cx="6278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5" name="Equation" r:id="rId3" imgW="6223000" imgH="457200" progId="Equation.DSMT4">
                  <p:embed/>
                </p:oleObj>
              </mc:Choice>
              <mc:Fallback>
                <p:oleObj name="Equation" r:id="rId3" imgW="622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042988"/>
                        <a:ext cx="62785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742950" y="1757363"/>
          <a:ext cx="23304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6" name="Equation" r:id="rId5" imgW="2273040" imgH="1498320" progId="Equation.DSMT4">
                  <p:embed/>
                </p:oleObj>
              </mc:Choice>
              <mc:Fallback>
                <p:oleObj name="Equation" r:id="rId5" imgW="227304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57363"/>
                        <a:ext cx="2330450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3275013" y="2205038"/>
            <a:ext cx="2530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解之得基础解系</a:t>
            </a:r>
            <a:endParaRPr kumimoji="1" lang="zh-CN" altLang="en-US" sz="26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5803900" y="1798638"/>
          <a:ext cx="121602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7" name="Equation" r:id="rId7" imgW="1447800" imgH="1447800" progId="Equation.DSMT4">
                  <p:embed/>
                </p:oleObj>
              </mc:Choice>
              <mc:Fallback>
                <p:oleObj name="Equation" r:id="rId7" imgW="14478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798638"/>
                        <a:ext cx="1216025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7223125" y="1798638"/>
          <a:ext cx="10731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8" name="Equation" r:id="rId9" imgW="1270000" imgH="1447800" progId="Equation.DSMT4">
                  <p:embed/>
                </p:oleObj>
              </mc:Choice>
              <mc:Fallback>
                <p:oleObj name="Equation" r:id="rId9" imgW="12700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1798638"/>
                        <a:ext cx="107315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781050" y="3556000"/>
          <a:ext cx="75819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9" name="Equation" r:id="rId11" imgW="7531100" imgH="469900" progId="Equation.DSMT4">
                  <p:embed/>
                </p:oleObj>
              </mc:Choice>
              <mc:Fallback>
                <p:oleObj name="Equation" r:id="rId11" imgW="7531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556000"/>
                        <a:ext cx="75819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2325688" y="4714875"/>
          <a:ext cx="3556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0" name="Equation" r:id="rId13" imgW="3505200" imgH="469900" progId="Equation.DSMT4">
                  <p:embed/>
                </p:oleObj>
              </mc:Choice>
              <mc:Fallback>
                <p:oleObj name="Equation" r:id="rId13" imgW="35052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4714875"/>
                        <a:ext cx="35560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892800" y="4695825"/>
            <a:ext cx="2762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700" b="1">
                <a:latin typeface="Times New Roman" pitchFamily="18" charset="0"/>
                <a:ea typeface="黑体" pitchFamily="49" charset="-122"/>
              </a:rPr>
              <a:t>所以</a:t>
            </a:r>
            <a:r>
              <a:rPr kumimoji="1" lang="zh-CN" altLang="en-US" sz="2700" b="1">
                <a:latin typeface="Times New Roman" pitchFamily="18" charset="0"/>
              </a:rPr>
              <a:t> </a:t>
            </a:r>
            <a:r>
              <a:rPr kumimoji="1" lang="en-US" altLang="zh-CN" sz="2700" b="1" i="1">
                <a:latin typeface="Times New Roman" pitchFamily="18" charset="0"/>
              </a:rPr>
              <a:t>A</a:t>
            </a:r>
            <a:r>
              <a:rPr kumimoji="1" lang="en-US" altLang="zh-CN" sz="2700" b="1">
                <a:latin typeface="Times New Roman" pitchFamily="18" charset="0"/>
              </a:rPr>
              <a:t> </a:t>
            </a:r>
            <a:r>
              <a:rPr kumimoji="1" lang="zh-CN" altLang="en-US" sz="2700" b="1">
                <a:latin typeface="Times New Roman" pitchFamily="18" charset="0"/>
                <a:ea typeface="黑体" pitchFamily="49" charset="-122"/>
              </a:rPr>
              <a:t>可对角化</a:t>
            </a:r>
            <a:r>
              <a:rPr kumimoji="1" lang="en-US" altLang="zh-CN" sz="2700" b="1">
                <a:latin typeface="Times New Roman" pitchFamily="18" charset="0"/>
                <a:ea typeface="黑体" pitchFamily="49" charset="-122"/>
              </a:rPr>
              <a:t>.</a:t>
            </a:r>
            <a:endParaRPr kumimoji="1" lang="en-US" altLang="zh-CN" sz="2700">
              <a:latin typeface="Times New Roman" pitchFamily="18" charset="0"/>
            </a:endParaRPr>
          </a:p>
        </p:txBody>
      </p:sp>
      <p:graphicFrame>
        <p:nvGraphicFramePr>
          <p:cNvPr id="235532" name="Object 12"/>
          <p:cNvGraphicFramePr>
            <a:graphicFrameLocks noChangeAspect="1"/>
          </p:cNvGraphicFramePr>
          <p:nvPr/>
        </p:nvGraphicFramePr>
        <p:xfrm>
          <a:off x="814388" y="4278313"/>
          <a:ext cx="12271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1" name="Equation" r:id="rId15" imgW="1460500" imgH="1447800" progId="Equation.DSMT4">
                  <p:embed/>
                </p:oleObj>
              </mc:Choice>
              <mc:Fallback>
                <p:oleObj name="Equation" r:id="rId15" imgW="14605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278313"/>
                        <a:ext cx="12271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8585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utoUpdateAnimBg="0"/>
      <p:bldP spid="2355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539750" y="2651125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D0FFF"/>
                </a:solidFill>
                <a:latin typeface="Times New Roman" pitchFamily="18" charset="0"/>
                <a:ea typeface="黑体" pitchFamily="49" charset="-122"/>
              </a:rPr>
              <a:t>注意</a:t>
            </a:r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1390650" y="2262188"/>
          <a:ext cx="506571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2" name="Equation" r:id="rId3" imgW="5168900" imgH="1447800" progId="Equation.DSMT4">
                  <p:embed/>
                </p:oleObj>
              </mc:Choice>
              <mc:Fallback>
                <p:oleObj name="Equation" r:id="rId3" imgW="51689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262188"/>
                        <a:ext cx="5065713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1390650" y="3846513"/>
          <a:ext cx="38417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3" name="Equation" r:id="rId5" imgW="3873500" imgH="1447800" progId="Equation.DSMT4">
                  <p:embed/>
                </p:oleObj>
              </mc:Choice>
              <mc:Fallback>
                <p:oleObj name="Equation" r:id="rId5" imgW="38735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846513"/>
                        <a:ext cx="3841750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539750" y="5407025"/>
            <a:ext cx="81359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600" b="1">
                <a:latin typeface="Times New Roman" pitchFamily="18" charset="0"/>
              </a:rPr>
              <a:t>　　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即矩阵 </a:t>
            </a:r>
            <a:r>
              <a:rPr kumimoji="1" lang="en-US" altLang="zh-CN" sz="2600" b="1" i="1">
                <a:latin typeface="Times New Roman" pitchFamily="18" charset="0"/>
                <a:ea typeface="黑体" pitchFamily="49" charset="-122"/>
              </a:rPr>
              <a:t>P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的列向量和对角矩阵中特征值的位置要相互对应</a:t>
            </a:r>
            <a:r>
              <a:rPr kumimoji="1" lang="zh-CN" altLang="en-US" sz="2600" b="1">
                <a:latin typeface="Times New Roman" pitchFamily="18" charset="0"/>
              </a:rPr>
              <a:t>．</a:t>
            </a:r>
          </a:p>
        </p:txBody>
      </p:sp>
      <p:graphicFrame>
        <p:nvGraphicFramePr>
          <p:cNvPr id="237587" name="Object 19"/>
          <p:cNvGraphicFramePr>
            <a:graphicFrameLocks noChangeAspect="1"/>
          </p:cNvGraphicFramePr>
          <p:nvPr/>
        </p:nvGraphicFramePr>
        <p:xfrm>
          <a:off x="5021263" y="639763"/>
          <a:ext cx="35528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4" name="Equation" r:id="rId7" imgW="3873500" imgH="1447800" progId="Equation.DSMT4">
                  <p:embed/>
                </p:oleObj>
              </mc:Choice>
              <mc:Fallback>
                <p:oleObj name="Equation" r:id="rId7" imgW="38735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639763"/>
                        <a:ext cx="3552825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8" name="Object 20"/>
          <p:cNvGraphicFramePr>
            <a:graphicFrameLocks noChangeAspect="1"/>
          </p:cNvGraphicFramePr>
          <p:nvPr/>
        </p:nvGraphicFramePr>
        <p:xfrm>
          <a:off x="627063" y="606425"/>
          <a:ext cx="41433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5" name="Equation" r:id="rId9" imgW="4699000" imgH="1447800" progId="Equation.DSMT4">
                  <p:embed/>
                </p:oleObj>
              </mc:Choice>
              <mc:Fallback>
                <p:oleObj name="Equation" r:id="rId9" imgW="46990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606425"/>
                        <a:ext cx="4143375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3602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2375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115616" y="90872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注：</a:t>
            </a:r>
            <a:endParaRPr lang="zh-CN" altLang="en-US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476375" y="1611313"/>
          <a:ext cx="25796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0" name="Equation" r:id="rId3" imgW="2679480" imgH="469800" progId="Equation.DSMT4">
                  <p:embed/>
                </p:oleObj>
              </mc:Choice>
              <mc:Fallback>
                <p:oleObj name="Equation" r:id="rId3" imgW="267948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11313"/>
                        <a:ext cx="25796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475656" y="2276872"/>
          <a:ext cx="56245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1" name="Equation" r:id="rId5" imgW="5841720" imgH="431640" progId="Equation.DSMT4">
                  <p:embed/>
                </p:oleObj>
              </mc:Choice>
              <mc:Fallback>
                <p:oleObj name="Equation" r:id="rId5" imgW="58417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76872"/>
                        <a:ext cx="562451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373188" y="2924175"/>
          <a:ext cx="7223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2" name="Equation" r:id="rId7" imgW="7505640" imgH="965160" progId="Equation.DSMT4">
                  <p:embed/>
                </p:oleObj>
              </mc:Choice>
              <mc:Fallback>
                <p:oleObj name="Equation" r:id="rId7" imgW="7505640" imgH="965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924175"/>
                        <a:ext cx="722312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475656" y="3933056"/>
          <a:ext cx="4573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3" name="Equation" r:id="rId9" imgW="4749480" imgH="507960" progId="Equation.DSMT4">
                  <p:embed/>
                </p:oleObj>
              </mc:Choice>
              <mc:Fallback>
                <p:oleObj name="Equation" r:id="rId9" imgW="47494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933056"/>
                        <a:ext cx="45735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475656" y="4581128"/>
          <a:ext cx="50863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4" name="Equation" r:id="rId11" imgW="5283000" imgH="431640" progId="Equation.DSMT4">
                  <p:embed/>
                </p:oleObj>
              </mc:Choice>
              <mc:Fallback>
                <p:oleObj name="Equation" r:id="rId11" imgW="52830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81128"/>
                        <a:ext cx="50863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39752" y="5157192"/>
          <a:ext cx="443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5" name="Equation" r:id="rId13" imgW="4431960" imgH="469800" progId="Equation.DSMT4">
                  <p:embed/>
                </p:oleObj>
              </mc:Choice>
              <mc:Fallback>
                <p:oleObj name="Equation" r:id="rId13" imgW="443196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157192"/>
                        <a:ext cx="4432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87" name="Object 19"/>
          <p:cNvGraphicFramePr>
            <a:graphicFrameLocks noChangeAspect="1"/>
          </p:cNvGraphicFramePr>
          <p:nvPr/>
        </p:nvGraphicFramePr>
        <p:xfrm>
          <a:off x="4643438" y="642938"/>
          <a:ext cx="40544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6" name="Equation" r:id="rId3" imgW="4419360" imgH="1447560" progId="Equation.DSMT4">
                  <p:embed/>
                </p:oleObj>
              </mc:Choice>
              <mc:Fallback>
                <p:oleObj name="Equation" r:id="rId3" imgW="44193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42938"/>
                        <a:ext cx="4054475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8" name="Object 20"/>
          <p:cNvGraphicFramePr>
            <a:graphicFrameLocks noChangeAspect="1"/>
          </p:cNvGraphicFramePr>
          <p:nvPr/>
        </p:nvGraphicFramePr>
        <p:xfrm>
          <a:off x="285750" y="571500"/>
          <a:ext cx="41433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7" name="Equation" r:id="rId5" imgW="4699000" imgH="1447800" progId="Equation.DSMT4">
                  <p:embed/>
                </p:oleObj>
              </mc:Choice>
              <mc:Fallback>
                <p:oleObj name="Equation" r:id="rId5" imgW="46990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71500"/>
                        <a:ext cx="4143375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71500" y="2500313"/>
          <a:ext cx="6043613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8" name="Equation" r:id="rId7" imgW="6172200" imgH="1981080" progId="Equation.DSMT4">
                  <p:embed/>
                </p:oleObj>
              </mc:Choice>
              <mc:Fallback>
                <p:oleObj name="Equation" r:id="rId7" imgW="617220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500313"/>
                        <a:ext cx="6043613" cy="2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071563" y="4786313"/>
          <a:ext cx="34448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9" name="Equation" r:id="rId9" imgW="3517560" imgH="1536480" progId="Equation.DSMT4">
                  <p:embed/>
                </p:oleObj>
              </mc:Choice>
              <mc:Fallback>
                <p:oleObj name="Equation" r:id="rId9" imgW="3517560" imgH="153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786313"/>
                        <a:ext cx="34448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840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838200" y="325755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解</a:t>
            </a:r>
          </a:p>
        </p:txBody>
      </p:sp>
      <p:graphicFrame>
        <p:nvGraphicFramePr>
          <p:cNvPr id="71680" name="Object 1024"/>
          <p:cNvGraphicFramePr>
            <a:graphicFrameLocks noChangeAspect="1"/>
          </p:cNvGraphicFramePr>
          <p:nvPr/>
        </p:nvGraphicFramePr>
        <p:xfrm>
          <a:off x="1401763" y="3930650"/>
          <a:ext cx="35337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7" name="Equation" r:id="rId3" imgW="3924300" imgH="1574800" progId="Equation.DSMT4">
                  <p:embed/>
                </p:oleObj>
              </mc:Choice>
              <mc:Fallback>
                <p:oleObj name="Equation" r:id="rId3" imgW="39243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930650"/>
                        <a:ext cx="35337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4986338" y="4445000"/>
            <a:ext cx="3471862" cy="506413"/>
            <a:chOff x="3141" y="2800"/>
            <a:chExt cx="2187" cy="319"/>
          </a:xfrm>
        </p:grpSpPr>
        <p:graphicFrame>
          <p:nvGraphicFramePr>
            <p:cNvPr id="2061" name="Object 1031"/>
            <p:cNvGraphicFramePr>
              <a:graphicFrameLocks noChangeAspect="1"/>
            </p:cNvGraphicFramePr>
            <p:nvPr/>
          </p:nvGraphicFramePr>
          <p:xfrm>
            <a:off x="3141" y="2800"/>
            <a:ext cx="187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58" name="Equation" r:id="rId5" imgW="3441700" imgH="508000" progId="Equation.DSMT4">
                    <p:embed/>
                  </p:oleObj>
                </mc:Choice>
                <mc:Fallback>
                  <p:oleObj name="Equation" r:id="rId5" imgW="3441700" imgH="508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2800"/>
                          <a:ext cx="187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1032"/>
            <p:cNvGraphicFramePr>
              <a:graphicFrameLocks noChangeAspect="1"/>
            </p:cNvGraphicFramePr>
            <p:nvPr/>
          </p:nvGraphicFramePr>
          <p:xfrm>
            <a:off x="5017" y="2832"/>
            <a:ext cx="31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59" name="Equation" r:id="rId7" imgW="494870" imgH="317225" progId="Equation.3">
                    <p:embed/>
                  </p:oleObj>
                </mc:Choice>
                <mc:Fallback>
                  <p:oleObj name="Equation" r:id="rId7" imgW="49487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2832"/>
                          <a:ext cx="31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81" name="Object 1025"/>
          <p:cNvGraphicFramePr>
            <a:graphicFrameLocks noChangeAspect="1"/>
          </p:cNvGraphicFramePr>
          <p:nvPr/>
        </p:nvGraphicFramePr>
        <p:xfrm>
          <a:off x="914400" y="5562600"/>
          <a:ext cx="3975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0" name="Equation" r:id="rId9" imgW="3975100" imgH="444500" progId="Equation.3">
                  <p:embed/>
                </p:oleObj>
              </mc:Choice>
              <mc:Fallback>
                <p:oleObj name="Equation" r:id="rId9" imgW="397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3975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" name="Group 26"/>
          <p:cNvGrpSpPr>
            <a:grpSpLocks/>
          </p:cNvGrpSpPr>
          <p:nvPr/>
        </p:nvGrpSpPr>
        <p:grpSpPr bwMode="auto">
          <a:xfrm>
            <a:off x="838200" y="762000"/>
            <a:ext cx="7994650" cy="2501900"/>
            <a:chOff x="528" y="480"/>
            <a:chExt cx="5036" cy="1576"/>
          </a:xfrm>
        </p:grpSpPr>
        <p:grpSp>
          <p:nvGrpSpPr>
            <p:cNvPr id="2056" name="Group 24"/>
            <p:cNvGrpSpPr>
              <a:grpSpLocks/>
            </p:cNvGrpSpPr>
            <p:nvPr/>
          </p:nvGrpSpPr>
          <p:grpSpPr bwMode="auto">
            <a:xfrm>
              <a:off x="528" y="480"/>
              <a:ext cx="5036" cy="1576"/>
              <a:chOff x="528" y="480"/>
              <a:chExt cx="5036" cy="1576"/>
            </a:xfrm>
          </p:grpSpPr>
          <p:graphicFrame>
            <p:nvGraphicFramePr>
              <p:cNvPr id="2058" name="Object 1028"/>
              <p:cNvGraphicFramePr>
                <a:graphicFrameLocks noChangeAspect="1"/>
              </p:cNvGraphicFramePr>
              <p:nvPr/>
            </p:nvGraphicFramePr>
            <p:xfrm>
              <a:off x="1048" y="1104"/>
              <a:ext cx="2208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661" name="Equation" r:id="rId11" imgW="3505200" imgH="1511300" progId="Equation.3">
                      <p:embed/>
                    </p:oleObj>
                  </mc:Choice>
                  <mc:Fallback>
                    <p:oleObj name="Equation" r:id="rId11" imgW="3505200" imgH="151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8" y="1104"/>
                            <a:ext cx="2208" cy="9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9" name="Text Box 2"/>
              <p:cNvSpPr txBox="1">
                <a:spLocks noChangeArrowheads="1"/>
              </p:cNvSpPr>
              <p:nvPr/>
            </p:nvSpPr>
            <p:spPr bwMode="auto">
              <a:xfrm>
                <a:off x="528" y="480"/>
                <a:ext cx="5036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latin typeface="华文仿宋" pitchFamily="2" charset="-122"/>
                    <a:ea typeface="华文仿宋" pitchFamily="2" charset="-122"/>
                  </a:rPr>
                  <a:t>例    对下列各实对称矩阵，分别求出正交矩阵   ，</a:t>
                </a:r>
              </a:p>
              <a:p>
                <a:pPr eaLnBrk="1" hangingPunct="1"/>
                <a:r>
                  <a:rPr lang="zh-CN" altLang="en-US" sz="2800" b="1">
                    <a:latin typeface="华文仿宋" pitchFamily="2" charset="-122"/>
                    <a:ea typeface="华文仿宋" pitchFamily="2" charset="-122"/>
                  </a:rPr>
                  <a:t>使            为对角阵</a:t>
                </a:r>
                <a:r>
                  <a:rPr lang="en-US" altLang="zh-CN" sz="2800" b="1">
                    <a:latin typeface="华文仿宋" pitchFamily="2" charset="-122"/>
                    <a:ea typeface="华文仿宋" pitchFamily="2" charset="-122"/>
                  </a:rPr>
                  <a:t>.</a:t>
                </a:r>
              </a:p>
            </p:txBody>
          </p:sp>
          <p:graphicFrame>
            <p:nvGraphicFramePr>
              <p:cNvPr id="2060" name="Object 1030"/>
              <p:cNvGraphicFramePr>
                <a:graphicFrameLocks noChangeAspect="1"/>
              </p:cNvGraphicFramePr>
              <p:nvPr/>
            </p:nvGraphicFramePr>
            <p:xfrm>
              <a:off x="840" y="768"/>
              <a:ext cx="66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662" name="Equation" r:id="rId13" imgW="1054100" imgH="381000" progId="Equation.3">
                      <p:embed/>
                    </p:oleObj>
                  </mc:Choice>
                  <mc:Fallback>
                    <p:oleObj name="Equation" r:id="rId13" imgW="1054100" imgH="381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0" y="768"/>
                            <a:ext cx="66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7" name="Object 1027"/>
            <p:cNvGraphicFramePr>
              <a:graphicFrameLocks noChangeAspect="1"/>
            </p:cNvGraphicFramePr>
            <p:nvPr/>
          </p:nvGraphicFramePr>
          <p:xfrm>
            <a:off x="5136" y="54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63" name="Equation" r:id="rId15" imgW="291973" imgH="291973" progId="Equation.3">
                    <p:embed/>
                  </p:oleObj>
                </mc:Choice>
                <mc:Fallback>
                  <p:oleObj name="Equation" r:id="rId15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54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581150" y="3257550"/>
            <a:ext cx="56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(1)</a:t>
            </a:r>
            <a:endParaRPr lang="zh-CN" altLang="en-US" sz="2800" b="1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1180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1025"/>
          <p:cNvGraphicFramePr>
            <a:graphicFrameLocks noChangeAspect="1"/>
          </p:cNvGraphicFramePr>
          <p:nvPr/>
        </p:nvGraphicFramePr>
        <p:xfrm>
          <a:off x="1763713" y="549275"/>
          <a:ext cx="43815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4" name="Equation" r:id="rId3" imgW="4381500" imgH="508000" progId="Equation.DSMT4">
                  <p:embed/>
                </p:oleObj>
              </mc:Choice>
              <mc:Fallback>
                <p:oleObj name="Equation" r:id="rId3" imgW="4381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43815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835150" y="1484313"/>
            <a:ext cx="171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基础解系 </a:t>
            </a:r>
          </a:p>
        </p:txBody>
      </p:sp>
      <p:graphicFrame>
        <p:nvGraphicFramePr>
          <p:cNvPr id="72707" name="Object 1027"/>
          <p:cNvGraphicFramePr>
            <a:graphicFrameLocks noChangeAspect="1"/>
          </p:cNvGraphicFramePr>
          <p:nvPr/>
        </p:nvGraphicFramePr>
        <p:xfrm>
          <a:off x="3851275" y="1052513"/>
          <a:ext cx="1600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5" name="Equation" r:id="rId5" imgW="1600200" imgH="1511300" progId="Equation.3">
                  <p:embed/>
                </p:oleObj>
              </mc:Choice>
              <mc:Fallback>
                <p:oleObj name="Equation" r:id="rId5" imgW="16002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052513"/>
                        <a:ext cx="1600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47813" y="2924175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将特征向量正交化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619250" y="3789363"/>
            <a:ext cx="305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将特征向量单位化</a:t>
            </a:r>
          </a:p>
        </p:txBody>
      </p:sp>
      <p:graphicFrame>
        <p:nvGraphicFramePr>
          <p:cNvPr id="14" name="Object 1028"/>
          <p:cNvGraphicFramePr>
            <a:graphicFrameLocks noChangeAspect="1"/>
          </p:cNvGraphicFramePr>
          <p:nvPr/>
        </p:nvGraphicFramePr>
        <p:xfrm>
          <a:off x="2047875" y="4489450"/>
          <a:ext cx="243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6" name="Equation" r:id="rId7" imgW="2438400" imgH="977900" progId="Equation.DSMT4">
                  <p:embed/>
                </p:oleObj>
              </mc:Choice>
              <mc:Fallback>
                <p:oleObj name="Equation" r:id="rId7" imgW="2438400" imgH="97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489450"/>
                        <a:ext cx="243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1033"/>
          <p:cNvGraphicFramePr>
            <a:graphicFrameLocks noChangeAspect="1"/>
          </p:cNvGraphicFramePr>
          <p:nvPr/>
        </p:nvGraphicFramePr>
        <p:xfrm>
          <a:off x="5364163" y="4149725"/>
          <a:ext cx="271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7" name="Equation" r:id="rId9" imgW="2717800" imgH="1511300" progId="Equation.3">
                  <p:embed/>
                </p:oleObj>
              </mc:Choice>
              <mc:Fallback>
                <p:oleObj name="Equation" r:id="rId9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149725"/>
                        <a:ext cx="271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8397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  <p:bldP spid="11" grpId="0" autoUpdateAnimBg="0"/>
      <p:bldP spid="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1028"/>
          <p:cNvGraphicFramePr>
            <a:graphicFrameLocks noChangeAspect="1"/>
          </p:cNvGraphicFramePr>
          <p:nvPr/>
        </p:nvGraphicFramePr>
        <p:xfrm>
          <a:off x="1258888" y="765175"/>
          <a:ext cx="4191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8" name="Equation" r:id="rId3" imgW="4191000" imgH="508000" progId="Equation.DSMT4">
                  <p:embed/>
                </p:oleObj>
              </mc:Choice>
              <mc:Fallback>
                <p:oleObj name="Equation" r:id="rId3" imgW="4191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5175"/>
                        <a:ext cx="4191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619250" y="1773238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基础解系</a:t>
            </a:r>
          </a:p>
        </p:txBody>
      </p:sp>
      <p:graphicFrame>
        <p:nvGraphicFramePr>
          <p:cNvPr id="72710" name="Object 1030"/>
          <p:cNvGraphicFramePr>
            <a:graphicFrameLocks noChangeAspect="1"/>
          </p:cNvGraphicFramePr>
          <p:nvPr/>
        </p:nvGraphicFramePr>
        <p:xfrm>
          <a:off x="3563938" y="1268413"/>
          <a:ext cx="1612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9" name="Equation" r:id="rId5" imgW="1612900" imgH="1511300" progId="Equation.3">
                  <p:embed/>
                </p:oleObj>
              </mc:Choice>
              <mc:Fallback>
                <p:oleObj name="Equation" r:id="rId5" imgW="16129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268413"/>
                        <a:ext cx="1612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58888" y="2924175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将特征向量正交化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31913" y="3789363"/>
            <a:ext cx="305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将特征向量单位化</a:t>
            </a: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1457325" y="4437063"/>
          <a:ext cx="247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0" name="Equation" r:id="rId7" imgW="2476500" imgH="977900" progId="Equation.DSMT4">
                  <p:embed/>
                </p:oleObj>
              </mc:Choice>
              <mc:Fallback>
                <p:oleObj name="Equation" r:id="rId7" imgW="2476500" imgH="97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437063"/>
                        <a:ext cx="247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4643438" y="4221163"/>
          <a:ext cx="19431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1" name="Equation" r:id="rId9" imgW="1943100" imgH="1511300" progId="Equation.3">
                  <p:embed/>
                </p:oleObj>
              </mc:Choice>
              <mc:Fallback>
                <p:oleObj name="Equation" r:id="rId9" imgW="19431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21163"/>
                        <a:ext cx="19431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2945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10" grpId="0" autoUpdateAnimBg="0"/>
      <p:bldP spid="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1403350" y="908050"/>
          <a:ext cx="4813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2" name="Equation" r:id="rId3" imgW="4813300" imgH="508000" progId="Equation.DSMT4">
                  <p:embed/>
                </p:oleObj>
              </mc:Choice>
              <mc:Fallback>
                <p:oleObj name="Equation" r:id="rId3" imgW="4813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08050"/>
                        <a:ext cx="4813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835150" y="184467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基础解系</a:t>
            </a:r>
          </a:p>
        </p:txBody>
      </p:sp>
      <p:graphicFrame>
        <p:nvGraphicFramePr>
          <p:cNvPr id="73730" name="Object 1026"/>
          <p:cNvGraphicFramePr>
            <a:graphicFrameLocks noChangeAspect="1"/>
          </p:cNvGraphicFramePr>
          <p:nvPr/>
        </p:nvGraphicFramePr>
        <p:xfrm>
          <a:off x="3995738" y="1412875"/>
          <a:ext cx="1384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3" name="Equation" r:id="rId5" imgW="1384300" imgH="1511300" progId="Equation.3">
                  <p:embed/>
                </p:oleObj>
              </mc:Choice>
              <mc:Fallback>
                <p:oleObj name="Equation" r:id="rId5" imgW="13843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412875"/>
                        <a:ext cx="1384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58888" y="2924175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将特征向量正交化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31913" y="3789363"/>
            <a:ext cx="3070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将特征向量单位化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457325" y="4430713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4" name="Equation" r:id="rId7" imgW="2476500" imgH="990600" progId="Equation.DSMT4">
                  <p:embed/>
                </p:oleObj>
              </mc:Choice>
              <mc:Fallback>
                <p:oleObj name="Equation" r:id="rId7" imgW="24765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430713"/>
                        <a:ext cx="2476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031"/>
          <p:cNvGraphicFramePr>
            <a:graphicFrameLocks noChangeAspect="1"/>
          </p:cNvGraphicFramePr>
          <p:nvPr/>
        </p:nvGraphicFramePr>
        <p:xfrm>
          <a:off x="4787900" y="4149725"/>
          <a:ext cx="1663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5" name="Equation" r:id="rId9" imgW="1663700" imgH="1511300" progId="Equation.3">
                  <p:embed/>
                </p:oleObj>
              </mc:Choice>
              <mc:Fallback>
                <p:oleObj name="Equation" r:id="rId9" imgW="16637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149725"/>
                        <a:ext cx="1663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8887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11" grpId="0" autoUpdateAnimBg="0"/>
      <p:bldP spid="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914400" y="914400"/>
          <a:ext cx="271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5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71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25"/>
          <p:cNvGraphicFramePr>
            <a:graphicFrameLocks noChangeAspect="1"/>
          </p:cNvGraphicFramePr>
          <p:nvPr/>
        </p:nvGraphicFramePr>
        <p:xfrm>
          <a:off x="3810000" y="914400"/>
          <a:ext cx="1943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6" name="Equation" r:id="rId5" imgW="1943100" imgH="1511300" progId="Equation.3">
                  <p:embed/>
                </p:oleObj>
              </mc:Choice>
              <mc:Fallback>
                <p:oleObj name="Equation" r:id="rId5" imgW="19431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14400"/>
                        <a:ext cx="1943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26"/>
          <p:cNvGraphicFramePr>
            <a:graphicFrameLocks noChangeAspect="1"/>
          </p:cNvGraphicFramePr>
          <p:nvPr/>
        </p:nvGraphicFramePr>
        <p:xfrm>
          <a:off x="6172200" y="990600"/>
          <a:ext cx="1663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7" name="Equation" r:id="rId7" imgW="1663700" imgH="1511300" progId="Equation.3">
                  <p:embed/>
                </p:oleObj>
              </mc:Choice>
              <mc:Fallback>
                <p:oleObj name="Equation" r:id="rId7" imgW="16637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90600"/>
                        <a:ext cx="1663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1027"/>
          <p:cNvGraphicFramePr>
            <a:graphicFrameLocks noChangeAspect="1"/>
          </p:cNvGraphicFramePr>
          <p:nvPr/>
        </p:nvGraphicFramePr>
        <p:xfrm>
          <a:off x="914400" y="2667000"/>
          <a:ext cx="57165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8" name="Equation" r:id="rId9" imgW="5715000" imgH="1511300" progId="Equation.3">
                  <p:embed/>
                </p:oleObj>
              </mc:Choice>
              <mc:Fallback>
                <p:oleObj name="Equation" r:id="rId9" imgW="57150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7165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1028"/>
          <p:cNvGraphicFramePr>
            <a:graphicFrameLocks noChangeAspect="1"/>
          </p:cNvGraphicFramePr>
          <p:nvPr/>
        </p:nvGraphicFramePr>
        <p:xfrm>
          <a:off x="939800" y="4419600"/>
          <a:ext cx="4889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9" name="Equation" r:id="rId11" imgW="4889500" imgH="1511300" progId="Equation.3">
                  <p:embed/>
                </p:oleObj>
              </mc:Choice>
              <mc:Fallback>
                <p:oleObj name="Equation" r:id="rId11" imgW="48895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419600"/>
                        <a:ext cx="4889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3642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02800"/>
              </p:ext>
            </p:extLst>
          </p:nvPr>
        </p:nvGraphicFramePr>
        <p:xfrm>
          <a:off x="827088" y="428625"/>
          <a:ext cx="67849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77" name="Equation" r:id="rId3" imgW="7188120" imgH="1930320" progId="Equation.DSMT4">
                  <p:embed/>
                </p:oleObj>
              </mc:Choice>
              <mc:Fallback>
                <p:oleObj name="Equation" r:id="rId3" imgW="718812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8625"/>
                        <a:ext cx="6784975" cy="19081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571500" y="2714625"/>
          <a:ext cx="402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78" name="Equation" r:id="rId5" imgW="2006280" imgH="215640" progId="Equation.DSMT4">
                  <p:embed/>
                </p:oleObj>
              </mc:Choice>
              <mc:Fallback>
                <p:oleObj name="Equation" r:id="rId5" imgW="2006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714625"/>
                        <a:ext cx="4025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/>
        </p:nvGraphicFramePr>
        <p:xfrm>
          <a:off x="4643438" y="2714625"/>
          <a:ext cx="41513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79" name="Equation" r:id="rId7" imgW="4178300" imgH="406400" progId="Equation.DSMT4">
                  <p:embed/>
                </p:oleObj>
              </mc:Choice>
              <mc:Fallback>
                <p:oleObj name="Equation" r:id="rId7" imgW="4178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14625"/>
                        <a:ext cx="415131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785813" y="3368675"/>
            <a:ext cx="4572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而相似矩阵有相同的特征值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,</a:t>
            </a:r>
          </a:p>
        </p:txBody>
      </p:sp>
      <p:graphicFrame>
        <p:nvGraphicFramePr>
          <p:cNvPr id="240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674788"/>
              </p:ext>
            </p:extLst>
          </p:nvPr>
        </p:nvGraphicFramePr>
        <p:xfrm>
          <a:off x="1031875" y="3989388"/>
          <a:ext cx="4538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80" name="Equation" r:id="rId9" imgW="4470120" imgH="406080" progId="Equation.DSMT4">
                  <p:embed/>
                </p:oleObj>
              </mc:Choice>
              <mc:Fallback>
                <p:oleObj name="Equation" r:id="rId9" imgW="447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989388"/>
                        <a:ext cx="45386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0" name="Object 10"/>
          <p:cNvGraphicFramePr>
            <a:graphicFrameLocks noChangeAspect="1"/>
          </p:cNvGraphicFramePr>
          <p:nvPr/>
        </p:nvGraphicFramePr>
        <p:xfrm>
          <a:off x="928688" y="4721225"/>
          <a:ext cx="4206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81" name="Equation" r:id="rId11" imgW="4318000" imgH="406400" progId="Equation.DSMT4">
                  <p:embed/>
                </p:oleObj>
              </mc:Choice>
              <mc:Fallback>
                <p:oleObj name="Equation" r:id="rId11" imgW="4318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21225"/>
                        <a:ext cx="42068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1" name="Object 11"/>
          <p:cNvGraphicFramePr>
            <a:graphicFrameLocks noChangeAspect="1"/>
          </p:cNvGraphicFramePr>
          <p:nvPr/>
        </p:nvGraphicFramePr>
        <p:xfrm>
          <a:off x="5357813" y="4694238"/>
          <a:ext cx="19018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82" name="Equation" r:id="rId13" imgW="1790700" imgH="393700" progId="Equation.DSMT4">
                  <p:embed/>
                </p:oleObj>
              </mc:Choice>
              <mc:Fallback>
                <p:oleObj name="Equation" r:id="rId13" imgW="1790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694238"/>
                        <a:ext cx="19018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857250" y="5500688"/>
            <a:ext cx="4579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因为相似矩阵有相同的特征值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,</a:t>
            </a:r>
          </a:p>
        </p:txBody>
      </p:sp>
      <p:graphicFrame>
        <p:nvGraphicFramePr>
          <p:cNvPr id="240653" name="Object 13"/>
          <p:cNvGraphicFramePr>
            <a:graphicFrameLocks noChangeAspect="1"/>
          </p:cNvGraphicFramePr>
          <p:nvPr/>
        </p:nvGraphicFramePr>
        <p:xfrm>
          <a:off x="5572125" y="5286375"/>
          <a:ext cx="2692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83" name="Equation" r:id="rId15" imgW="2616200" imgH="939800" progId="Equation.DSMT4">
                  <p:embed/>
                </p:oleObj>
              </mc:Choice>
              <mc:Fallback>
                <p:oleObj name="Equation" r:id="rId15" imgW="26162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286375"/>
                        <a:ext cx="26924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3157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8" grpId="0" autoUpdateAnimBg="0"/>
      <p:bldP spid="24065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928688" y="2786063"/>
          <a:ext cx="30432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2" name="Equation" r:id="rId3" imgW="2958840" imgH="939600" progId="Equation.DSMT4">
                  <p:embed/>
                </p:oleObj>
              </mc:Choice>
              <mc:Fallback>
                <p:oleObj name="Equation" r:id="rId3" imgW="29588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86063"/>
                        <a:ext cx="304323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3" name="Object 11"/>
          <p:cNvGraphicFramePr>
            <a:graphicFrameLocks noChangeAspect="1"/>
          </p:cNvGraphicFramePr>
          <p:nvPr/>
        </p:nvGraphicFramePr>
        <p:xfrm>
          <a:off x="4143375" y="2357438"/>
          <a:ext cx="3975100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3" name="Equation" r:id="rId5" imgW="3936960" imgH="1993680" progId="Equation.DSMT4">
                  <p:embed/>
                </p:oleObj>
              </mc:Choice>
              <mc:Fallback>
                <p:oleObj name="Equation" r:id="rId5" imgW="3936960" imgH="1993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357438"/>
                        <a:ext cx="3975100" cy="203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4" name="Object 12"/>
          <p:cNvGraphicFramePr>
            <a:graphicFrameLocks noChangeAspect="1"/>
          </p:cNvGraphicFramePr>
          <p:nvPr/>
        </p:nvGraphicFramePr>
        <p:xfrm>
          <a:off x="2000250" y="4429125"/>
          <a:ext cx="26654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4" name="Equation" r:id="rId7" imgW="2578100" imgH="939800" progId="Equation.DSMT4">
                  <p:embed/>
                </p:oleObj>
              </mc:Choice>
              <mc:Fallback>
                <p:oleObj name="Equation" r:id="rId7" imgW="25781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429125"/>
                        <a:ext cx="266541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5" name="Object 13"/>
          <p:cNvGraphicFramePr>
            <a:graphicFrameLocks noChangeAspect="1"/>
          </p:cNvGraphicFramePr>
          <p:nvPr/>
        </p:nvGraphicFramePr>
        <p:xfrm>
          <a:off x="1681163" y="5578475"/>
          <a:ext cx="18954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5" name="Equation" r:id="rId9" imgW="2006600" imgH="939800" progId="Equation.DSMT4">
                  <p:embed/>
                </p:oleObj>
              </mc:Choice>
              <mc:Fallback>
                <p:oleObj name="Equation" r:id="rId9" imgW="20066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578475"/>
                        <a:ext cx="189547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6" name="Object 14"/>
          <p:cNvGraphicFramePr>
            <a:graphicFrameLocks noChangeAspect="1"/>
          </p:cNvGraphicFramePr>
          <p:nvPr/>
        </p:nvGraphicFramePr>
        <p:xfrm>
          <a:off x="3694113" y="5576888"/>
          <a:ext cx="14700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6" name="Equation" r:id="rId11" imgW="1498600" imgH="939800" progId="Equation.DSMT4">
                  <p:embed/>
                </p:oleObj>
              </mc:Choice>
              <mc:Fallback>
                <p:oleObj name="Equation" r:id="rId11" imgW="14986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5576888"/>
                        <a:ext cx="14700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68824"/>
              </p:ext>
            </p:extLst>
          </p:nvPr>
        </p:nvGraphicFramePr>
        <p:xfrm>
          <a:off x="971550" y="214313"/>
          <a:ext cx="678338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7" name="Equation" r:id="rId13" imgW="7188120" imgH="1930320" progId="Equation.DSMT4">
                  <p:embed/>
                </p:oleObj>
              </mc:Choice>
              <mc:Fallback>
                <p:oleObj name="Equation" r:id="rId13" imgW="718812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4313"/>
                        <a:ext cx="6783388" cy="19097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5201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038350" y="806450"/>
          <a:ext cx="201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81" name="Equation" r:id="rId3" imgW="2019240" imgH="507960" progId="Equation.DSMT4">
                  <p:embed/>
                </p:oleObj>
              </mc:Choice>
              <mc:Fallback>
                <p:oleObj name="Equation" r:id="rId3" imgW="201924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806450"/>
                        <a:ext cx="2019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524000" y="2190750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82" name="Equation" r:id="rId5" imgW="419040" imgH="241200" progId="Equation.3">
                  <p:embed/>
                </p:oleObj>
              </mc:Choice>
              <mc:Fallback>
                <p:oleObj name="Equation" r:id="rId5" imgW="4190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90750"/>
                        <a:ext cx="419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165350" y="1270000"/>
          <a:ext cx="48895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83" name="Equation" r:id="rId7" imgW="4889160" imgH="2108160" progId="Equation.DSMT4">
                  <p:embed/>
                </p:oleObj>
              </mc:Choice>
              <mc:Fallback>
                <p:oleObj name="Equation" r:id="rId7" imgW="4889160" imgH="2108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270000"/>
                        <a:ext cx="48895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03300" y="3524250"/>
            <a:ext cx="7208838" cy="920750"/>
            <a:chOff x="632" y="2220"/>
            <a:chExt cx="4541" cy="580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964" y="2256"/>
            <a:ext cx="308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84" name="Equation" r:id="rId9" imgW="4902120" imgH="393480" progId="Equation.3">
                    <p:embed/>
                  </p:oleObj>
                </mc:Choice>
                <mc:Fallback>
                  <p:oleObj name="Equation" r:id="rId9" imgW="4902120" imgH="393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2256"/>
                          <a:ext cx="308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2"/>
            <p:cNvGraphicFramePr>
              <a:graphicFrameLocks noChangeAspect="1"/>
            </p:cNvGraphicFramePr>
            <p:nvPr/>
          </p:nvGraphicFramePr>
          <p:xfrm>
            <a:off x="4108" y="2220"/>
            <a:ext cx="106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85" name="Equation" r:id="rId11" imgW="1688760" imgH="507960" progId="Equation.DSMT4">
                    <p:embed/>
                  </p:oleObj>
                </mc:Choice>
                <mc:Fallback>
                  <p:oleObj name="Equation" r:id="rId11" imgW="1688760" imgH="50796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2220"/>
                          <a:ext cx="1065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14"/>
            <p:cNvGraphicFramePr>
              <a:graphicFrameLocks noChangeAspect="1"/>
            </p:cNvGraphicFramePr>
            <p:nvPr/>
          </p:nvGraphicFramePr>
          <p:xfrm>
            <a:off x="632" y="2544"/>
            <a:ext cx="16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86" name="Equation" r:id="rId13" imgW="2628720" imgH="380880" progId="Equation.3">
                    <p:embed/>
                  </p:oleObj>
                </mc:Choice>
                <mc:Fallback>
                  <p:oleObj name="Equation" r:id="rId13" imgW="2628720" imgH="3808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544"/>
                          <a:ext cx="16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5"/>
            <p:cNvGraphicFramePr>
              <a:graphicFrameLocks noChangeAspect="1"/>
            </p:cNvGraphicFramePr>
            <p:nvPr/>
          </p:nvGraphicFramePr>
          <p:xfrm>
            <a:off x="1236" y="2552"/>
            <a:ext cx="9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87" name="Equation" r:id="rId15" imgW="1473120" imgH="393480" progId="Equation.DSMT4">
                    <p:embed/>
                  </p:oleObj>
                </mc:Choice>
                <mc:Fallback>
                  <p:oleObj name="Equation" r:id="rId15" imgW="1473120" imgH="3934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2552"/>
                          <a:ext cx="9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908050" y="4597400"/>
            <a:ext cx="7632700" cy="1060450"/>
            <a:chOff x="572" y="2896"/>
            <a:chExt cx="4808" cy="668"/>
          </a:xfrm>
        </p:grpSpPr>
        <p:graphicFrame>
          <p:nvGraphicFramePr>
            <p:cNvPr id="17428" name="Object 20"/>
            <p:cNvGraphicFramePr>
              <a:graphicFrameLocks noChangeAspect="1"/>
            </p:cNvGraphicFramePr>
            <p:nvPr/>
          </p:nvGraphicFramePr>
          <p:xfrm>
            <a:off x="2904" y="2928"/>
            <a:ext cx="198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88" name="Equation" r:id="rId17" imgW="3149280" imgH="406080" progId="Equation.3">
                    <p:embed/>
                  </p:oleObj>
                </mc:Choice>
                <mc:Fallback>
                  <p:oleObj name="Equation" r:id="rId17" imgW="3149280" imgH="4060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928"/>
                          <a:ext cx="1985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1008" y="293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89" name="Equation" r:id="rId19" imgW="380880" imgH="355320" progId="Equation.3">
                    <p:embed/>
                  </p:oleObj>
                </mc:Choice>
                <mc:Fallback>
                  <p:oleObj name="Equation" r:id="rId19" imgW="380880" imgH="3553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32"/>
                          <a:ext cx="24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21"/>
            <p:cNvGraphicFramePr>
              <a:graphicFrameLocks noChangeAspect="1"/>
            </p:cNvGraphicFramePr>
            <p:nvPr/>
          </p:nvGraphicFramePr>
          <p:xfrm>
            <a:off x="1360" y="2896"/>
            <a:ext cx="146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90" name="Equation" r:id="rId21" imgW="2323800" imgH="507960" progId="Equation.DSMT4">
                    <p:embed/>
                  </p:oleObj>
                </mc:Choice>
                <mc:Fallback>
                  <p:oleObj name="Equation" r:id="rId21" imgW="2323800" imgH="5079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896"/>
                          <a:ext cx="1464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4908" y="2920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91" name="Equation" r:id="rId23" imgW="749160" imgH="393480" progId="Equation.3">
                    <p:embed/>
                  </p:oleObj>
                </mc:Choice>
                <mc:Fallback>
                  <p:oleObj name="Equation" r:id="rId23" imgW="749160" imgH="393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2920"/>
                          <a:ext cx="47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23"/>
            <p:cNvGraphicFramePr>
              <a:graphicFrameLocks noChangeAspect="1"/>
            </p:cNvGraphicFramePr>
            <p:nvPr/>
          </p:nvGraphicFramePr>
          <p:xfrm>
            <a:off x="572" y="3320"/>
            <a:ext cx="23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92" name="Equation" r:id="rId25" imgW="3784320" imgH="380880" progId="Equation.3">
                    <p:embed/>
                  </p:oleObj>
                </mc:Choice>
                <mc:Fallback>
                  <p:oleObj name="Equation" r:id="rId25" imgW="3784320" imgH="3808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3320"/>
                          <a:ext cx="23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1668" y="3316"/>
            <a:ext cx="1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93" name="Equation" r:id="rId27" imgW="1828800" imgH="393480" progId="Equation.3">
                    <p:embed/>
                  </p:oleObj>
                </mc:Choice>
                <mc:Fallback>
                  <p:oleObj name="Equation" r:id="rId27" imgW="1828800" imgH="393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3316"/>
                          <a:ext cx="11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74713" y="1149350"/>
          <a:ext cx="77057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5" name="Equation" r:id="rId3" imgW="7365960" imgH="1143000" progId="Equation.DSMT4">
                  <p:embed/>
                </p:oleObj>
              </mc:Choice>
              <mc:Fallback>
                <p:oleObj name="Equation" r:id="rId3" imgW="7365960" imgH="1143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149350"/>
                        <a:ext cx="770572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676400" y="3124200"/>
          <a:ext cx="6172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6" name="Equation" r:id="rId5" imgW="6172200" imgH="431640" progId="Equation.3">
                  <p:embed/>
                </p:oleObj>
              </mc:Choice>
              <mc:Fallback>
                <p:oleObj name="Equation" r:id="rId5" imgW="61722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6172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76400" y="4281488"/>
          <a:ext cx="3048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7" name="Equation" r:id="rId7" imgW="3047760" imgH="444240" progId="Equation.3">
                  <p:embed/>
                </p:oleObj>
              </mc:Choice>
              <mc:Fallback>
                <p:oleObj name="Equation" r:id="rId7" imgW="30477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81488"/>
                        <a:ext cx="30480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331640" y="548680"/>
            <a:ext cx="5565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求矩阵特征值与特征向量的步骤：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763688" y="1484784"/>
          <a:ext cx="556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9" name="Equation" r:id="rId3" imgW="5562360" imgH="507960" progId="Equation.DSMT4">
                  <p:embed/>
                </p:oleObj>
              </mc:Choice>
              <mc:Fallback>
                <p:oleObj name="Equation" r:id="rId3" imgW="55623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84784"/>
                        <a:ext cx="5562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971600" y="2348880"/>
          <a:ext cx="78374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0" name="Equation" r:id="rId5" imgW="7835760" imgH="1066680" progId="Equation.DSMT4">
                  <p:embed/>
                </p:oleObj>
              </mc:Choice>
              <mc:Fallback>
                <p:oleObj name="Equation" r:id="rId5" imgW="7835760" imgH="1066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48880"/>
                        <a:ext cx="7837487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971600" y="3645024"/>
          <a:ext cx="5791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1" name="Equation" r:id="rId7" imgW="5790960" imgH="1650960" progId="Equation.DSMT4">
                  <p:embed/>
                </p:oleObj>
              </mc:Choice>
              <mc:Fallback>
                <p:oleObj name="Equation" r:id="rId7" imgW="5790960" imgH="1650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5024"/>
                        <a:ext cx="57912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特征值</a:t>
            </a:r>
            <a:r>
              <a:rPr lang="zh-CN" altLang="en-US" dirty="0"/>
              <a:t>和特征向量的性质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259632" y="1916832"/>
          <a:ext cx="62309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2" name="Equation" r:id="rId3" imgW="5956200" imgH="457200" progId="Equation.DSMT4">
                  <p:embed/>
                </p:oleObj>
              </mc:Choice>
              <mc:Fallback>
                <p:oleObj name="Equation" r:id="rId3" imgW="59562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16832"/>
                        <a:ext cx="623093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547664" y="2348880"/>
          <a:ext cx="6172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3" name="Equation" r:id="rId5" imgW="6172200" imgH="431640" progId="Equation.DSMT4">
                  <p:embed/>
                </p:oleObj>
              </mc:Choice>
              <mc:Fallback>
                <p:oleObj name="Equation" r:id="rId5" imgW="61722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348880"/>
                        <a:ext cx="6172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547664" y="2852936"/>
          <a:ext cx="3048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4" name="Equation" r:id="rId7" imgW="3047760" imgH="444240" progId="Equation.3">
                  <p:embed/>
                </p:oleObj>
              </mc:Choice>
              <mc:Fallback>
                <p:oleObj name="Equation" r:id="rId7" imgW="30477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852936"/>
                        <a:ext cx="30480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115616" y="3429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注：</a:t>
            </a:r>
            <a:endParaRPr lang="zh-CN" altLang="en-US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835696" y="3429000"/>
          <a:ext cx="66802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5" name="Equation" r:id="rId9" imgW="6680160" imgH="457200" progId="Equation.DSMT4">
                  <p:embed/>
                </p:oleObj>
              </mc:Choice>
              <mc:Fallback>
                <p:oleObj name="Equation" r:id="rId9" imgW="668016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429000"/>
                        <a:ext cx="668020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259632" y="4797152"/>
          <a:ext cx="4648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6" name="Equation" r:id="rId11" imgW="4647960" imgH="457200" progId="Equation.DSMT4">
                  <p:embed/>
                </p:oleObj>
              </mc:Choice>
              <mc:Fallback>
                <p:oleObj name="Equation" r:id="rId11" imgW="464796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97152"/>
                        <a:ext cx="46482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252538" y="4149725"/>
          <a:ext cx="7010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7" name="Equation" r:id="rId13" imgW="7010280" imgH="393480" progId="Equation.DSMT4">
                  <p:embed/>
                </p:oleObj>
              </mc:Choice>
              <mc:Fallback>
                <p:oleObj name="Equation" r:id="rId13" imgW="701028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149725"/>
                        <a:ext cx="7010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115616" y="908720"/>
          <a:ext cx="6994526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4" name="Equation" r:id="rId3" imgW="7264080" imgH="431640" progId="Equation.DSMT4">
                  <p:embed/>
                </p:oleObj>
              </mc:Choice>
              <mc:Fallback>
                <p:oleObj name="Equation" r:id="rId3" imgW="72640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08720"/>
                        <a:ext cx="6994526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115616" y="2348880"/>
          <a:ext cx="69643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5" name="Equation" r:id="rId5" imgW="7226280" imgH="850680" progId="Equation.DSMT4">
                  <p:embed/>
                </p:oleObj>
              </mc:Choice>
              <mc:Fallback>
                <p:oleObj name="Equation" r:id="rId5" imgW="7226280" imgH="850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48880"/>
                        <a:ext cx="6964363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259632" y="1628800"/>
          <a:ext cx="73231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6" name="Equation" r:id="rId7" imgW="7607160" imgH="431640" progId="Equation.DSMT4">
                  <p:embed/>
                </p:oleObj>
              </mc:Choice>
              <mc:Fallback>
                <p:oleObj name="Equation" r:id="rId7" imgW="76071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28800"/>
                        <a:ext cx="7323137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187624" y="3573016"/>
          <a:ext cx="675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7" name="Equation" r:id="rId9" imgW="6756120" imgH="431640" progId="Equation.DSMT4">
                  <p:embed/>
                </p:oleObj>
              </mc:Choice>
              <mc:Fallback>
                <p:oleObj name="Equation" r:id="rId9" imgW="675612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73016"/>
                        <a:ext cx="675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4509120"/>
            <a:ext cx="7306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7.</a:t>
            </a:r>
            <a:r>
              <a:rPr lang="zh-CN" altLang="en-US" sz="2800" b="1" dirty="0" smtClean="0"/>
              <a:t>属于</a:t>
            </a:r>
            <a:r>
              <a:rPr lang="zh-CN" altLang="en-US" sz="2800" b="1" dirty="0"/>
              <a:t>不同特征值的特征向量是</a:t>
            </a:r>
            <a:r>
              <a:rPr lang="zh-CN" altLang="en-US" sz="2800" b="1" dirty="0" smtClean="0"/>
              <a:t>线性无关的</a:t>
            </a:r>
            <a:r>
              <a:rPr lang="zh-CN" altLang="en-US" sz="2800" b="1" dirty="0"/>
              <a:t>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1187624" y="764704"/>
          <a:ext cx="7307263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5" name="Equation" r:id="rId3" imgW="7264080" imgH="3149280" progId="Equation.DSMT4">
                  <p:embed/>
                </p:oleObj>
              </mc:Choice>
              <mc:Fallback>
                <p:oleObj name="Equation" r:id="rId3" imgW="7264080" imgH="3149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764704"/>
                        <a:ext cx="7307263" cy="313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矩阵的相似</a:t>
            </a:r>
            <a:endParaRPr lang="zh-CN" altLang="en-US" dirty="0"/>
          </a:p>
        </p:txBody>
      </p:sp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1115616" y="2636912"/>
          <a:ext cx="74168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2" name="Equation" r:id="rId3" imgW="7416720" imgH="2641320" progId="Equation.DSMT4">
                  <p:embed/>
                </p:oleObj>
              </mc:Choice>
              <mc:Fallback>
                <p:oleObj name="Equation" r:id="rId3" imgW="7416720" imgH="264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36912"/>
                        <a:ext cx="7416800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1187624" y="1772816"/>
          <a:ext cx="1728192" cy="52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3" name="Equation" r:id="rId5" imgW="1257120" imgH="380880" progId="Equation.DSMT4">
                  <p:embed/>
                </p:oleObj>
              </mc:Choice>
              <mc:Fallback>
                <p:oleObj name="Equation" r:id="rId5" imgW="125712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1728192" cy="52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E:\线性代数\模板.POT</Template>
  <TotalTime>2293</TotalTime>
  <Words>170</Words>
  <Application>Microsoft Office PowerPoint</Application>
  <PresentationFormat>全屏显示(4:3)</PresentationFormat>
  <Paragraphs>40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模板</vt:lpstr>
      <vt:lpstr>Equation</vt:lpstr>
      <vt:lpstr>特征值与特征向量</vt:lpstr>
      <vt:lpstr>PowerPoint 演示文稿</vt:lpstr>
      <vt:lpstr>PowerPoint 演示文稿</vt:lpstr>
      <vt:lpstr>PowerPoint 演示文稿</vt:lpstr>
      <vt:lpstr>PowerPoint 演示文稿</vt:lpstr>
      <vt:lpstr>特征值和特征向量的性质</vt:lpstr>
      <vt:lpstr>PowerPoint 演示文稿</vt:lpstr>
      <vt:lpstr>PowerPoint 演示文稿</vt:lpstr>
      <vt:lpstr>矩阵的相似</vt:lpstr>
      <vt:lpstr>2、性质</vt:lpstr>
      <vt:lpstr>PowerPoint 演示文稿</vt:lpstr>
      <vt:lpstr>PowerPoint 演示文稿</vt:lpstr>
      <vt:lpstr>PowerPoint 演示文稿</vt:lpstr>
      <vt:lpstr>方阵可对角化的条件</vt:lpstr>
      <vt:lpstr>实对称矩阵的性质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西安通信学院数学教研室</dc:creator>
  <cp:lastModifiedBy>Administrator</cp:lastModifiedBy>
  <cp:revision>202</cp:revision>
  <dcterms:created xsi:type="dcterms:W3CDTF">2000-01-15T01:21:34Z</dcterms:created>
  <dcterms:modified xsi:type="dcterms:W3CDTF">2019-02-26T01:03:01Z</dcterms:modified>
</cp:coreProperties>
</file>