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480" r:id="rId2"/>
    <p:sldId id="422" r:id="rId3"/>
    <p:sldId id="423" r:id="rId4"/>
    <p:sldId id="466" r:id="rId5"/>
    <p:sldId id="308" r:id="rId6"/>
    <p:sldId id="393" r:id="rId7"/>
    <p:sldId id="392" r:id="rId8"/>
    <p:sldId id="403" r:id="rId9"/>
    <p:sldId id="419" r:id="rId10"/>
    <p:sldId id="406" r:id="rId11"/>
    <p:sldId id="407" r:id="rId12"/>
    <p:sldId id="394" r:id="rId13"/>
    <p:sldId id="395" r:id="rId14"/>
    <p:sldId id="396" r:id="rId15"/>
    <p:sldId id="397" r:id="rId16"/>
    <p:sldId id="398" r:id="rId17"/>
    <p:sldId id="400" r:id="rId18"/>
    <p:sldId id="459" r:id="rId19"/>
    <p:sldId id="461" r:id="rId20"/>
    <p:sldId id="462" r:id="rId21"/>
    <p:sldId id="463" r:id="rId22"/>
    <p:sldId id="464" r:id="rId23"/>
    <p:sldId id="465" r:id="rId24"/>
    <p:sldId id="405" r:id="rId25"/>
    <p:sldId id="409" r:id="rId26"/>
    <p:sldId id="408" r:id="rId27"/>
    <p:sldId id="467" r:id="rId28"/>
    <p:sldId id="468" r:id="rId29"/>
    <p:sldId id="469" r:id="rId30"/>
    <p:sldId id="479" r:id="rId31"/>
    <p:sldId id="424" r:id="rId32"/>
    <p:sldId id="425" r:id="rId33"/>
    <p:sldId id="426" r:id="rId34"/>
    <p:sldId id="427" r:id="rId35"/>
    <p:sldId id="428" r:id="rId36"/>
    <p:sldId id="429" r:id="rId37"/>
    <p:sldId id="430" r:id="rId38"/>
    <p:sldId id="431" r:id="rId39"/>
    <p:sldId id="432" r:id="rId40"/>
    <p:sldId id="473" r:id="rId41"/>
    <p:sldId id="478" r:id="rId42"/>
    <p:sldId id="474" r:id="rId43"/>
    <p:sldId id="475" r:id="rId44"/>
    <p:sldId id="476" r:id="rId45"/>
    <p:sldId id="477" r:id="rId46"/>
    <p:sldId id="433" r:id="rId47"/>
    <p:sldId id="434" r:id="rId48"/>
    <p:sldId id="435" r:id="rId49"/>
    <p:sldId id="436" r:id="rId50"/>
    <p:sldId id="437" r:id="rId51"/>
    <p:sldId id="438" r:id="rId52"/>
    <p:sldId id="439" r:id="rId53"/>
    <p:sldId id="481" r:id="rId54"/>
    <p:sldId id="444" r:id="rId55"/>
    <p:sldId id="471" r:id="rId56"/>
    <p:sldId id="472" r:id="rId57"/>
    <p:sldId id="440" r:id="rId58"/>
    <p:sldId id="441" r:id="rId59"/>
    <p:sldId id="442" r:id="rId60"/>
    <p:sldId id="443" r:id="rId61"/>
    <p:sldId id="448" r:id="rId62"/>
    <p:sldId id="449" r:id="rId63"/>
    <p:sldId id="450" r:id="rId64"/>
    <p:sldId id="451" r:id="rId65"/>
    <p:sldId id="452" r:id="rId66"/>
    <p:sldId id="453" r:id="rId67"/>
    <p:sldId id="455" r:id="rId68"/>
    <p:sldId id="456" r:id="rId69"/>
    <p:sldId id="457" r:id="rId70"/>
    <p:sldId id="458"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58" userDrawn="1">
          <p15:clr>
            <a:srgbClr val="A4A3A4"/>
          </p15:clr>
        </p15:guide>
        <p15:guide id="2" pos="3795" userDrawn="1">
          <p15:clr>
            <a:srgbClr val="A4A3A4"/>
          </p15:clr>
        </p15:guide>
        <p15:guide id="3" pos="7061" userDrawn="1">
          <p15:clr>
            <a:srgbClr val="A4A3A4"/>
          </p15:clr>
        </p15:guide>
        <p15:guide id="4" pos="2661" userDrawn="1">
          <p15:clr>
            <a:srgbClr val="A4A3A4"/>
          </p15:clr>
        </p15:guide>
        <p15:guide id="5" orient="horz" pos="595" userDrawn="1">
          <p15:clr>
            <a:srgbClr val="A4A3A4"/>
          </p15:clr>
        </p15:guide>
        <p15:guide id="6" orient="horz" pos="1457" userDrawn="1">
          <p15:clr>
            <a:srgbClr val="A4A3A4"/>
          </p15:clr>
        </p15:guide>
        <p15:guide id="7" orient="horz" pos="206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667"/>
    <a:srgbClr val="0B338B"/>
    <a:srgbClr val="0A538C"/>
    <a:srgbClr val="256090"/>
    <a:srgbClr val="CBE0F2"/>
    <a:srgbClr val="96C1E4"/>
    <a:srgbClr val="62A2D7"/>
    <a:srgbClr val="FFFFFF"/>
    <a:srgbClr val="2F79B7"/>
    <a:srgbClr val="3A79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2505" autoAdjust="0"/>
  </p:normalViewPr>
  <p:slideViewPr>
    <p:cSldViewPr snapToGrid="0">
      <p:cViewPr varScale="1">
        <p:scale>
          <a:sx n="81" d="100"/>
          <a:sy n="81" d="100"/>
        </p:scale>
        <p:origin x="-662" y="-72"/>
      </p:cViewPr>
      <p:guideLst>
        <p:guide orient="horz" pos="3158"/>
        <p:guide orient="horz" pos="595"/>
        <p:guide orient="horz" pos="1457"/>
        <p:guide orient="horz" pos="2069"/>
        <p:guide pos="3795"/>
        <p:guide pos="7061"/>
        <p:guide pos="2661"/>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emf"/><Relationship Id="rId4"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image" Target="../media/image101.wmf"/><Relationship Id="rId3" Type="http://schemas.openxmlformats.org/officeDocument/2006/relationships/image" Target="../media/image91.wmf"/><Relationship Id="rId7" Type="http://schemas.openxmlformats.org/officeDocument/2006/relationships/image" Target="../media/image95.wmf"/><Relationship Id="rId12" Type="http://schemas.openxmlformats.org/officeDocument/2006/relationships/image" Target="../media/image100.wmf"/><Relationship Id="rId2" Type="http://schemas.openxmlformats.org/officeDocument/2006/relationships/image" Target="../media/image90.wmf"/><Relationship Id="rId16" Type="http://schemas.openxmlformats.org/officeDocument/2006/relationships/image" Target="../media/image104.wmf"/><Relationship Id="rId1" Type="http://schemas.openxmlformats.org/officeDocument/2006/relationships/image" Target="../media/image89.wmf"/><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5" Type="http://schemas.openxmlformats.org/officeDocument/2006/relationships/image" Target="../media/image10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 Id="rId14"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7.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3.wmf"/><Relationship Id="rId4" Type="http://schemas.openxmlformats.org/officeDocument/2006/relationships/image" Target="../media/image13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40.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39.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51.emf"/><Relationship Id="rId13" Type="http://schemas.openxmlformats.org/officeDocument/2006/relationships/image" Target="../media/image156.emf"/><Relationship Id="rId3" Type="http://schemas.openxmlformats.org/officeDocument/2006/relationships/image" Target="../media/image146.wmf"/><Relationship Id="rId7" Type="http://schemas.openxmlformats.org/officeDocument/2006/relationships/image" Target="../media/image150.wmf"/><Relationship Id="rId12" Type="http://schemas.openxmlformats.org/officeDocument/2006/relationships/image" Target="../media/image155.emf"/><Relationship Id="rId2" Type="http://schemas.openxmlformats.org/officeDocument/2006/relationships/image" Target="../media/image145.wmf"/><Relationship Id="rId16" Type="http://schemas.openxmlformats.org/officeDocument/2006/relationships/image" Target="../media/image159.wmf"/><Relationship Id="rId1" Type="http://schemas.openxmlformats.org/officeDocument/2006/relationships/image" Target="../media/image144.wmf"/><Relationship Id="rId6" Type="http://schemas.openxmlformats.org/officeDocument/2006/relationships/image" Target="../media/image149.wmf"/><Relationship Id="rId11" Type="http://schemas.openxmlformats.org/officeDocument/2006/relationships/image" Target="../media/image154.emf"/><Relationship Id="rId5" Type="http://schemas.openxmlformats.org/officeDocument/2006/relationships/image" Target="../media/image148.emf"/><Relationship Id="rId15" Type="http://schemas.openxmlformats.org/officeDocument/2006/relationships/image" Target="../media/image158.emf"/><Relationship Id="rId10" Type="http://schemas.openxmlformats.org/officeDocument/2006/relationships/image" Target="../media/image153.wmf"/><Relationship Id="rId4" Type="http://schemas.openxmlformats.org/officeDocument/2006/relationships/image" Target="../media/image147.wmf"/><Relationship Id="rId9" Type="http://schemas.openxmlformats.org/officeDocument/2006/relationships/image" Target="../media/image152.wmf"/><Relationship Id="rId14" Type="http://schemas.openxmlformats.org/officeDocument/2006/relationships/image" Target="../media/image15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image" Target="../media/image174.wmf"/><Relationship Id="rId7" Type="http://schemas.openxmlformats.org/officeDocument/2006/relationships/image" Target="../media/image178.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10" Type="http://schemas.openxmlformats.org/officeDocument/2006/relationships/image" Target="../media/image181.wmf"/><Relationship Id="rId4" Type="http://schemas.openxmlformats.org/officeDocument/2006/relationships/image" Target="../media/image175.wmf"/><Relationship Id="rId9" Type="http://schemas.openxmlformats.org/officeDocument/2006/relationships/image" Target="../media/image18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88.wmf"/><Relationship Id="rId7" Type="http://schemas.openxmlformats.org/officeDocument/2006/relationships/image" Target="../media/image192.wmf"/><Relationship Id="rId2" Type="http://schemas.openxmlformats.org/officeDocument/2006/relationships/image" Target="../media/image187.wmf"/><Relationship Id="rId1" Type="http://schemas.openxmlformats.org/officeDocument/2006/relationships/image" Target="../media/image186.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image" Target="../media/image195.wmf"/><Relationship Id="rId7" Type="http://schemas.openxmlformats.org/officeDocument/2006/relationships/image" Target="../media/image199.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10" Type="http://schemas.openxmlformats.org/officeDocument/2006/relationships/image" Target="../media/image202.wmf"/><Relationship Id="rId4" Type="http://schemas.openxmlformats.org/officeDocument/2006/relationships/image" Target="../media/image196.wmf"/><Relationship Id="rId9" Type="http://schemas.openxmlformats.org/officeDocument/2006/relationships/image" Target="../media/image20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4" Type="http://schemas.openxmlformats.org/officeDocument/2006/relationships/image" Target="../media/image20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10.wmf"/><Relationship Id="rId7" Type="http://schemas.openxmlformats.org/officeDocument/2006/relationships/image" Target="../media/image214.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17.wmf"/><Relationship Id="rId7" Type="http://schemas.openxmlformats.org/officeDocument/2006/relationships/image" Target="../media/image221.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20.wmf"/><Relationship Id="rId5" Type="http://schemas.openxmlformats.org/officeDocument/2006/relationships/image" Target="../media/image219.wmf"/><Relationship Id="rId4" Type="http://schemas.openxmlformats.org/officeDocument/2006/relationships/image" Target="../media/image21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26.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29.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32.wmf"/><Relationship Id="rId1" Type="http://schemas.openxmlformats.org/officeDocument/2006/relationships/image" Target="../media/image23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9"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C2037-7BE2-4B55-B730-C4A1A0C58E17}" type="datetimeFigureOut">
              <a:rPr lang="zh-CN" altLang="en-US" smtClean="0"/>
              <a:t>2019/2/26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05F3E-6C76-4A64-BA24-39CAB9C7848F}" type="slidenum">
              <a:rPr lang="zh-CN" altLang="en-US" smtClean="0"/>
              <a:t>‹#›</a:t>
            </a:fld>
            <a:endParaRPr lang="zh-CN" altLang="en-US"/>
          </a:p>
        </p:txBody>
      </p:sp>
    </p:spTree>
    <p:extLst>
      <p:ext uri="{BB962C8B-B14F-4D97-AF65-F5344CB8AC3E}">
        <p14:creationId xmlns:p14="http://schemas.microsoft.com/office/powerpoint/2010/main" val="394937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405F3E-6C76-4A64-BA24-39CAB9C7848F}" type="slidenum">
              <a:rPr lang="zh-CN" altLang="en-US" smtClean="0"/>
              <a:t>15</a:t>
            </a:fld>
            <a:endParaRPr lang="zh-CN" altLang="en-US"/>
          </a:p>
        </p:txBody>
      </p:sp>
    </p:spTree>
    <p:extLst>
      <p:ext uri="{BB962C8B-B14F-4D97-AF65-F5344CB8AC3E}">
        <p14:creationId xmlns:p14="http://schemas.microsoft.com/office/powerpoint/2010/main" val="93634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252424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322485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425170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25732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130859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340069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371759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418062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77071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123144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F32974-5696-4564-A7F5-B41BAFD10BF7}" type="datetimeFigureOut">
              <a:rPr lang="zh-CN" altLang="en-US" smtClean="0"/>
              <a:t>2019/2/26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243634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32974-5696-4564-A7F5-B41BAFD10BF7}" type="datetimeFigureOut">
              <a:rPr lang="zh-CN" altLang="en-US" smtClean="0"/>
              <a:t>2019/2/26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1EFAC-C919-42A5-9A3C-2B7F1136987D}" type="slidenum">
              <a:rPr lang="zh-CN" altLang="en-US" smtClean="0"/>
              <a:t>‹#›</a:t>
            </a:fld>
            <a:endParaRPr lang="zh-CN" altLang="en-US"/>
          </a:p>
        </p:txBody>
      </p:sp>
    </p:spTree>
    <p:extLst>
      <p:ext uri="{BB962C8B-B14F-4D97-AF65-F5344CB8AC3E}">
        <p14:creationId xmlns:p14="http://schemas.microsoft.com/office/powerpoint/2010/main" val="54214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26" Type="http://schemas.openxmlformats.org/officeDocument/2006/relationships/image" Target="../media/image3.wmf"/><Relationship Id="rId39" Type="http://schemas.openxmlformats.org/officeDocument/2006/relationships/oleObject" Target="../embeddings/oleObject610.bin"/><Relationship Id="rId3" Type="http://schemas.openxmlformats.org/officeDocument/2006/relationships/image" Target="../media/image11.png"/><Relationship Id="rId21" Type="http://schemas.openxmlformats.org/officeDocument/2006/relationships/oleObject" Target="../embeddings/oleObject2.bin"/><Relationship Id="rId34" Type="http://schemas.openxmlformats.org/officeDocument/2006/relationships/image" Target="../media/image5.wmf"/><Relationship Id="rId42" Type="http://schemas.openxmlformats.org/officeDocument/2006/relationships/image" Target="../media/image7.wmf"/><Relationship Id="rId47" Type="http://schemas.openxmlformats.org/officeDocument/2006/relationships/oleObject" Target="../embeddings/oleObject810.bin"/><Relationship Id="rId7" Type="http://schemas.openxmlformats.org/officeDocument/2006/relationships/image" Target="NULL"/><Relationship Id="rId25" Type="http://schemas.openxmlformats.org/officeDocument/2006/relationships/oleObject" Target="../embeddings/oleObject3.bin"/><Relationship Id="rId33" Type="http://schemas.openxmlformats.org/officeDocument/2006/relationships/oleObject" Target="../embeddings/oleObject5.bin"/><Relationship Id="rId38" Type="http://schemas.openxmlformats.org/officeDocument/2006/relationships/image" Target="../media/image6.wmf"/><Relationship Id="rId46" Type="http://schemas.openxmlformats.org/officeDocument/2006/relationships/image" Target="../media/image8.wmf"/><Relationship Id="rId2" Type="http://schemas.openxmlformats.org/officeDocument/2006/relationships/slideLayout" Target="../slideLayouts/slideLayout7.xml"/><Relationship Id="rId20" Type="http://schemas.openxmlformats.org/officeDocument/2006/relationships/image" Target="../media/image13.png"/><Relationship Id="rId29" Type="http://schemas.openxmlformats.org/officeDocument/2006/relationships/oleObject" Target="../embeddings/oleObject4.bin"/><Relationship Id="rId41"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120.bin"/><Relationship Id="rId24" Type="http://schemas.openxmlformats.org/officeDocument/2006/relationships/image" Target="NULL"/><Relationship Id="rId32" Type="http://schemas.openxmlformats.org/officeDocument/2006/relationships/image" Target="NULL"/><Relationship Id="rId37" Type="http://schemas.openxmlformats.org/officeDocument/2006/relationships/oleObject" Target="../embeddings/oleObject6.bin"/><Relationship Id="rId40" Type="http://schemas.openxmlformats.org/officeDocument/2006/relationships/image" Target="NULL"/><Relationship Id="rId45" Type="http://schemas.openxmlformats.org/officeDocument/2006/relationships/oleObject" Target="../embeddings/oleObject8.bin"/><Relationship Id="rId5" Type="http://schemas.openxmlformats.org/officeDocument/2006/relationships/image" Target="../media/image1.wmf"/><Relationship Id="rId23" Type="http://schemas.openxmlformats.org/officeDocument/2006/relationships/oleObject" Target="../embeddings/oleObject210.bin"/><Relationship Id="rId28" Type="http://schemas.openxmlformats.org/officeDocument/2006/relationships/image" Target="NULL"/><Relationship Id="rId36" Type="http://schemas.openxmlformats.org/officeDocument/2006/relationships/image" Target="NULL"/><Relationship Id="rId49" Type="http://schemas.openxmlformats.org/officeDocument/2006/relationships/image" Target="../media/image14.png"/><Relationship Id="rId31" Type="http://schemas.openxmlformats.org/officeDocument/2006/relationships/oleObject" Target="../embeddings/oleObject410.bin"/><Relationship Id="rId44" Type="http://schemas.openxmlformats.org/officeDocument/2006/relationships/image" Target="NULL"/><Relationship Id="rId19" Type="http://schemas.openxmlformats.org/officeDocument/2006/relationships/image" Target="../media/image120.png"/><Relationship Id="rId4" Type="http://schemas.openxmlformats.org/officeDocument/2006/relationships/oleObject" Target="../embeddings/oleObject1.bin"/><Relationship Id="rId22" Type="http://schemas.openxmlformats.org/officeDocument/2006/relationships/image" Target="../media/image2.wmf"/><Relationship Id="rId27" Type="http://schemas.openxmlformats.org/officeDocument/2006/relationships/oleObject" Target="../embeddings/oleObject310.bin"/><Relationship Id="rId30" Type="http://schemas.openxmlformats.org/officeDocument/2006/relationships/image" Target="../media/image4.wmf"/><Relationship Id="rId35" Type="http://schemas.openxmlformats.org/officeDocument/2006/relationships/oleObject" Target="../embeddings/oleObject510.bin"/><Relationship Id="rId43" Type="http://schemas.openxmlformats.org/officeDocument/2006/relationships/oleObject" Target="../embeddings/oleObject710.bin"/><Relationship Id="rId48" Type="http://schemas.openxmlformats.org/officeDocument/2006/relationships/image" Target="NULL"/></Relationships>
</file>

<file path=ppt/slides/_rels/slide10.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6.bin"/></Relationships>
</file>

<file path=ppt/slides/_rels/slide1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8.wmf"/><Relationship Id="rId5" Type="http://schemas.openxmlformats.org/officeDocument/2006/relationships/oleObject" Target="../embeddings/oleObject59.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1.bin"/></Relationships>
</file>

<file path=ppt/slides/_rels/slide1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2.wmf"/><Relationship Id="rId5" Type="http://schemas.openxmlformats.org/officeDocument/2006/relationships/oleObject" Target="../embeddings/oleObject63.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6.wmf"/><Relationship Id="rId5" Type="http://schemas.openxmlformats.org/officeDocument/2006/relationships/oleObject" Target="../embeddings/oleObject67.bin"/><Relationship Id="rId4" Type="http://schemas.openxmlformats.org/officeDocument/2006/relationships/image" Target="../media/image65.wmf"/></Relationships>
</file>

<file path=ppt/slides/_rels/slide14.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8.wmf"/><Relationship Id="rId5" Type="http://schemas.openxmlformats.org/officeDocument/2006/relationships/oleObject" Target="../embeddings/oleObject69.bin"/><Relationship Id="rId4" Type="http://schemas.openxmlformats.org/officeDocument/2006/relationships/image" Target="../media/image67.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4.wmf"/><Relationship Id="rId18" Type="http://schemas.openxmlformats.org/officeDocument/2006/relationships/oleObject" Target="../embeddings/oleObject78.bin"/><Relationship Id="rId3" Type="http://schemas.openxmlformats.org/officeDocument/2006/relationships/notesSlide" Target="../notesSlides/notesSlide1.xml"/><Relationship Id="rId7" Type="http://schemas.openxmlformats.org/officeDocument/2006/relationships/image" Target="../media/image71.wmf"/><Relationship Id="rId12" Type="http://schemas.openxmlformats.org/officeDocument/2006/relationships/oleObject" Target="../embeddings/oleObject75.bin"/><Relationship Id="rId17" Type="http://schemas.openxmlformats.org/officeDocument/2006/relationships/image" Target="../media/image76.wmf"/><Relationship Id="rId2" Type="http://schemas.openxmlformats.org/officeDocument/2006/relationships/slideLayout" Target="../slideLayouts/slideLayout7.xml"/><Relationship Id="rId16" Type="http://schemas.openxmlformats.org/officeDocument/2006/relationships/oleObject" Target="../embeddings/oleObject77.bin"/><Relationship Id="rId1" Type="http://schemas.openxmlformats.org/officeDocument/2006/relationships/vmlDrawing" Target="../drawings/vmlDrawing15.vml"/><Relationship Id="rId6" Type="http://schemas.openxmlformats.org/officeDocument/2006/relationships/oleObject" Target="../embeddings/oleObject72.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75.wmf"/><Relationship Id="rId10" Type="http://schemas.openxmlformats.org/officeDocument/2006/relationships/oleObject" Target="../embeddings/oleObject74.bin"/><Relationship Id="rId19" Type="http://schemas.openxmlformats.org/officeDocument/2006/relationships/image" Target="../media/image77.wmf"/><Relationship Id="rId4" Type="http://schemas.openxmlformats.org/officeDocument/2006/relationships/oleObject" Target="../embeddings/oleObject71.bin"/><Relationship Id="rId9" Type="http://schemas.openxmlformats.org/officeDocument/2006/relationships/image" Target="../media/image72.wmf"/><Relationship Id="rId14" Type="http://schemas.openxmlformats.org/officeDocument/2006/relationships/oleObject" Target="../embeddings/oleObject76.bin"/></Relationships>
</file>

<file path=ppt/slides/_rels/slide16.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9.wmf"/><Relationship Id="rId5" Type="http://schemas.openxmlformats.org/officeDocument/2006/relationships/oleObject" Target="../embeddings/oleObject80.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3.wmf"/><Relationship Id="rId5" Type="http://schemas.openxmlformats.org/officeDocument/2006/relationships/oleObject" Target="../embeddings/oleObject84.bin"/><Relationship Id="rId4" Type="http://schemas.openxmlformats.org/officeDocument/2006/relationships/image" Target="../media/image82.wmf"/></Relationships>
</file>

<file path=ppt/slides/_rels/slide18.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8.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5.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8.bin"/></Relationships>
</file>

<file path=ppt/slides/_rels/slide19.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5.bin"/><Relationship Id="rId18" Type="http://schemas.openxmlformats.org/officeDocument/2006/relationships/image" Target="../media/image96.wmf"/><Relationship Id="rId26" Type="http://schemas.openxmlformats.org/officeDocument/2006/relationships/image" Target="../media/image100.wmf"/><Relationship Id="rId3" Type="http://schemas.openxmlformats.org/officeDocument/2006/relationships/oleObject" Target="../embeddings/oleObject90.bin"/><Relationship Id="rId21" Type="http://schemas.openxmlformats.org/officeDocument/2006/relationships/oleObject" Target="../embeddings/oleObject99.bin"/><Relationship Id="rId34" Type="http://schemas.openxmlformats.org/officeDocument/2006/relationships/image" Target="../media/image103.wmf"/><Relationship Id="rId7" Type="http://schemas.openxmlformats.org/officeDocument/2006/relationships/oleObject" Target="../embeddings/oleObject92.bin"/><Relationship Id="rId12" Type="http://schemas.openxmlformats.org/officeDocument/2006/relationships/image" Target="../media/image93.wmf"/><Relationship Id="rId17" Type="http://schemas.openxmlformats.org/officeDocument/2006/relationships/oleObject" Target="../embeddings/oleObject97.bin"/><Relationship Id="rId25" Type="http://schemas.openxmlformats.org/officeDocument/2006/relationships/oleObject" Target="../embeddings/oleObject101.bin"/><Relationship Id="rId33" Type="http://schemas.openxmlformats.org/officeDocument/2006/relationships/oleObject" Target="../embeddings/oleObject106.bin"/><Relationship Id="rId38" Type="http://schemas.openxmlformats.org/officeDocument/2006/relationships/image" Target="../media/image104.wmf"/><Relationship Id="rId2" Type="http://schemas.openxmlformats.org/officeDocument/2006/relationships/slideLayout" Target="../slideLayouts/slideLayout2.xml"/><Relationship Id="rId16" Type="http://schemas.openxmlformats.org/officeDocument/2006/relationships/image" Target="../media/image95.wmf"/><Relationship Id="rId20" Type="http://schemas.openxmlformats.org/officeDocument/2006/relationships/image" Target="../media/image97.wmf"/><Relationship Id="rId29" Type="http://schemas.openxmlformats.org/officeDocument/2006/relationships/oleObject" Target="../embeddings/oleObject103.bin"/><Relationship Id="rId1" Type="http://schemas.openxmlformats.org/officeDocument/2006/relationships/vmlDrawing" Target="../drawings/vmlDrawing19.vml"/><Relationship Id="rId6" Type="http://schemas.openxmlformats.org/officeDocument/2006/relationships/image" Target="../media/image90.wmf"/><Relationship Id="rId11" Type="http://schemas.openxmlformats.org/officeDocument/2006/relationships/oleObject" Target="../embeddings/oleObject94.bin"/><Relationship Id="rId24" Type="http://schemas.openxmlformats.org/officeDocument/2006/relationships/image" Target="../media/image99.wmf"/><Relationship Id="rId32" Type="http://schemas.openxmlformats.org/officeDocument/2006/relationships/oleObject" Target="../embeddings/oleObject105.bin"/><Relationship Id="rId37" Type="http://schemas.openxmlformats.org/officeDocument/2006/relationships/oleObject" Target="../embeddings/oleObject109.bin"/><Relationship Id="rId5" Type="http://schemas.openxmlformats.org/officeDocument/2006/relationships/oleObject" Target="../embeddings/oleObject91.bin"/><Relationship Id="rId15" Type="http://schemas.openxmlformats.org/officeDocument/2006/relationships/oleObject" Target="../embeddings/oleObject96.bin"/><Relationship Id="rId23" Type="http://schemas.openxmlformats.org/officeDocument/2006/relationships/oleObject" Target="../embeddings/oleObject100.bin"/><Relationship Id="rId28" Type="http://schemas.openxmlformats.org/officeDocument/2006/relationships/image" Target="../media/image101.wmf"/><Relationship Id="rId36" Type="http://schemas.openxmlformats.org/officeDocument/2006/relationships/oleObject" Target="../embeddings/oleObject108.bin"/><Relationship Id="rId10" Type="http://schemas.openxmlformats.org/officeDocument/2006/relationships/image" Target="../media/image92.wmf"/><Relationship Id="rId19" Type="http://schemas.openxmlformats.org/officeDocument/2006/relationships/oleObject" Target="../embeddings/oleObject98.bin"/><Relationship Id="rId31" Type="http://schemas.openxmlformats.org/officeDocument/2006/relationships/oleObject" Target="../embeddings/oleObject104.bin"/><Relationship Id="rId4" Type="http://schemas.openxmlformats.org/officeDocument/2006/relationships/image" Target="../media/image89.wmf"/><Relationship Id="rId9" Type="http://schemas.openxmlformats.org/officeDocument/2006/relationships/oleObject" Target="../embeddings/oleObject93.bin"/><Relationship Id="rId14" Type="http://schemas.openxmlformats.org/officeDocument/2006/relationships/image" Target="../media/image94.wmf"/><Relationship Id="rId22" Type="http://schemas.openxmlformats.org/officeDocument/2006/relationships/image" Target="../media/image98.wmf"/><Relationship Id="rId27" Type="http://schemas.openxmlformats.org/officeDocument/2006/relationships/oleObject" Target="../embeddings/oleObject102.bin"/><Relationship Id="rId30" Type="http://schemas.openxmlformats.org/officeDocument/2006/relationships/image" Target="../media/image102.wmf"/><Relationship Id="rId35" Type="http://schemas.openxmlformats.org/officeDocument/2006/relationships/oleObject" Target="../embeddings/oleObject107.bin"/></Relationships>
</file>

<file path=ppt/slides/_rels/slide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20.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15.bin"/><Relationship Id="rId18" Type="http://schemas.openxmlformats.org/officeDocument/2006/relationships/image" Target="../media/image112.wmf"/><Relationship Id="rId3" Type="http://schemas.openxmlformats.org/officeDocument/2006/relationships/oleObject" Target="../embeddings/oleObject110.bin"/><Relationship Id="rId21" Type="http://schemas.openxmlformats.org/officeDocument/2006/relationships/oleObject" Target="../embeddings/oleObject119.bin"/><Relationship Id="rId7" Type="http://schemas.openxmlformats.org/officeDocument/2006/relationships/oleObject" Target="../embeddings/oleObject112.bin"/><Relationship Id="rId12" Type="http://schemas.openxmlformats.org/officeDocument/2006/relationships/image" Target="../media/image109.wmf"/><Relationship Id="rId17" Type="http://schemas.openxmlformats.org/officeDocument/2006/relationships/oleObject" Target="../embeddings/oleObject117.bin"/><Relationship Id="rId2" Type="http://schemas.openxmlformats.org/officeDocument/2006/relationships/slideLayout" Target="../slideLayouts/slideLayout2.xml"/><Relationship Id="rId16" Type="http://schemas.openxmlformats.org/officeDocument/2006/relationships/image" Target="../media/image111.wmf"/><Relationship Id="rId20" Type="http://schemas.openxmlformats.org/officeDocument/2006/relationships/image" Target="../media/image113.wmf"/><Relationship Id="rId1" Type="http://schemas.openxmlformats.org/officeDocument/2006/relationships/vmlDrawing" Target="../drawings/vmlDrawing20.vml"/><Relationship Id="rId6" Type="http://schemas.openxmlformats.org/officeDocument/2006/relationships/image" Target="../media/image106.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08.wmf"/><Relationship Id="rId19" Type="http://schemas.openxmlformats.org/officeDocument/2006/relationships/oleObject" Target="../embeddings/oleObject118.bin"/><Relationship Id="rId4" Type="http://schemas.openxmlformats.org/officeDocument/2006/relationships/image" Target="../media/image105.wmf"/><Relationship Id="rId9" Type="http://schemas.openxmlformats.org/officeDocument/2006/relationships/oleObject" Target="../embeddings/oleObject113.bin"/><Relationship Id="rId14" Type="http://schemas.openxmlformats.org/officeDocument/2006/relationships/image" Target="../media/image110.wmf"/><Relationship Id="rId22" Type="http://schemas.openxmlformats.org/officeDocument/2006/relationships/image" Target="../media/image114.wmf"/></Relationships>
</file>

<file path=ppt/slides/_rels/slide21.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16.wmf"/><Relationship Id="rId5" Type="http://schemas.openxmlformats.org/officeDocument/2006/relationships/oleObject" Target="../embeddings/oleObject122.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24.bin"/></Relationships>
</file>

<file path=ppt/slides/_rels/slide22.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30.bin"/><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22.wmf"/><Relationship Id="rId2" Type="http://schemas.openxmlformats.org/officeDocument/2006/relationships/slideLayout" Target="../slideLayouts/slideLayout2.xml"/><Relationship Id="rId16" Type="http://schemas.openxmlformats.org/officeDocument/2006/relationships/image" Target="../media/image124.wmf"/><Relationship Id="rId1" Type="http://schemas.openxmlformats.org/officeDocument/2006/relationships/vmlDrawing" Target="../drawings/vmlDrawing22.vml"/><Relationship Id="rId6" Type="http://schemas.openxmlformats.org/officeDocument/2006/relationships/image" Target="../media/image119.w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121.wmf"/><Relationship Id="rId4" Type="http://schemas.openxmlformats.org/officeDocument/2006/relationships/image" Target="../media/image117.wmf"/><Relationship Id="rId9" Type="http://schemas.openxmlformats.org/officeDocument/2006/relationships/oleObject" Target="../embeddings/oleObject128.bin"/><Relationship Id="rId14" Type="http://schemas.openxmlformats.org/officeDocument/2006/relationships/image" Target="../media/image123.wmf"/></Relationships>
</file>

<file path=ppt/slides/_rels/slide23.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26.wmf"/><Relationship Id="rId5" Type="http://schemas.openxmlformats.org/officeDocument/2006/relationships/oleObject" Target="../embeddings/oleObject133.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35.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33.wmf"/><Relationship Id="rId3" Type="http://schemas.openxmlformats.org/officeDocument/2006/relationships/image" Target="../media/image101.png"/><Relationship Id="rId7" Type="http://schemas.openxmlformats.org/officeDocument/2006/relationships/image" Target="../media/image130.wmf"/><Relationship Id="rId12"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37.bin"/><Relationship Id="rId11" Type="http://schemas.openxmlformats.org/officeDocument/2006/relationships/image" Target="../media/image132.wmf"/><Relationship Id="rId5" Type="http://schemas.openxmlformats.org/officeDocument/2006/relationships/image" Target="../media/image129.wmf"/><Relationship Id="rId10" Type="http://schemas.openxmlformats.org/officeDocument/2006/relationships/oleObject" Target="../embeddings/oleObject139.bin"/><Relationship Id="rId4" Type="http://schemas.openxmlformats.org/officeDocument/2006/relationships/oleObject" Target="../embeddings/oleObject136.bin"/><Relationship Id="rId9" Type="http://schemas.openxmlformats.org/officeDocument/2006/relationships/image" Target="../media/image131.wmf"/></Relationships>
</file>

<file path=ppt/slides/_rels/slide25.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38.wmf"/><Relationship Id="rId17" Type="http://schemas.openxmlformats.org/officeDocument/2006/relationships/image" Target="../media/image140.wmf"/><Relationship Id="rId2" Type="http://schemas.openxmlformats.org/officeDocument/2006/relationships/slideLayout" Target="../slideLayouts/slideLayout7.xml"/><Relationship Id="rId16" Type="http://schemas.openxmlformats.org/officeDocument/2006/relationships/oleObject" Target="../embeddings/oleObject148.bin"/><Relationship Id="rId1" Type="http://schemas.openxmlformats.org/officeDocument/2006/relationships/vmlDrawing" Target="../drawings/vmlDrawing25.vml"/><Relationship Id="rId6" Type="http://schemas.openxmlformats.org/officeDocument/2006/relationships/image" Target="../media/image135.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44.bin"/><Relationship Id="rId14" Type="http://schemas.openxmlformats.org/officeDocument/2006/relationships/image" Target="../media/image139.wmf"/></Relationships>
</file>

<file path=ppt/slides/_rels/slide26.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42.w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39.wmf"/><Relationship Id="rId4" Type="http://schemas.openxmlformats.org/officeDocument/2006/relationships/image" Target="../media/image141.wmf"/><Relationship Id="rId9" Type="http://schemas.openxmlformats.org/officeDocument/2006/relationships/oleObject" Target="../embeddings/oleObject152.bin"/></Relationships>
</file>

<file path=ppt/slides/_rels/slide27.x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oleObject" Target="../embeddings/oleObject159.bin"/><Relationship Id="rId18" Type="http://schemas.openxmlformats.org/officeDocument/2006/relationships/image" Target="../media/image151.emf"/><Relationship Id="rId26" Type="http://schemas.openxmlformats.org/officeDocument/2006/relationships/image" Target="../media/image155.emf"/><Relationship Id="rId3" Type="http://schemas.openxmlformats.org/officeDocument/2006/relationships/oleObject" Target="../embeddings/oleObject154.bin"/><Relationship Id="rId21" Type="http://schemas.openxmlformats.org/officeDocument/2006/relationships/oleObject" Target="../embeddings/oleObject163.bin"/><Relationship Id="rId34" Type="http://schemas.openxmlformats.org/officeDocument/2006/relationships/oleObject" Target="../embeddings/oleObject170.bin"/><Relationship Id="rId7" Type="http://schemas.openxmlformats.org/officeDocument/2006/relationships/oleObject" Target="../embeddings/oleObject156.bin"/><Relationship Id="rId12" Type="http://schemas.openxmlformats.org/officeDocument/2006/relationships/image" Target="../media/image148.emf"/><Relationship Id="rId17" Type="http://schemas.openxmlformats.org/officeDocument/2006/relationships/oleObject" Target="../embeddings/oleObject161.bin"/><Relationship Id="rId25" Type="http://schemas.openxmlformats.org/officeDocument/2006/relationships/oleObject" Target="../embeddings/oleObject165.bin"/><Relationship Id="rId33" Type="http://schemas.openxmlformats.org/officeDocument/2006/relationships/image" Target="../media/image158.emf"/><Relationship Id="rId2" Type="http://schemas.openxmlformats.org/officeDocument/2006/relationships/slideLayout" Target="../slideLayouts/slideLayout7.xml"/><Relationship Id="rId16" Type="http://schemas.openxmlformats.org/officeDocument/2006/relationships/image" Target="../media/image150.wmf"/><Relationship Id="rId20" Type="http://schemas.openxmlformats.org/officeDocument/2006/relationships/image" Target="../media/image152.wmf"/><Relationship Id="rId29" Type="http://schemas.openxmlformats.org/officeDocument/2006/relationships/image" Target="../media/image156.emf"/><Relationship Id="rId1" Type="http://schemas.openxmlformats.org/officeDocument/2006/relationships/vmlDrawing" Target="../drawings/vmlDrawing27.vml"/><Relationship Id="rId6" Type="http://schemas.openxmlformats.org/officeDocument/2006/relationships/image" Target="../media/image145.wmf"/><Relationship Id="rId11" Type="http://schemas.openxmlformats.org/officeDocument/2006/relationships/oleObject" Target="../embeddings/oleObject158.bin"/><Relationship Id="rId24" Type="http://schemas.openxmlformats.org/officeDocument/2006/relationships/image" Target="../media/image154.emf"/><Relationship Id="rId32" Type="http://schemas.openxmlformats.org/officeDocument/2006/relationships/oleObject" Target="../embeddings/oleObject169.bin"/><Relationship Id="rId5" Type="http://schemas.openxmlformats.org/officeDocument/2006/relationships/oleObject" Target="../embeddings/oleObject155.bin"/><Relationship Id="rId15" Type="http://schemas.openxmlformats.org/officeDocument/2006/relationships/oleObject" Target="../embeddings/oleObject160.bin"/><Relationship Id="rId23" Type="http://schemas.openxmlformats.org/officeDocument/2006/relationships/oleObject" Target="../embeddings/oleObject164.bin"/><Relationship Id="rId28" Type="http://schemas.openxmlformats.org/officeDocument/2006/relationships/oleObject" Target="../embeddings/oleObject167.bin"/><Relationship Id="rId10" Type="http://schemas.openxmlformats.org/officeDocument/2006/relationships/image" Target="../media/image147.wmf"/><Relationship Id="rId19" Type="http://schemas.openxmlformats.org/officeDocument/2006/relationships/oleObject" Target="../embeddings/oleObject162.bin"/><Relationship Id="rId31" Type="http://schemas.openxmlformats.org/officeDocument/2006/relationships/image" Target="../media/image157.wmf"/><Relationship Id="rId4" Type="http://schemas.openxmlformats.org/officeDocument/2006/relationships/image" Target="../media/image144.wmf"/><Relationship Id="rId9" Type="http://schemas.openxmlformats.org/officeDocument/2006/relationships/oleObject" Target="../embeddings/oleObject157.bin"/><Relationship Id="rId14" Type="http://schemas.openxmlformats.org/officeDocument/2006/relationships/image" Target="../media/image149.wmf"/><Relationship Id="rId22" Type="http://schemas.openxmlformats.org/officeDocument/2006/relationships/image" Target="../media/image153.wmf"/><Relationship Id="rId27" Type="http://schemas.openxmlformats.org/officeDocument/2006/relationships/oleObject" Target="../embeddings/oleObject166.bin"/><Relationship Id="rId30" Type="http://schemas.openxmlformats.org/officeDocument/2006/relationships/oleObject" Target="../embeddings/oleObject168.bin"/><Relationship Id="rId35" Type="http://schemas.openxmlformats.org/officeDocument/2006/relationships/image" Target="../media/image159.wmf"/></Relationships>
</file>

<file path=ppt/slides/_rels/slide28.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64.wmf"/><Relationship Id="rId2" Type="http://schemas.openxmlformats.org/officeDocument/2006/relationships/slideLayout" Target="../slideLayouts/slideLayout7.xml"/><Relationship Id="rId16" Type="http://schemas.openxmlformats.org/officeDocument/2006/relationships/image" Target="../media/image166.wmf"/><Relationship Id="rId1" Type="http://schemas.openxmlformats.org/officeDocument/2006/relationships/vmlDrawing" Target="../drawings/vmlDrawing28.vml"/><Relationship Id="rId6" Type="http://schemas.openxmlformats.org/officeDocument/2006/relationships/image" Target="../media/image161.wmf"/><Relationship Id="rId11" Type="http://schemas.openxmlformats.org/officeDocument/2006/relationships/oleObject" Target="../embeddings/oleObject175.bin"/><Relationship Id="rId5" Type="http://schemas.openxmlformats.org/officeDocument/2006/relationships/oleObject" Target="../embeddings/oleObject172.bin"/><Relationship Id="rId15" Type="http://schemas.openxmlformats.org/officeDocument/2006/relationships/oleObject" Target="../embeddings/oleObject177.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74.bin"/><Relationship Id="rId14" Type="http://schemas.openxmlformats.org/officeDocument/2006/relationships/image" Target="../media/image16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9.bin"/><Relationship Id="rId14" Type="http://schemas.openxmlformats.org/officeDocument/2006/relationships/image" Target="../media/image21.wmf"/></Relationships>
</file>

<file path=ppt/slides/_rels/slide40.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78.bin"/><Relationship Id="rId7" Type="http://schemas.openxmlformats.org/officeDocument/2006/relationships/oleObject" Target="../embeddings/oleObject180.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168.wmf"/><Relationship Id="rId5" Type="http://schemas.openxmlformats.org/officeDocument/2006/relationships/oleObject" Target="../embeddings/oleObject179.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81.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6.xml"/><Relationship Id="rId1" Type="http://schemas.openxmlformats.org/officeDocument/2006/relationships/vmlDrawing" Target="../drawings/vmlDrawing30.vml"/><Relationship Id="rId5" Type="http://schemas.openxmlformats.org/officeDocument/2006/relationships/slide" Target="slide2.xml"/><Relationship Id="rId4" Type="http://schemas.openxmlformats.org/officeDocument/2006/relationships/image" Target="../media/image171.wmf"/></Relationships>
</file>

<file path=ppt/slides/_rels/slide42.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188.bin"/><Relationship Id="rId18" Type="http://schemas.openxmlformats.org/officeDocument/2006/relationships/image" Target="../media/image179.wmf"/><Relationship Id="rId3" Type="http://schemas.openxmlformats.org/officeDocument/2006/relationships/oleObject" Target="../embeddings/oleObject183.bin"/><Relationship Id="rId21" Type="http://schemas.openxmlformats.org/officeDocument/2006/relationships/oleObject" Target="../embeddings/oleObject192.bin"/><Relationship Id="rId7" Type="http://schemas.openxmlformats.org/officeDocument/2006/relationships/oleObject" Target="../embeddings/oleObject185.bin"/><Relationship Id="rId12" Type="http://schemas.openxmlformats.org/officeDocument/2006/relationships/image" Target="../media/image176.wmf"/><Relationship Id="rId17" Type="http://schemas.openxmlformats.org/officeDocument/2006/relationships/oleObject" Target="../embeddings/oleObject190.bin"/><Relationship Id="rId2" Type="http://schemas.openxmlformats.org/officeDocument/2006/relationships/slideLayout" Target="../slideLayouts/slideLayout6.xml"/><Relationship Id="rId16" Type="http://schemas.openxmlformats.org/officeDocument/2006/relationships/image" Target="../media/image178.wmf"/><Relationship Id="rId20" Type="http://schemas.openxmlformats.org/officeDocument/2006/relationships/image" Target="../media/image180.wmf"/><Relationship Id="rId1" Type="http://schemas.openxmlformats.org/officeDocument/2006/relationships/vmlDrawing" Target="../drawings/vmlDrawing31.vml"/><Relationship Id="rId6" Type="http://schemas.openxmlformats.org/officeDocument/2006/relationships/image" Target="../media/image173.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75.wmf"/><Relationship Id="rId19" Type="http://schemas.openxmlformats.org/officeDocument/2006/relationships/oleObject" Target="../embeddings/oleObject191.bin"/><Relationship Id="rId4" Type="http://schemas.openxmlformats.org/officeDocument/2006/relationships/image" Target="../media/image172.wmf"/><Relationship Id="rId9" Type="http://schemas.openxmlformats.org/officeDocument/2006/relationships/oleObject" Target="../embeddings/oleObject186.bin"/><Relationship Id="rId14" Type="http://schemas.openxmlformats.org/officeDocument/2006/relationships/image" Target="../media/image177.wmf"/><Relationship Id="rId22" Type="http://schemas.openxmlformats.org/officeDocument/2006/relationships/image" Target="../media/image181.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95.bin"/><Relationship Id="rId13" Type="http://schemas.openxmlformats.org/officeDocument/2006/relationships/image" Target="../media/image181.wmf"/><Relationship Id="rId3" Type="http://schemas.openxmlformats.org/officeDocument/2006/relationships/slide" Target="slide8.xml"/><Relationship Id="rId7" Type="http://schemas.openxmlformats.org/officeDocument/2006/relationships/image" Target="../media/image183.wmf"/><Relationship Id="rId12"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94.bin"/><Relationship Id="rId11" Type="http://schemas.openxmlformats.org/officeDocument/2006/relationships/image" Target="../media/image185.wmf"/><Relationship Id="rId5" Type="http://schemas.openxmlformats.org/officeDocument/2006/relationships/image" Target="../media/image182.wmf"/><Relationship Id="rId10" Type="http://schemas.openxmlformats.org/officeDocument/2006/relationships/oleObject" Target="../embeddings/oleObject196.bin"/><Relationship Id="rId4" Type="http://schemas.openxmlformats.org/officeDocument/2006/relationships/oleObject" Target="../embeddings/oleObject193.bin"/><Relationship Id="rId9" Type="http://schemas.openxmlformats.org/officeDocument/2006/relationships/image" Target="../media/image184.wmf"/></Relationships>
</file>

<file path=ppt/slides/_rels/slide44.x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190.wmf"/><Relationship Id="rId2" Type="http://schemas.openxmlformats.org/officeDocument/2006/relationships/slideLayout" Target="../slideLayouts/slideLayout6.xml"/><Relationship Id="rId16" Type="http://schemas.openxmlformats.org/officeDocument/2006/relationships/image" Target="../media/image192.wmf"/><Relationship Id="rId1" Type="http://schemas.openxmlformats.org/officeDocument/2006/relationships/vmlDrawing" Target="../drawings/vmlDrawing33.vml"/><Relationship Id="rId6" Type="http://schemas.openxmlformats.org/officeDocument/2006/relationships/image" Target="../media/image187.wmf"/><Relationship Id="rId11" Type="http://schemas.openxmlformats.org/officeDocument/2006/relationships/oleObject" Target="../embeddings/oleObject202.bin"/><Relationship Id="rId5" Type="http://schemas.openxmlformats.org/officeDocument/2006/relationships/oleObject" Target="../embeddings/oleObject199.bin"/><Relationship Id="rId15" Type="http://schemas.openxmlformats.org/officeDocument/2006/relationships/oleObject" Target="../embeddings/oleObject204.bin"/><Relationship Id="rId10" Type="http://schemas.openxmlformats.org/officeDocument/2006/relationships/image" Target="../media/image189.wmf"/><Relationship Id="rId4" Type="http://schemas.openxmlformats.org/officeDocument/2006/relationships/image" Target="../media/image186.wmf"/><Relationship Id="rId9" Type="http://schemas.openxmlformats.org/officeDocument/2006/relationships/oleObject" Target="../embeddings/oleObject201.bin"/><Relationship Id="rId14" Type="http://schemas.openxmlformats.org/officeDocument/2006/relationships/image" Target="../media/image191.wmf"/></Relationships>
</file>

<file path=ppt/slides/_rels/slide45.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211.bin"/><Relationship Id="rId18" Type="http://schemas.openxmlformats.org/officeDocument/2006/relationships/image" Target="../media/image200.wmf"/><Relationship Id="rId3" Type="http://schemas.openxmlformats.org/officeDocument/2006/relationships/oleObject" Target="../embeddings/oleObject205.bin"/><Relationship Id="rId21" Type="http://schemas.openxmlformats.org/officeDocument/2006/relationships/oleObject" Target="../embeddings/oleObject215.bin"/><Relationship Id="rId7" Type="http://schemas.openxmlformats.org/officeDocument/2006/relationships/oleObject" Target="../embeddings/oleObject207.bin"/><Relationship Id="rId12" Type="http://schemas.openxmlformats.org/officeDocument/2006/relationships/image" Target="../media/image197.wmf"/><Relationship Id="rId17" Type="http://schemas.openxmlformats.org/officeDocument/2006/relationships/oleObject" Target="../embeddings/oleObject213.bin"/><Relationship Id="rId2" Type="http://schemas.openxmlformats.org/officeDocument/2006/relationships/slideLayout" Target="../slideLayouts/slideLayout7.xml"/><Relationship Id="rId16" Type="http://schemas.openxmlformats.org/officeDocument/2006/relationships/image" Target="../media/image199.wmf"/><Relationship Id="rId20" Type="http://schemas.openxmlformats.org/officeDocument/2006/relationships/image" Target="../media/image201.wmf"/><Relationship Id="rId1" Type="http://schemas.openxmlformats.org/officeDocument/2006/relationships/vmlDrawing" Target="../drawings/vmlDrawing34.vml"/><Relationship Id="rId6" Type="http://schemas.openxmlformats.org/officeDocument/2006/relationships/image" Target="../media/image194.wmf"/><Relationship Id="rId11" Type="http://schemas.openxmlformats.org/officeDocument/2006/relationships/oleObject" Target="../embeddings/oleObject209.bin"/><Relationship Id="rId5" Type="http://schemas.openxmlformats.org/officeDocument/2006/relationships/oleObject" Target="../embeddings/oleObject206.bin"/><Relationship Id="rId15" Type="http://schemas.openxmlformats.org/officeDocument/2006/relationships/oleObject" Target="../embeddings/oleObject212.bin"/><Relationship Id="rId23" Type="http://schemas.openxmlformats.org/officeDocument/2006/relationships/oleObject" Target="../embeddings/oleObject216.bin"/><Relationship Id="rId10" Type="http://schemas.openxmlformats.org/officeDocument/2006/relationships/image" Target="../media/image196.wmf"/><Relationship Id="rId19" Type="http://schemas.openxmlformats.org/officeDocument/2006/relationships/oleObject" Target="../embeddings/oleObject214.bin"/><Relationship Id="rId4" Type="http://schemas.openxmlformats.org/officeDocument/2006/relationships/image" Target="../media/image193.wmf"/><Relationship Id="rId9" Type="http://schemas.openxmlformats.org/officeDocument/2006/relationships/oleObject" Target="../embeddings/oleObject208.bin"/><Relationship Id="rId14" Type="http://schemas.openxmlformats.org/officeDocument/2006/relationships/image" Target="../media/image198.wmf"/><Relationship Id="rId22" Type="http://schemas.openxmlformats.org/officeDocument/2006/relationships/image" Target="../media/image202.wmf"/></Relationships>
</file>

<file path=ppt/slides/_rels/slide4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6.wmf"/><Relationship Id="rId2" Type="http://schemas.openxmlformats.org/officeDocument/2006/relationships/slideLayout" Target="../slideLayouts/slideLayout7.xml"/><Relationship Id="rId16"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5.bin"/><Relationship Id="rId14" Type="http://schemas.openxmlformats.org/officeDocument/2006/relationships/image" Target="../media/image27.wmf"/></Relationships>
</file>

<file path=ppt/slides/_rels/slide5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203.wmf"/></Relationships>
</file>

<file path=ppt/slides/_rels/slide5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05.wmf"/><Relationship Id="rId5" Type="http://schemas.openxmlformats.org/officeDocument/2006/relationships/oleObject" Target="../embeddings/oleObject219.bin"/><Relationship Id="rId10" Type="http://schemas.openxmlformats.org/officeDocument/2006/relationships/image" Target="../media/image207.wmf"/><Relationship Id="rId4" Type="http://schemas.openxmlformats.org/officeDocument/2006/relationships/image" Target="../media/image204.wmf"/><Relationship Id="rId9" Type="http://schemas.openxmlformats.org/officeDocument/2006/relationships/oleObject" Target="../embeddings/oleObject221.bin"/></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227.bin"/><Relationship Id="rId3" Type="http://schemas.openxmlformats.org/officeDocument/2006/relationships/oleObject" Target="../embeddings/oleObject222.bin"/><Relationship Id="rId7" Type="http://schemas.openxmlformats.org/officeDocument/2006/relationships/oleObject" Target="../embeddings/oleObject224.bin"/><Relationship Id="rId12" Type="http://schemas.openxmlformats.org/officeDocument/2006/relationships/image" Target="../media/image212.wmf"/><Relationship Id="rId2" Type="http://schemas.openxmlformats.org/officeDocument/2006/relationships/slideLayout" Target="../slideLayouts/slideLayout1.xml"/><Relationship Id="rId16" Type="http://schemas.openxmlformats.org/officeDocument/2006/relationships/image" Target="../media/image214.wmf"/><Relationship Id="rId1" Type="http://schemas.openxmlformats.org/officeDocument/2006/relationships/vmlDrawing" Target="../drawings/vmlDrawing37.vml"/><Relationship Id="rId6" Type="http://schemas.openxmlformats.org/officeDocument/2006/relationships/image" Target="../media/image209.wmf"/><Relationship Id="rId11" Type="http://schemas.openxmlformats.org/officeDocument/2006/relationships/oleObject" Target="../embeddings/oleObject226.bin"/><Relationship Id="rId5" Type="http://schemas.openxmlformats.org/officeDocument/2006/relationships/oleObject" Target="../embeddings/oleObject223.bin"/><Relationship Id="rId15" Type="http://schemas.openxmlformats.org/officeDocument/2006/relationships/oleObject" Target="../embeddings/oleObject228.bin"/><Relationship Id="rId10" Type="http://schemas.openxmlformats.org/officeDocument/2006/relationships/image" Target="../media/image211.wmf"/><Relationship Id="rId4" Type="http://schemas.openxmlformats.org/officeDocument/2006/relationships/image" Target="../media/image208.wmf"/><Relationship Id="rId9" Type="http://schemas.openxmlformats.org/officeDocument/2006/relationships/oleObject" Target="../embeddings/oleObject225.bin"/><Relationship Id="rId14" Type="http://schemas.openxmlformats.org/officeDocument/2006/relationships/image" Target="../media/image213.wmf"/></Relationships>
</file>

<file path=ppt/slides/_rels/slide56.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234.bin"/><Relationship Id="rId3" Type="http://schemas.openxmlformats.org/officeDocument/2006/relationships/oleObject" Target="../embeddings/oleObject229.bin"/><Relationship Id="rId7" Type="http://schemas.openxmlformats.org/officeDocument/2006/relationships/oleObject" Target="../embeddings/oleObject231.bin"/><Relationship Id="rId12" Type="http://schemas.openxmlformats.org/officeDocument/2006/relationships/image" Target="../media/image219.wmf"/><Relationship Id="rId2" Type="http://schemas.openxmlformats.org/officeDocument/2006/relationships/slideLayout" Target="../slideLayouts/slideLayout1.xml"/><Relationship Id="rId16" Type="http://schemas.openxmlformats.org/officeDocument/2006/relationships/image" Target="../media/image221.wmf"/><Relationship Id="rId1" Type="http://schemas.openxmlformats.org/officeDocument/2006/relationships/vmlDrawing" Target="../drawings/vmlDrawing38.vml"/><Relationship Id="rId6" Type="http://schemas.openxmlformats.org/officeDocument/2006/relationships/image" Target="../media/image216.wmf"/><Relationship Id="rId11" Type="http://schemas.openxmlformats.org/officeDocument/2006/relationships/oleObject" Target="../embeddings/oleObject233.bin"/><Relationship Id="rId5" Type="http://schemas.openxmlformats.org/officeDocument/2006/relationships/oleObject" Target="../embeddings/oleObject230.bin"/><Relationship Id="rId15" Type="http://schemas.openxmlformats.org/officeDocument/2006/relationships/oleObject" Target="../embeddings/oleObject235.bin"/><Relationship Id="rId10" Type="http://schemas.openxmlformats.org/officeDocument/2006/relationships/image" Target="../media/image218.wmf"/><Relationship Id="rId4" Type="http://schemas.openxmlformats.org/officeDocument/2006/relationships/image" Target="../media/image215.wmf"/><Relationship Id="rId9" Type="http://schemas.openxmlformats.org/officeDocument/2006/relationships/oleObject" Target="../embeddings/oleObject232.bin"/><Relationship Id="rId14" Type="http://schemas.openxmlformats.org/officeDocument/2006/relationships/image" Target="../media/image220.wmf"/></Relationships>
</file>

<file path=ppt/slides/_rels/slide5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2.bin"/></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36.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222.wmf"/></Relationships>
</file>

<file path=ppt/slides/_rels/slide62.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237.bin"/><Relationship Id="rId7" Type="http://schemas.openxmlformats.org/officeDocument/2006/relationships/oleObject" Target="../embeddings/oleObject239.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24.wmf"/><Relationship Id="rId5" Type="http://schemas.openxmlformats.org/officeDocument/2006/relationships/oleObject" Target="../embeddings/oleObject238.bin"/><Relationship Id="rId4" Type="http://schemas.openxmlformats.org/officeDocument/2006/relationships/image" Target="../media/image22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28.jpeg"/><Relationship Id="rId5" Type="http://schemas.openxmlformats.org/officeDocument/2006/relationships/image" Target="../media/image227.jpeg"/><Relationship Id="rId4" Type="http://schemas.openxmlformats.org/officeDocument/2006/relationships/image" Target="../media/image226.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41.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30.wmf"/><Relationship Id="rId5" Type="http://schemas.openxmlformats.org/officeDocument/2006/relationships/oleObject" Target="../embeddings/oleObject242.bin"/><Relationship Id="rId4" Type="http://schemas.openxmlformats.org/officeDocument/2006/relationships/image" Target="../media/image229.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32.wmf"/><Relationship Id="rId5" Type="http://schemas.openxmlformats.org/officeDocument/2006/relationships/oleObject" Target="../embeddings/oleObject244.bin"/><Relationship Id="rId4" Type="http://schemas.openxmlformats.org/officeDocument/2006/relationships/image" Target="../media/image231.wmf"/></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4.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6.bin"/></Relationships>
</file>

<file path=ppt/slides/_rels/slide7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4.bin"/><Relationship Id="rId18" Type="http://schemas.openxmlformats.org/officeDocument/2006/relationships/image" Target="../media/image45.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2.wmf"/><Relationship Id="rId17"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1.wmf"/><Relationship Id="rId19" Type="http://schemas.openxmlformats.org/officeDocument/2006/relationships/oleObject" Target="../embeddings/oleObject47.bin"/><Relationship Id="rId4" Type="http://schemas.openxmlformats.org/officeDocument/2006/relationships/image" Target="../media/image38.wmf"/><Relationship Id="rId9" Type="http://schemas.openxmlformats.org/officeDocument/2006/relationships/oleObject" Target="../embeddings/oleObject42.bin"/><Relationship Id="rId14" Type="http://schemas.openxmlformats.org/officeDocument/2006/relationships/image" Target="../media/image43.wmf"/></Relationships>
</file>

<file path=ppt/slides/_rels/slide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8.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TextBox 29"/>
              <p:cNvSpPr txBox="1">
                <a:spLocks noChangeArrowheads="1"/>
              </p:cNvSpPr>
              <p:nvPr/>
            </p:nvSpPr>
            <p:spPr bwMode="auto">
              <a:xfrm>
                <a:off x="2200276" y="5678218"/>
                <a:ext cx="7334249" cy="4966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smtClean="0">
                    <a:solidFill>
                      <a:srgbClr val="FF0000"/>
                    </a:solidFill>
                    <a:latin typeface="Calibri" pitchFamily="34" charset="0"/>
                  </a:rPr>
                  <a:t>零矩阵：</a:t>
                </a:r>
                <a:r>
                  <a:rPr lang="en-US" altLang="zh-CN" sz="2400" b="1" dirty="0">
                    <a:solidFill>
                      <a:srgbClr val="0B338B"/>
                    </a:solidFill>
                    <a:ea typeface="Cambria Math"/>
                  </a:rPr>
                  <a:t> </a:t>
                </a:r>
                <a14:m>
                  <m:oMath xmlns:m="http://schemas.openxmlformats.org/officeDocument/2006/math">
                    <m:sSub>
                      <m:sSubPr>
                        <m:ctrlPr>
                          <a:rPr lang="en-US" altLang="zh-CN" sz="2400" b="1" i="1" smtClean="0">
                            <a:solidFill>
                              <a:srgbClr val="FF0000"/>
                            </a:solidFill>
                            <a:latin typeface="Cambria Math"/>
                            <a:ea typeface="Cambria Math"/>
                          </a:rPr>
                        </m:ctrlPr>
                      </m:sSubPr>
                      <m:e>
                        <m:r>
                          <a:rPr lang="en-US" altLang="zh-CN" sz="2400" b="1" i="1">
                            <a:solidFill>
                              <a:srgbClr val="FF0000"/>
                            </a:solidFill>
                            <a:latin typeface="Cambria Math"/>
                            <a:ea typeface="Cambria Math"/>
                          </a:rPr>
                          <m:t>𝒂</m:t>
                        </m:r>
                      </m:e>
                      <m:sub>
                        <m:r>
                          <a:rPr lang="en-US" altLang="zh-CN" sz="2400" b="1" i="1">
                            <a:solidFill>
                              <a:srgbClr val="FF0000"/>
                            </a:solidFill>
                            <a:latin typeface="Cambria Math"/>
                            <a:ea typeface="Cambria Math"/>
                          </a:rPr>
                          <m:t>𝒊𝒋</m:t>
                        </m:r>
                      </m:sub>
                    </m:sSub>
                    <m:r>
                      <a:rPr lang="en-US" altLang="zh-CN" sz="2400" b="1" i="1" smtClean="0">
                        <a:solidFill>
                          <a:srgbClr val="FF0000"/>
                        </a:solidFill>
                        <a:latin typeface="Cambria Math"/>
                        <a:ea typeface="Cambria Math"/>
                      </a:rPr>
                      <m:t>=</m:t>
                    </m:r>
                    <m:r>
                      <a:rPr lang="en-US" altLang="zh-CN" sz="2400" b="1" i="1" smtClean="0">
                        <a:solidFill>
                          <a:srgbClr val="FF0000"/>
                        </a:solidFill>
                        <a:latin typeface="Cambria Math"/>
                        <a:ea typeface="Cambria Math"/>
                      </a:rPr>
                      <m:t>𝟎</m:t>
                    </m:r>
                  </m:oMath>
                </a14:m>
                <a:r>
                  <a:rPr kumimoji="1" lang="zh-CN" altLang="en-US" sz="2400" b="1" dirty="0" smtClean="0">
                    <a:solidFill>
                      <a:srgbClr val="FF0000"/>
                    </a:solidFill>
                    <a:latin typeface="Calibri" pitchFamily="34" charset="0"/>
                  </a:rPr>
                  <a:t>的矩阵</a:t>
                </a:r>
                <a:r>
                  <a:rPr kumimoji="1" lang="en-US" altLang="zh-CN" sz="2400" b="1" dirty="0" smtClean="0">
                    <a:solidFill>
                      <a:srgbClr val="FF0000"/>
                    </a:solidFill>
                    <a:latin typeface="Calibri" pitchFamily="34" charset="0"/>
                  </a:rPr>
                  <a:t>.</a:t>
                </a:r>
                <a:endParaRPr kumimoji="1" lang="zh-CN" altLang="en-US" sz="2400" b="1" dirty="0">
                  <a:solidFill>
                    <a:srgbClr val="FF0000"/>
                  </a:solidFill>
                  <a:latin typeface="Calibri" pitchFamily="34" charset="0"/>
                </a:endParaRPr>
              </a:p>
            </p:txBody>
          </p:sp>
        </mc:Choice>
        <mc:Fallback xmlns="">
          <p:sp>
            <p:nvSpPr>
              <p:cNvPr id="33" name="TextBox 29"/>
              <p:cNvSpPr txBox="1">
                <a:spLocks noRot="1" noChangeAspect="1" noMove="1" noResize="1" noEditPoints="1" noAdjustHandles="1" noChangeArrowheads="1" noChangeShapeType="1" noTextEdit="1"/>
              </p:cNvSpPr>
              <p:nvPr/>
            </p:nvSpPr>
            <p:spPr bwMode="auto">
              <a:xfrm>
                <a:off x="2200276" y="5678218"/>
                <a:ext cx="7334249" cy="496674"/>
              </a:xfrm>
              <a:prstGeom prst="rect">
                <a:avLst/>
              </a:prstGeom>
              <a:blipFill rotWithShape="1">
                <a:blip r:embed="rId3"/>
                <a:stretch>
                  <a:fillRect l="-1330" t="-13415" b="-219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5" name="组合 4"/>
          <p:cNvGrpSpPr/>
          <p:nvPr/>
        </p:nvGrpSpPr>
        <p:grpSpPr>
          <a:xfrm>
            <a:off x="857251" y="1242020"/>
            <a:ext cx="9730208" cy="4446639"/>
            <a:chOff x="857251" y="1242020"/>
            <a:chExt cx="9730208" cy="4446639"/>
          </a:xfrm>
        </p:grpSpPr>
        <p:sp>
          <p:nvSpPr>
            <p:cNvPr id="13" name="Text Box 3"/>
            <p:cNvSpPr txBox="1">
              <a:spLocks noChangeArrowheads="1"/>
            </p:cNvSpPr>
            <p:nvPr/>
          </p:nvSpPr>
          <p:spPr bwMode="auto">
            <a:xfrm>
              <a:off x="1053951" y="1242021"/>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rgbClr val="0000FF"/>
                  </a:solidFill>
                  <a:latin typeface="Times New Roman" pitchFamily="18" charset="0"/>
                </a:rPr>
                <a:t>定义</a:t>
              </a:r>
            </a:p>
          </p:txBody>
        </p:sp>
        <mc:AlternateContent xmlns:mc="http://schemas.openxmlformats.org/markup-compatibility/2006" xmlns:a14="http://schemas.microsoft.com/office/drawing/2010/main">
          <mc:Choice Requires="a14">
            <p:graphicFrame>
              <p:nvGraphicFramePr>
                <p:cNvPr id="14" name="Object 2"/>
                <p:cNvGraphicFramePr>
                  <a:graphicFrameLocks noChangeAspect="1"/>
                </p:cNvGraphicFramePr>
                <p:nvPr>
                  <p:extLst>
                    <p:ext uri="{D42A27DB-BD31-4B8C-83A1-F6EECF244321}">
                      <p14:modId xmlns:p14="http://schemas.microsoft.com/office/powerpoint/2010/main" val="2174416294"/>
                    </p:ext>
                  </p:extLst>
                </p:nvPr>
              </p:nvGraphicFramePr>
              <p:xfrm>
                <a:off x="3157009" y="1873250"/>
                <a:ext cx="5520267" cy="2338388"/>
              </p:xfrm>
              <a:graphic>
                <a:graphicData uri="http://schemas.openxmlformats.org/presentationml/2006/ole">
                  <mc:AlternateContent>
                    <mc:Choice xmlns:v="urn:schemas-microsoft-com:vml" Requires="v">
                      <p:oleObj spid="_x0000_s125978" name="Equation" r:id="rId4" imgW="1663560" imgH="939600" progId="Equation.DSMT4">
                        <p:embed/>
                      </p:oleObj>
                    </mc:Choice>
                    <mc:Fallback>
                      <p:oleObj name="Equation" r:id="rId4" imgW="1663560" imgH="939600" progId="Equation.DSMT4">
                        <p:embed/>
                        <p:pic>
                          <p:nvPicPr>
                            <p:cNvPr id="0" name=""/>
                            <p:cNvPicPr>
                              <a:picLocks noChangeAspect="1" noChangeArrowheads="1"/>
                            </p:cNvPicPr>
                            <p:nvPr/>
                          </p:nvPicPr>
                          <p:blipFill>
                            <a:blip r:embed="rId5">
                              <a:extLst>
                                <a:ext uri="{28A0092B-C50C-407E-A947-70E740481C1C}">
                                  <a14:useLocalDpi val="0"/>
                                </a:ext>
                              </a:extLst>
                            </a:blip>
                            <a:srcRect/>
                            <a:stretch>
                              <a:fillRect/>
                            </a:stretch>
                          </p:blipFill>
                          <p:spPr bwMode="auto">
                            <a:xfrm>
                              <a:off x="3157009" y="1873250"/>
                              <a:ext cx="5520267" cy="2338388"/>
                            </a:xfrm>
                            <a:prstGeom prst="rect">
                              <a:avLst/>
                            </a:prstGeom>
                          </p:spPr>
                        </p:pic>
                      </p:oleObj>
                    </mc:Fallback>
                  </mc:AlternateContent>
                </a:graphicData>
              </a:graphic>
            </p:graphicFrame>
          </mc:Choice>
          <mc:Fallback xmlns="">
            <p:graphicFrame>
              <p:nvGraphicFramePr>
                <p:cNvPr id="14" name="Object 2"/>
                <p:cNvGraphicFramePr>
                  <a:graphicFrameLocks noChangeAspect="1"/>
                </p:cNvGraphicFramePr>
                <p:nvPr>
                  <p:extLst>
                    <p:ext uri="{D42A27DB-BD31-4B8C-83A1-F6EECF244321}">
                      <p14:modId xmlns:p14="http://schemas.microsoft.com/office/powerpoint/2010/main" val="413496016"/>
                    </p:ext>
                  </p:extLst>
                </p:nvPr>
              </p:nvGraphicFramePr>
              <p:xfrm>
                <a:off x="3157009" y="1873250"/>
                <a:ext cx="5520267" cy="2338388"/>
              </p:xfrm>
              <a:graphic>
                <a:graphicData uri="http://schemas.openxmlformats.org/presentationml/2006/ole">
                  <mc:AlternateContent>
                    <mc:Choice xmlns:v="urn:schemas-microsoft-com:vml" Requires="v">
                      <p:oleObj spid="_x0000_s95607" name="Equation" r:id="rId6" imgW="1663560" imgH="939600" progId="Equation.DSMT4">
                        <p:embed/>
                      </p:oleObj>
                    </mc:Choice>
                    <mc:Fallback>
                      <p:oleObj name="Equation" r:id="rId6" imgW="1663560" imgH="939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7009" y="1873250"/>
                              <a:ext cx="5520267" cy="233838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9" name="Text Box 6"/>
                <p:cNvSpPr txBox="1">
                  <a:spLocks noChangeArrowheads="1"/>
                </p:cNvSpPr>
                <p:nvPr/>
              </p:nvSpPr>
              <p:spPr bwMode="auto">
                <a:xfrm>
                  <a:off x="2069408" y="1242020"/>
                  <a:ext cx="569636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smtClean="0">
                      <a:latin typeface="Times New Roman" pitchFamily="18" charset="0"/>
                    </a:rPr>
                    <a:t>由 </a:t>
                  </a:r>
                  <a14:m>
                    <m:oMath xmlns:m="http://schemas.openxmlformats.org/officeDocument/2006/math">
                      <m:r>
                        <a:rPr lang="en-US" altLang="zh-CN" sz="2400" b="1" i="1">
                          <a:solidFill>
                            <a:srgbClr val="0B338B"/>
                          </a:solidFill>
                          <a:latin typeface="Cambria Math"/>
                        </a:rPr>
                        <m:t>𝒎</m:t>
                      </m:r>
                      <m:r>
                        <a:rPr lang="en-US" altLang="zh-CN" sz="2400" b="1" i="1">
                          <a:solidFill>
                            <a:srgbClr val="0B338B"/>
                          </a:solidFill>
                          <a:latin typeface="Cambria Math"/>
                          <a:ea typeface="Cambria Math"/>
                        </a:rPr>
                        <m:t>×</m:t>
                      </m:r>
                      <m:r>
                        <a:rPr lang="en-US" altLang="zh-CN" sz="2400" b="1" i="1">
                          <a:solidFill>
                            <a:srgbClr val="0B338B"/>
                          </a:solidFill>
                          <a:latin typeface="Cambria Math"/>
                          <a:ea typeface="Cambria Math"/>
                        </a:rPr>
                        <m:t>𝒏</m:t>
                      </m:r>
                    </m:oMath>
                  </a14:m>
                  <a:r>
                    <a:rPr lang="zh-CN" altLang="en-US" sz="2400" dirty="0"/>
                    <a:t> </a:t>
                  </a:r>
                  <a:r>
                    <a:rPr kumimoji="1" lang="zh-CN" altLang="en-US" sz="2400" b="1" dirty="0" smtClean="0">
                      <a:latin typeface="Times New Roman" pitchFamily="18" charset="0"/>
                    </a:rPr>
                    <a:t>个数</a:t>
                  </a:r>
                  <a:r>
                    <a:rPr kumimoji="1" lang="zh-CN" altLang="en-US" sz="2400" b="1" dirty="0">
                      <a:latin typeface="Calibri" pitchFamily="34" charset="0"/>
                    </a:rPr>
                    <a:t>排成的一个</a:t>
                  </a:r>
                  <a:r>
                    <a:rPr kumimoji="1" lang="en-US" altLang="zh-CN" sz="2400" b="1" i="1" dirty="0">
                      <a:latin typeface="Times New Roman" pitchFamily="18" charset="0"/>
                    </a:rPr>
                    <a:t>m</a:t>
                  </a:r>
                  <a:r>
                    <a:rPr kumimoji="1" lang="zh-CN" altLang="en-US" sz="2400" b="1" dirty="0">
                      <a:latin typeface="Calibri" pitchFamily="34" charset="0"/>
                    </a:rPr>
                    <a:t>行</a:t>
                  </a:r>
                  <a:r>
                    <a:rPr kumimoji="1" lang="en-US" altLang="zh-CN" sz="2400" b="1" i="1" dirty="0">
                      <a:latin typeface="Times New Roman" pitchFamily="18" charset="0"/>
                    </a:rPr>
                    <a:t>n</a:t>
                  </a:r>
                  <a:r>
                    <a:rPr kumimoji="1" lang="zh-CN" altLang="en-US" sz="2400" b="1" dirty="0">
                      <a:latin typeface="Calibri" pitchFamily="34" charset="0"/>
                    </a:rPr>
                    <a:t>列</a:t>
                  </a:r>
                  <a:r>
                    <a:rPr kumimoji="1" lang="zh-CN" altLang="en-US" sz="2400" b="1" dirty="0" smtClean="0">
                      <a:latin typeface="Calibri" pitchFamily="34" charset="0"/>
                    </a:rPr>
                    <a:t>的数表</a:t>
                  </a:r>
                  <a:endParaRPr kumimoji="1" lang="en-US" altLang="zh-CN" sz="2400" b="1" dirty="0">
                    <a:latin typeface="Times New Roman" pitchFamily="18" charset="0"/>
                  </a:endParaRPr>
                </a:p>
              </p:txBody>
            </p:sp>
          </mc:Choice>
          <mc:Fallback xmlns="">
            <p:sp>
              <p:nvSpPr>
                <p:cNvPr id="29" name="Text Box 6"/>
                <p:cNvSpPr txBox="1">
                  <a:spLocks noRot="1" noChangeAspect="1" noMove="1" noResize="1" noEditPoints="1" noAdjustHandles="1" noChangeArrowheads="1" noChangeShapeType="1" noTextEdit="1"/>
                </p:cNvSpPr>
                <p:nvPr/>
              </p:nvSpPr>
              <p:spPr bwMode="auto">
                <a:xfrm>
                  <a:off x="2069408" y="1242020"/>
                  <a:ext cx="5696368" cy="461665"/>
                </a:xfrm>
                <a:prstGeom prst="rect">
                  <a:avLst/>
                </a:prstGeom>
                <a:blipFill rotWithShape="1">
                  <a:blip r:embed="rId8"/>
                  <a:stretch>
                    <a:fillRect l="-1604" t="-14667"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8821181" y="2750664"/>
                  <a:ext cx="1187505" cy="4966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0B338B"/>
                                </a:solidFill>
                                <a:latin typeface="Cambria Math"/>
                                <a:ea typeface="Cambria Math"/>
                              </a:rPr>
                            </m:ctrlPr>
                          </m:sSubPr>
                          <m:e>
                            <m:r>
                              <a:rPr lang="en-US" altLang="zh-CN" sz="2400" b="1" i="1">
                                <a:solidFill>
                                  <a:srgbClr val="0B338B"/>
                                </a:solidFill>
                                <a:latin typeface="Cambria Math"/>
                                <a:ea typeface="Cambria Math"/>
                              </a:rPr>
                              <m:t>𝒂</m:t>
                            </m:r>
                          </m:e>
                          <m:sub>
                            <m:r>
                              <a:rPr lang="en-US" altLang="zh-CN" sz="2400" b="1" i="1">
                                <a:solidFill>
                                  <a:srgbClr val="0B338B"/>
                                </a:solidFill>
                                <a:latin typeface="Cambria Math"/>
                                <a:ea typeface="Cambria Math"/>
                              </a:rPr>
                              <m:t>𝒊𝒋</m:t>
                            </m:r>
                          </m:sub>
                        </m:sSub>
                        <m:r>
                          <a:rPr lang="en-US" altLang="zh-CN" sz="2400" b="1" i="1">
                            <a:solidFill>
                              <a:srgbClr val="0B338B"/>
                            </a:solidFill>
                            <a:latin typeface="Cambria Math"/>
                            <a:ea typeface="Cambria Math"/>
                          </a:rPr>
                          <m:t>∈</m:t>
                        </m:r>
                        <m:r>
                          <a:rPr lang="zh-CN" altLang="en-US" sz="2400" b="1" i="1">
                            <a:solidFill>
                              <a:srgbClr val="0B338B"/>
                            </a:solidFill>
                            <a:latin typeface="Cambria Math"/>
                          </a:rPr>
                          <m:t>𝔽</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8821181" y="2750664"/>
                  <a:ext cx="1187505" cy="496674"/>
                </a:xfrm>
                <a:prstGeom prst="rect">
                  <a:avLst/>
                </a:prstGeom>
                <a:blipFill rotWithShape="1">
                  <a:blip r:embed="rId20"/>
                  <a:stretch>
                    <a:fillRect b="-9756"/>
                  </a:stretch>
                </a:blipFill>
              </p:spPr>
              <p:txBody>
                <a:bodyPr/>
                <a:lstStyle/>
                <a:p>
                  <a:r>
                    <a:rPr lang="zh-CN" altLang="en-US">
                      <a:noFill/>
                    </a:rPr>
                    <a:t> </a:t>
                  </a:r>
                </a:p>
              </p:txBody>
            </p:sp>
          </mc:Fallback>
        </mc:AlternateContent>
        <p:grpSp>
          <p:nvGrpSpPr>
            <p:cNvPr id="4" name="组合 3"/>
            <p:cNvGrpSpPr/>
            <p:nvPr/>
          </p:nvGrpSpPr>
          <p:grpSpPr>
            <a:xfrm>
              <a:off x="857251" y="4441180"/>
              <a:ext cx="9730208" cy="1247479"/>
              <a:chOff x="857251" y="4441180"/>
              <a:chExt cx="9730208" cy="1247479"/>
            </a:xfrm>
          </p:grpSpPr>
          <p:sp>
            <p:nvSpPr>
              <p:cNvPr id="15" name="Text Box 13"/>
              <p:cNvSpPr txBox="1">
                <a:spLocks noChangeArrowheads="1"/>
              </p:cNvSpPr>
              <p:nvPr/>
            </p:nvSpPr>
            <p:spPr bwMode="auto">
              <a:xfrm>
                <a:off x="5240759" y="4481514"/>
                <a:ext cx="534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smtClean="0">
                    <a:latin typeface="Times New Roman" pitchFamily="18" charset="0"/>
                  </a:rPr>
                  <a:t>其中       称为</a:t>
                </a:r>
                <a:r>
                  <a:rPr kumimoji="1" lang="zh-CN" altLang="en-US" sz="2400" b="1" dirty="0">
                    <a:latin typeface="Times New Roman" pitchFamily="18" charset="0"/>
                  </a:rPr>
                  <a:t>矩阵的</a:t>
                </a:r>
                <a:r>
                  <a:rPr kumimoji="1" lang="zh-CN" altLang="en-US" sz="2400" b="1" dirty="0" smtClean="0">
                    <a:latin typeface="Times New Roman" pitchFamily="18" charset="0"/>
                  </a:rPr>
                  <a:t>第    行第    列元素</a:t>
                </a:r>
                <a:r>
                  <a:rPr kumimoji="1" lang="en-US" altLang="zh-CN" sz="2400" b="1" dirty="0" smtClean="0">
                    <a:latin typeface="Times New Roman" pitchFamily="18" charset="0"/>
                  </a:rPr>
                  <a:t>.</a:t>
                </a:r>
                <a:endParaRPr kumimoji="1" lang="zh-CN" altLang="en-US" sz="2400" b="1" dirty="0">
                  <a:latin typeface="Times New Roman" pitchFamily="18" charset="0"/>
                </a:endParaRPr>
              </a:p>
            </p:txBody>
          </p:sp>
          <mc:AlternateContent xmlns:mc="http://schemas.openxmlformats.org/markup-compatibility/2006" xmlns:a14="http://schemas.microsoft.com/office/drawing/2010/main">
            <mc:Choice Requires="a14">
              <p:graphicFrame>
                <p:nvGraphicFramePr>
                  <p:cNvPr id="16" name="Object 4"/>
                  <p:cNvGraphicFramePr>
                    <a:graphicFrameLocks noChangeAspect="1"/>
                  </p:cNvGraphicFramePr>
                  <p:nvPr>
                    <p:extLst>
                      <p:ext uri="{D42A27DB-BD31-4B8C-83A1-F6EECF244321}">
                        <p14:modId xmlns:p14="http://schemas.microsoft.com/office/powerpoint/2010/main" val="3045771820"/>
                      </p:ext>
                    </p:extLst>
                  </p:nvPr>
                </p:nvGraphicFramePr>
                <p:xfrm>
                  <a:off x="5939645" y="4441180"/>
                  <a:ext cx="533400" cy="542925"/>
                </p:xfrm>
                <a:graphic>
                  <a:graphicData uri="http://schemas.openxmlformats.org/presentationml/2006/ole">
                    <mc:AlternateContent>
                      <mc:Choice xmlns:v="urn:schemas-microsoft-com:vml" Requires="v">
                        <p:oleObj spid="_x0000_s125979" name="Equation" r:id="rId21" imgW="177480" imgH="241200" progId="Equation.DSMT4">
                          <p:embed/>
                        </p:oleObj>
                      </mc:Choice>
                      <mc:Fallback>
                        <p:oleObj name="Equation" r:id="rId21" imgW="177480" imgH="241200" progId="Equation.DSMT4">
                          <p:embed/>
                          <p:pic>
                            <p:nvPicPr>
                              <p:cNvPr id="0" name=""/>
                              <p:cNvPicPr>
                                <a:picLocks noChangeAspect="1" noChangeArrowheads="1"/>
                              </p:cNvPicPr>
                              <p:nvPr/>
                            </p:nvPicPr>
                            <p:blipFill>
                              <a:blip r:embed="rId22">
                                <a:extLst>
                                  <a:ext uri="{28A0092B-C50C-407E-A947-70E740481C1C}">
                                    <a14:useLocalDpi val="0"/>
                                  </a:ext>
                                </a:extLst>
                              </a:blip>
                              <a:srcRect/>
                              <a:stretch>
                                <a:fillRect/>
                              </a:stretch>
                            </p:blipFill>
                            <p:spPr bwMode="auto">
                              <a:xfrm>
                                <a:off x="5939645" y="4441180"/>
                                <a:ext cx="533400" cy="5429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16" name="Object 4"/>
                  <p:cNvGraphicFramePr>
                    <a:graphicFrameLocks noChangeAspect="1"/>
                  </p:cNvGraphicFramePr>
                  <p:nvPr>
                    <p:extLst>
                      <p:ext uri="{D42A27DB-BD31-4B8C-83A1-F6EECF244321}">
                        <p14:modId xmlns:p14="http://schemas.microsoft.com/office/powerpoint/2010/main" val="963929200"/>
                      </p:ext>
                    </p:extLst>
                  </p:nvPr>
                </p:nvGraphicFramePr>
                <p:xfrm>
                  <a:off x="5939645" y="4441180"/>
                  <a:ext cx="533400" cy="542925"/>
                </p:xfrm>
                <a:graphic>
                  <a:graphicData uri="http://schemas.openxmlformats.org/presentationml/2006/ole">
                    <mc:AlternateContent>
                      <mc:Choice xmlns:v="urn:schemas-microsoft-com:vml" Requires="v">
                        <p:oleObj spid="_x0000_s95608" name="Equation" r:id="rId23" imgW="177480" imgH="241200" progId="Equation.DSMT4">
                          <p:embed/>
                        </p:oleObj>
                      </mc:Choice>
                      <mc:Fallback>
                        <p:oleObj name="Equation" r:id="rId23" imgW="177480" imgH="2412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39645" y="4441180"/>
                                <a:ext cx="533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7" name="Object 5"/>
                  <p:cNvGraphicFramePr>
                    <a:graphicFrameLocks noChangeAspect="1"/>
                  </p:cNvGraphicFramePr>
                  <p:nvPr>
                    <p:extLst>
                      <p:ext uri="{D42A27DB-BD31-4B8C-83A1-F6EECF244321}">
                        <p14:modId xmlns:p14="http://schemas.microsoft.com/office/powerpoint/2010/main" val="2179763960"/>
                      </p:ext>
                    </p:extLst>
                  </p:nvPr>
                </p:nvGraphicFramePr>
                <p:xfrm>
                  <a:off x="8293346" y="4526757"/>
                  <a:ext cx="266700" cy="371475"/>
                </p:xfrm>
                <a:graphic>
                  <a:graphicData uri="http://schemas.openxmlformats.org/presentationml/2006/ole">
                    <mc:AlternateContent>
                      <mc:Choice xmlns:v="urn:schemas-microsoft-com:vml" Requires="v">
                        <p:oleObj spid="_x0000_s125980" name="Equation" r:id="rId25" imgW="88560" imgH="164880" progId="Equation.DSMT4">
                          <p:embed/>
                        </p:oleObj>
                      </mc:Choice>
                      <mc:Fallback>
                        <p:oleObj name="Equation" r:id="rId25" imgW="88560" imgH="164880" progId="Equation.DSMT4">
                          <p:embed/>
                          <p:pic>
                            <p:nvPicPr>
                              <p:cNvPr id="0" name=""/>
                              <p:cNvPicPr>
                                <a:picLocks noChangeAspect="1" noChangeArrowheads="1"/>
                              </p:cNvPicPr>
                              <p:nvPr/>
                            </p:nvPicPr>
                            <p:blipFill>
                              <a:blip r:embed="rId26"/>
                              <a:srcRect/>
                              <a:stretch>
                                <a:fillRect/>
                              </a:stretch>
                            </p:blipFill>
                            <p:spPr bwMode="auto">
                              <a:xfrm>
                                <a:off x="8293346" y="4526757"/>
                                <a:ext cx="266700" cy="3714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17" name="Object 5"/>
                  <p:cNvGraphicFramePr>
                    <a:graphicFrameLocks noChangeAspect="1"/>
                  </p:cNvGraphicFramePr>
                  <p:nvPr>
                    <p:extLst>
                      <p:ext uri="{D42A27DB-BD31-4B8C-83A1-F6EECF244321}">
                        <p14:modId xmlns:p14="http://schemas.microsoft.com/office/powerpoint/2010/main" val="2764565889"/>
                      </p:ext>
                    </p:extLst>
                  </p:nvPr>
                </p:nvGraphicFramePr>
                <p:xfrm>
                  <a:off x="8293346" y="4526757"/>
                  <a:ext cx="266700" cy="371475"/>
                </p:xfrm>
                <a:graphic>
                  <a:graphicData uri="http://schemas.openxmlformats.org/presentationml/2006/ole">
                    <mc:AlternateContent>
                      <mc:Choice xmlns:v="urn:schemas-microsoft-com:vml" Requires="v">
                        <p:oleObj spid="_x0000_s95609" name="Equation" r:id="rId27" imgW="88560" imgH="164880" progId="Equation.DSMT4">
                          <p:embed/>
                        </p:oleObj>
                      </mc:Choice>
                      <mc:Fallback>
                        <p:oleObj name="Equation" r:id="rId27" imgW="88560" imgH="16488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93346" y="4526757"/>
                                <a:ext cx="2667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p:sp>
            <p:nvSpPr>
              <p:cNvPr id="20" name="Text Box 20"/>
              <p:cNvSpPr txBox="1">
                <a:spLocks noChangeArrowheads="1"/>
              </p:cNvSpPr>
              <p:nvPr/>
            </p:nvSpPr>
            <p:spPr bwMode="auto">
              <a:xfrm>
                <a:off x="3857625" y="5133976"/>
                <a:ext cx="2348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rPr>
                  <a:t>阶矩阵    也记为</a:t>
                </a:r>
              </a:p>
            </p:txBody>
          </p:sp>
          <mc:AlternateContent xmlns:mc="http://schemas.openxmlformats.org/markup-compatibility/2006" xmlns:a14="http://schemas.microsoft.com/office/drawing/2010/main">
            <mc:Choice Requires="a14">
              <p:graphicFrame>
                <p:nvGraphicFramePr>
                  <p:cNvPr id="21" name="Object 7"/>
                  <p:cNvGraphicFramePr>
                    <a:graphicFrameLocks noChangeAspect="1"/>
                  </p:cNvGraphicFramePr>
                  <p:nvPr>
                    <p:extLst>
                      <p:ext uri="{D42A27DB-BD31-4B8C-83A1-F6EECF244321}">
                        <p14:modId xmlns:p14="http://schemas.microsoft.com/office/powerpoint/2010/main" val="189636997"/>
                      </p:ext>
                    </p:extLst>
                  </p:nvPr>
                </p:nvGraphicFramePr>
                <p:xfrm>
                  <a:off x="6052609" y="5133976"/>
                  <a:ext cx="914400" cy="514350"/>
                </p:xfrm>
                <a:graphic>
                  <a:graphicData uri="http://schemas.openxmlformats.org/presentationml/2006/ole">
                    <mc:AlternateContent>
                      <mc:Choice xmlns:v="urn:schemas-microsoft-com:vml" Requires="v">
                        <p:oleObj spid="_x0000_s125981" name="Equation" r:id="rId29" imgW="304560" imgH="228600" progId="Equation.DSMT4">
                          <p:embed/>
                        </p:oleObj>
                      </mc:Choice>
                      <mc:Fallback>
                        <p:oleObj name="Equation" r:id="rId29" imgW="304560" imgH="228600" progId="Equation.DSMT4">
                          <p:embed/>
                          <p:pic>
                            <p:nvPicPr>
                              <p:cNvPr id="0" name=""/>
                              <p:cNvPicPr>
                                <a:picLocks noChangeAspect="1" noChangeArrowheads="1"/>
                              </p:cNvPicPr>
                              <p:nvPr/>
                            </p:nvPicPr>
                            <p:blipFill>
                              <a:blip r:embed="rId30"/>
                              <a:srcRect/>
                              <a:stretch>
                                <a:fillRect/>
                              </a:stretch>
                            </p:blipFill>
                            <p:spPr bwMode="auto">
                              <a:xfrm>
                                <a:off x="6052609" y="5133976"/>
                                <a:ext cx="914400" cy="5143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21" name="Object 7"/>
                  <p:cNvGraphicFramePr>
                    <a:graphicFrameLocks noChangeAspect="1"/>
                  </p:cNvGraphicFramePr>
                  <p:nvPr>
                    <p:extLst>
                      <p:ext uri="{D42A27DB-BD31-4B8C-83A1-F6EECF244321}">
                        <p14:modId xmlns:p14="http://schemas.microsoft.com/office/powerpoint/2010/main" val="2418383818"/>
                      </p:ext>
                    </p:extLst>
                  </p:nvPr>
                </p:nvGraphicFramePr>
                <p:xfrm>
                  <a:off x="6052609" y="5133976"/>
                  <a:ext cx="914400" cy="514350"/>
                </p:xfrm>
                <a:graphic>
                  <a:graphicData uri="http://schemas.openxmlformats.org/presentationml/2006/ole">
                    <mc:AlternateContent>
                      <mc:Choice xmlns:v="urn:schemas-microsoft-com:vml" Requires="v">
                        <p:oleObj spid="_x0000_s95610" name="Equation" r:id="rId31" imgW="304560" imgH="228600" progId="Equation.DSMT4">
                          <p:embed/>
                        </p:oleObj>
                      </mc:Choice>
                      <mc:Fallback>
                        <p:oleObj name="Equation" r:id="rId31" imgW="304560" imgH="228600"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052609" y="5133976"/>
                                <a:ext cx="9144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2" name="Object 8"/>
                  <p:cNvGraphicFramePr>
                    <a:graphicFrameLocks noChangeAspect="1"/>
                  </p:cNvGraphicFramePr>
                  <p:nvPr>
                    <p:extLst>
                      <p:ext uri="{D42A27DB-BD31-4B8C-83A1-F6EECF244321}">
                        <p14:modId xmlns:p14="http://schemas.microsoft.com/office/powerpoint/2010/main" val="942873584"/>
                      </p:ext>
                    </p:extLst>
                  </p:nvPr>
                </p:nvGraphicFramePr>
                <p:xfrm>
                  <a:off x="4803385" y="5179070"/>
                  <a:ext cx="457200" cy="371475"/>
                </p:xfrm>
                <a:graphic>
                  <a:graphicData uri="http://schemas.openxmlformats.org/presentationml/2006/ole">
                    <mc:AlternateContent>
                      <mc:Choice xmlns:v="urn:schemas-microsoft-com:vml" Requires="v">
                        <p:oleObj spid="_x0000_s125982" name="Equation" r:id="rId33" imgW="152280" imgH="164880" progId="Equation.DSMT4">
                          <p:embed/>
                        </p:oleObj>
                      </mc:Choice>
                      <mc:Fallback>
                        <p:oleObj name="Equation" r:id="rId33" imgW="152280" imgH="164880" progId="Equation.DSMT4">
                          <p:embed/>
                          <p:pic>
                            <p:nvPicPr>
                              <p:cNvPr id="0" name=""/>
                              <p:cNvPicPr>
                                <a:picLocks noChangeAspect="1" noChangeArrowheads="1"/>
                              </p:cNvPicPr>
                              <p:nvPr/>
                            </p:nvPicPr>
                            <p:blipFill>
                              <a:blip r:embed="rId34"/>
                              <a:srcRect/>
                              <a:stretch>
                                <a:fillRect/>
                              </a:stretch>
                            </p:blipFill>
                            <p:spPr bwMode="auto">
                              <a:xfrm>
                                <a:off x="4803385" y="5179070"/>
                                <a:ext cx="457200" cy="3714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22" name="Object 8"/>
                  <p:cNvGraphicFramePr>
                    <a:graphicFrameLocks noChangeAspect="1"/>
                  </p:cNvGraphicFramePr>
                  <p:nvPr>
                    <p:extLst>
                      <p:ext uri="{D42A27DB-BD31-4B8C-83A1-F6EECF244321}">
                        <p14:modId xmlns:p14="http://schemas.microsoft.com/office/powerpoint/2010/main" val="3935404076"/>
                      </p:ext>
                    </p:extLst>
                  </p:nvPr>
                </p:nvGraphicFramePr>
                <p:xfrm>
                  <a:off x="4803385" y="5179070"/>
                  <a:ext cx="457200" cy="371475"/>
                </p:xfrm>
                <a:graphic>
                  <a:graphicData uri="http://schemas.openxmlformats.org/presentationml/2006/ole">
                    <mc:AlternateContent>
                      <mc:Choice xmlns:v="urn:schemas-microsoft-com:vml" Requires="v">
                        <p:oleObj spid="_x0000_s95611" name="Equation" r:id="rId35" imgW="152280" imgH="164880" progId="Equation.DSMT4">
                          <p:embed/>
                        </p:oleObj>
                      </mc:Choice>
                      <mc:Fallback>
                        <p:oleObj name="Equation" r:id="rId35" imgW="152280" imgH="164880"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803385" y="5179070"/>
                                <a:ext cx="4572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3" name="Object 9"/>
                  <p:cNvGraphicFramePr>
                    <a:graphicFrameLocks noChangeAspect="1"/>
                  </p:cNvGraphicFramePr>
                  <p:nvPr>
                    <p:extLst>
                      <p:ext uri="{D42A27DB-BD31-4B8C-83A1-F6EECF244321}">
                        <p14:modId xmlns:p14="http://schemas.microsoft.com/office/powerpoint/2010/main" val="3971595291"/>
                      </p:ext>
                    </p:extLst>
                  </p:nvPr>
                </p:nvGraphicFramePr>
                <p:xfrm>
                  <a:off x="2983442" y="5248276"/>
                  <a:ext cx="1064684" cy="314325"/>
                </p:xfrm>
                <a:graphic>
                  <a:graphicData uri="http://schemas.openxmlformats.org/presentationml/2006/ole">
                    <mc:AlternateContent>
                      <mc:Choice xmlns:v="urn:schemas-microsoft-com:vml" Requires="v">
                        <p:oleObj spid="_x0000_s125983" name="Equation" r:id="rId37" imgW="355320" imgH="139680" progId="Equation.DSMT4">
                          <p:embed/>
                        </p:oleObj>
                      </mc:Choice>
                      <mc:Fallback>
                        <p:oleObj name="Equation" r:id="rId37" imgW="355320" imgH="139680" progId="Equation.DSMT4">
                          <p:embed/>
                          <p:pic>
                            <p:nvPicPr>
                              <p:cNvPr id="0" name=""/>
                              <p:cNvPicPr>
                                <a:picLocks noChangeAspect="1" noChangeArrowheads="1"/>
                              </p:cNvPicPr>
                              <p:nvPr/>
                            </p:nvPicPr>
                            <p:blipFill>
                              <a:blip r:embed="rId38"/>
                              <a:srcRect/>
                              <a:stretch>
                                <a:fillRect/>
                              </a:stretch>
                            </p:blipFill>
                            <p:spPr bwMode="auto">
                              <a:xfrm>
                                <a:off x="2983442" y="5248276"/>
                                <a:ext cx="1064684" cy="3143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23" name="Object 9"/>
                  <p:cNvGraphicFramePr>
                    <a:graphicFrameLocks noChangeAspect="1"/>
                  </p:cNvGraphicFramePr>
                  <p:nvPr>
                    <p:extLst>
                      <p:ext uri="{D42A27DB-BD31-4B8C-83A1-F6EECF244321}">
                        <p14:modId xmlns:p14="http://schemas.microsoft.com/office/powerpoint/2010/main" val="3780237679"/>
                      </p:ext>
                    </p:extLst>
                  </p:nvPr>
                </p:nvGraphicFramePr>
                <p:xfrm>
                  <a:off x="2983442" y="5248276"/>
                  <a:ext cx="1064684" cy="314325"/>
                </p:xfrm>
                <a:graphic>
                  <a:graphicData uri="http://schemas.openxmlformats.org/presentationml/2006/ole">
                    <mc:AlternateContent>
                      <mc:Choice xmlns:v="urn:schemas-microsoft-com:vml" Requires="v">
                        <p:oleObj spid="_x0000_s95612" name="Equation" r:id="rId39" imgW="355320" imgH="139680" progId="Equation.DSMT4">
                          <p:embed/>
                        </p:oleObj>
                      </mc:Choice>
                      <mc:Fallback>
                        <p:oleObj name="Equation" r:id="rId39" imgW="355320" imgH="139680"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983442" y="5248276"/>
                                <a:ext cx="1064684"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p:sp>
            <p:nvSpPr>
              <p:cNvPr id="24" name="Text Box 24"/>
              <p:cNvSpPr txBox="1">
                <a:spLocks noChangeArrowheads="1"/>
              </p:cNvSpPr>
              <p:nvPr/>
            </p:nvSpPr>
            <p:spPr bwMode="auto">
              <a:xfrm>
                <a:off x="6914024" y="5129215"/>
                <a:ext cx="20329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rPr>
                  <a:t>或 </a:t>
                </a:r>
                <a:r>
                  <a:rPr kumimoji="1" lang="zh-CN" altLang="en-US" sz="2400" b="1" dirty="0" smtClean="0">
                    <a:latin typeface="Times New Roman" pitchFamily="18" charset="0"/>
                  </a:rPr>
                  <a:t>                  </a:t>
                </a:r>
                <a:r>
                  <a:rPr kumimoji="1" lang="en-US" altLang="zh-CN" sz="2400" b="1" dirty="0">
                    <a:latin typeface="Times New Roman" pitchFamily="18" charset="0"/>
                  </a:rPr>
                  <a:t>.</a:t>
                </a:r>
              </a:p>
            </p:txBody>
          </p:sp>
          <mc:AlternateContent xmlns:mc="http://schemas.openxmlformats.org/markup-compatibility/2006" xmlns:a14="http://schemas.microsoft.com/office/drawing/2010/main">
            <mc:Choice Requires="a14">
              <p:graphicFrame>
                <p:nvGraphicFramePr>
                  <p:cNvPr id="25" name="Object 10"/>
                  <p:cNvGraphicFramePr>
                    <a:graphicFrameLocks noChangeAspect="1"/>
                  </p:cNvGraphicFramePr>
                  <p:nvPr>
                    <p:extLst>
                      <p:ext uri="{D42A27DB-BD31-4B8C-83A1-F6EECF244321}">
                        <p14:modId xmlns:p14="http://schemas.microsoft.com/office/powerpoint/2010/main" val="2899864430"/>
                      </p:ext>
                    </p:extLst>
                  </p:nvPr>
                </p:nvGraphicFramePr>
                <p:xfrm>
                  <a:off x="7445744" y="5031434"/>
                  <a:ext cx="1409700" cy="657225"/>
                </p:xfrm>
                <a:graphic>
                  <a:graphicData uri="http://schemas.openxmlformats.org/presentationml/2006/ole">
                    <mc:AlternateContent>
                      <mc:Choice xmlns:v="urn:schemas-microsoft-com:vml" Requires="v">
                        <p:oleObj spid="_x0000_s125984" name="Equation" r:id="rId41" imgW="469800" imgH="291960" progId="Equation.DSMT4">
                          <p:embed/>
                        </p:oleObj>
                      </mc:Choice>
                      <mc:Fallback>
                        <p:oleObj name="Equation" r:id="rId41" imgW="469800" imgH="291960" progId="Equation.DSMT4">
                          <p:embed/>
                          <p:pic>
                            <p:nvPicPr>
                              <p:cNvPr id="0" name=""/>
                              <p:cNvPicPr>
                                <a:picLocks noChangeAspect="1" noChangeArrowheads="1"/>
                              </p:cNvPicPr>
                              <p:nvPr/>
                            </p:nvPicPr>
                            <p:blipFill>
                              <a:blip r:embed="rId42"/>
                              <a:srcRect/>
                              <a:stretch>
                                <a:fillRect/>
                              </a:stretch>
                            </p:blipFill>
                            <p:spPr bwMode="auto">
                              <a:xfrm>
                                <a:off x="7445744" y="5031434"/>
                                <a:ext cx="1409700" cy="6572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25" name="Object 10"/>
                  <p:cNvGraphicFramePr>
                    <a:graphicFrameLocks noChangeAspect="1"/>
                  </p:cNvGraphicFramePr>
                  <p:nvPr>
                    <p:extLst>
                      <p:ext uri="{D42A27DB-BD31-4B8C-83A1-F6EECF244321}">
                        <p14:modId xmlns:p14="http://schemas.microsoft.com/office/powerpoint/2010/main" val="4126087876"/>
                      </p:ext>
                    </p:extLst>
                  </p:nvPr>
                </p:nvGraphicFramePr>
                <p:xfrm>
                  <a:off x="7445744" y="5031434"/>
                  <a:ext cx="1409700" cy="657225"/>
                </p:xfrm>
                <a:graphic>
                  <a:graphicData uri="http://schemas.openxmlformats.org/presentationml/2006/ole">
                    <mc:AlternateContent>
                      <mc:Choice xmlns:v="urn:schemas-microsoft-com:vml" Requires="v">
                        <p:oleObj spid="_x0000_s95613" name="Equation" r:id="rId43" imgW="469800" imgH="291960" progId="Equation.DSMT4">
                          <p:embed/>
                        </p:oleObj>
                      </mc:Choice>
                      <mc:Fallback>
                        <p:oleObj name="Equation" r:id="rId43" imgW="469800" imgH="291960" progId="Equation.DSMT4">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445744" y="5031434"/>
                                <a:ext cx="14097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36" name="Text Box 27"/>
                  <p:cNvSpPr txBox="1">
                    <a:spLocks noChangeArrowheads="1"/>
                  </p:cNvSpPr>
                  <p:nvPr/>
                </p:nvSpPr>
                <p:spPr bwMode="auto">
                  <a:xfrm>
                    <a:off x="857251" y="4481811"/>
                    <a:ext cx="438350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smtClean="0">
                        <a:latin typeface="Times New Roman" pitchFamily="18" charset="0"/>
                      </a:rPr>
                      <a:t>称为数</a:t>
                    </a:r>
                    <a:r>
                      <a:rPr kumimoji="1" lang="zh-CN" altLang="en-US" sz="2400" b="1" dirty="0">
                        <a:latin typeface="Times New Roman" pitchFamily="18" charset="0"/>
                      </a:rPr>
                      <a:t>域</a:t>
                    </a:r>
                    <a14:m>
                      <m:oMath xmlns:m="http://schemas.openxmlformats.org/officeDocument/2006/math">
                        <m:r>
                          <a:rPr lang="zh-CN" altLang="en-US" sz="2400" b="1" i="1">
                            <a:solidFill>
                              <a:srgbClr val="0B338B"/>
                            </a:solidFill>
                            <a:latin typeface="Cambria Math"/>
                          </a:rPr>
                          <m:t>𝔽</m:t>
                        </m:r>
                      </m:oMath>
                    </a14:m>
                    <a:r>
                      <a:rPr kumimoji="1" lang="zh-CN" altLang="en-US" sz="2400" b="1" dirty="0">
                        <a:latin typeface="Times New Roman" pitchFamily="18" charset="0"/>
                      </a:rPr>
                      <a:t>上的一</a:t>
                    </a:r>
                    <a:r>
                      <a:rPr kumimoji="1" lang="zh-CN" altLang="en-US" sz="2400" b="1" dirty="0" smtClean="0">
                        <a:latin typeface="Times New Roman" pitchFamily="18" charset="0"/>
                      </a:rPr>
                      <a:t>个</a:t>
                    </a:r>
                    <a14:m>
                      <m:oMath xmlns:m="http://schemas.openxmlformats.org/officeDocument/2006/math">
                        <m:r>
                          <a:rPr lang="en-US" altLang="zh-CN" sz="2400" b="1" i="1" smtClean="0">
                            <a:solidFill>
                              <a:srgbClr val="0B338B"/>
                            </a:solidFill>
                            <a:latin typeface="Cambria Math"/>
                          </a:rPr>
                          <m:t>𝒎</m:t>
                        </m:r>
                        <m:r>
                          <a:rPr lang="en-US" altLang="zh-CN" sz="2400" b="1" i="1" smtClean="0">
                            <a:solidFill>
                              <a:srgbClr val="0B338B"/>
                            </a:solidFill>
                            <a:latin typeface="Cambria Math"/>
                            <a:ea typeface="Cambria Math"/>
                          </a:rPr>
                          <m:t>×</m:t>
                        </m:r>
                        <m:r>
                          <a:rPr lang="en-US" altLang="zh-CN" sz="2400" b="1" i="1" smtClean="0">
                            <a:solidFill>
                              <a:srgbClr val="0B338B"/>
                            </a:solidFill>
                            <a:latin typeface="Cambria Math"/>
                            <a:ea typeface="Cambria Math"/>
                          </a:rPr>
                          <m:t>𝒏</m:t>
                        </m:r>
                      </m:oMath>
                    </a14:m>
                    <a:r>
                      <a:rPr kumimoji="1" lang="zh-CN" altLang="en-US" sz="2400" b="1" dirty="0" smtClean="0">
                        <a:latin typeface="Times New Roman" pitchFamily="18" charset="0"/>
                      </a:rPr>
                      <a:t>矩阵</a:t>
                    </a:r>
                    <a:r>
                      <a:rPr kumimoji="1" lang="en-US" altLang="zh-CN" sz="2400" b="1" dirty="0">
                        <a:latin typeface="Times New Roman" pitchFamily="18" charset="0"/>
                      </a:rPr>
                      <a:t>,</a:t>
                    </a:r>
                  </a:p>
                </p:txBody>
              </p:sp>
            </mc:Choice>
            <mc:Fallback xmlns="">
              <p:sp>
                <p:nvSpPr>
                  <p:cNvPr id="36" name="Text Box 27"/>
                  <p:cNvSpPr txBox="1">
                    <a:spLocks noRot="1" noChangeAspect="1" noMove="1" noResize="1" noEditPoints="1" noAdjustHandles="1" noChangeArrowheads="1" noChangeShapeType="1" noTextEdit="1"/>
                  </p:cNvSpPr>
                  <p:nvPr/>
                </p:nvSpPr>
                <p:spPr bwMode="auto">
                  <a:xfrm>
                    <a:off x="857251" y="4481811"/>
                    <a:ext cx="4383508" cy="461665"/>
                  </a:xfrm>
                  <a:prstGeom prst="rect">
                    <a:avLst/>
                  </a:prstGeom>
                  <a:blipFill rotWithShape="1">
                    <a:blip r:embed="rId19"/>
                    <a:stretch>
                      <a:fillRect l="-2225" t="-14474" r="-1530" b="-30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7" name="对象 36"/>
                  <p:cNvGraphicFramePr>
                    <a:graphicFrameLocks noChangeAspect="1"/>
                  </p:cNvGraphicFramePr>
                  <p:nvPr>
                    <p:extLst>
                      <p:ext uri="{D42A27DB-BD31-4B8C-83A1-F6EECF244321}">
                        <p14:modId xmlns:p14="http://schemas.microsoft.com/office/powerpoint/2010/main" val="2307233747"/>
                      </p:ext>
                    </p:extLst>
                  </p:nvPr>
                </p:nvGraphicFramePr>
                <p:xfrm>
                  <a:off x="9153526" y="4514851"/>
                  <a:ext cx="381000" cy="428625"/>
                </p:xfrm>
                <a:graphic>
                  <a:graphicData uri="http://schemas.openxmlformats.org/presentationml/2006/ole">
                    <mc:AlternateContent>
                      <mc:Choice xmlns:v="urn:schemas-microsoft-com:vml" Requires="v">
                        <p:oleObj spid="_x0000_s125985" name="Equation" r:id="rId45" imgW="126720" imgH="190440" progId="Equation.DSMT4">
                          <p:embed/>
                        </p:oleObj>
                      </mc:Choice>
                      <mc:Fallback>
                        <p:oleObj name="Equation" r:id="rId45" imgW="126720" imgH="190440" progId="Equation.DSMT4">
                          <p:embed/>
                          <p:pic>
                            <p:nvPicPr>
                              <p:cNvPr id="0" name=""/>
                              <p:cNvPicPr>
                                <a:picLocks noChangeAspect="1" noChangeArrowheads="1"/>
                              </p:cNvPicPr>
                              <p:nvPr/>
                            </p:nvPicPr>
                            <p:blipFill>
                              <a:blip r:embed="rId46"/>
                              <a:srcRect/>
                              <a:stretch>
                                <a:fillRect/>
                              </a:stretch>
                            </p:blipFill>
                            <p:spPr bwMode="auto">
                              <a:xfrm>
                                <a:off x="9153526" y="4514851"/>
                                <a:ext cx="381000" cy="4286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37" name="对象 36"/>
                  <p:cNvGraphicFramePr>
                    <a:graphicFrameLocks noChangeAspect="1"/>
                  </p:cNvGraphicFramePr>
                  <p:nvPr>
                    <p:extLst>
                      <p:ext uri="{D42A27DB-BD31-4B8C-83A1-F6EECF244321}">
                        <p14:modId xmlns:p14="http://schemas.microsoft.com/office/powerpoint/2010/main" val="4202423725"/>
                      </p:ext>
                    </p:extLst>
                  </p:nvPr>
                </p:nvGraphicFramePr>
                <p:xfrm>
                  <a:off x="9153526" y="4514851"/>
                  <a:ext cx="381000" cy="428625"/>
                </p:xfrm>
                <a:graphic>
                  <a:graphicData uri="http://schemas.openxmlformats.org/presentationml/2006/ole">
                    <mc:AlternateContent>
                      <mc:Choice xmlns:v="urn:schemas-microsoft-com:vml" Requires="v">
                        <p:oleObj spid="_x0000_s95614" name="Equation" r:id="rId47" imgW="126720" imgH="190440" progId="Equation.DSMT4">
                          <p:embed/>
                        </p:oleObj>
                      </mc:Choice>
                      <mc:Fallback>
                        <p:oleObj name="Equation" r:id="rId47" imgW="126720" imgH="190440" progId="Equation.DSMT4">
                          <p:embed/>
                          <p:pic>
                            <p:nvPicPr>
                              <p:cNvPr id="0" name="Object 5"/>
                              <p:cNvPicPr>
                                <a:picLocks noChangeAspect="1" noChangeArrowheads="1"/>
                              </p:cNvPicPr>
                              <p:nvPr/>
                            </p:nvPicPr>
                            <p:blipFill>
                              <a:blip r:embed="rId48"/>
                              <a:srcRect/>
                              <a:stretch>
                                <a:fillRect/>
                              </a:stretch>
                            </p:blipFill>
                            <p:spPr bwMode="auto">
                              <a:xfrm>
                                <a:off x="9153526" y="4514851"/>
                                <a:ext cx="3810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p:grpSp>
      </p:grpSp>
      <mc:AlternateContent xmlns:mc="http://schemas.openxmlformats.org/markup-compatibility/2006" xmlns:a14="http://schemas.microsoft.com/office/drawing/2010/main">
        <mc:Choice Requires="a14">
          <p:sp>
            <p:nvSpPr>
              <p:cNvPr id="26" name="TextBox 29"/>
              <p:cNvSpPr txBox="1">
                <a:spLocks noChangeArrowheads="1"/>
              </p:cNvSpPr>
              <p:nvPr/>
            </p:nvSpPr>
            <p:spPr bwMode="auto">
              <a:xfrm>
                <a:off x="1857376" y="6269642"/>
                <a:ext cx="9424913" cy="4966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smtClean="0">
                    <a:solidFill>
                      <a:schemeClr val="accent1">
                        <a:lumMod val="75000"/>
                      </a:schemeClr>
                    </a:solidFill>
                    <a:latin typeface="Calibri" pitchFamily="34" charset="0"/>
                  </a:rPr>
                  <a:t>矩阵</a:t>
                </a:r>
                <a:r>
                  <a:rPr kumimoji="1" lang="zh-CN" altLang="en-US" sz="2400" b="1" dirty="0">
                    <a:solidFill>
                      <a:schemeClr val="accent1">
                        <a:lumMod val="75000"/>
                      </a:schemeClr>
                    </a:solidFill>
                    <a:latin typeface="Calibri" pitchFamily="34" charset="0"/>
                  </a:rPr>
                  <a:t>相等</a:t>
                </a:r>
                <a:r>
                  <a:rPr kumimoji="1" lang="zh-CN" altLang="en-US" sz="2400" b="1" dirty="0" smtClean="0">
                    <a:solidFill>
                      <a:schemeClr val="accent1">
                        <a:lumMod val="75000"/>
                      </a:schemeClr>
                    </a:solidFill>
                    <a:latin typeface="Calibri" pitchFamily="34" charset="0"/>
                  </a:rPr>
                  <a:t>：</a:t>
                </a:r>
                <a:r>
                  <a:rPr lang="en-US" altLang="zh-CN" sz="2400" b="1" dirty="0" smtClean="0">
                    <a:solidFill>
                      <a:schemeClr val="accent1">
                        <a:lumMod val="75000"/>
                      </a:schemeClr>
                    </a:solidFill>
                    <a:ea typeface="Cambria Math"/>
                  </a:rPr>
                  <a:t> </a:t>
                </a:r>
                <a14:m>
                  <m:oMath xmlns:m="http://schemas.openxmlformats.org/officeDocument/2006/math">
                    <m:r>
                      <a:rPr lang="en-US" altLang="zh-CN" sz="2400" b="1" i="1" smtClean="0">
                        <a:solidFill>
                          <a:schemeClr val="accent1">
                            <a:lumMod val="75000"/>
                          </a:schemeClr>
                        </a:solidFill>
                        <a:latin typeface="Cambria Math" panose="02040503050406030204" pitchFamily="18" charset="0"/>
                        <a:ea typeface="Cambria Math"/>
                      </a:rPr>
                      <m:t>𝑨</m:t>
                    </m:r>
                    <m:r>
                      <a:rPr lang="en-US" altLang="zh-CN" sz="2400" b="1" i="1" smtClean="0">
                        <a:solidFill>
                          <a:schemeClr val="accent1">
                            <a:lumMod val="75000"/>
                          </a:schemeClr>
                        </a:solidFill>
                        <a:latin typeface="Cambria Math" panose="02040503050406030204" pitchFamily="18" charset="0"/>
                        <a:ea typeface="Cambria Math"/>
                      </a:rPr>
                      <m:t>=</m:t>
                    </m:r>
                    <m:sSub>
                      <m:sSubPr>
                        <m:ctrlPr>
                          <a:rPr lang="en-US" altLang="zh-CN" sz="2400" b="1" i="1" smtClean="0">
                            <a:solidFill>
                              <a:schemeClr val="accent1">
                                <a:lumMod val="75000"/>
                              </a:schemeClr>
                            </a:solidFill>
                            <a:latin typeface="Cambria Math"/>
                            <a:ea typeface="Cambria Math"/>
                          </a:rPr>
                        </m:ctrlPr>
                      </m:sSubPr>
                      <m:e>
                        <m:r>
                          <a:rPr lang="en-US" altLang="zh-CN" sz="2400" b="1" i="1">
                            <a:solidFill>
                              <a:schemeClr val="accent1">
                                <a:lumMod val="75000"/>
                              </a:schemeClr>
                            </a:solidFill>
                            <a:latin typeface="Cambria Math" panose="02040503050406030204" pitchFamily="18" charset="0"/>
                            <a:ea typeface="Cambria Math"/>
                          </a:rPr>
                          <m:t>(</m:t>
                        </m:r>
                        <m:sSub>
                          <m:sSubPr>
                            <m:ctrlPr>
                              <a:rPr lang="en-US" altLang="zh-CN" sz="2400" b="1" i="1">
                                <a:solidFill>
                                  <a:schemeClr val="accent1">
                                    <a:lumMod val="75000"/>
                                  </a:schemeClr>
                                </a:solidFill>
                                <a:latin typeface="Cambria Math"/>
                                <a:ea typeface="Cambria Math"/>
                              </a:rPr>
                            </m:ctrlPr>
                          </m:sSubPr>
                          <m:e>
                            <m:r>
                              <a:rPr lang="en-US" altLang="zh-CN" sz="2400" b="1" i="1">
                                <a:solidFill>
                                  <a:schemeClr val="accent1">
                                    <a:lumMod val="75000"/>
                                  </a:schemeClr>
                                </a:solidFill>
                                <a:latin typeface="Cambria Math" panose="02040503050406030204" pitchFamily="18" charset="0"/>
                                <a:ea typeface="Cambria Math"/>
                              </a:rPr>
                              <m:t>𝒂</m:t>
                            </m:r>
                          </m:e>
                          <m:sub>
                            <m:r>
                              <a:rPr lang="en-US" altLang="zh-CN" sz="2400" b="1" i="1">
                                <a:solidFill>
                                  <a:schemeClr val="accent1">
                                    <a:lumMod val="75000"/>
                                  </a:schemeClr>
                                </a:solidFill>
                                <a:latin typeface="Cambria Math" panose="02040503050406030204" pitchFamily="18" charset="0"/>
                                <a:ea typeface="Cambria Math"/>
                              </a:rPr>
                              <m:t>𝒊𝒋</m:t>
                            </m:r>
                          </m:sub>
                        </m:sSub>
                        <m:r>
                          <a:rPr lang="en-US" altLang="zh-CN" sz="2400" b="1" i="1">
                            <a:solidFill>
                              <a:schemeClr val="accent1">
                                <a:lumMod val="75000"/>
                              </a:schemeClr>
                            </a:solidFill>
                            <a:latin typeface="Cambria Math" panose="02040503050406030204" pitchFamily="18" charset="0"/>
                            <a:ea typeface="Cambria Math"/>
                          </a:rPr>
                          <m:t>)</m:t>
                        </m:r>
                      </m:e>
                      <m:sub>
                        <m:r>
                          <a:rPr lang="en-US" altLang="zh-CN" sz="2400" b="1" i="1" smtClean="0">
                            <a:solidFill>
                              <a:schemeClr val="accent1">
                                <a:lumMod val="75000"/>
                              </a:schemeClr>
                            </a:solidFill>
                            <a:latin typeface="Cambria Math" panose="02040503050406030204" pitchFamily="18" charset="0"/>
                            <a:ea typeface="Cambria Math"/>
                          </a:rPr>
                          <m:t>𝒎</m:t>
                        </m:r>
                        <m:r>
                          <a:rPr lang="en-US" altLang="zh-CN" sz="2400" b="1"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2400" b="1" i="1" smtClean="0">
                            <a:solidFill>
                              <a:schemeClr val="accent1">
                                <a:lumMod val="75000"/>
                              </a:schemeClr>
                            </a:solidFill>
                            <a:latin typeface="Cambria Math" panose="02040503050406030204" pitchFamily="18" charset="0"/>
                            <a:ea typeface="Cambria Math" panose="02040503050406030204" pitchFamily="18" charset="0"/>
                          </a:rPr>
                          <m:t>𝒏</m:t>
                        </m:r>
                      </m:sub>
                    </m:sSub>
                    <m:r>
                      <a:rPr lang="en-US" altLang="zh-CN" sz="2400" b="1" i="1">
                        <a:solidFill>
                          <a:schemeClr val="accent1">
                            <a:lumMod val="75000"/>
                          </a:schemeClr>
                        </a:solidFill>
                        <a:latin typeface="Cambria Math" panose="02040503050406030204" pitchFamily="18" charset="0"/>
                        <a:ea typeface="Cambria Math"/>
                      </a:rPr>
                      <m:t> ,</m:t>
                    </m:r>
                    <m:r>
                      <a:rPr lang="en-US" altLang="zh-CN" sz="2400" b="1" i="1" smtClean="0">
                        <a:solidFill>
                          <a:schemeClr val="accent1">
                            <a:lumMod val="75000"/>
                          </a:schemeClr>
                        </a:solidFill>
                        <a:latin typeface="Cambria Math" panose="02040503050406030204" pitchFamily="18" charset="0"/>
                        <a:ea typeface="Cambria Math"/>
                      </a:rPr>
                      <m:t>𝑩</m:t>
                    </m:r>
                    <m:r>
                      <a:rPr lang="en-US" altLang="zh-CN" sz="2400" b="1" i="1">
                        <a:solidFill>
                          <a:schemeClr val="accent1">
                            <a:lumMod val="75000"/>
                          </a:schemeClr>
                        </a:solidFill>
                        <a:latin typeface="Cambria Math" panose="02040503050406030204" pitchFamily="18" charset="0"/>
                        <a:ea typeface="Cambria Math"/>
                      </a:rPr>
                      <m:t>=</m:t>
                    </m:r>
                    <m:sSub>
                      <m:sSubPr>
                        <m:ctrlPr>
                          <a:rPr lang="en-US" altLang="zh-CN" sz="2400" b="1" i="1">
                            <a:solidFill>
                              <a:schemeClr val="accent1">
                                <a:lumMod val="75000"/>
                              </a:schemeClr>
                            </a:solidFill>
                            <a:latin typeface="Cambria Math"/>
                            <a:ea typeface="Cambria Math"/>
                          </a:rPr>
                        </m:ctrlPr>
                      </m:sSubPr>
                      <m:e>
                        <m:r>
                          <a:rPr lang="en-US" altLang="zh-CN" sz="2400" b="1" i="1">
                            <a:solidFill>
                              <a:schemeClr val="accent1">
                                <a:lumMod val="75000"/>
                              </a:schemeClr>
                            </a:solidFill>
                            <a:latin typeface="Cambria Math" panose="02040503050406030204" pitchFamily="18" charset="0"/>
                            <a:ea typeface="Cambria Math"/>
                          </a:rPr>
                          <m:t>(</m:t>
                        </m:r>
                        <m:sSub>
                          <m:sSubPr>
                            <m:ctrlPr>
                              <a:rPr lang="en-US" altLang="zh-CN" sz="2400" b="1" i="1">
                                <a:solidFill>
                                  <a:schemeClr val="accent1">
                                    <a:lumMod val="75000"/>
                                  </a:schemeClr>
                                </a:solidFill>
                                <a:latin typeface="Cambria Math"/>
                                <a:ea typeface="Cambria Math"/>
                              </a:rPr>
                            </m:ctrlPr>
                          </m:sSubPr>
                          <m:e>
                            <m:r>
                              <a:rPr lang="en-US" altLang="zh-CN" sz="2400" b="1" i="1" smtClean="0">
                                <a:solidFill>
                                  <a:schemeClr val="accent1">
                                    <a:lumMod val="75000"/>
                                  </a:schemeClr>
                                </a:solidFill>
                                <a:latin typeface="Cambria Math" panose="02040503050406030204" pitchFamily="18" charset="0"/>
                                <a:ea typeface="Cambria Math"/>
                              </a:rPr>
                              <m:t>𝒃</m:t>
                            </m:r>
                          </m:e>
                          <m:sub>
                            <m:r>
                              <a:rPr lang="en-US" altLang="zh-CN" sz="2400" b="1" i="1">
                                <a:solidFill>
                                  <a:schemeClr val="accent1">
                                    <a:lumMod val="75000"/>
                                  </a:schemeClr>
                                </a:solidFill>
                                <a:latin typeface="Cambria Math" panose="02040503050406030204" pitchFamily="18" charset="0"/>
                                <a:ea typeface="Cambria Math"/>
                              </a:rPr>
                              <m:t>𝒊𝒋</m:t>
                            </m:r>
                          </m:sub>
                        </m:sSub>
                        <m:r>
                          <a:rPr lang="en-US" altLang="zh-CN" sz="2400" b="1" i="1">
                            <a:solidFill>
                              <a:schemeClr val="accent1">
                                <a:lumMod val="75000"/>
                              </a:schemeClr>
                            </a:solidFill>
                            <a:latin typeface="Cambria Math" panose="02040503050406030204" pitchFamily="18" charset="0"/>
                            <a:ea typeface="Cambria Math"/>
                          </a:rPr>
                          <m:t>)</m:t>
                        </m:r>
                      </m:e>
                      <m:sub>
                        <m:r>
                          <a:rPr lang="en-US" altLang="zh-CN" sz="2400" b="1" i="1">
                            <a:solidFill>
                              <a:schemeClr val="accent1">
                                <a:lumMod val="75000"/>
                              </a:schemeClr>
                            </a:solidFill>
                            <a:latin typeface="Cambria Math" panose="02040503050406030204" pitchFamily="18" charset="0"/>
                            <a:ea typeface="Cambria Math"/>
                          </a:rPr>
                          <m:t>𝒎</m:t>
                        </m:r>
                        <m:r>
                          <a:rPr lang="en-US" altLang="zh-CN" sz="2400" b="1" i="1">
                            <a:solidFill>
                              <a:schemeClr val="accent1">
                                <a:lumMod val="75000"/>
                              </a:schemeClr>
                            </a:solidFill>
                            <a:latin typeface="Cambria Math" panose="02040503050406030204" pitchFamily="18" charset="0"/>
                            <a:ea typeface="Cambria Math" panose="02040503050406030204" pitchFamily="18" charset="0"/>
                          </a:rPr>
                          <m:t>×</m:t>
                        </m:r>
                        <m:r>
                          <a:rPr lang="en-US" altLang="zh-CN" sz="2400" b="1" i="1">
                            <a:solidFill>
                              <a:schemeClr val="accent1">
                                <a:lumMod val="75000"/>
                              </a:schemeClr>
                            </a:solidFill>
                            <a:latin typeface="Cambria Math" panose="02040503050406030204" pitchFamily="18" charset="0"/>
                            <a:ea typeface="Cambria Math" panose="02040503050406030204" pitchFamily="18" charset="0"/>
                          </a:rPr>
                          <m:t>𝒏</m:t>
                        </m:r>
                      </m:sub>
                    </m:sSub>
                    <m:r>
                      <a:rPr lang="en-US" altLang="zh-CN" sz="2400" b="1" i="0" smtClean="0">
                        <a:solidFill>
                          <a:schemeClr val="accent1">
                            <a:lumMod val="75000"/>
                          </a:schemeClr>
                        </a:solidFill>
                        <a:latin typeface="Cambria Math" panose="02040503050406030204" pitchFamily="18" charset="0"/>
                        <a:ea typeface="Cambria Math" panose="02040503050406030204" pitchFamily="18" charset="0"/>
                      </a:rPr>
                      <m:t> </m:t>
                    </m:r>
                  </m:oMath>
                </a14:m>
                <a:r>
                  <a:rPr kumimoji="1" lang="zh-CN" altLang="en-US" sz="2400" b="1" dirty="0" smtClean="0">
                    <a:solidFill>
                      <a:schemeClr val="accent1">
                        <a:lumMod val="75000"/>
                      </a:schemeClr>
                    </a:solidFill>
                    <a:latin typeface="Calibri" pitchFamily="34" charset="0"/>
                  </a:rPr>
                  <a:t>，</a:t>
                </a:r>
                <a:r>
                  <a:rPr lang="en-US" altLang="zh-CN" sz="2400" b="1" dirty="0">
                    <a:solidFill>
                      <a:schemeClr val="accent1">
                        <a:lumMod val="75000"/>
                      </a:schemeClr>
                    </a:solidFill>
                    <a:ea typeface="Cambria Math"/>
                  </a:rPr>
                  <a:t> </a:t>
                </a:r>
                <a14:m>
                  <m:oMath xmlns:m="http://schemas.openxmlformats.org/officeDocument/2006/math">
                    <m:r>
                      <a:rPr lang="en-US" altLang="zh-CN" sz="2400" b="1" i="1">
                        <a:solidFill>
                          <a:schemeClr val="accent1">
                            <a:lumMod val="75000"/>
                          </a:schemeClr>
                        </a:solidFill>
                        <a:latin typeface="Cambria Math" panose="02040503050406030204" pitchFamily="18" charset="0"/>
                        <a:ea typeface="Cambria Math"/>
                      </a:rPr>
                      <m:t>𝑨</m:t>
                    </m:r>
                    <m:r>
                      <a:rPr lang="en-US" altLang="zh-CN" sz="2400" b="1" i="1" smtClean="0">
                        <a:solidFill>
                          <a:schemeClr val="accent1">
                            <a:lumMod val="75000"/>
                          </a:schemeClr>
                        </a:solidFill>
                        <a:latin typeface="Cambria Math" panose="02040503050406030204" pitchFamily="18" charset="0"/>
                        <a:ea typeface="Cambria Math"/>
                      </a:rPr>
                      <m:t>=</m:t>
                    </m:r>
                    <m:r>
                      <a:rPr lang="en-US" altLang="zh-CN" sz="2400" b="1" i="1" smtClean="0">
                        <a:solidFill>
                          <a:schemeClr val="accent1">
                            <a:lumMod val="75000"/>
                          </a:schemeClr>
                        </a:solidFill>
                        <a:latin typeface="Cambria Math" panose="02040503050406030204" pitchFamily="18" charset="0"/>
                        <a:ea typeface="Cambria Math"/>
                      </a:rPr>
                      <m:t>𝑩</m:t>
                    </m:r>
                    <m:r>
                      <a:rPr lang="en-US" altLang="zh-CN" sz="2400" b="1" i="1" smtClean="0">
                        <a:solidFill>
                          <a:schemeClr val="accent1">
                            <a:lumMod val="75000"/>
                          </a:schemeClr>
                        </a:solidFill>
                        <a:latin typeface="Cambria Math" panose="02040503050406030204" pitchFamily="18" charset="0"/>
                        <a:ea typeface="Cambria Math" panose="02040503050406030204" pitchFamily="18" charset="0"/>
                      </a:rPr>
                      <m:t>⇔</m:t>
                    </m:r>
                    <m:sSub>
                      <m:sSubPr>
                        <m:ctrlPr>
                          <a:rPr lang="en-US" altLang="zh-CN" sz="2400" b="1" i="1">
                            <a:solidFill>
                              <a:schemeClr val="accent1">
                                <a:lumMod val="75000"/>
                              </a:schemeClr>
                            </a:solidFill>
                            <a:latin typeface="Cambria Math"/>
                            <a:ea typeface="Cambria Math"/>
                          </a:rPr>
                        </m:ctrlPr>
                      </m:sSubPr>
                      <m:e>
                        <m:r>
                          <a:rPr lang="en-US" altLang="zh-CN" sz="2400" b="1" i="1">
                            <a:solidFill>
                              <a:schemeClr val="accent1">
                                <a:lumMod val="75000"/>
                              </a:schemeClr>
                            </a:solidFill>
                            <a:latin typeface="Cambria Math" panose="02040503050406030204" pitchFamily="18" charset="0"/>
                            <a:ea typeface="Cambria Math"/>
                          </a:rPr>
                          <m:t>𝒂</m:t>
                        </m:r>
                      </m:e>
                      <m:sub>
                        <m:r>
                          <a:rPr lang="en-US" altLang="zh-CN" sz="2400" b="1" i="1">
                            <a:solidFill>
                              <a:schemeClr val="accent1">
                                <a:lumMod val="75000"/>
                              </a:schemeClr>
                            </a:solidFill>
                            <a:latin typeface="Cambria Math" panose="02040503050406030204" pitchFamily="18" charset="0"/>
                            <a:ea typeface="Cambria Math"/>
                          </a:rPr>
                          <m:t>𝒊𝒋</m:t>
                        </m:r>
                      </m:sub>
                    </m:sSub>
                    <m:r>
                      <a:rPr lang="en-US" altLang="zh-CN" sz="2400" b="1" i="0" smtClean="0">
                        <a:solidFill>
                          <a:schemeClr val="accent1">
                            <a:lumMod val="75000"/>
                          </a:schemeClr>
                        </a:solidFill>
                        <a:latin typeface="Cambria Math" panose="02040503050406030204" pitchFamily="18" charset="0"/>
                        <a:ea typeface="Cambria Math"/>
                      </a:rPr>
                      <m:t>=</m:t>
                    </m:r>
                    <m:sSub>
                      <m:sSubPr>
                        <m:ctrlPr>
                          <a:rPr lang="en-US" altLang="zh-CN" sz="2400" b="1" i="1">
                            <a:solidFill>
                              <a:schemeClr val="accent1">
                                <a:lumMod val="75000"/>
                              </a:schemeClr>
                            </a:solidFill>
                            <a:latin typeface="Cambria Math"/>
                            <a:ea typeface="Cambria Math"/>
                          </a:rPr>
                        </m:ctrlPr>
                      </m:sSubPr>
                      <m:e>
                        <m:r>
                          <a:rPr lang="en-US" altLang="zh-CN" sz="2400" b="1" i="1">
                            <a:solidFill>
                              <a:schemeClr val="accent1">
                                <a:lumMod val="75000"/>
                              </a:schemeClr>
                            </a:solidFill>
                            <a:latin typeface="Cambria Math" panose="02040503050406030204" pitchFamily="18" charset="0"/>
                            <a:ea typeface="Cambria Math"/>
                          </a:rPr>
                          <m:t>𝒃</m:t>
                        </m:r>
                      </m:e>
                      <m:sub>
                        <m:r>
                          <a:rPr lang="en-US" altLang="zh-CN" sz="2400" b="1" i="1">
                            <a:solidFill>
                              <a:schemeClr val="accent1">
                                <a:lumMod val="75000"/>
                              </a:schemeClr>
                            </a:solidFill>
                            <a:latin typeface="Cambria Math" panose="02040503050406030204" pitchFamily="18" charset="0"/>
                            <a:ea typeface="Cambria Math"/>
                          </a:rPr>
                          <m:t>𝒊𝒋</m:t>
                        </m:r>
                      </m:sub>
                    </m:sSub>
                  </m:oMath>
                </a14:m>
                <a:r>
                  <a:rPr kumimoji="1" lang="en-US" altLang="zh-CN" sz="2400" b="1" dirty="0" smtClean="0">
                    <a:solidFill>
                      <a:schemeClr val="accent1">
                        <a:lumMod val="75000"/>
                      </a:schemeClr>
                    </a:solidFill>
                    <a:latin typeface="Calibri" pitchFamily="34" charset="0"/>
                  </a:rPr>
                  <a:t>.</a:t>
                </a:r>
                <a:endParaRPr kumimoji="1" lang="zh-CN" altLang="en-US" sz="2400" b="1" dirty="0">
                  <a:solidFill>
                    <a:schemeClr val="accent1">
                      <a:lumMod val="75000"/>
                    </a:schemeClr>
                  </a:solidFill>
                  <a:latin typeface="Calibri" pitchFamily="34" charset="0"/>
                </a:endParaRPr>
              </a:p>
            </p:txBody>
          </p:sp>
        </mc:Choice>
        <mc:Fallback xmlns="">
          <p:sp>
            <p:nvSpPr>
              <p:cNvPr id="26" name="TextBox 29"/>
              <p:cNvSpPr txBox="1">
                <a:spLocks noRot="1" noChangeAspect="1" noMove="1" noResize="1" noEditPoints="1" noAdjustHandles="1" noChangeArrowheads="1" noChangeShapeType="1" noTextEdit="1"/>
              </p:cNvSpPr>
              <p:nvPr/>
            </p:nvSpPr>
            <p:spPr bwMode="auto">
              <a:xfrm>
                <a:off x="1857376" y="6269642"/>
                <a:ext cx="9424913" cy="496674"/>
              </a:xfrm>
              <a:prstGeom prst="rect">
                <a:avLst/>
              </a:prstGeom>
              <a:blipFill rotWithShape="0">
                <a:blip r:embed="rId49"/>
                <a:stretch>
                  <a:fillRect l="-1035" t="-13415" b="-219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p:cNvSpPr/>
          <p:nvPr/>
        </p:nvSpPr>
        <p:spPr>
          <a:xfrm>
            <a:off x="1021676" y="392492"/>
            <a:ext cx="2749471" cy="707886"/>
          </a:xfrm>
          <a:prstGeom prst="rect">
            <a:avLst/>
          </a:prstGeom>
        </p:spPr>
        <p:txBody>
          <a:bodyPr wrap="none">
            <a:spAutoFit/>
          </a:bodyPr>
          <a:lstStyle/>
          <a:p>
            <a:pPr>
              <a:spcBef>
                <a:spcPct val="50000"/>
              </a:spcBef>
            </a:pPr>
            <a:r>
              <a:rPr lang="zh-CN" altLang="en-US" sz="4000" b="1" dirty="0">
                <a:solidFill>
                  <a:srgbClr val="F6363F"/>
                </a:solidFill>
                <a:latin typeface="微软雅黑" panose="020B0503020204020204" pitchFamily="34" charset="-122"/>
                <a:ea typeface="微软雅黑" panose="020B0503020204020204" pitchFamily="34" charset="-122"/>
              </a:rPr>
              <a:t>矩阵的定义</a:t>
            </a:r>
          </a:p>
        </p:txBody>
      </p:sp>
    </p:spTree>
    <p:extLst>
      <p:ext uri="{BB962C8B-B14F-4D97-AF65-F5344CB8AC3E}">
        <p14:creationId xmlns:p14="http://schemas.microsoft.com/office/powerpoint/2010/main" val="261829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ox(i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矩阵乘法不满足交换律</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9" name="Object 32"/>
          <p:cNvGraphicFramePr>
            <a:graphicFrameLocks noChangeAspect="1"/>
          </p:cNvGraphicFramePr>
          <p:nvPr>
            <p:extLst>
              <p:ext uri="{D42A27DB-BD31-4B8C-83A1-F6EECF244321}">
                <p14:modId xmlns:p14="http://schemas.microsoft.com/office/powerpoint/2010/main" val="810401778"/>
              </p:ext>
            </p:extLst>
          </p:nvPr>
        </p:nvGraphicFramePr>
        <p:xfrm>
          <a:off x="6005513" y="1011238"/>
          <a:ext cx="2297112" cy="1893887"/>
        </p:xfrm>
        <a:graphic>
          <a:graphicData uri="http://schemas.openxmlformats.org/presentationml/2006/ole">
            <mc:AlternateContent xmlns:mc="http://schemas.openxmlformats.org/markup-compatibility/2006">
              <mc:Choice xmlns:v="urn:schemas-microsoft-com:vml" Requires="v">
                <p:oleObj spid="_x0000_s85506" name="Equation" r:id="rId3" imgW="787320" imgH="711000" progId="Equation.DSMT4">
                  <p:embed/>
                </p:oleObj>
              </mc:Choice>
              <mc:Fallback>
                <p:oleObj name="Equation" r:id="rId3" imgW="787320" imgH="711000" progId="Equation.DSMT4">
                  <p:embed/>
                  <p:pic>
                    <p:nvPicPr>
                      <p:cNvPr id="0" name=""/>
                      <p:cNvPicPr>
                        <a:picLocks noChangeAspect="1" noChangeArrowheads="1"/>
                      </p:cNvPicPr>
                      <p:nvPr/>
                    </p:nvPicPr>
                    <p:blipFill>
                      <a:blip r:embed="rId4"/>
                      <a:srcRect/>
                      <a:stretch>
                        <a:fillRect/>
                      </a:stretch>
                    </p:blipFill>
                    <p:spPr bwMode="auto">
                      <a:xfrm>
                        <a:off x="6005513" y="1011238"/>
                        <a:ext cx="2297112" cy="1893887"/>
                      </a:xfrm>
                      <a:prstGeom prst="rect">
                        <a:avLst/>
                      </a:prstGeom>
                      <a:noFill/>
                      <a:extLst/>
                    </p:spPr>
                  </p:pic>
                </p:oleObj>
              </mc:Fallback>
            </mc:AlternateContent>
          </a:graphicData>
        </a:graphic>
      </p:graphicFrame>
      <p:grpSp>
        <p:nvGrpSpPr>
          <p:cNvPr id="2" name="组合 1"/>
          <p:cNvGrpSpPr/>
          <p:nvPr/>
        </p:nvGrpSpPr>
        <p:grpSpPr>
          <a:xfrm>
            <a:off x="1391412" y="1363663"/>
            <a:ext cx="9546336" cy="4535460"/>
            <a:chOff x="1391412" y="1363663"/>
            <a:chExt cx="9546336" cy="4535460"/>
          </a:xfrm>
        </p:grpSpPr>
        <p:sp>
          <p:nvSpPr>
            <p:cNvPr id="34" name="矩形 33"/>
            <p:cNvSpPr/>
            <p:nvPr/>
          </p:nvSpPr>
          <p:spPr>
            <a:xfrm>
              <a:off x="1391412" y="1621029"/>
              <a:ext cx="9546336" cy="4278094"/>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n-ea"/>
                </a:rPr>
                <a:t>例：</a:t>
              </a:r>
              <a:endParaRPr lang="en-US" altLang="zh-CN" sz="3200" dirty="0" smtClean="0">
                <a:latin typeface="+mn-ea"/>
              </a:endParaRPr>
            </a:p>
            <a:p>
              <a:pPr>
                <a:lnSpc>
                  <a:spcPct val="200000"/>
                </a:lnSpc>
                <a:spcBef>
                  <a:spcPts val="1200"/>
                </a:spcBef>
                <a:spcAft>
                  <a:spcPts val="1200"/>
                </a:spcAft>
                <a:buClr>
                  <a:srgbClr val="00B0F0"/>
                </a:buClr>
                <a:buSzPct val="90000"/>
              </a:pPr>
              <a:r>
                <a:rPr lang="zh-CN" altLang="en-US" sz="3200" dirty="0" smtClean="0">
                  <a:latin typeface="+mj-ea"/>
                  <a:ea typeface="+mj-ea"/>
                </a:rPr>
                <a:t>计算得</a:t>
              </a:r>
              <a:endParaRPr lang="en-US" altLang="zh-CN" sz="3200" dirty="0" smtClean="0">
                <a:latin typeface="+mj-ea"/>
                <a:ea typeface="+mj-ea"/>
              </a:endParaRPr>
            </a:p>
            <a:p>
              <a:pPr>
                <a:spcBef>
                  <a:spcPts val="1200"/>
                </a:spcBef>
                <a:spcAft>
                  <a:spcPts val="1200"/>
                </a:spcAft>
                <a:buClr>
                  <a:srgbClr val="00B0F0"/>
                </a:buClr>
                <a:buSzPct val="90000"/>
              </a:pPr>
              <a:endParaRPr lang="en-US" altLang="zh-CN" sz="3200" dirty="0">
                <a:latin typeface="+mj-ea"/>
                <a:ea typeface="+mj-ea"/>
              </a:endParaRPr>
            </a:p>
            <a:p>
              <a:pPr>
                <a:spcBef>
                  <a:spcPts val="1200"/>
                </a:spcBef>
                <a:spcAft>
                  <a:spcPts val="1200"/>
                </a:spcAft>
                <a:buClr>
                  <a:srgbClr val="00B0F0"/>
                </a:buClr>
                <a:buSzPct val="90000"/>
              </a:pPr>
              <a:r>
                <a:rPr lang="zh-CN" altLang="en-US" sz="3200" dirty="0" smtClean="0">
                  <a:latin typeface="+mj-ea"/>
                  <a:ea typeface="+mj-ea"/>
                </a:rPr>
                <a:t>                                     </a:t>
              </a:r>
              <a:endParaRPr lang="en-US" altLang="zh-CN" sz="3200" dirty="0" smtClean="0">
                <a:latin typeface="+mj-ea"/>
                <a:ea typeface="+mj-ea"/>
              </a:endParaRPr>
            </a:p>
            <a:p>
              <a:pPr>
                <a:spcBef>
                  <a:spcPts val="1200"/>
                </a:spcBef>
                <a:spcAft>
                  <a:spcPts val="1200"/>
                </a:spcAft>
                <a:buClr>
                  <a:srgbClr val="00B0F0"/>
                </a:buClr>
                <a:buSzPct val="90000"/>
              </a:pPr>
              <a:r>
                <a:rPr lang="zh-CN" altLang="en-US" sz="3200" dirty="0" smtClean="0">
                  <a:latin typeface="+mj-ea"/>
                  <a:ea typeface="+mj-ea"/>
                </a:rPr>
                <a:t>显然，</a:t>
              </a:r>
              <a:endParaRPr lang="en-US" altLang="zh-CN" sz="3200" dirty="0" smtClean="0">
                <a:latin typeface="+mj-ea"/>
                <a:ea typeface="+mj-ea"/>
              </a:endParaRPr>
            </a:p>
          </p:txBody>
        </p:sp>
        <p:graphicFrame>
          <p:nvGraphicFramePr>
            <p:cNvPr id="43" name="Object 32"/>
            <p:cNvGraphicFramePr>
              <a:graphicFrameLocks noChangeAspect="1"/>
            </p:cNvGraphicFramePr>
            <p:nvPr>
              <p:extLst>
                <p:ext uri="{D42A27DB-BD31-4B8C-83A1-F6EECF244321}">
                  <p14:modId xmlns:p14="http://schemas.microsoft.com/office/powerpoint/2010/main" val="3069224749"/>
                </p:ext>
              </p:extLst>
            </p:nvPr>
          </p:nvGraphicFramePr>
          <p:xfrm>
            <a:off x="2262188" y="1363663"/>
            <a:ext cx="2928937" cy="1189037"/>
          </p:xfrm>
          <a:graphic>
            <a:graphicData uri="http://schemas.openxmlformats.org/presentationml/2006/ole">
              <mc:AlternateContent xmlns:mc="http://schemas.openxmlformats.org/markup-compatibility/2006">
                <mc:Choice xmlns:v="urn:schemas-microsoft-com:vml" Requires="v">
                  <p:oleObj spid="_x0000_s85507" name="Equation" r:id="rId5" imgW="1028520" imgH="457200" progId="Equation.DSMT4">
                    <p:embed/>
                  </p:oleObj>
                </mc:Choice>
                <mc:Fallback>
                  <p:oleObj name="Equation" r:id="rId5" imgW="1028520" imgH="457200" progId="Equation.DSMT4">
                    <p:embed/>
                    <p:pic>
                      <p:nvPicPr>
                        <p:cNvPr id="0" name=""/>
                        <p:cNvPicPr>
                          <a:picLocks noChangeAspect="1" noChangeArrowheads="1"/>
                        </p:cNvPicPr>
                        <p:nvPr/>
                      </p:nvPicPr>
                      <p:blipFill>
                        <a:blip r:embed="rId6"/>
                        <a:srcRect/>
                        <a:stretch>
                          <a:fillRect/>
                        </a:stretch>
                      </p:blipFill>
                      <p:spPr bwMode="auto">
                        <a:xfrm>
                          <a:off x="2262188" y="1363663"/>
                          <a:ext cx="2928937" cy="1189037"/>
                        </a:xfrm>
                        <a:prstGeom prst="rect">
                          <a:avLst/>
                        </a:prstGeom>
                        <a:noFill/>
                        <a:extLst/>
                      </p:spPr>
                    </p:pic>
                  </p:oleObj>
                </mc:Fallback>
              </mc:AlternateContent>
            </a:graphicData>
          </a:graphic>
        </p:graphicFrame>
        <p:graphicFrame>
          <p:nvGraphicFramePr>
            <p:cNvPr id="14" name="Object 32"/>
            <p:cNvGraphicFramePr>
              <a:graphicFrameLocks noChangeAspect="1"/>
            </p:cNvGraphicFramePr>
            <p:nvPr>
              <p:extLst>
                <p:ext uri="{D42A27DB-BD31-4B8C-83A1-F6EECF244321}">
                  <p14:modId xmlns:p14="http://schemas.microsoft.com/office/powerpoint/2010/main" val="683490320"/>
                </p:ext>
              </p:extLst>
            </p:nvPr>
          </p:nvGraphicFramePr>
          <p:xfrm>
            <a:off x="2484438" y="3575050"/>
            <a:ext cx="2709862" cy="1252538"/>
          </p:xfrm>
          <a:graphic>
            <a:graphicData uri="http://schemas.openxmlformats.org/presentationml/2006/ole">
              <mc:AlternateContent xmlns:mc="http://schemas.openxmlformats.org/markup-compatibility/2006">
                <mc:Choice xmlns:v="urn:schemas-microsoft-com:vml" Requires="v">
                  <p:oleObj spid="_x0000_s85508" name="Equation" r:id="rId7" imgW="901440" imgH="457200" progId="Equation.DSMT4">
                    <p:embed/>
                  </p:oleObj>
                </mc:Choice>
                <mc:Fallback>
                  <p:oleObj name="Equation" r:id="rId7" imgW="901440" imgH="457200" progId="Equation.DSMT4">
                    <p:embed/>
                    <p:pic>
                      <p:nvPicPr>
                        <p:cNvPr id="0" name=""/>
                        <p:cNvPicPr>
                          <a:picLocks noChangeAspect="1" noChangeArrowheads="1"/>
                        </p:cNvPicPr>
                        <p:nvPr/>
                      </p:nvPicPr>
                      <p:blipFill>
                        <a:blip r:embed="rId8"/>
                        <a:srcRect/>
                        <a:stretch>
                          <a:fillRect/>
                        </a:stretch>
                      </p:blipFill>
                      <p:spPr bwMode="auto">
                        <a:xfrm>
                          <a:off x="2484438" y="3575050"/>
                          <a:ext cx="2709862" cy="1252538"/>
                        </a:xfrm>
                        <a:prstGeom prst="rect">
                          <a:avLst/>
                        </a:prstGeom>
                        <a:noFill/>
                        <a:extLst/>
                      </p:spPr>
                    </p:pic>
                  </p:oleObj>
                </mc:Fallback>
              </mc:AlternateContent>
            </a:graphicData>
          </a:graphic>
        </p:graphicFrame>
        <p:graphicFrame>
          <p:nvGraphicFramePr>
            <p:cNvPr id="10" name="Object 32"/>
            <p:cNvGraphicFramePr>
              <a:graphicFrameLocks noChangeAspect="1"/>
            </p:cNvGraphicFramePr>
            <p:nvPr>
              <p:extLst>
                <p:ext uri="{D42A27DB-BD31-4B8C-83A1-F6EECF244321}">
                  <p14:modId xmlns:p14="http://schemas.microsoft.com/office/powerpoint/2010/main" val="77931288"/>
                </p:ext>
              </p:extLst>
            </p:nvPr>
          </p:nvGraphicFramePr>
          <p:xfrm>
            <a:off x="5483225" y="3240088"/>
            <a:ext cx="3549650" cy="1947862"/>
          </p:xfrm>
          <a:graphic>
            <a:graphicData uri="http://schemas.openxmlformats.org/presentationml/2006/ole">
              <mc:AlternateContent xmlns:mc="http://schemas.openxmlformats.org/markup-compatibility/2006">
                <mc:Choice xmlns:v="urn:schemas-microsoft-com:vml" Requires="v">
                  <p:oleObj spid="_x0000_s85509" name="Equation" r:id="rId9" imgW="1180800" imgH="711000" progId="Equation.DSMT4">
                    <p:embed/>
                  </p:oleObj>
                </mc:Choice>
                <mc:Fallback>
                  <p:oleObj name="Equation" r:id="rId9" imgW="1180800" imgH="711000" progId="Equation.DSMT4">
                    <p:embed/>
                    <p:pic>
                      <p:nvPicPr>
                        <p:cNvPr id="0" name=""/>
                        <p:cNvPicPr>
                          <a:picLocks noChangeAspect="1" noChangeArrowheads="1"/>
                        </p:cNvPicPr>
                        <p:nvPr/>
                      </p:nvPicPr>
                      <p:blipFill>
                        <a:blip r:embed="rId10"/>
                        <a:srcRect/>
                        <a:stretch>
                          <a:fillRect/>
                        </a:stretch>
                      </p:blipFill>
                      <p:spPr bwMode="auto">
                        <a:xfrm>
                          <a:off x="5483225" y="3240088"/>
                          <a:ext cx="3549650" cy="1947862"/>
                        </a:xfrm>
                        <a:prstGeom prst="rect">
                          <a:avLst/>
                        </a:prstGeom>
                        <a:noFill/>
                        <a:extLst/>
                      </p:spPr>
                    </p:pic>
                  </p:oleObj>
                </mc:Fallback>
              </mc:AlternateContent>
            </a:graphicData>
          </a:graphic>
        </p:graphicFrame>
        <p:graphicFrame>
          <p:nvGraphicFramePr>
            <p:cNvPr id="11" name="Object 32"/>
            <p:cNvGraphicFramePr>
              <a:graphicFrameLocks noChangeAspect="1"/>
            </p:cNvGraphicFramePr>
            <p:nvPr>
              <p:extLst>
                <p:ext uri="{D42A27DB-BD31-4B8C-83A1-F6EECF244321}">
                  <p14:modId xmlns:p14="http://schemas.microsoft.com/office/powerpoint/2010/main" val="1133696585"/>
                </p:ext>
              </p:extLst>
            </p:nvPr>
          </p:nvGraphicFramePr>
          <p:xfrm>
            <a:off x="2868613" y="5375275"/>
            <a:ext cx="1870075" cy="485775"/>
          </p:xfrm>
          <a:graphic>
            <a:graphicData uri="http://schemas.openxmlformats.org/presentationml/2006/ole">
              <mc:AlternateContent xmlns:mc="http://schemas.openxmlformats.org/markup-compatibility/2006">
                <mc:Choice xmlns:v="urn:schemas-microsoft-com:vml" Requires="v">
                  <p:oleObj spid="_x0000_s85510" name="Equation" r:id="rId11" imgW="622080" imgH="177480" progId="Equation.DSMT4">
                    <p:embed/>
                  </p:oleObj>
                </mc:Choice>
                <mc:Fallback>
                  <p:oleObj name="Equation" r:id="rId11" imgW="622080" imgH="177480" progId="Equation.DSMT4">
                    <p:embed/>
                    <p:pic>
                      <p:nvPicPr>
                        <p:cNvPr id="0" name=""/>
                        <p:cNvPicPr>
                          <a:picLocks noChangeAspect="1" noChangeArrowheads="1"/>
                        </p:cNvPicPr>
                        <p:nvPr/>
                      </p:nvPicPr>
                      <p:blipFill>
                        <a:blip r:embed="rId12"/>
                        <a:srcRect/>
                        <a:stretch>
                          <a:fillRect/>
                        </a:stretch>
                      </p:blipFill>
                      <p:spPr bwMode="auto">
                        <a:xfrm>
                          <a:off x="2868613" y="5375275"/>
                          <a:ext cx="1870075" cy="485775"/>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243916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矩阵乘法不满足消去律</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2280412" y="1519429"/>
            <a:ext cx="6876288" cy="4278094"/>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n-ea"/>
              </a:rPr>
              <a:t>例：</a:t>
            </a:r>
            <a:endParaRPr lang="en-US" altLang="zh-CN" sz="3200" dirty="0" smtClean="0">
              <a:latin typeface="+mn-ea"/>
            </a:endParaRPr>
          </a:p>
          <a:p>
            <a:pPr>
              <a:lnSpc>
                <a:spcPct val="200000"/>
              </a:lnSpc>
              <a:spcBef>
                <a:spcPts val="1200"/>
              </a:spcBef>
              <a:spcAft>
                <a:spcPts val="1200"/>
              </a:spcAft>
              <a:buClr>
                <a:srgbClr val="00B0F0"/>
              </a:buClr>
              <a:buSzPct val="90000"/>
            </a:pPr>
            <a:r>
              <a:rPr lang="zh-CN" altLang="en-US" sz="3200" dirty="0" smtClean="0">
                <a:latin typeface="+mj-ea"/>
                <a:ea typeface="+mj-ea"/>
              </a:rPr>
              <a:t>计算得</a:t>
            </a:r>
            <a:endParaRPr lang="en-US" altLang="zh-CN" sz="3200" dirty="0" smtClean="0">
              <a:latin typeface="+mj-ea"/>
              <a:ea typeface="+mj-ea"/>
            </a:endParaRPr>
          </a:p>
          <a:p>
            <a:pPr>
              <a:spcBef>
                <a:spcPts val="1200"/>
              </a:spcBef>
              <a:spcAft>
                <a:spcPts val="1200"/>
              </a:spcAft>
              <a:buClr>
                <a:srgbClr val="00B0F0"/>
              </a:buClr>
              <a:buSzPct val="90000"/>
            </a:pPr>
            <a:endParaRPr lang="en-US" altLang="zh-CN" sz="3200" dirty="0">
              <a:latin typeface="+mj-ea"/>
              <a:ea typeface="+mj-ea"/>
            </a:endParaRPr>
          </a:p>
          <a:p>
            <a:pPr>
              <a:spcBef>
                <a:spcPts val="1200"/>
              </a:spcBef>
              <a:spcAft>
                <a:spcPts val="1200"/>
              </a:spcAft>
              <a:buClr>
                <a:srgbClr val="00B0F0"/>
              </a:buClr>
              <a:buSzPct val="90000"/>
            </a:pPr>
            <a:r>
              <a:rPr lang="zh-CN" altLang="en-US" sz="3200" dirty="0" smtClean="0">
                <a:latin typeface="+mj-ea"/>
                <a:ea typeface="+mj-ea"/>
              </a:rPr>
              <a:t>                                     </a:t>
            </a:r>
            <a:endParaRPr lang="en-US" altLang="zh-CN" sz="3200" dirty="0" smtClean="0">
              <a:latin typeface="+mj-ea"/>
              <a:ea typeface="+mj-ea"/>
            </a:endParaRPr>
          </a:p>
          <a:p>
            <a:pPr>
              <a:spcBef>
                <a:spcPts val="1200"/>
              </a:spcBef>
              <a:spcAft>
                <a:spcPts val="1200"/>
              </a:spcAft>
              <a:buClr>
                <a:srgbClr val="00B0F0"/>
              </a:buClr>
              <a:buSzPct val="90000"/>
            </a:pPr>
            <a:r>
              <a:rPr lang="zh-CN" altLang="en-US" sz="3200" dirty="0" smtClean="0">
                <a:latin typeface="+mj-ea"/>
                <a:ea typeface="+mj-ea"/>
              </a:rPr>
              <a:t>显然，</a:t>
            </a:r>
            <a:endParaRPr lang="en-US" altLang="zh-CN" sz="3200" dirty="0" smtClean="0">
              <a:latin typeface="+mj-ea"/>
              <a:ea typeface="+mj-ea"/>
            </a:endParaRPr>
          </a:p>
        </p:txBody>
      </p:sp>
      <p:graphicFrame>
        <p:nvGraphicFramePr>
          <p:cNvPr id="43" name="Object 32"/>
          <p:cNvGraphicFramePr>
            <a:graphicFrameLocks noChangeAspect="1"/>
          </p:cNvGraphicFramePr>
          <p:nvPr>
            <p:extLst>
              <p:ext uri="{D42A27DB-BD31-4B8C-83A1-F6EECF244321}">
                <p14:modId xmlns:p14="http://schemas.microsoft.com/office/powerpoint/2010/main" val="3207548103"/>
              </p:ext>
            </p:extLst>
          </p:nvPr>
        </p:nvGraphicFramePr>
        <p:xfrm>
          <a:off x="3475038" y="1223963"/>
          <a:ext cx="2278062" cy="1189037"/>
        </p:xfrm>
        <a:graphic>
          <a:graphicData uri="http://schemas.openxmlformats.org/presentationml/2006/ole">
            <mc:AlternateContent xmlns:mc="http://schemas.openxmlformats.org/markup-compatibility/2006">
              <mc:Choice xmlns:v="urn:schemas-microsoft-com:vml" Requires="v">
                <p:oleObj spid="_x0000_s86429" name="Equation" r:id="rId3" imgW="799920" imgH="457200" progId="Equation.DSMT4">
                  <p:embed/>
                </p:oleObj>
              </mc:Choice>
              <mc:Fallback>
                <p:oleObj name="Equation" r:id="rId3" imgW="799920" imgH="457200" progId="Equation.DSMT4">
                  <p:embed/>
                  <p:pic>
                    <p:nvPicPr>
                      <p:cNvPr id="0" name=""/>
                      <p:cNvPicPr>
                        <a:picLocks noChangeAspect="1" noChangeArrowheads="1"/>
                      </p:cNvPicPr>
                      <p:nvPr/>
                    </p:nvPicPr>
                    <p:blipFill>
                      <a:blip r:embed="rId4"/>
                      <a:srcRect/>
                      <a:stretch>
                        <a:fillRect/>
                      </a:stretch>
                    </p:blipFill>
                    <p:spPr bwMode="auto">
                      <a:xfrm>
                        <a:off x="3475038" y="1223963"/>
                        <a:ext cx="2278062" cy="1189037"/>
                      </a:xfrm>
                      <a:prstGeom prst="rect">
                        <a:avLst/>
                      </a:prstGeom>
                      <a:noFill/>
                      <a:extLst/>
                    </p:spPr>
                  </p:pic>
                </p:oleObj>
              </mc:Fallback>
            </mc:AlternateContent>
          </a:graphicData>
        </a:graphic>
      </p:graphicFrame>
      <p:graphicFrame>
        <p:nvGraphicFramePr>
          <p:cNvPr id="14" name="Object 32"/>
          <p:cNvGraphicFramePr>
            <a:graphicFrameLocks noChangeAspect="1"/>
          </p:cNvGraphicFramePr>
          <p:nvPr>
            <p:extLst>
              <p:ext uri="{D42A27DB-BD31-4B8C-83A1-F6EECF244321}">
                <p14:modId xmlns:p14="http://schemas.microsoft.com/office/powerpoint/2010/main" val="1223404158"/>
              </p:ext>
            </p:extLst>
          </p:nvPr>
        </p:nvGraphicFramePr>
        <p:xfrm>
          <a:off x="2916238" y="3435350"/>
          <a:ext cx="3625850" cy="1252538"/>
        </p:xfrm>
        <a:graphic>
          <a:graphicData uri="http://schemas.openxmlformats.org/presentationml/2006/ole">
            <mc:AlternateContent xmlns:mc="http://schemas.openxmlformats.org/markup-compatibility/2006">
              <mc:Choice xmlns:v="urn:schemas-microsoft-com:vml" Requires="v">
                <p:oleObj spid="_x0000_s86430" name="Equation" r:id="rId5" imgW="1206360" imgH="457200" progId="Equation.DSMT4">
                  <p:embed/>
                </p:oleObj>
              </mc:Choice>
              <mc:Fallback>
                <p:oleObj name="Equation" r:id="rId5" imgW="1206360" imgH="457200" progId="Equation.DSMT4">
                  <p:embed/>
                  <p:pic>
                    <p:nvPicPr>
                      <p:cNvPr id="0" name=""/>
                      <p:cNvPicPr>
                        <a:picLocks noChangeAspect="1" noChangeArrowheads="1"/>
                      </p:cNvPicPr>
                      <p:nvPr/>
                    </p:nvPicPr>
                    <p:blipFill>
                      <a:blip r:embed="rId6"/>
                      <a:srcRect/>
                      <a:stretch>
                        <a:fillRect/>
                      </a:stretch>
                    </p:blipFill>
                    <p:spPr bwMode="auto">
                      <a:xfrm>
                        <a:off x="2916238" y="3435350"/>
                        <a:ext cx="3625850" cy="1252538"/>
                      </a:xfrm>
                      <a:prstGeom prst="rect">
                        <a:avLst/>
                      </a:prstGeom>
                      <a:noFill/>
                      <a:extLst/>
                    </p:spPr>
                  </p:pic>
                </p:oleObj>
              </mc:Fallback>
            </mc:AlternateContent>
          </a:graphicData>
        </a:graphic>
      </p:graphicFrame>
      <p:graphicFrame>
        <p:nvGraphicFramePr>
          <p:cNvPr id="9" name="Object 32"/>
          <p:cNvGraphicFramePr>
            <a:graphicFrameLocks noChangeAspect="1"/>
          </p:cNvGraphicFramePr>
          <p:nvPr>
            <p:extLst>
              <p:ext uri="{D42A27DB-BD31-4B8C-83A1-F6EECF244321}">
                <p14:modId xmlns:p14="http://schemas.microsoft.com/office/powerpoint/2010/main" val="2679029965"/>
              </p:ext>
            </p:extLst>
          </p:nvPr>
        </p:nvGraphicFramePr>
        <p:xfrm>
          <a:off x="6094413" y="1260475"/>
          <a:ext cx="2298700" cy="1217613"/>
        </p:xfrm>
        <a:graphic>
          <a:graphicData uri="http://schemas.openxmlformats.org/presentationml/2006/ole">
            <mc:AlternateContent xmlns:mc="http://schemas.openxmlformats.org/markup-compatibility/2006">
              <mc:Choice xmlns:v="urn:schemas-microsoft-com:vml" Requires="v">
                <p:oleObj spid="_x0000_s86431" name="Equation" r:id="rId7" imgW="787320" imgH="457200" progId="Equation.DSMT4">
                  <p:embed/>
                </p:oleObj>
              </mc:Choice>
              <mc:Fallback>
                <p:oleObj name="Equation" r:id="rId7" imgW="787320" imgH="457200" progId="Equation.DSMT4">
                  <p:embed/>
                  <p:pic>
                    <p:nvPicPr>
                      <p:cNvPr id="0" name=""/>
                      <p:cNvPicPr>
                        <a:picLocks noChangeAspect="1" noChangeArrowheads="1"/>
                      </p:cNvPicPr>
                      <p:nvPr/>
                    </p:nvPicPr>
                    <p:blipFill>
                      <a:blip r:embed="rId8"/>
                      <a:srcRect/>
                      <a:stretch>
                        <a:fillRect/>
                      </a:stretch>
                    </p:blipFill>
                    <p:spPr bwMode="auto">
                      <a:xfrm>
                        <a:off x="6094413" y="1260475"/>
                        <a:ext cx="2298700" cy="1217613"/>
                      </a:xfrm>
                      <a:prstGeom prst="rect">
                        <a:avLst/>
                      </a:prstGeom>
                      <a:noFill/>
                      <a:extLst/>
                    </p:spPr>
                  </p:pic>
                </p:oleObj>
              </mc:Fallback>
            </mc:AlternateContent>
          </a:graphicData>
        </a:graphic>
      </p:graphicFrame>
      <p:graphicFrame>
        <p:nvGraphicFramePr>
          <p:cNvPr id="11" name="Object 32"/>
          <p:cNvGraphicFramePr>
            <a:graphicFrameLocks noChangeAspect="1"/>
          </p:cNvGraphicFramePr>
          <p:nvPr>
            <p:extLst>
              <p:ext uri="{D42A27DB-BD31-4B8C-83A1-F6EECF244321}">
                <p14:modId xmlns:p14="http://schemas.microsoft.com/office/powerpoint/2010/main" val="973082006"/>
              </p:ext>
            </p:extLst>
          </p:nvPr>
        </p:nvGraphicFramePr>
        <p:xfrm>
          <a:off x="4043363" y="5235575"/>
          <a:ext cx="1296987" cy="485775"/>
        </p:xfrm>
        <a:graphic>
          <a:graphicData uri="http://schemas.openxmlformats.org/presentationml/2006/ole">
            <mc:AlternateContent xmlns:mc="http://schemas.openxmlformats.org/markup-compatibility/2006">
              <mc:Choice xmlns:v="urn:schemas-microsoft-com:vml" Requires="v">
                <p:oleObj spid="_x0000_s86432" name="Equation" r:id="rId9" imgW="431640" imgH="177480" progId="Equation.DSMT4">
                  <p:embed/>
                </p:oleObj>
              </mc:Choice>
              <mc:Fallback>
                <p:oleObj name="Equation" r:id="rId9" imgW="431640" imgH="177480" progId="Equation.DSMT4">
                  <p:embed/>
                  <p:pic>
                    <p:nvPicPr>
                      <p:cNvPr id="0" name=""/>
                      <p:cNvPicPr>
                        <a:picLocks noChangeAspect="1" noChangeArrowheads="1"/>
                      </p:cNvPicPr>
                      <p:nvPr/>
                    </p:nvPicPr>
                    <p:blipFill>
                      <a:blip r:embed="rId10"/>
                      <a:srcRect/>
                      <a:stretch>
                        <a:fillRect/>
                      </a:stretch>
                    </p:blipFill>
                    <p:spPr bwMode="auto">
                      <a:xfrm>
                        <a:off x="4043363" y="5235575"/>
                        <a:ext cx="1296987" cy="485775"/>
                      </a:xfrm>
                      <a:prstGeom prst="rect">
                        <a:avLst/>
                      </a:prstGeom>
                      <a:noFill/>
                      <a:extLst/>
                    </p:spPr>
                  </p:pic>
                </p:oleObj>
              </mc:Fallback>
            </mc:AlternateContent>
          </a:graphicData>
        </a:graphic>
      </p:graphicFrame>
    </p:spTree>
    <p:extLst>
      <p:ext uri="{BB962C8B-B14F-4D97-AF65-F5344CB8AC3E}">
        <p14:creationId xmlns:p14="http://schemas.microsoft.com/office/powerpoint/2010/main" val="311342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矩阵运算的性质</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1391412" y="1392429"/>
            <a:ext cx="9546336" cy="3785652"/>
          </a:xfrm>
          <a:prstGeom prst="rect">
            <a:avLst/>
          </a:prstGeom>
        </p:spPr>
        <p:txBody>
          <a:bodyPr wrap="square">
            <a:spAutoFit/>
          </a:bodyPr>
          <a:lstStyle/>
          <a:p>
            <a:pPr marL="742950" indent="-742950">
              <a:spcBef>
                <a:spcPts val="1200"/>
              </a:spcBef>
              <a:spcAft>
                <a:spcPts val="1200"/>
              </a:spcAft>
              <a:buClr>
                <a:srgbClr val="00B0F0"/>
              </a:buClr>
              <a:buSzPct val="90000"/>
              <a:buFont typeface="+mj-lt"/>
              <a:buAutoNum type="arabicPeriod"/>
            </a:pPr>
            <a:r>
              <a:rPr lang="zh-CN" altLang="en-US" sz="4000" dirty="0" smtClean="0">
                <a:latin typeface="+mn-ea"/>
              </a:rPr>
              <a:t>乘法结合律</a:t>
            </a:r>
            <a:endParaRPr lang="en-US" altLang="zh-CN" sz="4000" dirty="0" smtClean="0">
              <a:latin typeface="+mn-ea"/>
            </a:endParaRPr>
          </a:p>
          <a:p>
            <a:pPr marL="742950" indent="-742950">
              <a:spcBef>
                <a:spcPts val="1200"/>
              </a:spcBef>
              <a:spcAft>
                <a:spcPts val="1200"/>
              </a:spcAft>
              <a:buClr>
                <a:srgbClr val="00B0F0"/>
              </a:buClr>
              <a:buSzPct val="90000"/>
              <a:buFont typeface="+mj-lt"/>
              <a:buAutoNum type="arabicPeriod"/>
            </a:pPr>
            <a:r>
              <a:rPr lang="zh-CN" altLang="en-US" sz="4000" dirty="0" smtClean="0">
                <a:latin typeface="+mn-ea"/>
              </a:rPr>
              <a:t>乘法分配律</a:t>
            </a:r>
            <a:endParaRPr lang="en-US" altLang="zh-CN" sz="4000" dirty="0" smtClean="0">
              <a:latin typeface="+mn-ea"/>
            </a:endParaRPr>
          </a:p>
          <a:p>
            <a:pPr>
              <a:spcBef>
                <a:spcPts val="1200"/>
              </a:spcBef>
              <a:spcAft>
                <a:spcPts val="1200"/>
              </a:spcAft>
              <a:buClr>
                <a:srgbClr val="00B0F0"/>
              </a:buClr>
              <a:buSzPct val="90000"/>
            </a:pPr>
            <a:r>
              <a:rPr lang="zh-CN" altLang="en-US" sz="4000" dirty="0" smtClean="0">
                <a:latin typeface="+mj-ea"/>
                <a:ea typeface="+mj-ea"/>
              </a:rPr>
              <a:t>                                      </a:t>
            </a:r>
            <a:endParaRPr lang="en-US" altLang="zh-CN" sz="4000" dirty="0" smtClean="0">
              <a:latin typeface="+mj-ea"/>
              <a:ea typeface="+mj-ea"/>
            </a:endParaRPr>
          </a:p>
          <a:p>
            <a:pPr marL="742950" indent="-742950">
              <a:lnSpc>
                <a:spcPct val="150000"/>
              </a:lnSpc>
              <a:spcBef>
                <a:spcPts val="1200"/>
              </a:spcBef>
              <a:spcAft>
                <a:spcPts val="1200"/>
              </a:spcAft>
              <a:buClr>
                <a:srgbClr val="00B0F0"/>
              </a:buClr>
              <a:buSzPct val="90000"/>
              <a:buFont typeface="+mj-lt"/>
              <a:buAutoNum type="arabicPeriod" startAt="3"/>
            </a:pPr>
            <a:r>
              <a:rPr lang="zh-CN" altLang="en-US" sz="4000" dirty="0" smtClean="0">
                <a:latin typeface="+mj-ea"/>
                <a:ea typeface="+mj-ea"/>
              </a:rPr>
              <a:t> 乘法和数乘的结合律</a:t>
            </a:r>
            <a:endParaRPr lang="en-US" altLang="zh-CN" sz="4000" dirty="0" smtClean="0">
              <a:latin typeface="+mj-ea"/>
              <a:ea typeface="+mj-ea"/>
            </a:endParaRPr>
          </a:p>
        </p:txBody>
      </p:sp>
      <p:graphicFrame>
        <p:nvGraphicFramePr>
          <p:cNvPr id="43" name="Object 32"/>
          <p:cNvGraphicFramePr>
            <a:graphicFrameLocks noChangeAspect="1"/>
          </p:cNvGraphicFramePr>
          <p:nvPr>
            <p:extLst>
              <p:ext uri="{D42A27DB-BD31-4B8C-83A1-F6EECF244321}">
                <p14:modId xmlns:p14="http://schemas.microsoft.com/office/powerpoint/2010/main" val="1024926560"/>
              </p:ext>
            </p:extLst>
          </p:nvPr>
        </p:nvGraphicFramePr>
        <p:xfrm>
          <a:off x="5095875" y="1471613"/>
          <a:ext cx="3879850" cy="666750"/>
        </p:xfrm>
        <a:graphic>
          <a:graphicData uri="http://schemas.openxmlformats.org/presentationml/2006/ole">
            <mc:AlternateContent xmlns:mc="http://schemas.openxmlformats.org/markup-compatibility/2006">
              <mc:Choice xmlns:v="urn:schemas-microsoft-com:vml" Requires="v">
                <p:oleObj spid="_x0000_s73214" name="Equation" r:id="rId3" imgW="1079280" imgH="203040" progId="Equation.DSMT4">
                  <p:embed/>
                </p:oleObj>
              </mc:Choice>
              <mc:Fallback>
                <p:oleObj name="Equation" r:id="rId3" imgW="1079280" imgH="203040" progId="Equation.DSMT4">
                  <p:embed/>
                  <p:pic>
                    <p:nvPicPr>
                      <p:cNvPr id="0" name=""/>
                      <p:cNvPicPr>
                        <a:picLocks noChangeAspect="1" noChangeArrowheads="1"/>
                      </p:cNvPicPr>
                      <p:nvPr/>
                    </p:nvPicPr>
                    <p:blipFill>
                      <a:blip r:embed="rId4"/>
                      <a:srcRect/>
                      <a:stretch>
                        <a:fillRect/>
                      </a:stretch>
                    </p:blipFill>
                    <p:spPr bwMode="auto">
                      <a:xfrm>
                        <a:off x="5095875" y="1471613"/>
                        <a:ext cx="3879850" cy="666750"/>
                      </a:xfrm>
                      <a:prstGeom prst="rect">
                        <a:avLst/>
                      </a:prstGeom>
                      <a:noFill/>
                      <a:extLst/>
                    </p:spPr>
                  </p:pic>
                </p:oleObj>
              </mc:Fallback>
            </mc:AlternateContent>
          </a:graphicData>
        </a:graphic>
      </p:graphicFrame>
      <p:graphicFrame>
        <p:nvGraphicFramePr>
          <p:cNvPr id="14" name="Object 32"/>
          <p:cNvGraphicFramePr>
            <a:graphicFrameLocks noChangeAspect="1"/>
          </p:cNvGraphicFramePr>
          <p:nvPr>
            <p:extLst>
              <p:ext uri="{D42A27DB-BD31-4B8C-83A1-F6EECF244321}">
                <p14:modId xmlns:p14="http://schemas.microsoft.com/office/powerpoint/2010/main" val="2733656004"/>
              </p:ext>
            </p:extLst>
          </p:nvPr>
        </p:nvGraphicFramePr>
        <p:xfrm>
          <a:off x="1674812" y="3259656"/>
          <a:ext cx="9401175" cy="666750"/>
        </p:xfrm>
        <a:graphic>
          <a:graphicData uri="http://schemas.openxmlformats.org/presentationml/2006/ole">
            <mc:AlternateContent xmlns:mc="http://schemas.openxmlformats.org/markup-compatibility/2006">
              <mc:Choice xmlns:v="urn:schemas-microsoft-com:vml" Requires="v">
                <p:oleObj spid="_x0000_s73215" name="Equation" r:id="rId5" imgW="2616120" imgH="203040" progId="Equation.DSMT4">
                  <p:embed/>
                </p:oleObj>
              </mc:Choice>
              <mc:Fallback>
                <p:oleObj name="Equation" r:id="rId5" imgW="2616120" imgH="203040" progId="Equation.DSMT4">
                  <p:embed/>
                  <p:pic>
                    <p:nvPicPr>
                      <p:cNvPr id="0" name=""/>
                      <p:cNvPicPr>
                        <a:picLocks noChangeAspect="1" noChangeArrowheads="1"/>
                      </p:cNvPicPr>
                      <p:nvPr/>
                    </p:nvPicPr>
                    <p:blipFill>
                      <a:blip r:embed="rId6"/>
                      <a:srcRect/>
                      <a:stretch>
                        <a:fillRect/>
                      </a:stretch>
                    </p:blipFill>
                    <p:spPr bwMode="auto">
                      <a:xfrm>
                        <a:off x="1674812" y="3259656"/>
                        <a:ext cx="9401175" cy="666750"/>
                      </a:xfrm>
                      <a:prstGeom prst="rect">
                        <a:avLst/>
                      </a:prstGeom>
                      <a:noFill/>
                      <a:extLst/>
                    </p:spPr>
                  </p:pic>
                </p:oleObj>
              </mc:Fallback>
            </mc:AlternateContent>
          </a:graphicData>
        </a:graphic>
      </p:graphicFrame>
      <p:graphicFrame>
        <p:nvGraphicFramePr>
          <p:cNvPr id="15" name="Object 32"/>
          <p:cNvGraphicFramePr>
            <a:graphicFrameLocks noChangeAspect="1"/>
          </p:cNvGraphicFramePr>
          <p:nvPr>
            <p:extLst>
              <p:ext uri="{D42A27DB-BD31-4B8C-83A1-F6EECF244321}">
                <p14:modId xmlns:p14="http://schemas.microsoft.com/office/powerpoint/2010/main" val="2473508435"/>
              </p:ext>
            </p:extLst>
          </p:nvPr>
        </p:nvGraphicFramePr>
        <p:xfrm>
          <a:off x="1674812" y="5347176"/>
          <a:ext cx="5751512" cy="666750"/>
        </p:xfrm>
        <a:graphic>
          <a:graphicData uri="http://schemas.openxmlformats.org/presentationml/2006/ole">
            <mc:AlternateContent xmlns:mc="http://schemas.openxmlformats.org/markup-compatibility/2006">
              <mc:Choice xmlns:v="urn:schemas-microsoft-com:vml" Requires="v">
                <p:oleObj spid="_x0000_s73216" name="Equation" r:id="rId7" imgW="1600200" imgH="203040" progId="Equation.DSMT4">
                  <p:embed/>
                </p:oleObj>
              </mc:Choice>
              <mc:Fallback>
                <p:oleObj name="Equation" r:id="rId7" imgW="1600200" imgH="203040" progId="Equation.DSMT4">
                  <p:embed/>
                  <p:pic>
                    <p:nvPicPr>
                      <p:cNvPr id="0" name=""/>
                      <p:cNvPicPr>
                        <a:picLocks noChangeAspect="1" noChangeArrowheads="1"/>
                      </p:cNvPicPr>
                      <p:nvPr/>
                    </p:nvPicPr>
                    <p:blipFill>
                      <a:blip r:embed="rId8"/>
                      <a:srcRect/>
                      <a:stretch>
                        <a:fillRect/>
                      </a:stretch>
                    </p:blipFill>
                    <p:spPr bwMode="auto">
                      <a:xfrm>
                        <a:off x="1674812" y="5347176"/>
                        <a:ext cx="5751512" cy="666750"/>
                      </a:xfrm>
                      <a:prstGeom prst="rect">
                        <a:avLst/>
                      </a:prstGeom>
                      <a:noFill/>
                      <a:extLst/>
                    </p:spPr>
                  </p:pic>
                </p:oleObj>
              </mc:Fallback>
            </mc:AlternateContent>
          </a:graphicData>
        </a:graphic>
      </p:graphicFrame>
      <p:sp>
        <p:nvSpPr>
          <p:cNvPr id="3" name="矩形 2"/>
          <p:cNvSpPr/>
          <p:nvPr/>
        </p:nvSpPr>
        <p:spPr>
          <a:xfrm>
            <a:off x="7623064" y="5255721"/>
            <a:ext cx="3262432" cy="707886"/>
          </a:xfrm>
          <a:prstGeom prst="rect">
            <a:avLst/>
          </a:prstGeom>
        </p:spPr>
        <p:txBody>
          <a:bodyPr wrap="none">
            <a:spAutoFit/>
          </a:bodyPr>
          <a:lstStyle/>
          <a:p>
            <a:r>
              <a:rPr lang="zh-CN" altLang="en-US" sz="4000" dirty="0" smtClean="0">
                <a:solidFill>
                  <a:prstClr val="black"/>
                </a:solidFill>
              </a:rPr>
              <a:t>其中    为数；</a:t>
            </a:r>
            <a:endParaRPr lang="zh-CN" altLang="en-US" dirty="0"/>
          </a:p>
        </p:txBody>
      </p:sp>
      <p:graphicFrame>
        <p:nvGraphicFramePr>
          <p:cNvPr id="13" name="Object 32"/>
          <p:cNvGraphicFramePr>
            <a:graphicFrameLocks noChangeAspect="1"/>
          </p:cNvGraphicFramePr>
          <p:nvPr>
            <p:extLst>
              <p:ext uri="{D42A27DB-BD31-4B8C-83A1-F6EECF244321}">
                <p14:modId xmlns:p14="http://schemas.microsoft.com/office/powerpoint/2010/main" val="543543285"/>
              </p:ext>
            </p:extLst>
          </p:nvPr>
        </p:nvGraphicFramePr>
        <p:xfrm>
          <a:off x="8747728" y="5370117"/>
          <a:ext cx="501650" cy="582613"/>
        </p:xfrm>
        <a:graphic>
          <a:graphicData uri="http://schemas.openxmlformats.org/presentationml/2006/ole">
            <mc:AlternateContent xmlns:mc="http://schemas.openxmlformats.org/markup-compatibility/2006">
              <mc:Choice xmlns:v="urn:schemas-microsoft-com:vml" Requires="v">
                <p:oleObj spid="_x0000_s73217" name="Equation" r:id="rId9" imgW="139680" imgH="177480" progId="Equation.DSMT4">
                  <p:embed/>
                </p:oleObj>
              </mc:Choice>
              <mc:Fallback>
                <p:oleObj name="Equation" r:id="rId9" imgW="139680" imgH="177480" progId="Equation.DSMT4">
                  <p:embed/>
                  <p:pic>
                    <p:nvPicPr>
                      <p:cNvPr id="0" name=""/>
                      <p:cNvPicPr>
                        <a:picLocks noChangeAspect="1" noChangeArrowheads="1"/>
                      </p:cNvPicPr>
                      <p:nvPr/>
                    </p:nvPicPr>
                    <p:blipFill>
                      <a:blip r:embed="rId10"/>
                      <a:srcRect/>
                      <a:stretch>
                        <a:fillRect/>
                      </a:stretch>
                    </p:blipFill>
                    <p:spPr bwMode="auto">
                      <a:xfrm>
                        <a:off x="8747728" y="5370117"/>
                        <a:ext cx="501650" cy="582613"/>
                      </a:xfrm>
                      <a:prstGeom prst="rect">
                        <a:avLst/>
                      </a:prstGeom>
                      <a:noFill/>
                      <a:extLst/>
                    </p:spPr>
                  </p:pic>
                </p:oleObj>
              </mc:Fallback>
            </mc:AlternateContent>
          </a:graphicData>
        </a:graphic>
      </p:graphicFrame>
    </p:spTree>
    <p:extLst>
      <p:ext uri="{BB962C8B-B14F-4D97-AF65-F5344CB8AC3E}">
        <p14:creationId xmlns:p14="http://schemas.microsoft.com/office/powerpoint/2010/main" val="151651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矩阵运算的性质</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1391412" y="1913129"/>
            <a:ext cx="9546336" cy="2554545"/>
          </a:xfrm>
          <a:prstGeom prst="rect">
            <a:avLst/>
          </a:prstGeom>
        </p:spPr>
        <p:txBody>
          <a:bodyPr wrap="square">
            <a:spAutoFit/>
          </a:bodyPr>
          <a:lstStyle/>
          <a:p>
            <a:pPr marL="742950" indent="-742950">
              <a:spcBef>
                <a:spcPts val="1200"/>
              </a:spcBef>
              <a:spcAft>
                <a:spcPts val="1200"/>
              </a:spcAft>
              <a:buClr>
                <a:srgbClr val="00B0F0"/>
              </a:buClr>
              <a:buSzPct val="90000"/>
              <a:buFont typeface="+mj-lt"/>
              <a:buAutoNum type="arabicPeriod" startAt="4"/>
            </a:pPr>
            <a:r>
              <a:rPr lang="zh-CN" altLang="en-US" sz="4000" dirty="0" smtClean="0">
                <a:latin typeface="+mn-ea"/>
              </a:rPr>
              <a:t>单位矩阵满足</a:t>
            </a:r>
            <a:endParaRPr lang="en-US" altLang="zh-CN" sz="4000" dirty="0" smtClean="0">
              <a:latin typeface="+mn-ea"/>
            </a:endParaRPr>
          </a:p>
          <a:p>
            <a:pPr marL="742950" indent="-742950">
              <a:spcBef>
                <a:spcPts val="1200"/>
              </a:spcBef>
              <a:spcAft>
                <a:spcPts val="1200"/>
              </a:spcAft>
              <a:buClr>
                <a:srgbClr val="00B0F0"/>
              </a:buClr>
              <a:buSzPct val="90000"/>
              <a:buFont typeface="+mj-lt"/>
              <a:buAutoNum type="arabicPeriod" startAt="4"/>
            </a:pPr>
            <a:r>
              <a:rPr lang="zh-CN" altLang="en-US" sz="4000" dirty="0" smtClean="0">
                <a:latin typeface="+mj-ea"/>
                <a:ea typeface="+mj-ea"/>
              </a:rPr>
              <a:t>零矩阵满足                                     </a:t>
            </a:r>
            <a:endParaRPr lang="en-US" altLang="zh-CN" sz="4000" dirty="0" smtClean="0">
              <a:latin typeface="+mj-ea"/>
              <a:ea typeface="+mj-ea"/>
            </a:endParaRPr>
          </a:p>
          <a:p>
            <a:pPr>
              <a:spcBef>
                <a:spcPts val="1200"/>
              </a:spcBef>
              <a:spcAft>
                <a:spcPts val="1200"/>
              </a:spcAft>
              <a:buClr>
                <a:srgbClr val="00B0F0"/>
              </a:buClr>
              <a:buSzPct val="90000"/>
            </a:pPr>
            <a:endParaRPr lang="en-US" altLang="zh-CN" sz="4000" dirty="0" smtClean="0">
              <a:latin typeface="+mj-ea"/>
              <a:ea typeface="+mj-ea"/>
            </a:endParaRPr>
          </a:p>
        </p:txBody>
      </p:sp>
      <p:graphicFrame>
        <p:nvGraphicFramePr>
          <p:cNvPr id="43" name="Object 32"/>
          <p:cNvGraphicFramePr>
            <a:graphicFrameLocks noChangeAspect="1"/>
          </p:cNvGraphicFramePr>
          <p:nvPr>
            <p:extLst>
              <p:ext uri="{D42A27DB-BD31-4B8C-83A1-F6EECF244321}">
                <p14:modId xmlns:p14="http://schemas.microsoft.com/office/powerpoint/2010/main" val="1172668972"/>
              </p:ext>
            </p:extLst>
          </p:nvPr>
        </p:nvGraphicFramePr>
        <p:xfrm>
          <a:off x="5542961" y="2004651"/>
          <a:ext cx="2921000" cy="666750"/>
        </p:xfrm>
        <a:graphic>
          <a:graphicData uri="http://schemas.openxmlformats.org/presentationml/2006/ole">
            <mc:AlternateContent xmlns:mc="http://schemas.openxmlformats.org/markup-compatibility/2006">
              <mc:Choice xmlns:v="urn:schemas-microsoft-com:vml" Requires="v">
                <p:oleObj spid="_x0000_s73990" name="Equation" r:id="rId3" imgW="812520" imgH="203040" progId="Equation.DSMT4">
                  <p:embed/>
                </p:oleObj>
              </mc:Choice>
              <mc:Fallback>
                <p:oleObj name="Equation" r:id="rId3" imgW="812520" imgH="203040" progId="Equation.DSMT4">
                  <p:embed/>
                  <p:pic>
                    <p:nvPicPr>
                      <p:cNvPr id="0" name=""/>
                      <p:cNvPicPr>
                        <a:picLocks noChangeAspect="1" noChangeArrowheads="1"/>
                      </p:cNvPicPr>
                      <p:nvPr/>
                    </p:nvPicPr>
                    <p:blipFill>
                      <a:blip r:embed="rId4"/>
                      <a:srcRect/>
                      <a:stretch>
                        <a:fillRect/>
                      </a:stretch>
                    </p:blipFill>
                    <p:spPr bwMode="auto">
                      <a:xfrm>
                        <a:off x="5542961" y="2004651"/>
                        <a:ext cx="2921000" cy="666750"/>
                      </a:xfrm>
                      <a:prstGeom prst="rect">
                        <a:avLst/>
                      </a:prstGeom>
                      <a:noFill/>
                      <a:extLst/>
                    </p:spPr>
                  </p:pic>
                </p:oleObj>
              </mc:Fallback>
            </mc:AlternateContent>
          </a:graphicData>
        </a:graphic>
      </p:graphicFrame>
      <p:graphicFrame>
        <p:nvGraphicFramePr>
          <p:cNvPr id="14" name="Object 32"/>
          <p:cNvGraphicFramePr>
            <a:graphicFrameLocks noChangeAspect="1"/>
          </p:cNvGraphicFramePr>
          <p:nvPr>
            <p:extLst>
              <p:ext uri="{D42A27DB-BD31-4B8C-83A1-F6EECF244321}">
                <p14:modId xmlns:p14="http://schemas.microsoft.com/office/powerpoint/2010/main" val="2124067784"/>
              </p:ext>
            </p:extLst>
          </p:nvPr>
        </p:nvGraphicFramePr>
        <p:xfrm>
          <a:off x="3067050" y="3738563"/>
          <a:ext cx="6616700" cy="749300"/>
        </p:xfrm>
        <a:graphic>
          <a:graphicData uri="http://schemas.openxmlformats.org/presentationml/2006/ole">
            <mc:AlternateContent xmlns:mc="http://schemas.openxmlformats.org/markup-compatibility/2006">
              <mc:Choice xmlns:v="urn:schemas-microsoft-com:vml" Requires="v">
                <p:oleObj spid="_x0000_s73991" name="Equation" r:id="rId5" imgW="1841400" imgH="228600" progId="Equation.DSMT4">
                  <p:embed/>
                </p:oleObj>
              </mc:Choice>
              <mc:Fallback>
                <p:oleObj name="Equation" r:id="rId5" imgW="1841400" imgH="228600" progId="Equation.DSMT4">
                  <p:embed/>
                  <p:pic>
                    <p:nvPicPr>
                      <p:cNvPr id="0" name=""/>
                      <p:cNvPicPr>
                        <a:picLocks noChangeAspect="1" noChangeArrowheads="1"/>
                      </p:cNvPicPr>
                      <p:nvPr/>
                    </p:nvPicPr>
                    <p:blipFill>
                      <a:blip r:embed="rId6"/>
                      <a:srcRect/>
                      <a:stretch>
                        <a:fillRect/>
                      </a:stretch>
                    </p:blipFill>
                    <p:spPr bwMode="auto">
                      <a:xfrm>
                        <a:off x="3067050" y="3738563"/>
                        <a:ext cx="6616700" cy="749300"/>
                      </a:xfrm>
                      <a:prstGeom prst="rect">
                        <a:avLst/>
                      </a:prstGeom>
                      <a:noFill/>
                      <a:extLst/>
                    </p:spPr>
                  </p:pic>
                </p:oleObj>
              </mc:Fallback>
            </mc:AlternateContent>
          </a:graphicData>
        </a:graphic>
      </p:graphicFrame>
    </p:spTree>
    <p:extLst>
      <p:ext uri="{BB962C8B-B14F-4D97-AF65-F5344CB8AC3E}">
        <p14:creationId xmlns:p14="http://schemas.microsoft.com/office/powerpoint/2010/main" val="14230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线性方程组的矩阵表示一</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1391412" y="1243152"/>
            <a:ext cx="9546336"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考虑    个方程、    个未知量的线性方程组</a:t>
            </a:r>
            <a:endParaRPr lang="en-US" altLang="zh-CN" sz="3200" dirty="0" smtClean="0">
              <a:latin typeface="+mj-ea"/>
              <a:ea typeface="+mj-ea"/>
            </a:endParaRPr>
          </a:p>
        </p:txBody>
      </p:sp>
      <p:graphicFrame>
        <p:nvGraphicFramePr>
          <p:cNvPr id="43" name="Object 32"/>
          <p:cNvGraphicFramePr>
            <a:graphicFrameLocks noChangeAspect="1"/>
          </p:cNvGraphicFramePr>
          <p:nvPr>
            <p:extLst>
              <p:ext uri="{D42A27DB-BD31-4B8C-83A1-F6EECF244321}">
                <p14:modId xmlns:p14="http://schemas.microsoft.com/office/powerpoint/2010/main" val="3590072675"/>
              </p:ext>
            </p:extLst>
          </p:nvPr>
        </p:nvGraphicFramePr>
        <p:xfrm>
          <a:off x="2325689" y="1409700"/>
          <a:ext cx="442912" cy="342251"/>
        </p:xfrm>
        <a:graphic>
          <a:graphicData uri="http://schemas.openxmlformats.org/presentationml/2006/ole">
            <mc:AlternateContent xmlns:mc="http://schemas.openxmlformats.org/markup-compatibility/2006">
              <mc:Choice xmlns:v="urn:schemas-microsoft-com:vml" Requires="v">
                <p:oleObj spid="_x0000_s75121" name="Equation" r:id="rId3" imgW="164880" imgH="139680" progId="Equation.DSMT4">
                  <p:embed/>
                </p:oleObj>
              </mc:Choice>
              <mc:Fallback>
                <p:oleObj name="Equation" r:id="rId3" imgW="164880" imgH="139680" progId="Equation.DSMT4">
                  <p:embed/>
                  <p:pic>
                    <p:nvPicPr>
                      <p:cNvPr id="0" name=""/>
                      <p:cNvPicPr>
                        <a:picLocks noChangeAspect="1" noChangeArrowheads="1"/>
                      </p:cNvPicPr>
                      <p:nvPr/>
                    </p:nvPicPr>
                    <p:blipFill>
                      <a:blip r:embed="rId4"/>
                      <a:srcRect/>
                      <a:stretch>
                        <a:fillRect/>
                      </a:stretch>
                    </p:blipFill>
                    <p:spPr bwMode="auto">
                      <a:xfrm>
                        <a:off x="2325689" y="1409700"/>
                        <a:ext cx="442912" cy="342251"/>
                      </a:xfrm>
                      <a:prstGeom prst="rect">
                        <a:avLst/>
                      </a:prstGeom>
                      <a:noFill/>
                      <a:extLst/>
                    </p:spPr>
                  </p:pic>
                </p:oleObj>
              </mc:Fallback>
            </mc:AlternateContent>
          </a:graphicData>
        </a:graphic>
      </p:graphicFrame>
      <p:graphicFrame>
        <p:nvGraphicFramePr>
          <p:cNvPr id="14" name="Object 32"/>
          <p:cNvGraphicFramePr>
            <a:graphicFrameLocks noChangeAspect="1"/>
          </p:cNvGraphicFramePr>
          <p:nvPr>
            <p:extLst>
              <p:ext uri="{D42A27DB-BD31-4B8C-83A1-F6EECF244321}">
                <p14:modId xmlns:p14="http://schemas.microsoft.com/office/powerpoint/2010/main" val="3117510123"/>
              </p:ext>
            </p:extLst>
          </p:nvPr>
        </p:nvGraphicFramePr>
        <p:xfrm>
          <a:off x="2058988" y="2128838"/>
          <a:ext cx="7827962" cy="2765425"/>
        </p:xfrm>
        <a:graphic>
          <a:graphicData uri="http://schemas.openxmlformats.org/presentationml/2006/ole">
            <mc:AlternateContent xmlns:mc="http://schemas.openxmlformats.org/markup-compatibility/2006">
              <mc:Choice xmlns:v="urn:schemas-microsoft-com:vml" Requires="v">
                <p:oleObj spid="_x0000_s75122" name="Equation" r:id="rId5" imgW="2425680" imgH="939600" progId="Equation.DSMT4">
                  <p:embed/>
                </p:oleObj>
              </mc:Choice>
              <mc:Fallback>
                <p:oleObj name="Equation" r:id="rId5" imgW="2425680" imgH="939600" progId="Equation.DSMT4">
                  <p:embed/>
                  <p:pic>
                    <p:nvPicPr>
                      <p:cNvPr id="0" name=""/>
                      <p:cNvPicPr>
                        <a:picLocks noChangeAspect="1" noChangeArrowheads="1"/>
                      </p:cNvPicPr>
                      <p:nvPr/>
                    </p:nvPicPr>
                    <p:blipFill>
                      <a:blip r:embed="rId6"/>
                      <a:srcRect/>
                      <a:stretch>
                        <a:fillRect/>
                      </a:stretch>
                    </p:blipFill>
                    <p:spPr bwMode="auto">
                      <a:xfrm>
                        <a:off x="2058988" y="2128838"/>
                        <a:ext cx="7827962" cy="2765425"/>
                      </a:xfrm>
                      <a:prstGeom prst="rect">
                        <a:avLst/>
                      </a:prstGeom>
                      <a:noFill/>
                      <a:extLst/>
                    </p:spPr>
                  </p:pic>
                </p:oleObj>
              </mc:Fallback>
            </mc:AlternateContent>
          </a:graphicData>
        </a:graphic>
      </p:graphicFrame>
      <p:graphicFrame>
        <p:nvGraphicFramePr>
          <p:cNvPr id="9" name="Object 32"/>
          <p:cNvGraphicFramePr>
            <a:graphicFrameLocks noChangeAspect="1"/>
          </p:cNvGraphicFramePr>
          <p:nvPr>
            <p:extLst>
              <p:ext uri="{D42A27DB-BD31-4B8C-83A1-F6EECF244321}">
                <p14:modId xmlns:p14="http://schemas.microsoft.com/office/powerpoint/2010/main" val="1475755037"/>
              </p:ext>
            </p:extLst>
          </p:nvPr>
        </p:nvGraphicFramePr>
        <p:xfrm>
          <a:off x="4197350" y="1353052"/>
          <a:ext cx="397518" cy="398899"/>
        </p:xfrm>
        <a:graphic>
          <a:graphicData uri="http://schemas.openxmlformats.org/presentationml/2006/ole">
            <mc:AlternateContent xmlns:mc="http://schemas.openxmlformats.org/markup-compatibility/2006">
              <mc:Choice xmlns:v="urn:schemas-microsoft-com:vml" Requires="v">
                <p:oleObj spid="_x0000_s75123"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srcRect/>
                      <a:stretch>
                        <a:fillRect/>
                      </a:stretch>
                    </p:blipFill>
                    <p:spPr bwMode="auto">
                      <a:xfrm>
                        <a:off x="4197350" y="1353052"/>
                        <a:ext cx="397518" cy="398899"/>
                      </a:xfrm>
                      <a:prstGeom prst="rect">
                        <a:avLst/>
                      </a:prstGeom>
                      <a:noFill/>
                      <a:extLst/>
                    </p:spPr>
                  </p:pic>
                </p:oleObj>
              </mc:Fallback>
            </mc:AlternateContent>
          </a:graphicData>
        </a:graphic>
      </p:graphicFrame>
    </p:spTree>
    <p:extLst>
      <p:ext uri="{BB962C8B-B14F-4D97-AF65-F5344CB8AC3E}">
        <p14:creationId xmlns:p14="http://schemas.microsoft.com/office/powerpoint/2010/main" val="427672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线性方程组的矩阵表示一</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55603" y="1215194"/>
            <a:ext cx="10567779" cy="4722734"/>
            <a:chOff x="355603" y="1215194"/>
            <a:chExt cx="10567779" cy="4722734"/>
          </a:xfrm>
        </p:grpSpPr>
        <p:sp>
          <p:nvSpPr>
            <p:cNvPr id="34" name="矩形 33"/>
            <p:cNvSpPr/>
            <p:nvPr/>
          </p:nvSpPr>
          <p:spPr>
            <a:xfrm>
              <a:off x="355603" y="1215194"/>
              <a:ext cx="774929" cy="70826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设</a:t>
              </a:r>
              <a:endParaRPr lang="en-US" altLang="zh-CN" sz="3200" dirty="0" smtClean="0">
                <a:latin typeface="+mj-ea"/>
                <a:ea typeface="+mj-ea"/>
              </a:endParaRPr>
            </a:p>
          </p:txBody>
        </p:sp>
        <p:graphicFrame>
          <p:nvGraphicFramePr>
            <p:cNvPr id="43" name="Object 32"/>
            <p:cNvGraphicFramePr>
              <a:graphicFrameLocks noChangeAspect="1"/>
            </p:cNvGraphicFramePr>
            <p:nvPr>
              <p:extLst>
                <p:ext uri="{D42A27DB-BD31-4B8C-83A1-F6EECF244321}">
                  <p14:modId xmlns:p14="http://schemas.microsoft.com/office/powerpoint/2010/main" val="356051615"/>
                </p:ext>
              </p:extLst>
            </p:nvPr>
          </p:nvGraphicFramePr>
          <p:xfrm>
            <a:off x="979467" y="1411729"/>
            <a:ext cx="5280078" cy="3106078"/>
          </p:xfrm>
          <a:graphic>
            <a:graphicData uri="http://schemas.openxmlformats.org/presentationml/2006/ole">
              <mc:AlternateContent xmlns:mc="http://schemas.openxmlformats.org/markup-compatibility/2006">
                <mc:Choice xmlns:v="urn:schemas-microsoft-com:vml" Requires="v">
                  <p:oleObj spid="_x0000_s76673" name="Equation" r:id="rId4" imgW="1663560" imgH="939600" progId="Equation.DSMT4">
                    <p:embed/>
                  </p:oleObj>
                </mc:Choice>
                <mc:Fallback>
                  <p:oleObj name="Equation" r:id="rId4" imgW="1663560" imgH="939600" progId="Equation.DSMT4">
                    <p:embed/>
                    <p:pic>
                      <p:nvPicPr>
                        <p:cNvPr id="0" name=""/>
                        <p:cNvPicPr>
                          <a:picLocks noChangeAspect="1" noChangeArrowheads="1"/>
                        </p:cNvPicPr>
                        <p:nvPr/>
                      </p:nvPicPr>
                      <p:blipFill>
                        <a:blip r:embed="rId5"/>
                        <a:srcRect/>
                        <a:stretch>
                          <a:fillRect/>
                        </a:stretch>
                      </p:blipFill>
                      <p:spPr bwMode="auto">
                        <a:xfrm>
                          <a:off x="979467" y="1411729"/>
                          <a:ext cx="5280078" cy="3106078"/>
                        </a:xfrm>
                        <a:prstGeom prst="rect">
                          <a:avLst/>
                        </a:prstGeom>
                        <a:noFill/>
                        <a:extLst/>
                      </p:spPr>
                    </p:pic>
                  </p:oleObj>
                </mc:Fallback>
              </mc:AlternateContent>
            </a:graphicData>
          </a:graphic>
        </p:graphicFrame>
        <p:graphicFrame>
          <p:nvGraphicFramePr>
            <p:cNvPr id="10" name="Object 32"/>
            <p:cNvGraphicFramePr>
              <a:graphicFrameLocks noChangeAspect="1"/>
            </p:cNvGraphicFramePr>
            <p:nvPr>
              <p:extLst>
                <p:ext uri="{D42A27DB-BD31-4B8C-83A1-F6EECF244321}">
                  <p14:modId xmlns:p14="http://schemas.microsoft.com/office/powerpoint/2010/main" val="1806607424"/>
                </p:ext>
              </p:extLst>
            </p:nvPr>
          </p:nvGraphicFramePr>
          <p:xfrm>
            <a:off x="6421168" y="1427110"/>
            <a:ext cx="1965653" cy="3090696"/>
          </p:xfrm>
          <a:graphic>
            <a:graphicData uri="http://schemas.openxmlformats.org/presentationml/2006/ole">
              <mc:AlternateContent xmlns:mc="http://schemas.openxmlformats.org/markup-compatibility/2006">
                <mc:Choice xmlns:v="urn:schemas-microsoft-com:vml" Requires="v">
                  <p:oleObj spid="_x0000_s76674" name="Equation" r:id="rId6" imgW="622080" imgH="939600" progId="Equation.DSMT4">
                    <p:embed/>
                  </p:oleObj>
                </mc:Choice>
                <mc:Fallback>
                  <p:oleObj name="Equation" r:id="rId6" imgW="622080" imgH="939600" progId="Equation.DSMT4">
                    <p:embed/>
                    <p:pic>
                      <p:nvPicPr>
                        <p:cNvPr id="0" name=""/>
                        <p:cNvPicPr>
                          <a:picLocks noChangeAspect="1" noChangeArrowheads="1"/>
                        </p:cNvPicPr>
                        <p:nvPr/>
                      </p:nvPicPr>
                      <p:blipFill>
                        <a:blip r:embed="rId7"/>
                        <a:srcRect/>
                        <a:stretch>
                          <a:fillRect/>
                        </a:stretch>
                      </p:blipFill>
                      <p:spPr bwMode="auto">
                        <a:xfrm>
                          <a:off x="6421168" y="1427110"/>
                          <a:ext cx="1965653" cy="3090696"/>
                        </a:xfrm>
                        <a:prstGeom prst="rect">
                          <a:avLst/>
                        </a:prstGeom>
                        <a:noFill/>
                        <a:extLst/>
                      </p:spPr>
                    </p:pic>
                  </p:oleObj>
                </mc:Fallback>
              </mc:AlternateContent>
            </a:graphicData>
          </a:graphic>
        </p:graphicFrame>
        <p:graphicFrame>
          <p:nvGraphicFramePr>
            <p:cNvPr id="9" name="Object 32"/>
            <p:cNvGraphicFramePr>
              <a:graphicFrameLocks noChangeAspect="1"/>
            </p:cNvGraphicFramePr>
            <p:nvPr>
              <p:extLst>
                <p:ext uri="{D42A27DB-BD31-4B8C-83A1-F6EECF244321}">
                  <p14:modId xmlns:p14="http://schemas.microsoft.com/office/powerpoint/2010/main" val="3997745113"/>
                </p:ext>
              </p:extLst>
            </p:nvPr>
          </p:nvGraphicFramePr>
          <p:xfrm>
            <a:off x="8598912" y="1454270"/>
            <a:ext cx="1897185" cy="3043698"/>
          </p:xfrm>
          <a:graphic>
            <a:graphicData uri="http://schemas.openxmlformats.org/presentationml/2006/ole">
              <mc:AlternateContent xmlns:mc="http://schemas.openxmlformats.org/markup-compatibility/2006">
                <mc:Choice xmlns:v="urn:schemas-microsoft-com:vml" Requires="v">
                  <p:oleObj spid="_x0000_s76675" name="Equation" r:id="rId8" imgW="609480" imgH="939600" progId="Equation.DSMT4">
                    <p:embed/>
                  </p:oleObj>
                </mc:Choice>
                <mc:Fallback>
                  <p:oleObj name="Equation" r:id="rId8" imgW="609480" imgH="939600" progId="Equation.DSMT4">
                    <p:embed/>
                    <p:pic>
                      <p:nvPicPr>
                        <p:cNvPr id="0" name=""/>
                        <p:cNvPicPr>
                          <a:picLocks noChangeAspect="1" noChangeArrowheads="1"/>
                        </p:cNvPicPr>
                        <p:nvPr/>
                      </p:nvPicPr>
                      <p:blipFill>
                        <a:blip r:embed="rId9"/>
                        <a:srcRect/>
                        <a:stretch>
                          <a:fillRect/>
                        </a:stretch>
                      </p:blipFill>
                      <p:spPr bwMode="auto">
                        <a:xfrm>
                          <a:off x="8598912" y="1454270"/>
                          <a:ext cx="1897185" cy="3043698"/>
                        </a:xfrm>
                        <a:prstGeom prst="rect">
                          <a:avLst/>
                        </a:prstGeom>
                        <a:noFill/>
                        <a:extLst/>
                      </p:spPr>
                    </p:pic>
                  </p:oleObj>
                </mc:Fallback>
              </mc:AlternateContent>
            </a:graphicData>
          </a:graphic>
        </p:graphicFrame>
        <p:sp>
          <p:nvSpPr>
            <p:cNvPr id="11" name="矩形 10"/>
            <p:cNvSpPr/>
            <p:nvPr/>
          </p:nvSpPr>
          <p:spPr>
            <a:xfrm>
              <a:off x="463531" y="4860710"/>
              <a:ext cx="10459851" cy="1077218"/>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称     为</a:t>
              </a:r>
              <a:r>
                <a:rPr lang="zh-CN" altLang="en-US" sz="3200" dirty="0" smtClean="0">
                  <a:solidFill>
                    <a:srgbClr val="FF0000"/>
                  </a:solidFill>
                  <a:latin typeface="+mj-ea"/>
                  <a:ea typeface="+mj-ea"/>
                </a:rPr>
                <a:t>系数矩阵</a:t>
              </a:r>
              <a:r>
                <a:rPr lang="zh-CN" altLang="en-US" sz="3200" dirty="0" smtClean="0">
                  <a:latin typeface="+mj-ea"/>
                  <a:ea typeface="+mj-ea"/>
                </a:rPr>
                <a:t>，   为</a:t>
              </a:r>
              <a:r>
                <a:rPr lang="zh-CN" altLang="en-US" sz="3200" dirty="0" smtClean="0">
                  <a:solidFill>
                    <a:srgbClr val="FF0000"/>
                  </a:solidFill>
                  <a:latin typeface="+mj-ea"/>
                  <a:ea typeface="+mj-ea"/>
                </a:rPr>
                <a:t>未知列向量</a:t>
              </a:r>
              <a:r>
                <a:rPr lang="zh-CN" altLang="en-US" sz="3200" dirty="0" smtClean="0">
                  <a:latin typeface="+mj-ea"/>
                  <a:ea typeface="+mj-ea"/>
                </a:rPr>
                <a:t>，   为</a:t>
              </a:r>
              <a:r>
                <a:rPr lang="zh-CN" altLang="en-US" sz="3200" dirty="0" smtClean="0">
                  <a:solidFill>
                    <a:srgbClr val="FF0000"/>
                  </a:solidFill>
                  <a:latin typeface="+mj-ea"/>
                  <a:ea typeface="+mj-ea"/>
                </a:rPr>
                <a:t>常数列向量</a:t>
              </a:r>
              <a:r>
                <a:rPr lang="zh-CN" altLang="en-US" sz="3200" dirty="0" smtClean="0">
                  <a:latin typeface="+mj-ea"/>
                  <a:ea typeface="+mj-ea"/>
                </a:rPr>
                <a:t>，</a:t>
              </a:r>
              <a:r>
                <a:rPr lang="zh-CN" altLang="en-US" sz="3200" dirty="0">
                  <a:latin typeface="+mj-ea"/>
                </a:rPr>
                <a:t> 为</a:t>
              </a:r>
              <a:r>
                <a:rPr lang="zh-CN" altLang="en-US" sz="3200" dirty="0" smtClean="0">
                  <a:solidFill>
                    <a:srgbClr val="FF0000"/>
                  </a:solidFill>
                  <a:latin typeface="+mj-ea"/>
                </a:rPr>
                <a:t>系数矩阵</a:t>
              </a:r>
              <a:r>
                <a:rPr lang="en-US" altLang="zh-CN" sz="3200" dirty="0" smtClean="0">
                  <a:solidFill>
                    <a:srgbClr val="FF0000"/>
                  </a:solidFill>
                  <a:latin typeface="+mj-ea"/>
                </a:rPr>
                <a:t>,            </a:t>
              </a:r>
              <a:r>
                <a:rPr lang="zh-CN" altLang="en-US" sz="3200" dirty="0" smtClean="0">
                  <a:solidFill>
                    <a:srgbClr val="FF0000"/>
                  </a:solidFill>
                  <a:latin typeface="+mj-ea"/>
                </a:rPr>
                <a:t>为增广矩阵</a:t>
              </a:r>
              <a:r>
                <a:rPr lang="en-US" altLang="zh-CN" sz="3200" dirty="0" smtClean="0">
                  <a:solidFill>
                    <a:srgbClr val="FF0000"/>
                  </a:solidFill>
                  <a:latin typeface="+mj-ea"/>
                </a:rPr>
                <a:t>. </a:t>
              </a:r>
              <a:r>
                <a:rPr lang="zh-CN" altLang="en-US" sz="3200" dirty="0" smtClean="0">
                  <a:solidFill>
                    <a:srgbClr val="FF0000"/>
                  </a:solidFill>
                  <a:latin typeface="+mj-ea"/>
                </a:rPr>
                <a:t>（</a:t>
              </a:r>
              <a:r>
                <a:rPr lang="en-US" altLang="zh-CN" sz="3200" dirty="0" smtClean="0">
                  <a:latin typeface="+mj-ea"/>
                  <a:ea typeface="+mj-ea"/>
                </a:rPr>
                <a:t>1</a:t>
              </a:r>
              <a:r>
                <a:rPr lang="zh-CN" altLang="en-US" sz="3200" dirty="0" smtClean="0">
                  <a:latin typeface="+mj-ea"/>
                  <a:ea typeface="+mj-ea"/>
                </a:rPr>
                <a:t>）可表示为</a:t>
              </a:r>
              <a:endParaRPr lang="en-US" altLang="zh-CN" sz="3200" dirty="0" smtClean="0">
                <a:latin typeface="+mj-ea"/>
                <a:ea typeface="+mj-ea"/>
              </a:endParaRPr>
            </a:p>
          </p:txBody>
        </p:sp>
        <p:graphicFrame>
          <p:nvGraphicFramePr>
            <p:cNvPr id="13" name="Object 32"/>
            <p:cNvGraphicFramePr>
              <a:graphicFrameLocks noChangeAspect="1"/>
            </p:cNvGraphicFramePr>
            <p:nvPr>
              <p:extLst>
                <p:ext uri="{D42A27DB-BD31-4B8C-83A1-F6EECF244321}">
                  <p14:modId xmlns:p14="http://schemas.microsoft.com/office/powerpoint/2010/main" val="2952673249"/>
                </p:ext>
              </p:extLst>
            </p:nvPr>
          </p:nvGraphicFramePr>
          <p:xfrm>
            <a:off x="970413" y="4860710"/>
            <a:ext cx="483993" cy="546058"/>
          </p:xfrm>
          <a:graphic>
            <a:graphicData uri="http://schemas.openxmlformats.org/presentationml/2006/ole">
              <mc:AlternateContent xmlns:mc="http://schemas.openxmlformats.org/markup-compatibility/2006">
                <mc:Choice xmlns:v="urn:schemas-microsoft-com:vml" Requires="v">
                  <p:oleObj spid="_x0000_s76676" name="Equation" r:id="rId10" imgW="152280" imgH="164880" progId="Equation.DSMT4">
                    <p:embed/>
                  </p:oleObj>
                </mc:Choice>
                <mc:Fallback>
                  <p:oleObj name="Equation" r:id="rId10" imgW="152280" imgH="164880" progId="Equation.DSMT4">
                    <p:embed/>
                    <p:pic>
                      <p:nvPicPr>
                        <p:cNvPr id="0" name=""/>
                        <p:cNvPicPr>
                          <a:picLocks noChangeAspect="1" noChangeArrowheads="1"/>
                        </p:cNvPicPr>
                        <p:nvPr/>
                      </p:nvPicPr>
                      <p:blipFill>
                        <a:blip r:embed="rId11"/>
                        <a:srcRect/>
                        <a:stretch>
                          <a:fillRect/>
                        </a:stretch>
                      </p:blipFill>
                      <p:spPr bwMode="auto">
                        <a:xfrm>
                          <a:off x="970413" y="4860710"/>
                          <a:ext cx="483993" cy="546058"/>
                        </a:xfrm>
                        <a:prstGeom prst="rect">
                          <a:avLst/>
                        </a:prstGeom>
                        <a:noFill/>
                        <a:extLst/>
                      </p:spPr>
                    </p:pic>
                  </p:oleObj>
                </mc:Fallback>
              </mc:AlternateContent>
            </a:graphicData>
          </a:graphic>
        </p:graphicFrame>
        <p:graphicFrame>
          <p:nvGraphicFramePr>
            <p:cNvPr id="14" name="Object 32"/>
            <p:cNvGraphicFramePr>
              <a:graphicFrameLocks noChangeAspect="1"/>
            </p:cNvGraphicFramePr>
            <p:nvPr>
              <p:extLst>
                <p:ext uri="{D42A27DB-BD31-4B8C-83A1-F6EECF244321}">
                  <p14:modId xmlns:p14="http://schemas.microsoft.com/office/powerpoint/2010/main" val="2280568321"/>
                </p:ext>
              </p:extLst>
            </p:nvPr>
          </p:nvGraphicFramePr>
          <p:xfrm>
            <a:off x="3713183" y="4966378"/>
            <a:ext cx="401360" cy="459534"/>
          </p:xfrm>
          <a:graphic>
            <a:graphicData uri="http://schemas.openxmlformats.org/presentationml/2006/ole">
              <mc:AlternateContent xmlns:mc="http://schemas.openxmlformats.org/markup-compatibility/2006">
                <mc:Choice xmlns:v="urn:schemas-microsoft-com:vml" Requires="v">
                  <p:oleObj spid="_x0000_s76677" name="Equation" r:id="rId12" imgW="126720" imgH="139680" progId="Equation.DSMT4">
                    <p:embed/>
                  </p:oleObj>
                </mc:Choice>
                <mc:Fallback>
                  <p:oleObj name="Equation" r:id="rId12" imgW="126720" imgH="139680" progId="Equation.DSMT4">
                    <p:embed/>
                    <p:pic>
                      <p:nvPicPr>
                        <p:cNvPr id="0" name=""/>
                        <p:cNvPicPr>
                          <a:picLocks noChangeAspect="1" noChangeArrowheads="1"/>
                        </p:cNvPicPr>
                        <p:nvPr/>
                      </p:nvPicPr>
                      <p:blipFill>
                        <a:blip r:embed="rId13"/>
                        <a:srcRect/>
                        <a:stretch>
                          <a:fillRect/>
                        </a:stretch>
                      </p:blipFill>
                      <p:spPr bwMode="auto">
                        <a:xfrm>
                          <a:off x="3713183" y="4966378"/>
                          <a:ext cx="401360" cy="459534"/>
                        </a:xfrm>
                        <a:prstGeom prst="rect">
                          <a:avLst/>
                        </a:prstGeom>
                        <a:noFill/>
                        <a:extLst/>
                      </p:spPr>
                    </p:pic>
                  </p:oleObj>
                </mc:Fallback>
              </mc:AlternateContent>
            </a:graphicData>
          </a:graphic>
        </p:graphicFrame>
        <p:graphicFrame>
          <p:nvGraphicFramePr>
            <p:cNvPr id="15" name="Object 32"/>
            <p:cNvGraphicFramePr>
              <a:graphicFrameLocks noChangeAspect="1"/>
            </p:cNvGraphicFramePr>
            <p:nvPr>
              <p:extLst>
                <p:ext uri="{D42A27DB-BD31-4B8C-83A1-F6EECF244321}">
                  <p14:modId xmlns:p14="http://schemas.microsoft.com/office/powerpoint/2010/main" val="3056714815"/>
                </p:ext>
              </p:extLst>
            </p:nvPr>
          </p:nvGraphicFramePr>
          <p:xfrm>
            <a:off x="6916976" y="4938161"/>
            <a:ext cx="394615" cy="574899"/>
          </p:xfrm>
          <a:graphic>
            <a:graphicData uri="http://schemas.openxmlformats.org/presentationml/2006/ole">
              <mc:AlternateContent xmlns:mc="http://schemas.openxmlformats.org/markup-compatibility/2006">
                <mc:Choice xmlns:v="urn:schemas-microsoft-com:vml" Requires="v">
                  <p:oleObj spid="_x0000_s76678" name="Equation" r:id="rId14" imgW="126720" imgH="177480" progId="Equation.DSMT4">
                    <p:embed/>
                  </p:oleObj>
                </mc:Choice>
                <mc:Fallback>
                  <p:oleObj name="Equation" r:id="rId14" imgW="126720" imgH="177480" progId="Equation.DSMT4">
                    <p:embed/>
                    <p:pic>
                      <p:nvPicPr>
                        <p:cNvPr id="0" name=""/>
                        <p:cNvPicPr>
                          <a:picLocks noChangeAspect="1" noChangeArrowheads="1"/>
                        </p:cNvPicPr>
                        <p:nvPr/>
                      </p:nvPicPr>
                      <p:blipFill>
                        <a:blip r:embed="rId15"/>
                        <a:srcRect/>
                        <a:stretch>
                          <a:fillRect/>
                        </a:stretch>
                      </p:blipFill>
                      <p:spPr bwMode="auto">
                        <a:xfrm>
                          <a:off x="6916976" y="4938161"/>
                          <a:ext cx="394615" cy="574899"/>
                        </a:xfrm>
                        <a:prstGeom prst="rect">
                          <a:avLst/>
                        </a:prstGeom>
                        <a:noFill/>
                        <a:extLst/>
                      </p:spPr>
                    </p:pic>
                  </p:oleObj>
                </mc:Fallback>
              </mc:AlternateContent>
            </a:graphicData>
          </a:graphic>
        </p:graphicFrame>
        <p:graphicFrame>
          <p:nvGraphicFramePr>
            <p:cNvPr id="16" name="Object 32"/>
            <p:cNvGraphicFramePr>
              <a:graphicFrameLocks noChangeAspect="1"/>
            </p:cNvGraphicFramePr>
            <p:nvPr>
              <p:extLst>
                <p:ext uri="{D42A27DB-BD31-4B8C-83A1-F6EECF244321}">
                  <p14:modId xmlns:p14="http://schemas.microsoft.com/office/powerpoint/2010/main" val="3064889236"/>
                </p:ext>
              </p:extLst>
            </p:nvPr>
          </p:nvGraphicFramePr>
          <p:xfrm>
            <a:off x="9005543" y="5353415"/>
            <a:ext cx="1485708" cy="584513"/>
          </p:xfrm>
          <a:graphic>
            <a:graphicData uri="http://schemas.openxmlformats.org/presentationml/2006/ole">
              <mc:AlternateContent xmlns:mc="http://schemas.openxmlformats.org/markup-compatibility/2006">
                <mc:Choice xmlns:v="urn:schemas-microsoft-com:vml" Requires="v">
                  <p:oleObj spid="_x0000_s76679" name="Equation" r:id="rId16" imgW="469800" imgH="177480" progId="Equation.DSMT4">
                    <p:embed/>
                  </p:oleObj>
                </mc:Choice>
                <mc:Fallback>
                  <p:oleObj name="Equation" r:id="rId16" imgW="469800" imgH="177480" progId="Equation.DSMT4">
                    <p:embed/>
                    <p:pic>
                      <p:nvPicPr>
                        <p:cNvPr id="0" name=""/>
                        <p:cNvPicPr>
                          <a:picLocks noChangeAspect="1" noChangeArrowheads="1"/>
                        </p:cNvPicPr>
                        <p:nvPr/>
                      </p:nvPicPr>
                      <p:blipFill>
                        <a:blip r:embed="rId17"/>
                        <a:srcRect/>
                        <a:stretch>
                          <a:fillRect/>
                        </a:stretch>
                      </p:blipFill>
                      <p:spPr bwMode="auto">
                        <a:xfrm>
                          <a:off x="9005543" y="5353415"/>
                          <a:ext cx="1485708" cy="584513"/>
                        </a:xfrm>
                        <a:prstGeom prst="rect">
                          <a:avLst/>
                        </a:prstGeom>
                        <a:noFill/>
                        <a:extLst/>
                      </p:spPr>
                    </p:pic>
                  </p:oleObj>
                </mc:Fallback>
              </mc:AlternateContent>
            </a:graphicData>
          </a:graphic>
        </p:graphicFrame>
        <p:graphicFrame>
          <p:nvGraphicFramePr>
            <p:cNvPr id="17" name="Object 32"/>
            <p:cNvGraphicFramePr>
              <a:graphicFrameLocks noChangeAspect="1"/>
            </p:cNvGraphicFramePr>
            <p:nvPr>
              <p:extLst>
                <p:ext uri="{D42A27DB-BD31-4B8C-83A1-F6EECF244321}">
                  <p14:modId xmlns:p14="http://schemas.microsoft.com/office/powerpoint/2010/main" val="1700772841"/>
                </p:ext>
              </p:extLst>
            </p:nvPr>
          </p:nvGraphicFramePr>
          <p:xfrm>
            <a:off x="2398886" y="5380603"/>
            <a:ext cx="1138238" cy="555625"/>
          </p:xfrm>
          <a:graphic>
            <a:graphicData uri="http://schemas.openxmlformats.org/presentationml/2006/ole">
              <mc:AlternateContent xmlns:mc="http://schemas.openxmlformats.org/markup-compatibility/2006">
                <mc:Choice xmlns:v="urn:schemas-microsoft-com:vml" Requires="v">
                  <p:oleObj spid="_x0000_s76680" name="Equation" r:id="rId18" imgW="380880" imgH="203040" progId="Equation.DSMT4">
                    <p:embed/>
                  </p:oleObj>
                </mc:Choice>
                <mc:Fallback>
                  <p:oleObj name="Equation" r:id="rId18" imgW="380880" imgH="203040" progId="Equation.DSMT4">
                    <p:embed/>
                    <p:pic>
                      <p:nvPicPr>
                        <p:cNvPr id="0" name=""/>
                        <p:cNvPicPr>
                          <a:picLocks noChangeAspect="1" noChangeArrowheads="1"/>
                        </p:cNvPicPr>
                        <p:nvPr/>
                      </p:nvPicPr>
                      <p:blipFill>
                        <a:blip r:embed="rId19"/>
                        <a:srcRect/>
                        <a:stretch>
                          <a:fillRect/>
                        </a:stretch>
                      </p:blipFill>
                      <p:spPr bwMode="auto">
                        <a:xfrm>
                          <a:off x="2398886" y="5380603"/>
                          <a:ext cx="1138238" cy="555625"/>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279192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线性方程组的矩阵表示一</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745298" y="2025198"/>
            <a:ext cx="10278301" cy="1877437"/>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当         ，称               为</a:t>
            </a:r>
            <a:r>
              <a:rPr lang="zh-CN" altLang="en-US" sz="3200" dirty="0" smtClean="0">
                <a:solidFill>
                  <a:srgbClr val="FF0000"/>
                </a:solidFill>
                <a:latin typeface="+mj-ea"/>
                <a:ea typeface="+mj-ea"/>
              </a:rPr>
              <a:t>非齐次线性方程组</a:t>
            </a:r>
            <a:r>
              <a:rPr lang="zh-CN" altLang="en-US" sz="3200" dirty="0" smtClean="0">
                <a:latin typeface="+mj-ea"/>
                <a:ea typeface="+mj-ea"/>
              </a:rPr>
              <a:t>；</a:t>
            </a:r>
            <a:endParaRPr lang="en-US" altLang="zh-CN" sz="3200" dirty="0" smtClean="0">
              <a:latin typeface="+mj-ea"/>
              <a:ea typeface="+mj-ea"/>
            </a:endParaRPr>
          </a:p>
          <a:p>
            <a:pPr>
              <a:spcBef>
                <a:spcPts val="1200"/>
              </a:spcBef>
              <a:spcAft>
                <a:spcPts val="1200"/>
              </a:spcAft>
              <a:buClr>
                <a:srgbClr val="00B0F0"/>
              </a:buClr>
              <a:buSzPct val="90000"/>
            </a:pPr>
            <a:r>
              <a:rPr lang="zh-CN" altLang="en-US" sz="3200" dirty="0" smtClean="0">
                <a:latin typeface="+mj-ea"/>
                <a:ea typeface="+mj-ea"/>
              </a:rPr>
              <a:t>称             为</a:t>
            </a:r>
            <a:r>
              <a:rPr lang="zh-CN" altLang="en-US" sz="3200" dirty="0" smtClean="0">
                <a:solidFill>
                  <a:srgbClr val="FF0000"/>
                </a:solidFill>
                <a:latin typeface="+mj-ea"/>
                <a:ea typeface="+mj-ea"/>
              </a:rPr>
              <a:t>齐次线性方程组</a:t>
            </a:r>
            <a:r>
              <a:rPr lang="zh-CN" altLang="en-US" sz="3200" dirty="0" smtClean="0">
                <a:latin typeface="+mj-ea"/>
                <a:ea typeface="+mj-ea"/>
              </a:rPr>
              <a:t>，并称</a:t>
            </a:r>
            <a:r>
              <a:rPr lang="zh-CN" altLang="en-US" sz="3200" dirty="0">
                <a:latin typeface="+mj-ea"/>
                <a:ea typeface="+mj-ea"/>
              </a:rPr>
              <a:t>它</a:t>
            </a:r>
            <a:r>
              <a:rPr lang="zh-CN" altLang="en-US" sz="3200" dirty="0" smtClean="0">
                <a:latin typeface="+mj-ea"/>
                <a:ea typeface="+mj-ea"/>
              </a:rPr>
              <a:t>为               的</a:t>
            </a:r>
            <a:r>
              <a:rPr lang="zh-CN" altLang="en-US" sz="3200" dirty="0" smtClean="0">
                <a:solidFill>
                  <a:srgbClr val="FF0000"/>
                </a:solidFill>
                <a:latin typeface="+mj-ea"/>
                <a:ea typeface="+mj-ea"/>
              </a:rPr>
              <a:t>导出组</a:t>
            </a:r>
            <a:r>
              <a:rPr lang="en-US" altLang="zh-CN" sz="3200" dirty="0">
                <a:latin typeface="+mj-ea"/>
                <a:ea typeface="+mj-ea"/>
              </a:rPr>
              <a:t>.</a:t>
            </a:r>
            <a:endParaRPr lang="en-US" altLang="zh-CN" sz="3200" dirty="0" smtClean="0">
              <a:latin typeface="+mj-ea"/>
              <a:ea typeface="+mj-ea"/>
            </a:endParaRPr>
          </a:p>
        </p:txBody>
      </p:sp>
      <p:graphicFrame>
        <p:nvGraphicFramePr>
          <p:cNvPr id="17" name="Object 32"/>
          <p:cNvGraphicFramePr>
            <a:graphicFrameLocks noChangeAspect="1"/>
          </p:cNvGraphicFramePr>
          <p:nvPr>
            <p:extLst>
              <p:ext uri="{D42A27DB-BD31-4B8C-83A1-F6EECF244321}">
                <p14:modId xmlns:p14="http://schemas.microsoft.com/office/powerpoint/2010/main" val="2293742708"/>
              </p:ext>
            </p:extLst>
          </p:nvPr>
        </p:nvGraphicFramePr>
        <p:xfrm>
          <a:off x="1247775" y="2159000"/>
          <a:ext cx="1039813" cy="474663"/>
        </p:xfrm>
        <a:graphic>
          <a:graphicData uri="http://schemas.openxmlformats.org/presentationml/2006/ole">
            <mc:AlternateContent xmlns:mc="http://schemas.openxmlformats.org/markup-compatibility/2006">
              <mc:Choice xmlns:v="urn:schemas-microsoft-com:vml" Requires="v">
                <p:oleObj spid="_x0000_s77278" name="Equation" r:id="rId3" imgW="355320" imgH="177480" progId="Equation.DSMT4">
                  <p:embed/>
                </p:oleObj>
              </mc:Choice>
              <mc:Fallback>
                <p:oleObj name="Equation" r:id="rId3" imgW="355320" imgH="177480" progId="Equation.DSMT4">
                  <p:embed/>
                  <p:pic>
                    <p:nvPicPr>
                      <p:cNvPr id="0" name=""/>
                      <p:cNvPicPr>
                        <a:picLocks noChangeAspect="1" noChangeArrowheads="1"/>
                      </p:cNvPicPr>
                      <p:nvPr/>
                    </p:nvPicPr>
                    <p:blipFill>
                      <a:blip r:embed="rId4"/>
                      <a:srcRect/>
                      <a:stretch>
                        <a:fillRect/>
                      </a:stretch>
                    </p:blipFill>
                    <p:spPr bwMode="auto">
                      <a:xfrm>
                        <a:off x="1247775" y="2159000"/>
                        <a:ext cx="1039813" cy="474663"/>
                      </a:xfrm>
                      <a:prstGeom prst="rect">
                        <a:avLst/>
                      </a:prstGeom>
                      <a:noFill/>
                      <a:extLst/>
                    </p:spPr>
                  </p:pic>
                </p:oleObj>
              </mc:Fallback>
            </mc:AlternateContent>
          </a:graphicData>
        </a:graphic>
      </p:graphicFrame>
      <p:graphicFrame>
        <p:nvGraphicFramePr>
          <p:cNvPr id="18" name="Object 32"/>
          <p:cNvGraphicFramePr>
            <a:graphicFrameLocks noChangeAspect="1"/>
          </p:cNvGraphicFramePr>
          <p:nvPr>
            <p:extLst>
              <p:ext uri="{D42A27DB-BD31-4B8C-83A1-F6EECF244321}">
                <p14:modId xmlns:p14="http://schemas.microsoft.com/office/powerpoint/2010/main" val="978819884"/>
              </p:ext>
            </p:extLst>
          </p:nvPr>
        </p:nvGraphicFramePr>
        <p:xfrm>
          <a:off x="3187700" y="2120900"/>
          <a:ext cx="1322388" cy="484188"/>
        </p:xfrm>
        <a:graphic>
          <a:graphicData uri="http://schemas.openxmlformats.org/presentationml/2006/ole">
            <mc:AlternateContent xmlns:mc="http://schemas.openxmlformats.org/markup-compatibility/2006">
              <mc:Choice xmlns:v="urn:schemas-microsoft-com:vml" Requires="v">
                <p:oleObj spid="_x0000_s77279" name="Equation" r:id="rId5" imgW="444240" imgH="177480" progId="Equation.DSMT4">
                  <p:embed/>
                </p:oleObj>
              </mc:Choice>
              <mc:Fallback>
                <p:oleObj name="Equation" r:id="rId5" imgW="444240" imgH="177480" progId="Equation.DSMT4">
                  <p:embed/>
                  <p:pic>
                    <p:nvPicPr>
                      <p:cNvPr id="0" name=""/>
                      <p:cNvPicPr>
                        <a:picLocks noChangeAspect="1" noChangeArrowheads="1"/>
                      </p:cNvPicPr>
                      <p:nvPr/>
                    </p:nvPicPr>
                    <p:blipFill>
                      <a:blip r:embed="rId6"/>
                      <a:srcRect/>
                      <a:stretch>
                        <a:fillRect/>
                      </a:stretch>
                    </p:blipFill>
                    <p:spPr bwMode="auto">
                      <a:xfrm>
                        <a:off x="3187700" y="2120900"/>
                        <a:ext cx="1322388" cy="484188"/>
                      </a:xfrm>
                      <a:prstGeom prst="rect">
                        <a:avLst/>
                      </a:prstGeom>
                      <a:noFill/>
                      <a:extLst/>
                    </p:spPr>
                  </p:pic>
                </p:oleObj>
              </mc:Fallback>
            </mc:AlternateContent>
          </a:graphicData>
        </a:graphic>
      </p:graphicFrame>
      <p:graphicFrame>
        <p:nvGraphicFramePr>
          <p:cNvPr id="19" name="Object 32"/>
          <p:cNvGraphicFramePr>
            <a:graphicFrameLocks noChangeAspect="1"/>
          </p:cNvGraphicFramePr>
          <p:nvPr>
            <p:extLst>
              <p:ext uri="{D42A27DB-BD31-4B8C-83A1-F6EECF244321}">
                <p14:modId xmlns:p14="http://schemas.microsoft.com/office/powerpoint/2010/main" val="1342092268"/>
              </p:ext>
            </p:extLst>
          </p:nvPr>
        </p:nvGraphicFramePr>
        <p:xfrm>
          <a:off x="1285875" y="2932113"/>
          <a:ext cx="1322388" cy="484187"/>
        </p:xfrm>
        <a:graphic>
          <a:graphicData uri="http://schemas.openxmlformats.org/presentationml/2006/ole">
            <mc:AlternateContent xmlns:mc="http://schemas.openxmlformats.org/markup-compatibility/2006">
              <mc:Choice xmlns:v="urn:schemas-microsoft-com:vml" Requires="v">
                <p:oleObj spid="_x0000_s77280" name="Equation" r:id="rId7" imgW="444240" imgH="177480" progId="Equation.DSMT4">
                  <p:embed/>
                </p:oleObj>
              </mc:Choice>
              <mc:Fallback>
                <p:oleObj name="Equation" r:id="rId7" imgW="444240" imgH="177480" progId="Equation.DSMT4">
                  <p:embed/>
                  <p:pic>
                    <p:nvPicPr>
                      <p:cNvPr id="0" name=""/>
                      <p:cNvPicPr>
                        <a:picLocks noChangeAspect="1" noChangeArrowheads="1"/>
                      </p:cNvPicPr>
                      <p:nvPr/>
                    </p:nvPicPr>
                    <p:blipFill>
                      <a:blip r:embed="rId8"/>
                      <a:srcRect/>
                      <a:stretch>
                        <a:fillRect/>
                      </a:stretch>
                    </p:blipFill>
                    <p:spPr bwMode="auto">
                      <a:xfrm>
                        <a:off x="1285875" y="2932113"/>
                        <a:ext cx="1322388" cy="484187"/>
                      </a:xfrm>
                      <a:prstGeom prst="rect">
                        <a:avLst/>
                      </a:prstGeom>
                      <a:noFill/>
                      <a:extLst/>
                    </p:spPr>
                  </p:pic>
                </p:oleObj>
              </mc:Fallback>
            </mc:AlternateContent>
          </a:graphicData>
        </a:graphic>
      </p:graphicFrame>
      <p:graphicFrame>
        <p:nvGraphicFramePr>
          <p:cNvPr id="20" name="Object 32"/>
          <p:cNvGraphicFramePr>
            <a:graphicFrameLocks noChangeAspect="1"/>
          </p:cNvGraphicFramePr>
          <p:nvPr>
            <p:extLst>
              <p:ext uri="{D42A27DB-BD31-4B8C-83A1-F6EECF244321}">
                <p14:modId xmlns:p14="http://schemas.microsoft.com/office/powerpoint/2010/main" val="2813636671"/>
              </p:ext>
            </p:extLst>
          </p:nvPr>
        </p:nvGraphicFramePr>
        <p:xfrm>
          <a:off x="7920038" y="2919413"/>
          <a:ext cx="1322387" cy="484187"/>
        </p:xfrm>
        <a:graphic>
          <a:graphicData uri="http://schemas.openxmlformats.org/presentationml/2006/ole">
            <mc:AlternateContent xmlns:mc="http://schemas.openxmlformats.org/markup-compatibility/2006">
              <mc:Choice xmlns:v="urn:schemas-microsoft-com:vml" Requires="v">
                <p:oleObj spid="_x0000_s77281" name="Equation" r:id="rId9" imgW="444240" imgH="177480" progId="Equation.DSMT4">
                  <p:embed/>
                </p:oleObj>
              </mc:Choice>
              <mc:Fallback>
                <p:oleObj name="Equation" r:id="rId9" imgW="444240" imgH="177480" progId="Equation.DSMT4">
                  <p:embed/>
                  <p:pic>
                    <p:nvPicPr>
                      <p:cNvPr id="0" name=""/>
                      <p:cNvPicPr>
                        <a:picLocks noChangeAspect="1" noChangeArrowheads="1"/>
                      </p:cNvPicPr>
                      <p:nvPr/>
                    </p:nvPicPr>
                    <p:blipFill>
                      <a:blip r:embed="rId10"/>
                      <a:srcRect/>
                      <a:stretch>
                        <a:fillRect/>
                      </a:stretch>
                    </p:blipFill>
                    <p:spPr bwMode="auto">
                      <a:xfrm>
                        <a:off x="7920038" y="2919413"/>
                        <a:ext cx="1322387" cy="484187"/>
                      </a:xfrm>
                      <a:prstGeom prst="rect">
                        <a:avLst/>
                      </a:prstGeom>
                      <a:noFill/>
                      <a:extLst/>
                    </p:spPr>
                  </p:pic>
                </p:oleObj>
              </mc:Fallback>
            </mc:AlternateContent>
          </a:graphicData>
        </a:graphic>
      </p:graphicFrame>
    </p:spTree>
    <p:extLst>
      <p:ext uri="{BB962C8B-B14F-4D97-AF65-F5344CB8AC3E}">
        <p14:creationId xmlns:p14="http://schemas.microsoft.com/office/powerpoint/2010/main" val="157488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线性方程组的矩阵表示二</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153364" y="1294286"/>
            <a:ext cx="8598066" cy="3388198"/>
            <a:chOff x="1153364" y="1294286"/>
            <a:chExt cx="8598066" cy="3388198"/>
          </a:xfrm>
        </p:grpSpPr>
        <p:sp>
          <p:nvSpPr>
            <p:cNvPr id="34" name="矩形 33"/>
            <p:cNvSpPr/>
            <p:nvPr/>
          </p:nvSpPr>
          <p:spPr>
            <a:xfrm>
              <a:off x="1153364" y="1294286"/>
              <a:ext cx="1932736"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设列向量</a:t>
              </a:r>
              <a:endParaRPr lang="en-US" altLang="zh-CN" sz="3200" dirty="0" smtClean="0">
                <a:latin typeface="+mj-ea"/>
                <a:ea typeface="+mj-ea"/>
              </a:endParaRPr>
            </a:p>
          </p:txBody>
        </p:sp>
        <p:graphicFrame>
          <p:nvGraphicFramePr>
            <p:cNvPr id="43" name="Object 32"/>
            <p:cNvGraphicFramePr>
              <a:graphicFrameLocks noChangeAspect="1"/>
            </p:cNvGraphicFramePr>
            <p:nvPr>
              <p:extLst>
                <p:ext uri="{D42A27DB-BD31-4B8C-83A1-F6EECF244321}">
                  <p14:modId xmlns:p14="http://schemas.microsoft.com/office/powerpoint/2010/main" val="2041719242"/>
                </p:ext>
              </p:extLst>
            </p:nvPr>
          </p:nvGraphicFramePr>
          <p:xfrm>
            <a:off x="2440408" y="1392248"/>
            <a:ext cx="6723062" cy="2443163"/>
          </p:xfrm>
          <a:graphic>
            <a:graphicData uri="http://schemas.openxmlformats.org/presentationml/2006/ole">
              <mc:AlternateContent xmlns:mc="http://schemas.openxmlformats.org/markup-compatibility/2006">
                <mc:Choice xmlns:v="urn:schemas-microsoft-com:vml" Requires="v">
                  <p:oleObj spid="_x0000_s79082" name="Equation" r:id="rId3" imgW="2361960" imgH="939600" progId="Equation.DSMT4">
                    <p:embed/>
                  </p:oleObj>
                </mc:Choice>
                <mc:Fallback>
                  <p:oleObj name="Equation" r:id="rId3" imgW="2361960" imgH="939600" progId="Equation.DSMT4">
                    <p:embed/>
                    <p:pic>
                      <p:nvPicPr>
                        <p:cNvPr id="0" name=""/>
                        <p:cNvPicPr>
                          <a:picLocks noChangeAspect="1" noChangeArrowheads="1"/>
                        </p:cNvPicPr>
                        <p:nvPr/>
                      </p:nvPicPr>
                      <p:blipFill>
                        <a:blip r:embed="rId4"/>
                        <a:srcRect/>
                        <a:stretch>
                          <a:fillRect/>
                        </a:stretch>
                      </p:blipFill>
                      <p:spPr bwMode="auto">
                        <a:xfrm>
                          <a:off x="2440408" y="1392248"/>
                          <a:ext cx="6723062" cy="2443163"/>
                        </a:xfrm>
                        <a:prstGeom prst="rect">
                          <a:avLst/>
                        </a:prstGeom>
                        <a:noFill/>
                        <a:extLst/>
                      </p:spPr>
                    </p:pic>
                  </p:oleObj>
                </mc:Fallback>
              </mc:AlternateContent>
            </a:graphicData>
          </a:graphic>
        </p:graphicFrame>
        <p:sp>
          <p:nvSpPr>
            <p:cNvPr id="11" name="矩形 10"/>
            <p:cNvSpPr/>
            <p:nvPr/>
          </p:nvSpPr>
          <p:spPr>
            <a:xfrm>
              <a:off x="1284483" y="4061771"/>
              <a:ext cx="6735002"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此时（</a:t>
              </a:r>
              <a:r>
                <a:rPr lang="en-US" altLang="zh-CN" sz="3200" dirty="0" smtClean="0">
                  <a:latin typeface="+mj-ea"/>
                  <a:ea typeface="+mj-ea"/>
                </a:rPr>
                <a:t>1</a:t>
              </a:r>
              <a:r>
                <a:rPr lang="zh-CN" altLang="en-US" sz="3200" dirty="0" smtClean="0">
                  <a:latin typeface="+mj-ea"/>
                  <a:ea typeface="+mj-ea"/>
                </a:rPr>
                <a:t>）</a:t>
              </a:r>
              <a:r>
                <a:rPr lang="zh-CN" altLang="en-US" sz="3200" dirty="0" smtClean="0">
                  <a:latin typeface="+mj-ea"/>
                  <a:ea typeface="+mj-ea"/>
                </a:rPr>
                <a:t>可表示为</a:t>
              </a:r>
              <a:endParaRPr lang="en-US" altLang="zh-CN" sz="3200" dirty="0" smtClean="0">
                <a:latin typeface="+mj-ea"/>
                <a:ea typeface="+mj-ea"/>
              </a:endParaRPr>
            </a:p>
          </p:txBody>
        </p:sp>
        <p:graphicFrame>
          <p:nvGraphicFramePr>
            <p:cNvPr id="16" name="Object 32"/>
            <p:cNvGraphicFramePr>
              <a:graphicFrameLocks noChangeAspect="1"/>
            </p:cNvGraphicFramePr>
            <p:nvPr>
              <p:extLst>
                <p:ext uri="{D42A27DB-BD31-4B8C-83A1-F6EECF244321}">
                  <p14:modId xmlns:p14="http://schemas.microsoft.com/office/powerpoint/2010/main" val="2560015521"/>
                </p:ext>
              </p:extLst>
            </p:nvPr>
          </p:nvGraphicFramePr>
          <p:xfrm>
            <a:off x="5725530" y="4061771"/>
            <a:ext cx="4025900" cy="620713"/>
          </p:xfrm>
          <a:graphic>
            <a:graphicData uri="http://schemas.openxmlformats.org/presentationml/2006/ole">
              <mc:AlternateContent xmlns:mc="http://schemas.openxmlformats.org/markup-compatibility/2006">
                <mc:Choice xmlns:v="urn:schemas-microsoft-com:vml" Requires="v">
                  <p:oleObj spid="_x0000_s79083" name="Equation" r:id="rId5" imgW="1638000" imgH="228600" progId="Equation.DSMT4">
                    <p:embed/>
                  </p:oleObj>
                </mc:Choice>
                <mc:Fallback>
                  <p:oleObj name="Equation" r:id="rId5" imgW="1638000" imgH="228600" progId="Equation.DSMT4">
                    <p:embed/>
                    <p:pic>
                      <p:nvPicPr>
                        <p:cNvPr id="0" name=""/>
                        <p:cNvPicPr>
                          <a:picLocks noChangeAspect="1" noChangeArrowheads="1"/>
                        </p:cNvPicPr>
                        <p:nvPr/>
                      </p:nvPicPr>
                      <p:blipFill>
                        <a:blip r:embed="rId6"/>
                        <a:srcRect/>
                        <a:stretch>
                          <a:fillRect/>
                        </a:stretch>
                      </p:blipFill>
                      <p:spPr bwMode="auto">
                        <a:xfrm>
                          <a:off x="5725530" y="4061771"/>
                          <a:ext cx="4025900" cy="620713"/>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9499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ChangeArrowheads="1"/>
          </p:cNvSpPr>
          <p:nvPr/>
        </p:nvSpPr>
        <p:spPr bwMode="auto">
          <a:xfrm>
            <a:off x="1219201" y="685800"/>
            <a:ext cx="1627369" cy="523220"/>
          </a:xfrm>
          <a:prstGeom prst="rect">
            <a:avLst/>
          </a:prstGeom>
          <a:noFill/>
          <a:ln w="9525">
            <a:noFill/>
            <a:miter lim="800000"/>
            <a:headEnd/>
            <a:tailEnd/>
          </a:ln>
        </p:spPr>
        <p:txBody>
          <a:bodyPr wrap="none">
            <a:spAutoFit/>
          </a:bodyPr>
          <a:lstStyle/>
          <a:p>
            <a:r>
              <a:rPr lang="zh-CN" altLang="en-US" sz="2800" b="1" dirty="0" smtClean="0">
                <a:solidFill>
                  <a:srgbClr val="0000FF"/>
                </a:solidFill>
                <a:ea typeface="黑体" pitchFamily="2" charset="-122"/>
              </a:rPr>
              <a:t>方阵的幂</a:t>
            </a:r>
            <a:endParaRPr lang="zh-CN" altLang="en-US" sz="2800" b="1" dirty="0">
              <a:solidFill>
                <a:srgbClr val="0000FF"/>
              </a:solidFill>
              <a:ea typeface="黑体" pitchFamily="2" charset="-122"/>
            </a:endParaRPr>
          </a:p>
        </p:txBody>
      </p:sp>
      <p:grpSp>
        <p:nvGrpSpPr>
          <p:cNvPr id="13" name="Group 6"/>
          <p:cNvGrpSpPr>
            <a:grpSpLocks/>
          </p:cNvGrpSpPr>
          <p:nvPr/>
        </p:nvGrpSpPr>
        <p:grpSpPr bwMode="auto">
          <a:xfrm>
            <a:off x="1391477" y="1340768"/>
            <a:ext cx="9448800" cy="1531938"/>
            <a:chOff x="288" y="672"/>
            <a:chExt cx="4080" cy="800"/>
          </a:xfrm>
        </p:grpSpPr>
        <p:graphicFrame>
          <p:nvGraphicFramePr>
            <p:cNvPr id="14" name="Object 7"/>
            <p:cNvGraphicFramePr>
              <a:graphicFrameLocks noChangeAspect="1"/>
            </p:cNvGraphicFramePr>
            <p:nvPr/>
          </p:nvGraphicFramePr>
          <p:xfrm>
            <a:off x="288" y="672"/>
            <a:ext cx="3984" cy="528"/>
          </p:xfrm>
          <a:graphic>
            <a:graphicData uri="http://schemas.openxmlformats.org/presentationml/2006/ole">
              <mc:AlternateContent xmlns:mc="http://schemas.openxmlformats.org/markup-compatibility/2006">
                <mc:Choice xmlns:v="urn:schemas-microsoft-com:vml" Requires="v">
                  <p:oleObj spid="_x0000_s108586" name="Equation" r:id="rId3" imgW="2628720" imgH="457200" progId="Equation.3">
                    <p:embed/>
                  </p:oleObj>
                </mc:Choice>
                <mc:Fallback>
                  <p:oleObj name="Equation" r:id="rId3" imgW="26287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672"/>
                          <a:ext cx="3984"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AutoShape 8"/>
            <p:cNvSpPr>
              <a:spLocks/>
            </p:cNvSpPr>
            <p:nvPr/>
          </p:nvSpPr>
          <p:spPr bwMode="auto">
            <a:xfrm rot="-5400000">
              <a:off x="3768" y="984"/>
              <a:ext cx="96" cy="528"/>
            </a:xfrm>
            <a:prstGeom prst="leftBrace">
              <a:avLst>
                <a:gd name="adj1" fmla="val 45833"/>
                <a:gd name="adj2" fmla="val 50000"/>
              </a:avLst>
            </a:prstGeom>
            <a:noFill/>
            <a:ln w="9525">
              <a:solidFill>
                <a:schemeClr val="tx1"/>
              </a:solidFill>
              <a:round/>
              <a:headEnd/>
              <a:tailEnd/>
            </a:ln>
            <a:effectLst/>
          </p:spPr>
          <p:txBody>
            <a:bodyPr wrap="none" anchor="ctr"/>
            <a:lstStyle/>
            <a:p>
              <a:endParaRPr lang="zh-CN" altLang="en-US"/>
            </a:p>
          </p:txBody>
        </p:sp>
        <p:sp>
          <p:nvSpPr>
            <p:cNvPr id="16" name="Text Box 9"/>
            <p:cNvSpPr txBox="1">
              <a:spLocks noChangeArrowheads="1"/>
            </p:cNvSpPr>
            <p:nvPr/>
          </p:nvSpPr>
          <p:spPr bwMode="auto">
            <a:xfrm>
              <a:off x="3696" y="1296"/>
              <a:ext cx="672" cy="176"/>
            </a:xfrm>
            <a:prstGeom prst="rect">
              <a:avLst/>
            </a:prstGeom>
            <a:noFill/>
            <a:ln w="9525">
              <a:noFill/>
              <a:miter lim="800000"/>
              <a:headEnd/>
              <a:tailEnd/>
            </a:ln>
            <a:effectLst/>
          </p:spPr>
          <p:txBody>
            <a:bodyPr>
              <a:spAutoFit/>
            </a:bodyPr>
            <a:lstStyle/>
            <a:p>
              <a:pPr>
                <a:spcBef>
                  <a:spcPct val="50000"/>
                </a:spcBef>
              </a:pPr>
              <a:r>
                <a:rPr lang="en-US" altLang="zh-CN" sz="1600" b="1"/>
                <a:t>m</a:t>
              </a:r>
              <a:r>
                <a:rPr lang="zh-CN" altLang="en-US" sz="1600" b="1"/>
                <a:t>个</a:t>
              </a:r>
            </a:p>
          </p:txBody>
        </p:sp>
      </p:grpSp>
      <p:graphicFrame>
        <p:nvGraphicFramePr>
          <p:cNvPr id="20" name="Object 13"/>
          <p:cNvGraphicFramePr>
            <a:graphicFrameLocks noChangeAspect="1"/>
          </p:cNvGraphicFramePr>
          <p:nvPr/>
        </p:nvGraphicFramePr>
        <p:xfrm>
          <a:off x="1797877" y="3093369"/>
          <a:ext cx="5486400" cy="639763"/>
        </p:xfrm>
        <a:graphic>
          <a:graphicData uri="http://schemas.openxmlformats.org/presentationml/2006/ole">
            <mc:AlternateContent xmlns:mc="http://schemas.openxmlformats.org/markup-compatibility/2006">
              <mc:Choice xmlns:v="urn:schemas-microsoft-com:vml" Requires="v">
                <p:oleObj spid="_x0000_s108587" name="Equation" r:id="rId5" imgW="1473120" imgH="228600" progId="Equation.DSMT4">
                  <p:embed/>
                </p:oleObj>
              </mc:Choice>
              <mc:Fallback>
                <p:oleObj name="Equation" r:id="rId5" imgW="147312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877" y="3093369"/>
                        <a:ext cx="5486400"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4"/>
          <p:cNvSpPr>
            <a:spLocks noChangeArrowheads="1"/>
          </p:cNvSpPr>
          <p:nvPr/>
        </p:nvSpPr>
        <p:spPr bwMode="auto">
          <a:xfrm>
            <a:off x="7487477" y="3093369"/>
            <a:ext cx="42672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a:t>(</a:t>
            </a:r>
            <a:r>
              <a:rPr lang="en-US" altLang="zh-CN" sz="2800" b="1" i="1"/>
              <a:t>k,l</a:t>
            </a:r>
            <a:r>
              <a:rPr lang="zh-CN" altLang="en-US" sz="2800" b="1"/>
              <a:t>为非负整数)</a:t>
            </a:r>
          </a:p>
        </p:txBody>
      </p:sp>
      <p:sp>
        <p:nvSpPr>
          <p:cNvPr id="22" name="Text Box 15"/>
          <p:cNvSpPr txBox="1">
            <a:spLocks noChangeArrowheads="1"/>
          </p:cNvSpPr>
          <p:nvPr/>
        </p:nvSpPr>
        <p:spPr bwMode="auto">
          <a:xfrm>
            <a:off x="1594677" y="2483769"/>
            <a:ext cx="45720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a:t>方阵的幂满足：</a:t>
            </a:r>
          </a:p>
        </p:txBody>
      </p:sp>
      <p:sp>
        <p:nvSpPr>
          <p:cNvPr id="28" name="Text Box 20"/>
          <p:cNvSpPr txBox="1">
            <a:spLocks noChangeArrowheads="1"/>
          </p:cNvSpPr>
          <p:nvPr/>
        </p:nvSpPr>
        <p:spPr bwMode="auto">
          <a:xfrm>
            <a:off x="1103446" y="3933056"/>
            <a:ext cx="2698175" cy="523220"/>
          </a:xfrm>
          <a:prstGeom prst="rect">
            <a:avLst/>
          </a:prstGeom>
          <a:noFill/>
          <a:ln w="9525">
            <a:noFill/>
            <a:miter lim="800000"/>
            <a:headEnd/>
            <a:tailEnd/>
          </a:ln>
          <a:effectLst/>
        </p:spPr>
        <p:txBody>
          <a:bodyPr wrap="none">
            <a:spAutoFit/>
          </a:bodyPr>
          <a:lstStyle/>
          <a:p>
            <a:r>
              <a:rPr kumimoji="1" lang="zh-CN" altLang="en-US" sz="2800" b="1" dirty="0">
                <a:solidFill>
                  <a:schemeClr val="accent2"/>
                </a:solidFill>
                <a:latin typeface="Times New Roman" charset="0"/>
              </a:rPr>
              <a:t>方阵的多项式：</a:t>
            </a:r>
          </a:p>
        </p:txBody>
      </p:sp>
      <p:graphicFrame>
        <p:nvGraphicFramePr>
          <p:cNvPr id="29" name="Object 21"/>
          <p:cNvGraphicFramePr>
            <a:graphicFrameLocks noChangeAspect="1"/>
          </p:cNvGraphicFramePr>
          <p:nvPr/>
        </p:nvGraphicFramePr>
        <p:xfrm>
          <a:off x="1814645" y="4542656"/>
          <a:ext cx="9144000" cy="392112"/>
        </p:xfrm>
        <a:graphic>
          <a:graphicData uri="http://schemas.openxmlformats.org/presentationml/2006/ole">
            <mc:AlternateContent xmlns:mc="http://schemas.openxmlformats.org/markup-compatibility/2006">
              <mc:Choice xmlns:v="urn:schemas-microsoft-com:vml" Requires="v">
                <p:oleObj spid="_x0000_s108588" name="Equation" r:id="rId7" imgW="5257800" imgH="444240" progId="Equation.3">
                  <p:embed/>
                </p:oleObj>
              </mc:Choice>
              <mc:Fallback>
                <p:oleObj name="Equation" r:id="rId7" imgW="52578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4645" y="4542656"/>
                        <a:ext cx="914400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 name="Group 22"/>
          <p:cNvGrpSpPr>
            <a:grpSpLocks/>
          </p:cNvGrpSpPr>
          <p:nvPr/>
        </p:nvGrpSpPr>
        <p:grpSpPr bwMode="auto">
          <a:xfrm>
            <a:off x="1814646" y="5152256"/>
            <a:ext cx="9254717" cy="423862"/>
            <a:chOff x="672" y="1509"/>
            <a:chExt cx="4303" cy="363"/>
          </a:xfrm>
        </p:grpSpPr>
        <p:graphicFrame>
          <p:nvGraphicFramePr>
            <p:cNvPr id="31" name="Object 23"/>
            <p:cNvGraphicFramePr>
              <a:graphicFrameLocks noChangeAspect="1"/>
            </p:cNvGraphicFramePr>
            <p:nvPr/>
          </p:nvGraphicFramePr>
          <p:xfrm>
            <a:off x="672" y="1509"/>
            <a:ext cx="4080" cy="363"/>
          </p:xfrm>
          <a:graphic>
            <a:graphicData uri="http://schemas.openxmlformats.org/presentationml/2006/ole">
              <mc:AlternateContent xmlns:mc="http://schemas.openxmlformats.org/markup-compatibility/2006">
                <mc:Choice xmlns:v="urn:schemas-microsoft-com:vml" Requires="v">
                  <p:oleObj spid="_x0000_s108589" name="Equation" r:id="rId9" imgW="5410080" imgH="444240" progId="Equation.3">
                    <p:embed/>
                  </p:oleObj>
                </mc:Choice>
                <mc:Fallback>
                  <p:oleObj name="Equation" r:id="rId9" imgW="54100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1509"/>
                          <a:ext cx="4080"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24"/>
            <p:cNvGraphicFramePr>
              <a:graphicFrameLocks noChangeAspect="1"/>
            </p:cNvGraphicFramePr>
            <p:nvPr/>
          </p:nvGraphicFramePr>
          <p:xfrm>
            <a:off x="4794" y="1541"/>
            <a:ext cx="181" cy="234"/>
          </p:xfrm>
          <a:graphic>
            <a:graphicData uri="http://schemas.openxmlformats.org/presentationml/2006/ole">
              <mc:AlternateContent xmlns:mc="http://schemas.openxmlformats.org/markup-compatibility/2006">
                <mc:Choice xmlns:v="urn:schemas-microsoft-com:vml" Requires="v">
                  <p:oleObj spid="_x0000_s108590" name="Equation" r:id="rId11" imgW="215640" imgH="279360" progId="Equation.DSMT4">
                    <p:embed/>
                  </p:oleObj>
                </mc:Choice>
                <mc:Fallback>
                  <p:oleObj name="Equation" r:id="rId11" imgW="215640" imgH="2793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4" y="1541"/>
                          <a:ext cx="181" cy="23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71805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left)">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extLst>
              <p:ext uri="{D42A27DB-BD31-4B8C-83A1-F6EECF244321}">
                <p14:modId xmlns:p14="http://schemas.microsoft.com/office/powerpoint/2010/main" val="2762071880"/>
              </p:ext>
            </p:extLst>
          </p:nvPr>
        </p:nvGraphicFramePr>
        <p:xfrm>
          <a:off x="911225" y="392113"/>
          <a:ext cx="5121275" cy="993775"/>
        </p:xfrm>
        <a:graphic>
          <a:graphicData uri="http://schemas.openxmlformats.org/presentationml/2006/ole">
            <mc:AlternateContent xmlns:mc="http://schemas.openxmlformats.org/markup-compatibility/2006">
              <mc:Choice xmlns:v="urn:schemas-microsoft-com:vml" Requires="v">
                <p:oleObj spid="_x0000_s109730" name="Equation" r:id="rId3" imgW="1815840" imgH="469800" progId="Equation.DSMT4">
                  <p:embed/>
                </p:oleObj>
              </mc:Choice>
              <mc:Fallback>
                <p:oleObj name="Equation" r:id="rId3" imgW="1815840" imgH="469800" progId="Equation.DSMT4">
                  <p:embed/>
                  <p:pic>
                    <p:nvPicPr>
                      <p:cNvPr id="0" name=""/>
                      <p:cNvPicPr>
                        <a:picLocks noChangeAspect="1" noChangeArrowheads="1"/>
                      </p:cNvPicPr>
                      <p:nvPr/>
                    </p:nvPicPr>
                    <p:blipFill>
                      <a:blip r:embed="rId4"/>
                      <a:srcRect/>
                      <a:stretch>
                        <a:fillRect/>
                      </a:stretch>
                    </p:blipFill>
                    <p:spPr bwMode="auto">
                      <a:xfrm>
                        <a:off x="911225" y="392113"/>
                        <a:ext cx="5121275" cy="9937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5"/>
          <p:cNvSpPr txBox="1">
            <a:spLocks noChangeArrowheads="1"/>
          </p:cNvSpPr>
          <p:nvPr/>
        </p:nvSpPr>
        <p:spPr bwMode="auto">
          <a:xfrm>
            <a:off x="679451" y="1698626"/>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latin typeface="宋体" charset="-122"/>
              </a:rPr>
              <a:t>解</a:t>
            </a:r>
          </a:p>
        </p:txBody>
      </p:sp>
      <p:graphicFrame>
        <p:nvGraphicFramePr>
          <p:cNvPr id="9" name="Object 3"/>
          <p:cNvGraphicFramePr>
            <a:graphicFrameLocks noChangeAspect="1"/>
          </p:cNvGraphicFramePr>
          <p:nvPr/>
        </p:nvGraphicFramePr>
        <p:xfrm>
          <a:off x="1748367" y="1633538"/>
          <a:ext cx="3285067" cy="863600"/>
        </p:xfrm>
        <a:graphic>
          <a:graphicData uri="http://schemas.openxmlformats.org/presentationml/2006/ole">
            <mc:AlternateContent xmlns:mc="http://schemas.openxmlformats.org/markup-compatibility/2006">
              <mc:Choice xmlns:v="urn:schemas-microsoft-com:vml" Requires="v">
                <p:oleObj spid="_x0000_s109731" name="Equation" r:id="rId5" imgW="2463800" imgH="863600" progId="Equation.DSMT4">
                  <p:embed/>
                </p:oleObj>
              </mc:Choice>
              <mc:Fallback>
                <p:oleObj name="Equation" r:id="rId5" imgW="2463800" imgH="863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8367" y="1633538"/>
                        <a:ext cx="328506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
          <p:cNvGraphicFramePr>
            <a:graphicFrameLocks noChangeAspect="1"/>
          </p:cNvGraphicFramePr>
          <p:nvPr/>
        </p:nvGraphicFramePr>
        <p:xfrm>
          <a:off x="5109633" y="1633538"/>
          <a:ext cx="1930400" cy="876300"/>
        </p:xfrm>
        <a:graphic>
          <a:graphicData uri="http://schemas.openxmlformats.org/presentationml/2006/ole">
            <mc:AlternateContent xmlns:mc="http://schemas.openxmlformats.org/markup-compatibility/2006">
              <mc:Choice xmlns:v="urn:schemas-microsoft-com:vml" Requires="v">
                <p:oleObj spid="_x0000_s109732" name="Equation" r:id="rId7" imgW="1447800" imgH="876300" progId="Equation.DSMT4">
                  <p:embed/>
                </p:oleObj>
              </mc:Choice>
              <mc:Fallback>
                <p:oleObj name="Equation" r:id="rId7" imgW="1447800" imgH="876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9633" y="1633538"/>
                        <a:ext cx="1930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
          <p:cNvGraphicFramePr>
            <a:graphicFrameLocks noChangeAspect="1"/>
          </p:cNvGraphicFramePr>
          <p:nvPr/>
        </p:nvGraphicFramePr>
        <p:xfrm>
          <a:off x="6165851" y="2138363"/>
          <a:ext cx="220133" cy="266700"/>
        </p:xfrm>
        <a:graphic>
          <a:graphicData uri="http://schemas.openxmlformats.org/presentationml/2006/ole">
            <mc:AlternateContent xmlns:mc="http://schemas.openxmlformats.org/markup-compatibility/2006">
              <mc:Choice xmlns:v="urn:schemas-microsoft-com:vml" Requires="v">
                <p:oleObj spid="_x0000_s109733" name="Equation" r:id="rId9" imgW="164885" imgH="266353" progId="Equation.DSMT4">
                  <p:embed/>
                </p:oleObj>
              </mc:Choice>
              <mc:Fallback>
                <p:oleObj name="Equation" r:id="rId9" imgW="164885" imgH="26635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5851" y="2138363"/>
                        <a:ext cx="22013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6"/>
          <p:cNvGraphicFramePr>
            <a:graphicFrameLocks noChangeAspect="1"/>
          </p:cNvGraphicFramePr>
          <p:nvPr/>
        </p:nvGraphicFramePr>
        <p:xfrm>
          <a:off x="6165851" y="1706563"/>
          <a:ext cx="254000" cy="266700"/>
        </p:xfrm>
        <a:graphic>
          <a:graphicData uri="http://schemas.openxmlformats.org/presentationml/2006/ole">
            <mc:AlternateContent xmlns:mc="http://schemas.openxmlformats.org/markup-compatibility/2006">
              <mc:Choice xmlns:v="urn:schemas-microsoft-com:vml" Requires="v">
                <p:oleObj spid="_x0000_s109734" name="Equation" r:id="rId11" imgW="190335" imgH="266469" progId="Equation.DSMT4">
                  <p:embed/>
                </p:oleObj>
              </mc:Choice>
              <mc:Fallback>
                <p:oleObj name="Equation" r:id="rId11" imgW="190335" imgH="26646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5851" y="1706563"/>
                        <a:ext cx="254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7"/>
          <p:cNvGraphicFramePr>
            <a:graphicFrameLocks noChangeAspect="1"/>
          </p:cNvGraphicFramePr>
          <p:nvPr/>
        </p:nvGraphicFramePr>
        <p:xfrm>
          <a:off x="5685367" y="1706563"/>
          <a:ext cx="220133" cy="266700"/>
        </p:xfrm>
        <a:graphic>
          <a:graphicData uri="http://schemas.openxmlformats.org/presentationml/2006/ole">
            <mc:AlternateContent xmlns:mc="http://schemas.openxmlformats.org/markup-compatibility/2006">
              <mc:Choice xmlns:v="urn:schemas-microsoft-com:vml" Requires="v">
                <p:oleObj spid="_x0000_s109735" name="Equation" r:id="rId13" imgW="164885" imgH="266353" progId="Equation.DSMT4">
                  <p:embed/>
                </p:oleObj>
              </mc:Choice>
              <mc:Fallback>
                <p:oleObj name="Equation" r:id="rId13" imgW="164885" imgH="266353"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367" y="1706563"/>
                        <a:ext cx="22013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8"/>
          <p:cNvGraphicFramePr>
            <a:graphicFrameLocks noChangeAspect="1"/>
          </p:cNvGraphicFramePr>
          <p:nvPr/>
        </p:nvGraphicFramePr>
        <p:xfrm>
          <a:off x="5685367" y="2138363"/>
          <a:ext cx="254000" cy="279400"/>
        </p:xfrm>
        <a:graphic>
          <a:graphicData uri="http://schemas.openxmlformats.org/presentationml/2006/ole">
            <mc:AlternateContent xmlns:mc="http://schemas.openxmlformats.org/markup-compatibility/2006">
              <mc:Choice xmlns:v="urn:schemas-microsoft-com:vml" Requires="v">
                <p:oleObj spid="_x0000_s109736" name="Equation" r:id="rId15" imgW="190500" imgH="279400" progId="Equation.DSMT4">
                  <p:embed/>
                </p:oleObj>
              </mc:Choice>
              <mc:Fallback>
                <p:oleObj name="Equation" r:id="rId15" imgW="190500" imgH="2794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85367" y="2138363"/>
                        <a:ext cx="254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0" name="Object 9"/>
          <p:cNvGraphicFramePr>
            <a:graphicFrameLocks noChangeAspect="1"/>
          </p:cNvGraphicFramePr>
          <p:nvPr/>
        </p:nvGraphicFramePr>
        <p:xfrm>
          <a:off x="1748367" y="2714625"/>
          <a:ext cx="3335867" cy="863600"/>
        </p:xfrm>
        <a:graphic>
          <a:graphicData uri="http://schemas.openxmlformats.org/presentationml/2006/ole">
            <mc:AlternateContent xmlns:mc="http://schemas.openxmlformats.org/markup-compatibility/2006">
              <mc:Choice xmlns:v="urn:schemas-microsoft-com:vml" Requires="v">
                <p:oleObj spid="_x0000_s109737" name="Equation" r:id="rId17" imgW="2501900" imgH="863600" progId="Equation.DSMT4">
                  <p:embed/>
                </p:oleObj>
              </mc:Choice>
              <mc:Fallback>
                <p:oleObj name="Equation" r:id="rId17" imgW="2501900" imgH="863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48367" y="2714625"/>
                        <a:ext cx="333586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1" name="Object 10"/>
          <p:cNvGraphicFramePr>
            <a:graphicFrameLocks noChangeAspect="1"/>
          </p:cNvGraphicFramePr>
          <p:nvPr/>
        </p:nvGraphicFramePr>
        <p:xfrm>
          <a:off x="5137151" y="2713038"/>
          <a:ext cx="1930400" cy="876300"/>
        </p:xfrm>
        <a:graphic>
          <a:graphicData uri="http://schemas.openxmlformats.org/presentationml/2006/ole">
            <mc:AlternateContent xmlns:mc="http://schemas.openxmlformats.org/markup-compatibility/2006">
              <mc:Choice xmlns:v="urn:schemas-microsoft-com:vml" Requires="v">
                <p:oleObj spid="_x0000_s109738" name="Equation" r:id="rId19" imgW="1447800" imgH="876300" progId="Equation.DSMT4">
                  <p:embed/>
                </p:oleObj>
              </mc:Choice>
              <mc:Fallback>
                <p:oleObj name="Equation" r:id="rId19" imgW="1447800" imgH="8763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37151" y="2713038"/>
                        <a:ext cx="1930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2" name="Object 11"/>
          <p:cNvGraphicFramePr>
            <a:graphicFrameLocks noChangeAspect="1"/>
          </p:cNvGraphicFramePr>
          <p:nvPr/>
        </p:nvGraphicFramePr>
        <p:xfrm>
          <a:off x="6193367" y="3217863"/>
          <a:ext cx="220133" cy="266700"/>
        </p:xfrm>
        <a:graphic>
          <a:graphicData uri="http://schemas.openxmlformats.org/presentationml/2006/ole">
            <mc:AlternateContent xmlns:mc="http://schemas.openxmlformats.org/markup-compatibility/2006">
              <mc:Choice xmlns:v="urn:schemas-microsoft-com:vml" Requires="v">
                <p:oleObj spid="_x0000_s109739" name="Equation" r:id="rId21" imgW="164885" imgH="266353" progId="Equation.DSMT4">
                  <p:embed/>
                </p:oleObj>
              </mc:Choice>
              <mc:Fallback>
                <p:oleObj name="Equation" r:id="rId21" imgW="164885" imgH="266353"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93367" y="3217863"/>
                        <a:ext cx="22013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3" name="Object 12"/>
          <p:cNvGraphicFramePr>
            <a:graphicFrameLocks noChangeAspect="1"/>
          </p:cNvGraphicFramePr>
          <p:nvPr/>
        </p:nvGraphicFramePr>
        <p:xfrm>
          <a:off x="6191251" y="2781300"/>
          <a:ext cx="254000" cy="279400"/>
        </p:xfrm>
        <a:graphic>
          <a:graphicData uri="http://schemas.openxmlformats.org/presentationml/2006/ole">
            <mc:AlternateContent xmlns:mc="http://schemas.openxmlformats.org/markup-compatibility/2006">
              <mc:Choice xmlns:v="urn:schemas-microsoft-com:vml" Requires="v">
                <p:oleObj spid="_x0000_s109740" name="Equation" r:id="rId23" imgW="190500" imgH="279400" progId="Equation.DSMT4">
                  <p:embed/>
                </p:oleObj>
              </mc:Choice>
              <mc:Fallback>
                <p:oleObj name="Equation" r:id="rId23" imgW="190500" imgH="2794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91251" y="2781300"/>
                        <a:ext cx="254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4" name="Object 13"/>
          <p:cNvGraphicFramePr>
            <a:graphicFrameLocks noChangeAspect="1"/>
          </p:cNvGraphicFramePr>
          <p:nvPr/>
        </p:nvGraphicFramePr>
        <p:xfrm>
          <a:off x="5712884" y="2786063"/>
          <a:ext cx="220133" cy="266700"/>
        </p:xfrm>
        <a:graphic>
          <a:graphicData uri="http://schemas.openxmlformats.org/presentationml/2006/ole">
            <mc:AlternateContent xmlns:mc="http://schemas.openxmlformats.org/markup-compatibility/2006">
              <mc:Choice xmlns:v="urn:schemas-microsoft-com:vml" Requires="v">
                <p:oleObj spid="_x0000_s109741" name="Equation" r:id="rId25" imgW="164885" imgH="266353" progId="Equation.DSMT4">
                  <p:embed/>
                </p:oleObj>
              </mc:Choice>
              <mc:Fallback>
                <p:oleObj name="Equation" r:id="rId25" imgW="164885" imgH="266353"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12884" y="2786063"/>
                        <a:ext cx="22013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5" name="Object 14"/>
          <p:cNvGraphicFramePr>
            <a:graphicFrameLocks noChangeAspect="1"/>
          </p:cNvGraphicFramePr>
          <p:nvPr/>
        </p:nvGraphicFramePr>
        <p:xfrm>
          <a:off x="5712884" y="3217863"/>
          <a:ext cx="254000" cy="279400"/>
        </p:xfrm>
        <a:graphic>
          <a:graphicData uri="http://schemas.openxmlformats.org/presentationml/2006/ole">
            <mc:AlternateContent xmlns:mc="http://schemas.openxmlformats.org/markup-compatibility/2006">
              <mc:Choice xmlns:v="urn:schemas-microsoft-com:vml" Requires="v">
                <p:oleObj spid="_x0000_s109742" name="Equation" r:id="rId27" imgW="190500" imgH="279400" progId="Equation.DSMT4">
                  <p:embed/>
                </p:oleObj>
              </mc:Choice>
              <mc:Fallback>
                <p:oleObj name="Equation" r:id="rId27" imgW="190500" imgH="27940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12884" y="3217863"/>
                        <a:ext cx="254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6" name="Object 15"/>
          <p:cNvGraphicFramePr>
            <a:graphicFrameLocks noChangeAspect="1"/>
          </p:cNvGraphicFramePr>
          <p:nvPr/>
        </p:nvGraphicFramePr>
        <p:xfrm>
          <a:off x="1653117" y="3867150"/>
          <a:ext cx="3285067" cy="863600"/>
        </p:xfrm>
        <a:graphic>
          <a:graphicData uri="http://schemas.openxmlformats.org/presentationml/2006/ole">
            <mc:AlternateContent xmlns:mc="http://schemas.openxmlformats.org/markup-compatibility/2006">
              <mc:Choice xmlns:v="urn:schemas-microsoft-com:vml" Requires="v">
                <p:oleObj spid="_x0000_s109743" name="Equation" r:id="rId29" imgW="2463800" imgH="863600" progId="Equation.DSMT4">
                  <p:embed/>
                </p:oleObj>
              </mc:Choice>
              <mc:Fallback>
                <p:oleObj name="Equation" r:id="rId29" imgW="2463800" imgH="86360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53117" y="3867150"/>
                        <a:ext cx="328506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7" name="Object 16"/>
          <p:cNvGraphicFramePr>
            <a:graphicFrameLocks noChangeAspect="1"/>
          </p:cNvGraphicFramePr>
          <p:nvPr/>
        </p:nvGraphicFramePr>
        <p:xfrm>
          <a:off x="5014384" y="3867150"/>
          <a:ext cx="1930400" cy="876300"/>
        </p:xfrm>
        <a:graphic>
          <a:graphicData uri="http://schemas.openxmlformats.org/presentationml/2006/ole">
            <mc:AlternateContent xmlns:mc="http://schemas.openxmlformats.org/markup-compatibility/2006">
              <mc:Choice xmlns:v="urn:schemas-microsoft-com:vml" Requires="v">
                <p:oleObj spid="_x0000_s109744" name="Equation" r:id="rId31" imgW="1447800" imgH="876300" progId="Equation.DSMT4">
                  <p:embed/>
                </p:oleObj>
              </mc:Choice>
              <mc:Fallback>
                <p:oleObj name="Equation" r:id="rId31" imgW="1447800" imgH="8763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4384" y="3867150"/>
                        <a:ext cx="1930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8" name="Object 17"/>
          <p:cNvGraphicFramePr>
            <a:graphicFrameLocks noChangeAspect="1"/>
          </p:cNvGraphicFramePr>
          <p:nvPr/>
        </p:nvGraphicFramePr>
        <p:xfrm>
          <a:off x="6070600" y="4371975"/>
          <a:ext cx="220133" cy="266700"/>
        </p:xfrm>
        <a:graphic>
          <a:graphicData uri="http://schemas.openxmlformats.org/presentationml/2006/ole">
            <mc:AlternateContent xmlns:mc="http://schemas.openxmlformats.org/markup-compatibility/2006">
              <mc:Choice xmlns:v="urn:schemas-microsoft-com:vml" Requires="v">
                <p:oleObj spid="_x0000_s109745" name="Equation" r:id="rId32" imgW="164885" imgH="266353" progId="Equation.DSMT4">
                  <p:embed/>
                </p:oleObj>
              </mc:Choice>
              <mc:Fallback>
                <p:oleObj name="Equation" r:id="rId32" imgW="164885" imgH="266353"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70600" y="4371975"/>
                        <a:ext cx="22013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9" name="Object 18"/>
          <p:cNvGraphicFramePr>
            <a:graphicFrameLocks noChangeAspect="1"/>
          </p:cNvGraphicFramePr>
          <p:nvPr/>
        </p:nvGraphicFramePr>
        <p:xfrm>
          <a:off x="6070600" y="3940175"/>
          <a:ext cx="254000" cy="266700"/>
        </p:xfrm>
        <a:graphic>
          <a:graphicData uri="http://schemas.openxmlformats.org/presentationml/2006/ole">
            <mc:AlternateContent xmlns:mc="http://schemas.openxmlformats.org/markup-compatibility/2006">
              <mc:Choice xmlns:v="urn:schemas-microsoft-com:vml" Requires="v">
                <p:oleObj spid="_x0000_s109746" name="Equation" r:id="rId33" imgW="190335" imgH="266469" progId="Equation.DSMT4">
                  <p:embed/>
                </p:oleObj>
              </mc:Choice>
              <mc:Fallback>
                <p:oleObj name="Equation" r:id="rId33" imgW="190335" imgH="266469"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70600" y="3940175"/>
                        <a:ext cx="254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0" name="Object 19"/>
          <p:cNvGraphicFramePr>
            <a:graphicFrameLocks noChangeAspect="1"/>
          </p:cNvGraphicFramePr>
          <p:nvPr/>
        </p:nvGraphicFramePr>
        <p:xfrm>
          <a:off x="5590118" y="3940175"/>
          <a:ext cx="220133" cy="266700"/>
        </p:xfrm>
        <a:graphic>
          <a:graphicData uri="http://schemas.openxmlformats.org/presentationml/2006/ole">
            <mc:AlternateContent xmlns:mc="http://schemas.openxmlformats.org/markup-compatibility/2006">
              <mc:Choice xmlns:v="urn:schemas-microsoft-com:vml" Requires="v">
                <p:oleObj spid="_x0000_s109747" name="Equation" r:id="rId35" imgW="164885" imgH="266353" progId="Equation.DSMT4">
                  <p:embed/>
                </p:oleObj>
              </mc:Choice>
              <mc:Fallback>
                <p:oleObj name="Equation" r:id="rId35" imgW="164885" imgH="266353"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90118" y="3940175"/>
                        <a:ext cx="22013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1" name="Object 20"/>
          <p:cNvGraphicFramePr>
            <a:graphicFrameLocks noChangeAspect="1"/>
          </p:cNvGraphicFramePr>
          <p:nvPr/>
        </p:nvGraphicFramePr>
        <p:xfrm>
          <a:off x="5590117" y="4371975"/>
          <a:ext cx="254000" cy="279400"/>
        </p:xfrm>
        <a:graphic>
          <a:graphicData uri="http://schemas.openxmlformats.org/presentationml/2006/ole">
            <mc:AlternateContent xmlns:mc="http://schemas.openxmlformats.org/markup-compatibility/2006">
              <mc:Choice xmlns:v="urn:schemas-microsoft-com:vml" Requires="v">
                <p:oleObj spid="_x0000_s109748" name="Equation" r:id="rId36" imgW="190500" imgH="279400" progId="Equation.DSMT4">
                  <p:embed/>
                </p:oleObj>
              </mc:Choice>
              <mc:Fallback>
                <p:oleObj name="Equation" r:id="rId36" imgW="190500" imgH="27940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90117" y="4371975"/>
                        <a:ext cx="254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2" name="Object 21"/>
          <p:cNvGraphicFramePr>
            <a:graphicFrameLocks noChangeAspect="1"/>
          </p:cNvGraphicFramePr>
          <p:nvPr/>
        </p:nvGraphicFramePr>
        <p:xfrm>
          <a:off x="1752600" y="5084763"/>
          <a:ext cx="2946400" cy="863600"/>
        </p:xfrm>
        <a:graphic>
          <a:graphicData uri="http://schemas.openxmlformats.org/presentationml/2006/ole">
            <mc:AlternateContent xmlns:mc="http://schemas.openxmlformats.org/markup-compatibility/2006">
              <mc:Choice xmlns:v="urn:schemas-microsoft-com:vml" Requires="v">
                <p:oleObj spid="_x0000_s109749" name="Equation" r:id="rId37" imgW="2209800" imgH="863600" progId="Equation.DSMT4">
                  <p:embed/>
                </p:oleObj>
              </mc:Choice>
              <mc:Fallback>
                <p:oleObj name="Equation" r:id="rId37" imgW="2209800" imgH="86360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752600" y="5084763"/>
                        <a:ext cx="2946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2786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7420"/>
                                        </p:tgtEl>
                                        <p:attrNameLst>
                                          <p:attrName>style.visibility</p:attrName>
                                        </p:attrNameLst>
                                      </p:cBhvr>
                                      <p:to>
                                        <p:strVal val="visible"/>
                                      </p:to>
                                    </p:set>
                                    <p:animEffect transition="in" filter="dissolve">
                                      <p:cBhvr>
                                        <p:cTn id="42" dur="500"/>
                                        <p:tgtEl>
                                          <p:spTgt spid="174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7421"/>
                                        </p:tgtEl>
                                        <p:attrNameLst>
                                          <p:attrName>style.visibility</p:attrName>
                                        </p:attrNameLst>
                                      </p:cBhvr>
                                      <p:to>
                                        <p:strVal val="visible"/>
                                      </p:to>
                                    </p:set>
                                    <p:animEffect transition="in" filter="dissolve">
                                      <p:cBhvr>
                                        <p:cTn id="47" dur="500"/>
                                        <p:tgtEl>
                                          <p:spTgt spid="174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7424"/>
                                        </p:tgtEl>
                                        <p:attrNameLst>
                                          <p:attrName>style.visibility</p:attrName>
                                        </p:attrNameLst>
                                      </p:cBhvr>
                                      <p:to>
                                        <p:strVal val="visible"/>
                                      </p:to>
                                    </p:set>
                                    <p:animEffect transition="in" filter="dissolve">
                                      <p:cBhvr>
                                        <p:cTn id="52" dur="500"/>
                                        <p:tgtEl>
                                          <p:spTgt spid="1742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7423"/>
                                        </p:tgtEl>
                                        <p:attrNameLst>
                                          <p:attrName>style.visibility</p:attrName>
                                        </p:attrNameLst>
                                      </p:cBhvr>
                                      <p:to>
                                        <p:strVal val="visible"/>
                                      </p:to>
                                    </p:set>
                                    <p:animEffect transition="in" filter="dissolve">
                                      <p:cBhvr>
                                        <p:cTn id="57" dur="500"/>
                                        <p:tgtEl>
                                          <p:spTgt spid="174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7425"/>
                                        </p:tgtEl>
                                        <p:attrNameLst>
                                          <p:attrName>style.visibility</p:attrName>
                                        </p:attrNameLst>
                                      </p:cBhvr>
                                      <p:to>
                                        <p:strVal val="visible"/>
                                      </p:to>
                                    </p:set>
                                    <p:animEffect transition="in" filter="dissolve">
                                      <p:cBhvr>
                                        <p:cTn id="62" dur="500"/>
                                        <p:tgtEl>
                                          <p:spTgt spid="174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7422"/>
                                        </p:tgtEl>
                                        <p:attrNameLst>
                                          <p:attrName>style.visibility</p:attrName>
                                        </p:attrNameLst>
                                      </p:cBhvr>
                                      <p:to>
                                        <p:strVal val="visible"/>
                                      </p:to>
                                    </p:set>
                                    <p:animEffect transition="in" filter="dissolve">
                                      <p:cBhvr>
                                        <p:cTn id="67" dur="500"/>
                                        <p:tgtEl>
                                          <p:spTgt spid="1742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7426"/>
                                        </p:tgtEl>
                                        <p:attrNameLst>
                                          <p:attrName>style.visibility</p:attrName>
                                        </p:attrNameLst>
                                      </p:cBhvr>
                                      <p:to>
                                        <p:strVal val="visible"/>
                                      </p:to>
                                    </p:set>
                                    <p:animEffect transition="in" filter="dissolve">
                                      <p:cBhvr>
                                        <p:cTn id="72" dur="500"/>
                                        <p:tgtEl>
                                          <p:spTgt spid="1742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7427"/>
                                        </p:tgtEl>
                                        <p:attrNameLst>
                                          <p:attrName>style.visibility</p:attrName>
                                        </p:attrNameLst>
                                      </p:cBhvr>
                                      <p:to>
                                        <p:strVal val="visible"/>
                                      </p:to>
                                    </p:set>
                                    <p:animEffect transition="in" filter="dissolve">
                                      <p:cBhvr>
                                        <p:cTn id="77" dur="500"/>
                                        <p:tgtEl>
                                          <p:spTgt spid="1742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17430"/>
                                        </p:tgtEl>
                                        <p:attrNameLst>
                                          <p:attrName>style.visibility</p:attrName>
                                        </p:attrNameLst>
                                      </p:cBhvr>
                                      <p:to>
                                        <p:strVal val="visible"/>
                                      </p:to>
                                    </p:set>
                                    <p:animEffect transition="in" filter="dissolve">
                                      <p:cBhvr>
                                        <p:cTn id="82" dur="500"/>
                                        <p:tgtEl>
                                          <p:spTgt spid="1743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nodeType="clickEffect">
                                  <p:stCondLst>
                                    <p:cond delay="0"/>
                                  </p:stCondLst>
                                  <p:childTnLst>
                                    <p:set>
                                      <p:cBhvr>
                                        <p:cTn id="86" dur="1" fill="hold">
                                          <p:stCondLst>
                                            <p:cond delay="0"/>
                                          </p:stCondLst>
                                        </p:cTn>
                                        <p:tgtEl>
                                          <p:spTgt spid="17429"/>
                                        </p:tgtEl>
                                        <p:attrNameLst>
                                          <p:attrName>style.visibility</p:attrName>
                                        </p:attrNameLst>
                                      </p:cBhvr>
                                      <p:to>
                                        <p:strVal val="visible"/>
                                      </p:to>
                                    </p:set>
                                    <p:animEffect transition="in" filter="dissolve">
                                      <p:cBhvr>
                                        <p:cTn id="87" dur="500"/>
                                        <p:tgtEl>
                                          <p:spTgt spid="174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17431"/>
                                        </p:tgtEl>
                                        <p:attrNameLst>
                                          <p:attrName>style.visibility</p:attrName>
                                        </p:attrNameLst>
                                      </p:cBhvr>
                                      <p:to>
                                        <p:strVal val="visible"/>
                                      </p:to>
                                    </p:set>
                                    <p:animEffect transition="in" filter="dissolve">
                                      <p:cBhvr>
                                        <p:cTn id="92" dur="500"/>
                                        <p:tgtEl>
                                          <p:spTgt spid="1743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17428"/>
                                        </p:tgtEl>
                                        <p:attrNameLst>
                                          <p:attrName>style.visibility</p:attrName>
                                        </p:attrNameLst>
                                      </p:cBhvr>
                                      <p:to>
                                        <p:strVal val="visible"/>
                                      </p:to>
                                    </p:set>
                                    <p:animEffect transition="in" filter="dissolve">
                                      <p:cBhvr>
                                        <p:cTn id="97" dur="500"/>
                                        <p:tgtEl>
                                          <p:spTgt spid="1742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17432"/>
                                        </p:tgtEl>
                                        <p:attrNameLst>
                                          <p:attrName>style.visibility</p:attrName>
                                        </p:attrNameLst>
                                      </p:cBhvr>
                                      <p:to>
                                        <p:strVal val="visible"/>
                                      </p:to>
                                    </p:set>
                                    <p:animEffect transition="in" filter="dissolve">
                                      <p:cBhvr>
                                        <p:cTn id="102" dur="500"/>
                                        <p:tgtEl>
                                          <p:spTgt spid="17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403049" y="186401"/>
            <a:ext cx="9723796" cy="584775"/>
          </a:xfrm>
          <a:prstGeom prst="rect">
            <a:avLst/>
          </a:prstGeom>
          <a:noFill/>
        </p:spPr>
        <p:txBody>
          <a:bodyPr wrap="square" rtlCol="0">
            <a:spAutoFit/>
          </a:bodyPr>
          <a:lstStyle/>
          <a:p>
            <a:r>
              <a:rPr lang="zh-CN" altLang="en-US" sz="3200" dirty="0" smtClean="0">
                <a:solidFill>
                  <a:schemeClr val="accent1"/>
                </a:solidFill>
                <a:latin typeface="微软雅黑" panose="020B0503020204020204" pitchFamily="34" charset="-122"/>
                <a:ea typeface="微软雅黑" panose="020B0503020204020204" pitchFamily="34" charset="-122"/>
              </a:rPr>
              <a:t>矩阵的转置运算</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17" name="矩形 16"/>
          <p:cNvSpPr/>
          <p:nvPr/>
        </p:nvSpPr>
        <p:spPr>
          <a:xfrm>
            <a:off x="516319" y="1226749"/>
            <a:ext cx="2074102"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定义：设</a:t>
            </a:r>
            <a:endParaRPr lang="en-US" altLang="zh-CN" sz="3200" dirty="0" smtClean="0">
              <a:latin typeface="+mj-ea"/>
              <a:ea typeface="+mj-ea"/>
            </a:endParaRPr>
          </a:p>
        </p:txBody>
      </p:sp>
      <p:graphicFrame>
        <p:nvGraphicFramePr>
          <p:cNvPr id="18" name="Object 32"/>
          <p:cNvGraphicFramePr>
            <a:graphicFrameLocks noChangeAspect="1"/>
          </p:cNvGraphicFramePr>
          <p:nvPr>
            <p:extLst>
              <p:ext uri="{D42A27DB-BD31-4B8C-83A1-F6EECF244321}">
                <p14:modId xmlns:p14="http://schemas.microsoft.com/office/powerpoint/2010/main" val="2145932847"/>
              </p:ext>
            </p:extLst>
          </p:nvPr>
        </p:nvGraphicFramePr>
        <p:xfrm>
          <a:off x="1520826" y="1961322"/>
          <a:ext cx="4970462" cy="2564516"/>
        </p:xfrm>
        <a:graphic>
          <a:graphicData uri="http://schemas.openxmlformats.org/presentationml/2006/ole">
            <mc:AlternateContent xmlns:mc="http://schemas.openxmlformats.org/markup-compatibility/2006">
              <mc:Choice xmlns:v="urn:schemas-microsoft-com:vml" Requires="v">
                <p:oleObj spid="_x0000_s97603" name="Equation" r:id="rId3" imgW="1663560" imgH="939600" progId="Equation.DSMT4">
                  <p:embed/>
                </p:oleObj>
              </mc:Choice>
              <mc:Fallback>
                <p:oleObj name="Equation" r:id="rId3" imgW="1663560" imgH="939600" progId="Equation.DSMT4">
                  <p:embed/>
                  <p:pic>
                    <p:nvPicPr>
                      <p:cNvPr id="0" name=""/>
                      <p:cNvPicPr>
                        <a:picLocks noChangeAspect="1" noChangeArrowheads="1"/>
                      </p:cNvPicPr>
                      <p:nvPr/>
                    </p:nvPicPr>
                    <p:blipFill>
                      <a:blip r:embed="rId4"/>
                      <a:srcRect/>
                      <a:stretch>
                        <a:fillRect/>
                      </a:stretch>
                    </p:blipFill>
                    <p:spPr bwMode="auto">
                      <a:xfrm>
                        <a:off x="1520826" y="1961322"/>
                        <a:ext cx="4970462" cy="2564516"/>
                      </a:xfrm>
                      <a:prstGeom prst="rect">
                        <a:avLst/>
                      </a:prstGeom>
                      <a:noFill/>
                      <a:extLst/>
                    </p:spPr>
                  </p:pic>
                </p:oleObj>
              </mc:Fallback>
            </mc:AlternateContent>
          </a:graphicData>
        </a:graphic>
      </p:graphicFrame>
      <p:sp>
        <p:nvSpPr>
          <p:cNvPr id="19" name="矩形 18"/>
          <p:cNvSpPr/>
          <p:nvPr/>
        </p:nvSpPr>
        <p:spPr>
          <a:xfrm>
            <a:off x="3246058" y="4930580"/>
            <a:ext cx="5275642"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为    的</a:t>
            </a:r>
            <a:r>
              <a:rPr lang="zh-CN" altLang="en-US" sz="3200" dirty="0" smtClean="0">
                <a:solidFill>
                  <a:srgbClr val="FF0000"/>
                </a:solidFill>
                <a:latin typeface="+mj-ea"/>
                <a:ea typeface="+mj-ea"/>
              </a:rPr>
              <a:t>转置矩阵</a:t>
            </a:r>
            <a:r>
              <a:rPr lang="zh-CN" altLang="en-US" sz="3200" dirty="0" smtClean="0">
                <a:latin typeface="+mj-ea"/>
                <a:ea typeface="+mj-ea"/>
              </a:rPr>
              <a:t>，记为     </a:t>
            </a:r>
            <a:r>
              <a:rPr lang="en-US" altLang="zh-CN" sz="3200" dirty="0" smtClean="0">
                <a:latin typeface="+mj-ea"/>
                <a:ea typeface="+mj-ea"/>
              </a:rPr>
              <a:t>.</a:t>
            </a:r>
            <a:endParaRPr lang="en-US" altLang="zh-CN" sz="3200" dirty="0" smtClean="0">
              <a:solidFill>
                <a:srgbClr val="FF0000"/>
              </a:solidFill>
              <a:latin typeface="+mj-ea"/>
              <a:ea typeface="+mj-ea"/>
            </a:endParaRPr>
          </a:p>
        </p:txBody>
      </p:sp>
      <p:graphicFrame>
        <p:nvGraphicFramePr>
          <p:cNvPr id="20" name="Object 32"/>
          <p:cNvGraphicFramePr>
            <a:graphicFrameLocks noChangeAspect="1"/>
          </p:cNvGraphicFramePr>
          <p:nvPr>
            <p:extLst>
              <p:ext uri="{D42A27DB-BD31-4B8C-83A1-F6EECF244321}">
                <p14:modId xmlns:p14="http://schemas.microsoft.com/office/powerpoint/2010/main" val="3099522063"/>
              </p:ext>
            </p:extLst>
          </p:nvPr>
        </p:nvGraphicFramePr>
        <p:xfrm>
          <a:off x="7526337" y="1974726"/>
          <a:ext cx="3946525" cy="2563812"/>
        </p:xfrm>
        <a:graphic>
          <a:graphicData uri="http://schemas.openxmlformats.org/presentationml/2006/ole">
            <mc:AlternateContent xmlns:mc="http://schemas.openxmlformats.org/markup-compatibility/2006">
              <mc:Choice xmlns:v="urn:schemas-microsoft-com:vml" Requires="v">
                <p:oleObj spid="_x0000_s97604" name="Equation" r:id="rId5" imgW="1320480" imgH="939600" progId="Equation.DSMT4">
                  <p:embed/>
                </p:oleObj>
              </mc:Choice>
              <mc:Fallback>
                <p:oleObj name="Equation" r:id="rId5" imgW="1320480" imgH="939600" progId="Equation.DSMT4">
                  <p:embed/>
                  <p:pic>
                    <p:nvPicPr>
                      <p:cNvPr id="0" name=""/>
                      <p:cNvPicPr>
                        <a:picLocks noChangeAspect="1" noChangeArrowheads="1"/>
                      </p:cNvPicPr>
                      <p:nvPr/>
                    </p:nvPicPr>
                    <p:blipFill>
                      <a:blip r:embed="rId6"/>
                      <a:srcRect/>
                      <a:stretch>
                        <a:fillRect/>
                      </a:stretch>
                    </p:blipFill>
                    <p:spPr bwMode="auto">
                      <a:xfrm>
                        <a:off x="7526337" y="1974726"/>
                        <a:ext cx="3946525" cy="2563812"/>
                      </a:xfrm>
                      <a:prstGeom prst="rect">
                        <a:avLst/>
                      </a:prstGeom>
                      <a:noFill/>
                      <a:extLst/>
                    </p:spPr>
                  </p:pic>
                </p:oleObj>
              </mc:Fallback>
            </mc:AlternateContent>
          </a:graphicData>
        </a:graphic>
      </p:graphicFrame>
      <p:graphicFrame>
        <p:nvGraphicFramePr>
          <p:cNvPr id="21" name="Object 32"/>
          <p:cNvGraphicFramePr>
            <a:graphicFrameLocks noChangeAspect="1"/>
          </p:cNvGraphicFramePr>
          <p:nvPr>
            <p:extLst>
              <p:ext uri="{D42A27DB-BD31-4B8C-83A1-F6EECF244321}">
                <p14:modId xmlns:p14="http://schemas.microsoft.com/office/powerpoint/2010/main" val="3573120364"/>
              </p:ext>
            </p:extLst>
          </p:nvPr>
        </p:nvGraphicFramePr>
        <p:xfrm>
          <a:off x="3696528" y="5019959"/>
          <a:ext cx="454025" cy="450850"/>
        </p:xfrm>
        <a:graphic>
          <a:graphicData uri="http://schemas.openxmlformats.org/presentationml/2006/ole">
            <mc:AlternateContent xmlns:mc="http://schemas.openxmlformats.org/markup-compatibility/2006">
              <mc:Choice xmlns:v="urn:schemas-microsoft-com:vml" Requires="v">
                <p:oleObj spid="_x0000_s97605" name="Equation" r:id="rId7" imgW="152280" imgH="164880" progId="Equation.DSMT4">
                  <p:embed/>
                </p:oleObj>
              </mc:Choice>
              <mc:Fallback>
                <p:oleObj name="Equation" r:id="rId7" imgW="152280" imgH="164880" progId="Equation.DSMT4">
                  <p:embed/>
                  <p:pic>
                    <p:nvPicPr>
                      <p:cNvPr id="0" name=""/>
                      <p:cNvPicPr>
                        <a:picLocks noChangeAspect="1" noChangeArrowheads="1"/>
                      </p:cNvPicPr>
                      <p:nvPr/>
                    </p:nvPicPr>
                    <p:blipFill>
                      <a:blip r:embed="rId8"/>
                      <a:srcRect/>
                      <a:stretch>
                        <a:fillRect/>
                      </a:stretch>
                    </p:blipFill>
                    <p:spPr bwMode="auto">
                      <a:xfrm>
                        <a:off x="3696528" y="5019959"/>
                        <a:ext cx="454025" cy="450850"/>
                      </a:xfrm>
                      <a:prstGeom prst="rect">
                        <a:avLst/>
                      </a:prstGeom>
                      <a:noFill/>
                      <a:extLst/>
                    </p:spPr>
                  </p:pic>
                </p:oleObj>
              </mc:Fallback>
            </mc:AlternateContent>
          </a:graphicData>
        </a:graphic>
      </p:graphicFrame>
      <p:graphicFrame>
        <p:nvGraphicFramePr>
          <p:cNvPr id="22" name="Object 32"/>
          <p:cNvGraphicFramePr>
            <a:graphicFrameLocks noChangeAspect="1"/>
          </p:cNvGraphicFramePr>
          <p:nvPr>
            <p:extLst>
              <p:ext uri="{D42A27DB-BD31-4B8C-83A1-F6EECF244321}">
                <p14:modId xmlns:p14="http://schemas.microsoft.com/office/powerpoint/2010/main" val="2527917896"/>
              </p:ext>
            </p:extLst>
          </p:nvPr>
        </p:nvGraphicFramePr>
        <p:xfrm>
          <a:off x="7424738" y="4954588"/>
          <a:ext cx="530225" cy="449262"/>
        </p:xfrm>
        <a:graphic>
          <a:graphicData uri="http://schemas.openxmlformats.org/presentationml/2006/ole">
            <mc:AlternateContent xmlns:mc="http://schemas.openxmlformats.org/markup-compatibility/2006">
              <mc:Choice xmlns:v="urn:schemas-microsoft-com:vml" Requires="v">
                <p:oleObj spid="_x0000_s97606" name="Equation" r:id="rId9" imgW="177480" imgH="164880" progId="Equation.DSMT4">
                  <p:embed/>
                </p:oleObj>
              </mc:Choice>
              <mc:Fallback>
                <p:oleObj name="Equation" r:id="rId9" imgW="177480" imgH="164880" progId="Equation.DSMT4">
                  <p:embed/>
                  <p:pic>
                    <p:nvPicPr>
                      <p:cNvPr id="0" name=""/>
                      <p:cNvPicPr>
                        <a:picLocks noChangeAspect="1" noChangeArrowheads="1"/>
                      </p:cNvPicPr>
                      <p:nvPr/>
                    </p:nvPicPr>
                    <p:blipFill>
                      <a:blip r:embed="rId10"/>
                      <a:srcRect/>
                      <a:stretch>
                        <a:fillRect/>
                      </a:stretch>
                    </p:blipFill>
                    <p:spPr bwMode="auto">
                      <a:xfrm>
                        <a:off x="7424738" y="4954588"/>
                        <a:ext cx="530225" cy="449262"/>
                      </a:xfrm>
                      <a:prstGeom prst="rect">
                        <a:avLst/>
                      </a:prstGeom>
                      <a:noFill/>
                      <a:extLst/>
                    </p:spPr>
                  </p:pic>
                </p:oleObj>
              </mc:Fallback>
            </mc:AlternateContent>
          </a:graphicData>
        </a:graphic>
      </p:graphicFrame>
      <p:sp>
        <p:nvSpPr>
          <p:cNvPr id="23" name="矩形 22"/>
          <p:cNvSpPr/>
          <p:nvPr/>
        </p:nvSpPr>
        <p:spPr>
          <a:xfrm>
            <a:off x="6816751" y="2824922"/>
            <a:ext cx="872711"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a:latin typeface="+mj-ea"/>
                <a:ea typeface="+mj-ea"/>
              </a:rPr>
              <a:t>称</a:t>
            </a:r>
            <a:endParaRPr lang="en-US" altLang="zh-CN" sz="3200" dirty="0" smtClean="0">
              <a:latin typeface="+mj-ea"/>
              <a:ea typeface="+mj-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3557162"/>
              </p:ext>
            </p:extLst>
          </p:nvPr>
        </p:nvGraphicFramePr>
        <p:xfrm>
          <a:off x="2590421" y="5795963"/>
          <a:ext cx="1706563" cy="554037"/>
        </p:xfrm>
        <a:graphic>
          <a:graphicData uri="http://schemas.openxmlformats.org/presentationml/2006/ole">
            <mc:AlternateContent xmlns:mc="http://schemas.openxmlformats.org/markup-compatibility/2006">
              <mc:Choice xmlns:v="urn:schemas-microsoft-com:vml" Requires="v">
                <p:oleObj spid="_x0000_s97607" name="Equation" r:id="rId11" imgW="571320" imgH="203040" progId="Equation.DSMT4">
                  <p:embed/>
                </p:oleObj>
              </mc:Choice>
              <mc:Fallback>
                <p:oleObj name="Equation" r:id="rId11" imgW="571320" imgH="203040" progId="Equation.DSMT4">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421" y="5795963"/>
                        <a:ext cx="17065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1221323" y="5755988"/>
            <a:ext cx="1415772" cy="584775"/>
          </a:xfrm>
          <a:prstGeom prst="rect">
            <a:avLst/>
          </a:prstGeom>
        </p:spPr>
        <p:txBody>
          <a:bodyPr wrap="none">
            <a:spAutoFit/>
          </a:bodyPr>
          <a:lstStyle/>
          <a:p>
            <a:r>
              <a:rPr lang="zh-CN" altLang="en-US" sz="3200" dirty="0" smtClean="0">
                <a:solidFill>
                  <a:prstClr val="black"/>
                </a:solidFill>
              </a:rPr>
              <a:t>性质：</a:t>
            </a:r>
            <a:endParaRPr lang="zh-CN" altLang="en-US" dirty="0"/>
          </a:p>
        </p:txBody>
      </p:sp>
    </p:spTree>
    <p:extLst>
      <p:ext uri="{BB962C8B-B14F-4D97-AF65-F5344CB8AC3E}">
        <p14:creationId xmlns:p14="http://schemas.microsoft.com/office/powerpoint/2010/main" val="67205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8 L -8.33333E-7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2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extLst>
              <p:ext uri="{D42A27DB-BD31-4B8C-83A1-F6EECF244321}">
                <p14:modId xmlns:p14="http://schemas.microsoft.com/office/powerpoint/2010/main" val="1864758896"/>
              </p:ext>
            </p:extLst>
          </p:nvPr>
        </p:nvGraphicFramePr>
        <p:xfrm>
          <a:off x="911225" y="392113"/>
          <a:ext cx="5121275" cy="993775"/>
        </p:xfrm>
        <a:graphic>
          <a:graphicData uri="http://schemas.openxmlformats.org/presentationml/2006/ole">
            <mc:AlternateContent xmlns:mc="http://schemas.openxmlformats.org/markup-compatibility/2006">
              <mc:Choice xmlns:v="urn:schemas-microsoft-com:vml" Requires="v">
                <p:oleObj spid="_x0000_s110674" name="Equation" r:id="rId3" imgW="1815840" imgH="469800" progId="Equation.DSMT4">
                  <p:embed/>
                </p:oleObj>
              </mc:Choice>
              <mc:Fallback>
                <p:oleObj name="Equation" r:id="rId3" imgW="1815840" imgH="469800" progId="Equation.DSMT4">
                  <p:embed/>
                  <p:pic>
                    <p:nvPicPr>
                      <p:cNvPr id="0" name=""/>
                      <p:cNvPicPr>
                        <a:picLocks noChangeAspect="1" noChangeArrowheads="1"/>
                      </p:cNvPicPr>
                      <p:nvPr/>
                    </p:nvPicPr>
                    <p:blipFill>
                      <a:blip r:embed="rId4"/>
                      <a:srcRect/>
                      <a:stretch>
                        <a:fillRect/>
                      </a:stretch>
                    </p:blipFill>
                    <p:spPr bwMode="auto">
                      <a:xfrm>
                        <a:off x="911225" y="392113"/>
                        <a:ext cx="5121275" cy="9937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5"/>
          <p:cNvSpPr txBox="1">
            <a:spLocks noChangeArrowheads="1"/>
          </p:cNvSpPr>
          <p:nvPr/>
        </p:nvSpPr>
        <p:spPr bwMode="auto">
          <a:xfrm>
            <a:off x="679451" y="1698626"/>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latin typeface="宋体" charset="-122"/>
              </a:rPr>
              <a:t>解</a:t>
            </a:r>
          </a:p>
        </p:txBody>
      </p:sp>
      <p:graphicFrame>
        <p:nvGraphicFramePr>
          <p:cNvPr id="9" name="Object 3"/>
          <p:cNvGraphicFramePr>
            <a:graphicFrameLocks noChangeAspect="1"/>
          </p:cNvGraphicFramePr>
          <p:nvPr/>
        </p:nvGraphicFramePr>
        <p:xfrm>
          <a:off x="1638300" y="1633538"/>
          <a:ext cx="3505200" cy="863600"/>
        </p:xfrm>
        <a:graphic>
          <a:graphicData uri="http://schemas.openxmlformats.org/presentationml/2006/ole">
            <mc:AlternateContent xmlns:mc="http://schemas.openxmlformats.org/markup-compatibility/2006">
              <mc:Choice xmlns:v="urn:schemas-microsoft-com:vml" Requires="v">
                <p:oleObj spid="_x0000_s110675" name="Equation" r:id="rId5" imgW="2628900" imgH="863600" progId="Equation.DSMT4">
                  <p:embed/>
                </p:oleObj>
              </mc:Choice>
              <mc:Fallback>
                <p:oleObj name="Equation" r:id="rId5" imgW="2628900" imgH="863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1633538"/>
                        <a:ext cx="3505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4"/>
          <p:cNvGraphicFramePr>
            <a:graphicFrameLocks noChangeAspect="1"/>
          </p:cNvGraphicFramePr>
          <p:nvPr/>
        </p:nvGraphicFramePr>
        <p:xfrm>
          <a:off x="5232400" y="1916113"/>
          <a:ext cx="1270000" cy="254000"/>
        </p:xfrm>
        <a:graphic>
          <a:graphicData uri="http://schemas.openxmlformats.org/presentationml/2006/ole">
            <mc:AlternateContent xmlns:mc="http://schemas.openxmlformats.org/markup-compatibility/2006">
              <mc:Choice xmlns:v="urn:schemas-microsoft-com:vml" Requires="v">
                <p:oleObj spid="_x0000_s110676" name="Equation" r:id="rId7" imgW="952087" imgH="253890" progId="Equation.DSMT4">
                  <p:embed/>
                </p:oleObj>
              </mc:Choice>
              <mc:Fallback>
                <p:oleObj name="Equation" r:id="rId7" imgW="952087"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2400" y="1916113"/>
                        <a:ext cx="1270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5"/>
          <p:cNvGraphicFramePr>
            <a:graphicFrameLocks noChangeAspect="1"/>
          </p:cNvGraphicFramePr>
          <p:nvPr/>
        </p:nvGraphicFramePr>
        <p:xfrm>
          <a:off x="1775884" y="2781300"/>
          <a:ext cx="1405467" cy="254000"/>
        </p:xfrm>
        <a:graphic>
          <a:graphicData uri="http://schemas.openxmlformats.org/presentationml/2006/ole">
            <mc:AlternateContent xmlns:mc="http://schemas.openxmlformats.org/markup-compatibility/2006">
              <mc:Choice xmlns:v="urn:schemas-microsoft-com:vml" Requires="v">
                <p:oleObj spid="_x0000_s110677" name="Equation" r:id="rId9" imgW="1054100" imgH="254000" progId="Equation.DSMT4">
                  <p:embed/>
                </p:oleObj>
              </mc:Choice>
              <mc:Fallback>
                <p:oleObj name="Equation" r:id="rId9" imgW="1054100" imgH="254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5884" y="2781300"/>
                        <a:ext cx="140546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6"/>
          <p:cNvGraphicFramePr>
            <a:graphicFrameLocks noChangeAspect="1"/>
          </p:cNvGraphicFramePr>
          <p:nvPr/>
        </p:nvGraphicFramePr>
        <p:xfrm>
          <a:off x="1390651" y="3284538"/>
          <a:ext cx="9313333" cy="419100"/>
        </p:xfrm>
        <a:graphic>
          <a:graphicData uri="http://schemas.openxmlformats.org/presentationml/2006/ole">
            <mc:AlternateContent xmlns:mc="http://schemas.openxmlformats.org/markup-compatibility/2006">
              <mc:Choice xmlns:v="urn:schemas-microsoft-com:vml" Requires="v">
                <p:oleObj spid="_x0000_s110678" name="Equation" r:id="rId11" imgW="6985000" imgH="419100" progId="Equation.DSMT4">
                  <p:embed/>
                </p:oleObj>
              </mc:Choice>
              <mc:Fallback>
                <p:oleObj name="Equation" r:id="rId11" imgW="69850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0651" y="3284538"/>
                        <a:ext cx="931333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7"/>
          <p:cNvGraphicFramePr>
            <a:graphicFrameLocks noChangeAspect="1"/>
          </p:cNvGraphicFramePr>
          <p:nvPr/>
        </p:nvGraphicFramePr>
        <p:xfrm>
          <a:off x="6959600" y="1628775"/>
          <a:ext cx="3352800" cy="863600"/>
        </p:xfrm>
        <a:graphic>
          <a:graphicData uri="http://schemas.openxmlformats.org/presentationml/2006/ole">
            <mc:AlternateContent xmlns:mc="http://schemas.openxmlformats.org/markup-compatibility/2006">
              <mc:Choice xmlns:v="urn:schemas-microsoft-com:vml" Requires="v">
                <p:oleObj spid="_x0000_s110679" name="Equation" r:id="rId13" imgW="2514600" imgH="863600" progId="Equation.DSMT4">
                  <p:embed/>
                </p:oleObj>
              </mc:Choice>
              <mc:Fallback>
                <p:oleObj name="Equation" r:id="rId13" imgW="2514600" imgH="863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59600" y="1628775"/>
                        <a:ext cx="3352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8" name="Object 8"/>
          <p:cNvGraphicFramePr>
            <a:graphicFrameLocks noChangeAspect="1"/>
          </p:cNvGraphicFramePr>
          <p:nvPr/>
        </p:nvGraphicFramePr>
        <p:xfrm>
          <a:off x="10320867" y="1628775"/>
          <a:ext cx="1557867" cy="863600"/>
        </p:xfrm>
        <a:graphic>
          <a:graphicData uri="http://schemas.openxmlformats.org/presentationml/2006/ole">
            <mc:AlternateContent xmlns:mc="http://schemas.openxmlformats.org/markup-compatibility/2006">
              <mc:Choice xmlns:v="urn:schemas-microsoft-com:vml" Requires="v">
                <p:oleObj spid="_x0000_s110680" name="Equation" r:id="rId15" imgW="1167893" imgH="863225" progId="Equation.DSMT4">
                  <p:embed/>
                </p:oleObj>
              </mc:Choice>
              <mc:Fallback>
                <p:oleObj name="Equation" r:id="rId15" imgW="1167893" imgH="86322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320867" y="1628775"/>
                        <a:ext cx="155786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9"/>
          <p:cNvGraphicFramePr>
            <a:graphicFrameLocks noChangeAspect="1"/>
          </p:cNvGraphicFramePr>
          <p:nvPr/>
        </p:nvGraphicFramePr>
        <p:xfrm>
          <a:off x="2832100" y="3860800"/>
          <a:ext cx="3505200" cy="419100"/>
        </p:xfrm>
        <a:graphic>
          <a:graphicData uri="http://schemas.openxmlformats.org/presentationml/2006/ole">
            <mc:AlternateContent xmlns:mc="http://schemas.openxmlformats.org/markup-compatibility/2006">
              <mc:Choice xmlns:v="urn:schemas-microsoft-com:vml" Requires="v">
                <p:oleObj spid="_x0000_s110681" name="Equation" r:id="rId17" imgW="2628900" imgH="419100" progId="Equation.DSMT4">
                  <p:embed/>
                </p:oleObj>
              </mc:Choice>
              <mc:Fallback>
                <p:oleObj name="Equation" r:id="rId17" imgW="2628900" imgH="4191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32100" y="3860800"/>
                        <a:ext cx="3505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10"/>
          <p:cNvGraphicFramePr>
            <a:graphicFrameLocks noChangeAspect="1"/>
          </p:cNvGraphicFramePr>
          <p:nvPr/>
        </p:nvGraphicFramePr>
        <p:xfrm>
          <a:off x="2734733" y="4581525"/>
          <a:ext cx="1456267" cy="279400"/>
        </p:xfrm>
        <a:graphic>
          <a:graphicData uri="http://schemas.openxmlformats.org/presentationml/2006/ole">
            <mc:AlternateContent xmlns:mc="http://schemas.openxmlformats.org/markup-compatibility/2006">
              <mc:Choice xmlns:v="urn:schemas-microsoft-com:vml" Requires="v">
                <p:oleObj spid="_x0000_s110682" name="Equation" r:id="rId19" imgW="1091726" imgH="279279" progId="Equation.DSMT4">
                  <p:embed/>
                </p:oleObj>
              </mc:Choice>
              <mc:Fallback>
                <p:oleObj name="Equation" r:id="rId19" imgW="1091726" imgH="279279"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34733" y="4581525"/>
                        <a:ext cx="145626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61" name="Object 11"/>
          <p:cNvGraphicFramePr>
            <a:graphicFrameLocks noChangeAspect="1"/>
          </p:cNvGraphicFramePr>
          <p:nvPr/>
        </p:nvGraphicFramePr>
        <p:xfrm>
          <a:off x="1295400" y="5229225"/>
          <a:ext cx="6383867" cy="863600"/>
        </p:xfrm>
        <a:graphic>
          <a:graphicData uri="http://schemas.openxmlformats.org/presentationml/2006/ole">
            <mc:AlternateContent xmlns:mc="http://schemas.openxmlformats.org/markup-compatibility/2006">
              <mc:Choice xmlns:v="urn:schemas-microsoft-com:vml" Requires="v">
                <p:oleObj spid="_x0000_s110683" name="Equation" r:id="rId21" imgW="4787900" imgH="863600" progId="Equation.DSMT4">
                  <p:embed/>
                </p:oleObj>
              </mc:Choice>
              <mc:Fallback>
                <p:oleObj name="Equation" r:id="rId21" imgW="4787900" imgH="863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5400" y="5229225"/>
                        <a:ext cx="638386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565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458"/>
                                        </p:tgtEl>
                                        <p:attrNameLst>
                                          <p:attrName>style.visibility</p:attrName>
                                        </p:attrNameLst>
                                      </p:cBhvr>
                                      <p:to>
                                        <p:strVal val="visible"/>
                                      </p:to>
                                    </p:set>
                                    <p:animEffect transition="in" filter="dissolve">
                                      <p:cBhvr>
                                        <p:cTn id="27" dur="500"/>
                                        <p:tgtEl>
                                          <p:spTgt spid="184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500"/>
                                        <p:tgtEl>
                                          <p:spTgt spid="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8461"/>
                                        </p:tgtEl>
                                        <p:attrNameLst>
                                          <p:attrName>style.visibility</p:attrName>
                                        </p:attrNameLst>
                                      </p:cBhvr>
                                      <p:to>
                                        <p:strVal val="visible"/>
                                      </p:to>
                                    </p:set>
                                    <p:animEffect transition="in" filter="dissolve">
                                      <p:cBhvr>
                                        <p:cTn id="52" dur="500"/>
                                        <p:tgtEl>
                                          <p:spTgt spid="1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407834" y="4149726"/>
            <a:ext cx="3456517" cy="20161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5123" name="Object 2"/>
          <p:cNvGraphicFramePr>
            <a:graphicFrameLocks noChangeAspect="1"/>
          </p:cNvGraphicFramePr>
          <p:nvPr>
            <p:extLst>
              <p:ext uri="{D42A27DB-BD31-4B8C-83A1-F6EECF244321}">
                <p14:modId xmlns:p14="http://schemas.microsoft.com/office/powerpoint/2010/main" val="2826737368"/>
              </p:ext>
            </p:extLst>
          </p:nvPr>
        </p:nvGraphicFramePr>
        <p:xfrm>
          <a:off x="1295400" y="209551"/>
          <a:ext cx="7340600" cy="1960563"/>
        </p:xfrm>
        <a:graphic>
          <a:graphicData uri="http://schemas.openxmlformats.org/presentationml/2006/ole">
            <mc:AlternateContent xmlns:mc="http://schemas.openxmlformats.org/markup-compatibility/2006">
              <mc:Choice xmlns:v="urn:schemas-microsoft-com:vml" Requires="v">
                <p:oleObj spid="_x0000_s111650" name="Equation" r:id="rId3" imgW="2603160" imgH="927000" progId="Equation.DSMT4">
                  <p:embed/>
                </p:oleObj>
              </mc:Choice>
              <mc:Fallback>
                <p:oleObj name="Equation" r:id="rId3" imgW="2603160" imgH="927000" progId="Equation.DSMT4">
                  <p:embed/>
                  <p:pic>
                    <p:nvPicPr>
                      <p:cNvPr id="0" name=""/>
                      <p:cNvPicPr>
                        <a:picLocks noChangeAspect="1" noChangeArrowheads="1"/>
                      </p:cNvPicPr>
                      <p:nvPr/>
                    </p:nvPicPr>
                    <p:blipFill>
                      <a:blip r:embed="rId4"/>
                      <a:srcRect/>
                      <a:stretch>
                        <a:fillRect/>
                      </a:stretch>
                    </p:blipFill>
                    <p:spPr bwMode="auto">
                      <a:xfrm>
                        <a:off x="1295400" y="209551"/>
                        <a:ext cx="7340600" cy="196056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5"/>
          <p:cNvSpPr txBox="1">
            <a:spLocks noChangeArrowheads="1"/>
          </p:cNvSpPr>
          <p:nvPr/>
        </p:nvSpPr>
        <p:spPr bwMode="auto">
          <a:xfrm>
            <a:off x="609600" y="1981201"/>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latin typeface="宋体" charset="-122"/>
              </a:rPr>
              <a:t>解</a:t>
            </a:r>
          </a:p>
        </p:txBody>
      </p:sp>
      <p:graphicFrame>
        <p:nvGraphicFramePr>
          <p:cNvPr id="8" name="Object 3"/>
          <p:cNvGraphicFramePr>
            <a:graphicFrameLocks noChangeAspect="1"/>
          </p:cNvGraphicFramePr>
          <p:nvPr/>
        </p:nvGraphicFramePr>
        <p:xfrm>
          <a:off x="1488018" y="2205038"/>
          <a:ext cx="4375149" cy="1935162"/>
        </p:xfrm>
        <a:graphic>
          <a:graphicData uri="http://schemas.openxmlformats.org/presentationml/2006/ole">
            <mc:AlternateContent xmlns:mc="http://schemas.openxmlformats.org/markup-compatibility/2006">
              <mc:Choice xmlns:v="urn:schemas-microsoft-com:vml" Requires="v">
                <p:oleObj spid="_x0000_s111651" name="Equation" r:id="rId5" imgW="1549400" imgH="914400" progId="Equation.DSMT4">
                  <p:embed/>
                </p:oleObj>
              </mc:Choice>
              <mc:Fallback>
                <p:oleObj name="Equation" r:id="rId5" imgW="1549400" imgH="914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018" y="2205038"/>
                        <a:ext cx="4375149"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4"/>
          <p:cNvGraphicFramePr>
            <a:graphicFrameLocks noChangeAspect="1"/>
          </p:cNvGraphicFramePr>
          <p:nvPr/>
        </p:nvGraphicFramePr>
        <p:xfrm>
          <a:off x="1488018" y="4149725"/>
          <a:ext cx="7840133" cy="1943100"/>
        </p:xfrm>
        <a:graphic>
          <a:graphicData uri="http://schemas.openxmlformats.org/presentationml/2006/ole">
            <mc:AlternateContent xmlns:mc="http://schemas.openxmlformats.org/markup-compatibility/2006">
              <mc:Choice xmlns:v="urn:schemas-microsoft-com:vml" Requires="v">
                <p:oleObj spid="_x0000_s111652" name="Equation" r:id="rId7" imgW="5880100" imgH="1943100" progId="Equation.DSMT4">
                  <p:embed/>
                </p:oleObj>
              </mc:Choice>
              <mc:Fallback>
                <p:oleObj name="Equation" r:id="rId7" imgW="5880100" imgH="1943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018" y="4149725"/>
                        <a:ext cx="784013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5"/>
          <p:cNvGraphicFramePr>
            <a:graphicFrameLocks noChangeAspect="1"/>
          </p:cNvGraphicFramePr>
          <p:nvPr/>
        </p:nvGraphicFramePr>
        <p:xfrm>
          <a:off x="5808134" y="2276475"/>
          <a:ext cx="3471333" cy="1778000"/>
        </p:xfrm>
        <a:graphic>
          <a:graphicData uri="http://schemas.openxmlformats.org/presentationml/2006/ole">
            <mc:AlternateContent xmlns:mc="http://schemas.openxmlformats.org/markup-compatibility/2006">
              <mc:Choice xmlns:v="urn:schemas-microsoft-com:vml" Requires="v">
                <p:oleObj spid="_x0000_s111653" name="Equation" r:id="rId9" imgW="2603500" imgH="1778000" progId="Equation.DSMT4">
                  <p:embed/>
                </p:oleObj>
              </mc:Choice>
              <mc:Fallback>
                <p:oleObj name="Equation" r:id="rId9" imgW="2603500" imgH="1778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8134" y="2276475"/>
                        <a:ext cx="3471333"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33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44234" y="404814"/>
            <a:ext cx="3456517" cy="20161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7" name="Object 2"/>
          <p:cNvGraphicFramePr>
            <a:graphicFrameLocks noChangeAspect="1"/>
          </p:cNvGraphicFramePr>
          <p:nvPr/>
        </p:nvGraphicFramePr>
        <p:xfrm>
          <a:off x="624418" y="404813"/>
          <a:ext cx="7840133" cy="1943100"/>
        </p:xfrm>
        <a:graphic>
          <a:graphicData uri="http://schemas.openxmlformats.org/presentationml/2006/ole">
            <mc:AlternateContent xmlns:mc="http://schemas.openxmlformats.org/markup-compatibility/2006">
              <mc:Choice xmlns:v="urn:schemas-microsoft-com:vml" Requires="v">
                <p:oleObj spid="_x0000_s112698" name="Equation" r:id="rId3" imgW="5880100" imgH="1943100" progId="Equation.DSMT4">
                  <p:embed/>
                </p:oleObj>
              </mc:Choice>
              <mc:Fallback>
                <p:oleObj name="Equation" r:id="rId3" imgW="5880100" imgH="1943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418" y="404813"/>
                        <a:ext cx="784013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
          <p:cNvGraphicFramePr>
            <a:graphicFrameLocks noChangeAspect="1"/>
          </p:cNvGraphicFramePr>
          <p:nvPr/>
        </p:nvGraphicFramePr>
        <p:xfrm>
          <a:off x="1102784" y="2636838"/>
          <a:ext cx="3759200" cy="1778000"/>
        </p:xfrm>
        <a:graphic>
          <a:graphicData uri="http://schemas.openxmlformats.org/presentationml/2006/ole">
            <mc:AlternateContent xmlns:mc="http://schemas.openxmlformats.org/markup-compatibility/2006">
              <mc:Choice xmlns:v="urn:schemas-microsoft-com:vml" Requires="v">
                <p:oleObj spid="_x0000_s112699" name="Equation" r:id="rId5" imgW="2819400" imgH="1778000" progId="Equation.DSMT4">
                  <p:embed/>
                </p:oleObj>
              </mc:Choice>
              <mc:Fallback>
                <p:oleObj name="Equation" r:id="rId5" imgW="2819400" imgH="1778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2784" y="2636838"/>
                        <a:ext cx="37592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
          <p:cNvGraphicFramePr>
            <a:graphicFrameLocks noChangeAspect="1"/>
          </p:cNvGraphicFramePr>
          <p:nvPr/>
        </p:nvGraphicFramePr>
        <p:xfrm>
          <a:off x="4944534" y="3357563"/>
          <a:ext cx="880533" cy="279400"/>
        </p:xfrm>
        <a:graphic>
          <a:graphicData uri="http://schemas.openxmlformats.org/presentationml/2006/ole">
            <mc:AlternateContent xmlns:mc="http://schemas.openxmlformats.org/markup-compatibility/2006">
              <mc:Choice xmlns:v="urn:schemas-microsoft-com:vml" Requires="v">
                <p:oleObj spid="_x0000_s112700" name="Equation" r:id="rId7" imgW="660400" imgH="279400" progId="Equation.DSMT4">
                  <p:embed/>
                </p:oleObj>
              </mc:Choice>
              <mc:Fallback>
                <p:oleObj name="Equation" r:id="rId7" imgW="660400" imgH="279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4534" y="3357563"/>
                        <a:ext cx="88053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5"/>
          <p:cNvGraphicFramePr>
            <a:graphicFrameLocks noChangeAspect="1"/>
          </p:cNvGraphicFramePr>
          <p:nvPr/>
        </p:nvGraphicFramePr>
        <p:xfrm>
          <a:off x="6959601" y="1916113"/>
          <a:ext cx="2976033" cy="1674812"/>
        </p:xfrm>
        <a:graphic>
          <a:graphicData uri="http://schemas.openxmlformats.org/presentationml/2006/ole">
            <mc:AlternateContent xmlns:mc="http://schemas.openxmlformats.org/markup-compatibility/2006">
              <mc:Choice xmlns:v="urn:schemas-microsoft-com:vml" Requires="v">
                <p:oleObj spid="_x0000_s112701" name="Equation" r:id="rId9" imgW="2590800" imgH="1943100" progId="Equation.DSMT4">
                  <p:embed/>
                </p:oleObj>
              </mc:Choice>
              <mc:Fallback>
                <p:oleObj name="Equation" r:id="rId9" imgW="2590800" imgH="1943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9601" y="1916113"/>
                        <a:ext cx="2976033"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6"/>
          <p:cNvGraphicFramePr>
            <a:graphicFrameLocks noChangeAspect="1"/>
          </p:cNvGraphicFramePr>
          <p:nvPr/>
        </p:nvGraphicFramePr>
        <p:xfrm>
          <a:off x="6688667" y="3789363"/>
          <a:ext cx="4859867" cy="342900"/>
        </p:xfrm>
        <a:graphic>
          <a:graphicData uri="http://schemas.openxmlformats.org/presentationml/2006/ole">
            <mc:AlternateContent xmlns:mc="http://schemas.openxmlformats.org/markup-compatibility/2006">
              <mc:Choice xmlns:v="urn:schemas-microsoft-com:vml" Requires="v">
                <p:oleObj spid="_x0000_s112702" name="Equation" r:id="rId11" imgW="3644900" imgH="342900" progId="Equation.DSMT4">
                  <p:embed/>
                </p:oleObj>
              </mc:Choice>
              <mc:Fallback>
                <p:oleObj name="Equation" r:id="rId11" imgW="3644900" imgH="3429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88667" y="3789363"/>
                        <a:ext cx="485986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2" name="Object 7"/>
          <p:cNvGraphicFramePr>
            <a:graphicFrameLocks noChangeAspect="1"/>
          </p:cNvGraphicFramePr>
          <p:nvPr/>
        </p:nvGraphicFramePr>
        <p:xfrm>
          <a:off x="6864351" y="5229225"/>
          <a:ext cx="1219200" cy="293688"/>
        </p:xfrm>
        <a:graphic>
          <a:graphicData uri="http://schemas.openxmlformats.org/presentationml/2006/ole">
            <mc:AlternateContent xmlns:mc="http://schemas.openxmlformats.org/markup-compatibility/2006">
              <mc:Choice xmlns:v="urn:schemas-microsoft-com:vml" Requires="v">
                <p:oleObj spid="_x0000_s112703" name="Equation" r:id="rId13" imgW="457200" imgH="751114" progId="Equation.DSMT4">
                  <p:embed/>
                </p:oleObj>
              </mc:Choice>
              <mc:Fallback>
                <p:oleObj name="Equation" r:id="rId13" imgW="457200" imgH="751114"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64351" y="5229225"/>
                        <a:ext cx="12192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
          <p:cNvGraphicFramePr>
            <a:graphicFrameLocks noChangeAspect="1"/>
          </p:cNvGraphicFramePr>
          <p:nvPr/>
        </p:nvGraphicFramePr>
        <p:xfrm>
          <a:off x="6671734" y="4508500"/>
          <a:ext cx="575733" cy="279400"/>
        </p:xfrm>
        <a:graphic>
          <a:graphicData uri="http://schemas.openxmlformats.org/presentationml/2006/ole">
            <mc:AlternateContent xmlns:mc="http://schemas.openxmlformats.org/markup-compatibility/2006">
              <mc:Choice xmlns:v="urn:schemas-microsoft-com:vml" Requires="v">
                <p:oleObj spid="_x0000_s112704" name="Equation" r:id="rId15" imgW="431613" imgH="279279" progId="Equation.DSMT4">
                  <p:embed/>
                </p:oleObj>
              </mc:Choice>
              <mc:Fallback>
                <p:oleObj name="Equation" r:id="rId15" imgW="431613" imgH="27927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71734" y="4508500"/>
                        <a:ext cx="57573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0294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368"/>
                                        </p:tgtEl>
                                        <p:attrNameLst>
                                          <p:attrName>style.visibility</p:attrName>
                                        </p:attrNameLst>
                                      </p:cBhvr>
                                      <p:to>
                                        <p:strVal val="visible"/>
                                      </p:to>
                                    </p:set>
                                    <p:animEffect transition="in" filter="dissolve">
                                      <p:cBhvr>
                                        <p:cTn id="17" dur="500"/>
                                        <p:tgtEl>
                                          <p:spTgt spid="153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03384" y="549275"/>
            <a:ext cx="3073400" cy="19431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p:cNvSpPr/>
          <p:nvPr/>
        </p:nvSpPr>
        <p:spPr>
          <a:xfrm>
            <a:off x="2446867" y="549275"/>
            <a:ext cx="3073400" cy="19431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7" name="Object 2"/>
          <p:cNvGraphicFramePr>
            <a:graphicFrameLocks noChangeAspect="1"/>
          </p:cNvGraphicFramePr>
          <p:nvPr/>
        </p:nvGraphicFramePr>
        <p:xfrm>
          <a:off x="624418" y="476250"/>
          <a:ext cx="10416116" cy="1944688"/>
        </p:xfrm>
        <a:graphic>
          <a:graphicData uri="http://schemas.openxmlformats.org/presentationml/2006/ole">
            <mc:AlternateContent xmlns:mc="http://schemas.openxmlformats.org/markup-compatibility/2006">
              <mc:Choice xmlns:v="urn:schemas-microsoft-com:vml" Requires="v">
                <p:oleObj spid="_x0000_s113698" name="Equation" r:id="rId3" imgW="8801100" imgH="1943100" progId="Equation.DSMT4">
                  <p:embed/>
                </p:oleObj>
              </mc:Choice>
              <mc:Fallback>
                <p:oleObj name="Equation" r:id="rId3" imgW="8801100" imgH="1943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418" y="476250"/>
                        <a:ext cx="10416116"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
          <p:cNvGraphicFramePr>
            <a:graphicFrameLocks noChangeAspect="1"/>
          </p:cNvGraphicFramePr>
          <p:nvPr/>
        </p:nvGraphicFramePr>
        <p:xfrm>
          <a:off x="1390651" y="3429000"/>
          <a:ext cx="4182533" cy="1778000"/>
        </p:xfrm>
        <a:graphic>
          <a:graphicData uri="http://schemas.openxmlformats.org/presentationml/2006/ole">
            <mc:AlternateContent xmlns:mc="http://schemas.openxmlformats.org/markup-compatibility/2006">
              <mc:Choice xmlns:v="urn:schemas-microsoft-com:vml" Requires="v">
                <p:oleObj spid="_x0000_s113699" name="Equation" r:id="rId5" imgW="3136900" imgH="1778000" progId="Equation.DSMT4">
                  <p:embed/>
                </p:oleObj>
              </mc:Choice>
              <mc:Fallback>
                <p:oleObj name="Equation" r:id="rId5" imgW="3136900" imgH="1778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1" y="3429000"/>
                        <a:ext cx="4182533"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
          <p:cNvGraphicFramePr>
            <a:graphicFrameLocks noChangeAspect="1"/>
          </p:cNvGraphicFramePr>
          <p:nvPr/>
        </p:nvGraphicFramePr>
        <p:xfrm>
          <a:off x="5636684" y="4076700"/>
          <a:ext cx="1320800" cy="342900"/>
        </p:xfrm>
        <a:graphic>
          <a:graphicData uri="http://schemas.openxmlformats.org/presentationml/2006/ole">
            <mc:AlternateContent xmlns:mc="http://schemas.openxmlformats.org/markup-compatibility/2006">
              <mc:Choice xmlns:v="urn:schemas-microsoft-com:vml" Requires="v">
                <p:oleObj spid="_x0000_s113700" name="Equation" r:id="rId7" imgW="990170" imgH="342751" progId="Equation.DSMT4">
                  <p:embed/>
                </p:oleObj>
              </mc:Choice>
              <mc:Fallback>
                <p:oleObj name="Equation" r:id="rId7" imgW="990170" imgH="34275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6684" y="4076700"/>
                        <a:ext cx="1320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右大括号 6"/>
          <p:cNvSpPr/>
          <p:nvPr/>
        </p:nvSpPr>
        <p:spPr>
          <a:xfrm rot="5400000">
            <a:off x="5903914" y="476780"/>
            <a:ext cx="288925" cy="4320116"/>
          </a:xfrm>
          <a:prstGeom prst="rightBrace">
            <a:avLst>
              <a:gd name="adj1" fmla="val 8333"/>
              <a:gd name="adj2" fmla="val 50000"/>
            </a:avLst>
          </a:prstGeom>
          <a:ln w="31750">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aphicFrame>
        <p:nvGraphicFramePr>
          <p:cNvPr id="8" name="Object 5"/>
          <p:cNvGraphicFramePr>
            <a:graphicFrameLocks noChangeAspect="1"/>
          </p:cNvGraphicFramePr>
          <p:nvPr/>
        </p:nvGraphicFramePr>
        <p:xfrm>
          <a:off x="5712884" y="2852738"/>
          <a:ext cx="812800" cy="279400"/>
        </p:xfrm>
        <a:graphic>
          <a:graphicData uri="http://schemas.openxmlformats.org/presentationml/2006/ole">
            <mc:AlternateContent xmlns:mc="http://schemas.openxmlformats.org/markup-compatibility/2006">
              <mc:Choice xmlns:v="urn:schemas-microsoft-com:vml" Requires="v">
                <p:oleObj spid="_x0000_s113701" name="Equation" r:id="rId9" imgW="609600" imgH="279400" progId="Equation.DSMT4">
                  <p:embed/>
                </p:oleObj>
              </mc:Choice>
              <mc:Fallback>
                <p:oleObj name="Equation" r:id="rId9" imgW="609600" imgH="279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2884" y="2852738"/>
                        <a:ext cx="812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5405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矩阵的</a:t>
            </a:r>
            <a:r>
              <a:rPr lang="zh-CN" altLang="en-US" sz="4000" dirty="0">
                <a:solidFill>
                  <a:schemeClr val="accent1"/>
                </a:solidFill>
                <a:latin typeface="微软雅黑" panose="020B0503020204020204" pitchFamily="34" charset="-122"/>
                <a:ea typeface="微软雅黑" panose="020B0503020204020204" pitchFamily="34" charset="-122"/>
              </a:rPr>
              <a:t>逆</a:t>
            </a:r>
          </a:p>
        </p:txBody>
      </p:sp>
      <mc:AlternateContent xmlns:mc="http://schemas.openxmlformats.org/markup-compatibility/2006" xmlns:a14="http://schemas.microsoft.com/office/drawing/2010/main">
        <mc:Choice Requires="a14">
          <p:sp>
            <p:nvSpPr>
              <p:cNvPr id="5" name="矩形 4"/>
              <p:cNvSpPr/>
              <p:nvPr/>
            </p:nvSpPr>
            <p:spPr>
              <a:xfrm>
                <a:off x="1057958" y="1298500"/>
                <a:ext cx="9867900" cy="2554545"/>
              </a:xfrm>
              <a:prstGeom prst="rect">
                <a:avLst/>
              </a:prstGeom>
            </p:spPr>
            <p:txBody>
              <a:bodyPr wrap="square">
                <a:spAutoFit/>
              </a:bodyPr>
              <a:lstStyle/>
              <a:p>
                <a:pPr>
                  <a:spcBef>
                    <a:spcPts val="1200"/>
                  </a:spcBef>
                  <a:spcAft>
                    <a:spcPts val="1200"/>
                  </a:spcAft>
                  <a:buClr>
                    <a:srgbClr val="00B0F0"/>
                  </a:buClr>
                  <a:buSzPct val="90000"/>
                </a:pPr>
                <a:r>
                  <a:rPr lang="zh-CN" altLang="en-US" sz="4000" dirty="0" smtClean="0">
                    <a:latin typeface="+mj-ea"/>
                    <a:ea typeface="+mj-ea"/>
                  </a:rPr>
                  <a:t>定义</a:t>
                </a:r>
                <a:r>
                  <a:rPr lang="en-US" altLang="zh-CN" sz="4000" dirty="0" smtClean="0">
                    <a:latin typeface="+mj-ea"/>
                    <a:ea typeface="+mj-ea"/>
                  </a:rPr>
                  <a:t>:</a:t>
                </a:r>
                <a:r>
                  <a:rPr lang="zh-CN" altLang="en-US" sz="4000" dirty="0" smtClean="0">
                    <a:latin typeface="+mj-ea"/>
                    <a:ea typeface="+mj-ea"/>
                  </a:rPr>
                  <a:t>  对矩阵</a:t>
                </a:r>
                <a14:m>
                  <m:oMath xmlns:m="http://schemas.openxmlformats.org/officeDocument/2006/math">
                    <m:r>
                      <a:rPr lang="en-US" altLang="zh-CN" sz="4000" b="0" i="1" smtClean="0">
                        <a:latin typeface="Cambria Math" panose="02040503050406030204" pitchFamily="18" charset="0"/>
                        <a:ea typeface="Cambria Math" panose="02040503050406030204" pitchFamily="18" charset="0"/>
                      </a:rPr>
                      <m:t>𝐴</m:t>
                    </m:r>
                  </m:oMath>
                </a14:m>
                <a:r>
                  <a:rPr lang="zh-CN" altLang="en-US" sz="4000" dirty="0" smtClean="0">
                    <a:latin typeface="+mj-ea"/>
                    <a:ea typeface="+mj-ea"/>
                  </a:rPr>
                  <a:t>，</a:t>
                </a:r>
                <a:r>
                  <a:rPr lang="zh-CN" altLang="en-US" sz="4000" dirty="0">
                    <a:latin typeface="+mj-ea"/>
                    <a:ea typeface="+mj-ea"/>
                  </a:rPr>
                  <a:t>若</a:t>
                </a:r>
                <a14:m>
                  <m:oMath xmlns:m="http://schemas.openxmlformats.org/officeDocument/2006/math">
                    <m:r>
                      <a:rPr lang="en-US" altLang="zh-CN" sz="4000" b="1" i="1" smtClean="0">
                        <a:latin typeface="Cambria Math" panose="02040503050406030204" pitchFamily="18" charset="0"/>
                        <a:ea typeface="Cambria Math" panose="02040503050406030204" pitchFamily="18" charset="0"/>
                      </a:rPr>
                      <m:t>∃</m:t>
                    </m:r>
                    <m:r>
                      <a:rPr lang="en-US" altLang="zh-CN" sz="4000" b="0" i="1" smtClean="0">
                        <a:latin typeface="Cambria Math" panose="02040503050406030204" pitchFamily="18" charset="0"/>
                        <a:ea typeface="Cambria Math" panose="02040503050406030204" pitchFamily="18" charset="0"/>
                      </a:rPr>
                      <m:t>𝐵</m:t>
                    </m:r>
                  </m:oMath>
                </a14:m>
                <a:r>
                  <a:rPr lang="zh-CN" altLang="en-US" sz="4000" dirty="0" smtClean="0">
                    <a:latin typeface="+mj-ea"/>
                    <a:ea typeface="+mj-ea"/>
                  </a:rPr>
                  <a:t>，使得</a:t>
                </a:r>
                <a:endParaRPr lang="en-US" altLang="zh-CN" sz="4000" dirty="0" smtClean="0">
                  <a:latin typeface="+mj-ea"/>
                  <a:ea typeface="+mj-ea"/>
                </a:endParaRPr>
              </a:p>
              <a:p>
                <a:pPr>
                  <a:spcBef>
                    <a:spcPts val="1200"/>
                  </a:spcBef>
                  <a:spcAft>
                    <a:spcPts val="1200"/>
                  </a:spcAft>
                  <a:buClr>
                    <a:srgbClr val="00B0F0"/>
                  </a:buClr>
                  <a:buSzPct val="90000"/>
                </a:pPr>
                <a:r>
                  <a:rPr lang="zh-CN" altLang="en-US" sz="4000" dirty="0" smtClean="0">
                    <a:latin typeface="+mj-ea"/>
                    <a:ea typeface="+mj-ea"/>
                  </a:rPr>
                  <a:t>则称     </a:t>
                </a:r>
                <a:r>
                  <a:rPr lang="zh-CN" altLang="en-US" sz="4000" dirty="0" smtClean="0">
                    <a:solidFill>
                      <a:srgbClr val="FF0000"/>
                    </a:solidFill>
                    <a:latin typeface="+mj-ea"/>
                    <a:ea typeface="+mj-ea"/>
                  </a:rPr>
                  <a:t>可逆</a:t>
                </a:r>
                <a:r>
                  <a:rPr lang="zh-CN" altLang="en-US" sz="4000" dirty="0" smtClean="0">
                    <a:latin typeface="+mj-ea"/>
                    <a:ea typeface="+mj-ea"/>
                  </a:rPr>
                  <a:t>，                </a:t>
                </a:r>
                <a:endParaRPr lang="en-US" altLang="zh-CN" sz="4000" dirty="0" smtClean="0">
                  <a:latin typeface="+mj-ea"/>
                  <a:ea typeface="+mj-ea"/>
                </a:endParaRPr>
              </a:p>
              <a:p>
                <a:pPr>
                  <a:spcBef>
                    <a:spcPts val="1200"/>
                  </a:spcBef>
                  <a:spcAft>
                    <a:spcPts val="1200"/>
                  </a:spcAft>
                  <a:buClr>
                    <a:srgbClr val="00B0F0"/>
                  </a:buClr>
                  <a:buSzPct val="90000"/>
                </a:pPr>
                <a:r>
                  <a:rPr lang="zh-CN" altLang="en-US" sz="4000" dirty="0" smtClean="0">
                    <a:latin typeface="+mj-ea"/>
                    <a:ea typeface="+mj-ea"/>
                  </a:rPr>
                  <a:t>否则称     </a:t>
                </a:r>
                <a:r>
                  <a:rPr lang="zh-CN" altLang="en-US" sz="4000" dirty="0" smtClean="0">
                    <a:solidFill>
                      <a:srgbClr val="FF0000"/>
                    </a:solidFill>
                    <a:latin typeface="+mj-ea"/>
                    <a:ea typeface="+mj-ea"/>
                  </a:rPr>
                  <a:t>不可逆</a:t>
                </a:r>
                <a:r>
                  <a:rPr lang="en-US" altLang="zh-CN" sz="4000" dirty="0" smtClean="0">
                    <a:latin typeface="+mj-ea"/>
                    <a:ea typeface="+mj-ea"/>
                  </a:rPr>
                  <a:t>.</a:t>
                </a:r>
                <a:r>
                  <a:rPr lang="zh-CN" altLang="en-US" sz="4000" dirty="0" smtClean="0">
                    <a:latin typeface="+mj-ea"/>
                    <a:ea typeface="+mj-ea"/>
                  </a:rPr>
                  <a:t>           </a:t>
                </a:r>
                <a:endParaRPr lang="zh-CN" altLang="en-US" sz="4000" dirty="0">
                  <a:latin typeface="+mj-ea"/>
                  <a:ea typeface="+mj-ea"/>
                </a:endParaRPr>
              </a:p>
            </p:txBody>
          </p:sp>
        </mc:Choice>
        <mc:Fallback xmlns="">
          <p:sp>
            <p:nvSpPr>
              <p:cNvPr id="5" name="矩形 4"/>
              <p:cNvSpPr>
                <a:spLocks noRot="1" noChangeAspect="1" noMove="1" noResize="1" noEditPoints="1" noAdjustHandles="1" noChangeArrowheads="1" noChangeShapeType="1" noTextEdit="1"/>
              </p:cNvSpPr>
              <p:nvPr/>
            </p:nvSpPr>
            <p:spPr>
              <a:xfrm>
                <a:off x="1057958" y="1298500"/>
                <a:ext cx="9867900" cy="2554545"/>
              </a:xfrm>
              <a:prstGeom prst="rect">
                <a:avLst/>
              </a:prstGeom>
              <a:blipFill rotWithShape="1">
                <a:blip r:embed="rId3"/>
                <a:stretch>
                  <a:fillRect l="-2225" t="-4296" b="-9308"/>
                </a:stretch>
              </a:blipFill>
            </p:spPr>
            <p:txBody>
              <a:bodyPr/>
              <a:lstStyle/>
              <a:p>
                <a:r>
                  <a:rPr lang="zh-CN" altLang="en-US">
                    <a:noFill/>
                  </a:rPr>
                  <a:t> </a:t>
                </a:r>
              </a:p>
            </p:txBody>
          </p:sp>
        </mc:Fallback>
      </mc:AlternateContent>
      <p:graphicFrame>
        <p:nvGraphicFramePr>
          <p:cNvPr id="10" name="Object 32"/>
          <p:cNvGraphicFramePr>
            <a:graphicFrameLocks noChangeAspect="1"/>
          </p:cNvGraphicFramePr>
          <p:nvPr>
            <p:extLst>
              <p:ext uri="{D42A27DB-BD31-4B8C-83A1-F6EECF244321}">
                <p14:modId xmlns:p14="http://schemas.microsoft.com/office/powerpoint/2010/main" val="2034413601"/>
              </p:ext>
            </p:extLst>
          </p:nvPr>
        </p:nvGraphicFramePr>
        <p:xfrm>
          <a:off x="7581325" y="1410277"/>
          <a:ext cx="3057525" cy="666750"/>
        </p:xfrm>
        <a:graphic>
          <a:graphicData uri="http://schemas.openxmlformats.org/presentationml/2006/ole">
            <mc:AlternateContent xmlns:mc="http://schemas.openxmlformats.org/markup-compatibility/2006">
              <mc:Choice xmlns:v="urn:schemas-microsoft-com:vml" Requires="v">
                <p:oleObj spid="_x0000_s84633" name="Equation" r:id="rId4" imgW="850680" imgH="203040" progId="Equation.DSMT4">
                  <p:embed/>
                </p:oleObj>
              </mc:Choice>
              <mc:Fallback>
                <p:oleObj name="Equation" r:id="rId4" imgW="850680" imgH="203040" progId="Equation.DSMT4">
                  <p:embed/>
                  <p:pic>
                    <p:nvPicPr>
                      <p:cNvPr id="0" name=""/>
                      <p:cNvPicPr>
                        <a:picLocks noChangeAspect="1" noChangeArrowheads="1"/>
                      </p:cNvPicPr>
                      <p:nvPr/>
                    </p:nvPicPr>
                    <p:blipFill>
                      <a:blip r:embed="rId5"/>
                      <a:srcRect/>
                      <a:stretch>
                        <a:fillRect/>
                      </a:stretch>
                    </p:blipFill>
                    <p:spPr bwMode="auto">
                      <a:xfrm>
                        <a:off x="7581325" y="1410277"/>
                        <a:ext cx="3057525" cy="666750"/>
                      </a:xfrm>
                      <a:prstGeom prst="rect">
                        <a:avLst/>
                      </a:prstGeom>
                      <a:noFill/>
                      <a:extLst/>
                    </p:spPr>
                  </p:pic>
                </p:oleObj>
              </mc:Fallback>
            </mc:AlternateContent>
          </a:graphicData>
        </a:graphic>
      </p:graphicFrame>
      <p:graphicFrame>
        <p:nvGraphicFramePr>
          <p:cNvPr id="11" name="Object 32"/>
          <p:cNvGraphicFramePr>
            <a:graphicFrameLocks noChangeAspect="1"/>
          </p:cNvGraphicFramePr>
          <p:nvPr>
            <p:extLst>
              <p:ext uri="{D42A27DB-BD31-4B8C-83A1-F6EECF244321}">
                <p14:modId xmlns:p14="http://schemas.microsoft.com/office/powerpoint/2010/main" val="1273741274"/>
              </p:ext>
            </p:extLst>
          </p:nvPr>
        </p:nvGraphicFramePr>
        <p:xfrm>
          <a:off x="2194834" y="2298876"/>
          <a:ext cx="547687" cy="541338"/>
        </p:xfrm>
        <a:graphic>
          <a:graphicData uri="http://schemas.openxmlformats.org/presentationml/2006/ole">
            <mc:AlternateContent xmlns:mc="http://schemas.openxmlformats.org/markup-compatibility/2006">
              <mc:Choice xmlns:v="urn:schemas-microsoft-com:vml" Requires="v">
                <p:oleObj spid="_x0000_s84634" name="Equation" r:id="rId6" imgW="152280" imgH="164880" progId="Equation.DSMT4">
                  <p:embed/>
                </p:oleObj>
              </mc:Choice>
              <mc:Fallback>
                <p:oleObj name="Equation" r:id="rId6" imgW="152280" imgH="164880" progId="Equation.DSMT4">
                  <p:embed/>
                  <p:pic>
                    <p:nvPicPr>
                      <p:cNvPr id="0" name=""/>
                      <p:cNvPicPr>
                        <a:picLocks noChangeAspect="1" noChangeArrowheads="1"/>
                      </p:cNvPicPr>
                      <p:nvPr/>
                    </p:nvPicPr>
                    <p:blipFill>
                      <a:blip r:embed="rId7"/>
                      <a:srcRect/>
                      <a:stretch>
                        <a:fillRect/>
                      </a:stretch>
                    </p:blipFill>
                    <p:spPr bwMode="auto">
                      <a:xfrm>
                        <a:off x="2194834" y="2298876"/>
                        <a:ext cx="547687" cy="541338"/>
                      </a:xfrm>
                      <a:prstGeom prst="rect">
                        <a:avLst/>
                      </a:prstGeom>
                      <a:noFill/>
                      <a:extLst/>
                    </p:spPr>
                  </p:pic>
                </p:oleObj>
              </mc:Fallback>
            </mc:AlternateContent>
          </a:graphicData>
        </a:graphic>
      </p:graphicFrame>
      <p:graphicFrame>
        <p:nvGraphicFramePr>
          <p:cNvPr id="16" name="Object 32"/>
          <p:cNvGraphicFramePr>
            <a:graphicFrameLocks noChangeAspect="1"/>
          </p:cNvGraphicFramePr>
          <p:nvPr>
            <p:extLst>
              <p:ext uri="{D42A27DB-BD31-4B8C-83A1-F6EECF244321}">
                <p14:modId xmlns:p14="http://schemas.microsoft.com/office/powerpoint/2010/main" val="3127438497"/>
              </p:ext>
            </p:extLst>
          </p:nvPr>
        </p:nvGraphicFramePr>
        <p:xfrm>
          <a:off x="2742521" y="3195638"/>
          <a:ext cx="547687" cy="541338"/>
        </p:xfrm>
        <a:graphic>
          <a:graphicData uri="http://schemas.openxmlformats.org/presentationml/2006/ole">
            <mc:AlternateContent xmlns:mc="http://schemas.openxmlformats.org/markup-compatibility/2006">
              <mc:Choice xmlns:v="urn:schemas-microsoft-com:vml" Requires="v">
                <p:oleObj spid="_x0000_s84635" name="Equation" r:id="rId8" imgW="152280" imgH="164880" progId="Equation.DSMT4">
                  <p:embed/>
                </p:oleObj>
              </mc:Choice>
              <mc:Fallback>
                <p:oleObj name="Equation" r:id="rId8" imgW="152280" imgH="164880" progId="Equation.DSMT4">
                  <p:embed/>
                  <p:pic>
                    <p:nvPicPr>
                      <p:cNvPr id="0" name=""/>
                      <p:cNvPicPr>
                        <a:picLocks noChangeAspect="1" noChangeArrowheads="1"/>
                      </p:cNvPicPr>
                      <p:nvPr/>
                    </p:nvPicPr>
                    <p:blipFill>
                      <a:blip r:embed="rId9"/>
                      <a:srcRect/>
                      <a:stretch>
                        <a:fillRect/>
                      </a:stretch>
                    </p:blipFill>
                    <p:spPr bwMode="auto">
                      <a:xfrm>
                        <a:off x="2742521" y="3195638"/>
                        <a:ext cx="547687" cy="541338"/>
                      </a:xfrm>
                      <a:prstGeom prst="rect">
                        <a:avLst/>
                      </a:prstGeom>
                      <a:noFill/>
                      <a:extLst/>
                    </p:spPr>
                  </p:pic>
                </p:oleObj>
              </mc:Fallback>
            </mc:AlternateContent>
          </a:graphicData>
        </a:graphic>
      </p:graphicFrame>
      <p:graphicFrame>
        <p:nvGraphicFramePr>
          <p:cNvPr id="17" name="Object 32"/>
          <p:cNvGraphicFramePr>
            <a:graphicFrameLocks noChangeAspect="1"/>
          </p:cNvGraphicFramePr>
          <p:nvPr>
            <p:extLst>
              <p:ext uri="{D42A27DB-BD31-4B8C-83A1-F6EECF244321}">
                <p14:modId xmlns:p14="http://schemas.microsoft.com/office/powerpoint/2010/main" val="1122879836"/>
              </p:ext>
            </p:extLst>
          </p:nvPr>
        </p:nvGraphicFramePr>
        <p:xfrm>
          <a:off x="4148821" y="2225409"/>
          <a:ext cx="1911350" cy="666750"/>
        </p:xfrm>
        <a:graphic>
          <a:graphicData uri="http://schemas.openxmlformats.org/presentationml/2006/ole">
            <mc:AlternateContent xmlns:mc="http://schemas.openxmlformats.org/markup-compatibility/2006">
              <mc:Choice xmlns:v="urn:schemas-microsoft-com:vml" Requires="v">
                <p:oleObj spid="_x0000_s84636" name="Equation" r:id="rId10" imgW="533160" imgH="203040" progId="Equation.DSMT4">
                  <p:embed/>
                </p:oleObj>
              </mc:Choice>
              <mc:Fallback>
                <p:oleObj name="Equation" r:id="rId10" imgW="533160" imgH="203040" progId="Equation.DSMT4">
                  <p:embed/>
                  <p:pic>
                    <p:nvPicPr>
                      <p:cNvPr id="0" name=""/>
                      <p:cNvPicPr>
                        <a:picLocks noChangeAspect="1" noChangeArrowheads="1"/>
                      </p:cNvPicPr>
                      <p:nvPr/>
                    </p:nvPicPr>
                    <p:blipFill>
                      <a:blip r:embed="rId11"/>
                      <a:srcRect/>
                      <a:stretch>
                        <a:fillRect/>
                      </a:stretch>
                    </p:blipFill>
                    <p:spPr bwMode="auto">
                      <a:xfrm>
                        <a:off x="4148821" y="2225409"/>
                        <a:ext cx="1911350" cy="666750"/>
                      </a:xfrm>
                      <a:prstGeom prst="rect">
                        <a:avLst/>
                      </a:prstGeom>
                      <a:noFill/>
                      <a:extLst/>
                    </p:spPr>
                  </p:pic>
                </p:oleObj>
              </mc:Fallback>
            </mc:AlternateContent>
          </a:graphicData>
        </a:graphic>
      </p:graphicFrame>
      <p:sp>
        <p:nvSpPr>
          <p:cNvPr id="3" name="矩形 2"/>
          <p:cNvSpPr/>
          <p:nvPr/>
        </p:nvSpPr>
        <p:spPr>
          <a:xfrm>
            <a:off x="1057958" y="4374081"/>
            <a:ext cx="4798108" cy="584775"/>
          </a:xfrm>
          <a:prstGeom prst="rect">
            <a:avLst/>
          </a:prstGeom>
        </p:spPr>
        <p:txBody>
          <a:bodyPr wrap="none">
            <a:spAutoFit/>
          </a:bodyPr>
          <a:lstStyle/>
          <a:p>
            <a:pPr lvl="0" algn="ctr"/>
            <a:r>
              <a:rPr lang="zh-CN" altLang="en-US" sz="3200" dirty="0">
                <a:solidFill>
                  <a:srgbClr val="092B6B"/>
                </a:solidFill>
                <a:latin typeface="微软雅黑" panose="020B0503020204020204" pitchFamily="34" charset="-122"/>
                <a:ea typeface="微软雅黑" panose="020B0503020204020204" pitchFamily="34" charset="-122"/>
              </a:rPr>
              <a:t>注：可逆矩阵一定是方阵</a:t>
            </a:r>
            <a:r>
              <a:rPr lang="en-US" altLang="zh-CN" sz="3200" dirty="0">
                <a:solidFill>
                  <a:srgbClr val="092B6B"/>
                </a:solidFill>
                <a:latin typeface="微软雅黑" panose="020B0503020204020204" pitchFamily="34" charset="-122"/>
                <a:ea typeface="微软雅黑" panose="020B0503020204020204" pitchFamily="34" charset="-122"/>
              </a:rPr>
              <a:t>.</a:t>
            </a:r>
            <a:endParaRPr lang="zh-CN" altLang="en-US" sz="3200" dirty="0">
              <a:solidFill>
                <a:srgbClr val="092B6B"/>
              </a:solidFill>
              <a:latin typeface="微软雅黑" panose="020B0503020204020204" pitchFamily="34" charset="-122"/>
              <a:ea typeface="微软雅黑" panose="020B0503020204020204" pitchFamily="34" charset="-122"/>
            </a:endParaRPr>
          </a:p>
        </p:txBody>
      </p:sp>
      <p:graphicFrame>
        <p:nvGraphicFramePr>
          <p:cNvPr id="19" name="Object 32"/>
          <p:cNvGraphicFramePr>
            <a:graphicFrameLocks noChangeAspect="1"/>
          </p:cNvGraphicFramePr>
          <p:nvPr>
            <p:extLst>
              <p:ext uri="{D42A27DB-BD31-4B8C-83A1-F6EECF244321}">
                <p14:modId xmlns:p14="http://schemas.microsoft.com/office/powerpoint/2010/main" val="2783545980"/>
              </p:ext>
            </p:extLst>
          </p:nvPr>
        </p:nvGraphicFramePr>
        <p:xfrm>
          <a:off x="6126069" y="2242397"/>
          <a:ext cx="2547937" cy="666750"/>
        </p:xfrm>
        <a:graphic>
          <a:graphicData uri="http://schemas.openxmlformats.org/presentationml/2006/ole">
            <mc:AlternateContent xmlns:mc="http://schemas.openxmlformats.org/markup-compatibility/2006">
              <mc:Choice xmlns:v="urn:schemas-microsoft-com:vml" Requires="v">
                <p:oleObj spid="_x0000_s84637" name="Equation" r:id="rId12" imgW="711000" imgH="203040" progId="Equation.DSMT4">
                  <p:embed/>
                </p:oleObj>
              </mc:Choice>
              <mc:Fallback>
                <p:oleObj name="Equation" r:id="rId12" imgW="711000" imgH="203040" progId="Equation.DSMT4">
                  <p:embed/>
                  <p:pic>
                    <p:nvPicPr>
                      <p:cNvPr id="0" name=""/>
                      <p:cNvPicPr>
                        <a:picLocks noChangeAspect="1" noChangeArrowheads="1"/>
                      </p:cNvPicPr>
                      <p:nvPr/>
                    </p:nvPicPr>
                    <p:blipFill>
                      <a:blip r:embed="rId13"/>
                      <a:srcRect/>
                      <a:stretch>
                        <a:fillRect/>
                      </a:stretch>
                    </p:blipFill>
                    <p:spPr bwMode="auto">
                      <a:xfrm>
                        <a:off x="6126069" y="2242397"/>
                        <a:ext cx="2547937" cy="666750"/>
                      </a:xfrm>
                      <a:prstGeom prst="rect">
                        <a:avLst/>
                      </a:prstGeom>
                      <a:noFill/>
                      <a:extLst/>
                    </p:spPr>
                  </p:pic>
                </p:oleObj>
              </mc:Fallback>
            </mc:AlternateContent>
          </a:graphicData>
        </a:graphic>
      </p:graphicFrame>
    </p:spTree>
    <p:extLst>
      <p:ext uri="{BB962C8B-B14F-4D97-AF65-F5344CB8AC3E}">
        <p14:creationId xmlns:p14="http://schemas.microsoft.com/office/powerpoint/2010/main" val="112878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01800" y="724951"/>
            <a:ext cx="9867900"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a:latin typeface="+mj-ea"/>
                <a:ea typeface="+mj-ea"/>
              </a:rPr>
              <a:t>例</a:t>
            </a:r>
            <a:r>
              <a:rPr lang="en-US" altLang="zh-CN" sz="3200" dirty="0" smtClean="0">
                <a:latin typeface="+mj-ea"/>
                <a:ea typeface="+mj-ea"/>
              </a:rPr>
              <a:t>:</a:t>
            </a:r>
            <a:r>
              <a:rPr lang="zh-CN" altLang="en-US" sz="3200" dirty="0" smtClean="0">
                <a:latin typeface="+mj-ea"/>
                <a:ea typeface="+mj-ea"/>
              </a:rPr>
              <a:t>  设                       </a:t>
            </a:r>
            <a:r>
              <a:rPr lang="zh-CN" altLang="en-US" sz="3200" dirty="0">
                <a:latin typeface="+mj-ea"/>
                <a:ea typeface="+mj-ea"/>
              </a:rPr>
              <a:t>，</a:t>
            </a:r>
            <a:r>
              <a:rPr lang="zh-CN" altLang="en-US" sz="3200" dirty="0" smtClean="0">
                <a:latin typeface="+mj-ea"/>
                <a:ea typeface="+mj-ea"/>
              </a:rPr>
              <a:t>                     </a:t>
            </a:r>
            <a:r>
              <a:rPr lang="en-US" altLang="zh-CN" sz="3200" dirty="0" smtClean="0">
                <a:latin typeface="+mj-ea"/>
                <a:ea typeface="+mj-ea"/>
              </a:rPr>
              <a:t>.</a:t>
            </a:r>
            <a:endParaRPr lang="zh-CN" altLang="en-US" sz="3200" dirty="0">
              <a:latin typeface="+mj-ea"/>
              <a:ea typeface="+mj-ea"/>
            </a:endParaRPr>
          </a:p>
        </p:txBody>
      </p:sp>
      <p:graphicFrame>
        <p:nvGraphicFramePr>
          <p:cNvPr id="7" name="Object 32"/>
          <p:cNvGraphicFramePr>
            <a:graphicFrameLocks noChangeAspect="1"/>
          </p:cNvGraphicFramePr>
          <p:nvPr>
            <p:extLst/>
          </p:nvPr>
        </p:nvGraphicFramePr>
        <p:xfrm>
          <a:off x="3201988" y="504825"/>
          <a:ext cx="1978025" cy="1162050"/>
        </p:xfrm>
        <a:graphic>
          <a:graphicData uri="http://schemas.openxmlformats.org/presentationml/2006/ole">
            <mc:AlternateContent xmlns:mc="http://schemas.openxmlformats.org/markup-compatibility/2006">
              <mc:Choice xmlns:v="urn:schemas-microsoft-com:vml" Requires="v">
                <p:oleObj spid="_x0000_s88847" name="Equation" r:id="rId3" imgW="711000" imgH="457200" progId="Equation.DSMT4">
                  <p:embed/>
                </p:oleObj>
              </mc:Choice>
              <mc:Fallback>
                <p:oleObj name="Equation" r:id="rId3" imgW="711000" imgH="457200" progId="Equation.DSMT4">
                  <p:embed/>
                  <p:pic>
                    <p:nvPicPr>
                      <p:cNvPr id="0" name=""/>
                      <p:cNvPicPr>
                        <a:picLocks noChangeAspect="1" noChangeArrowheads="1"/>
                      </p:cNvPicPr>
                      <p:nvPr/>
                    </p:nvPicPr>
                    <p:blipFill>
                      <a:blip r:embed="rId4"/>
                      <a:srcRect/>
                      <a:stretch>
                        <a:fillRect/>
                      </a:stretch>
                    </p:blipFill>
                    <p:spPr bwMode="auto">
                      <a:xfrm>
                        <a:off x="3201988" y="504825"/>
                        <a:ext cx="1978025" cy="1162050"/>
                      </a:xfrm>
                      <a:prstGeom prst="rect">
                        <a:avLst/>
                      </a:prstGeom>
                      <a:noFill/>
                      <a:extLst/>
                    </p:spPr>
                  </p:pic>
                </p:oleObj>
              </mc:Fallback>
            </mc:AlternateContent>
          </a:graphicData>
        </a:graphic>
      </p:graphicFrame>
      <p:graphicFrame>
        <p:nvGraphicFramePr>
          <p:cNvPr id="8" name="Object 32"/>
          <p:cNvGraphicFramePr>
            <a:graphicFrameLocks noChangeAspect="1"/>
          </p:cNvGraphicFramePr>
          <p:nvPr>
            <p:extLst>
              <p:ext uri="{D42A27DB-BD31-4B8C-83A1-F6EECF244321}">
                <p14:modId xmlns:p14="http://schemas.microsoft.com/office/powerpoint/2010/main" val="2264982839"/>
              </p:ext>
            </p:extLst>
          </p:nvPr>
        </p:nvGraphicFramePr>
        <p:xfrm>
          <a:off x="3749675" y="4098925"/>
          <a:ext cx="882650" cy="538163"/>
        </p:xfrm>
        <a:graphic>
          <a:graphicData uri="http://schemas.openxmlformats.org/presentationml/2006/ole">
            <mc:AlternateContent xmlns:mc="http://schemas.openxmlformats.org/markup-compatibility/2006">
              <mc:Choice xmlns:v="urn:schemas-microsoft-com:vml" Requires="v">
                <p:oleObj spid="_x0000_s88848" name="Equation" r:id="rId5" imgW="304560" imgH="203040" progId="Equation.DSMT4">
                  <p:embed/>
                </p:oleObj>
              </mc:Choice>
              <mc:Fallback>
                <p:oleObj name="Equation" r:id="rId5" imgW="304560" imgH="203040" progId="Equation.DSMT4">
                  <p:embed/>
                  <p:pic>
                    <p:nvPicPr>
                      <p:cNvPr id="0" name=""/>
                      <p:cNvPicPr>
                        <a:picLocks noChangeAspect="1" noChangeArrowheads="1"/>
                      </p:cNvPicPr>
                      <p:nvPr/>
                    </p:nvPicPr>
                    <p:blipFill>
                      <a:blip r:embed="rId6"/>
                      <a:srcRect/>
                      <a:stretch>
                        <a:fillRect/>
                      </a:stretch>
                    </p:blipFill>
                    <p:spPr bwMode="auto">
                      <a:xfrm>
                        <a:off x="3749675" y="4098925"/>
                        <a:ext cx="882650" cy="538163"/>
                      </a:xfrm>
                      <a:prstGeom prst="rect">
                        <a:avLst/>
                      </a:prstGeom>
                      <a:noFill/>
                      <a:extLst/>
                    </p:spPr>
                  </p:pic>
                </p:oleObj>
              </mc:Fallback>
            </mc:AlternateContent>
          </a:graphicData>
        </a:graphic>
      </p:graphicFrame>
      <p:sp>
        <p:nvSpPr>
          <p:cNvPr id="17" name="矩形 16"/>
          <p:cNvSpPr/>
          <p:nvPr/>
        </p:nvSpPr>
        <p:spPr>
          <a:xfrm>
            <a:off x="2601867" y="2341570"/>
            <a:ext cx="1066800"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易知</a:t>
            </a:r>
            <a:endParaRPr lang="zh-CN" altLang="en-US" sz="3200" dirty="0">
              <a:latin typeface="+mj-ea"/>
              <a:ea typeface="+mj-ea"/>
            </a:endParaRPr>
          </a:p>
        </p:txBody>
      </p:sp>
      <p:graphicFrame>
        <p:nvGraphicFramePr>
          <p:cNvPr id="18" name="Object 32"/>
          <p:cNvGraphicFramePr>
            <a:graphicFrameLocks noChangeAspect="1"/>
          </p:cNvGraphicFramePr>
          <p:nvPr>
            <p:extLst/>
          </p:nvPr>
        </p:nvGraphicFramePr>
        <p:xfrm>
          <a:off x="5775325" y="576011"/>
          <a:ext cx="2057400" cy="1058863"/>
        </p:xfrm>
        <a:graphic>
          <a:graphicData uri="http://schemas.openxmlformats.org/presentationml/2006/ole">
            <mc:AlternateContent xmlns:mc="http://schemas.openxmlformats.org/markup-compatibility/2006">
              <mc:Choice xmlns:v="urn:schemas-microsoft-com:vml" Requires="v">
                <p:oleObj spid="_x0000_s88849" name="Equation" r:id="rId7" imgW="812520" imgH="457200" progId="Equation.DSMT4">
                  <p:embed/>
                </p:oleObj>
              </mc:Choice>
              <mc:Fallback>
                <p:oleObj name="Equation" r:id="rId7" imgW="812520" imgH="457200" progId="Equation.DSMT4">
                  <p:embed/>
                  <p:pic>
                    <p:nvPicPr>
                      <p:cNvPr id="0" name=""/>
                      <p:cNvPicPr>
                        <a:picLocks noChangeAspect="1" noChangeArrowheads="1"/>
                      </p:cNvPicPr>
                      <p:nvPr/>
                    </p:nvPicPr>
                    <p:blipFill>
                      <a:blip r:embed="rId8"/>
                      <a:srcRect/>
                      <a:stretch>
                        <a:fillRect/>
                      </a:stretch>
                    </p:blipFill>
                    <p:spPr bwMode="auto">
                      <a:xfrm>
                        <a:off x="5775325" y="576011"/>
                        <a:ext cx="2057400" cy="1058863"/>
                      </a:xfrm>
                      <a:prstGeom prst="rect">
                        <a:avLst/>
                      </a:prstGeom>
                      <a:noFill/>
                      <a:extLst/>
                    </p:spPr>
                  </p:pic>
                </p:oleObj>
              </mc:Fallback>
            </mc:AlternateContent>
          </a:graphicData>
        </a:graphic>
      </p:graphicFrame>
      <p:graphicFrame>
        <p:nvGraphicFramePr>
          <p:cNvPr id="26" name="Object 32"/>
          <p:cNvGraphicFramePr>
            <a:graphicFrameLocks noChangeAspect="1"/>
          </p:cNvGraphicFramePr>
          <p:nvPr>
            <p:extLst/>
          </p:nvPr>
        </p:nvGraphicFramePr>
        <p:xfrm>
          <a:off x="3751263" y="2204068"/>
          <a:ext cx="3081160" cy="1051018"/>
        </p:xfrm>
        <a:graphic>
          <a:graphicData uri="http://schemas.openxmlformats.org/presentationml/2006/ole">
            <mc:AlternateContent xmlns:mc="http://schemas.openxmlformats.org/markup-compatibility/2006">
              <mc:Choice xmlns:v="urn:schemas-microsoft-com:vml" Requires="v">
                <p:oleObj spid="_x0000_s88850" name="Equation" r:id="rId9" imgW="1218960" imgH="457200" progId="Equation.DSMT4">
                  <p:embed/>
                </p:oleObj>
              </mc:Choice>
              <mc:Fallback>
                <p:oleObj name="Equation" r:id="rId9" imgW="1218960" imgH="457200" progId="Equation.DSMT4">
                  <p:embed/>
                  <p:pic>
                    <p:nvPicPr>
                      <p:cNvPr id="0" name=""/>
                      <p:cNvPicPr>
                        <a:picLocks noChangeAspect="1" noChangeArrowheads="1"/>
                      </p:cNvPicPr>
                      <p:nvPr/>
                    </p:nvPicPr>
                    <p:blipFill>
                      <a:blip r:embed="rId10"/>
                      <a:srcRect/>
                      <a:stretch>
                        <a:fillRect/>
                      </a:stretch>
                    </p:blipFill>
                    <p:spPr bwMode="auto">
                      <a:xfrm>
                        <a:off x="3751263" y="2204068"/>
                        <a:ext cx="3081160" cy="1051018"/>
                      </a:xfrm>
                      <a:prstGeom prst="rect">
                        <a:avLst/>
                      </a:prstGeom>
                      <a:noFill/>
                      <a:extLst/>
                    </p:spPr>
                  </p:pic>
                </p:oleObj>
              </mc:Fallback>
            </mc:AlternateContent>
          </a:graphicData>
        </a:graphic>
      </p:graphicFrame>
      <p:sp>
        <p:nvSpPr>
          <p:cNvPr id="27" name="矩形 26"/>
          <p:cNvSpPr/>
          <p:nvPr/>
        </p:nvSpPr>
        <p:spPr>
          <a:xfrm>
            <a:off x="2720975" y="4036372"/>
            <a:ext cx="7302500" cy="1077218"/>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因此</a:t>
            </a:r>
            <a:r>
              <a:rPr lang="en-US" altLang="zh-CN" sz="3200" dirty="0" smtClean="0">
                <a:latin typeface="+mj-ea"/>
                <a:ea typeface="+mj-ea"/>
              </a:rPr>
              <a:t>,</a:t>
            </a:r>
            <a:r>
              <a:rPr lang="zh-CN" altLang="en-US" sz="3200" dirty="0" smtClean="0">
                <a:latin typeface="+mj-ea"/>
                <a:ea typeface="+mj-ea"/>
              </a:rPr>
              <a:t>          都是可逆矩阵</a:t>
            </a:r>
            <a:r>
              <a:rPr lang="en-US" altLang="zh-CN" sz="3200" dirty="0" smtClean="0">
                <a:latin typeface="+mj-ea"/>
                <a:ea typeface="+mj-ea"/>
              </a:rPr>
              <a:t>.       </a:t>
            </a:r>
            <a:r>
              <a:rPr lang="zh-CN" altLang="en-US" sz="3200" dirty="0" smtClean="0">
                <a:latin typeface="+mj-ea"/>
                <a:ea typeface="+mj-ea"/>
              </a:rPr>
              <a:t>是       的逆矩阵，       是        的逆矩阵</a:t>
            </a:r>
            <a:r>
              <a:rPr lang="en-US" altLang="zh-CN" sz="3200" dirty="0" smtClean="0">
                <a:latin typeface="+mj-ea"/>
                <a:ea typeface="+mj-ea"/>
              </a:rPr>
              <a:t>. </a:t>
            </a:r>
            <a:endParaRPr lang="zh-CN" altLang="en-US" sz="3200" dirty="0">
              <a:latin typeface="+mj-ea"/>
              <a:ea typeface="+mj-ea"/>
            </a:endParaRPr>
          </a:p>
        </p:txBody>
      </p:sp>
      <p:graphicFrame>
        <p:nvGraphicFramePr>
          <p:cNvPr id="14" name="Object 32"/>
          <p:cNvGraphicFramePr>
            <a:graphicFrameLocks noChangeAspect="1"/>
          </p:cNvGraphicFramePr>
          <p:nvPr>
            <p:extLst>
              <p:ext uri="{D42A27DB-BD31-4B8C-83A1-F6EECF244321}">
                <p14:modId xmlns:p14="http://schemas.microsoft.com/office/powerpoint/2010/main" val="972968960"/>
              </p:ext>
            </p:extLst>
          </p:nvPr>
        </p:nvGraphicFramePr>
        <p:xfrm>
          <a:off x="8538369" y="4098925"/>
          <a:ext cx="442912" cy="436562"/>
        </p:xfrm>
        <a:graphic>
          <a:graphicData uri="http://schemas.openxmlformats.org/presentationml/2006/ole">
            <mc:AlternateContent xmlns:mc="http://schemas.openxmlformats.org/markup-compatibility/2006">
              <mc:Choice xmlns:v="urn:schemas-microsoft-com:vml" Requires="v">
                <p:oleObj spid="_x0000_s88851" name="Equation" r:id="rId11" imgW="152280" imgH="164880" progId="Equation.DSMT4">
                  <p:embed/>
                </p:oleObj>
              </mc:Choice>
              <mc:Fallback>
                <p:oleObj name="Equation" r:id="rId11" imgW="152280" imgH="164880" progId="Equation.DSMT4">
                  <p:embed/>
                  <p:pic>
                    <p:nvPicPr>
                      <p:cNvPr id="0" name=""/>
                      <p:cNvPicPr>
                        <a:picLocks noChangeAspect="1" noChangeArrowheads="1"/>
                      </p:cNvPicPr>
                      <p:nvPr/>
                    </p:nvPicPr>
                    <p:blipFill>
                      <a:blip r:embed="rId12"/>
                      <a:srcRect/>
                      <a:stretch>
                        <a:fillRect/>
                      </a:stretch>
                    </p:blipFill>
                    <p:spPr bwMode="auto">
                      <a:xfrm>
                        <a:off x="8538369" y="4098925"/>
                        <a:ext cx="442912" cy="436562"/>
                      </a:xfrm>
                      <a:prstGeom prst="rect">
                        <a:avLst/>
                      </a:prstGeom>
                      <a:noFill/>
                      <a:extLst/>
                    </p:spPr>
                  </p:pic>
                </p:oleObj>
              </mc:Fallback>
            </mc:AlternateContent>
          </a:graphicData>
        </a:graphic>
      </p:graphicFrame>
      <p:graphicFrame>
        <p:nvGraphicFramePr>
          <p:cNvPr id="15" name="Object 32"/>
          <p:cNvGraphicFramePr>
            <a:graphicFrameLocks noChangeAspect="1"/>
          </p:cNvGraphicFramePr>
          <p:nvPr>
            <p:extLst>
              <p:ext uri="{D42A27DB-BD31-4B8C-83A1-F6EECF244321}">
                <p14:modId xmlns:p14="http://schemas.microsoft.com/office/powerpoint/2010/main" val="3318631736"/>
              </p:ext>
            </p:extLst>
          </p:nvPr>
        </p:nvGraphicFramePr>
        <p:xfrm>
          <a:off x="5775325" y="4574981"/>
          <a:ext cx="442912" cy="436562"/>
        </p:xfrm>
        <a:graphic>
          <a:graphicData uri="http://schemas.openxmlformats.org/presentationml/2006/ole">
            <mc:AlternateContent xmlns:mc="http://schemas.openxmlformats.org/markup-compatibility/2006">
              <mc:Choice xmlns:v="urn:schemas-microsoft-com:vml" Requires="v">
                <p:oleObj spid="_x0000_s88852" name="Equation" r:id="rId13" imgW="152280" imgH="164880" progId="Equation.DSMT4">
                  <p:embed/>
                </p:oleObj>
              </mc:Choice>
              <mc:Fallback>
                <p:oleObj name="Equation" r:id="rId13" imgW="152280" imgH="164880" progId="Equation.DSMT4">
                  <p:embed/>
                  <p:pic>
                    <p:nvPicPr>
                      <p:cNvPr id="0" name=""/>
                      <p:cNvPicPr>
                        <a:picLocks noChangeAspect="1" noChangeArrowheads="1"/>
                      </p:cNvPicPr>
                      <p:nvPr/>
                    </p:nvPicPr>
                    <p:blipFill>
                      <a:blip r:embed="rId14"/>
                      <a:srcRect/>
                      <a:stretch>
                        <a:fillRect/>
                      </a:stretch>
                    </p:blipFill>
                    <p:spPr bwMode="auto">
                      <a:xfrm>
                        <a:off x="5775325" y="4574981"/>
                        <a:ext cx="442912" cy="436562"/>
                      </a:xfrm>
                      <a:prstGeom prst="rect">
                        <a:avLst/>
                      </a:prstGeom>
                      <a:noFill/>
                      <a:extLst/>
                    </p:spPr>
                  </p:pic>
                </p:oleObj>
              </mc:Fallback>
            </mc:AlternateContent>
          </a:graphicData>
        </a:graphic>
      </p:graphicFrame>
      <p:graphicFrame>
        <p:nvGraphicFramePr>
          <p:cNvPr id="16" name="Object 32"/>
          <p:cNvGraphicFramePr>
            <a:graphicFrameLocks noChangeAspect="1"/>
          </p:cNvGraphicFramePr>
          <p:nvPr>
            <p:extLst>
              <p:ext uri="{D42A27DB-BD31-4B8C-83A1-F6EECF244321}">
                <p14:modId xmlns:p14="http://schemas.microsoft.com/office/powerpoint/2010/main" val="1792116917"/>
              </p:ext>
            </p:extLst>
          </p:nvPr>
        </p:nvGraphicFramePr>
        <p:xfrm>
          <a:off x="4539457" y="4575174"/>
          <a:ext cx="442912" cy="436562"/>
        </p:xfrm>
        <a:graphic>
          <a:graphicData uri="http://schemas.openxmlformats.org/presentationml/2006/ole">
            <mc:AlternateContent xmlns:mc="http://schemas.openxmlformats.org/markup-compatibility/2006">
              <mc:Choice xmlns:v="urn:schemas-microsoft-com:vml" Requires="v">
                <p:oleObj spid="_x0000_s88853" name="Equation" r:id="rId15" imgW="152280" imgH="164880" progId="Equation.DSMT4">
                  <p:embed/>
                </p:oleObj>
              </mc:Choice>
              <mc:Fallback>
                <p:oleObj name="Equation" r:id="rId15" imgW="152280" imgH="164880" progId="Equation.DSMT4">
                  <p:embed/>
                  <p:pic>
                    <p:nvPicPr>
                      <p:cNvPr id="0" name=""/>
                      <p:cNvPicPr>
                        <a:picLocks noChangeAspect="1" noChangeArrowheads="1"/>
                      </p:cNvPicPr>
                      <p:nvPr/>
                    </p:nvPicPr>
                    <p:blipFill>
                      <a:blip r:embed="rId12"/>
                      <a:srcRect/>
                      <a:stretch>
                        <a:fillRect/>
                      </a:stretch>
                    </p:blipFill>
                    <p:spPr bwMode="auto">
                      <a:xfrm>
                        <a:off x="4539457" y="4575174"/>
                        <a:ext cx="442912" cy="436562"/>
                      </a:xfrm>
                      <a:prstGeom prst="rect">
                        <a:avLst/>
                      </a:prstGeom>
                      <a:noFill/>
                      <a:extLst/>
                    </p:spPr>
                  </p:pic>
                </p:oleObj>
              </mc:Fallback>
            </mc:AlternateContent>
          </a:graphicData>
        </a:graphic>
      </p:graphicFrame>
      <p:graphicFrame>
        <p:nvGraphicFramePr>
          <p:cNvPr id="19" name="Object 32"/>
          <p:cNvGraphicFramePr>
            <a:graphicFrameLocks noChangeAspect="1"/>
          </p:cNvGraphicFramePr>
          <p:nvPr>
            <p:extLst>
              <p:ext uri="{D42A27DB-BD31-4B8C-83A1-F6EECF244321}">
                <p14:modId xmlns:p14="http://schemas.microsoft.com/office/powerpoint/2010/main" val="2816757104"/>
              </p:ext>
            </p:extLst>
          </p:nvPr>
        </p:nvGraphicFramePr>
        <p:xfrm>
          <a:off x="7496175" y="4093968"/>
          <a:ext cx="442912" cy="436562"/>
        </p:xfrm>
        <a:graphic>
          <a:graphicData uri="http://schemas.openxmlformats.org/presentationml/2006/ole">
            <mc:AlternateContent xmlns:mc="http://schemas.openxmlformats.org/markup-compatibility/2006">
              <mc:Choice xmlns:v="urn:schemas-microsoft-com:vml" Requires="v">
                <p:oleObj spid="_x0000_s88854" name="Equation" r:id="rId16" imgW="152280" imgH="164880" progId="Equation.DSMT4">
                  <p:embed/>
                </p:oleObj>
              </mc:Choice>
              <mc:Fallback>
                <p:oleObj name="Equation" r:id="rId16" imgW="152280" imgH="164880" progId="Equation.DSMT4">
                  <p:embed/>
                  <p:pic>
                    <p:nvPicPr>
                      <p:cNvPr id="0" name=""/>
                      <p:cNvPicPr>
                        <a:picLocks noChangeAspect="1" noChangeArrowheads="1"/>
                      </p:cNvPicPr>
                      <p:nvPr/>
                    </p:nvPicPr>
                    <p:blipFill>
                      <a:blip r:embed="rId17"/>
                      <a:srcRect/>
                      <a:stretch>
                        <a:fillRect/>
                      </a:stretch>
                    </p:blipFill>
                    <p:spPr bwMode="auto">
                      <a:xfrm>
                        <a:off x="7496175" y="4093968"/>
                        <a:ext cx="442912" cy="436562"/>
                      </a:xfrm>
                      <a:prstGeom prst="rect">
                        <a:avLst/>
                      </a:prstGeom>
                      <a:noFill/>
                      <a:extLst/>
                    </p:spPr>
                  </p:pic>
                </p:oleObj>
              </mc:Fallback>
            </mc:AlternateContent>
          </a:graphicData>
        </a:graphic>
      </p:graphicFrame>
    </p:spTree>
    <p:extLst>
      <p:ext uri="{BB962C8B-B14F-4D97-AF65-F5344CB8AC3E}">
        <p14:creationId xmlns:p14="http://schemas.microsoft.com/office/powerpoint/2010/main" val="238769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01800" y="724951"/>
            <a:ext cx="9867900"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a:latin typeface="+mj-ea"/>
                <a:ea typeface="+mj-ea"/>
              </a:rPr>
              <a:t>例</a:t>
            </a:r>
            <a:r>
              <a:rPr lang="en-US" altLang="zh-CN" sz="3200" dirty="0" smtClean="0">
                <a:latin typeface="+mj-ea"/>
                <a:ea typeface="+mj-ea"/>
              </a:rPr>
              <a:t>:</a:t>
            </a:r>
            <a:r>
              <a:rPr lang="zh-CN" altLang="en-US" sz="3200" dirty="0" smtClean="0">
                <a:latin typeface="+mj-ea"/>
                <a:ea typeface="+mj-ea"/>
              </a:rPr>
              <a:t>                             ， 问    可逆吗？         </a:t>
            </a:r>
            <a:endParaRPr lang="zh-CN" altLang="en-US" sz="3200" dirty="0">
              <a:latin typeface="+mj-ea"/>
              <a:ea typeface="+mj-ea"/>
            </a:endParaRPr>
          </a:p>
        </p:txBody>
      </p:sp>
      <p:graphicFrame>
        <p:nvGraphicFramePr>
          <p:cNvPr id="7" name="Object 32"/>
          <p:cNvGraphicFramePr>
            <a:graphicFrameLocks noChangeAspect="1"/>
          </p:cNvGraphicFramePr>
          <p:nvPr>
            <p:extLst>
              <p:ext uri="{D42A27DB-BD31-4B8C-83A1-F6EECF244321}">
                <p14:modId xmlns:p14="http://schemas.microsoft.com/office/powerpoint/2010/main" val="2844155810"/>
              </p:ext>
            </p:extLst>
          </p:nvPr>
        </p:nvGraphicFramePr>
        <p:xfrm>
          <a:off x="3167063" y="504825"/>
          <a:ext cx="2049462" cy="1162050"/>
        </p:xfrm>
        <a:graphic>
          <a:graphicData uri="http://schemas.openxmlformats.org/presentationml/2006/ole">
            <mc:AlternateContent xmlns:mc="http://schemas.openxmlformats.org/markup-compatibility/2006">
              <mc:Choice xmlns:v="urn:schemas-microsoft-com:vml" Requires="v">
                <p:oleObj spid="_x0000_s87532" name="Equation" r:id="rId3" imgW="736560" imgH="457200" progId="Equation.DSMT4">
                  <p:embed/>
                </p:oleObj>
              </mc:Choice>
              <mc:Fallback>
                <p:oleObj name="Equation" r:id="rId3" imgW="736560" imgH="457200" progId="Equation.DSMT4">
                  <p:embed/>
                  <p:pic>
                    <p:nvPicPr>
                      <p:cNvPr id="0" name=""/>
                      <p:cNvPicPr>
                        <a:picLocks noChangeAspect="1" noChangeArrowheads="1"/>
                      </p:cNvPicPr>
                      <p:nvPr/>
                    </p:nvPicPr>
                    <p:blipFill>
                      <a:blip r:embed="rId4"/>
                      <a:srcRect/>
                      <a:stretch>
                        <a:fillRect/>
                      </a:stretch>
                    </p:blipFill>
                    <p:spPr bwMode="auto">
                      <a:xfrm>
                        <a:off x="3167063" y="504825"/>
                        <a:ext cx="2049462" cy="1162050"/>
                      </a:xfrm>
                      <a:prstGeom prst="rect">
                        <a:avLst/>
                      </a:prstGeom>
                      <a:noFill/>
                      <a:extLst/>
                    </p:spPr>
                  </p:pic>
                </p:oleObj>
              </mc:Fallback>
            </mc:AlternateContent>
          </a:graphicData>
        </a:graphic>
      </p:graphicFrame>
      <p:sp>
        <p:nvSpPr>
          <p:cNvPr id="17" name="矩形 16"/>
          <p:cNvSpPr/>
          <p:nvPr/>
        </p:nvSpPr>
        <p:spPr>
          <a:xfrm>
            <a:off x="1905000" y="2341570"/>
            <a:ext cx="1763667"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解：设</a:t>
            </a:r>
            <a:endParaRPr lang="zh-CN" altLang="en-US" sz="3200" dirty="0">
              <a:latin typeface="+mj-ea"/>
              <a:ea typeface="+mj-ea"/>
            </a:endParaRPr>
          </a:p>
        </p:txBody>
      </p:sp>
      <p:graphicFrame>
        <p:nvGraphicFramePr>
          <p:cNvPr id="18" name="Object 32"/>
          <p:cNvGraphicFramePr>
            <a:graphicFrameLocks noChangeAspect="1"/>
          </p:cNvGraphicFramePr>
          <p:nvPr>
            <p:extLst>
              <p:ext uri="{D42A27DB-BD31-4B8C-83A1-F6EECF244321}">
                <p14:modId xmlns:p14="http://schemas.microsoft.com/office/powerpoint/2010/main" val="3700832968"/>
              </p:ext>
            </p:extLst>
          </p:nvPr>
        </p:nvGraphicFramePr>
        <p:xfrm>
          <a:off x="3414713" y="2178050"/>
          <a:ext cx="2057400" cy="1058863"/>
        </p:xfrm>
        <a:graphic>
          <a:graphicData uri="http://schemas.openxmlformats.org/presentationml/2006/ole">
            <mc:AlternateContent xmlns:mc="http://schemas.openxmlformats.org/markup-compatibility/2006">
              <mc:Choice xmlns:v="urn:schemas-microsoft-com:vml" Requires="v">
                <p:oleObj spid="_x0000_s87533" name="Equation" r:id="rId5" imgW="812520" imgH="457200" progId="Equation.DSMT4">
                  <p:embed/>
                </p:oleObj>
              </mc:Choice>
              <mc:Fallback>
                <p:oleObj name="Equation" r:id="rId5" imgW="812520" imgH="457200" progId="Equation.DSMT4">
                  <p:embed/>
                  <p:pic>
                    <p:nvPicPr>
                      <p:cNvPr id="0" name=""/>
                      <p:cNvPicPr>
                        <a:picLocks noChangeAspect="1" noChangeArrowheads="1"/>
                      </p:cNvPicPr>
                      <p:nvPr/>
                    </p:nvPicPr>
                    <p:blipFill>
                      <a:blip r:embed="rId6"/>
                      <a:srcRect/>
                      <a:stretch>
                        <a:fillRect/>
                      </a:stretch>
                    </p:blipFill>
                    <p:spPr bwMode="auto">
                      <a:xfrm>
                        <a:off x="3414713" y="2178050"/>
                        <a:ext cx="2057400" cy="1058863"/>
                      </a:xfrm>
                      <a:prstGeom prst="rect">
                        <a:avLst/>
                      </a:prstGeom>
                      <a:noFill/>
                      <a:extLst/>
                    </p:spPr>
                  </p:pic>
                </p:oleObj>
              </mc:Fallback>
            </mc:AlternateContent>
          </a:graphicData>
        </a:graphic>
      </p:graphicFrame>
      <p:graphicFrame>
        <p:nvGraphicFramePr>
          <p:cNvPr id="26" name="Object 32"/>
          <p:cNvGraphicFramePr>
            <a:graphicFrameLocks noChangeAspect="1"/>
          </p:cNvGraphicFramePr>
          <p:nvPr>
            <p:extLst>
              <p:ext uri="{D42A27DB-BD31-4B8C-83A1-F6EECF244321}">
                <p14:modId xmlns:p14="http://schemas.microsoft.com/office/powerpoint/2010/main" val="3172398202"/>
              </p:ext>
            </p:extLst>
          </p:nvPr>
        </p:nvGraphicFramePr>
        <p:xfrm>
          <a:off x="3668667" y="3661683"/>
          <a:ext cx="3787775" cy="1050925"/>
        </p:xfrm>
        <a:graphic>
          <a:graphicData uri="http://schemas.openxmlformats.org/presentationml/2006/ole">
            <mc:AlternateContent xmlns:mc="http://schemas.openxmlformats.org/markup-compatibility/2006">
              <mc:Choice xmlns:v="urn:schemas-microsoft-com:vml" Requires="v">
                <p:oleObj spid="_x0000_s87534" name="Equation" r:id="rId7" imgW="1498320" imgH="457200" progId="Equation.DSMT4">
                  <p:embed/>
                </p:oleObj>
              </mc:Choice>
              <mc:Fallback>
                <p:oleObj name="Equation" r:id="rId7" imgW="1498320" imgH="457200" progId="Equation.DSMT4">
                  <p:embed/>
                  <p:pic>
                    <p:nvPicPr>
                      <p:cNvPr id="0" name=""/>
                      <p:cNvPicPr>
                        <a:picLocks noChangeAspect="1" noChangeArrowheads="1"/>
                      </p:cNvPicPr>
                      <p:nvPr/>
                    </p:nvPicPr>
                    <p:blipFill>
                      <a:blip r:embed="rId8"/>
                      <a:srcRect/>
                      <a:stretch>
                        <a:fillRect/>
                      </a:stretch>
                    </p:blipFill>
                    <p:spPr bwMode="auto">
                      <a:xfrm>
                        <a:off x="3668667" y="3661683"/>
                        <a:ext cx="3787775" cy="1050925"/>
                      </a:xfrm>
                      <a:prstGeom prst="rect">
                        <a:avLst/>
                      </a:prstGeom>
                      <a:noFill/>
                      <a:extLst/>
                    </p:spPr>
                  </p:pic>
                </p:oleObj>
              </mc:Fallback>
            </mc:AlternateContent>
          </a:graphicData>
        </a:graphic>
      </p:graphicFrame>
      <p:sp>
        <p:nvSpPr>
          <p:cNvPr id="27" name="矩形 26"/>
          <p:cNvSpPr/>
          <p:nvPr/>
        </p:nvSpPr>
        <p:spPr>
          <a:xfrm>
            <a:off x="2400300" y="5278302"/>
            <a:ext cx="7302500"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因此，     不是可逆矩阵</a:t>
            </a:r>
            <a:r>
              <a:rPr lang="en-US" altLang="zh-CN" sz="3200" dirty="0" smtClean="0">
                <a:latin typeface="+mj-ea"/>
                <a:ea typeface="+mj-ea"/>
              </a:rPr>
              <a:t>.</a:t>
            </a:r>
            <a:endParaRPr lang="zh-CN" altLang="en-US" sz="3200" dirty="0">
              <a:latin typeface="+mj-ea"/>
              <a:ea typeface="+mj-ea"/>
            </a:endParaRPr>
          </a:p>
        </p:txBody>
      </p:sp>
      <p:graphicFrame>
        <p:nvGraphicFramePr>
          <p:cNvPr id="21" name="Object 32"/>
          <p:cNvGraphicFramePr>
            <a:graphicFrameLocks noChangeAspect="1"/>
          </p:cNvGraphicFramePr>
          <p:nvPr>
            <p:extLst>
              <p:ext uri="{D42A27DB-BD31-4B8C-83A1-F6EECF244321}">
                <p14:modId xmlns:p14="http://schemas.microsoft.com/office/powerpoint/2010/main" val="3090631693"/>
              </p:ext>
            </p:extLst>
          </p:nvPr>
        </p:nvGraphicFramePr>
        <p:xfrm>
          <a:off x="6192838" y="799057"/>
          <a:ext cx="442912" cy="436562"/>
        </p:xfrm>
        <a:graphic>
          <a:graphicData uri="http://schemas.openxmlformats.org/presentationml/2006/ole">
            <mc:AlternateContent xmlns:mc="http://schemas.openxmlformats.org/markup-compatibility/2006">
              <mc:Choice xmlns:v="urn:schemas-microsoft-com:vml" Requires="v">
                <p:oleObj spid="_x0000_s87535" name="Equation" r:id="rId9" imgW="152280" imgH="164880" progId="Equation.DSMT4">
                  <p:embed/>
                </p:oleObj>
              </mc:Choice>
              <mc:Fallback>
                <p:oleObj name="Equation" r:id="rId9" imgW="152280" imgH="164880" progId="Equation.DSMT4">
                  <p:embed/>
                  <p:pic>
                    <p:nvPicPr>
                      <p:cNvPr id="0" name=""/>
                      <p:cNvPicPr>
                        <a:picLocks noChangeAspect="1" noChangeArrowheads="1"/>
                      </p:cNvPicPr>
                      <p:nvPr/>
                    </p:nvPicPr>
                    <p:blipFill>
                      <a:blip r:embed="rId10"/>
                      <a:srcRect/>
                      <a:stretch>
                        <a:fillRect/>
                      </a:stretch>
                    </p:blipFill>
                    <p:spPr bwMode="auto">
                      <a:xfrm>
                        <a:off x="6192838" y="799057"/>
                        <a:ext cx="442912" cy="436562"/>
                      </a:xfrm>
                      <a:prstGeom prst="rect">
                        <a:avLst/>
                      </a:prstGeom>
                      <a:noFill/>
                      <a:extLst/>
                    </p:spPr>
                  </p:pic>
                </p:oleObj>
              </mc:Fallback>
            </mc:AlternateContent>
          </a:graphicData>
        </a:graphic>
      </p:graphicFrame>
      <p:sp>
        <p:nvSpPr>
          <p:cNvPr id="22" name="矩形 21"/>
          <p:cNvSpPr/>
          <p:nvPr/>
        </p:nvSpPr>
        <p:spPr>
          <a:xfrm>
            <a:off x="2786833" y="3817265"/>
            <a:ext cx="1066800"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smtClean="0">
                <a:latin typeface="+mj-ea"/>
                <a:ea typeface="+mj-ea"/>
              </a:rPr>
              <a:t>但</a:t>
            </a:r>
            <a:endParaRPr lang="zh-CN" altLang="en-US" sz="3200" dirty="0">
              <a:latin typeface="+mj-ea"/>
              <a:ea typeface="+mj-ea"/>
            </a:endParaRPr>
          </a:p>
        </p:txBody>
      </p:sp>
      <p:graphicFrame>
        <p:nvGraphicFramePr>
          <p:cNvPr id="23" name="Object 32"/>
          <p:cNvGraphicFramePr>
            <a:graphicFrameLocks noChangeAspect="1"/>
          </p:cNvGraphicFramePr>
          <p:nvPr>
            <p:extLst>
              <p:ext uri="{D42A27DB-BD31-4B8C-83A1-F6EECF244321}">
                <p14:modId xmlns:p14="http://schemas.microsoft.com/office/powerpoint/2010/main" val="267900712"/>
              </p:ext>
            </p:extLst>
          </p:nvPr>
        </p:nvGraphicFramePr>
        <p:xfrm>
          <a:off x="3668667" y="5352408"/>
          <a:ext cx="442912" cy="436562"/>
        </p:xfrm>
        <a:graphic>
          <a:graphicData uri="http://schemas.openxmlformats.org/presentationml/2006/ole">
            <mc:AlternateContent xmlns:mc="http://schemas.openxmlformats.org/markup-compatibility/2006">
              <mc:Choice xmlns:v="urn:schemas-microsoft-com:vml" Requires="v">
                <p:oleObj spid="_x0000_s87536" name="Equation" r:id="rId11" imgW="152280" imgH="164880" progId="Equation.DSMT4">
                  <p:embed/>
                </p:oleObj>
              </mc:Choice>
              <mc:Fallback>
                <p:oleObj name="Equation" r:id="rId11" imgW="152280" imgH="164880" progId="Equation.DSMT4">
                  <p:embed/>
                  <p:pic>
                    <p:nvPicPr>
                      <p:cNvPr id="0" name=""/>
                      <p:cNvPicPr>
                        <a:picLocks noChangeAspect="1" noChangeArrowheads="1"/>
                      </p:cNvPicPr>
                      <p:nvPr/>
                    </p:nvPicPr>
                    <p:blipFill>
                      <a:blip r:embed="rId10"/>
                      <a:srcRect/>
                      <a:stretch>
                        <a:fillRect/>
                      </a:stretch>
                    </p:blipFill>
                    <p:spPr bwMode="auto">
                      <a:xfrm>
                        <a:off x="3668667" y="5352408"/>
                        <a:ext cx="442912" cy="436562"/>
                      </a:xfrm>
                      <a:prstGeom prst="rect">
                        <a:avLst/>
                      </a:prstGeom>
                      <a:noFill/>
                      <a:extLst/>
                    </p:spPr>
                  </p:pic>
                </p:oleObj>
              </mc:Fallback>
            </mc:AlternateContent>
          </a:graphicData>
        </a:graphic>
      </p:graphicFrame>
    </p:spTree>
    <p:extLst>
      <p:ext uri="{BB962C8B-B14F-4D97-AF65-F5344CB8AC3E}">
        <p14:creationId xmlns:p14="http://schemas.microsoft.com/office/powerpoint/2010/main" val="346053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pPr>
              <a:defRPr/>
            </a:pPr>
            <a:fld id="{79A9E36A-E02B-4AF0-8E62-310145118DDE}" type="slidenum">
              <a:rPr lang="en-US" altLang="zh-CN"/>
              <a:pPr>
                <a:defRPr/>
              </a:pPr>
              <a:t>27</a:t>
            </a:fld>
            <a:endParaRPr lang="en-US" altLang="zh-CN"/>
          </a:p>
        </p:txBody>
      </p:sp>
      <p:graphicFrame>
        <p:nvGraphicFramePr>
          <p:cNvPr id="71682" name="Object 2"/>
          <p:cNvGraphicFramePr>
            <a:graphicFrameLocks noChangeAspect="1"/>
          </p:cNvGraphicFramePr>
          <p:nvPr/>
        </p:nvGraphicFramePr>
        <p:xfrm>
          <a:off x="1016000" y="1238250"/>
          <a:ext cx="7992533" cy="546100"/>
        </p:xfrm>
        <a:graphic>
          <a:graphicData uri="http://schemas.openxmlformats.org/presentationml/2006/ole">
            <mc:AlternateContent xmlns:mc="http://schemas.openxmlformats.org/markup-compatibility/2006">
              <mc:Choice xmlns:v="urn:schemas-microsoft-com:vml" Requires="v">
                <p:oleObj spid="_x0000_s114826" name="Equation" r:id="rId3" imgW="5994360" imgH="545760" progId="Equation.DSMT4">
                  <p:embed/>
                </p:oleObj>
              </mc:Choice>
              <mc:Fallback>
                <p:oleObj name="Equation" r:id="rId3" imgW="5994360" imgH="545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1238250"/>
                        <a:ext cx="799253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4" name="Object 3"/>
          <p:cNvGraphicFramePr>
            <a:graphicFrameLocks noChangeAspect="1"/>
          </p:cNvGraphicFramePr>
          <p:nvPr/>
        </p:nvGraphicFramePr>
        <p:xfrm>
          <a:off x="1016000" y="1981200"/>
          <a:ext cx="6910917" cy="876300"/>
        </p:xfrm>
        <a:graphic>
          <a:graphicData uri="http://schemas.openxmlformats.org/presentationml/2006/ole">
            <mc:AlternateContent xmlns:mc="http://schemas.openxmlformats.org/markup-compatibility/2006">
              <mc:Choice xmlns:v="urn:schemas-microsoft-com:vml" Requires="v">
                <p:oleObj spid="_x0000_s114827" name="Equation" r:id="rId5" imgW="5181480" imgH="876240" progId="Equation.3">
                  <p:embed/>
                </p:oleObj>
              </mc:Choice>
              <mc:Fallback>
                <p:oleObj name="Equation" r:id="rId5" imgW="5181480" imgH="876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1981200"/>
                        <a:ext cx="6910917"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5" name="Object 4"/>
          <p:cNvGraphicFramePr>
            <a:graphicFrameLocks noChangeAspect="1"/>
          </p:cNvGraphicFramePr>
          <p:nvPr/>
        </p:nvGraphicFramePr>
        <p:xfrm>
          <a:off x="814918" y="4292600"/>
          <a:ext cx="9687983" cy="1028700"/>
        </p:xfrm>
        <a:graphic>
          <a:graphicData uri="http://schemas.openxmlformats.org/presentationml/2006/ole">
            <mc:AlternateContent xmlns:mc="http://schemas.openxmlformats.org/markup-compatibility/2006">
              <mc:Choice xmlns:v="urn:schemas-microsoft-com:vml" Requires="v">
                <p:oleObj spid="_x0000_s114828" name="Equation" r:id="rId7" imgW="7264080" imgH="1028520" progId="Equation.DSMT4">
                  <p:embed/>
                </p:oleObj>
              </mc:Choice>
              <mc:Fallback>
                <p:oleObj name="Equation" r:id="rId7" imgW="7264080" imgH="10285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918" y="4292600"/>
                        <a:ext cx="9687983" cy="1028700"/>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pSp>
        <p:nvGrpSpPr>
          <p:cNvPr id="2" name="组合 34"/>
          <p:cNvGrpSpPr>
            <a:grpSpLocks/>
          </p:cNvGrpSpPr>
          <p:nvPr/>
        </p:nvGrpSpPr>
        <p:grpSpPr bwMode="auto">
          <a:xfrm>
            <a:off x="3407834" y="4941888"/>
            <a:ext cx="3266017" cy="546100"/>
            <a:chOff x="5226050" y="3979863"/>
            <a:chExt cx="2449314" cy="546100"/>
          </a:xfrm>
        </p:grpSpPr>
        <p:graphicFrame>
          <p:nvGraphicFramePr>
            <p:cNvPr id="5134" name="Object 18"/>
            <p:cNvGraphicFramePr>
              <a:graphicFrameLocks noChangeAspect="1"/>
            </p:cNvGraphicFramePr>
            <p:nvPr/>
          </p:nvGraphicFramePr>
          <p:xfrm>
            <a:off x="5226050" y="3979863"/>
            <a:ext cx="1063625" cy="546100"/>
          </p:xfrm>
          <a:graphic>
            <a:graphicData uri="http://schemas.openxmlformats.org/presentationml/2006/ole">
              <mc:AlternateContent xmlns:mc="http://schemas.openxmlformats.org/markup-compatibility/2006">
                <mc:Choice xmlns:v="urn:schemas-microsoft-com:vml" Requires="v">
                  <p:oleObj spid="_x0000_s114829" name="Equation" r:id="rId9" imgW="1295280" imgH="545760" progId="Equation.DSMT4">
                    <p:embed/>
                  </p:oleObj>
                </mc:Choice>
                <mc:Fallback>
                  <p:oleObj name="Equation" r:id="rId9" imgW="1295280" imgH="5457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050" y="3979863"/>
                          <a:ext cx="106362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7"/>
            <p:cNvGrpSpPr>
              <a:grpSpLocks/>
            </p:cNvGrpSpPr>
            <p:nvPr/>
          </p:nvGrpSpPr>
          <p:grpSpPr bwMode="auto">
            <a:xfrm>
              <a:off x="6519664" y="4005064"/>
              <a:ext cx="1155700" cy="419100"/>
              <a:chOff x="2752" y="2016"/>
              <a:chExt cx="728" cy="264"/>
            </a:xfrm>
          </p:grpSpPr>
          <p:graphicFrame>
            <p:nvGraphicFramePr>
              <p:cNvPr id="5135" name="Object 19"/>
              <p:cNvGraphicFramePr>
                <a:graphicFrameLocks noChangeAspect="1"/>
              </p:cNvGraphicFramePr>
              <p:nvPr/>
            </p:nvGraphicFramePr>
            <p:xfrm>
              <a:off x="2752" y="2040"/>
              <a:ext cx="256" cy="240"/>
            </p:xfrm>
            <a:graphic>
              <a:graphicData uri="http://schemas.openxmlformats.org/presentationml/2006/ole">
                <mc:AlternateContent xmlns:mc="http://schemas.openxmlformats.org/markup-compatibility/2006">
                  <mc:Choice xmlns:v="urn:schemas-microsoft-com:vml" Requires="v">
                    <p:oleObj spid="_x0000_s114830" name="Equation" r:id="rId11" imgW="406080" imgH="380880" progId="Equation.3">
                      <p:embed/>
                    </p:oleObj>
                  </mc:Choice>
                  <mc:Fallback>
                    <p:oleObj name="Equation" r:id="rId11" imgW="406080" imgH="380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2" y="2040"/>
                            <a:ext cx="25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6" name="Object 20"/>
              <p:cNvGraphicFramePr>
                <a:graphicFrameLocks noChangeAspect="1"/>
              </p:cNvGraphicFramePr>
              <p:nvPr/>
            </p:nvGraphicFramePr>
            <p:xfrm>
              <a:off x="2928" y="2016"/>
              <a:ext cx="168" cy="240"/>
            </p:xfrm>
            <a:graphic>
              <a:graphicData uri="http://schemas.openxmlformats.org/presentationml/2006/ole">
                <mc:AlternateContent xmlns:mc="http://schemas.openxmlformats.org/markup-compatibility/2006">
                  <mc:Choice xmlns:v="urn:schemas-microsoft-com:vml" Requires="v">
                    <p:oleObj spid="_x0000_s114831" name="Equation" r:id="rId13" imgW="266400" imgH="380880" progId="Equation.3">
                      <p:embed/>
                    </p:oleObj>
                  </mc:Choice>
                  <mc:Fallback>
                    <p:oleObj name="Equation" r:id="rId13" imgW="266400" imgH="380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8" y="2016"/>
                            <a:ext cx="16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7" name="Object 21"/>
              <p:cNvGraphicFramePr>
                <a:graphicFrameLocks noChangeAspect="1"/>
              </p:cNvGraphicFramePr>
              <p:nvPr/>
            </p:nvGraphicFramePr>
            <p:xfrm>
              <a:off x="3312" y="2016"/>
              <a:ext cx="168" cy="240"/>
            </p:xfrm>
            <a:graphic>
              <a:graphicData uri="http://schemas.openxmlformats.org/presentationml/2006/ole">
                <mc:AlternateContent xmlns:mc="http://schemas.openxmlformats.org/markup-compatibility/2006">
                  <mc:Choice xmlns:v="urn:schemas-microsoft-com:vml" Requires="v">
                    <p:oleObj spid="_x0000_s114832" name="Equation" r:id="rId15" imgW="266400" imgH="380880" progId="Equation.3">
                      <p:embed/>
                    </p:oleObj>
                  </mc:Choice>
                  <mc:Fallback>
                    <p:oleObj name="Equation" r:id="rId15" imgW="266400" imgH="380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12" y="2016"/>
                            <a:ext cx="16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8" name="Object 22"/>
              <p:cNvGraphicFramePr>
                <a:graphicFrameLocks noChangeAspect="1"/>
              </p:cNvGraphicFramePr>
              <p:nvPr/>
            </p:nvGraphicFramePr>
            <p:xfrm>
              <a:off x="3120" y="2064"/>
              <a:ext cx="184" cy="192"/>
            </p:xfrm>
            <a:graphic>
              <a:graphicData uri="http://schemas.openxmlformats.org/presentationml/2006/ole">
                <mc:AlternateContent xmlns:mc="http://schemas.openxmlformats.org/markup-compatibility/2006">
                  <mc:Choice xmlns:v="urn:schemas-microsoft-com:vml" Requires="v">
                    <p:oleObj spid="_x0000_s114833" name="Equation" r:id="rId17" imgW="291960" imgH="304560" progId="Equation.3">
                      <p:embed/>
                    </p:oleObj>
                  </mc:Choice>
                  <mc:Fallback>
                    <p:oleObj name="Equation" r:id="rId17" imgW="291960" imgH="30456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0" y="2064"/>
                            <a:ext cx="18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71702" name="Object 10"/>
          <p:cNvGraphicFramePr>
            <a:graphicFrameLocks noChangeAspect="1"/>
          </p:cNvGraphicFramePr>
          <p:nvPr/>
        </p:nvGraphicFramePr>
        <p:xfrm>
          <a:off x="3657600" y="2514600"/>
          <a:ext cx="2963333" cy="838200"/>
        </p:xfrm>
        <a:graphic>
          <a:graphicData uri="http://schemas.openxmlformats.org/presentationml/2006/ole">
            <mc:AlternateContent xmlns:mc="http://schemas.openxmlformats.org/markup-compatibility/2006">
              <mc:Choice xmlns:v="urn:schemas-microsoft-com:vml" Requires="v">
                <p:oleObj spid="_x0000_s114834" name="Equation" r:id="rId19" imgW="2222280" imgH="838080" progId="Equation.3">
                  <p:embed/>
                </p:oleObj>
              </mc:Choice>
              <mc:Fallback>
                <p:oleObj name="Equation" r:id="rId19" imgW="2222280" imgH="8380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7600" y="2514600"/>
                        <a:ext cx="296333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3"/>
          <p:cNvGrpSpPr>
            <a:grpSpLocks/>
          </p:cNvGrpSpPr>
          <p:nvPr/>
        </p:nvGrpSpPr>
        <p:grpSpPr bwMode="auto">
          <a:xfrm>
            <a:off x="1200151" y="5661025"/>
            <a:ext cx="6654800" cy="508000"/>
            <a:chOff x="720" y="480"/>
            <a:chExt cx="3144" cy="320"/>
          </a:xfrm>
        </p:grpSpPr>
        <p:graphicFrame>
          <p:nvGraphicFramePr>
            <p:cNvPr id="5127" name="Object 11"/>
            <p:cNvGraphicFramePr>
              <a:graphicFrameLocks noChangeAspect="1"/>
            </p:cNvGraphicFramePr>
            <p:nvPr/>
          </p:nvGraphicFramePr>
          <p:xfrm>
            <a:off x="720" y="480"/>
            <a:ext cx="3120" cy="312"/>
          </p:xfrm>
          <a:graphic>
            <a:graphicData uri="http://schemas.openxmlformats.org/presentationml/2006/ole">
              <mc:AlternateContent xmlns:mc="http://schemas.openxmlformats.org/markup-compatibility/2006">
                <mc:Choice xmlns:v="urn:schemas-microsoft-com:vml" Requires="v">
                  <p:oleObj spid="_x0000_s114835" name="Equation" r:id="rId21" imgW="5206680" imgH="495000" progId="Equation.DSMT4">
                    <p:embed/>
                  </p:oleObj>
                </mc:Choice>
                <mc:Fallback>
                  <p:oleObj name="Equation" r:id="rId21" imgW="5206680" imgH="4950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0" y="480"/>
                          <a:ext cx="3120"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12"/>
            <p:cNvGraphicFramePr>
              <a:graphicFrameLocks noChangeAspect="1"/>
            </p:cNvGraphicFramePr>
            <p:nvPr/>
          </p:nvGraphicFramePr>
          <p:xfrm>
            <a:off x="1392" y="528"/>
            <a:ext cx="232" cy="264"/>
          </p:xfrm>
          <a:graphic>
            <a:graphicData uri="http://schemas.openxmlformats.org/presentationml/2006/ole">
              <mc:AlternateContent xmlns:mc="http://schemas.openxmlformats.org/markup-compatibility/2006">
                <mc:Choice xmlns:v="urn:schemas-microsoft-com:vml" Requires="v">
                  <p:oleObj spid="_x0000_s114836" name="Equation" r:id="rId23" imgW="368280" imgH="419040" progId="Equation.3">
                    <p:embed/>
                  </p:oleObj>
                </mc:Choice>
                <mc:Fallback>
                  <p:oleObj name="Equation" r:id="rId23" imgW="368280" imgH="419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92" y="528"/>
                          <a:ext cx="232"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9" name="Object 13"/>
            <p:cNvGraphicFramePr>
              <a:graphicFrameLocks noChangeAspect="1"/>
            </p:cNvGraphicFramePr>
            <p:nvPr/>
          </p:nvGraphicFramePr>
          <p:xfrm>
            <a:off x="2112" y="528"/>
            <a:ext cx="288" cy="272"/>
          </p:xfrm>
          <a:graphic>
            <a:graphicData uri="http://schemas.openxmlformats.org/presentationml/2006/ole">
              <mc:AlternateContent xmlns:mc="http://schemas.openxmlformats.org/markup-compatibility/2006">
                <mc:Choice xmlns:v="urn:schemas-microsoft-com:vml" Requires="v">
                  <p:oleObj spid="_x0000_s114837" name="Equation" r:id="rId25" imgW="457200" imgH="431640" progId="Equation.3">
                    <p:embed/>
                  </p:oleObj>
                </mc:Choice>
                <mc:Fallback>
                  <p:oleObj name="Equation" r:id="rId25" imgW="457200" imgH="4316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12" y="528"/>
                          <a:ext cx="28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0" name="Object 14"/>
            <p:cNvGraphicFramePr>
              <a:graphicFrameLocks noChangeAspect="1"/>
            </p:cNvGraphicFramePr>
            <p:nvPr/>
          </p:nvGraphicFramePr>
          <p:xfrm>
            <a:off x="2928" y="480"/>
            <a:ext cx="168" cy="240"/>
          </p:xfrm>
          <a:graphic>
            <a:graphicData uri="http://schemas.openxmlformats.org/presentationml/2006/ole">
              <mc:AlternateContent xmlns:mc="http://schemas.openxmlformats.org/markup-compatibility/2006">
                <mc:Choice xmlns:v="urn:schemas-microsoft-com:vml" Requires="v">
                  <p:oleObj spid="_x0000_s114838" name="Equation" r:id="rId27" imgW="266400" imgH="380880" progId="Equation.3">
                    <p:embed/>
                  </p:oleObj>
                </mc:Choice>
                <mc:Fallback>
                  <p:oleObj name="Equation" r:id="rId27" imgW="266400" imgH="380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8" y="480"/>
                          <a:ext cx="16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1" name="Object 15"/>
            <p:cNvGraphicFramePr>
              <a:graphicFrameLocks noChangeAspect="1"/>
            </p:cNvGraphicFramePr>
            <p:nvPr/>
          </p:nvGraphicFramePr>
          <p:xfrm>
            <a:off x="2736" y="528"/>
            <a:ext cx="288" cy="272"/>
          </p:xfrm>
          <a:graphic>
            <a:graphicData uri="http://schemas.openxmlformats.org/presentationml/2006/ole">
              <mc:AlternateContent xmlns:mc="http://schemas.openxmlformats.org/markup-compatibility/2006">
                <mc:Choice xmlns:v="urn:schemas-microsoft-com:vml" Requires="v">
                  <p:oleObj spid="_x0000_s114839" name="Equation" r:id="rId28" imgW="457200" imgH="431640" progId="Equation.3">
                    <p:embed/>
                  </p:oleObj>
                </mc:Choice>
                <mc:Fallback>
                  <p:oleObj name="Equation" r:id="rId28" imgW="457200" imgH="43164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36" y="528"/>
                          <a:ext cx="28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2" name="Object 16"/>
            <p:cNvGraphicFramePr>
              <a:graphicFrameLocks noChangeAspect="1"/>
            </p:cNvGraphicFramePr>
            <p:nvPr/>
          </p:nvGraphicFramePr>
          <p:xfrm>
            <a:off x="3696" y="480"/>
            <a:ext cx="168" cy="240"/>
          </p:xfrm>
          <a:graphic>
            <a:graphicData uri="http://schemas.openxmlformats.org/presentationml/2006/ole">
              <mc:AlternateContent xmlns:mc="http://schemas.openxmlformats.org/markup-compatibility/2006">
                <mc:Choice xmlns:v="urn:schemas-microsoft-com:vml" Requires="v">
                  <p:oleObj spid="_x0000_s114840" name="Equation" r:id="rId30" imgW="266400" imgH="380880" progId="Equation.3">
                    <p:embed/>
                  </p:oleObj>
                </mc:Choice>
                <mc:Fallback>
                  <p:oleObj name="Equation" r:id="rId30" imgW="266400" imgH="380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96" y="480"/>
                          <a:ext cx="16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3" name="Object 17"/>
            <p:cNvGraphicFramePr>
              <a:graphicFrameLocks noChangeAspect="1"/>
            </p:cNvGraphicFramePr>
            <p:nvPr/>
          </p:nvGraphicFramePr>
          <p:xfrm>
            <a:off x="3504" y="528"/>
            <a:ext cx="232" cy="264"/>
          </p:xfrm>
          <a:graphic>
            <a:graphicData uri="http://schemas.openxmlformats.org/presentationml/2006/ole">
              <mc:AlternateContent xmlns:mc="http://schemas.openxmlformats.org/markup-compatibility/2006">
                <mc:Choice xmlns:v="urn:schemas-microsoft-com:vml" Requires="v">
                  <p:oleObj spid="_x0000_s114841" name="Equation" r:id="rId32" imgW="368280" imgH="419040" progId="Equation.3">
                    <p:embed/>
                  </p:oleObj>
                </mc:Choice>
                <mc:Fallback>
                  <p:oleObj name="Equation" r:id="rId32" imgW="368280" imgH="4190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04" y="528"/>
                          <a:ext cx="232"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 name="Rectangle 4"/>
          <p:cNvSpPr>
            <a:spLocks noChangeArrowheads="1"/>
          </p:cNvSpPr>
          <p:nvPr/>
        </p:nvSpPr>
        <p:spPr bwMode="auto">
          <a:xfrm>
            <a:off x="527051" y="404814"/>
            <a:ext cx="3518912" cy="584775"/>
          </a:xfrm>
          <a:prstGeom prst="rect">
            <a:avLst/>
          </a:prstGeom>
          <a:noFill/>
          <a:ln w="9525">
            <a:noFill/>
            <a:miter lim="800000"/>
            <a:headEnd/>
            <a:tailEnd/>
          </a:ln>
        </p:spPr>
        <p:txBody>
          <a:bodyPr wrap="none">
            <a:spAutoFit/>
          </a:bodyPr>
          <a:lstStyle/>
          <a:p>
            <a:pPr marL="914400" lvl="1" indent="-457200"/>
            <a:r>
              <a:rPr lang="zh-CN" altLang="en-US" sz="3200" b="1" dirty="0" smtClean="0">
                <a:solidFill>
                  <a:srgbClr val="0000FF"/>
                </a:solidFill>
              </a:rPr>
              <a:t>可逆矩阵</a:t>
            </a:r>
            <a:r>
              <a:rPr lang="zh-CN" altLang="en-US" sz="3200" b="1" dirty="0">
                <a:solidFill>
                  <a:srgbClr val="0000FF"/>
                </a:solidFill>
              </a:rPr>
              <a:t>的性质</a:t>
            </a:r>
          </a:p>
        </p:txBody>
      </p:sp>
      <p:graphicFrame>
        <p:nvGraphicFramePr>
          <p:cNvPr id="130073" name="Object 25"/>
          <p:cNvGraphicFramePr>
            <a:graphicFrameLocks noChangeAspect="1"/>
          </p:cNvGraphicFramePr>
          <p:nvPr/>
        </p:nvGraphicFramePr>
        <p:xfrm>
          <a:off x="912284" y="3429001"/>
          <a:ext cx="9218083" cy="658813"/>
        </p:xfrm>
        <a:graphic>
          <a:graphicData uri="http://schemas.openxmlformats.org/presentationml/2006/ole">
            <mc:AlternateContent xmlns:mc="http://schemas.openxmlformats.org/markup-compatibility/2006">
              <mc:Choice xmlns:v="urn:schemas-microsoft-com:vml" Requires="v">
                <p:oleObj spid="_x0000_s114842" name="Equation" r:id="rId34" imgW="6908760" imgH="660240" progId="Equation.DSMT4">
                  <p:embed/>
                </p:oleObj>
              </mc:Choice>
              <mc:Fallback>
                <p:oleObj name="Equation" r:id="rId34" imgW="6908760" imgH="660240"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12284" y="3429001"/>
                        <a:ext cx="9218083" cy="658813"/>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Tree>
    <p:extLst>
      <p:ext uri="{BB962C8B-B14F-4D97-AF65-F5344CB8AC3E}">
        <p14:creationId xmlns:p14="http://schemas.microsoft.com/office/powerpoint/2010/main" val="4045598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left)">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2"/>
                                        </p:tgtEl>
                                        <p:attrNameLst>
                                          <p:attrName>style.visibility</p:attrName>
                                        </p:attrNameLst>
                                      </p:cBhvr>
                                      <p:to>
                                        <p:strVal val="visible"/>
                                      </p:to>
                                    </p:set>
                                    <p:animEffect transition="in" filter="wipe(left)">
                                      <p:cBhvr>
                                        <p:cTn id="12" dur="500"/>
                                        <p:tgtEl>
                                          <p:spTgt spid="716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684"/>
                                        </p:tgtEl>
                                        <p:attrNameLst>
                                          <p:attrName>style.visibility</p:attrName>
                                        </p:attrNameLst>
                                      </p:cBhvr>
                                      <p:to>
                                        <p:strVal val="visible"/>
                                      </p:to>
                                    </p:set>
                                    <p:animEffect transition="in" filter="wipe(left)">
                                      <p:cBhvr>
                                        <p:cTn id="17" dur="500"/>
                                        <p:tgtEl>
                                          <p:spTgt spid="716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02"/>
                                        </p:tgtEl>
                                        <p:attrNameLst>
                                          <p:attrName>style.visibility</p:attrName>
                                        </p:attrNameLst>
                                      </p:cBhvr>
                                      <p:to>
                                        <p:strVal val="visible"/>
                                      </p:to>
                                    </p:set>
                                    <p:animEffect transition="in" filter="wipe(left)">
                                      <p:cBhvr>
                                        <p:cTn id="22" dur="500"/>
                                        <p:tgtEl>
                                          <p:spTgt spid="717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0073"/>
                                        </p:tgtEl>
                                        <p:attrNameLst>
                                          <p:attrName>style.visibility</p:attrName>
                                        </p:attrNameLst>
                                      </p:cBhvr>
                                      <p:to>
                                        <p:strVal val="visible"/>
                                      </p:to>
                                    </p:set>
                                    <p:animEffect transition="in" filter="wipe(left)">
                                      <p:cBhvr>
                                        <p:cTn id="27" dur="500"/>
                                        <p:tgtEl>
                                          <p:spTgt spid="1300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685"/>
                                        </p:tgtEl>
                                        <p:attrNameLst>
                                          <p:attrName>style.visibility</p:attrName>
                                        </p:attrNameLst>
                                      </p:cBhvr>
                                      <p:to>
                                        <p:strVal val="visible"/>
                                      </p:to>
                                    </p:set>
                                    <p:animEffect transition="in" filter="wipe(left)">
                                      <p:cBhvr>
                                        <p:cTn id="32" dur="500"/>
                                        <p:tgtEl>
                                          <p:spTgt spid="716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Text Box 23"/>
          <p:cNvSpPr txBox="1">
            <a:spLocks noChangeArrowheads="1"/>
          </p:cNvSpPr>
          <p:nvPr/>
        </p:nvSpPr>
        <p:spPr bwMode="auto">
          <a:xfrm>
            <a:off x="1241193" y="287338"/>
            <a:ext cx="6680200" cy="519113"/>
          </a:xfrm>
          <a:prstGeom prst="rect">
            <a:avLst/>
          </a:prstGeom>
          <a:solidFill>
            <a:srgbClr val="FFCC00"/>
          </a:solidFill>
          <a:ln w="28575">
            <a:noFill/>
            <a:miter lim="800000"/>
            <a:headEnd/>
            <a:tailEnd/>
          </a:ln>
        </p:spPr>
        <p:txBody>
          <a:bodyPr>
            <a:spAutoFit/>
          </a:bodyPr>
          <a:lstStyle/>
          <a:p>
            <a:r>
              <a:rPr lang="en-US" altLang="zh-CN" sz="2800" b="1" i="1" dirty="0" smtClean="0">
                <a:latin typeface="Times New Roman" pitchFamily="18" charset="0"/>
                <a:cs typeface="Times New Roman" pitchFamily="18" charset="0"/>
              </a:rPr>
              <a:t>n</a:t>
            </a:r>
            <a:r>
              <a:rPr lang="zh-CN" altLang="en-US" sz="2800" b="1" dirty="0" smtClean="0"/>
              <a:t>阶方阵</a:t>
            </a:r>
            <a:r>
              <a:rPr lang="en-US" altLang="zh-CN" sz="2800" b="1" i="1" dirty="0" smtClean="0"/>
              <a:t>A</a:t>
            </a:r>
            <a:r>
              <a:rPr lang="zh-CN" altLang="en-US" sz="2800" b="1" dirty="0" smtClean="0"/>
              <a:t>可逆的充要条件</a:t>
            </a:r>
            <a:r>
              <a:rPr lang="en-US" altLang="zh-CN" sz="2800" b="1" i="1" dirty="0" smtClean="0"/>
              <a:t>:</a:t>
            </a:r>
            <a:endParaRPr lang="zh-CN" altLang="en-US" sz="2800" b="1" dirty="0"/>
          </a:p>
        </p:txBody>
      </p:sp>
      <p:grpSp>
        <p:nvGrpSpPr>
          <p:cNvPr id="20" name="组合 7"/>
          <p:cNvGrpSpPr>
            <a:grpSpLocks/>
          </p:cNvGrpSpPr>
          <p:nvPr/>
        </p:nvGrpSpPr>
        <p:grpSpPr bwMode="auto">
          <a:xfrm>
            <a:off x="1383011" y="1109664"/>
            <a:ext cx="6534976" cy="407988"/>
            <a:chOff x="751782" y="5294242"/>
            <a:chExt cx="4900338" cy="407726"/>
          </a:xfrm>
        </p:grpSpPr>
        <p:sp>
          <p:nvSpPr>
            <p:cNvPr id="21" name="TextBox 6"/>
            <p:cNvSpPr txBox="1">
              <a:spLocks noChangeArrowheads="1"/>
            </p:cNvSpPr>
            <p:nvPr/>
          </p:nvSpPr>
          <p:spPr bwMode="auto">
            <a:xfrm>
              <a:off x="755576" y="5301208"/>
              <a:ext cx="4896544" cy="369095"/>
            </a:xfrm>
            <a:prstGeom prst="rect">
              <a:avLst/>
            </a:prstGeom>
            <a:solidFill>
              <a:srgbClr val="FFFF00"/>
            </a:solidFill>
            <a:ln w="9525">
              <a:noFill/>
              <a:miter lim="800000"/>
              <a:headEnd/>
              <a:tailEnd/>
            </a:ln>
          </p:spPr>
          <p:txBody>
            <a:bodyPr>
              <a:spAutoFit/>
            </a:bodyPr>
            <a:lstStyle/>
            <a:p>
              <a:endParaRPr lang="zh-CN" altLang="en-US"/>
            </a:p>
          </p:txBody>
        </p:sp>
        <p:graphicFrame>
          <p:nvGraphicFramePr>
            <p:cNvPr id="22" name="Object 6"/>
            <p:cNvGraphicFramePr>
              <a:graphicFrameLocks noChangeAspect="1"/>
            </p:cNvGraphicFramePr>
            <p:nvPr/>
          </p:nvGraphicFramePr>
          <p:xfrm>
            <a:off x="751782" y="5294242"/>
            <a:ext cx="4494980" cy="407726"/>
          </p:xfrm>
          <a:graphic>
            <a:graphicData uri="http://schemas.openxmlformats.org/presentationml/2006/ole">
              <mc:AlternateContent xmlns:mc="http://schemas.openxmlformats.org/markup-compatibility/2006">
                <mc:Choice xmlns:v="urn:schemas-microsoft-com:vml" Requires="v">
                  <p:oleObj spid="_x0000_s115770" name="Equation" r:id="rId3" imgW="4495680" imgH="406080" progId="Equation.DSMT4">
                    <p:embed/>
                  </p:oleObj>
                </mc:Choice>
                <mc:Fallback>
                  <p:oleObj name="Equation" r:id="rId3" imgW="449568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 y="5294242"/>
                          <a:ext cx="4494980" cy="40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 name="组合 7"/>
          <p:cNvGrpSpPr>
            <a:grpSpLocks/>
          </p:cNvGrpSpPr>
          <p:nvPr/>
        </p:nvGrpSpPr>
        <p:grpSpPr bwMode="auto">
          <a:xfrm>
            <a:off x="1484082" y="3185238"/>
            <a:ext cx="2784309" cy="469900"/>
            <a:chOff x="2195474" y="5250955"/>
            <a:chExt cx="2087851" cy="469598"/>
          </a:xfrm>
        </p:grpSpPr>
        <p:sp>
          <p:nvSpPr>
            <p:cNvPr id="24" name="TextBox 6"/>
            <p:cNvSpPr txBox="1">
              <a:spLocks noChangeArrowheads="1"/>
            </p:cNvSpPr>
            <p:nvPr/>
          </p:nvSpPr>
          <p:spPr bwMode="auto">
            <a:xfrm>
              <a:off x="2195474" y="5301207"/>
              <a:ext cx="2087851" cy="369095"/>
            </a:xfrm>
            <a:prstGeom prst="rect">
              <a:avLst/>
            </a:prstGeom>
            <a:solidFill>
              <a:srgbClr val="FFFF00"/>
            </a:solidFill>
            <a:ln w="9525">
              <a:noFill/>
              <a:miter lim="800000"/>
              <a:headEnd/>
              <a:tailEnd/>
            </a:ln>
          </p:spPr>
          <p:txBody>
            <a:bodyPr wrap="square">
              <a:spAutoFit/>
            </a:bodyPr>
            <a:lstStyle/>
            <a:p>
              <a:endParaRPr lang="zh-CN" altLang="en-US"/>
            </a:p>
          </p:txBody>
        </p:sp>
        <p:graphicFrame>
          <p:nvGraphicFramePr>
            <p:cNvPr id="25" name="Object 6"/>
            <p:cNvGraphicFramePr>
              <a:graphicFrameLocks noChangeAspect="1"/>
            </p:cNvGraphicFramePr>
            <p:nvPr>
              <p:extLst>
                <p:ext uri="{D42A27DB-BD31-4B8C-83A1-F6EECF244321}">
                  <p14:modId xmlns:p14="http://schemas.microsoft.com/office/powerpoint/2010/main" val="3156622429"/>
                </p:ext>
              </p:extLst>
            </p:nvPr>
          </p:nvGraphicFramePr>
          <p:xfrm>
            <a:off x="2228428" y="5250955"/>
            <a:ext cx="1333257" cy="469598"/>
          </p:xfrm>
          <a:graphic>
            <a:graphicData uri="http://schemas.openxmlformats.org/presentationml/2006/ole">
              <mc:AlternateContent xmlns:mc="http://schemas.openxmlformats.org/markup-compatibility/2006">
                <mc:Choice xmlns:v="urn:schemas-microsoft-com:vml" Requires="v">
                  <p:oleObj spid="_x0000_s115771" name="Equation" r:id="rId5" imgW="1333440" imgH="469800" progId="Equation.DSMT4">
                    <p:embed/>
                  </p:oleObj>
                </mc:Choice>
                <mc:Fallback>
                  <p:oleObj name="Equation" r:id="rId5" imgW="133344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428" y="5250955"/>
                          <a:ext cx="1333257" cy="46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6" name="组合 7"/>
          <p:cNvGrpSpPr>
            <a:grpSpLocks/>
          </p:cNvGrpSpPr>
          <p:nvPr/>
        </p:nvGrpSpPr>
        <p:grpSpPr bwMode="auto">
          <a:xfrm>
            <a:off x="1388071" y="4062010"/>
            <a:ext cx="4271797" cy="382587"/>
            <a:chOff x="1835500" y="5301202"/>
            <a:chExt cx="3203264" cy="382341"/>
          </a:xfrm>
        </p:grpSpPr>
        <p:sp>
          <p:nvSpPr>
            <p:cNvPr id="27" name="TextBox 6"/>
            <p:cNvSpPr txBox="1">
              <a:spLocks noChangeArrowheads="1"/>
            </p:cNvSpPr>
            <p:nvPr/>
          </p:nvSpPr>
          <p:spPr bwMode="auto">
            <a:xfrm>
              <a:off x="1835500" y="5301202"/>
              <a:ext cx="3203264" cy="369094"/>
            </a:xfrm>
            <a:prstGeom prst="rect">
              <a:avLst/>
            </a:prstGeom>
            <a:solidFill>
              <a:srgbClr val="FFFF00"/>
            </a:solidFill>
            <a:ln w="9525">
              <a:noFill/>
              <a:miter lim="800000"/>
              <a:headEnd/>
              <a:tailEnd/>
            </a:ln>
          </p:spPr>
          <p:txBody>
            <a:bodyPr wrap="square">
              <a:spAutoFit/>
            </a:bodyPr>
            <a:lstStyle/>
            <a:p>
              <a:endParaRPr lang="zh-CN" altLang="en-US"/>
            </a:p>
          </p:txBody>
        </p:sp>
        <p:graphicFrame>
          <p:nvGraphicFramePr>
            <p:cNvPr id="28" name="Object 6"/>
            <p:cNvGraphicFramePr>
              <a:graphicFrameLocks noChangeAspect="1"/>
            </p:cNvGraphicFramePr>
            <p:nvPr>
              <p:extLst>
                <p:ext uri="{D42A27DB-BD31-4B8C-83A1-F6EECF244321}">
                  <p14:modId xmlns:p14="http://schemas.microsoft.com/office/powerpoint/2010/main" val="3350235977"/>
                </p:ext>
              </p:extLst>
            </p:nvPr>
          </p:nvGraphicFramePr>
          <p:xfrm>
            <a:off x="1907495" y="5301202"/>
            <a:ext cx="1777676" cy="382341"/>
          </p:xfrm>
          <a:graphic>
            <a:graphicData uri="http://schemas.openxmlformats.org/presentationml/2006/ole">
              <mc:AlternateContent xmlns:mc="http://schemas.openxmlformats.org/markup-compatibility/2006">
                <mc:Choice xmlns:v="urn:schemas-microsoft-com:vml" Requires="v">
                  <p:oleObj spid="_x0000_s115772" name="Equation" r:id="rId7" imgW="1777680" imgH="380880" progId="Equation.DSMT4">
                    <p:embed/>
                  </p:oleObj>
                </mc:Choice>
                <mc:Fallback>
                  <p:oleObj name="Equation" r:id="rId7" imgW="1777680" imgH="380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495" y="5301202"/>
                          <a:ext cx="1777676" cy="38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9" name="组合 7"/>
          <p:cNvGrpSpPr>
            <a:grpSpLocks/>
          </p:cNvGrpSpPr>
          <p:nvPr/>
        </p:nvGrpSpPr>
        <p:grpSpPr bwMode="auto">
          <a:xfrm>
            <a:off x="1292061" y="1901775"/>
            <a:ext cx="7776863" cy="369332"/>
            <a:chOff x="323606" y="5301215"/>
            <a:chExt cx="5831584" cy="369095"/>
          </a:xfrm>
        </p:grpSpPr>
        <p:sp>
          <p:nvSpPr>
            <p:cNvPr id="30" name="TextBox 6"/>
            <p:cNvSpPr txBox="1">
              <a:spLocks noChangeArrowheads="1"/>
            </p:cNvSpPr>
            <p:nvPr/>
          </p:nvSpPr>
          <p:spPr bwMode="auto">
            <a:xfrm>
              <a:off x="323606" y="5301215"/>
              <a:ext cx="5831584" cy="369095"/>
            </a:xfrm>
            <a:prstGeom prst="rect">
              <a:avLst/>
            </a:prstGeom>
            <a:solidFill>
              <a:srgbClr val="FFFF00"/>
            </a:solidFill>
            <a:ln w="9525">
              <a:noFill/>
              <a:miter lim="800000"/>
              <a:headEnd/>
              <a:tailEnd/>
            </a:ln>
          </p:spPr>
          <p:txBody>
            <a:bodyPr wrap="square">
              <a:spAutoFit/>
            </a:bodyPr>
            <a:lstStyle/>
            <a:p>
              <a:endParaRPr lang="zh-CN" altLang="en-US"/>
            </a:p>
          </p:txBody>
        </p:sp>
        <p:graphicFrame>
          <p:nvGraphicFramePr>
            <p:cNvPr id="31" name="Object 6"/>
            <p:cNvGraphicFramePr>
              <a:graphicFrameLocks noChangeAspect="1"/>
            </p:cNvGraphicFramePr>
            <p:nvPr/>
          </p:nvGraphicFramePr>
          <p:xfrm>
            <a:off x="467596" y="5301215"/>
            <a:ext cx="5640946" cy="368064"/>
          </p:xfrm>
          <a:graphic>
            <a:graphicData uri="http://schemas.openxmlformats.org/presentationml/2006/ole">
              <mc:AlternateContent xmlns:mc="http://schemas.openxmlformats.org/markup-compatibility/2006">
                <mc:Choice xmlns:v="urn:schemas-microsoft-com:vml" Requires="v">
                  <p:oleObj spid="_x0000_s115773" name="Equation" r:id="rId9" imgW="5638680" imgH="368280" progId="Equation.DSMT4">
                    <p:embed/>
                  </p:oleObj>
                </mc:Choice>
                <mc:Fallback>
                  <p:oleObj name="Equation" r:id="rId9" imgW="5638680" imgH="3682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96" y="5301215"/>
                          <a:ext cx="5640946" cy="36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 name="Object 30"/>
          <p:cNvGraphicFramePr>
            <a:graphicFrameLocks noChangeAspect="1"/>
          </p:cNvGraphicFramePr>
          <p:nvPr>
            <p:extLst>
              <p:ext uri="{D42A27DB-BD31-4B8C-83A1-F6EECF244321}">
                <p14:modId xmlns:p14="http://schemas.microsoft.com/office/powerpoint/2010/main" val="2151748269"/>
              </p:ext>
            </p:extLst>
          </p:nvPr>
        </p:nvGraphicFramePr>
        <p:xfrm>
          <a:off x="1446512" y="2478087"/>
          <a:ext cx="2508249" cy="488950"/>
        </p:xfrm>
        <a:graphic>
          <a:graphicData uri="http://schemas.openxmlformats.org/presentationml/2006/ole">
            <mc:AlternateContent xmlns:mc="http://schemas.openxmlformats.org/markup-compatibility/2006">
              <mc:Choice xmlns:v="urn:schemas-microsoft-com:vml" Requires="v">
                <p:oleObj spid="_x0000_s115774" name="Equation" r:id="rId11" imgW="927000" imgH="241200" progId="Equation.DSMT4">
                  <p:embed/>
                </p:oleObj>
              </mc:Choice>
              <mc:Fallback>
                <p:oleObj name="Equation" r:id="rId11" imgW="92700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6512" y="2478087"/>
                        <a:ext cx="2508249" cy="488950"/>
                      </a:xfrm>
                      <a:prstGeom prst="rect">
                        <a:avLst/>
                      </a:prstGeom>
                      <a:solidFill>
                        <a:srgbClr val="FFFF99"/>
                      </a:solidFill>
                    </p:spPr>
                  </p:pic>
                </p:oleObj>
              </mc:Fallback>
            </mc:AlternateContent>
          </a:graphicData>
        </a:graphic>
      </p:graphicFrame>
      <p:grpSp>
        <p:nvGrpSpPr>
          <p:cNvPr id="16" name="组合 7"/>
          <p:cNvGrpSpPr>
            <a:grpSpLocks/>
          </p:cNvGrpSpPr>
          <p:nvPr/>
        </p:nvGrpSpPr>
        <p:grpSpPr bwMode="auto">
          <a:xfrm>
            <a:off x="1528028" y="4854123"/>
            <a:ext cx="6868821" cy="436966"/>
            <a:chOff x="1835499" y="5301202"/>
            <a:chExt cx="5150676" cy="436683"/>
          </a:xfrm>
        </p:grpSpPr>
        <p:sp>
          <p:nvSpPr>
            <p:cNvPr id="17" name="TextBox 6"/>
            <p:cNvSpPr txBox="1">
              <a:spLocks noChangeArrowheads="1"/>
            </p:cNvSpPr>
            <p:nvPr/>
          </p:nvSpPr>
          <p:spPr bwMode="auto">
            <a:xfrm>
              <a:off x="1835499" y="5301202"/>
              <a:ext cx="5150676" cy="369093"/>
            </a:xfrm>
            <a:prstGeom prst="rect">
              <a:avLst/>
            </a:prstGeom>
            <a:solidFill>
              <a:srgbClr val="FFFF00"/>
            </a:solidFill>
            <a:ln w="9525">
              <a:noFill/>
              <a:miter lim="800000"/>
              <a:headEnd/>
              <a:tailEnd/>
            </a:ln>
          </p:spPr>
          <p:txBody>
            <a:bodyPr wrap="square">
              <a:spAutoFit/>
            </a:bodyPr>
            <a:lstStyle/>
            <a:p>
              <a:endParaRPr lang="zh-CN" altLang="en-US"/>
            </a:p>
          </p:txBody>
        </p:sp>
        <p:graphicFrame>
          <p:nvGraphicFramePr>
            <p:cNvPr id="18" name="Object 6"/>
            <p:cNvGraphicFramePr>
              <a:graphicFrameLocks noChangeAspect="1"/>
            </p:cNvGraphicFramePr>
            <p:nvPr>
              <p:extLst>
                <p:ext uri="{D42A27DB-BD31-4B8C-83A1-F6EECF244321}">
                  <p14:modId xmlns:p14="http://schemas.microsoft.com/office/powerpoint/2010/main" val="2066501690"/>
                </p:ext>
              </p:extLst>
            </p:nvPr>
          </p:nvGraphicFramePr>
          <p:xfrm>
            <a:off x="1835499" y="5368235"/>
            <a:ext cx="4863214" cy="369650"/>
          </p:xfrm>
          <a:graphic>
            <a:graphicData uri="http://schemas.openxmlformats.org/presentationml/2006/ole">
              <mc:AlternateContent xmlns:mc="http://schemas.openxmlformats.org/markup-compatibility/2006">
                <mc:Choice xmlns:v="urn:schemas-microsoft-com:vml" Requires="v">
                  <p:oleObj spid="_x0000_s115775" name="Equation" r:id="rId13" imgW="4863960" imgH="368280" progId="Equation.DSMT4">
                    <p:embed/>
                  </p:oleObj>
                </mc:Choice>
                <mc:Fallback>
                  <p:oleObj name="Equation" r:id="rId13" imgW="4863960" imgH="368280" progId="Equation.DSMT4">
                    <p:embed/>
                    <p:pic>
                      <p:nvPicPr>
                        <p:cNvPr id="0" name=""/>
                        <p:cNvPicPr>
                          <a:picLocks noChangeAspect="1" noChangeArrowheads="1"/>
                        </p:cNvPicPr>
                        <p:nvPr/>
                      </p:nvPicPr>
                      <p:blipFill>
                        <a:blip r:embed="rId14"/>
                        <a:srcRect/>
                        <a:stretch>
                          <a:fillRect/>
                        </a:stretch>
                      </p:blipFill>
                      <p:spPr bwMode="auto">
                        <a:xfrm>
                          <a:off x="1835499" y="5368235"/>
                          <a:ext cx="4863214" cy="36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 name="组合 7"/>
          <p:cNvGrpSpPr>
            <a:grpSpLocks/>
          </p:cNvGrpSpPr>
          <p:nvPr/>
        </p:nvGrpSpPr>
        <p:grpSpPr bwMode="auto">
          <a:xfrm>
            <a:off x="1525203" y="5718197"/>
            <a:ext cx="6871647" cy="369887"/>
            <a:chOff x="1833381" y="5301202"/>
            <a:chExt cx="5152796" cy="369649"/>
          </a:xfrm>
        </p:grpSpPr>
        <p:sp>
          <p:nvSpPr>
            <p:cNvPr id="32" name="TextBox 6"/>
            <p:cNvSpPr txBox="1">
              <a:spLocks noChangeArrowheads="1"/>
            </p:cNvSpPr>
            <p:nvPr/>
          </p:nvSpPr>
          <p:spPr bwMode="auto">
            <a:xfrm>
              <a:off x="1835500" y="5301202"/>
              <a:ext cx="5150677" cy="369094"/>
            </a:xfrm>
            <a:prstGeom prst="rect">
              <a:avLst/>
            </a:prstGeom>
            <a:solidFill>
              <a:srgbClr val="FFFF00"/>
            </a:solidFill>
            <a:ln w="9525">
              <a:noFill/>
              <a:miter lim="800000"/>
              <a:headEnd/>
              <a:tailEnd/>
            </a:ln>
          </p:spPr>
          <p:txBody>
            <a:bodyPr wrap="square">
              <a:spAutoFit/>
            </a:bodyPr>
            <a:lstStyle/>
            <a:p>
              <a:endParaRPr lang="zh-CN" altLang="en-US"/>
            </a:p>
          </p:txBody>
        </p:sp>
        <p:graphicFrame>
          <p:nvGraphicFramePr>
            <p:cNvPr id="33" name="Object 6"/>
            <p:cNvGraphicFramePr>
              <a:graphicFrameLocks noChangeAspect="1"/>
            </p:cNvGraphicFramePr>
            <p:nvPr>
              <p:extLst>
                <p:ext uri="{D42A27DB-BD31-4B8C-83A1-F6EECF244321}">
                  <p14:modId xmlns:p14="http://schemas.microsoft.com/office/powerpoint/2010/main" val="2112660958"/>
                </p:ext>
              </p:extLst>
            </p:nvPr>
          </p:nvGraphicFramePr>
          <p:xfrm>
            <a:off x="1833381" y="5301202"/>
            <a:ext cx="2831584" cy="369649"/>
          </p:xfrm>
          <a:graphic>
            <a:graphicData uri="http://schemas.openxmlformats.org/presentationml/2006/ole">
              <mc:AlternateContent xmlns:mc="http://schemas.openxmlformats.org/markup-compatibility/2006">
                <mc:Choice xmlns:v="urn:schemas-microsoft-com:vml" Requires="v">
                  <p:oleObj spid="_x0000_s115776" name="Equation" r:id="rId15" imgW="2831760" imgH="368280" progId="Equation.DSMT4">
                    <p:embed/>
                  </p:oleObj>
                </mc:Choice>
                <mc:Fallback>
                  <p:oleObj name="Equation" r:id="rId15" imgW="2831760" imgH="368280" progId="Equation.DSMT4">
                    <p:embed/>
                    <p:pic>
                      <p:nvPicPr>
                        <p:cNvPr id="0" name=""/>
                        <p:cNvPicPr>
                          <a:picLocks noChangeAspect="1" noChangeArrowheads="1"/>
                        </p:cNvPicPr>
                        <p:nvPr/>
                      </p:nvPicPr>
                      <p:blipFill>
                        <a:blip r:embed="rId16"/>
                        <a:srcRect/>
                        <a:stretch>
                          <a:fillRect/>
                        </a:stretch>
                      </p:blipFill>
                      <p:spPr bwMode="auto">
                        <a:xfrm>
                          <a:off x="1833381" y="5301202"/>
                          <a:ext cx="2831584" cy="36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983131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Text Box 23"/>
          <p:cNvSpPr txBox="1">
            <a:spLocks noChangeArrowheads="1"/>
          </p:cNvSpPr>
          <p:nvPr/>
        </p:nvSpPr>
        <p:spPr bwMode="auto">
          <a:xfrm>
            <a:off x="1244600" y="806451"/>
            <a:ext cx="6680200" cy="519113"/>
          </a:xfrm>
          <a:prstGeom prst="rect">
            <a:avLst/>
          </a:prstGeom>
          <a:solidFill>
            <a:srgbClr val="FFCC00"/>
          </a:solidFill>
          <a:ln w="28575">
            <a:noFill/>
            <a:miter lim="800000"/>
            <a:headEnd/>
            <a:tailEnd/>
          </a:ln>
        </p:spPr>
        <p:txBody>
          <a:bodyPr>
            <a:spAutoFit/>
          </a:bodyPr>
          <a:lstStyle/>
          <a:p>
            <a:r>
              <a:rPr lang="zh-CN" altLang="en-US" sz="2800" b="1" i="1"/>
              <a:t>逆矩阵的求法一：待定系数法</a:t>
            </a:r>
            <a:endParaRPr lang="zh-CN" altLang="en-US" sz="2800" b="1"/>
          </a:p>
        </p:txBody>
      </p:sp>
      <p:sp>
        <p:nvSpPr>
          <p:cNvPr id="20" name="Text Box 23"/>
          <p:cNvSpPr txBox="1">
            <a:spLocks noChangeArrowheads="1"/>
          </p:cNvSpPr>
          <p:nvPr/>
        </p:nvSpPr>
        <p:spPr bwMode="auto">
          <a:xfrm>
            <a:off x="1295467" y="1700808"/>
            <a:ext cx="6680200" cy="519113"/>
          </a:xfrm>
          <a:prstGeom prst="rect">
            <a:avLst/>
          </a:prstGeom>
          <a:solidFill>
            <a:srgbClr val="FFCC00"/>
          </a:solidFill>
          <a:ln w="28575">
            <a:noFill/>
            <a:miter lim="800000"/>
            <a:headEnd/>
            <a:tailEnd/>
          </a:ln>
        </p:spPr>
        <p:txBody>
          <a:bodyPr>
            <a:spAutoFit/>
          </a:bodyPr>
          <a:lstStyle/>
          <a:p>
            <a:r>
              <a:rPr lang="zh-CN" altLang="en-US" sz="2800" b="1" i="1" dirty="0"/>
              <a:t>逆矩阵的求</a:t>
            </a:r>
            <a:r>
              <a:rPr lang="zh-CN" altLang="en-US" sz="2800" b="1" i="1" dirty="0" smtClean="0"/>
              <a:t>法二：初等变换法</a:t>
            </a:r>
            <a:endParaRPr lang="zh-CN" altLang="en-US" sz="2800" b="1" dirty="0"/>
          </a:p>
        </p:txBody>
      </p:sp>
      <p:sp>
        <p:nvSpPr>
          <p:cNvPr id="21" name="Text Box 23"/>
          <p:cNvSpPr txBox="1">
            <a:spLocks noChangeArrowheads="1"/>
          </p:cNvSpPr>
          <p:nvPr/>
        </p:nvSpPr>
        <p:spPr bwMode="auto">
          <a:xfrm>
            <a:off x="1295467" y="2852937"/>
            <a:ext cx="6680200" cy="519113"/>
          </a:xfrm>
          <a:prstGeom prst="rect">
            <a:avLst/>
          </a:prstGeom>
          <a:solidFill>
            <a:srgbClr val="FFCC00"/>
          </a:solidFill>
          <a:ln w="28575">
            <a:noFill/>
            <a:miter lim="800000"/>
            <a:headEnd/>
            <a:tailEnd/>
          </a:ln>
        </p:spPr>
        <p:txBody>
          <a:bodyPr>
            <a:spAutoFit/>
          </a:bodyPr>
          <a:lstStyle/>
          <a:p>
            <a:r>
              <a:rPr lang="zh-CN" altLang="en-US" sz="2800" b="1" i="1" dirty="0"/>
              <a:t>逆矩阵的求</a:t>
            </a:r>
            <a:r>
              <a:rPr lang="zh-CN" altLang="en-US" sz="2800" b="1" i="1" dirty="0" smtClean="0"/>
              <a:t>法三：伴随矩阵法</a:t>
            </a:r>
            <a:endParaRPr lang="zh-CN" altLang="en-US" sz="2800" b="1" dirty="0"/>
          </a:p>
        </p:txBody>
      </p:sp>
    </p:spTree>
    <p:extLst>
      <p:ext uri="{BB962C8B-B14F-4D97-AF65-F5344CB8AC3E}">
        <p14:creationId xmlns:p14="http://schemas.microsoft.com/office/powerpoint/2010/main" val="2136370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06500" y="793159"/>
            <a:ext cx="9867900"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a:latin typeface="+mj-ea"/>
                <a:ea typeface="+mj-ea"/>
              </a:rPr>
              <a:t>例</a:t>
            </a:r>
            <a:r>
              <a:rPr lang="en-US" altLang="zh-CN" sz="3200" dirty="0" smtClean="0">
                <a:latin typeface="+mj-ea"/>
                <a:ea typeface="+mj-ea"/>
              </a:rPr>
              <a:t>:</a:t>
            </a:r>
            <a:r>
              <a:rPr lang="zh-CN" altLang="en-US" sz="3200" dirty="0" smtClean="0">
                <a:latin typeface="+mj-ea"/>
                <a:ea typeface="+mj-ea"/>
              </a:rPr>
              <a:t>  设                                 ，</a:t>
            </a:r>
            <a:endParaRPr lang="zh-CN" altLang="en-US" sz="3200" dirty="0">
              <a:latin typeface="+mj-ea"/>
              <a:ea typeface="+mj-ea"/>
            </a:endParaRPr>
          </a:p>
        </p:txBody>
      </p:sp>
      <p:graphicFrame>
        <p:nvGraphicFramePr>
          <p:cNvPr id="7" name="Object 32"/>
          <p:cNvGraphicFramePr>
            <a:graphicFrameLocks noChangeAspect="1"/>
          </p:cNvGraphicFramePr>
          <p:nvPr>
            <p:extLst/>
          </p:nvPr>
        </p:nvGraphicFramePr>
        <p:xfrm>
          <a:off x="2654301" y="504825"/>
          <a:ext cx="3073400" cy="1161445"/>
        </p:xfrm>
        <a:graphic>
          <a:graphicData uri="http://schemas.openxmlformats.org/presentationml/2006/ole">
            <mc:AlternateContent xmlns:mc="http://schemas.openxmlformats.org/markup-compatibility/2006">
              <mc:Choice xmlns:v="urn:schemas-microsoft-com:vml" Requires="v">
                <p:oleObj spid="_x0000_s98434" name="Equation" r:id="rId3" imgW="1104840" imgH="457200" progId="Equation.DSMT4">
                  <p:embed/>
                </p:oleObj>
              </mc:Choice>
              <mc:Fallback>
                <p:oleObj name="Equation" r:id="rId3" imgW="1104840" imgH="457200" progId="Equation.DSMT4">
                  <p:embed/>
                  <p:pic>
                    <p:nvPicPr>
                      <p:cNvPr id="0" name=""/>
                      <p:cNvPicPr>
                        <a:picLocks noChangeAspect="1" noChangeArrowheads="1"/>
                      </p:cNvPicPr>
                      <p:nvPr/>
                    </p:nvPicPr>
                    <p:blipFill>
                      <a:blip r:embed="rId4"/>
                      <a:srcRect/>
                      <a:stretch>
                        <a:fillRect/>
                      </a:stretch>
                    </p:blipFill>
                    <p:spPr bwMode="auto">
                      <a:xfrm>
                        <a:off x="2654301" y="504825"/>
                        <a:ext cx="3073400" cy="1161445"/>
                      </a:xfrm>
                      <a:prstGeom prst="rect">
                        <a:avLst/>
                      </a:prstGeom>
                      <a:noFill/>
                      <a:extLst/>
                    </p:spPr>
                  </p:pic>
                </p:oleObj>
              </mc:Fallback>
            </mc:AlternateContent>
          </a:graphicData>
        </a:graphic>
      </p:graphicFrame>
      <p:sp>
        <p:nvSpPr>
          <p:cNvPr id="17" name="矩形 16"/>
          <p:cNvSpPr/>
          <p:nvPr/>
        </p:nvSpPr>
        <p:spPr>
          <a:xfrm>
            <a:off x="2324100" y="2817295"/>
            <a:ext cx="9867900" cy="584775"/>
          </a:xfrm>
          <a:prstGeom prst="rect">
            <a:avLst/>
          </a:prstGeom>
        </p:spPr>
        <p:txBody>
          <a:bodyPr wrap="square">
            <a:spAutoFit/>
          </a:bodyPr>
          <a:lstStyle/>
          <a:p>
            <a:pPr>
              <a:spcBef>
                <a:spcPts val="1200"/>
              </a:spcBef>
              <a:spcAft>
                <a:spcPts val="1200"/>
              </a:spcAft>
              <a:buClr>
                <a:srgbClr val="00B0F0"/>
              </a:buClr>
              <a:buSzPct val="90000"/>
            </a:pPr>
            <a:r>
              <a:rPr lang="zh-CN" altLang="en-US" sz="3200" dirty="0">
                <a:latin typeface="+mj-ea"/>
                <a:ea typeface="+mj-ea"/>
              </a:rPr>
              <a:t>则</a:t>
            </a:r>
            <a:r>
              <a:rPr lang="zh-CN" altLang="en-US" sz="3200" dirty="0" smtClean="0">
                <a:latin typeface="+mj-ea"/>
                <a:ea typeface="+mj-ea"/>
              </a:rPr>
              <a:t>                                </a:t>
            </a:r>
            <a:r>
              <a:rPr lang="en-US" altLang="zh-CN" sz="3200" dirty="0" smtClean="0">
                <a:latin typeface="+mj-ea"/>
                <a:ea typeface="+mj-ea"/>
              </a:rPr>
              <a:t>.</a:t>
            </a:r>
            <a:endParaRPr lang="zh-CN" altLang="en-US" sz="3200" dirty="0">
              <a:latin typeface="+mj-ea"/>
              <a:ea typeface="+mj-ea"/>
            </a:endParaRPr>
          </a:p>
        </p:txBody>
      </p:sp>
      <p:graphicFrame>
        <p:nvGraphicFramePr>
          <p:cNvPr id="33" name="Object 7"/>
          <p:cNvGraphicFramePr>
            <a:graphicFrameLocks noChangeAspect="1"/>
          </p:cNvGraphicFramePr>
          <p:nvPr>
            <p:extLst>
              <p:ext uri="{D42A27DB-BD31-4B8C-83A1-F6EECF244321}">
                <p14:modId xmlns:p14="http://schemas.microsoft.com/office/powerpoint/2010/main" val="1859281359"/>
              </p:ext>
            </p:extLst>
          </p:nvPr>
        </p:nvGraphicFramePr>
        <p:xfrm>
          <a:off x="3340100" y="2235200"/>
          <a:ext cx="2544763" cy="1854200"/>
        </p:xfrm>
        <a:graphic>
          <a:graphicData uri="http://schemas.openxmlformats.org/presentationml/2006/ole">
            <mc:AlternateContent xmlns:mc="http://schemas.openxmlformats.org/markup-compatibility/2006">
              <mc:Choice xmlns:v="urn:schemas-microsoft-com:vml" Requires="v">
                <p:oleObj spid="_x0000_s98435" name="Equation" r:id="rId5" imgW="1015920" imgH="736560" progId="Equation.DSMT4">
                  <p:embed/>
                </p:oleObj>
              </mc:Choice>
              <mc:Fallback>
                <p:oleObj name="Equation" r:id="rId5" imgW="1015920" imgH="736560" progId="Equation.DSMT4">
                  <p:embed/>
                  <p:pic>
                    <p:nvPicPr>
                      <p:cNvPr id="0" name=""/>
                      <p:cNvPicPr>
                        <a:picLocks noChangeAspect="1" noChangeArrowheads="1"/>
                      </p:cNvPicPr>
                      <p:nvPr/>
                    </p:nvPicPr>
                    <p:blipFill>
                      <a:blip r:embed="rId6"/>
                      <a:srcRect/>
                      <a:stretch>
                        <a:fillRect/>
                      </a:stretch>
                    </p:blipFill>
                    <p:spPr bwMode="auto">
                      <a:xfrm>
                        <a:off x="3340100" y="2235200"/>
                        <a:ext cx="2544763" cy="18542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85059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txBox="1">
                <a:spLocks/>
              </p:cNvSpPr>
              <p:nvPr/>
            </p:nvSpPr>
            <p:spPr>
              <a:xfrm>
                <a:off x="948266" y="1329268"/>
                <a:ext cx="10405533" cy="4847696"/>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solidFill>
                      <a:srgbClr val="0B338B"/>
                    </a:solidFill>
                    <a:latin typeface="Cambria Math"/>
                  </a:rPr>
                  <a:t>矩阵方程</a:t>
                </a:r>
                <a14:m>
                  <m:oMath xmlns:m="http://schemas.openxmlformats.org/officeDocument/2006/math">
                    <m:r>
                      <a:rPr lang="en-US" altLang="zh-CN" b="0" i="1" smtClean="0">
                        <a:solidFill>
                          <a:srgbClr val="0B338B"/>
                        </a:solidFill>
                        <a:latin typeface="Cambria Math"/>
                        <a:ea typeface="Cambria Math" panose="02040503050406030204" pitchFamily="18" charset="0"/>
                      </a:rPr>
                      <m:t> </m:t>
                    </m:r>
                    <m:r>
                      <a:rPr lang="en-US" altLang="zh-CN" i="1">
                        <a:solidFill>
                          <a:srgbClr val="0B338B"/>
                        </a:solidFill>
                        <a:latin typeface="Cambria Math" panose="02040503050406030204" pitchFamily="18" charset="0"/>
                      </a:rPr>
                      <m:t>𝐴</m:t>
                    </m:r>
                    <m:r>
                      <a:rPr lang="en-US" altLang="zh-CN" b="0" i="1" smtClean="0">
                        <a:solidFill>
                          <a:srgbClr val="0B338B"/>
                        </a:solidFill>
                        <a:latin typeface="Cambria Math"/>
                      </a:rPr>
                      <m:t>𝑋</m:t>
                    </m:r>
                    <m:r>
                      <a:rPr lang="en-US" altLang="zh-CN" i="1">
                        <a:solidFill>
                          <a:srgbClr val="0B338B"/>
                        </a:solidFill>
                        <a:latin typeface="Cambria Math"/>
                      </a:rPr>
                      <m:t>=</m:t>
                    </m:r>
                    <m:r>
                      <a:rPr lang="en-US" altLang="zh-CN" b="0" i="1" smtClean="0">
                        <a:solidFill>
                          <a:schemeClr val="accent1"/>
                        </a:solidFill>
                        <a:latin typeface="Cambria Math"/>
                      </a:rPr>
                      <m:t>𝐵</m:t>
                    </m:r>
                    <m:r>
                      <a:rPr lang="en-US" altLang="zh-CN" b="0" i="1" smtClean="0">
                        <a:solidFill>
                          <a:schemeClr val="accent1"/>
                        </a:solidFill>
                        <a:latin typeface="Cambria Math"/>
                      </a:rPr>
                      <m:t>. </m:t>
                    </m:r>
                  </m:oMath>
                </a14:m>
                <a:endParaRPr lang="en-US" altLang="zh-CN" b="0" i="1" dirty="0" smtClean="0">
                  <a:solidFill>
                    <a:schemeClr val="accent1"/>
                  </a:solidFill>
                  <a:latin typeface="Cambria Math"/>
                </a:endParaRPr>
              </a:p>
              <a:p>
                <a:pPr marL="0" indent="0">
                  <a:lnSpc>
                    <a:spcPct val="150000"/>
                  </a:lnSpc>
                  <a:buNone/>
                </a:pPr>
                <a:r>
                  <a:rPr lang="zh-CN" altLang="en-US" dirty="0" smtClean="0">
                    <a:solidFill>
                      <a:schemeClr val="accent1"/>
                    </a:solidFill>
                    <a:latin typeface="Cambria Math"/>
                  </a:rPr>
                  <a:t>注意到如下</a:t>
                </a:r>
                <a:endParaRPr lang="en-US" altLang="zh-CN" dirty="0" smtClean="0">
                  <a:solidFill>
                    <a:schemeClr val="accent1"/>
                  </a:solidFill>
                  <a:latin typeface="Cambria Math"/>
                </a:endParaRPr>
              </a:p>
              <a:p>
                <a:pPr marL="0" indent="0">
                  <a:lnSpc>
                    <a:spcPts val="3360"/>
                  </a:lnSpc>
                  <a:spcBef>
                    <a:spcPts val="600"/>
                  </a:spcBef>
                  <a:buNone/>
                </a:pPr>
                <a14:m>
                  <m:oMathPara xmlns:m="http://schemas.openxmlformats.org/officeDocument/2006/math">
                    <m:oMathParaPr>
                      <m:jc m:val="centerGroup"/>
                    </m:oMathParaPr>
                    <m:oMath xmlns:m="http://schemas.openxmlformats.org/officeDocument/2006/math">
                      <m:sSubSup>
                        <m:sSubSupPr>
                          <m:ctrlPr>
                            <a:rPr lang="en-US" altLang="zh-CN" i="1">
                              <a:solidFill>
                                <a:srgbClr val="0B338B"/>
                              </a:solidFill>
                              <a:latin typeface="Cambria Math"/>
                            </a:rPr>
                          </m:ctrlPr>
                        </m:sSubSupPr>
                        <m:e>
                          <m:r>
                            <a:rPr lang="en-US" altLang="zh-CN" i="1">
                              <a:solidFill>
                                <a:srgbClr val="0B338B"/>
                              </a:solidFill>
                              <a:latin typeface="Cambria Math"/>
                            </a:rPr>
                            <m:t>𝐴</m:t>
                          </m:r>
                        </m:e>
                        <m:sub/>
                        <m:sup>
                          <m:r>
                            <a:rPr lang="en-US" altLang="zh-CN" i="1">
                              <a:solidFill>
                                <a:srgbClr val="0B338B"/>
                              </a:solidFill>
                              <a:latin typeface="Cambria Math" panose="02040503050406030204" pitchFamily="18" charset="0"/>
                            </a:rPr>
                            <m:t>−1</m:t>
                          </m:r>
                        </m:sup>
                      </m:sSubSup>
                      <m:r>
                        <a:rPr lang="en-US" altLang="zh-CN" b="0" i="1" smtClean="0">
                          <a:solidFill>
                            <a:srgbClr val="0B338B"/>
                          </a:solidFill>
                          <a:latin typeface="Cambria Math"/>
                        </a:rPr>
                        <m:t>(</m:t>
                      </m:r>
                      <m:r>
                        <a:rPr lang="en-US" altLang="zh-CN" b="0" i="1" smtClean="0">
                          <a:solidFill>
                            <a:srgbClr val="0B338B"/>
                          </a:solidFill>
                          <a:latin typeface="Cambria Math"/>
                        </a:rPr>
                        <m:t>𝐴</m:t>
                      </m:r>
                      <m:r>
                        <a:rPr lang="en-US" altLang="zh-CN" b="0" i="1" smtClean="0">
                          <a:solidFill>
                            <a:srgbClr val="0B338B"/>
                          </a:solidFill>
                          <a:latin typeface="Cambria Math"/>
                        </a:rPr>
                        <m:t>,</m:t>
                      </m:r>
                      <m:r>
                        <a:rPr lang="en-US" altLang="zh-CN" b="0" i="1" smtClean="0">
                          <a:solidFill>
                            <a:srgbClr val="0B338B"/>
                          </a:solidFill>
                          <a:latin typeface="Cambria Math"/>
                        </a:rPr>
                        <m:t>𝐵</m:t>
                      </m:r>
                      <m:r>
                        <a:rPr lang="zh-CN" altLang="en-US" i="1" smtClean="0">
                          <a:solidFill>
                            <a:srgbClr val="0B338B"/>
                          </a:solidFill>
                          <a:latin typeface="Cambria Math"/>
                        </a:rPr>
                        <m:t>）</m:t>
                      </m:r>
                      <m:r>
                        <a:rPr lang="en-US" altLang="zh-CN" i="1">
                          <a:solidFill>
                            <a:srgbClr val="0B338B"/>
                          </a:solidFill>
                          <a:latin typeface="Cambria Math"/>
                        </a:rPr>
                        <m:t>=</m:t>
                      </m:r>
                      <m:r>
                        <a:rPr lang="en-US" altLang="zh-CN" b="0" i="1" smtClean="0">
                          <a:solidFill>
                            <a:srgbClr val="0B338B"/>
                          </a:solidFill>
                          <a:latin typeface="Cambria Math"/>
                        </a:rPr>
                        <m:t>(</m:t>
                      </m:r>
                      <m:r>
                        <a:rPr lang="en-US" altLang="zh-CN" b="0" i="1" smtClean="0">
                          <a:solidFill>
                            <a:srgbClr val="0B338B"/>
                          </a:solidFill>
                          <a:latin typeface="Cambria Math"/>
                        </a:rPr>
                        <m:t>𝐼</m:t>
                      </m:r>
                      <m:r>
                        <a:rPr lang="en-US" altLang="zh-CN" b="0" i="1" smtClean="0">
                          <a:solidFill>
                            <a:srgbClr val="0B338B"/>
                          </a:solidFill>
                          <a:latin typeface="Cambria Math"/>
                        </a:rPr>
                        <m:t>,</m:t>
                      </m:r>
                      <m:sSubSup>
                        <m:sSubSupPr>
                          <m:ctrlPr>
                            <a:rPr lang="en-US" altLang="zh-CN" i="1">
                              <a:solidFill>
                                <a:srgbClr val="0B338B"/>
                              </a:solidFill>
                              <a:latin typeface="Cambria Math"/>
                            </a:rPr>
                          </m:ctrlPr>
                        </m:sSubSupPr>
                        <m:e>
                          <m:r>
                            <a:rPr lang="en-US" altLang="zh-CN" i="1">
                              <a:solidFill>
                                <a:srgbClr val="0B338B"/>
                              </a:solidFill>
                              <a:latin typeface="Cambria Math"/>
                            </a:rPr>
                            <m:t>𝐴</m:t>
                          </m:r>
                        </m:e>
                        <m:sub/>
                        <m:sup>
                          <m:r>
                            <a:rPr lang="en-US" altLang="zh-CN" i="1">
                              <a:solidFill>
                                <a:srgbClr val="0B338B"/>
                              </a:solidFill>
                              <a:latin typeface="Cambria Math" panose="02040503050406030204" pitchFamily="18" charset="0"/>
                            </a:rPr>
                            <m:t>−1</m:t>
                          </m:r>
                        </m:sup>
                      </m:sSubSup>
                      <m:r>
                        <a:rPr lang="en-US" altLang="zh-CN" b="0" i="1" smtClean="0">
                          <a:solidFill>
                            <a:srgbClr val="0B338B"/>
                          </a:solidFill>
                          <a:latin typeface="Cambria Math"/>
                        </a:rPr>
                        <m:t>𝐵</m:t>
                      </m:r>
                      <m:r>
                        <a:rPr lang="en-US" altLang="zh-CN" b="0" i="1" smtClean="0">
                          <a:solidFill>
                            <a:srgbClr val="0B338B"/>
                          </a:solidFill>
                          <a:latin typeface="Cambria Math"/>
                        </a:rPr>
                        <m:t>)</m:t>
                      </m:r>
                    </m:oMath>
                  </m:oMathPara>
                </a14:m>
                <a:endParaRPr lang="en-US" altLang="zh-CN" i="1" dirty="0" smtClean="0">
                  <a:solidFill>
                    <a:schemeClr val="accent1"/>
                  </a:solidFill>
                  <a:latin typeface="Cambria Math"/>
                </a:endParaRPr>
              </a:p>
              <a:p>
                <a:pPr marL="0" indent="0">
                  <a:lnSpc>
                    <a:spcPct val="150000"/>
                  </a:lnSpc>
                  <a:buNone/>
                </a:pPr>
                <a:r>
                  <a:rPr lang="zh-CN" altLang="en-US" dirty="0" smtClean="0">
                    <a:solidFill>
                      <a:srgbClr val="0B338B"/>
                    </a:solidFill>
                  </a:rPr>
                  <a:t>有初等矩阵 </a:t>
                </a:r>
                <a14:m>
                  <m:oMath xmlns:m="http://schemas.openxmlformats.org/officeDocument/2006/math">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𝑃</m:t>
                        </m:r>
                      </m:e>
                      <m:sub>
                        <m:r>
                          <a:rPr lang="en-US" altLang="zh-CN" i="1" smtClean="0">
                            <a:solidFill>
                              <a:srgbClr val="0B338B"/>
                            </a:solidFill>
                            <a:latin typeface="Cambria Math" panose="02040503050406030204" pitchFamily="18" charset="0"/>
                          </a:rPr>
                          <m:t>1</m:t>
                        </m:r>
                      </m:sub>
                    </m:sSub>
                    <m:r>
                      <a:rPr lang="en-US" altLang="zh-CN" i="1" smtClean="0">
                        <a:solidFill>
                          <a:srgbClr val="0B338B"/>
                        </a:solidFill>
                        <a:latin typeface="Cambria Math" panose="02040503050406030204" pitchFamily="18" charset="0"/>
                      </a:rPr>
                      <m:t>,</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𝑃</m:t>
                        </m:r>
                      </m:e>
                      <m:sub>
                        <m:r>
                          <a:rPr lang="en-US" altLang="zh-CN" i="1" smtClean="0">
                            <a:solidFill>
                              <a:srgbClr val="0B338B"/>
                            </a:solidFill>
                            <a:latin typeface="Cambria Math" panose="02040503050406030204" pitchFamily="18" charset="0"/>
                          </a:rPr>
                          <m:t>2</m:t>
                        </m:r>
                      </m:sub>
                    </m:sSub>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m:t>
                    </m:r>
                    <m:sSub>
                      <m:sSubPr>
                        <m:ctrlPr>
                          <a:rPr lang="en-US" altLang="zh-CN" i="1" smtClean="0">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𝑃</m:t>
                        </m:r>
                      </m:e>
                      <m:sub>
                        <m:r>
                          <a:rPr lang="en-US" altLang="zh-CN" i="1" smtClean="0">
                            <a:solidFill>
                              <a:srgbClr val="0B338B"/>
                            </a:solidFill>
                            <a:latin typeface="Cambria Math" panose="02040503050406030204" pitchFamily="18" charset="0"/>
                            <a:ea typeface="Cambria Math" panose="02040503050406030204" pitchFamily="18" charset="0"/>
                          </a:rPr>
                          <m:t>𝑠</m:t>
                        </m:r>
                      </m:sub>
                    </m:sSub>
                  </m:oMath>
                </a14:m>
                <a:r>
                  <a:rPr lang="zh-CN" altLang="en-US" dirty="0" smtClean="0">
                    <a:solidFill>
                      <a:srgbClr val="0B338B"/>
                    </a:solidFill>
                  </a:rPr>
                  <a:t> 使得</a:t>
                </a:r>
                <a14:m>
                  <m:oMath xmlns:m="http://schemas.openxmlformats.org/officeDocument/2006/math">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𝑃</m:t>
                        </m:r>
                      </m:e>
                      <m:sub>
                        <m:r>
                          <a:rPr lang="en-US" altLang="zh-CN" i="1" smtClean="0">
                            <a:solidFill>
                              <a:srgbClr val="0B338B"/>
                            </a:solidFill>
                            <a:latin typeface="Cambria Math" panose="02040503050406030204" pitchFamily="18" charset="0"/>
                          </a:rPr>
                          <m:t>𝑠</m:t>
                        </m:r>
                      </m:sub>
                    </m:sSub>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𝑃</m:t>
                        </m:r>
                      </m:e>
                      <m:sub>
                        <m:r>
                          <a:rPr lang="en-US" altLang="zh-CN" i="1" smtClean="0">
                            <a:solidFill>
                              <a:srgbClr val="0B338B"/>
                            </a:solidFill>
                            <a:latin typeface="Cambria Math" panose="02040503050406030204" pitchFamily="18" charset="0"/>
                          </a:rPr>
                          <m:t>𝑠</m:t>
                        </m:r>
                        <m:r>
                          <a:rPr lang="en-US" altLang="zh-CN" i="1" smtClean="0">
                            <a:solidFill>
                              <a:srgbClr val="0B338B"/>
                            </a:solidFill>
                            <a:latin typeface="Cambria Math" panose="02040503050406030204" pitchFamily="18" charset="0"/>
                          </a:rPr>
                          <m:t>−1</m:t>
                        </m:r>
                      </m:sub>
                    </m:sSub>
                    <m:r>
                      <a:rPr lang="en-US" altLang="zh-CN" i="1" smtClean="0">
                        <a:solidFill>
                          <a:srgbClr val="0B338B"/>
                        </a:solidFill>
                        <a:latin typeface="Cambria Math" panose="02040503050406030204" pitchFamily="18" charset="0"/>
                        <a:ea typeface="Cambria Math" panose="02040503050406030204" pitchFamily="18" charset="0"/>
                      </a:rPr>
                      <m:t>⋯</m:t>
                    </m:r>
                    <m:sSub>
                      <m:sSubPr>
                        <m:ctrlPr>
                          <a:rPr lang="en-US" altLang="zh-CN" i="1" smtClean="0">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𝑃</m:t>
                        </m:r>
                      </m:e>
                      <m:sub>
                        <m:r>
                          <a:rPr lang="en-US" altLang="zh-CN" i="1" smtClean="0">
                            <a:solidFill>
                              <a:srgbClr val="0B338B"/>
                            </a:solidFill>
                            <a:latin typeface="Cambria Math" panose="02040503050406030204" pitchFamily="18" charset="0"/>
                            <a:ea typeface="Cambria Math" panose="02040503050406030204" pitchFamily="18" charset="0"/>
                          </a:rPr>
                          <m:t>2</m:t>
                        </m:r>
                      </m:sub>
                    </m:sSub>
                    <m:sSub>
                      <m:sSubPr>
                        <m:ctrlPr>
                          <a:rPr lang="en-US" altLang="zh-CN" i="1" smtClean="0">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𝑃</m:t>
                        </m:r>
                      </m:e>
                      <m:sub>
                        <m:r>
                          <a:rPr lang="en-US" altLang="zh-CN" i="1" smtClean="0">
                            <a:solidFill>
                              <a:srgbClr val="0B338B"/>
                            </a:solidFill>
                            <a:latin typeface="Cambria Math" panose="02040503050406030204" pitchFamily="18" charset="0"/>
                            <a:ea typeface="Cambria Math" panose="02040503050406030204" pitchFamily="18" charset="0"/>
                          </a:rPr>
                          <m:t>1</m:t>
                        </m:r>
                      </m:sub>
                    </m:sSub>
                    <m:sSubSup>
                      <m:sSubSupPr>
                        <m:ctrlPr>
                          <a:rPr lang="en-US" altLang="zh-CN" i="1">
                            <a:solidFill>
                              <a:srgbClr val="0B338B"/>
                            </a:solidFill>
                            <a:latin typeface="Cambria Math"/>
                          </a:rPr>
                        </m:ctrlPr>
                      </m:sSubSupPr>
                      <m:e>
                        <m:r>
                          <a:rPr lang="en-US" altLang="zh-CN" b="0" i="1" smtClean="0">
                            <a:solidFill>
                              <a:srgbClr val="0B338B"/>
                            </a:solidFill>
                            <a:latin typeface="Cambria Math"/>
                          </a:rPr>
                          <m:t>=</m:t>
                        </m:r>
                        <m:r>
                          <a:rPr lang="en-US" altLang="zh-CN" i="1">
                            <a:solidFill>
                              <a:srgbClr val="0B338B"/>
                            </a:solidFill>
                            <a:latin typeface="Cambria Math"/>
                          </a:rPr>
                          <m:t>𝐴</m:t>
                        </m:r>
                      </m:e>
                      <m:sub/>
                      <m:sup>
                        <m:r>
                          <a:rPr lang="en-US" altLang="zh-CN" i="1">
                            <a:solidFill>
                              <a:srgbClr val="0B338B"/>
                            </a:solidFill>
                            <a:latin typeface="Cambria Math" panose="02040503050406030204" pitchFamily="18" charset="0"/>
                          </a:rPr>
                          <m:t>−1</m:t>
                        </m:r>
                      </m:sup>
                    </m:sSubSup>
                  </m:oMath>
                </a14:m>
                <a:r>
                  <a:rPr lang="zh-CN" altLang="en-US" dirty="0" smtClean="0">
                    <a:solidFill>
                      <a:srgbClr val="0B338B"/>
                    </a:solidFill>
                  </a:rPr>
                  <a:t>，从而得到</a:t>
                </a:r>
                <a14:m>
                  <m:oMath xmlns:m="http://schemas.openxmlformats.org/officeDocument/2006/math">
                    <m:sSubSup>
                      <m:sSubSupPr>
                        <m:ctrlPr>
                          <a:rPr lang="en-US" altLang="zh-CN" i="1">
                            <a:solidFill>
                              <a:srgbClr val="0B338B"/>
                            </a:solidFill>
                            <a:latin typeface="Cambria Math"/>
                          </a:rPr>
                        </m:ctrlPr>
                      </m:sSubSupPr>
                      <m:e>
                        <m:r>
                          <a:rPr lang="en-US" altLang="zh-CN" i="1">
                            <a:solidFill>
                              <a:srgbClr val="0B338B"/>
                            </a:solidFill>
                            <a:latin typeface="Cambria Math"/>
                          </a:rPr>
                          <m:t>𝐴</m:t>
                        </m:r>
                      </m:e>
                      <m:sub/>
                      <m:sup>
                        <m:r>
                          <a:rPr lang="en-US" altLang="zh-CN" i="1">
                            <a:solidFill>
                              <a:srgbClr val="0B338B"/>
                            </a:solidFill>
                            <a:latin typeface="Cambria Math" panose="02040503050406030204" pitchFamily="18" charset="0"/>
                          </a:rPr>
                          <m:t>−1</m:t>
                        </m:r>
                      </m:sup>
                    </m:sSubSup>
                  </m:oMath>
                </a14:m>
                <a:r>
                  <a:rPr lang="zh-CN" altLang="en-US" dirty="0" smtClean="0">
                    <a:solidFill>
                      <a:srgbClr val="0B338B"/>
                    </a:solidFill>
                  </a:rPr>
                  <a:t>的具体方法：</a:t>
                </a:r>
                <a:endParaRPr lang="en-US" altLang="zh-CN" dirty="0" smtClean="0">
                  <a:solidFill>
                    <a:srgbClr val="0B338B"/>
                  </a:solidFill>
                </a:endParaRPr>
              </a:p>
              <a:p>
                <a:pPr marL="0" indent="0" algn="ctr">
                  <a:lnSpc>
                    <a:spcPct val="150000"/>
                  </a:lnSpc>
                  <a:buNone/>
                </a:pPr>
                <a14:m>
                  <m:oMath xmlns:m="http://schemas.openxmlformats.org/officeDocument/2006/math">
                    <m:r>
                      <a:rPr lang="en-US" altLang="zh-CN" i="1">
                        <a:solidFill>
                          <a:srgbClr val="0B338B"/>
                        </a:solidFill>
                        <a:latin typeface="Cambria Math"/>
                      </a:rPr>
                      <m:t>(</m:t>
                    </m:r>
                    <m:r>
                      <a:rPr lang="en-US" altLang="zh-CN" i="1">
                        <a:solidFill>
                          <a:srgbClr val="0B338B"/>
                        </a:solidFill>
                        <a:latin typeface="Cambria Math"/>
                      </a:rPr>
                      <m:t>𝐴</m:t>
                    </m:r>
                    <m:r>
                      <a:rPr lang="en-US" altLang="zh-CN" i="1">
                        <a:solidFill>
                          <a:srgbClr val="0B338B"/>
                        </a:solidFill>
                        <a:latin typeface="Cambria Math"/>
                      </a:rPr>
                      <m:t>,</m:t>
                    </m:r>
                    <m:r>
                      <a:rPr lang="en-US" altLang="zh-CN" b="0" i="1" smtClean="0">
                        <a:solidFill>
                          <a:schemeClr val="accent1"/>
                        </a:solidFill>
                        <a:latin typeface="Cambria Math"/>
                      </a:rPr>
                      <m:t>𝐵</m:t>
                    </m:r>
                    <m:r>
                      <a:rPr lang="zh-CN" altLang="en-US" i="1">
                        <a:solidFill>
                          <a:srgbClr val="0B338B"/>
                        </a:solidFill>
                        <a:latin typeface="Cambria Math"/>
                      </a:rPr>
                      <m:t>）</m:t>
                    </m:r>
                    <m:groupChr>
                      <m:groupChrPr>
                        <m:chr m:val="→"/>
                        <m:vertJc m:val="bot"/>
                        <m:ctrlPr>
                          <a:rPr lang="en-US" altLang="zh-CN" i="1">
                            <a:solidFill>
                              <a:srgbClr val="0B338B"/>
                            </a:solidFill>
                            <a:latin typeface="Cambria Math"/>
                          </a:rPr>
                        </m:ctrlPr>
                      </m:groupChrPr>
                      <m:e>
                        <m:r>
                          <m:rPr>
                            <m:brk m:alnAt="2"/>
                          </m:rP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   </m:t>
                        </m:r>
                        <m:r>
                          <a:rPr lang="zh-CN" altLang="en-US">
                            <a:solidFill>
                              <a:srgbClr val="0B338B"/>
                            </a:solidFill>
                            <a:latin typeface="Cambria Math"/>
                          </a:rPr>
                          <m:t>初等行变换</m:t>
                        </m:r>
                        <m:r>
                          <a:rPr lang="en-US" altLang="zh-CN">
                            <a:solidFill>
                              <a:srgbClr val="0B338B"/>
                            </a:solidFill>
                            <a:latin typeface="Cambria Math" panose="02040503050406030204" pitchFamily="18" charset="0"/>
                          </a:rPr>
                          <m:t>     </m:t>
                        </m:r>
                      </m:e>
                    </m:groupChr>
                    <m:r>
                      <a:rPr lang="en-US" altLang="zh-CN" i="1">
                        <a:solidFill>
                          <a:srgbClr val="0B338B"/>
                        </a:solidFill>
                        <a:latin typeface="Cambria Math"/>
                      </a:rPr>
                      <m:t>(</m:t>
                    </m:r>
                    <m:r>
                      <a:rPr lang="en-US" altLang="zh-CN" i="1">
                        <a:solidFill>
                          <a:srgbClr val="0B338B"/>
                        </a:solidFill>
                        <a:latin typeface="Cambria Math"/>
                      </a:rPr>
                      <m:t>𝐼</m:t>
                    </m:r>
                    <m:r>
                      <a:rPr lang="en-US" altLang="zh-CN" i="1">
                        <a:solidFill>
                          <a:srgbClr val="0B338B"/>
                        </a:solidFill>
                        <a:latin typeface="Cambria Math"/>
                      </a:rPr>
                      <m:t>,</m:t>
                    </m:r>
                    <m:sSubSup>
                      <m:sSubSupPr>
                        <m:ctrlPr>
                          <a:rPr lang="en-US" altLang="zh-CN" i="1">
                            <a:solidFill>
                              <a:srgbClr val="0B338B"/>
                            </a:solidFill>
                            <a:latin typeface="Cambria Math"/>
                          </a:rPr>
                        </m:ctrlPr>
                      </m:sSubSupPr>
                      <m:e>
                        <m:r>
                          <a:rPr lang="en-US" altLang="zh-CN" i="1">
                            <a:solidFill>
                              <a:srgbClr val="0B338B"/>
                            </a:solidFill>
                            <a:latin typeface="Cambria Math"/>
                          </a:rPr>
                          <m:t>𝐴</m:t>
                        </m:r>
                      </m:e>
                      <m:sub/>
                      <m:sup>
                        <m:r>
                          <a:rPr lang="en-US" altLang="zh-CN" i="1">
                            <a:solidFill>
                              <a:srgbClr val="0B338B"/>
                            </a:solidFill>
                            <a:latin typeface="Cambria Math" panose="02040503050406030204" pitchFamily="18" charset="0"/>
                          </a:rPr>
                          <m:t>−1</m:t>
                        </m:r>
                      </m:sup>
                    </m:sSubSup>
                    <m:r>
                      <a:rPr lang="en-US" altLang="zh-CN" b="0" i="1" smtClean="0">
                        <a:solidFill>
                          <a:srgbClr val="0B338B"/>
                        </a:solidFill>
                        <a:latin typeface="Cambria Math"/>
                      </a:rPr>
                      <m:t>𝐵</m:t>
                    </m:r>
                    <m:r>
                      <a:rPr lang="en-US" altLang="zh-CN" b="0" i="1" smtClean="0">
                        <a:solidFill>
                          <a:srgbClr val="0B338B"/>
                        </a:solidFill>
                        <a:latin typeface="Cambria Math"/>
                      </a:rPr>
                      <m:t>=</m:t>
                    </m:r>
                    <m:r>
                      <a:rPr lang="en-US" altLang="zh-CN" b="0" i="1" smtClean="0">
                        <a:solidFill>
                          <a:srgbClr val="0B338B"/>
                        </a:solidFill>
                        <a:latin typeface="Cambria Math"/>
                      </a:rPr>
                      <m:t>𝑋</m:t>
                    </m:r>
                    <m:r>
                      <a:rPr lang="en-US" altLang="zh-CN" i="1">
                        <a:solidFill>
                          <a:srgbClr val="0B338B"/>
                        </a:solidFill>
                        <a:latin typeface="Cambria Math"/>
                      </a:rPr>
                      <m:t>)</m:t>
                    </m:r>
                  </m:oMath>
                </a14:m>
                <a:r>
                  <a:rPr lang="en-US" altLang="zh-CN" dirty="0" smtClean="0">
                    <a:solidFill>
                      <a:srgbClr val="0B338B"/>
                    </a:solidFill>
                  </a:rPr>
                  <a:t>.  </a:t>
                </a:r>
                <a14:m>
                  <m:oMath xmlns:m="http://schemas.openxmlformats.org/officeDocument/2006/math">
                    <m:r>
                      <a:rPr lang="en-US" altLang="zh-CN" dirty="0" smtClean="0">
                        <a:solidFill>
                          <a:srgbClr val="0B338B"/>
                        </a:solidFill>
                        <a:latin typeface="Cambria Math" panose="02040503050406030204" pitchFamily="18" charset="0"/>
                      </a:rPr>
                      <m:t>   </m:t>
                    </m:r>
                  </m:oMath>
                </a14:m>
                <a:endParaRPr lang="en-US" altLang="zh-CN" dirty="0" smtClean="0">
                  <a:solidFill>
                    <a:srgbClr val="0B338B"/>
                  </a:solidFill>
                  <a:latin typeface="Cambria Math" panose="02040503050406030204" pitchFamily="18" charset="0"/>
                </a:endParaRPr>
              </a:p>
              <a:p>
                <a:pPr marL="0" indent="0">
                  <a:lnSpc>
                    <a:spcPct val="150000"/>
                  </a:lnSpc>
                  <a:buNone/>
                </a:pPr>
                <a14:m>
                  <m:oMath xmlns:m="http://schemas.openxmlformats.org/officeDocument/2006/math">
                    <m:r>
                      <a:rPr lang="zh-CN" altLang="en-US" i="1" dirty="0">
                        <a:solidFill>
                          <a:srgbClr val="0B338B"/>
                        </a:solidFill>
                        <a:latin typeface="Cambria Math"/>
                      </a:rPr>
                      <m:t>同理</m:t>
                    </m:r>
                    <m:r>
                      <a:rPr lang="zh-CN" altLang="en-US" b="0" i="1" dirty="0" smtClean="0">
                        <a:solidFill>
                          <a:srgbClr val="0B338B"/>
                        </a:solidFill>
                        <a:latin typeface="Cambria Math"/>
                      </a:rPr>
                      <m:t>解</m:t>
                    </m:r>
                    <m:r>
                      <m:rPr>
                        <m:nor/>
                      </m:rPr>
                      <a:rPr lang="zh-CN" altLang="en-US" dirty="0">
                        <a:solidFill>
                          <a:srgbClr val="0B338B"/>
                        </a:solidFill>
                        <a:latin typeface="Cambria Math"/>
                      </a:rPr>
                      <m:t>矩阵方程</m:t>
                    </m:r>
                    <m:r>
                      <a:rPr lang="en-US" altLang="zh-CN" i="1">
                        <a:solidFill>
                          <a:srgbClr val="0B338B"/>
                        </a:solidFill>
                        <a:latin typeface="Cambria Math"/>
                        <a:ea typeface="Cambria Math" panose="02040503050406030204" pitchFamily="18" charset="0"/>
                      </a:rPr>
                      <m:t> </m:t>
                    </m:r>
                    <m:r>
                      <a:rPr lang="en-US" altLang="zh-CN" b="0" i="1" smtClean="0">
                        <a:solidFill>
                          <a:srgbClr val="0B338B"/>
                        </a:solidFill>
                        <a:latin typeface="Cambria Math"/>
                      </a:rPr>
                      <m:t>𝑌𝐶</m:t>
                    </m:r>
                    <m:r>
                      <a:rPr lang="en-US" altLang="zh-CN" i="1">
                        <a:solidFill>
                          <a:srgbClr val="0B338B"/>
                        </a:solidFill>
                        <a:latin typeface="Cambria Math"/>
                      </a:rPr>
                      <m:t>=</m:t>
                    </m:r>
                    <m:r>
                      <a:rPr lang="en-US" altLang="zh-CN" b="0" i="1" smtClean="0">
                        <a:solidFill>
                          <a:srgbClr val="0B338B"/>
                        </a:solidFill>
                        <a:latin typeface="Cambria Math"/>
                      </a:rPr>
                      <m:t>𝐷</m:t>
                    </m:r>
                  </m:oMath>
                </a14:m>
                <a:r>
                  <a:rPr lang="zh-CN" altLang="en-US" dirty="0" smtClean="0"/>
                  <a:t>：</a:t>
                </a:r>
                <a14:m>
                  <m:oMath xmlns:m="http://schemas.openxmlformats.org/officeDocument/2006/math">
                    <m:r>
                      <a:rPr lang="en-US" altLang="zh-CN" i="1" smtClean="0">
                        <a:solidFill>
                          <a:srgbClr val="0B338B"/>
                        </a:solidFill>
                        <a:latin typeface="Cambria Math"/>
                      </a:rPr>
                      <m:t> </m:t>
                    </m:r>
                  </m:oMath>
                </a14:m>
                <a:endParaRPr lang="en-US" altLang="zh-CN" i="1" dirty="0" smtClean="0">
                  <a:solidFill>
                    <a:srgbClr val="0B338B"/>
                  </a:solidFill>
                  <a:latin typeface="Cambria Math"/>
                </a:endParaRPr>
              </a:p>
              <a:p>
                <a:pPr marL="0" indent="0" algn="ctr">
                  <a:lnSpc>
                    <a:spcPct val="150000"/>
                  </a:lnSpc>
                  <a:buNone/>
                </a:pPr>
                <a14:m>
                  <m:oMath xmlns:m="http://schemas.openxmlformats.org/officeDocument/2006/math">
                    <m:r>
                      <a:rPr lang="zh-CN" altLang="en-US" i="1" dirty="0" smtClean="0">
                        <a:solidFill>
                          <a:srgbClr val="0B338B"/>
                        </a:solidFill>
                        <a:latin typeface="Cambria Math"/>
                      </a:rPr>
                      <m:t>（</m:t>
                    </m:r>
                    <m:m>
                      <m:mPr>
                        <m:mcs>
                          <m:mc>
                            <m:mcPr>
                              <m:count m:val="1"/>
                              <m:mcJc m:val="center"/>
                            </m:mcPr>
                          </m:mc>
                        </m:mcs>
                        <m:ctrlPr>
                          <a:rPr lang="en-US" altLang="zh-CN" i="1" dirty="0" smtClean="0">
                            <a:solidFill>
                              <a:srgbClr val="0B338B"/>
                            </a:solidFill>
                            <a:latin typeface="Cambria Math"/>
                          </a:rPr>
                        </m:ctrlPr>
                      </m:mPr>
                      <m:mr>
                        <m:e>
                          <m:r>
                            <a:rPr lang="en-US" altLang="zh-CN" b="0" i="1" dirty="0" smtClean="0">
                              <a:solidFill>
                                <a:srgbClr val="0B338B"/>
                              </a:solidFill>
                              <a:latin typeface="Cambria Math"/>
                            </a:rPr>
                            <m:t>𝐶</m:t>
                          </m:r>
                        </m:e>
                      </m:mr>
                      <m:mr>
                        <m:e>
                          <m:r>
                            <a:rPr lang="en-US" altLang="zh-CN" b="0" i="1" dirty="0" smtClean="0">
                              <a:solidFill>
                                <a:srgbClr val="0B338B"/>
                              </a:solidFill>
                              <a:latin typeface="Cambria Math"/>
                            </a:rPr>
                            <m:t>𝐷</m:t>
                          </m:r>
                        </m:e>
                      </m:mr>
                    </m:m>
                    <m:r>
                      <a:rPr lang="zh-CN" altLang="en-US" i="1" dirty="0" smtClean="0">
                        <a:solidFill>
                          <a:srgbClr val="0B338B"/>
                        </a:solidFill>
                        <a:latin typeface="Cambria Math"/>
                      </a:rPr>
                      <m:t>）</m:t>
                    </m:r>
                    <m:groupChr>
                      <m:groupChrPr>
                        <m:chr m:val="→"/>
                        <m:vertJc m:val="bot"/>
                        <m:ctrlPr>
                          <a:rPr lang="en-US" altLang="zh-CN" i="1">
                            <a:solidFill>
                              <a:srgbClr val="0B338B"/>
                            </a:solidFill>
                            <a:latin typeface="Cambria Math"/>
                          </a:rPr>
                        </m:ctrlPr>
                      </m:groupChrPr>
                      <m:e>
                        <m:r>
                          <m:rPr>
                            <m:brk m:alnAt="2"/>
                          </m:rP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   </m:t>
                        </m:r>
                        <m:r>
                          <a:rPr lang="zh-CN" altLang="en-US">
                            <a:solidFill>
                              <a:srgbClr val="0B338B"/>
                            </a:solidFill>
                            <a:latin typeface="Cambria Math"/>
                          </a:rPr>
                          <m:t>初等</m:t>
                        </m:r>
                        <m:r>
                          <a:rPr lang="zh-CN" altLang="en-US" b="0" i="1" smtClean="0">
                            <a:solidFill>
                              <a:srgbClr val="0B338B"/>
                            </a:solidFill>
                            <a:latin typeface="Cambria Math"/>
                          </a:rPr>
                          <m:t>列</m:t>
                        </m:r>
                        <m:r>
                          <a:rPr lang="zh-CN" altLang="en-US">
                            <a:solidFill>
                              <a:srgbClr val="0B338B"/>
                            </a:solidFill>
                            <a:latin typeface="Cambria Math"/>
                          </a:rPr>
                          <m:t>变换</m:t>
                        </m:r>
                        <m:r>
                          <a:rPr lang="en-US" altLang="zh-CN">
                            <a:solidFill>
                              <a:srgbClr val="0B338B"/>
                            </a:solidFill>
                            <a:latin typeface="Cambria Math" panose="02040503050406030204" pitchFamily="18" charset="0"/>
                          </a:rPr>
                          <m:t>     </m:t>
                        </m:r>
                      </m:e>
                    </m:groupChr>
                  </m:oMath>
                </a14:m>
                <a:r>
                  <a:rPr lang="zh-CN" altLang="en-US" dirty="0">
                    <a:solidFill>
                      <a:srgbClr val="0B338B"/>
                    </a:solidFill>
                  </a:rPr>
                  <a:t> </a:t>
                </a:r>
                <a14:m>
                  <m:oMath xmlns:m="http://schemas.openxmlformats.org/officeDocument/2006/math">
                    <m:r>
                      <a:rPr lang="zh-CN" altLang="en-US" i="1" dirty="0">
                        <a:solidFill>
                          <a:srgbClr val="0B338B"/>
                        </a:solidFill>
                        <a:latin typeface="Cambria Math"/>
                      </a:rPr>
                      <m:t>（</m:t>
                    </m:r>
                    <m:m>
                      <m:mPr>
                        <m:mcs>
                          <m:mc>
                            <m:mcPr>
                              <m:count m:val="1"/>
                              <m:mcJc m:val="center"/>
                            </m:mcPr>
                          </m:mc>
                        </m:mcs>
                        <m:ctrlPr>
                          <a:rPr lang="en-US" altLang="zh-CN" i="1" dirty="0">
                            <a:solidFill>
                              <a:srgbClr val="0B338B"/>
                            </a:solidFill>
                            <a:latin typeface="Cambria Math"/>
                          </a:rPr>
                        </m:ctrlPr>
                      </m:mPr>
                      <m:mr>
                        <m:e>
                          <m:r>
                            <m:rPr>
                              <m:brk m:alnAt="7"/>
                            </m:rPr>
                            <a:rPr lang="en-US" altLang="zh-CN" b="0" i="1" dirty="0" smtClean="0">
                              <a:solidFill>
                                <a:srgbClr val="0B338B"/>
                              </a:solidFill>
                              <a:latin typeface="Cambria Math"/>
                            </a:rPr>
                            <m:t>𝐼</m:t>
                          </m:r>
                        </m:e>
                      </m:mr>
                      <m:mr>
                        <m:e>
                          <m:sSubSup>
                            <m:sSubSupPr>
                              <m:ctrlPr>
                                <a:rPr lang="en-US" altLang="zh-CN" i="1">
                                  <a:solidFill>
                                    <a:srgbClr val="0B338B"/>
                                  </a:solidFill>
                                  <a:latin typeface="Cambria Math"/>
                                </a:rPr>
                              </m:ctrlPr>
                            </m:sSubSupPr>
                            <m:e>
                              <m:r>
                                <a:rPr lang="en-US" altLang="zh-CN" b="0" i="1" smtClean="0">
                                  <a:solidFill>
                                    <a:srgbClr val="0B338B"/>
                                  </a:solidFill>
                                  <a:latin typeface="Cambria Math"/>
                                </a:rPr>
                                <m:t>𝐶</m:t>
                              </m:r>
                            </m:e>
                            <m:sub/>
                            <m:sup>
                              <m:r>
                                <a:rPr lang="en-US" altLang="zh-CN" i="1">
                                  <a:solidFill>
                                    <a:srgbClr val="0B338B"/>
                                  </a:solidFill>
                                  <a:latin typeface="Cambria Math" panose="02040503050406030204" pitchFamily="18" charset="0"/>
                                </a:rPr>
                                <m:t>−1</m:t>
                              </m:r>
                            </m:sup>
                          </m:sSubSup>
                          <m:r>
                            <a:rPr lang="en-US" altLang="zh-CN" b="0" i="1" smtClean="0">
                              <a:solidFill>
                                <a:srgbClr val="0B338B"/>
                              </a:solidFill>
                              <a:latin typeface="Cambria Math"/>
                            </a:rPr>
                            <m:t>𝐷</m:t>
                          </m:r>
                          <m:r>
                            <a:rPr lang="en-US" altLang="zh-CN" b="0" i="1" smtClean="0">
                              <a:solidFill>
                                <a:srgbClr val="0B338B"/>
                              </a:solidFill>
                              <a:latin typeface="Cambria Math"/>
                            </a:rPr>
                            <m:t>=</m:t>
                          </m:r>
                          <m:r>
                            <a:rPr lang="en-US" altLang="zh-CN" b="0" i="1" smtClean="0">
                              <a:solidFill>
                                <a:srgbClr val="0B338B"/>
                              </a:solidFill>
                              <a:latin typeface="Cambria Math"/>
                            </a:rPr>
                            <m:t>𝑌</m:t>
                          </m:r>
                        </m:e>
                      </m:mr>
                    </m:m>
                    <m:r>
                      <a:rPr lang="en-US" altLang="zh-CN" b="0" i="1" dirty="0" smtClean="0">
                        <a:solidFill>
                          <a:srgbClr val="0B338B"/>
                        </a:solidFill>
                        <a:latin typeface="Cambria Math"/>
                      </a:rPr>
                      <m:t>)</m:t>
                    </m:r>
                  </m:oMath>
                </a14:m>
                <a:endParaRPr lang="zh-CN" altLang="en-US" dirty="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948266" y="1329268"/>
                <a:ext cx="10405533" cy="4847696"/>
              </a:xfrm>
              <a:prstGeom prst="rect">
                <a:avLst/>
              </a:prstGeom>
              <a:blipFill rotWithShape="1">
                <a:blip r:embed="rId2"/>
                <a:stretch>
                  <a:fillRect l="-762"/>
                </a:stretch>
              </a:blipFill>
            </p:spPr>
            <p:txBody>
              <a:bodyPr/>
              <a:lstStyle/>
              <a:p>
                <a:r>
                  <a:rPr lang="zh-CN" altLang="en-US">
                    <a:noFill/>
                  </a:rPr>
                  <a:t> </a:t>
                </a:r>
              </a:p>
            </p:txBody>
          </p:sp>
        </mc:Fallback>
      </mc:AlternateContent>
      <p:sp>
        <p:nvSpPr>
          <p:cNvPr id="2" name="矩形 1"/>
          <p:cNvSpPr/>
          <p:nvPr/>
        </p:nvSpPr>
        <p:spPr>
          <a:xfrm>
            <a:off x="835400" y="292523"/>
            <a:ext cx="4698722" cy="584775"/>
          </a:xfrm>
          <a:prstGeom prst="rect">
            <a:avLst/>
          </a:prstGeom>
        </p:spPr>
        <p:txBody>
          <a:bodyPr wrap="none">
            <a:spAutoFit/>
          </a:bodyPr>
          <a:lstStyle/>
          <a:p>
            <a:r>
              <a:rPr lang="zh-CN" altLang="en-US" sz="3200" dirty="0" smtClean="0">
                <a:solidFill>
                  <a:srgbClr val="C00000"/>
                </a:solidFill>
              </a:rPr>
              <a:t>解矩阵方程的初等变换法</a:t>
            </a:r>
            <a:endParaRPr lang="zh-CN" altLang="en-US" sz="3200" dirty="0">
              <a:solidFill>
                <a:srgbClr val="C00000"/>
              </a:solidFill>
            </a:endParaRPr>
          </a:p>
        </p:txBody>
      </p:sp>
    </p:spTree>
    <p:extLst>
      <p:ext uri="{BB962C8B-B14F-4D97-AF65-F5344CB8AC3E}">
        <p14:creationId xmlns:p14="http://schemas.microsoft.com/office/powerpoint/2010/main" val="85304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a:solidFill>
                  <a:schemeClr val="accent1"/>
                </a:solidFill>
                <a:latin typeface="微软雅黑" panose="020B0503020204020204" pitchFamily="34" charset="-122"/>
                <a:ea typeface="微软雅黑" panose="020B0503020204020204" pitchFamily="34" charset="-122"/>
              </a:rPr>
              <a:t>标准单位向量</a:t>
            </a:r>
          </a:p>
        </p:txBody>
      </p:sp>
      <mc:AlternateContent xmlns:mc="http://schemas.openxmlformats.org/markup-compatibility/2006" xmlns:a14="http://schemas.microsoft.com/office/drawing/2010/main">
        <mc:Choice Requires="a14">
          <p:sp>
            <p:nvSpPr>
              <p:cNvPr id="7" name="内容占位符 2"/>
              <p:cNvSpPr txBox="1">
                <a:spLocks/>
              </p:cNvSpPr>
              <p:nvPr/>
            </p:nvSpPr>
            <p:spPr>
              <a:xfrm>
                <a:off x="838200" y="1323109"/>
                <a:ext cx="10515600" cy="54309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维标准单位（列）向量：</a:t>
                </a:r>
                <a:endParaRPr lang="en-US" altLang="zh-CN" dirty="0" smtClean="0">
                  <a:solidFill>
                    <a:srgbClr val="0B338B"/>
                  </a:solidFill>
                </a:endParaRPr>
              </a:p>
              <a:p>
                <a:pPr marL="0" indent="0">
                  <a:buNone/>
                </a:pPr>
                <a:endParaRPr lang="en-US" altLang="zh-CN" dirty="0" smtClean="0">
                  <a:solidFill>
                    <a:srgbClr val="0B338B"/>
                  </a:solidFill>
                </a:endParaRPr>
              </a:p>
              <a:p>
                <a:pPr marL="0" indent="0" algn="ctr">
                  <a:buNone/>
                </a:pPr>
                <a14:m>
                  <m:oMath xmlns:m="http://schemas.openxmlformats.org/officeDocument/2006/math">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𝑒</m:t>
                        </m:r>
                      </m:e>
                      <m:sub>
                        <m:r>
                          <a:rPr lang="en-US" altLang="zh-CN" i="1" smtClean="0">
                            <a:solidFill>
                              <a:srgbClr val="0B338B"/>
                            </a:solidFill>
                            <a:latin typeface="Cambria Math" panose="02040503050406030204" pitchFamily="18" charset="0"/>
                          </a:rPr>
                          <m:t>𝑗</m:t>
                        </m:r>
                      </m:sub>
                    </m:sSub>
                    <m:r>
                      <a:rPr lang="en-US" altLang="zh-CN" i="1" smtClean="0">
                        <a:solidFill>
                          <a:srgbClr val="0B338B"/>
                        </a:solidFill>
                        <a:latin typeface="Cambria Math" panose="02040503050406030204" pitchFamily="18" charset="0"/>
                      </a:rPr>
                      <m:t>=</m:t>
                    </m:r>
                    <m:d>
                      <m:dPr>
                        <m:ctrlPr>
                          <a:rPr lang="en-US" altLang="zh-CN" i="1" smtClean="0">
                            <a:solidFill>
                              <a:srgbClr val="0B338B"/>
                            </a:solidFill>
                            <a:latin typeface="Cambria Math"/>
                          </a:rPr>
                        </m:ctrlPr>
                      </m:dPr>
                      <m:e>
                        <m:m>
                          <m:mPr>
                            <m:mcs>
                              <m:mc>
                                <m:mcPr>
                                  <m:count m:val="1"/>
                                  <m:mcJc m:val="center"/>
                                </m:mcPr>
                              </m:mc>
                            </m:mcs>
                            <m:ctrlPr>
                              <a:rPr lang="en-US" altLang="zh-CN" i="1" smtClean="0">
                                <a:solidFill>
                                  <a:srgbClr val="0B338B"/>
                                </a:solidFill>
                                <a:latin typeface="Cambria Math"/>
                              </a:rPr>
                            </m:ctrlPr>
                          </m:mPr>
                          <m:mr>
                            <m:e>
                              <m:m>
                                <m:mPr>
                                  <m:mcs>
                                    <m:mc>
                                      <m:mcPr>
                                        <m:count m:val="1"/>
                                        <m:mcJc m:val="center"/>
                                      </m:mcPr>
                                    </m:mc>
                                  </m:mcs>
                                  <m:ctrlPr>
                                    <a:rPr lang="en-US" altLang="zh-CN" i="1" smtClean="0">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rPr>
                                      <m:t>0</m:t>
                                    </m:r>
                                  </m:e>
                                </m:mr>
                                <m:mr>
                                  <m:e>
                                    <m:r>
                                      <a:rPr lang="en-US" altLang="zh-CN" i="1" smtClean="0">
                                        <a:solidFill>
                                          <a:srgbClr val="0B338B"/>
                                        </a:solidFill>
                                        <a:latin typeface="Cambria Math" panose="02040503050406030204" pitchFamily="18" charset="0"/>
                                      </a:rPr>
                                      <m:t>⋮</m:t>
                                    </m:r>
                                  </m:e>
                                </m:mr>
                                <m:mr>
                                  <m:e>
                                    <m:r>
                                      <a:rPr lang="en-US" altLang="zh-CN" i="1" smtClean="0">
                                        <a:solidFill>
                                          <a:srgbClr val="0B338B"/>
                                        </a:solidFill>
                                        <a:latin typeface="Cambria Math" panose="02040503050406030204" pitchFamily="18" charset="0"/>
                                      </a:rPr>
                                      <m:t>0</m:t>
                                    </m:r>
                                  </m:e>
                                </m:mr>
                              </m:m>
                            </m:e>
                          </m:mr>
                          <m:mr>
                            <m:e>
                              <m:m>
                                <m:mPr>
                                  <m:mcs>
                                    <m:mc>
                                      <m:mcPr>
                                        <m:count m:val="1"/>
                                        <m:mcJc m:val="center"/>
                                      </m:mcPr>
                                    </m:mc>
                                  </m:mcs>
                                  <m:ctrlPr>
                                    <a:rPr lang="en-US" altLang="zh-CN" i="1" smtClean="0">
                                      <a:solidFill>
                                        <a:srgbClr val="0B338B"/>
                                      </a:solidFill>
                                      <a:latin typeface="Cambria Math"/>
                                    </a:rPr>
                                  </m:ctrlPr>
                                </m:mPr>
                                <m:mr>
                                  <m:e>
                                    <m:m>
                                      <m:mPr>
                                        <m:mcs>
                                          <m:mc>
                                            <m:mcPr>
                                              <m:count m:val="1"/>
                                              <m:mcJc m:val="center"/>
                                            </m:mcPr>
                                          </m:mc>
                                        </m:mcs>
                                        <m:ctrlPr>
                                          <a:rPr lang="en-US" altLang="zh-CN" i="1" smtClean="0">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rPr>
                                            <m:t>1</m:t>
                                          </m:r>
                                        </m:e>
                                      </m:mr>
                                      <m:mr>
                                        <m:e>
                                          <m:r>
                                            <a:rPr lang="en-US" altLang="zh-CN" i="1" smtClean="0">
                                              <a:solidFill>
                                                <a:srgbClr val="0B338B"/>
                                              </a:solidFill>
                                              <a:latin typeface="Cambria Math" panose="02040503050406030204" pitchFamily="18" charset="0"/>
                                            </a:rPr>
                                            <m:t>0</m:t>
                                          </m:r>
                                        </m:e>
                                      </m:mr>
                                    </m:m>
                                  </m:e>
                                </m:mr>
                                <m:mr>
                                  <m:e>
                                    <m:r>
                                      <a:rPr lang="en-US" altLang="zh-CN" i="1" smtClean="0">
                                        <a:solidFill>
                                          <a:srgbClr val="0B338B"/>
                                        </a:solidFill>
                                        <a:latin typeface="Cambria Math" panose="02040503050406030204" pitchFamily="18" charset="0"/>
                                      </a:rPr>
                                      <m:t>⋮</m:t>
                                    </m:r>
                                  </m:e>
                                </m:mr>
                                <m:mr>
                                  <m:e>
                                    <m:r>
                                      <a:rPr lang="en-US" altLang="zh-CN" i="1" smtClean="0">
                                        <a:solidFill>
                                          <a:srgbClr val="0B338B"/>
                                        </a:solidFill>
                                        <a:latin typeface="Cambria Math" panose="02040503050406030204" pitchFamily="18" charset="0"/>
                                      </a:rPr>
                                      <m:t>0</m:t>
                                    </m:r>
                                  </m:e>
                                </m:mr>
                              </m:m>
                            </m:e>
                          </m:mr>
                        </m:m>
                      </m:e>
                    </m:d>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rPr>
                      <m:t>𝑗</m:t>
                    </m:r>
                  </m:oMath>
                </a14:m>
                <a:r>
                  <a:rPr lang="zh-CN" altLang="en-US" dirty="0" smtClean="0">
                    <a:solidFill>
                      <a:srgbClr val="0B338B"/>
                    </a:solidFill>
                  </a:rPr>
                  <a:t> ，</a:t>
                </a:r>
                <a:endParaRPr lang="en-US" altLang="zh-CN" dirty="0" smtClean="0">
                  <a:solidFill>
                    <a:srgbClr val="0B338B"/>
                  </a:solidFill>
                </a:endParaRPr>
              </a:p>
              <a:p>
                <a:pPr marL="0" indent="0">
                  <a:buNone/>
                </a:pPr>
                <a:r>
                  <a:rPr lang="zh-CN" altLang="en-US" dirty="0" smtClean="0">
                    <a:solidFill>
                      <a:srgbClr val="0B338B"/>
                    </a:solidFill>
                  </a:rPr>
                  <a:t>其中 </a:t>
                </a:r>
                <a14:m>
                  <m:oMath xmlns:m="http://schemas.openxmlformats.org/officeDocument/2006/math">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=1,⋯,</m:t>
                    </m:r>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rPr>
                      <m:t>.</m:t>
                    </m:r>
                  </m:oMath>
                </a14:m>
                <a:endParaRPr lang="en-US" altLang="zh-CN" dirty="0" smtClean="0">
                  <a:solidFill>
                    <a:srgbClr val="0B338B"/>
                  </a:solidFill>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838200" y="1323109"/>
                <a:ext cx="10515600" cy="5430982"/>
              </a:xfrm>
              <a:prstGeom prst="rect">
                <a:avLst/>
              </a:prstGeom>
              <a:blipFill rotWithShape="0">
                <a:blip r:embed="rId2"/>
                <a:stretch>
                  <a:fillRect l="-1217" t="-19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647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2"/>
              <p:cNvSpPr txBox="1">
                <a:spLocks/>
              </p:cNvSpPr>
              <p:nvPr/>
            </p:nvSpPr>
            <p:spPr>
              <a:xfrm>
                <a:off x="838200" y="1108363"/>
                <a:ext cx="10515600" cy="5645727"/>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3000"/>
                  </a:spcBef>
                  <a:buFont typeface="Arial" panose="020B0604020202020204" pitchFamily="34" charset="0"/>
                  <a:buNone/>
                </a:pPr>
                <a:r>
                  <a:rPr lang="en-US" altLang="zh-CN" dirty="0" smtClean="0">
                    <a:solidFill>
                      <a:srgbClr val="0B338B"/>
                    </a:solidFill>
                  </a:rPr>
                  <a:t>    </a:t>
                </a:r>
                <a14:m>
                  <m:oMath xmlns:m="http://schemas.openxmlformats.org/officeDocument/2006/math">
                    <m:r>
                      <a:rPr lang="en-US" altLang="zh-CN" b="0" i="1" smtClean="0">
                        <a:solidFill>
                          <a:srgbClr val="0B338B"/>
                        </a:solidFill>
                        <a:latin typeface="Cambria Math" panose="02040503050406030204" pitchFamily="18" charset="0"/>
                      </a:rPr>
                      <m:t>(1)</m:t>
                    </m:r>
                  </m:oMath>
                </a14:m>
                <a:r>
                  <a:rPr lang="en-US" altLang="zh-CN" dirty="0" smtClean="0">
                    <a:solidFill>
                      <a:srgbClr val="0B338B"/>
                    </a:solidFill>
                  </a:rPr>
                  <a:t> </a:t>
                </a:r>
                <a14:m>
                  <m:oMath xmlns:m="http://schemas.openxmlformats.org/officeDocument/2006/math">
                    <m:sSubSup>
                      <m:sSubSupPr>
                        <m:ctrlPr>
                          <a:rPr lang="en-US" altLang="zh-CN" i="1" smtClean="0">
                            <a:solidFill>
                              <a:srgbClr val="0B338B"/>
                            </a:solidFill>
                            <a:latin typeface="Cambria Math"/>
                          </a:rPr>
                        </m:ctrlPr>
                      </m:sSubSupPr>
                      <m:e>
                        <m:r>
                          <a:rPr lang="en-US" altLang="zh-CN" i="1" smtClean="0">
                            <a:solidFill>
                              <a:srgbClr val="0B338B"/>
                            </a:solidFill>
                            <a:latin typeface="Cambria Math" panose="02040503050406030204" pitchFamily="18" charset="0"/>
                          </a:rPr>
                          <m:t>𝑒</m:t>
                        </m:r>
                      </m:e>
                      <m:sub>
                        <m:r>
                          <a:rPr lang="en-US" altLang="zh-CN" i="1" smtClean="0">
                            <a:solidFill>
                              <a:srgbClr val="0B338B"/>
                            </a:solidFill>
                            <a:latin typeface="Cambria Math" panose="02040503050406030204" pitchFamily="18" charset="0"/>
                          </a:rPr>
                          <m:t>𝑖</m:t>
                        </m:r>
                      </m:sub>
                      <m:sup>
                        <m:r>
                          <a:rPr lang="en-US" altLang="zh-CN" i="1" smtClean="0">
                            <a:solidFill>
                              <a:srgbClr val="0B338B"/>
                            </a:solidFill>
                            <a:latin typeface="Cambria Math" panose="02040503050406030204" pitchFamily="18" charset="0"/>
                          </a:rPr>
                          <m:t>′</m:t>
                        </m:r>
                      </m:sup>
                    </m:sSubSup>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𝑒</m:t>
                        </m:r>
                      </m:e>
                      <m:sub>
                        <m:r>
                          <a:rPr lang="en-US" altLang="zh-CN" i="1" smtClean="0">
                            <a:solidFill>
                              <a:srgbClr val="0B338B"/>
                            </a:solidFill>
                            <a:latin typeface="Cambria Math" panose="02040503050406030204" pitchFamily="18" charset="0"/>
                          </a:rPr>
                          <m:t>𝑗</m:t>
                        </m:r>
                      </m:sub>
                    </m:sSub>
                    <m:r>
                      <a:rPr lang="en-US" altLang="zh-CN" i="1" smtClean="0">
                        <a:solidFill>
                          <a:srgbClr val="0B338B"/>
                        </a:solidFill>
                        <a:latin typeface="Cambria Math" panose="02040503050406030204" pitchFamily="18" charset="0"/>
                      </a:rPr>
                      <m:t>=</m:t>
                    </m:r>
                    <m:d>
                      <m:dPr>
                        <m:begChr m:val="{"/>
                        <m:endChr m:val=""/>
                        <m:ctrlPr>
                          <a:rPr lang="en-US" altLang="zh-CN" i="1" smtClean="0">
                            <a:solidFill>
                              <a:srgbClr val="0B338B"/>
                            </a:solidFill>
                            <a:latin typeface="Cambria Math"/>
                          </a:rPr>
                        </m:ctrlPr>
                      </m:dPr>
                      <m:e>
                        <m:eqArr>
                          <m:eqArrPr>
                            <m:ctrlPr>
                              <a:rPr lang="en-US" altLang="zh-CN" i="1" smtClean="0">
                                <a:solidFill>
                                  <a:srgbClr val="0B338B"/>
                                </a:solidFill>
                                <a:latin typeface="Cambria Math"/>
                              </a:rPr>
                            </m:ctrlPr>
                          </m:eqArrPr>
                          <m:e>
                            <m:r>
                              <a:rPr lang="en-US" altLang="zh-CN" i="1" smtClean="0">
                                <a:solidFill>
                                  <a:srgbClr val="0B338B"/>
                                </a:solidFill>
                                <a:latin typeface="Cambria Math" panose="02040503050406030204" pitchFamily="18" charset="0"/>
                              </a:rPr>
                              <m:t>1,    </m:t>
                            </m:r>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m:t>
                            </m:r>
                          </m:e>
                          <m:e>
                            <m:r>
                              <a:rPr lang="en-US" altLang="zh-CN" i="1" smtClean="0">
                                <a:solidFill>
                                  <a:srgbClr val="0B338B"/>
                                </a:solidFill>
                                <a:latin typeface="Cambria Math" panose="02040503050406030204" pitchFamily="18" charset="0"/>
                              </a:rPr>
                              <m:t>0,    </m:t>
                            </m:r>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𝑗</m:t>
                            </m:r>
                            <m:r>
                              <a:rPr lang="en-US" altLang="zh-CN" i="1" smtClean="0">
                                <a:solidFill>
                                  <a:srgbClr val="0B338B"/>
                                </a:solidFill>
                                <a:latin typeface="Cambria Math" panose="02040503050406030204" pitchFamily="18" charset="0"/>
                                <a:ea typeface="Cambria Math" panose="02040503050406030204" pitchFamily="18" charset="0"/>
                              </a:rPr>
                              <m:t>,</m:t>
                            </m:r>
                          </m:e>
                        </m:eqArr>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=1,⋯,</m:t>
                        </m:r>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rPr>
                          <m:t>.</m:t>
                        </m:r>
                      </m:e>
                    </m:d>
                  </m:oMath>
                </a14:m>
                <a:endParaRPr lang="en-US" altLang="zh-CN" dirty="0" smtClean="0">
                  <a:solidFill>
                    <a:srgbClr val="0B338B"/>
                  </a:solidFill>
                </a:endParaRPr>
              </a:p>
              <a:p>
                <a:pPr marL="0" indent="0">
                  <a:lnSpc>
                    <a:spcPct val="150000"/>
                  </a:lnSpc>
                  <a:spcBef>
                    <a:spcPts val="3000"/>
                  </a:spcBef>
                  <a:buNone/>
                </a:pPr>
                <a:r>
                  <a:rPr lang="en-US" altLang="zh-CN" dirty="0" smtClean="0">
                    <a:solidFill>
                      <a:srgbClr val="0B338B"/>
                    </a:solidFill>
                  </a:rPr>
                  <a:t>    </a:t>
                </a:r>
                <a14:m>
                  <m:oMath xmlns:m="http://schemas.openxmlformats.org/officeDocument/2006/math">
                    <m:r>
                      <a:rPr lang="en-US" altLang="zh-CN" i="1">
                        <a:solidFill>
                          <a:srgbClr val="0B338B"/>
                        </a:solidFill>
                        <a:latin typeface="Cambria Math" panose="02040503050406030204" pitchFamily="18" charset="0"/>
                      </a:rPr>
                      <m:t>(</m:t>
                    </m:r>
                    <m:r>
                      <a:rPr lang="en-US" altLang="zh-CN" b="0" i="1" smtClean="0">
                        <a:solidFill>
                          <a:srgbClr val="0B338B"/>
                        </a:solidFill>
                        <a:latin typeface="Cambria Math" panose="02040503050406030204" pitchFamily="18" charset="0"/>
                      </a:rPr>
                      <m:t>2</m:t>
                    </m:r>
                    <m:r>
                      <a:rPr lang="en-US" altLang="zh-CN" i="1">
                        <a:solidFill>
                          <a:srgbClr val="0B338B"/>
                        </a:solidFill>
                        <a:latin typeface="Cambria Math" panose="02040503050406030204" pitchFamily="18" charset="0"/>
                      </a:rPr>
                      <m:t>)</m:t>
                    </m:r>
                  </m:oMath>
                </a14:m>
                <a:r>
                  <a:rPr lang="en-US" altLang="zh-CN" dirty="0">
                    <a:solidFill>
                      <a:srgbClr val="0B338B"/>
                    </a:solidFill>
                  </a:rPr>
                  <a:t> </a:t>
                </a:r>
                <a:r>
                  <a:rPr lang="zh-CN" altLang="en-US" dirty="0" smtClean="0">
                    <a:solidFill>
                      <a:srgbClr val="0B338B"/>
                    </a:solidFill>
                  </a:rPr>
                  <a:t>对任一矩阵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sSub>
                      <m:sSubPr>
                        <m:ctrlPr>
                          <a:rPr lang="en-US" altLang="zh-CN" i="1" smtClean="0">
                            <a:solidFill>
                              <a:srgbClr val="0B338B"/>
                            </a:solidFill>
                            <a:latin typeface="Cambria Math"/>
                          </a:rPr>
                        </m:ctrlPr>
                      </m:sSubPr>
                      <m:e>
                        <m:d>
                          <m:dPr>
                            <m:ctrlPr>
                              <a:rPr lang="en-US" altLang="zh-CN" i="1">
                                <a:solidFill>
                                  <a:srgbClr val="0B338B"/>
                                </a:solidFill>
                                <a:latin typeface="Cambria Math"/>
                              </a:rPr>
                            </m:ctrlPr>
                          </m:dP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𝑖𝑗</m:t>
                                </m:r>
                              </m:sub>
                            </m:sSub>
                          </m:e>
                        </m:d>
                      </m:e>
                      <m:sub>
                        <m:r>
                          <a:rPr lang="en-US" altLang="zh-CN" i="1" smtClean="0">
                            <a:solidFill>
                              <a:srgbClr val="0B338B"/>
                            </a:solidFill>
                            <a:latin typeface="Cambria Math" panose="02040503050406030204" pitchFamily="18" charset="0"/>
                          </a:rPr>
                          <m:t>𝑚</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𝑛</m:t>
                        </m:r>
                      </m:sub>
                    </m:sSub>
                  </m:oMath>
                </a14:m>
                <a:r>
                  <a:rPr lang="zh-CN" altLang="en-US" dirty="0" smtClean="0">
                    <a:solidFill>
                      <a:srgbClr val="0B338B"/>
                    </a:solidFill>
                  </a:rPr>
                  <a:t>，</a:t>
                </a:r>
                <a:r>
                  <a:rPr lang="zh-CN" altLang="en-US" dirty="0">
                    <a:solidFill>
                      <a:srgbClr val="0B338B"/>
                    </a:solidFill>
                  </a:rPr>
                  <a:t>记</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𝛼</m:t>
                        </m:r>
                      </m:e>
                      <m:sub>
                        <m:r>
                          <a:rPr lang="en-US" altLang="zh-CN" i="1">
                            <a:solidFill>
                              <a:srgbClr val="0B338B"/>
                            </a:solidFill>
                            <a:latin typeface="Cambria Math" panose="02040503050406030204" pitchFamily="18" charset="0"/>
                          </a:rPr>
                          <m:t>𝑗</m:t>
                        </m:r>
                      </m:sub>
                    </m:sSub>
                    <m:r>
                      <a:rPr lang="en-US" altLang="zh-CN" i="1">
                        <a:solidFill>
                          <a:srgbClr val="0B338B"/>
                        </a:solidFill>
                        <a:latin typeface="Cambria Math" panose="02040503050406030204" pitchFamily="18" charset="0"/>
                      </a:rPr>
                      <m:t> </m:t>
                    </m:r>
                  </m:oMath>
                </a14:m>
                <a:r>
                  <a:rPr lang="zh-CN" altLang="en-US" dirty="0">
                    <a:solidFill>
                      <a:srgbClr val="0B338B"/>
                    </a:solidFill>
                  </a:rPr>
                  <a:t>为</a:t>
                </a:r>
                <a14:m>
                  <m:oMath xmlns:m="http://schemas.openxmlformats.org/officeDocument/2006/math">
                    <m:r>
                      <a:rPr lang="en-US" altLang="zh-CN" i="1" dirty="0">
                        <a:solidFill>
                          <a:srgbClr val="0B338B"/>
                        </a:solidFill>
                        <a:latin typeface="Cambria Math" panose="02040503050406030204" pitchFamily="18" charset="0"/>
                      </a:rPr>
                      <m:t> </m:t>
                    </m:r>
                    <m:r>
                      <a:rPr lang="en-US" altLang="zh-CN" i="1" dirty="0">
                        <a:solidFill>
                          <a:srgbClr val="0B338B"/>
                        </a:solidFill>
                        <a:latin typeface="Cambria Math" panose="02040503050406030204" pitchFamily="18" charset="0"/>
                      </a:rPr>
                      <m:t>𝐴</m:t>
                    </m:r>
                    <m:r>
                      <a:rPr lang="en-US" altLang="zh-CN" i="1" dirty="0">
                        <a:solidFill>
                          <a:srgbClr val="0B338B"/>
                        </a:solidFill>
                        <a:latin typeface="Cambria Math" panose="02040503050406030204" pitchFamily="18" charset="0"/>
                      </a:rPr>
                      <m:t> </m:t>
                    </m:r>
                  </m:oMath>
                </a14:m>
                <a:r>
                  <a:rPr lang="zh-CN" altLang="en-US" dirty="0">
                    <a:solidFill>
                      <a:srgbClr val="0B338B"/>
                    </a:solidFill>
                  </a:rPr>
                  <a:t>的第</a:t>
                </a:r>
                <a14:m>
                  <m:oMath xmlns:m="http://schemas.openxmlformats.org/officeDocument/2006/math">
                    <m:r>
                      <a:rPr lang="en-US" altLang="zh-CN">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𝑗</m:t>
                    </m:r>
                    <m:r>
                      <a:rPr lang="en-US" altLang="zh-CN" i="1">
                        <a:solidFill>
                          <a:srgbClr val="0B338B"/>
                        </a:solidFill>
                        <a:latin typeface="Cambria Math" panose="02040503050406030204" pitchFamily="18" charset="0"/>
                      </a:rPr>
                      <m:t> </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𝑗</m:t>
                        </m:r>
                        <m:r>
                          <a:rPr lang="en-US" altLang="zh-CN" i="1">
                            <a:solidFill>
                              <a:srgbClr val="0B338B"/>
                            </a:solidFill>
                            <a:latin typeface="Cambria Math" panose="02040503050406030204" pitchFamily="18" charset="0"/>
                          </a:rPr>
                          <m:t>=1,⋯,</m:t>
                        </m:r>
                        <m:r>
                          <a:rPr lang="en-US" altLang="zh-CN" i="1">
                            <a:solidFill>
                              <a:srgbClr val="0B338B"/>
                            </a:solidFill>
                            <a:latin typeface="Cambria Math" panose="02040503050406030204" pitchFamily="18" charset="0"/>
                            <a:ea typeface="Cambria Math" panose="02040503050406030204" pitchFamily="18" charset="0"/>
                          </a:rPr>
                          <m:t>𝑛</m:t>
                        </m:r>
                      </m:e>
                    </m:d>
                    <m:r>
                      <a:rPr lang="en-US" altLang="zh-CN" i="1">
                        <a:solidFill>
                          <a:srgbClr val="0B338B"/>
                        </a:solidFill>
                        <a:latin typeface="Cambria Math" panose="02040503050406030204" pitchFamily="18" charset="0"/>
                        <a:ea typeface="Cambria Math" panose="02040503050406030204" pitchFamily="18" charset="0"/>
                      </a:rPr>
                      <m:t> </m:t>
                    </m:r>
                  </m:oMath>
                </a14:m>
                <a:r>
                  <a:rPr lang="zh-CN" altLang="en-US" dirty="0">
                    <a:solidFill>
                      <a:srgbClr val="0B338B"/>
                    </a:solidFill>
                  </a:rPr>
                  <a:t>列，</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𝛽</m:t>
                        </m:r>
                      </m:e>
                      <m:sub>
                        <m:r>
                          <a:rPr lang="en-US" altLang="zh-CN" i="1">
                            <a:solidFill>
                              <a:srgbClr val="0B338B"/>
                            </a:solidFill>
                            <a:latin typeface="Cambria Math" panose="02040503050406030204" pitchFamily="18" charset="0"/>
                          </a:rPr>
                          <m:t>𝑖</m:t>
                        </m:r>
                      </m:sub>
                    </m:sSub>
                    <m:r>
                      <a:rPr lang="en-US" altLang="zh-CN" i="1">
                        <a:solidFill>
                          <a:srgbClr val="0B338B"/>
                        </a:solidFill>
                        <a:latin typeface="Cambria Math" panose="02040503050406030204" pitchFamily="18" charset="0"/>
                      </a:rPr>
                      <m:t> </m:t>
                    </m:r>
                  </m:oMath>
                </a14:m>
                <a:r>
                  <a:rPr lang="zh-CN" altLang="en-US" dirty="0">
                    <a:solidFill>
                      <a:srgbClr val="0B338B"/>
                    </a:solidFill>
                  </a:rPr>
                  <a:t>为</a:t>
                </a:r>
                <a14:m>
                  <m:oMath xmlns:m="http://schemas.openxmlformats.org/officeDocument/2006/math">
                    <m:r>
                      <a:rPr lang="en-US" altLang="zh-CN" dirty="0">
                        <a:solidFill>
                          <a:srgbClr val="0B338B"/>
                        </a:solidFill>
                        <a:latin typeface="Cambria Math" panose="02040503050406030204" pitchFamily="18" charset="0"/>
                      </a:rPr>
                      <m:t> </m:t>
                    </m:r>
                    <m:r>
                      <a:rPr lang="en-US" altLang="zh-CN" i="1" dirty="0">
                        <a:solidFill>
                          <a:srgbClr val="0B338B"/>
                        </a:solidFill>
                        <a:latin typeface="Cambria Math" panose="02040503050406030204" pitchFamily="18" charset="0"/>
                      </a:rPr>
                      <m:t>𝐴</m:t>
                    </m:r>
                    <m:r>
                      <a:rPr lang="en-US" altLang="zh-CN" i="1" dirty="0">
                        <a:solidFill>
                          <a:srgbClr val="0B338B"/>
                        </a:solidFill>
                        <a:latin typeface="Cambria Math" panose="02040503050406030204" pitchFamily="18" charset="0"/>
                      </a:rPr>
                      <m:t> </m:t>
                    </m:r>
                  </m:oMath>
                </a14:m>
                <a:r>
                  <a:rPr lang="zh-CN" altLang="en-US" dirty="0">
                    <a:solidFill>
                      <a:srgbClr val="0B338B"/>
                    </a:solidFill>
                  </a:rPr>
                  <a:t>的第 </a:t>
                </a:r>
                <a14:m>
                  <m:oMath xmlns:m="http://schemas.openxmlformats.org/officeDocument/2006/math">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 </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=1,⋯,</m:t>
                        </m:r>
                        <m:r>
                          <a:rPr lang="en-US" altLang="zh-CN" b="0" i="1" smtClean="0">
                            <a:solidFill>
                              <a:srgbClr val="0B338B"/>
                            </a:solidFill>
                            <a:latin typeface="Cambria Math" panose="02040503050406030204" pitchFamily="18" charset="0"/>
                          </a:rPr>
                          <m:t>𝑚</m:t>
                        </m:r>
                      </m:e>
                    </m:d>
                  </m:oMath>
                </a14:m>
                <a:r>
                  <a:rPr lang="zh-CN" altLang="en-US" dirty="0">
                    <a:solidFill>
                      <a:srgbClr val="0B338B"/>
                    </a:solidFill>
                  </a:rPr>
                  <a:t> </a:t>
                </a:r>
                <a:r>
                  <a:rPr lang="zh-CN" altLang="en-US" dirty="0" smtClean="0">
                    <a:solidFill>
                      <a:srgbClr val="0B338B"/>
                    </a:solidFill>
                  </a:rPr>
                  <a:t>行，则有</a:t>
                </a:r>
                <a:endParaRPr lang="en-US" altLang="zh-CN" dirty="0" smtClean="0">
                  <a:solidFill>
                    <a:srgbClr val="0B338B"/>
                  </a:solidFill>
                </a:endParaRPr>
              </a:p>
              <a:p>
                <a:pPr marL="0" indent="0" algn="ctr">
                  <a:lnSpc>
                    <a:spcPct val="120000"/>
                  </a:lnSpc>
                  <a:spcBef>
                    <a:spcPts val="1800"/>
                  </a:spcBef>
                  <a:buNone/>
                </a:pPr>
                <a14:m>
                  <m:oMathPara xmlns:m="http://schemas.openxmlformats.org/officeDocument/2006/math">
                    <m:oMathParaPr>
                      <m:jc m:val="centerGroup"/>
                    </m:oMathParaPr>
                    <m:oMath xmlns:m="http://schemas.openxmlformats.org/officeDocument/2006/math">
                      <m:r>
                        <a:rPr lang="en-US" altLang="zh-CN" i="1" smtClean="0">
                          <a:solidFill>
                            <a:srgbClr val="0B338B"/>
                          </a:solidFill>
                          <a:latin typeface="Cambria Math" panose="02040503050406030204" pitchFamily="18" charset="0"/>
                        </a:rPr>
                        <m:t>𝐴</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𝑒</m:t>
                          </m:r>
                        </m:e>
                        <m:sub>
                          <m:r>
                            <a:rPr lang="en-US" altLang="zh-CN" i="1" smtClean="0">
                              <a:solidFill>
                                <a:srgbClr val="0B338B"/>
                              </a:solidFill>
                              <a:latin typeface="Cambria Math" panose="02040503050406030204" pitchFamily="18" charset="0"/>
                            </a:rPr>
                            <m:t>𝑗</m:t>
                          </m:r>
                        </m:sub>
                      </m:sSub>
                      <m:r>
                        <a:rPr lang="en-US" altLang="zh-CN" i="1">
                          <a:solidFill>
                            <a:srgbClr val="0B338B"/>
                          </a:solidFill>
                          <a:latin typeface="Cambria Math" panose="02040503050406030204" pitchFamily="18" charset="0"/>
                        </a:rPr>
                        <m:t>=</m:t>
                      </m:r>
                      <m:d>
                        <m:dPr>
                          <m:ctrlPr>
                            <a:rPr lang="en-US" altLang="zh-CN" i="1" smtClean="0">
                              <a:solidFill>
                                <a:srgbClr val="0B338B"/>
                              </a:solidFill>
                              <a:latin typeface="Cambria Math"/>
                            </a:rPr>
                          </m:ctrlPr>
                        </m:dPr>
                        <m:e>
                          <m:m>
                            <m:mPr>
                              <m:mcs>
                                <m:mc>
                                  <m:mcPr>
                                    <m:count m:val="4"/>
                                    <m:mcJc m:val="center"/>
                                  </m:mcPr>
                                </m:mc>
                              </m:mcs>
                              <m:ctrlPr>
                                <a:rPr lang="en-US" altLang="zh-CN" i="1">
                                  <a:solidFill>
                                    <a:srgbClr val="0B338B"/>
                                  </a:solidFill>
                                  <a:latin typeface="Cambria Math"/>
                                </a:rPr>
                              </m:ctrlPr>
                            </m:mPr>
                            <m:mr>
                              <m:e>
                                <m:sSub>
                                  <m:sSubPr>
                                    <m:ctrlPr>
                                      <a:rPr lang="en-US" altLang="zh-CN" i="1">
                                        <a:solidFill>
                                          <a:srgbClr val="0B338B"/>
                                        </a:solidFill>
                                        <a:latin typeface="Cambria Math"/>
                                      </a:rPr>
                                    </m:ctrlPr>
                                  </m:sSubPr>
                                  <m:e>
                                    <m:r>
                                      <m:rPr>
                                        <m:brk m:alnAt="7"/>
                                      </m:rPr>
                                      <a:rPr lang="en-US" altLang="zh-CN" i="1">
                                        <a:solidFill>
                                          <a:srgbClr val="0B338B"/>
                                        </a:solidFill>
                                        <a:latin typeface="Cambria Math" panose="02040503050406030204" pitchFamily="18" charset="0"/>
                                      </a:rPr>
                                      <m:t>𝑎</m:t>
                                    </m:r>
                                  </m:e>
                                  <m:sub>
                                    <m:r>
                                      <m:rPr>
                                        <m:brk m:alnAt="7"/>
                                      </m:rPr>
                                      <a:rPr lang="en-US" altLang="zh-CN" i="1">
                                        <a:solidFill>
                                          <a:srgbClr val="0B338B"/>
                                        </a:solidFill>
                                        <a:latin typeface="Cambria Math" panose="02040503050406030204" pitchFamily="18" charset="0"/>
                                      </a:rPr>
                                      <m:t>1</m:t>
                                    </m:r>
                                    <m:r>
                                      <a:rPr lang="en-US" altLang="zh-CN" i="1">
                                        <a:solidFill>
                                          <a:srgbClr val="0B338B"/>
                                        </a:solidFill>
                                        <a:latin typeface="Cambria Math" panose="02040503050406030204" pitchFamily="18" charset="0"/>
                                      </a:rPr>
                                      <m:t>1</m:t>
                                    </m:r>
                                  </m:sub>
                                </m:sSub>
                              </m:e>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12</m:t>
                                    </m:r>
                                  </m:sub>
                                </m:sSub>
                              </m:e>
                              <m:e>
                                <m:r>
                                  <a:rPr lang="en-US" altLang="zh-CN" i="1">
                                    <a:solidFill>
                                      <a:srgbClr val="0B338B"/>
                                    </a:solidFill>
                                    <a:latin typeface="Cambria Math" panose="02040503050406030204" pitchFamily="18" charset="0"/>
                                    <a:ea typeface="Cambria Math" panose="02040503050406030204" pitchFamily="18" charset="0"/>
                                  </a:rPr>
                                  <m:t>⋯</m:t>
                                </m:r>
                              </m:e>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1</m:t>
                                    </m:r>
                                    <m:r>
                                      <a:rPr lang="en-US" altLang="zh-CN" i="1">
                                        <a:solidFill>
                                          <a:srgbClr val="0B338B"/>
                                        </a:solidFill>
                                        <a:latin typeface="Cambria Math" panose="02040503050406030204" pitchFamily="18" charset="0"/>
                                      </a:rPr>
                                      <m:t>𝑛</m:t>
                                    </m:r>
                                  </m:sub>
                                </m:sSub>
                              </m:e>
                            </m:mr>
                            <m:m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21</m:t>
                                    </m:r>
                                  </m:sub>
                                </m:sSub>
                              </m:e>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22</m:t>
                                    </m:r>
                                  </m:sub>
                                </m:sSub>
                              </m:e>
                              <m:e>
                                <m:r>
                                  <a:rPr lang="en-US" altLang="zh-CN" i="1">
                                    <a:solidFill>
                                      <a:srgbClr val="0B338B"/>
                                    </a:solidFill>
                                    <a:latin typeface="Cambria Math" panose="02040503050406030204" pitchFamily="18" charset="0"/>
                                    <a:ea typeface="Cambria Math" panose="02040503050406030204" pitchFamily="18" charset="0"/>
                                  </a:rPr>
                                  <m:t>⋯</m:t>
                                </m:r>
                              </m:e>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2</m:t>
                                    </m:r>
                                    <m:r>
                                      <a:rPr lang="en-US" altLang="zh-CN" i="1">
                                        <a:solidFill>
                                          <a:srgbClr val="0B338B"/>
                                        </a:solidFill>
                                        <a:latin typeface="Cambria Math" panose="02040503050406030204" pitchFamily="18" charset="0"/>
                                      </a:rPr>
                                      <m:t>𝑛</m:t>
                                    </m:r>
                                  </m:sub>
                                </m:sSub>
                              </m:e>
                            </m:mr>
                            <m:mr>
                              <m:e>
                                <m:r>
                                  <a:rPr lang="en-US" altLang="zh-CN" i="1">
                                    <a:solidFill>
                                      <a:srgbClr val="0B338B"/>
                                    </a:solidFill>
                                    <a:latin typeface="Cambria Math" panose="02040503050406030204" pitchFamily="18" charset="0"/>
                                    <a:ea typeface="Cambria Math" panose="02040503050406030204" pitchFamily="18" charset="0"/>
                                  </a:rPr>
                                  <m:t>⋮</m:t>
                                </m:r>
                              </m:e>
                              <m:e>
                                <m:r>
                                  <a:rPr lang="en-US" altLang="zh-CN" i="1">
                                    <a:solidFill>
                                      <a:srgbClr val="0B338B"/>
                                    </a:solidFill>
                                    <a:latin typeface="Cambria Math" panose="02040503050406030204" pitchFamily="18" charset="0"/>
                                    <a:ea typeface="Cambria Math" panose="02040503050406030204" pitchFamily="18" charset="0"/>
                                  </a:rPr>
                                  <m:t>⋮</m:t>
                                </m:r>
                              </m:e>
                              <m:e>
                                <m:r>
                                  <a:rPr lang="en-US" altLang="zh-CN" i="1">
                                    <a:solidFill>
                                      <a:srgbClr val="0B338B"/>
                                    </a:solidFill>
                                    <a:latin typeface="Cambria Math" panose="02040503050406030204" pitchFamily="18" charset="0"/>
                                    <a:ea typeface="Cambria Math" panose="02040503050406030204" pitchFamily="18" charset="0"/>
                                  </a:rPr>
                                  <m:t>⋱</m:t>
                                </m:r>
                              </m:e>
                              <m:e>
                                <m:r>
                                  <a:rPr lang="en-US" altLang="zh-CN" i="1">
                                    <a:solidFill>
                                      <a:srgbClr val="0B338B"/>
                                    </a:solidFill>
                                    <a:latin typeface="Cambria Math" panose="02040503050406030204" pitchFamily="18" charset="0"/>
                                    <a:ea typeface="Cambria Math" panose="02040503050406030204" pitchFamily="18" charset="0"/>
                                  </a:rPr>
                                  <m:t>⋮</m:t>
                                </m:r>
                              </m:e>
                            </m:mr>
                            <m:m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𝑚</m:t>
                                    </m:r>
                                    <m:r>
                                      <a:rPr lang="en-US" altLang="zh-CN" i="1">
                                        <a:solidFill>
                                          <a:srgbClr val="0B338B"/>
                                        </a:solidFill>
                                        <a:latin typeface="Cambria Math" panose="02040503050406030204" pitchFamily="18" charset="0"/>
                                      </a:rPr>
                                      <m:t>1</m:t>
                                    </m:r>
                                  </m:sub>
                                </m:sSub>
                              </m:e>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𝑚</m:t>
                                    </m:r>
                                    <m:r>
                                      <a:rPr lang="en-US" altLang="zh-CN" i="1">
                                        <a:solidFill>
                                          <a:srgbClr val="0B338B"/>
                                        </a:solidFill>
                                        <a:latin typeface="Cambria Math" panose="02040503050406030204" pitchFamily="18" charset="0"/>
                                      </a:rPr>
                                      <m:t>2</m:t>
                                    </m:r>
                                  </m:sub>
                                </m:sSub>
                              </m:e>
                              <m:e>
                                <m:r>
                                  <a:rPr lang="en-US" altLang="zh-CN" i="1">
                                    <a:solidFill>
                                      <a:srgbClr val="0B338B"/>
                                    </a:solidFill>
                                    <a:latin typeface="Cambria Math" panose="02040503050406030204" pitchFamily="18" charset="0"/>
                                    <a:ea typeface="Cambria Math" panose="02040503050406030204" pitchFamily="18" charset="0"/>
                                  </a:rPr>
                                  <m:t>⋯</m:t>
                                </m:r>
                              </m:e>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𝑚𝑛</m:t>
                                    </m:r>
                                  </m:sub>
                                </m:sSub>
                              </m:e>
                            </m:mr>
                          </m:m>
                        </m:e>
                      </m:d>
                      <m:d>
                        <m:dPr>
                          <m:ctrlPr>
                            <a:rPr lang="en-US" altLang="zh-CN" i="1">
                              <a:solidFill>
                                <a:srgbClr val="0B338B"/>
                              </a:solidFill>
                              <a:latin typeface="Cambria Math"/>
                            </a:rPr>
                          </m:ctrlPr>
                        </m:dPr>
                        <m:e>
                          <m:m>
                            <m:mPr>
                              <m:mcs>
                                <m:mc>
                                  <m:mcPr>
                                    <m:count m:val="1"/>
                                    <m:mcJc m:val="center"/>
                                  </m:mcPr>
                                </m:mc>
                              </m:mcs>
                              <m:ctrlPr>
                                <a:rPr lang="en-US" altLang="zh-CN" i="1">
                                  <a:solidFill>
                                    <a:srgbClr val="0B338B"/>
                                  </a:solidFill>
                                  <a:latin typeface="Cambria Math"/>
                                </a:rPr>
                              </m:ctrlPr>
                            </m:mPr>
                            <m:mr>
                              <m:e>
                                <m:m>
                                  <m:mPr>
                                    <m:mcs>
                                      <m:mc>
                                        <m:mcPr>
                                          <m:count m:val="1"/>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0</m:t>
                                      </m:r>
                                    </m:e>
                                  </m:mr>
                                  <m:mr>
                                    <m:e>
                                      <m:r>
                                        <a:rPr lang="en-US" altLang="zh-CN" i="1">
                                          <a:solidFill>
                                            <a:srgbClr val="0B338B"/>
                                          </a:solidFill>
                                          <a:latin typeface="Cambria Math" panose="02040503050406030204" pitchFamily="18" charset="0"/>
                                        </a:rPr>
                                        <m:t>⋮</m:t>
                                      </m:r>
                                    </m:e>
                                  </m:mr>
                                  <m:mr>
                                    <m:e>
                                      <m:r>
                                        <a:rPr lang="en-US" altLang="zh-CN" i="1">
                                          <a:solidFill>
                                            <a:srgbClr val="0B338B"/>
                                          </a:solidFill>
                                          <a:latin typeface="Cambria Math" panose="02040503050406030204" pitchFamily="18" charset="0"/>
                                        </a:rPr>
                                        <m:t>0</m:t>
                                      </m:r>
                                    </m:e>
                                  </m:mr>
                                </m:m>
                              </m:e>
                            </m:mr>
                            <m:mr>
                              <m:e>
                                <m:m>
                                  <m:mPr>
                                    <m:mcs>
                                      <m:mc>
                                        <m:mcPr>
                                          <m:count m:val="1"/>
                                          <m:mcJc m:val="center"/>
                                        </m:mcPr>
                                      </m:mc>
                                    </m:mcs>
                                    <m:ctrlPr>
                                      <a:rPr lang="en-US" altLang="zh-CN" i="1">
                                        <a:solidFill>
                                          <a:srgbClr val="0B338B"/>
                                        </a:solidFill>
                                        <a:latin typeface="Cambria Math"/>
                                      </a:rPr>
                                    </m:ctrlPr>
                                  </m:mPr>
                                  <m:mr>
                                    <m:e>
                                      <m:m>
                                        <m:mPr>
                                          <m:mcs>
                                            <m:mc>
                                              <m:mcPr>
                                                <m:count m:val="1"/>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1</m:t>
                                            </m:r>
                                          </m:e>
                                        </m:mr>
                                        <m:mr>
                                          <m:e>
                                            <m:r>
                                              <a:rPr lang="en-US" altLang="zh-CN" i="1">
                                                <a:solidFill>
                                                  <a:srgbClr val="0B338B"/>
                                                </a:solidFill>
                                                <a:latin typeface="Cambria Math" panose="02040503050406030204" pitchFamily="18" charset="0"/>
                                              </a:rPr>
                                              <m:t>0</m:t>
                                            </m:r>
                                          </m:e>
                                        </m:mr>
                                      </m:m>
                                    </m:e>
                                  </m:mr>
                                  <m:mr>
                                    <m:e>
                                      <m:r>
                                        <a:rPr lang="en-US" altLang="zh-CN" i="1">
                                          <a:solidFill>
                                            <a:srgbClr val="0B338B"/>
                                          </a:solidFill>
                                          <a:latin typeface="Cambria Math" panose="02040503050406030204" pitchFamily="18" charset="0"/>
                                        </a:rPr>
                                        <m:t>⋮</m:t>
                                      </m:r>
                                    </m:e>
                                  </m:mr>
                                  <m:mr>
                                    <m:e>
                                      <m:r>
                                        <a:rPr lang="en-US" altLang="zh-CN" i="1">
                                          <a:solidFill>
                                            <a:srgbClr val="0B338B"/>
                                          </a:solidFill>
                                          <a:latin typeface="Cambria Math" panose="02040503050406030204" pitchFamily="18" charset="0"/>
                                        </a:rPr>
                                        <m:t>0</m:t>
                                      </m:r>
                                    </m:e>
                                  </m:mr>
                                </m:m>
                              </m:e>
                            </m:mr>
                          </m:m>
                        </m:e>
                      </m:d>
                      <m:r>
                        <a:rPr lang="en-US" altLang="zh-CN" i="1">
                          <a:solidFill>
                            <a:srgbClr val="0B338B"/>
                          </a:solidFill>
                          <a:latin typeface="Cambria Math" panose="02040503050406030204" pitchFamily="18" charset="0"/>
                        </a:rPr>
                        <m:t>=</m:t>
                      </m:r>
                      <m:d>
                        <m:dPr>
                          <m:ctrlPr>
                            <a:rPr lang="en-US" altLang="zh-CN" i="1" smtClean="0">
                              <a:solidFill>
                                <a:srgbClr val="0B338B"/>
                              </a:solidFill>
                              <a:latin typeface="Cambria Math"/>
                            </a:rPr>
                          </m:ctrlPr>
                        </m:dPr>
                        <m:e>
                          <m:m>
                            <m:mPr>
                              <m:mcs>
                                <m:mc>
                                  <m:mcPr>
                                    <m:count m:val="1"/>
                                    <m:mcJc m:val="center"/>
                                  </m:mcPr>
                                </m:mc>
                              </m:mcs>
                              <m:ctrlPr>
                                <a:rPr lang="en-US" altLang="zh-CN" b="0" i="1" smtClean="0">
                                  <a:solidFill>
                                    <a:srgbClr val="0B338B"/>
                                  </a:solidFill>
                                  <a:latin typeface="Cambria Math"/>
                                </a:rPr>
                              </m:ctrlPr>
                            </m:mPr>
                            <m:mr>
                              <m:e>
                                <m:sSub>
                                  <m:sSubPr>
                                    <m:ctrlPr>
                                      <a:rPr lang="en-US" altLang="zh-CN" b="0" i="1" smtClean="0">
                                        <a:solidFill>
                                          <a:srgbClr val="0B338B"/>
                                        </a:solidFill>
                                        <a:latin typeface="Cambria Math"/>
                                      </a:rPr>
                                    </m:ctrlPr>
                                  </m:sSubPr>
                                  <m:e>
                                    <m:r>
                                      <m:rPr>
                                        <m:brk m:alnAt="7"/>
                                      </m:rPr>
                                      <a:rPr lang="en-US" altLang="zh-CN" b="0" i="1" smtClean="0">
                                        <a:solidFill>
                                          <a:srgbClr val="0B338B"/>
                                        </a:solidFill>
                                        <a:latin typeface="Cambria Math" panose="02040503050406030204" pitchFamily="18" charset="0"/>
                                      </a:rPr>
                                      <m:t>𝑎</m:t>
                                    </m:r>
                                  </m:e>
                                  <m:sub>
                                    <m:r>
                                      <m:rPr>
                                        <m:brk m:alnAt="7"/>
                                      </m:rPr>
                                      <a:rPr lang="en-US" altLang="zh-CN" b="0" i="1" smtClean="0">
                                        <a:solidFill>
                                          <a:srgbClr val="0B338B"/>
                                        </a:solidFill>
                                        <a:latin typeface="Cambria Math" panose="02040503050406030204" pitchFamily="18" charset="0"/>
                                      </a:rPr>
                                      <m:t>1</m:t>
                                    </m:r>
                                    <m:r>
                                      <a:rPr lang="en-US" altLang="zh-CN" b="0" i="1" smtClean="0">
                                        <a:solidFill>
                                          <a:srgbClr val="0B338B"/>
                                        </a:solidFill>
                                        <a:latin typeface="Cambria Math" panose="02040503050406030204" pitchFamily="18" charset="0"/>
                                      </a:rPr>
                                      <m:t>𝑗</m:t>
                                    </m:r>
                                  </m:sub>
                                </m:sSub>
                              </m:e>
                            </m:mr>
                            <m:mr>
                              <m:e>
                                <m:sSub>
                                  <m:sSubPr>
                                    <m:ctrlPr>
                                      <a:rPr lang="en-US" altLang="zh-CN" b="0" i="1" smtClean="0">
                                        <a:solidFill>
                                          <a:srgbClr val="0B338B"/>
                                        </a:solidFill>
                                        <a:latin typeface="Cambria Math"/>
                                      </a:rPr>
                                    </m:ctrlPr>
                                  </m:sSubPr>
                                  <m:e>
                                    <m:r>
                                      <a:rPr lang="en-US" altLang="zh-CN" b="0" i="1" smtClean="0">
                                        <a:solidFill>
                                          <a:srgbClr val="0B338B"/>
                                        </a:solidFill>
                                        <a:latin typeface="Cambria Math" panose="02040503050406030204" pitchFamily="18" charset="0"/>
                                      </a:rPr>
                                      <m:t>𝑎</m:t>
                                    </m:r>
                                  </m:e>
                                  <m:sub>
                                    <m:r>
                                      <a:rPr lang="en-US" altLang="zh-CN" b="0" i="1" smtClean="0">
                                        <a:solidFill>
                                          <a:srgbClr val="0B338B"/>
                                        </a:solidFill>
                                        <a:latin typeface="Cambria Math" panose="02040503050406030204" pitchFamily="18" charset="0"/>
                                      </a:rPr>
                                      <m:t>2</m:t>
                                    </m:r>
                                    <m:r>
                                      <a:rPr lang="en-US" altLang="zh-CN" b="0" i="1" smtClean="0">
                                        <a:solidFill>
                                          <a:srgbClr val="0B338B"/>
                                        </a:solidFill>
                                        <a:latin typeface="Cambria Math" panose="02040503050406030204" pitchFamily="18" charset="0"/>
                                      </a:rPr>
                                      <m:t>𝑗</m:t>
                                    </m:r>
                                  </m:sub>
                                </m:sSub>
                              </m:e>
                            </m:mr>
                            <m:mr>
                              <m:e>
                                <m:r>
                                  <a:rPr lang="en-US" altLang="zh-CN" b="0" i="1" smtClean="0">
                                    <a:solidFill>
                                      <a:srgbClr val="0B338B"/>
                                    </a:solidFill>
                                    <a:latin typeface="Cambria Math" panose="02040503050406030204" pitchFamily="18" charset="0"/>
                                    <a:ea typeface="Cambria Math" panose="02040503050406030204" pitchFamily="18" charset="0"/>
                                  </a:rPr>
                                  <m:t>⋮</m:t>
                                </m:r>
                              </m:e>
                            </m:mr>
                            <m:mr>
                              <m:e>
                                <m:sSub>
                                  <m:sSubPr>
                                    <m:ctrlPr>
                                      <a:rPr lang="en-US" altLang="zh-CN" b="0" i="1" smtClean="0">
                                        <a:solidFill>
                                          <a:srgbClr val="0B338B"/>
                                        </a:solidFill>
                                        <a:latin typeface="Cambria Math"/>
                                        <a:ea typeface="Cambria Math" panose="02040503050406030204" pitchFamily="18" charset="0"/>
                                      </a:rPr>
                                    </m:ctrlPr>
                                  </m:sSubPr>
                                  <m:e>
                                    <m:r>
                                      <a:rPr lang="en-US" altLang="zh-CN" b="0" i="1" smtClean="0">
                                        <a:solidFill>
                                          <a:srgbClr val="0B338B"/>
                                        </a:solidFill>
                                        <a:latin typeface="Cambria Math" panose="02040503050406030204" pitchFamily="18" charset="0"/>
                                        <a:ea typeface="Cambria Math" panose="02040503050406030204" pitchFamily="18" charset="0"/>
                                      </a:rPr>
                                      <m:t>𝑎</m:t>
                                    </m:r>
                                  </m:e>
                                  <m:sub>
                                    <m:r>
                                      <a:rPr lang="en-US" altLang="zh-CN" b="0" i="1" smtClean="0">
                                        <a:solidFill>
                                          <a:srgbClr val="0B338B"/>
                                        </a:solidFill>
                                        <a:latin typeface="Cambria Math" panose="02040503050406030204" pitchFamily="18" charset="0"/>
                                        <a:ea typeface="Cambria Math" panose="02040503050406030204" pitchFamily="18" charset="0"/>
                                      </a:rPr>
                                      <m:t>𝑛𝑗</m:t>
                                    </m:r>
                                  </m:sub>
                                </m:sSub>
                              </m:e>
                            </m:mr>
                          </m:m>
                        </m:e>
                      </m:d>
                      <m:r>
                        <a:rPr lang="en-US" altLang="zh-CN" b="0" i="1" smtClean="0">
                          <a:solidFill>
                            <a:srgbClr val="0B338B"/>
                          </a:solidFill>
                          <a:latin typeface="Cambria Math" panose="02040503050406030204" pitchFamily="18" charset="0"/>
                        </a:rPr>
                        <m:t>=</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𝛼</m:t>
                          </m:r>
                        </m:e>
                        <m:sub>
                          <m:r>
                            <a:rPr lang="en-US" altLang="zh-CN" i="1" smtClean="0">
                              <a:solidFill>
                                <a:srgbClr val="0B338B"/>
                              </a:solidFill>
                              <a:latin typeface="Cambria Math" panose="02040503050406030204" pitchFamily="18" charset="0"/>
                            </a:rPr>
                            <m:t>𝑗</m:t>
                          </m:r>
                        </m:sub>
                      </m:sSub>
                      <m:r>
                        <a:rPr lang="en-US" altLang="zh-CN" i="1" smtClean="0">
                          <a:solidFill>
                            <a:srgbClr val="0B338B"/>
                          </a:solidFill>
                          <a:latin typeface="Cambria Math" panose="02040503050406030204" pitchFamily="18" charset="0"/>
                        </a:rPr>
                        <m:t>,  </m:t>
                      </m:r>
                    </m:oMath>
                  </m:oMathPara>
                </a14:m>
                <a:endParaRPr lang="en-US" altLang="zh-CN" i="1" dirty="0" smtClean="0">
                  <a:solidFill>
                    <a:srgbClr val="0B338B"/>
                  </a:solidFill>
                  <a:latin typeface="Cambria Math" panose="02040503050406030204" pitchFamily="18" charset="0"/>
                </a:endParaRPr>
              </a:p>
              <a:p>
                <a:pPr marL="0" indent="0">
                  <a:lnSpc>
                    <a:spcPct val="120000"/>
                  </a:lnSpc>
                  <a:spcBef>
                    <a:spcPts val="0"/>
                  </a:spcBef>
                  <a:buNone/>
                </a:pPr>
                <a:r>
                  <a:rPr lang="zh-CN" altLang="en-US" sz="2900" dirty="0">
                    <a:solidFill>
                      <a:srgbClr val="0B338B"/>
                    </a:solidFill>
                  </a:rPr>
                  <a:t>同理</a:t>
                </a:r>
                <a:r>
                  <a:rPr lang="zh-CN" altLang="en-US" sz="2900" dirty="0" smtClean="0">
                    <a:solidFill>
                      <a:srgbClr val="0B338B"/>
                    </a:solidFill>
                  </a:rPr>
                  <a:t>有</a:t>
                </a:r>
                <a:endParaRPr lang="en-US" altLang="zh-CN" sz="2900" dirty="0">
                  <a:solidFill>
                    <a:srgbClr val="0B338B"/>
                  </a:solidFill>
                </a:endParaRPr>
              </a:p>
              <a:p>
                <a:pPr marL="0" indent="0" algn="ctr">
                  <a:lnSpc>
                    <a:spcPct val="150000"/>
                  </a:lnSpc>
                  <a:spcBef>
                    <a:spcPts val="30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en-US" altLang="zh-CN" i="1">
                              <a:solidFill>
                                <a:srgbClr val="0B338B"/>
                              </a:solidFill>
                              <a:latin typeface="Cambria Math"/>
                            </a:rPr>
                          </m:ctrlPr>
                        </m:sSubSupPr>
                        <m:e>
                          <m:r>
                            <a:rPr lang="en-US" altLang="zh-CN" i="1">
                              <a:solidFill>
                                <a:srgbClr val="0B338B"/>
                              </a:solidFill>
                              <a:latin typeface="Cambria Math" panose="02040503050406030204" pitchFamily="18" charset="0"/>
                            </a:rPr>
                            <m:t>𝑒</m:t>
                          </m:r>
                        </m:e>
                        <m:sub>
                          <m:r>
                            <a:rPr lang="en-US" altLang="zh-CN" i="1">
                              <a:solidFill>
                                <a:srgbClr val="0B338B"/>
                              </a:solidFill>
                              <a:latin typeface="Cambria Math" panose="02040503050406030204" pitchFamily="18" charset="0"/>
                            </a:rPr>
                            <m:t>𝑖</m:t>
                          </m:r>
                        </m:sub>
                        <m:sup>
                          <m:r>
                            <a:rPr lang="en-US" altLang="zh-CN" i="1">
                              <a:solidFill>
                                <a:srgbClr val="0B338B"/>
                              </a:solidFill>
                              <a:latin typeface="Cambria Math" panose="02040503050406030204" pitchFamily="18" charset="0"/>
                            </a:rPr>
                            <m:t>′</m:t>
                          </m:r>
                        </m:sup>
                      </m:sSubSup>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𝛽</m:t>
                          </m:r>
                        </m:e>
                        <m:sub>
                          <m:r>
                            <a:rPr lang="en-US" altLang="zh-CN" i="1" smtClean="0">
                              <a:solidFill>
                                <a:srgbClr val="0B338B"/>
                              </a:solidFill>
                              <a:latin typeface="Cambria Math" panose="02040503050406030204" pitchFamily="18" charset="0"/>
                            </a:rPr>
                            <m:t>𝑖</m:t>
                          </m:r>
                        </m:sub>
                      </m:sSub>
                      <m:r>
                        <a:rPr lang="en-US" altLang="zh-CN" i="1" smtClean="0">
                          <a:solidFill>
                            <a:srgbClr val="0B338B"/>
                          </a:solidFill>
                          <a:latin typeface="Cambria Math" panose="02040503050406030204" pitchFamily="18" charset="0"/>
                        </a:rPr>
                        <m:t>,  </m:t>
                      </m:r>
                      <m:sSubSup>
                        <m:sSubSupPr>
                          <m:ctrlPr>
                            <a:rPr lang="en-US" altLang="zh-CN" i="1" smtClean="0">
                              <a:solidFill>
                                <a:srgbClr val="0B338B"/>
                              </a:solidFill>
                              <a:latin typeface="Cambria Math"/>
                            </a:rPr>
                          </m:ctrlPr>
                        </m:sSubSupPr>
                        <m:e>
                          <m:r>
                            <a:rPr lang="en-US" altLang="zh-CN" i="1" smtClean="0">
                              <a:solidFill>
                                <a:srgbClr val="0B338B"/>
                              </a:solidFill>
                              <a:latin typeface="Cambria Math" panose="02040503050406030204" pitchFamily="18" charset="0"/>
                            </a:rPr>
                            <m:t>𝑒</m:t>
                          </m:r>
                        </m:e>
                        <m:sub>
                          <m:r>
                            <a:rPr lang="en-US" altLang="zh-CN" i="1" smtClean="0">
                              <a:solidFill>
                                <a:srgbClr val="0B338B"/>
                              </a:solidFill>
                              <a:latin typeface="Cambria Math" panose="02040503050406030204" pitchFamily="18" charset="0"/>
                            </a:rPr>
                            <m:t>𝑖</m:t>
                          </m:r>
                        </m:sub>
                        <m:sup>
                          <m:r>
                            <a:rPr lang="en-US" altLang="zh-CN" i="1" smtClean="0">
                              <a:solidFill>
                                <a:srgbClr val="0B338B"/>
                              </a:solidFill>
                              <a:latin typeface="Cambria Math" panose="02040503050406030204" pitchFamily="18" charset="0"/>
                            </a:rPr>
                            <m:t>′</m:t>
                          </m:r>
                        </m:sup>
                      </m:sSubSup>
                      <m:r>
                        <a:rPr lang="en-US" altLang="zh-CN" i="1" smtClean="0">
                          <a:solidFill>
                            <a:srgbClr val="0B338B"/>
                          </a:solidFill>
                          <a:latin typeface="Cambria Math" panose="02040503050406030204" pitchFamily="18" charset="0"/>
                        </a:rPr>
                        <m:t>𝐴</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𝑒</m:t>
                          </m:r>
                        </m:e>
                        <m:sub>
                          <m:r>
                            <a:rPr lang="en-US" altLang="zh-CN" i="1" smtClean="0">
                              <a:solidFill>
                                <a:srgbClr val="0B338B"/>
                              </a:solidFill>
                              <a:latin typeface="Cambria Math" panose="02040503050406030204" pitchFamily="18" charset="0"/>
                            </a:rPr>
                            <m:t>𝑗</m:t>
                          </m:r>
                        </m:sub>
                      </m:sSub>
                      <m:r>
                        <a:rPr lang="en-US" altLang="zh-CN" i="1" smtClean="0">
                          <a:solidFill>
                            <a:srgbClr val="0B338B"/>
                          </a:solidFill>
                          <a:latin typeface="Cambria Math" panose="02040503050406030204" pitchFamily="18" charset="0"/>
                        </a:rPr>
                        <m:t>=</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𝑎</m:t>
                          </m:r>
                        </m:e>
                        <m:sub>
                          <m:r>
                            <a:rPr lang="en-US" altLang="zh-CN" i="1" smtClean="0">
                              <a:solidFill>
                                <a:srgbClr val="0B338B"/>
                              </a:solidFill>
                              <a:latin typeface="Cambria Math" panose="02040503050406030204" pitchFamily="18" charset="0"/>
                            </a:rPr>
                            <m:t>𝑖𝑗</m:t>
                          </m:r>
                        </m:sub>
                      </m:sSub>
                      <m:r>
                        <a:rPr lang="en-US" altLang="zh-CN" b="0" i="1" smtClean="0">
                          <a:solidFill>
                            <a:srgbClr val="0B338B"/>
                          </a:solidFill>
                          <a:latin typeface="Cambria Math" panose="02040503050406030204" pitchFamily="18" charset="0"/>
                        </a:rPr>
                        <m:t>.</m:t>
                      </m:r>
                    </m:oMath>
                  </m:oMathPara>
                </a14:m>
                <a:endParaRPr lang="en-US" altLang="zh-CN" dirty="0" smtClean="0">
                  <a:solidFill>
                    <a:srgbClr val="0B338B"/>
                  </a:solidFill>
                </a:endParaRPr>
              </a:p>
              <a:p>
                <a:pPr marL="0" indent="0">
                  <a:lnSpc>
                    <a:spcPct val="150000"/>
                  </a:lnSpc>
                  <a:spcBef>
                    <a:spcPts val="3000"/>
                  </a:spcBef>
                  <a:buFont typeface="Arial" panose="020B0604020202020204" pitchFamily="34" charset="0"/>
                  <a:buNone/>
                </a:pPr>
                <a:endParaRPr lang="zh-CN" altLang="en-US" dirty="0">
                  <a:solidFill>
                    <a:srgbClr val="0B338B"/>
                  </a:solidFill>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838200" y="1108363"/>
                <a:ext cx="10515600" cy="5645727"/>
              </a:xfrm>
              <a:prstGeom prst="rect">
                <a:avLst/>
              </a:prstGeom>
              <a:blipFill rotWithShape="0">
                <a:blip r:embed="rId2"/>
                <a:stretch>
                  <a:fillRect l="-638"/>
                </a:stretch>
              </a:blipFill>
            </p:spPr>
            <p:txBody>
              <a:bodyPr/>
              <a:lstStyle/>
              <a:p>
                <a:r>
                  <a:rPr lang="zh-CN" altLang="en-US">
                    <a:noFill/>
                  </a:rPr>
                  <a:t> </a:t>
                </a:r>
              </a:p>
            </p:txBody>
          </p:sp>
        </mc:Fallback>
      </mc:AlternateContent>
      <p:sp>
        <p:nvSpPr>
          <p:cNvPr id="8" name="文本框 7"/>
          <p:cNvSpPr txBox="1"/>
          <p:nvPr/>
        </p:nvSpPr>
        <p:spPr>
          <a:xfrm>
            <a:off x="764275" y="172750"/>
            <a:ext cx="9362570" cy="707886"/>
          </a:xfrm>
          <a:prstGeom prst="rect">
            <a:avLst/>
          </a:prstGeom>
          <a:noFill/>
        </p:spPr>
        <p:txBody>
          <a:bodyPr wrap="square" rtlCol="0">
            <a:spAutoFit/>
          </a:bodyPr>
          <a:lstStyle/>
          <a:p>
            <a:r>
              <a:rPr lang="zh-CN" altLang="en-US" sz="4000" dirty="0">
                <a:solidFill>
                  <a:srgbClr val="082667"/>
                </a:solidFill>
                <a:latin typeface="微软雅黑" panose="020B0503020204020204" pitchFamily="34" charset="-122"/>
                <a:ea typeface="微软雅黑" panose="020B0503020204020204" pitchFamily="34" charset="-122"/>
              </a:rPr>
              <a:t>性质</a:t>
            </a:r>
            <a:endParaRPr lang="en-US" altLang="zh-CN" sz="4000" dirty="0">
              <a:solidFill>
                <a:srgbClr val="08266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00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单位矩阵和对角矩阵</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2"/>
              <p:cNvSpPr txBox="1">
                <a:spLocks/>
              </p:cNvSpPr>
              <p:nvPr/>
            </p:nvSpPr>
            <p:spPr>
              <a:xfrm>
                <a:off x="838200" y="970282"/>
                <a:ext cx="10515600" cy="520668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solidFill>
                      <a:srgbClr val="0B338B"/>
                    </a:solidFill>
                  </a:rPr>
                  <a:t>单位矩阵：</a:t>
                </a:r>
                <a14:m>
                  <m:oMath xmlns:m="http://schemas.openxmlformats.org/officeDocument/2006/math">
                    <m:r>
                      <m:rPr>
                        <m:sty m:val="p"/>
                      </m:rPr>
                      <a:rPr lang="en-US" altLang="zh-CN">
                        <a:solidFill>
                          <a:srgbClr val="0B338B"/>
                        </a:solidFill>
                        <a:latin typeface="Cambria Math" panose="02040503050406030204" pitchFamily="18" charset="0"/>
                      </a:rPr>
                      <m:t>I</m:t>
                    </m:r>
                    <m:r>
                      <a:rPr lang="en-US" altLang="zh-CN" smtClean="0">
                        <a:solidFill>
                          <a:srgbClr val="0B338B"/>
                        </a:solidFill>
                        <a:latin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1</m:t>
                                    </m:r>
                                  </m:e>
                                  <m:e>
                                    <m:r>
                                      <a:rPr lang="en-US" altLang="zh-CN" i="1">
                                        <a:solidFill>
                                          <a:srgbClr val="0B338B"/>
                                        </a:solidFill>
                                        <a:latin typeface="Cambria Math" panose="02040503050406030204" pitchFamily="18" charset="0"/>
                                      </a:rPr>
                                      <m:t>0</m:t>
                                    </m:r>
                                  </m:e>
                                </m:mr>
                                <m:mr>
                                  <m:e>
                                    <m: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1</m:t>
                                    </m:r>
                                  </m:e>
                                </m:mr>
                              </m:m>
                            </m:e>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m:t>
                                    </m:r>
                                  </m:e>
                                  <m:e>
                                    <m:r>
                                      <a:rPr lang="en-US" altLang="zh-CN" i="1">
                                        <a:solidFill>
                                          <a:srgbClr val="0B338B"/>
                                        </a:solidFill>
                                        <a:latin typeface="Cambria Math" panose="02040503050406030204" pitchFamily="18" charset="0"/>
                                      </a:rPr>
                                      <m:t>0</m:t>
                                    </m:r>
                                  </m:e>
                                </m:mr>
                                <m:mr>
                                  <m:e>
                                    <m:r>
                                      <a:rPr lang="en-US" altLang="zh-CN" i="1">
                                        <a:solidFill>
                                          <a:srgbClr val="0B338B"/>
                                        </a:solidFill>
                                        <a:latin typeface="Cambria Math" panose="02040503050406030204" pitchFamily="18" charset="0"/>
                                      </a:rPr>
                                      <m:t>⋯</m:t>
                                    </m:r>
                                  </m:e>
                                  <m:e>
                                    <m:r>
                                      <a:rPr lang="en-US" altLang="zh-CN" i="1">
                                        <a:solidFill>
                                          <a:srgbClr val="0B338B"/>
                                        </a:solidFill>
                                        <a:latin typeface="Cambria Math" panose="02040503050406030204" pitchFamily="18" charset="0"/>
                                      </a:rPr>
                                      <m:t>0</m:t>
                                    </m:r>
                                  </m:e>
                                </m:mr>
                              </m:m>
                            </m:e>
                          </m:mr>
                          <m:m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m:t>
                                    </m:r>
                                  </m:e>
                                  <m:e>
                                    <m:r>
                                      <a:rPr lang="en-US" altLang="zh-CN" i="1">
                                        <a:solidFill>
                                          <a:srgbClr val="0B338B"/>
                                        </a:solidFill>
                                        <a:latin typeface="Cambria Math" panose="02040503050406030204" pitchFamily="18" charset="0"/>
                                      </a:rPr>
                                      <m:t>⋮</m:t>
                                    </m:r>
                                  </m:e>
                                </m:mr>
                                <m:mr>
                                  <m:e>
                                    <m: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0</m:t>
                                    </m:r>
                                  </m:e>
                                </m:mr>
                              </m:m>
                            </m:e>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m:t>
                                    </m:r>
                                  </m:e>
                                  <m:e>
                                    <m:r>
                                      <a:rPr lang="en-US" altLang="zh-CN" i="1">
                                        <a:solidFill>
                                          <a:srgbClr val="0B338B"/>
                                        </a:solidFill>
                                        <a:latin typeface="Cambria Math" panose="02040503050406030204" pitchFamily="18" charset="0"/>
                                      </a:rPr>
                                      <m:t>⋮</m:t>
                                    </m:r>
                                  </m:e>
                                </m:mr>
                                <m:mr>
                                  <m:e>
                                    <m:r>
                                      <a:rPr lang="en-US" altLang="zh-CN" i="1">
                                        <a:solidFill>
                                          <a:srgbClr val="0B338B"/>
                                        </a:solidFill>
                                        <a:latin typeface="Cambria Math" panose="02040503050406030204" pitchFamily="18" charset="0"/>
                                      </a:rPr>
                                      <m:t>⋯</m:t>
                                    </m:r>
                                  </m:e>
                                  <m:e>
                                    <m:r>
                                      <a:rPr lang="en-US" altLang="zh-CN" i="1">
                                        <a:solidFill>
                                          <a:srgbClr val="0B338B"/>
                                        </a:solidFill>
                                        <a:latin typeface="Cambria Math" panose="02040503050406030204" pitchFamily="18" charset="0"/>
                                      </a:rPr>
                                      <m:t>1</m:t>
                                    </m:r>
                                  </m:e>
                                </m:mr>
                              </m:m>
                            </m:e>
                          </m:mr>
                        </m:m>
                      </m:e>
                    </m:d>
                  </m:oMath>
                </a14:m>
                <a:endParaRPr lang="en-US" altLang="zh-CN" dirty="0" smtClean="0">
                  <a:solidFill>
                    <a:srgbClr val="0B338B"/>
                  </a:solidFill>
                </a:endParaRPr>
              </a:p>
              <a:p>
                <a:pPr>
                  <a:lnSpc>
                    <a:spcPct val="150000"/>
                  </a:lnSpc>
                </a:pPr>
                <a:r>
                  <a:rPr lang="zh-CN" altLang="en-US" dirty="0" smtClean="0">
                    <a:solidFill>
                      <a:srgbClr val="0B338B"/>
                    </a:solidFill>
                  </a:rPr>
                  <a:t>对角矩阵：</a:t>
                </a:r>
                <a:r>
                  <a:rPr lang="en-US" altLang="zh-CN" dirty="0">
                    <a:solidFill>
                      <a:srgbClr val="0B338B"/>
                    </a:solidFill>
                  </a:rPr>
                  <a:t> </a:t>
                </a:r>
                <a14:m>
                  <m:oMath xmlns:m="http://schemas.openxmlformats.org/officeDocument/2006/math">
                    <m:r>
                      <m:rPr>
                        <m:sty m:val="p"/>
                      </m:rPr>
                      <a:rPr lang="en-US" altLang="zh-CN">
                        <a:solidFill>
                          <a:srgbClr val="0B338B"/>
                        </a:solidFill>
                        <a:latin typeface="Cambria Math" panose="02040503050406030204" pitchFamily="18" charset="0"/>
                      </a:rPr>
                      <m:t>diag</m:t>
                    </m:r>
                    <m:r>
                      <a:rPr lang="en-US" altLang="zh-CN" i="1">
                        <a:solidFill>
                          <a:srgbClr val="0B338B"/>
                        </a:solidFill>
                        <a:latin typeface="Cambria Math" panose="02040503050406030204" pitchFamily="18" charset="0"/>
                      </a:rPr>
                      <m:t>(</m:t>
                    </m:r>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𝑑</m:t>
                        </m:r>
                      </m:e>
                      <m:sub>
                        <m:r>
                          <a:rPr lang="en-US" altLang="zh-CN" i="1">
                            <a:solidFill>
                              <a:srgbClr val="0B338B"/>
                            </a:solidFill>
                            <a:latin typeface="Cambria Math" panose="02040503050406030204" pitchFamily="18" charset="0"/>
                          </a:rPr>
                          <m:t>1</m:t>
                        </m:r>
                      </m:sub>
                    </m:sSub>
                    <m:r>
                      <a:rPr lang="en-US" altLang="zh-CN" i="1">
                        <a:solidFill>
                          <a:srgbClr val="0B338B"/>
                        </a:solidFill>
                        <a:latin typeface="Cambria Math" panose="02040503050406030204" pitchFamily="18" charset="0"/>
                      </a:rPr>
                      <m:t>,</m:t>
                    </m:r>
                  </m:oMath>
                </a14:m>
                <a:r>
                  <a:rPr lang="en-US" altLang="zh-CN" dirty="0">
                    <a:solidFill>
                      <a:srgbClr val="0B338B"/>
                    </a:solidFill>
                  </a:rPr>
                  <a:t> </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𝑑</m:t>
                        </m:r>
                      </m:e>
                      <m:sub>
                        <m:r>
                          <a:rPr lang="en-US" altLang="zh-CN" i="1">
                            <a:solidFill>
                              <a:srgbClr val="0B338B"/>
                            </a:solidFill>
                            <a:latin typeface="Cambria Math" panose="02040503050406030204" pitchFamily="18" charset="0"/>
                          </a:rPr>
                          <m:t>2</m:t>
                        </m:r>
                      </m:sub>
                    </m:sSub>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m:t>
                    </m:r>
                  </m:oMath>
                </a14:m>
                <a:r>
                  <a:rPr lang="en-US" altLang="zh-CN" dirty="0">
                    <a:solidFill>
                      <a:srgbClr val="0B338B"/>
                    </a:solidFill>
                  </a:rPr>
                  <a:t> </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𝑑</m:t>
                        </m:r>
                      </m:e>
                      <m:sub>
                        <m:r>
                          <a:rPr lang="en-US" altLang="zh-CN" i="1">
                            <a:solidFill>
                              <a:srgbClr val="0B338B"/>
                            </a:solidFill>
                            <a:latin typeface="Cambria Math" panose="02040503050406030204" pitchFamily="18" charset="0"/>
                          </a:rPr>
                          <m:t>𝑛</m:t>
                        </m:r>
                      </m:sub>
                    </m:sSub>
                    <m:r>
                      <a:rPr lang="en-US" altLang="zh-CN" i="1">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m:t>
                    </m:r>
                    <m:d>
                      <m:dPr>
                        <m:ctrlPr>
                          <a:rPr lang="en-US" altLang="zh-CN" i="1" smtClean="0">
                            <a:solidFill>
                              <a:srgbClr val="0B338B"/>
                            </a:solidFill>
                            <a:latin typeface="Cambria Math"/>
                          </a:rPr>
                        </m:ctrlPr>
                      </m:dPr>
                      <m:e>
                        <m:m>
                          <m:mPr>
                            <m:mcs>
                              <m:mc>
                                <m:mcPr>
                                  <m:count m:val="2"/>
                                  <m:mcJc m:val="center"/>
                                </m:mcPr>
                              </m:mc>
                            </m:mcs>
                            <m:ctrlPr>
                              <a:rPr lang="en-US" altLang="zh-CN" i="1" smtClean="0">
                                <a:solidFill>
                                  <a:srgbClr val="0B338B"/>
                                </a:solidFill>
                                <a:latin typeface="Cambria Math"/>
                              </a:rPr>
                            </m:ctrlPr>
                          </m:mPr>
                          <m:mr>
                            <m:e>
                              <m:m>
                                <m:mPr>
                                  <m:plcHide m:val="on"/>
                                  <m:mcs>
                                    <m:mc>
                                      <m:mcPr>
                                        <m:count m:val="2"/>
                                        <m:mcJc m:val="center"/>
                                      </m:mcPr>
                                    </m:mc>
                                  </m:mcs>
                                  <m:ctrlPr>
                                    <a:rPr lang="en-US" altLang="zh-CN" i="1" smtClean="0">
                                      <a:solidFill>
                                        <a:srgbClr val="0B338B"/>
                                      </a:solidFill>
                                      <a:latin typeface="Cambria Math"/>
                                    </a:rPr>
                                  </m:ctrlPr>
                                </m:mPr>
                                <m:m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𝑑</m:t>
                                        </m:r>
                                      </m:e>
                                      <m:sub>
                                        <m:r>
                                          <a:rPr lang="en-US" altLang="zh-CN" i="1">
                                            <a:solidFill>
                                              <a:srgbClr val="0B338B"/>
                                            </a:solidFill>
                                            <a:latin typeface="Cambria Math" panose="02040503050406030204" pitchFamily="18" charset="0"/>
                                          </a:rPr>
                                          <m:t>1</m:t>
                                        </m:r>
                                      </m:sub>
                                    </m:sSub>
                                  </m:e>
                                  <m:e/>
                                </m:mr>
                                <m:mr>
                                  <m:e/>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𝑑</m:t>
                                        </m:r>
                                      </m:e>
                                      <m:sub>
                                        <m:r>
                                          <a:rPr lang="en-US" altLang="zh-CN" i="1">
                                            <a:solidFill>
                                              <a:srgbClr val="0B338B"/>
                                            </a:solidFill>
                                            <a:latin typeface="Cambria Math" panose="02040503050406030204" pitchFamily="18" charset="0"/>
                                          </a:rPr>
                                          <m:t>2</m:t>
                                        </m:r>
                                      </m:sub>
                                    </m:sSub>
                                  </m:e>
                                </m:mr>
                              </m:m>
                            </m:e>
                            <m:e>
                              <m:r>
                                <a:rPr lang="en-US" altLang="zh-CN" i="1">
                                  <a:solidFill>
                                    <a:srgbClr val="0B338B"/>
                                  </a:solidFill>
                                  <a:latin typeface="Cambria Math" panose="02040503050406030204" pitchFamily="18" charset="0"/>
                                </a:rPr>
                                <m:t>0</m:t>
                              </m:r>
                            </m:e>
                          </m:mr>
                          <m:mr>
                            <m:e>
                              <m:r>
                                <a:rPr lang="en-US" altLang="zh-CN" i="1">
                                  <a:solidFill>
                                    <a:srgbClr val="0B338B"/>
                                  </a:solidFill>
                                  <a:latin typeface="Cambria Math" panose="02040503050406030204" pitchFamily="18" charset="0"/>
                                </a:rPr>
                                <m:t>0</m:t>
                              </m:r>
                            </m:e>
                            <m:e>
                              <m:m>
                                <m:mPr>
                                  <m:plcHide m:val="on"/>
                                  <m:mcs>
                                    <m:mc>
                                      <m:mcPr>
                                        <m:count m:val="2"/>
                                        <m:mcJc m:val="center"/>
                                      </m:mcPr>
                                    </m:mc>
                                  </m:mcs>
                                  <m:ctrlPr>
                                    <a:rPr lang="en-US" altLang="zh-CN" i="1" smtClean="0">
                                      <a:solidFill>
                                        <a:srgbClr val="0B338B"/>
                                      </a:solidFill>
                                      <a:latin typeface="Cambria Math"/>
                                    </a:rPr>
                                  </m:ctrlPr>
                                </m:mPr>
                                <m:mr>
                                  <m:e>
                                    <m:r>
                                      <a:rPr lang="en-US" altLang="zh-CN" i="1" smtClean="0">
                                        <a:solidFill>
                                          <a:srgbClr val="0B338B"/>
                                        </a:solidFill>
                                        <a:latin typeface="Cambria Math" panose="02040503050406030204" pitchFamily="18" charset="0"/>
                                      </a:rPr>
                                      <m:t>⋱</m:t>
                                    </m:r>
                                  </m:e>
                                  <m:e/>
                                </m:mr>
                                <m:mr>
                                  <m:e/>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𝑑</m:t>
                                        </m:r>
                                      </m:e>
                                      <m:sub>
                                        <m:r>
                                          <a:rPr lang="en-US" altLang="zh-CN" i="1">
                                            <a:solidFill>
                                              <a:srgbClr val="0B338B"/>
                                            </a:solidFill>
                                            <a:latin typeface="Cambria Math" panose="02040503050406030204" pitchFamily="18" charset="0"/>
                                          </a:rPr>
                                          <m:t>𝑛</m:t>
                                        </m:r>
                                      </m:sub>
                                    </m:sSub>
                                  </m:e>
                                </m:mr>
                              </m:m>
                            </m:e>
                          </m:mr>
                        </m:m>
                      </m:e>
                    </m:d>
                  </m:oMath>
                </a14:m>
                <a:r>
                  <a:rPr lang="en-US" altLang="zh-CN" dirty="0">
                    <a:solidFill>
                      <a:srgbClr val="0B338B"/>
                    </a:solidFill>
                  </a:rPr>
                  <a:t> </a:t>
                </a:r>
                <a:endParaRPr lang="en-US" altLang="zh-CN" dirty="0" smtClean="0">
                  <a:solidFill>
                    <a:srgbClr val="0B338B"/>
                  </a:solidFill>
                </a:endParaRPr>
              </a:p>
              <a:p>
                <a:pPr marL="0" indent="0">
                  <a:lnSpc>
                    <a:spcPct val="150000"/>
                  </a:lnSpc>
                  <a:buFont typeface="Arial" panose="020B0604020202020204" pitchFamily="34" charset="0"/>
                  <a:buNone/>
                </a:pPr>
                <a:r>
                  <a:rPr lang="zh-CN" altLang="en-US" dirty="0" smtClean="0">
                    <a:solidFill>
                      <a:srgbClr val="0B338B"/>
                    </a:solidFill>
                  </a:rPr>
                  <a:t>其中</a:t>
                </a:r>
                <a14:m>
                  <m:oMath xmlns:m="http://schemas.openxmlformats.org/officeDocument/2006/math">
                    <m:sSub>
                      <m:sSubPr>
                        <m:ctrlPr>
                          <a:rPr lang="en-US" altLang="zh-CN" i="1">
                            <a:solidFill>
                              <a:srgbClr val="0B338B"/>
                            </a:solidFill>
                            <a:latin typeface="Cambria Math"/>
                          </a:rPr>
                        </m:ctrlPr>
                      </m:sSubPr>
                      <m:e>
                        <m:r>
                          <a:rPr lang="en-US" altLang="zh-CN" i="1" smtClean="0">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𝑑</m:t>
                        </m:r>
                      </m:e>
                      <m:sub>
                        <m:r>
                          <a:rPr lang="en-US" altLang="zh-CN" i="1">
                            <a:solidFill>
                              <a:srgbClr val="0B338B"/>
                            </a:solidFill>
                            <a:latin typeface="Cambria Math" panose="02040503050406030204" pitchFamily="18" charset="0"/>
                          </a:rPr>
                          <m:t>1</m:t>
                        </m:r>
                      </m:sub>
                    </m:sSub>
                    <m:r>
                      <a:rPr lang="en-US" altLang="zh-CN" i="1">
                        <a:solidFill>
                          <a:srgbClr val="0B338B"/>
                        </a:solidFill>
                        <a:latin typeface="Cambria Math" panose="02040503050406030204" pitchFamily="18" charset="0"/>
                      </a:rPr>
                      <m:t>,</m:t>
                    </m:r>
                  </m:oMath>
                </a14:m>
                <a:r>
                  <a:rPr lang="en-US" altLang="zh-CN" dirty="0">
                    <a:solidFill>
                      <a:srgbClr val="0B338B"/>
                    </a:solidFill>
                  </a:rPr>
                  <a:t> </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𝑑</m:t>
                        </m:r>
                      </m:e>
                      <m:sub>
                        <m:r>
                          <a:rPr lang="en-US" altLang="zh-CN" i="1">
                            <a:solidFill>
                              <a:srgbClr val="0B338B"/>
                            </a:solidFill>
                            <a:latin typeface="Cambria Math" panose="02040503050406030204" pitchFamily="18" charset="0"/>
                          </a:rPr>
                          <m:t>2</m:t>
                        </m:r>
                      </m:sub>
                    </m:sSub>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m:t>
                    </m:r>
                  </m:oMath>
                </a14:m>
                <a:r>
                  <a:rPr lang="en-US" altLang="zh-CN" dirty="0">
                    <a:solidFill>
                      <a:srgbClr val="0B338B"/>
                    </a:solidFill>
                  </a:rPr>
                  <a:t> </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𝑑</m:t>
                        </m:r>
                      </m:e>
                      <m:sub>
                        <m:r>
                          <a:rPr lang="en-US" altLang="zh-CN" i="1">
                            <a:solidFill>
                              <a:srgbClr val="0B338B"/>
                            </a:solidFill>
                            <a:latin typeface="Cambria Math" panose="02040503050406030204" pitchFamily="18" charset="0"/>
                          </a:rPr>
                          <m:t>𝑛</m:t>
                        </m:r>
                      </m:sub>
                    </m:sSub>
                    <m:r>
                      <a:rPr lang="en-US" altLang="zh-CN" smtClean="0">
                        <a:solidFill>
                          <a:srgbClr val="0B338B"/>
                        </a:solidFill>
                        <a:latin typeface="Cambria Math" panose="02040503050406030204" pitchFamily="18" charset="0"/>
                      </a:rPr>
                      <m:t> </m:t>
                    </m:r>
                  </m:oMath>
                </a14:m>
                <a:r>
                  <a:rPr lang="zh-CN" altLang="en-US" dirty="0" smtClean="0">
                    <a:solidFill>
                      <a:srgbClr val="0B338B"/>
                    </a:solidFill>
                  </a:rPr>
                  <a:t>为主对角元</a:t>
                </a:r>
                <a:r>
                  <a:rPr lang="en-US" altLang="zh-CN" dirty="0" smtClean="0">
                    <a:solidFill>
                      <a:srgbClr val="0B338B"/>
                    </a:solidFill>
                  </a:rPr>
                  <a:t>. </a:t>
                </a:r>
                <a:endParaRPr lang="en-US" altLang="zh-CN" dirty="0">
                  <a:solidFill>
                    <a:srgbClr val="0B338B"/>
                  </a:solidFill>
                </a:endParaRPr>
              </a:p>
              <a:p>
                <a:endParaRPr lang="en-US" altLang="zh-CN" dirty="0">
                  <a:solidFill>
                    <a:srgbClr val="0B338B"/>
                  </a:solidFill>
                </a:endParaRPr>
              </a:p>
              <a:p>
                <a:endParaRPr lang="en-US" altLang="zh-CN" dirty="0" smtClean="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838200" y="970282"/>
                <a:ext cx="10515600" cy="5206682"/>
              </a:xfrm>
              <a:prstGeom prst="rect">
                <a:avLst/>
              </a:prstGeom>
              <a:blipFill rotWithShape="0">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290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a:solidFill>
                  <a:srgbClr val="082667"/>
                </a:solidFill>
                <a:latin typeface="微软雅黑" panose="020B0503020204020204" pitchFamily="34" charset="-122"/>
                <a:ea typeface="微软雅黑" panose="020B0503020204020204" pitchFamily="34" charset="-122"/>
              </a:rPr>
              <a:t>上</a:t>
            </a:r>
            <a:r>
              <a:rPr lang="en-US" altLang="zh-CN" sz="4000" dirty="0">
                <a:solidFill>
                  <a:srgbClr val="082667"/>
                </a:solidFill>
                <a:latin typeface="微软雅黑" panose="020B0503020204020204" pitchFamily="34" charset="-122"/>
                <a:ea typeface="微软雅黑" panose="020B0503020204020204" pitchFamily="34" charset="-122"/>
              </a:rPr>
              <a:t>(</a:t>
            </a:r>
            <a:r>
              <a:rPr lang="zh-CN" altLang="en-US" sz="4000" dirty="0">
                <a:solidFill>
                  <a:srgbClr val="082667"/>
                </a:solidFill>
                <a:latin typeface="微软雅黑" panose="020B0503020204020204" pitchFamily="34" charset="-122"/>
                <a:ea typeface="微软雅黑" panose="020B0503020204020204" pitchFamily="34" charset="-122"/>
              </a:rPr>
              <a:t>下</a:t>
            </a:r>
            <a:r>
              <a:rPr lang="en-US" altLang="zh-CN" sz="4000" dirty="0">
                <a:solidFill>
                  <a:srgbClr val="082667"/>
                </a:solidFill>
                <a:latin typeface="微软雅黑" panose="020B0503020204020204" pitchFamily="34" charset="-122"/>
                <a:ea typeface="微软雅黑" panose="020B0503020204020204" pitchFamily="34" charset="-122"/>
              </a:rPr>
              <a:t>)</a:t>
            </a:r>
            <a:r>
              <a:rPr lang="zh-CN" altLang="en-US" sz="4000" dirty="0">
                <a:solidFill>
                  <a:srgbClr val="082667"/>
                </a:solidFill>
                <a:latin typeface="微软雅黑" panose="020B0503020204020204" pitchFamily="34" charset="-122"/>
                <a:ea typeface="微软雅黑" panose="020B0503020204020204" pitchFamily="34" charset="-122"/>
              </a:rPr>
              <a:t>三角矩阵</a:t>
            </a:r>
          </a:p>
        </p:txBody>
      </p:sp>
      <p:grpSp>
        <p:nvGrpSpPr>
          <p:cNvPr id="3" name="组合 2"/>
          <p:cNvGrpSpPr/>
          <p:nvPr/>
        </p:nvGrpSpPr>
        <p:grpSpPr>
          <a:xfrm>
            <a:off x="764275" y="1463768"/>
            <a:ext cx="10515600" cy="4351338"/>
            <a:chOff x="764275" y="1463768"/>
            <a:chExt cx="10515600" cy="4351338"/>
          </a:xfrm>
        </p:grpSpPr>
        <mc:AlternateContent xmlns:mc="http://schemas.openxmlformats.org/markup-compatibility/2006" xmlns:a14="http://schemas.microsoft.com/office/drawing/2010/main">
          <mc:Choice Requires="a14">
            <p:sp>
              <p:nvSpPr>
                <p:cNvPr id="6" name="内容占位符 2"/>
                <p:cNvSpPr txBox="1">
                  <a:spLocks/>
                </p:cNvSpPr>
                <p:nvPr/>
              </p:nvSpPr>
              <p:spPr>
                <a:xfrm>
                  <a:off x="764275" y="1463768"/>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上三角矩阵：</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d>
                          <m:dPr>
                            <m:ctrlPr>
                              <a:rPr lang="en-US" altLang="zh-CN" i="1">
                                <a:latin typeface="Cambria Math"/>
                              </a:rPr>
                            </m:ctrlPr>
                          </m:dPr>
                          <m:e>
                            <m:m>
                              <m:mPr>
                                <m:mcs>
                                  <m:mc>
                                    <m:mcPr>
                                      <m:count m:val="2"/>
                                      <m:mcJc m:val="center"/>
                                    </m:mcPr>
                                  </m:mc>
                                </m:mcs>
                                <m:ctrlPr>
                                  <a:rPr lang="en-US" altLang="zh-CN" i="1">
                                    <a:latin typeface="Cambria Math"/>
                                  </a:rPr>
                                </m:ctrlPr>
                              </m:mPr>
                              <m:mr>
                                <m:e>
                                  <m:m>
                                    <m:mPr>
                                      <m:mcs>
                                        <m:mc>
                                          <m:mcPr>
                                            <m:count m:val="2"/>
                                            <m:mcJc m:val="center"/>
                                          </m:mcPr>
                                        </m:mc>
                                      </m:mcs>
                                      <m:ctrlPr>
                                        <a:rPr lang="en-US" altLang="zh-CN" i="1">
                                          <a:latin typeface="Cambria Math"/>
                                        </a:rPr>
                                      </m:ctrlPr>
                                    </m:mPr>
                                    <m:mr>
                                      <m:e/>
                                      <m:e/>
                                    </m:mr>
                                    <m:mr>
                                      <m:e/>
                                      <m:e/>
                                    </m:mr>
                                  </m:m>
                                </m:e>
                                <m:e>
                                  <m:m>
                                    <m:mPr>
                                      <m:mcs>
                                        <m:mc>
                                          <m:mcPr>
                                            <m:count m:val="2"/>
                                            <m:mcJc m:val="center"/>
                                          </m:mcPr>
                                        </m:mc>
                                      </m:mcs>
                                      <m:ctrlPr>
                                        <a:rPr lang="en-US" altLang="zh-CN" i="1">
                                          <a:latin typeface="Cambria Math"/>
                                        </a:rPr>
                                      </m:ctrlPr>
                                    </m:mPr>
                                    <m:mr>
                                      <m:e/>
                                      <m:e/>
                                    </m:mr>
                                    <m:mr>
                                      <m:e/>
                                      <m:e/>
                                    </m:mr>
                                  </m:m>
                                </m:e>
                              </m:mr>
                              <m:mr>
                                <m:e>
                                  <m:r>
                                    <a:rPr lang="en-US" altLang="zh-CN" i="1">
                                      <a:latin typeface="Cambria Math" panose="02040503050406030204" pitchFamily="18" charset="0"/>
                                    </a:rPr>
                                    <m:t>0</m:t>
                                  </m:r>
                                </m:e>
                                <m:e>
                                  <m:m>
                                    <m:mPr>
                                      <m:mcs>
                                        <m:mc>
                                          <m:mcPr>
                                            <m:count m:val="2"/>
                                            <m:mcJc m:val="center"/>
                                          </m:mcPr>
                                        </m:mc>
                                      </m:mcs>
                                      <m:ctrlPr>
                                        <a:rPr lang="en-US" altLang="zh-CN" i="1">
                                          <a:latin typeface="Cambria Math"/>
                                        </a:rPr>
                                      </m:ctrlPr>
                                    </m:mPr>
                                    <m:mr>
                                      <m:e/>
                                      <m:e/>
                                    </m:mr>
                                    <m:mr>
                                      <m:e/>
                                      <m:e/>
                                    </m:mr>
                                  </m:m>
                                </m:e>
                              </m:mr>
                            </m:m>
                          </m:e>
                        </m:d>
                      </m:oMath>
                    </m:oMathPara>
                  </a14:m>
                  <a:endParaRPr lang="en-US" altLang="zh-CN" dirty="0" smtClean="0"/>
                </a:p>
                <a:p>
                  <a:r>
                    <a:rPr lang="zh-CN" altLang="en-US" dirty="0" smtClean="0"/>
                    <a:t>下三角矩阵：</a:t>
                  </a:r>
                  <a:r>
                    <a:rPr lang="en-US" altLang="zh-CN" dirty="0" smtClean="0"/>
                    <a:t>    </a:t>
                  </a:r>
                </a:p>
                <a:p>
                  <a:pPr marL="0" indent="0">
                    <a:buFont typeface="Arial" panose="020B0604020202020204" pitchFamily="34" charset="0"/>
                    <a:buNone/>
                  </a:pP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d>
                          <m:dPr>
                            <m:ctrlPr>
                              <a:rPr lang="en-US" altLang="zh-CN" i="1">
                                <a:latin typeface="Cambria Math"/>
                              </a:rPr>
                            </m:ctrlPr>
                          </m:dPr>
                          <m:e>
                            <m:m>
                              <m:mPr>
                                <m:mcs>
                                  <m:mc>
                                    <m:mcPr>
                                      <m:count m:val="2"/>
                                      <m:mcJc m:val="center"/>
                                    </m:mcPr>
                                  </m:mc>
                                </m:mcs>
                                <m:ctrlPr>
                                  <a:rPr lang="en-US" altLang="zh-CN" i="1">
                                    <a:latin typeface="Cambria Math"/>
                                  </a:rPr>
                                </m:ctrlPr>
                              </m:mPr>
                              <m:mr>
                                <m:e>
                                  <m:m>
                                    <m:mPr>
                                      <m:mcs>
                                        <m:mc>
                                          <m:mcPr>
                                            <m:count m:val="2"/>
                                            <m:mcJc m:val="center"/>
                                          </m:mcPr>
                                        </m:mc>
                                      </m:mcs>
                                      <m:ctrlPr>
                                        <a:rPr lang="en-US" altLang="zh-CN" i="1">
                                          <a:latin typeface="Cambria Math"/>
                                        </a:rPr>
                                      </m:ctrlPr>
                                    </m:mPr>
                                    <m:mr>
                                      <m:e/>
                                      <m:e/>
                                    </m:mr>
                                    <m:mr>
                                      <m:e/>
                                      <m:e/>
                                    </m:mr>
                                  </m:m>
                                </m:e>
                                <m:e>
                                  <m:r>
                                    <a:rPr lang="en-US" altLang="zh-CN" i="1">
                                      <a:latin typeface="Cambria Math" panose="02040503050406030204" pitchFamily="18" charset="0"/>
                                    </a:rPr>
                                    <m:t>0</m:t>
                                  </m:r>
                                </m:e>
                              </m:mr>
                              <m:mr>
                                <m:e/>
                                <m:e>
                                  <m:m>
                                    <m:mPr>
                                      <m:mcs>
                                        <m:mc>
                                          <m:mcPr>
                                            <m:count m:val="2"/>
                                            <m:mcJc m:val="center"/>
                                          </m:mcPr>
                                        </m:mc>
                                      </m:mcs>
                                      <m:ctrlPr>
                                        <a:rPr lang="en-US" altLang="zh-CN" i="1">
                                          <a:latin typeface="Cambria Math"/>
                                        </a:rPr>
                                      </m:ctrlPr>
                                    </m:mPr>
                                    <m:mr>
                                      <m:e/>
                                      <m:e/>
                                    </m:mr>
                                    <m:mr>
                                      <m:e/>
                                      <m:e/>
                                    </m:mr>
                                  </m:m>
                                </m:e>
                              </m:mr>
                            </m:m>
                          </m:e>
                        </m:d>
                      </m:oMath>
                    </m:oMathPara>
                  </a14:m>
                  <a:endParaRPr lang="en-US" altLang="zh-CN" dirty="0" smtClean="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smtClean="0"/>
                </a:p>
                <a:p>
                  <a:pPr marL="0" indent="0">
                    <a:buFont typeface="Arial" panose="020B0604020202020204" pitchFamily="34" charset="0"/>
                    <a:buNone/>
                  </a:pPr>
                  <a:endParaRPr lang="en-US" altLang="zh-CN" dirty="0" smtClean="0"/>
                </a:p>
                <a:p>
                  <a:pPr marL="0" indent="0">
                    <a:buFont typeface="Arial" panose="020B0604020202020204" pitchFamily="34" charset="0"/>
                    <a:buNone/>
                  </a:pPr>
                  <a:endParaRPr lang="zh-CN" altLang="en-US" dirty="0"/>
                </a:p>
              </p:txBody>
            </p:sp>
          </mc:Choice>
          <mc:Fallback xmlns="">
            <p:sp>
              <p:nvSpPr>
                <p:cNvPr id="6" name="内容占位符 2"/>
                <p:cNvSpPr txBox="1">
                  <a:spLocks noRot="1" noChangeAspect="1" noMove="1" noResize="1" noEditPoints="1" noAdjustHandles="1" noChangeArrowheads="1" noChangeShapeType="1" noTextEdit="1"/>
                </p:cNvSpPr>
                <p:nvPr/>
              </p:nvSpPr>
              <p:spPr>
                <a:xfrm>
                  <a:off x="764275" y="1463768"/>
                  <a:ext cx="10515600" cy="4351338"/>
                </a:xfrm>
                <a:prstGeom prst="rect">
                  <a:avLst/>
                </a:prstGeom>
                <a:blipFill rotWithShape="0">
                  <a:blip r:embed="rId2"/>
                  <a:stretch>
                    <a:fillRect l="-1043" t="-3361"/>
                  </a:stretch>
                </a:blipFill>
              </p:spPr>
              <p:txBody>
                <a:bodyPr/>
                <a:lstStyle/>
                <a:p>
                  <a:r>
                    <a:rPr lang="zh-CN" altLang="en-US">
                      <a:noFill/>
                    </a:rPr>
                    <a:t> </a:t>
                  </a:r>
                </a:p>
              </p:txBody>
            </p:sp>
          </mc:Fallback>
        </mc:AlternateContent>
        <p:sp>
          <p:nvSpPr>
            <p:cNvPr id="7" name="直角三角形 6"/>
            <p:cNvSpPr/>
            <p:nvPr/>
          </p:nvSpPr>
          <p:spPr>
            <a:xfrm rot="10800000">
              <a:off x="5172780" y="1798115"/>
              <a:ext cx="2399607" cy="152889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5170898" y="4159526"/>
              <a:ext cx="2382982" cy="152889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998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rgbClr val="082667"/>
                </a:solidFill>
                <a:latin typeface="微软雅黑" panose="020B0503020204020204" pitchFamily="34" charset="-122"/>
                <a:ea typeface="微软雅黑" panose="020B0503020204020204" pitchFamily="34" charset="-122"/>
              </a:rPr>
              <a:t>对称矩阵</a:t>
            </a:r>
            <a:endParaRPr lang="zh-CN" altLang="en-US" sz="4000" dirty="0">
              <a:solidFill>
                <a:srgbClr val="082667"/>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2"/>
              <p:cNvSpPr txBox="1">
                <a:spLocks/>
              </p:cNvSpPr>
              <p:nvPr/>
            </p:nvSpPr>
            <p:spPr>
              <a:xfrm>
                <a:off x="902792" y="970282"/>
                <a:ext cx="10515600" cy="52998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3000"/>
                  </a:spcBef>
                </a:pPr>
                <a:r>
                  <a:rPr lang="zh-CN" altLang="en-US" dirty="0" smtClean="0">
                    <a:solidFill>
                      <a:srgbClr val="0B338B"/>
                    </a:solidFill>
                  </a:rPr>
                  <a:t>对称矩阵：若 </a:t>
                </a:r>
                <a14:m>
                  <m:oMath xmlns:m="http://schemas.openxmlformats.org/officeDocument/2006/math">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sSub>
                      <m:sSubPr>
                        <m:ctrlPr>
                          <a:rPr lang="en-US" altLang="zh-CN" i="1">
                            <a:solidFill>
                              <a:srgbClr val="0B338B"/>
                            </a:solidFill>
                            <a:latin typeface="Cambria Math"/>
                          </a:rPr>
                        </m:ctrlPr>
                      </m:sSubPr>
                      <m:e>
                        <m:d>
                          <m:dPr>
                            <m:ctrlPr>
                              <a:rPr lang="en-US" altLang="zh-CN" i="1">
                                <a:solidFill>
                                  <a:srgbClr val="0B338B"/>
                                </a:solidFill>
                                <a:latin typeface="Cambria Math"/>
                              </a:rPr>
                            </m:ctrlPr>
                          </m:dP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𝑖𝑗</m:t>
                                </m:r>
                              </m:sub>
                            </m:sSub>
                          </m:e>
                        </m:d>
                      </m:e>
                      <m:sub>
                        <m:r>
                          <a:rPr lang="en-US" altLang="zh-CN" i="1">
                            <a:solidFill>
                              <a:srgbClr val="0B338B"/>
                            </a:solidFill>
                            <a:latin typeface="Cambria Math" panose="02040503050406030204" pitchFamily="18" charset="0"/>
                          </a:rPr>
                          <m:t>𝑛</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𝑛</m:t>
                        </m:r>
                      </m:sub>
                    </m:sSub>
                  </m:oMath>
                </a14:m>
                <a:r>
                  <a:rPr lang="en-US" altLang="zh-CN" dirty="0">
                    <a:solidFill>
                      <a:srgbClr val="0B338B"/>
                    </a:solidFill>
                  </a:rPr>
                  <a:t> </a:t>
                </a:r>
                <a:r>
                  <a:rPr lang="zh-CN" altLang="en-US" dirty="0">
                    <a:solidFill>
                      <a:srgbClr val="0B338B"/>
                    </a:solidFill>
                  </a:rPr>
                  <a:t>满足：</a:t>
                </a:r>
                <a:endParaRPr lang="en-US" altLang="zh-CN" dirty="0">
                  <a:solidFill>
                    <a:srgbClr val="0B338B"/>
                  </a:solidFill>
                </a:endParaRPr>
              </a:p>
              <a:p>
                <a:pPr marL="0" indent="0" algn="ctr">
                  <a:lnSpc>
                    <a:spcPct val="150000"/>
                  </a:lnSpc>
                  <a:spcBef>
                    <a:spcPts val="3000"/>
                  </a:spcBef>
                  <a:buFont typeface="Arial" panose="020B0604020202020204" pitchFamily="34" charset="0"/>
                  <a:buNone/>
                </a:pPr>
                <a:r>
                  <a:rPr lang="zh-CN" altLang="en-US" dirty="0">
                    <a:solidFill>
                      <a:srgbClr val="0B338B"/>
                    </a:solidFill>
                  </a:rPr>
                  <a:t> </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𝑖𝑗</m:t>
                        </m:r>
                      </m:sub>
                    </m:sSub>
                    <m:r>
                      <a:rPr lang="en-US" altLang="zh-CN" i="1">
                        <a:solidFill>
                          <a:srgbClr val="0B338B"/>
                        </a:solidFill>
                        <a:latin typeface="Cambria Math" panose="02040503050406030204" pitchFamily="18" charset="0"/>
                      </a:rPr>
                      <m:t>=</m:t>
                    </m:r>
                    <m:sSub>
                      <m:sSubPr>
                        <m:ctrlPr>
                          <a:rPr lang="en-US" altLang="zh-CN" b="0" i="1" smtClean="0">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𝑗𝑖</m:t>
                        </m:r>
                      </m:sub>
                    </m:sSub>
                    <m:r>
                      <a:rPr lang="en-US" altLang="zh-CN" i="1">
                        <a:solidFill>
                          <a:srgbClr val="0B338B"/>
                        </a:solidFill>
                        <a:latin typeface="Cambria Math" panose="02040503050406030204" pitchFamily="18" charset="0"/>
                      </a:rPr>
                      <m:t> </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𝑗</m:t>
                        </m:r>
                        <m:r>
                          <a:rPr lang="en-US" altLang="zh-CN" i="1">
                            <a:solidFill>
                              <a:srgbClr val="0B338B"/>
                            </a:solidFill>
                            <a:latin typeface="Cambria Math" panose="02040503050406030204" pitchFamily="18" charset="0"/>
                          </a:rPr>
                          <m:t>=1,2,⋯,</m:t>
                        </m:r>
                        <m:r>
                          <a:rPr lang="en-US" altLang="zh-CN" i="1">
                            <a:solidFill>
                              <a:srgbClr val="0B338B"/>
                            </a:solidFill>
                            <a:latin typeface="Cambria Math" panose="02040503050406030204" pitchFamily="18" charset="0"/>
                            <a:ea typeface="Cambria Math" panose="02040503050406030204" pitchFamily="18" charset="0"/>
                          </a:rPr>
                          <m:t>𝑛</m:t>
                        </m:r>
                      </m:e>
                    </m:d>
                    <m:r>
                      <a:rPr lang="zh-CN" altLang="en-US" b="0" i="1" smtClean="0">
                        <a:solidFill>
                          <a:srgbClr val="0B338B"/>
                        </a:solidFill>
                        <a:latin typeface="Cambria Math"/>
                        <a:ea typeface="Cambria Math" panose="02040503050406030204" pitchFamily="18" charset="0"/>
                      </a:rPr>
                      <m:t>或</m:t>
                    </m:r>
                    <m:sSup>
                      <m:sSupPr>
                        <m:ctrlPr>
                          <a:rPr lang="en-US" altLang="zh-CN" b="0" i="1" smtClean="0">
                            <a:solidFill>
                              <a:srgbClr val="0B338B"/>
                            </a:solidFill>
                            <a:latin typeface="Cambria Math"/>
                            <a:ea typeface="Cambria Math" panose="02040503050406030204" pitchFamily="18" charset="0"/>
                          </a:rPr>
                        </m:ctrlPr>
                      </m:sSupPr>
                      <m:e>
                        <m:r>
                          <a:rPr lang="en-US" altLang="zh-CN" b="0" i="1" smtClean="0">
                            <a:solidFill>
                              <a:srgbClr val="0B338B"/>
                            </a:solidFill>
                            <a:latin typeface="Cambria Math"/>
                            <a:ea typeface="Cambria Math" panose="02040503050406030204" pitchFamily="18" charset="0"/>
                          </a:rPr>
                          <m:t>𝐴</m:t>
                        </m:r>
                      </m:e>
                      <m:sup>
                        <m:r>
                          <a:rPr lang="en-US" altLang="zh-CN" b="0" i="1" smtClean="0">
                            <a:solidFill>
                              <a:srgbClr val="0B338B"/>
                            </a:solidFill>
                            <a:latin typeface="Cambria Math"/>
                            <a:ea typeface="Cambria Math" panose="02040503050406030204" pitchFamily="18" charset="0"/>
                          </a:rPr>
                          <m:t>′</m:t>
                        </m:r>
                      </m:sup>
                    </m:sSup>
                    <m:r>
                      <a:rPr lang="en-US" altLang="zh-CN" b="0" i="1" smtClean="0">
                        <a:solidFill>
                          <a:srgbClr val="0B338B"/>
                        </a:solidFill>
                        <a:latin typeface="Cambria Math"/>
                        <a:ea typeface="Cambria Math" panose="02040503050406030204" pitchFamily="18" charset="0"/>
                      </a:rPr>
                      <m:t>=</m:t>
                    </m:r>
                    <m:r>
                      <a:rPr lang="en-US" altLang="zh-CN" b="0" i="1" smtClean="0">
                        <a:solidFill>
                          <a:srgbClr val="0B338B"/>
                        </a:solidFill>
                        <a:latin typeface="Cambria Math"/>
                        <a:ea typeface="Cambria Math" panose="02040503050406030204" pitchFamily="18" charset="0"/>
                      </a:rPr>
                      <m:t>𝐴</m:t>
                    </m:r>
                  </m:oMath>
                </a14:m>
                <a:r>
                  <a:rPr lang="en-US" altLang="zh-CN" dirty="0">
                    <a:solidFill>
                      <a:srgbClr val="0B338B"/>
                    </a:solidFill>
                  </a:rPr>
                  <a:t>.</a:t>
                </a:r>
                <a:endParaRPr lang="en-US" altLang="zh-CN" dirty="0" smtClean="0">
                  <a:solidFill>
                    <a:srgbClr val="0B338B"/>
                  </a:solidFill>
                </a:endParaRPr>
              </a:p>
              <a:p>
                <a:pPr marL="0" indent="0">
                  <a:lnSpc>
                    <a:spcPct val="150000"/>
                  </a:lnSpc>
                  <a:spcBef>
                    <a:spcPts val="3000"/>
                  </a:spcBef>
                  <a:buFont typeface="Arial" panose="020B0604020202020204" pitchFamily="34" charset="0"/>
                  <a:buNone/>
                </a:pPr>
                <a:r>
                  <a:rPr lang="zh-CN" altLang="en-US" dirty="0" smtClean="0">
                    <a:solidFill>
                      <a:srgbClr val="0B338B"/>
                    </a:solidFill>
                  </a:rPr>
                  <a:t>例</a:t>
                </a:r>
                <a:r>
                  <a:rPr lang="en-US" altLang="zh-CN" dirty="0" smtClean="0">
                    <a:solidFill>
                      <a:srgbClr val="0B338B"/>
                    </a:solidFill>
                  </a:rPr>
                  <a:t>	</a:t>
                </a:r>
                <a:endParaRPr lang="en-US" altLang="zh-CN" dirty="0">
                  <a:solidFill>
                    <a:srgbClr val="0B338B"/>
                  </a:solidFill>
                </a:endParaRPr>
              </a:p>
              <a:p>
                <a:pPr marL="0" indent="0">
                  <a:buNone/>
                </a:pPr>
                <a14:m>
                  <m:oMathPara xmlns:m="http://schemas.openxmlformats.org/officeDocument/2006/math">
                    <m:oMathParaPr>
                      <m:jc m:val="centerGroup"/>
                    </m:oMathParaPr>
                    <m:oMath xmlns:m="http://schemas.openxmlformats.org/officeDocument/2006/math">
                      <m:d>
                        <m:dPr>
                          <m:ctrlPr>
                            <a:rPr lang="en-US" altLang="zh-CN" i="1" smtClean="0">
                              <a:solidFill>
                                <a:srgbClr val="0B338B"/>
                              </a:solidFill>
                              <a:latin typeface="Cambria Math"/>
                            </a:rPr>
                          </m:ctrlPr>
                        </m:dPr>
                        <m:e>
                          <m:m>
                            <m:mPr>
                              <m:mcs>
                                <m:mc>
                                  <m:mcPr>
                                    <m:count m:val="3"/>
                                    <m:mcJc m:val="center"/>
                                  </m:mcPr>
                                </m:mc>
                              </m:mcs>
                              <m:ctrlPr>
                                <a:rPr lang="en-US" altLang="zh-CN" i="1" smtClean="0">
                                  <a:solidFill>
                                    <a:srgbClr val="0B338B"/>
                                  </a:solidFill>
                                  <a:latin typeface="Cambria Math"/>
                                </a:rPr>
                              </m:ctrlPr>
                            </m:mPr>
                            <m:mr>
                              <m:e>
                                <m:r>
                                  <m:rPr>
                                    <m:brk m:alnAt="7"/>
                                  </m:rPr>
                                  <a:rPr lang="en-US" altLang="zh-CN" i="1">
                                    <a:solidFill>
                                      <a:srgbClr val="0B338B"/>
                                    </a:solidFill>
                                    <a:latin typeface="Cambria Math" panose="02040503050406030204" pitchFamily="18" charset="0"/>
                                  </a:rPr>
                                  <m:t>1</m:t>
                                </m:r>
                              </m:e>
                              <m:e>
                                <m:r>
                                  <a:rPr lang="en-US" altLang="zh-CN" i="1" smtClean="0">
                                    <a:solidFill>
                                      <a:srgbClr val="0B338B"/>
                                    </a:solidFill>
                                    <a:latin typeface="Cambria Math" panose="02040503050406030204" pitchFamily="18" charset="0"/>
                                  </a:rPr>
                                  <m:t>4</m:t>
                                </m:r>
                              </m:e>
                              <m:e>
                                <m:r>
                                  <a:rPr lang="en-US" altLang="zh-CN" i="1" smtClean="0">
                                    <a:solidFill>
                                      <a:srgbClr val="0B338B"/>
                                    </a:solidFill>
                                    <a:latin typeface="Cambria Math" panose="02040503050406030204" pitchFamily="18" charset="0"/>
                                  </a:rPr>
                                  <m:t>5</m:t>
                                </m:r>
                              </m:e>
                            </m:mr>
                            <m:mr>
                              <m:e>
                                <m:r>
                                  <a:rPr lang="en-US" altLang="zh-CN" i="1" smtClean="0">
                                    <a:solidFill>
                                      <a:srgbClr val="0B338B"/>
                                    </a:solidFill>
                                    <a:latin typeface="Cambria Math" panose="02040503050406030204" pitchFamily="18" charset="0"/>
                                  </a:rPr>
                                  <m:t>4</m:t>
                                </m:r>
                              </m:e>
                              <m:e>
                                <m:r>
                                  <a:rPr lang="en-US" altLang="zh-CN" i="1" smtClean="0">
                                    <a:solidFill>
                                      <a:srgbClr val="0B338B"/>
                                    </a:solidFill>
                                    <a:latin typeface="Cambria Math" panose="02040503050406030204" pitchFamily="18" charset="0"/>
                                  </a:rPr>
                                  <m:t>2</m:t>
                                </m:r>
                              </m:e>
                              <m:e>
                                <m:r>
                                  <a:rPr lang="en-US" altLang="zh-CN" i="1" smtClean="0">
                                    <a:solidFill>
                                      <a:srgbClr val="0B338B"/>
                                    </a:solidFill>
                                    <a:latin typeface="Cambria Math" panose="02040503050406030204" pitchFamily="18" charset="0"/>
                                  </a:rPr>
                                  <m:t>6</m:t>
                                </m:r>
                              </m:e>
                            </m:mr>
                            <m:mr>
                              <m:e>
                                <m:r>
                                  <a:rPr lang="en-US" altLang="zh-CN" i="1">
                                    <a:solidFill>
                                      <a:srgbClr val="0B338B"/>
                                    </a:solidFill>
                                    <a:latin typeface="Cambria Math" panose="02040503050406030204" pitchFamily="18" charset="0"/>
                                  </a:rPr>
                                  <m:t>5</m:t>
                                </m:r>
                              </m:e>
                              <m:e>
                                <m:r>
                                  <a:rPr lang="en-US" altLang="zh-CN" i="1">
                                    <a:solidFill>
                                      <a:srgbClr val="0B338B"/>
                                    </a:solidFill>
                                    <a:latin typeface="Cambria Math" panose="02040503050406030204" pitchFamily="18" charset="0"/>
                                  </a:rPr>
                                  <m:t>6</m:t>
                                </m:r>
                              </m:e>
                              <m:e>
                                <m:r>
                                  <a:rPr lang="en-US" altLang="zh-CN" i="1">
                                    <a:solidFill>
                                      <a:srgbClr val="0B338B"/>
                                    </a:solidFill>
                                    <a:latin typeface="Cambria Math" panose="02040503050406030204" pitchFamily="18" charset="0"/>
                                  </a:rPr>
                                  <m:t>3</m:t>
                                </m:r>
                              </m:e>
                            </m:mr>
                          </m:m>
                        </m:e>
                      </m:d>
                    </m:oMath>
                  </m:oMathPara>
                </a14:m>
                <a:endParaRPr lang="zh-CN" altLang="en-US" dirty="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902792" y="970282"/>
                <a:ext cx="10515600" cy="5299889"/>
              </a:xfrm>
              <a:prstGeom prst="rect">
                <a:avLst/>
              </a:prstGeom>
              <a:blipFill rotWithShape="1">
                <a:blip r:embed="rId2"/>
                <a:stretch>
                  <a:fillRect l="-1159"/>
                </a:stretch>
              </a:blipFill>
            </p:spPr>
            <p:txBody>
              <a:bodyPr/>
              <a:lstStyle/>
              <a:p>
                <a:r>
                  <a:rPr lang="zh-CN" altLang="en-US">
                    <a:noFill/>
                  </a:rPr>
                  <a:t> </a:t>
                </a:r>
              </a:p>
            </p:txBody>
          </p:sp>
        </mc:Fallback>
      </mc:AlternateContent>
      <p:sp>
        <p:nvSpPr>
          <p:cNvPr id="2" name="直角三角形 1"/>
          <p:cNvSpPr/>
          <p:nvPr/>
        </p:nvSpPr>
        <p:spPr>
          <a:xfrm>
            <a:off x="5514109" y="4156364"/>
            <a:ext cx="1032163" cy="858981"/>
          </a:xfrm>
          <a:prstGeom prst="rtTriangle">
            <a:avLst/>
          </a:prstGeom>
          <a:solidFill>
            <a:srgbClr val="00B05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5787703" y="3886200"/>
            <a:ext cx="1032163" cy="858981"/>
          </a:xfrm>
          <a:prstGeom prst="rtTriangle">
            <a:avLst/>
          </a:prstGeom>
          <a:solidFill>
            <a:srgbClr val="7030A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224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rgbClr val="082667"/>
                </a:solidFill>
                <a:latin typeface="微软雅黑" panose="020B0503020204020204" pitchFamily="34" charset="-122"/>
                <a:ea typeface="微软雅黑" panose="020B0503020204020204" pitchFamily="34" charset="-122"/>
              </a:rPr>
              <a:t>反对称矩阵</a:t>
            </a:r>
            <a:endParaRPr lang="zh-CN" altLang="en-US" sz="4000" dirty="0">
              <a:solidFill>
                <a:srgbClr val="082667"/>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2"/>
              <p:cNvSpPr txBox="1">
                <a:spLocks/>
              </p:cNvSpPr>
              <p:nvPr/>
            </p:nvSpPr>
            <p:spPr>
              <a:xfrm>
                <a:off x="764275" y="957580"/>
                <a:ext cx="10515600" cy="58167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solidFill>
                      <a:srgbClr val="0B338B"/>
                    </a:solidFill>
                  </a:rPr>
                  <a:t>反对称矩阵</a:t>
                </a:r>
                <a:r>
                  <a:rPr lang="zh-CN" altLang="en-US" dirty="0">
                    <a:solidFill>
                      <a:srgbClr val="0B338B"/>
                    </a:solidFill>
                  </a:rPr>
                  <a:t>：</a:t>
                </a:r>
                <a:r>
                  <a:rPr lang="zh-CN" altLang="en-US" dirty="0" smtClean="0">
                    <a:solidFill>
                      <a:srgbClr val="0B338B"/>
                    </a:solidFill>
                  </a:rPr>
                  <a:t>若</a:t>
                </a:r>
                <a14:m>
                  <m:oMath xmlns:m="http://schemas.openxmlformats.org/officeDocument/2006/math">
                    <m:r>
                      <a:rPr lang="en-US" altLang="zh-CN" smtClean="0">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sSub>
                      <m:sSubPr>
                        <m:ctrlPr>
                          <a:rPr lang="en-US" altLang="zh-CN" i="1">
                            <a:solidFill>
                              <a:srgbClr val="0B338B"/>
                            </a:solidFill>
                            <a:latin typeface="Cambria Math"/>
                          </a:rPr>
                        </m:ctrlPr>
                      </m:sSubPr>
                      <m:e>
                        <m:d>
                          <m:dPr>
                            <m:ctrlPr>
                              <a:rPr lang="en-US" altLang="zh-CN" i="1">
                                <a:solidFill>
                                  <a:srgbClr val="0B338B"/>
                                </a:solidFill>
                                <a:latin typeface="Cambria Math"/>
                              </a:rPr>
                            </m:ctrlPr>
                          </m:dP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𝑖𝑗</m:t>
                                </m:r>
                              </m:sub>
                            </m:sSub>
                          </m:e>
                        </m:d>
                      </m:e>
                      <m:sub>
                        <m:r>
                          <a:rPr lang="en-US" altLang="zh-CN" i="1">
                            <a:solidFill>
                              <a:srgbClr val="0B338B"/>
                            </a:solidFill>
                            <a:latin typeface="Cambria Math" panose="02040503050406030204" pitchFamily="18" charset="0"/>
                          </a:rPr>
                          <m:t>𝑛</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𝑛</m:t>
                        </m:r>
                      </m:sub>
                    </m:sSub>
                  </m:oMath>
                </a14:m>
                <a:r>
                  <a:rPr lang="en-US" altLang="zh-CN" dirty="0">
                    <a:solidFill>
                      <a:srgbClr val="0B338B"/>
                    </a:solidFill>
                  </a:rPr>
                  <a:t> </a:t>
                </a:r>
                <a:r>
                  <a:rPr lang="zh-CN" altLang="en-US" dirty="0" smtClean="0">
                    <a:solidFill>
                      <a:srgbClr val="0B338B"/>
                    </a:solidFill>
                  </a:rPr>
                  <a:t>满足：</a:t>
                </a:r>
                <a:endParaRPr lang="en-US" altLang="zh-CN" dirty="0" smtClean="0">
                  <a:solidFill>
                    <a:srgbClr val="0B338B"/>
                  </a:solidFill>
                </a:endParaRPr>
              </a:p>
              <a:p>
                <a:pPr marL="0" indent="0" algn="ctr">
                  <a:lnSpc>
                    <a:spcPct val="150000"/>
                  </a:lnSpc>
                  <a:buFont typeface="Arial" panose="020B0604020202020204" pitchFamily="34" charset="0"/>
                  <a:buNone/>
                </a:pPr>
                <a:r>
                  <a:rPr lang="zh-CN" altLang="en-US" dirty="0" smtClean="0">
                    <a:solidFill>
                      <a:srgbClr val="0B338B"/>
                    </a:solidFill>
                  </a:rPr>
                  <a:t> </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𝑖𝑗</m:t>
                        </m:r>
                      </m:sub>
                    </m:sSub>
                    <m:r>
                      <a:rPr lang="en-US" altLang="zh-CN" i="1">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m:t>
                    </m:r>
                    <m:sSub>
                      <m:sSubPr>
                        <m:ctrlPr>
                          <a:rPr lang="en-US" altLang="zh-CN" b="0" i="1" smtClean="0">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𝑗𝑖</m:t>
                        </m:r>
                      </m:sub>
                    </m:sSub>
                    <m:r>
                      <a:rPr lang="en-US" altLang="zh-CN" i="1">
                        <a:solidFill>
                          <a:srgbClr val="0B338B"/>
                        </a:solidFill>
                        <a:latin typeface="Cambria Math" panose="02040503050406030204" pitchFamily="18" charset="0"/>
                      </a:rPr>
                      <m:t> </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𝑗</m:t>
                        </m:r>
                        <m:r>
                          <a:rPr lang="en-US" altLang="zh-CN" i="1">
                            <a:solidFill>
                              <a:srgbClr val="0B338B"/>
                            </a:solidFill>
                            <a:latin typeface="Cambria Math" panose="02040503050406030204" pitchFamily="18" charset="0"/>
                          </a:rPr>
                          <m:t>=1,2,⋯,</m:t>
                        </m:r>
                        <m:r>
                          <a:rPr lang="en-US" altLang="zh-CN" i="1">
                            <a:solidFill>
                              <a:srgbClr val="0B338B"/>
                            </a:solidFill>
                            <a:latin typeface="Cambria Math" panose="02040503050406030204" pitchFamily="18" charset="0"/>
                            <a:ea typeface="Cambria Math" panose="02040503050406030204" pitchFamily="18" charset="0"/>
                          </a:rPr>
                          <m:t>𝑛</m:t>
                        </m:r>
                      </m:e>
                    </m:d>
                    <m:r>
                      <a:rPr lang="zh-CN" altLang="en-US" b="0" i="1" smtClean="0">
                        <a:solidFill>
                          <a:srgbClr val="0B338B"/>
                        </a:solidFill>
                        <a:latin typeface="Cambria Math"/>
                        <a:ea typeface="Cambria Math" panose="02040503050406030204" pitchFamily="18" charset="0"/>
                      </a:rPr>
                      <m:t>或</m:t>
                    </m:r>
                    <m:sSup>
                      <m:sSupPr>
                        <m:ctrlPr>
                          <a:rPr lang="en-US" altLang="zh-CN" b="0" i="1" smtClean="0">
                            <a:solidFill>
                              <a:srgbClr val="0B338B"/>
                            </a:solidFill>
                            <a:latin typeface="Cambria Math"/>
                            <a:ea typeface="Cambria Math" panose="02040503050406030204" pitchFamily="18" charset="0"/>
                          </a:rPr>
                        </m:ctrlPr>
                      </m:sSupPr>
                      <m:e>
                        <m:r>
                          <a:rPr lang="en-US" altLang="zh-CN" b="0" i="1" smtClean="0">
                            <a:solidFill>
                              <a:srgbClr val="0B338B"/>
                            </a:solidFill>
                            <a:latin typeface="Cambria Math"/>
                            <a:ea typeface="Cambria Math" panose="02040503050406030204" pitchFamily="18" charset="0"/>
                          </a:rPr>
                          <m:t>𝐴</m:t>
                        </m:r>
                      </m:e>
                      <m:sup>
                        <m:r>
                          <a:rPr lang="en-US" altLang="zh-CN" b="0" i="1" smtClean="0">
                            <a:solidFill>
                              <a:srgbClr val="0B338B"/>
                            </a:solidFill>
                            <a:latin typeface="Cambria Math"/>
                            <a:ea typeface="Cambria Math" panose="02040503050406030204" pitchFamily="18" charset="0"/>
                          </a:rPr>
                          <m:t>′</m:t>
                        </m:r>
                      </m:sup>
                    </m:sSup>
                    <m:r>
                      <a:rPr lang="en-US" altLang="zh-CN" b="0" i="1" smtClean="0">
                        <a:solidFill>
                          <a:srgbClr val="0B338B"/>
                        </a:solidFill>
                        <a:latin typeface="Cambria Math"/>
                        <a:ea typeface="Cambria Math" panose="02040503050406030204" pitchFamily="18" charset="0"/>
                      </a:rPr>
                      <m:t>=−</m:t>
                    </m:r>
                    <m:r>
                      <a:rPr lang="en-US" altLang="zh-CN" b="0" i="1" smtClean="0">
                        <a:solidFill>
                          <a:srgbClr val="0B338B"/>
                        </a:solidFill>
                        <a:latin typeface="Cambria Math"/>
                        <a:ea typeface="Cambria Math" panose="02040503050406030204" pitchFamily="18" charset="0"/>
                      </a:rPr>
                      <m:t>𝐴</m:t>
                    </m:r>
                  </m:oMath>
                </a14:m>
                <a:r>
                  <a:rPr lang="en-US" altLang="zh-CN" dirty="0" smtClean="0">
                    <a:solidFill>
                      <a:srgbClr val="0B338B"/>
                    </a:solidFill>
                  </a:rPr>
                  <a:t>.</a:t>
                </a:r>
              </a:p>
              <a:p>
                <a:pPr marL="0" indent="0" algn="ctr">
                  <a:lnSpc>
                    <a:spcPct val="150000"/>
                  </a:lnSpc>
                  <a:buFont typeface="Arial" panose="020B0604020202020204" pitchFamily="34" charset="0"/>
                  <a:buNone/>
                </a:pPr>
                <a:endParaRPr lang="en-US" altLang="zh-CN" dirty="0" smtClean="0">
                  <a:solidFill>
                    <a:srgbClr val="0B338B"/>
                  </a:solidFill>
                </a:endParaRPr>
              </a:p>
              <a:p>
                <a:pPr marL="0" indent="0">
                  <a:lnSpc>
                    <a:spcPct val="150000"/>
                  </a:lnSpc>
                  <a:buFont typeface="Arial" panose="020B0604020202020204" pitchFamily="34" charset="0"/>
                  <a:buNone/>
                </a:pPr>
                <a:r>
                  <a:rPr lang="zh-CN" altLang="en-US" dirty="0" smtClean="0">
                    <a:solidFill>
                      <a:srgbClr val="0B338B"/>
                    </a:solidFill>
                  </a:rPr>
                  <a:t>定理</a:t>
                </a:r>
                <a:r>
                  <a:rPr lang="en-US" altLang="zh-CN" dirty="0" smtClean="0">
                    <a:solidFill>
                      <a:srgbClr val="0B338B"/>
                    </a:solidFill>
                  </a:rPr>
                  <a:t>    </a:t>
                </a:r>
                <a:r>
                  <a:rPr lang="zh-CN" altLang="en-US" dirty="0" smtClean="0">
                    <a:solidFill>
                      <a:srgbClr val="0B338B"/>
                    </a:solidFill>
                  </a:rPr>
                  <a:t>设</a:t>
                </a:r>
                <a14:m>
                  <m:oMath xmlns:m="http://schemas.openxmlformats.org/officeDocument/2006/math">
                    <m:r>
                      <a:rPr lang="en-US" altLang="zh-CN" smtClean="0">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sSup>
                      <m:sSupPr>
                        <m:ctrlPr>
                          <a:rPr lang="en-US" altLang="zh-CN" i="1">
                            <a:solidFill>
                              <a:srgbClr val="0B338B"/>
                            </a:solidFill>
                            <a:latin typeface="Cambria Math"/>
                          </a:rPr>
                        </m:ctrlPr>
                      </m:sSupPr>
                      <m:e>
                        <m:r>
                          <a:rPr lang="en-US" altLang="zh-CN" b="1">
                            <a:solidFill>
                              <a:srgbClr val="0B338B"/>
                            </a:solidFill>
                            <a:latin typeface="Cambria Math" panose="02040503050406030204" pitchFamily="18" charset="0"/>
                          </a:rPr>
                          <m:t>𝐑</m:t>
                        </m:r>
                      </m:e>
                      <m:sup>
                        <m:r>
                          <a:rPr lang="en-US" altLang="zh-CN" i="1">
                            <a:solidFill>
                              <a:srgbClr val="0B338B"/>
                            </a:solidFill>
                            <a:latin typeface="Cambria Math" panose="02040503050406030204" pitchFamily="18" charset="0"/>
                          </a:rPr>
                          <m:t>𝑛</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𝑛</m:t>
                        </m:r>
                      </m:sup>
                    </m:sSup>
                  </m:oMath>
                </a14:m>
                <a:r>
                  <a:rPr lang="zh-CN" altLang="en-US" dirty="0">
                    <a:solidFill>
                      <a:srgbClr val="0B338B"/>
                    </a:solidFill>
                  </a:rPr>
                  <a:t>，则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为</a:t>
                </a:r>
                <a:r>
                  <a:rPr lang="zh-CN" altLang="en-US" dirty="0">
                    <a:solidFill>
                      <a:srgbClr val="0B338B"/>
                    </a:solidFill>
                  </a:rPr>
                  <a:t>反对称</a:t>
                </a:r>
                <a:r>
                  <a:rPr lang="zh-CN" altLang="en-US" dirty="0" smtClean="0">
                    <a:solidFill>
                      <a:srgbClr val="0B338B"/>
                    </a:solidFill>
                  </a:rPr>
                  <a:t>矩阵</a:t>
                </a:r>
                <a14:m>
                  <m:oMath xmlns:m="http://schemas.openxmlformats.org/officeDocument/2006/math">
                    <m:r>
                      <a:rPr lang="zh-CN" altLang="en-US" i="1" dirty="0" smtClean="0">
                        <a:solidFill>
                          <a:srgbClr val="0B338B"/>
                        </a:solidFill>
                        <a:latin typeface="Cambria Math" panose="02040503050406030204" pitchFamily="18" charset="0"/>
                      </a:rPr>
                      <m:t>⟺</m:t>
                    </m:r>
                  </m:oMath>
                </a14:m>
                <a:r>
                  <a:rPr lang="zh-CN" altLang="en-US" dirty="0" smtClean="0">
                    <a:solidFill>
                      <a:srgbClr val="0B338B"/>
                    </a:solidFill>
                  </a:rPr>
                  <a:t>对 </a:t>
                </a:r>
                <a14:m>
                  <m:oMath xmlns:m="http://schemas.openxmlformats.org/officeDocument/2006/math">
                    <m:r>
                      <a:rPr lang="zh-CN" altLang="en-US"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𝑋</m:t>
                    </m:r>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b="1" smtClean="0">
                            <a:solidFill>
                              <a:srgbClr val="0B338B"/>
                            </a:solidFill>
                            <a:latin typeface="Cambria Math" panose="02040503050406030204" pitchFamily="18" charset="0"/>
                          </a:rPr>
                          <m:t>𝐑</m:t>
                        </m:r>
                      </m:e>
                      <m:sup>
                        <m:r>
                          <a:rPr lang="en-US" altLang="zh-CN" i="1" smtClean="0">
                            <a:solidFill>
                              <a:srgbClr val="0B338B"/>
                            </a:solidFill>
                            <a:latin typeface="Cambria Math" panose="02040503050406030204" pitchFamily="18" charset="0"/>
                          </a:rPr>
                          <m:t>𝑛</m:t>
                        </m:r>
                      </m:sup>
                    </m:sSup>
                  </m:oMath>
                </a14:m>
                <a:r>
                  <a:rPr lang="en-US" altLang="zh-CN" dirty="0" smtClean="0">
                    <a:solidFill>
                      <a:srgbClr val="0B338B"/>
                    </a:solidFill>
                  </a:rPr>
                  <a:t> </a:t>
                </a:r>
                <a:r>
                  <a:rPr lang="zh-CN" altLang="en-US" dirty="0" smtClean="0">
                    <a:solidFill>
                      <a:srgbClr val="0B338B"/>
                    </a:solidFill>
                  </a:rPr>
                  <a:t>恒有</a:t>
                </a:r>
                <a:endParaRPr lang="en-US" altLang="zh-CN" dirty="0" smtClean="0">
                  <a:solidFill>
                    <a:srgbClr val="0B338B"/>
                  </a:solidFill>
                </a:endParaRPr>
              </a:p>
              <a:p>
                <a:pPr marL="0" indent="0" algn="ctr">
                  <a:lnSpc>
                    <a:spcPct val="150000"/>
                  </a:lnSpc>
                  <a:buFont typeface="Arial" panose="020B0604020202020204" pitchFamily="34" charset="0"/>
                  <a:buNone/>
                </a:pPr>
                <a14:m>
                  <m:oMath xmlns:m="http://schemas.openxmlformats.org/officeDocument/2006/math">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𝑋</m:t>
                        </m:r>
                      </m:e>
                      <m:sup>
                        <m:r>
                          <a:rPr lang="en-US" altLang="zh-CN" i="1" smtClean="0">
                            <a:solidFill>
                              <a:srgbClr val="0B338B"/>
                            </a:solidFill>
                            <a:latin typeface="Cambria Math" panose="02040503050406030204" pitchFamily="18" charset="0"/>
                          </a:rPr>
                          <m:t>′</m:t>
                        </m:r>
                      </m:sup>
                    </m:sSup>
                    <m:r>
                      <a:rPr lang="en-US" altLang="zh-CN" i="1" smtClean="0">
                        <a:solidFill>
                          <a:srgbClr val="0B338B"/>
                        </a:solidFill>
                        <a:latin typeface="Cambria Math" panose="02040503050406030204" pitchFamily="18" charset="0"/>
                      </a:rPr>
                      <m:t>𝐴𝑋</m:t>
                    </m:r>
                    <m:r>
                      <a:rPr lang="en-US" altLang="zh-CN" i="1" smtClean="0">
                        <a:solidFill>
                          <a:srgbClr val="0B338B"/>
                        </a:solidFill>
                        <a:latin typeface="Cambria Math" panose="02040503050406030204" pitchFamily="18" charset="0"/>
                      </a:rPr>
                      <m:t>=0</m:t>
                    </m:r>
                  </m:oMath>
                </a14:m>
                <a:r>
                  <a:rPr lang="en-US" altLang="zh-CN" dirty="0" smtClean="0">
                    <a:solidFill>
                      <a:srgbClr val="0B338B"/>
                    </a:solidFill>
                  </a:rPr>
                  <a:t>. </a:t>
                </a:r>
              </a:p>
            </p:txBody>
          </p:sp>
        </mc:Choice>
        <mc:Fallback xmlns="">
          <p:sp>
            <p:nvSpPr>
              <p:cNvPr id="6" name="内容占位符 2"/>
              <p:cNvSpPr txBox="1">
                <a:spLocks noRot="1" noChangeAspect="1" noMove="1" noResize="1" noEditPoints="1" noAdjustHandles="1" noChangeArrowheads="1" noChangeShapeType="1" noTextEdit="1"/>
              </p:cNvSpPr>
              <p:nvPr/>
            </p:nvSpPr>
            <p:spPr>
              <a:xfrm>
                <a:off x="764275" y="957580"/>
                <a:ext cx="10515600" cy="5816745"/>
              </a:xfrm>
              <a:prstGeom prst="rect">
                <a:avLst/>
              </a:prstGeom>
              <a:blipFill rotWithShape="1">
                <a:blip r:embed="rId2"/>
                <a:stretch>
                  <a:fillRect l="-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215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txBox="1">
                <a:spLocks/>
              </p:cNvSpPr>
              <p:nvPr/>
            </p:nvSpPr>
            <p:spPr>
              <a:xfrm>
                <a:off x="764275" y="1274618"/>
                <a:ext cx="10515600" cy="54997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3200" b="1" dirty="0" smtClean="0">
                    <a:solidFill>
                      <a:srgbClr val="0B338B"/>
                    </a:solidFill>
                    <a:latin typeface="黑体" panose="02010609060101010101" pitchFamily="49" charset="-122"/>
                    <a:ea typeface="黑体" panose="02010609060101010101" pitchFamily="49" charset="-122"/>
                  </a:rPr>
                  <a:t>证</a:t>
                </a:r>
                <a:r>
                  <a:rPr lang="zh-CN" altLang="en-US" sz="3200" dirty="0" smtClean="0">
                    <a:solidFill>
                      <a:srgbClr val="0B338B"/>
                    </a:solidFill>
                  </a:rPr>
                  <a:t>    必要性</a:t>
                </a:r>
                <a:r>
                  <a:rPr lang="en-US" altLang="zh-CN" sz="3200" dirty="0" smtClean="0">
                    <a:solidFill>
                      <a:srgbClr val="0B338B"/>
                    </a:solidFill>
                  </a:rPr>
                  <a:t>. </a:t>
                </a:r>
                <a:r>
                  <a:rPr lang="zh-CN" altLang="en-US" sz="3200" dirty="0" smtClean="0">
                    <a:solidFill>
                      <a:srgbClr val="0B338B"/>
                    </a:solidFill>
                  </a:rPr>
                  <a:t>对 </a:t>
                </a:r>
                <a14:m>
                  <m:oMath xmlns:m="http://schemas.openxmlformats.org/officeDocument/2006/math">
                    <m:r>
                      <a:rPr lang="zh-CN" altLang="en-US" sz="3200" i="1">
                        <a:solidFill>
                          <a:srgbClr val="0B338B"/>
                        </a:solidFill>
                        <a:latin typeface="Cambria Math" panose="02040503050406030204" pitchFamily="18" charset="0"/>
                      </a:rPr>
                      <m:t>∀</m:t>
                    </m:r>
                    <m:r>
                      <a:rPr lang="en-US" altLang="zh-CN" sz="3200" i="1">
                        <a:solidFill>
                          <a:srgbClr val="0B338B"/>
                        </a:solidFill>
                        <a:latin typeface="Cambria Math" panose="02040503050406030204" pitchFamily="18" charset="0"/>
                      </a:rPr>
                      <m:t>𝑋</m:t>
                    </m:r>
                    <m:r>
                      <a:rPr lang="en-US" altLang="zh-CN" sz="3200" i="1">
                        <a:solidFill>
                          <a:srgbClr val="0B338B"/>
                        </a:solidFill>
                        <a:latin typeface="Cambria Math" panose="02040503050406030204" pitchFamily="18" charset="0"/>
                      </a:rPr>
                      <m:t>∈</m:t>
                    </m:r>
                    <m:sSup>
                      <m:sSupPr>
                        <m:ctrlPr>
                          <a:rPr lang="en-US" altLang="zh-CN" sz="3200" i="1">
                            <a:solidFill>
                              <a:srgbClr val="0B338B"/>
                            </a:solidFill>
                            <a:latin typeface="Cambria Math"/>
                          </a:rPr>
                        </m:ctrlPr>
                      </m:sSupPr>
                      <m:e>
                        <m:r>
                          <a:rPr lang="en-US" altLang="zh-CN" sz="3200" b="1">
                            <a:solidFill>
                              <a:srgbClr val="0B338B"/>
                            </a:solidFill>
                            <a:latin typeface="Cambria Math" panose="02040503050406030204" pitchFamily="18" charset="0"/>
                          </a:rPr>
                          <m:t>𝐑</m:t>
                        </m:r>
                      </m:e>
                      <m:sup>
                        <m:r>
                          <a:rPr lang="en-US" altLang="zh-CN" sz="3200" i="1">
                            <a:solidFill>
                              <a:srgbClr val="0B338B"/>
                            </a:solidFill>
                            <a:latin typeface="Cambria Math" panose="02040503050406030204" pitchFamily="18" charset="0"/>
                          </a:rPr>
                          <m:t>𝑛</m:t>
                        </m:r>
                      </m:sup>
                    </m:sSup>
                  </m:oMath>
                </a14:m>
                <a:r>
                  <a:rPr lang="zh-CN" altLang="en-US" sz="3200" dirty="0" smtClean="0">
                    <a:solidFill>
                      <a:srgbClr val="0B338B"/>
                    </a:solidFill>
                  </a:rPr>
                  <a:t>，因 </a:t>
                </a:r>
                <a:endParaRPr lang="en-US" altLang="zh-CN" sz="3200" dirty="0" smtClean="0">
                  <a:solidFill>
                    <a:srgbClr val="0B338B"/>
                  </a:solidFill>
                </a:endParaRPr>
              </a:p>
              <a:p>
                <a:pPr marL="0" indent="0" algn="ctr">
                  <a:lnSpc>
                    <a:spcPct val="150000"/>
                  </a:lnSpc>
                  <a:buFont typeface="Arial" panose="020B0604020202020204" pitchFamily="34" charset="0"/>
                  <a:buNone/>
                </a:pPr>
                <a14:m>
                  <m:oMath xmlns:m="http://schemas.openxmlformats.org/officeDocument/2006/math">
                    <m:sSup>
                      <m:sSupPr>
                        <m:ctrlPr>
                          <a:rPr lang="en-US" altLang="zh-CN" sz="3200" i="1" smtClean="0">
                            <a:solidFill>
                              <a:srgbClr val="0B338B"/>
                            </a:solidFill>
                            <a:latin typeface="Cambria Math"/>
                          </a:rPr>
                        </m:ctrlPr>
                      </m:sSupPr>
                      <m:e>
                        <m:d>
                          <m:dPr>
                            <m:ctrlPr>
                              <a:rPr lang="en-US" altLang="zh-CN" sz="3200" i="1" smtClean="0">
                                <a:solidFill>
                                  <a:srgbClr val="0B338B"/>
                                </a:solidFill>
                                <a:latin typeface="Cambria Math"/>
                              </a:rPr>
                            </m:ctrlPr>
                          </m:dPr>
                          <m:e>
                            <m:r>
                              <a:rPr lang="en-US" altLang="zh-CN" sz="3200" i="1">
                                <a:solidFill>
                                  <a:srgbClr val="0B338B"/>
                                </a:solidFill>
                                <a:latin typeface="Cambria Math" panose="02040503050406030204" pitchFamily="18" charset="0"/>
                              </a:rPr>
                              <m:t>−</m:t>
                            </m:r>
                            <m:sSup>
                              <m:sSupPr>
                                <m:ctrlPr>
                                  <a:rPr lang="en-US" altLang="zh-CN" sz="3200" i="1">
                                    <a:solidFill>
                                      <a:srgbClr val="0B338B"/>
                                    </a:solidFill>
                                    <a:latin typeface="Cambria Math"/>
                                  </a:rPr>
                                </m:ctrlPr>
                              </m:sSupPr>
                              <m:e>
                                <m:r>
                                  <a:rPr lang="en-US" altLang="zh-CN" sz="3200" i="1">
                                    <a:solidFill>
                                      <a:srgbClr val="0B338B"/>
                                    </a:solidFill>
                                    <a:latin typeface="Cambria Math" panose="02040503050406030204" pitchFamily="18" charset="0"/>
                                  </a:rPr>
                                  <m:t>𝑋</m:t>
                                </m:r>
                              </m:e>
                              <m:sup>
                                <m:r>
                                  <a:rPr lang="en-US" altLang="zh-CN" sz="3200" i="1">
                                    <a:solidFill>
                                      <a:srgbClr val="0B338B"/>
                                    </a:solidFill>
                                    <a:latin typeface="Cambria Math" panose="02040503050406030204" pitchFamily="18" charset="0"/>
                                  </a:rPr>
                                  <m:t>′</m:t>
                                </m:r>
                              </m:sup>
                            </m:sSup>
                            <m:r>
                              <a:rPr lang="en-US" altLang="zh-CN" sz="3200" i="1">
                                <a:solidFill>
                                  <a:srgbClr val="0B338B"/>
                                </a:solidFill>
                                <a:latin typeface="Cambria Math" panose="02040503050406030204" pitchFamily="18" charset="0"/>
                              </a:rPr>
                              <m:t>𝐴𝑋</m:t>
                            </m:r>
                          </m:e>
                        </m:d>
                      </m:e>
                      <m:sup>
                        <m:r>
                          <a:rPr lang="en-US" altLang="zh-CN" sz="3200" i="1" smtClean="0">
                            <a:solidFill>
                              <a:srgbClr val="0B338B"/>
                            </a:solidFill>
                            <a:latin typeface="Cambria Math" panose="02040503050406030204" pitchFamily="18" charset="0"/>
                          </a:rPr>
                          <m:t>′</m:t>
                        </m:r>
                      </m:sup>
                    </m:sSup>
                    <m:r>
                      <a:rPr lang="en-US" altLang="zh-CN" sz="3200" i="1" smtClean="0">
                        <a:solidFill>
                          <a:srgbClr val="0B338B"/>
                        </a:solidFill>
                        <a:latin typeface="Cambria Math" panose="02040503050406030204" pitchFamily="18" charset="0"/>
                      </a:rPr>
                      <m:t>=</m:t>
                    </m:r>
                    <m:r>
                      <a:rPr lang="en-US" altLang="zh-CN" sz="3200" i="1">
                        <a:solidFill>
                          <a:srgbClr val="0B338B"/>
                        </a:solidFill>
                        <a:latin typeface="Cambria Math" panose="02040503050406030204" pitchFamily="18" charset="0"/>
                      </a:rPr>
                      <m:t>−</m:t>
                    </m:r>
                    <m:sSup>
                      <m:sSupPr>
                        <m:ctrlPr>
                          <a:rPr lang="en-US" altLang="zh-CN" sz="3200" i="1">
                            <a:solidFill>
                              <a:srgbClr val="0B338B"/>
                            </a:solidFill>
                            <a:latin typeface="Cambria Math"/>
                          </a:rPr>
                        </m:ctrlPr>
                      </m:sSupPr>
                      <m:e>
                        <m:r>
                          <a:rPr lang="en-US" altLang="zh-CN" sz="3200" i="1">
                            <a:solidFill>
                              <a:srgbClr val="0B338B"/>
                            </a:solidFill>
                            <a:latin typeface="Cambria Math" panose="02040503050406030204" pitchFamily="18" charset="0"/>
                          </a:rPr>
                          <m:t>𝑋</m:t>
                        </m:r>
                      </m:e>
                      <m:sup>
                        <m:r>
                          <a:rPr lang="en-US" altLang="zh-CN" sz="3200" i="1">
                            <a:solidFill>
                              <a:srgbClr val="0B338B"/>
                            </a:solidFill>
                            <a:latin typeface="Cambria Math" panose="02040503050406030204" pitchFamily="18" charset="0"/>
                          </a:rPr>
                          <m:t>′</m:t>
                        </m:r>
                      </m:sup>
                    </m:sSup>
                    <m:r>
                      <a:rPr lang="en-US" altLang="zh-CN" sz="3200" i="1">
                        <a:solidFill>
                          <a:srgbClr val="0B338B"/>
                        </a:solidFill>
                        <a:latin typeface="Cambria Math" panose="02040503050406030204" pitchFamily="18" charset="0"/>
                      </a:rPr>
                      <m:t>𝐴𝑋</m:t>
                    </m:r>
                  </m:oMath>
                </a14:m>
                <a:r>
                  <a:rPr lang="zh-CN" altLang="en-US" sz="3200" dirty="0" smtClean="0">
                    <a:solidFill>
                      <a:srgbClr val="0B338B"/>
                    </a:solidFill>
                  </a:rPr>
                  <a:t>，</a:t>
                </a:r>
                <a:endParaRPr lang="en-US" altLang="zh-CN" sz="3200" dirty="0" smtClean="0">
                  <a:solidFill>
                    <a:srgbClr val="0B338B"/>
                  </a:solidFill>
                </a:endParaRPr>
              </a:p>
              <a:p>
                <a:pPr marL="0" indent="0">
                  <a:lnSpc>
                    <a:spcPct val="150000"/>
                  </a:lnSpc>
                  <a:buFont typeface="Arial" panose="020B0604020202020204" pitchFamily="34" charset="0"/>
                  <a:buNone/>
                </a:pPr>
                <a:r>
                  <a:rPr lang="zh-CN" altLang="en-US" sz="3200" dirty="0" smtClean="0">
                    <a:solidFill>
                      <a:srgbClr val="0B338B"/>
                    </a:solidFill>
                  </a:rPr>
                  <a:t>所以</a:t>
                </a:r>
                <a:endParaRPr lang="en-US" altLang="zh-CN" sz="3200" i="1" dirty="0" smtClean="0">
                  <a:solidFill>
                    <a:srgbClr val="0B338B"/>
                  </a:solidFill>
                  <a:latin typeface="Cambria Math" panose="02040503050406030204" pitchFamily="18" charset="0"/>
                </a:endParaRPr>
              </a:p>
              <a:p>
                <a:pPr marL="0" indent="0" algn="ctr">
                  <a:lnSpc>
                    <a:spcPct val="150000"/>
                  </a:lnSpc>
                  <a:buFont typeface="Arial" panose="020B0604020202020204" pitchFamily="34" charset="0"/>
                  <a:buNone/>
                </a:pPr>
                <a14:m>
                  <m:oMath xmlns:m="http://schemas.openxmlformats.org/officeDocument/2006/math">
                    <m:sSup>
                      <m:sSupPr>
                        <m:ctrlPr>
                          <a:rPr lang="en-US" altLang="zh-CN" sz="3200" i="1">
                            <a:solidFill>
                              <a:srgbClr val="0B338B"/>
                            </a:solidFill>
                            <a:latin typeface="Cambria Math"/>
                          </a:rPr>
                        </m:ctrlPr>
                      </m:sSupPr>
                      <m:e>
                        <m:r>
                          <a:rPr lang="en-US" altLang="zh-CN" sz="3200" i="1">
                            <a:solidFill>
                              <a:srgbClr val="0B338B"/>
                            </a:solidFill>
                            <a:latin typeface="Cambria Math" panose="02040503050406030204" pitchFamily="18" charset="0"/>
                          </a:rPr>
                          <m:t>𝑋</m:t>
                        </m:r>
                      </m:e>
                      <m:sup>
                        <m:r>
                          <a:rPr lang="en-US" altLang="zh-CN" sz="3200" i="1">
                            <a:solidFill>
                              <a:srgbClr val="0B338B"/>
                            </a:solidFill>
                            <a:latin typeface="Cambria Math" panose="02040503050406030204" pitchFamily="18" charset="0"/>
                          </a:rPr>
                          <m:t>′</m:t>
                        </m:r>
                      </m:sup>
                    </m:sSup>
                    <m:r>
                      <a:rPr lang="en-US" altLang="zh-CN" sz="3200" i="1">
                        <a:solidFill>
                          <a:srgbClr val="0B338B"/>
                        </a:solidFill>
                        <a:latin typeface="Cambria Math" panose="02040503050406030204" pitchFamily="18" charset="0"/>
                      </a:rPr>
                      <m:t>𝐴𝑋</m:t>
                    </m:r>
                  </m:oMath>
                </a14:m>
                <a:r>
                  <a:rPr lang="en-US" altLang="zh-CN" sz="3200" dirty="0" smtClean="0">
                    <a:solidFill>
                      <a:srgbClr val="0B338B"/>
                    </a:solidFill>
                  </a:rPr>
                  <a:t>=</a:t>
                </a:r>
                <a14:m>
                  <m:oMath xmlns:m="http://schemas.openxmlformats.org/officeDocument/2006/math">
                    <m:sSup>
                      <m:sSupPr>
                        <m:ctrlPr>
                          <a:rPr lang="en-US" altLang="zh-CN" sz="3200" i="1">
                            <a:solidFill>
                              <a:srgbClr val="0B338B"/>
                            </a:solidFill>
                            <a:latin typeface="Cambria Math"/>
                          </a:rPr>
                        </m:ctrlPr>
                      </m:sSupPr>
                      <m:e>
                        <m:r>
                          <a:rPr lang="en-US" altLang="zh-CN" sz="3200" i="1">
                            <a:solidFill>
                              <a:srgbClr val="0B338B"/>
                            </a:solidFill>
                            <a:latin typeface="Cambria Math" panose="02040503050406030204" pitchFamily="18" charset="0"/>
                          </a:rPr>
                          <m:t>𝑋</m:t>
                        </m:r>
                      </m:e>
                      <m:sup>
                        <m:r>
                          <a:rPr lang="en-US" altLang="zh-CN" sz="3200" i="1">
                            <a:solidFill>
                              <a:srgbClr val="0B338B"/>
                            </a:solidFill>
                            <a:latin typeface="Cambria Math" panose="02040503050406030204" pitchFamily="18" charset="0"/>
                          </a:rPr>
                          <m:t>′</m:t>
                        </m:r>
                      </m:sup>
                    </m:sSup>
                    <m:sSup>
                      <m:sSupPr>
                        <m:ctrlPr>
                          <a:rPr lang="en-US" altLang="zh-CN" sz="3200" i="1" smtClean="0">
                            <a:solidFill>
                              <a:srgbClr val="0B338B"/>
                            </a:solidFill>
                            <a:latin typeface="Cambria Math"/>
                          </a:rPr>
                        </m:ctrlPr>
                      </m:sSupPr>
                      <m:e>
                        <m:d>
                          <m:dPr>
                            <m:ctrlPr>
                              <a:rPr lang="en-US" altLang="zh-CN" sz="3200" i="1" smtClean="0">
                                <a:solidFill>
                                  <a:srgbClr val="0B338B"/>
                                </a:solidFill>
                                <a:latin typeface="Cambria Math"/>
                              </a:rPr>
                            </m:ctrlPr>
                          </m:dPr>
                          <m:e>
                            <m:r>
                              <a:rPr lang="en-US" altLang="zh-CN" sz="3200" i="1" smtClean="0">
                                <a:solidFill>
                                  <a:srgbClr val="0B338B"/>
                                </a:solidFill>
                                <a:latin typeface="Cambria Math" panose="02040503050406030204" pitchFamily="18" charset="0"/>
                              </a:rPr>
                              <m:t>−</m:t>
                            </m:r>
                            <m:r>
                              <a:rPr lang="en-US" altLang="zh-CN" sz="3200" i="1">
                                <a:solidFill>
                                  <a:srgbClr val="0B338B"/>
                                </a:solidFill>
                                <a:latin typeface="Cambria Math" panose="02040503050406030204" pitchFamily="18" charset="0"/>
                              </a:rPr>
                              <m:t>𝐴</m:t>
                            </m:r>
                          </m:e>
                        </m:d>
                      </m:e>
                      <m:sup>
                        <m:r>
                          <a:rPr lang="en-US" altLang="zh-CN" sz="3200" i="1" smtClean="0">
                            <a:solidFill>
                              <a:srgbClr val="0B338B"/>
                            </a:solidFill>
                            <a:latin typeface="Cambria Math" panose="02040503050406030204" pitchFamily="18" charset="0"/>
                          </a:rPr>
                          <m:t>′</m:t>
                        </m:r>
                      </m:sup>
                    </m:sSup>
                    <m:r>
                      <a:rPr lang="en-US" altLang="zh-CN" sz="3200" i="1">
                        <a:solidFill>
                          <a:srgbClr val="0B338B"/>
                        </a:solidFill>
                        <a:latin typeface="Cambria Math" panose="02040503050406030204" pitchFamily="18" charset="0"/>
                      </a:rPr>
                      <m:t>𝑋</m:t>
                    </m:r>
                  </m:oMath>
                </a14:m>
                <a:r>
                  <a:rPr lang="en-US" altLang="zh-CN" sz="3200" dirty="0" smtClean="0">
                    <a:solidFill>
                      <a:srgbClr val="0B338B"/>
                    </a:solidFill>
                  </a:rPr>
                  <a:t>=</a:t>
                </a:r>
                <a14:m>
                  <m:oMath xmlns:m="http://schemas.openxmlformats.org/officeDocument/2006/math">
                    <m:r>
                      <a:rPr lang="en-US" altLang="zh-CN" sz="3200" smtClean="0">
                        <a:solidFill>
                          <a:srgbClr val="0B338B"/>
                        </a:solidFill>
                        <a:latin typeface="Cambria Math" panose="02040503050406030204" pitchFamily="18" charset="0"/>
                      </a:rPr>
                      <m:t>−</m:t>
                    </m:r>
                    <m:sSup>
                      <m:sSupPr>
                        <m:ctrlPr>
                          <a:rPr lang="en-US" altLang="zh-CN" sz="3200" i="1" smtClean="0">
                            <a:solidFill>
                              <a:srgbClr val="0B338B"/>
                            </a:solidFill>
                            <a:latin typeface="Cambria Math"/>
                          </a:rPr>
                        </m:ctrlPr>
                      </m:sSupPr>
                      <m:e>
                        <m:sSup>
                          <m:sSupPr>
                            <m:ctrlPr>
                              <a:rPr lang="en-US" altLang="zh-CN" sz="3200" i="1">
                                <a:solidFill>
                                  <a:srgbClr val="0B338B"/>
                                </a:solidFill>
                                <a:latin typeface="Cambria Math"/>
                              </a:rPr>
                            </m:ctrlPr>
                          </m:sSupPr>
                          <m:e>
                            <m:r>
                              <a:rPr lang="en-US" altLang="zh-CN" sz="3200" i="1">
                                <a:solidFill>
                                  <a:srgbClr val="0B338B"/>
                                </a:solidFill>
                                <a:latin typeface="Cambria Math" panose="02040503050406030204" pitchFamily="18" charset="0"/>
                              </a:rPr>
                              <m:t>(</m:t>
                            </m:r>
                            <m:r>
                              <a:rPr lang="en-US" altLang="zh-CN" sz="3200" i="1">
                                <a:solidFill>
                                  <a:srgbClr val="0B338B"/>
                                </a:solidFill>
                                <a:latin typeface="Cambria Math" panose="02040503050406030204" pitchFamily="18" charset="0"/>
                              </a:rPr>
                              <m:t>𝑋</m:t>
                            </m:r>
                          </m:e>
                          <m:sup>
                            <m:r>
                              <a:rPr lang="en-US" altLang="zh-CN" sz="3200" i="1">
                                <a:solidFill>
                                  <a:srgbClr val="0B338B"/>
                                </a:solidFill>
                                <a:latin typeface="Cambria Math" panose="02040503050406030204" pitchFamily="18" charset="0"/>
                              </a:rPr>
                              <m:t>′</m:t>
                            </m:r>
                          </m:sup>
                        </m:sSup>
                        <m:r>
                          <a:rPr lang="en-US" altLang="zh-CN" sz="3200" i="1">
                            <a:solidFill>
                              <a:srgbClr val="0B338B"/>
                            </a:solidFill>
                            <a:latin typeface="Cambria Math" panose="02040503050406030204" pitchFamily="18" charset="0"/>
                          </a:rPr>
                          <m:t>𝐴𝑋</m:t>
                        </m:r>
                        <m:r>
                          <a:rPr lang="en-US" altLang="zh-CN" sz="3200" i="1">
                            <a:solidFill>
                              <a:srgbClr val="0B338B"/>
                            </a:solidFill>
                            <a:latin typeface="Cambria Math" panose="02040503050406030204" pitchFamily="18" charset="0"/>
                          </a:rPr>
                          <m:t>)</m:t>
                        </m:r>
                      </m:e>
                      <m:sup>
                        <m:r>
                          <a:rPr lang="en-US" altLang="zh-CN" sz="3200" i="1" smtClean="0">
                            <a:solidFill>
                              <a:srgbClr val="0B338B"/>
                            </a:solidFill>
                            <a:latin typeface="Cambria Math" panose="02040503050406030204" pitchFamily="18" charset="0"/>
                          </a:rPr>
                          <m:t>′</m:t>
                        </m:r>
                      </m:sup>
                    </m:sSup>
                  </m:oMath>
                </a14:m>
                <a:r>
                  <a:rPr lang="en-US" altLang="zh-CN" sz="3200" dirty="0" smtClean="0">
                    <a:solidFill>
                      <a:srgbClr val="0B338B"/>
                    </a:solidFill>
                  </a:rPr>
                  <a:t>=-</a:t>
                </a:r>
                <a14:m>
                  <m:oMath xmlns:m="http://schemas.openxmlformats.org/officeDocument/2006/math">
                    <m:sSup>
                      <m:sSupPr>
                        <m:ctrlPr>
                          <a:rPr lang="en-US" altLang="zh-CN" sz="3200" i="1">
                            <a:solidFill>
                              <a:srgbClr val="0B338B"/>
                            </a:solidFill>
                            <a:latin typeface="Cambria Math"/>
                          </a:rPr>
                        </m:ctrlPr>
                      </m:sSupPr>
                      <m:e>
                        <m:r>
                          <a:rPr lang="en-US" altLang="zh-CN" sz="3200" i="1">
                            <a:solidFill>
                              <a:srgbClr val="0B338B"/>
                            </a:solidFill>
                            <a:latin typeface="Cambria Math" panose="02040503050406030204" pitchFamily="18" charset="0"/>
                          </a:rPr>
                          <m:t>𝑋</m:t>
                        </m:r>
                      </m:e>
                      <m:sup>
                        <m:r>
                          <a:rPr lang="en-US" altLang="zh-CN" sz="3200" i="1">
                            <a:solidFill>
                              <a:srgbClr val="0B338B"/>
                            </a:solidFill>
                            <a:latin typeface="Cambria Math" panose="02040503050406030204" pitchFamily="18" charset="0"/>
                          </a:rPr>
                          <m:t>′</m:t>
                        </m:r>
                      </m:sup>
                    </m:sSup>
                    <m:r>
                      <a:rPr lang="en-US" altLang="zh-CN" sz="3200" i="1">
                        <a:solidFill>
                          <a:srgbClr val="0B338B"/>
                        </a:solidFill>
                        <a:latin typeface="Cambria Math" panose="02040503050406030204" pitchFamily="18" charset="0"/>
                      </a:rPr>
                      <m:t>𝐴𝑋</m:t>
                    </m:r>
                  </m:oMath>
                </a14:m>
                <a:r>
                  <a:rPr lang="en-US" altLang="zh-CN" sz="3200" dirty="0" smtClean="0">
                    <a:solidFill>
                      <a:srgbClr val="0B338B"/>
                    </a:solidFill>
                  </a:rPr>
                  <a:t>.</a:t>
                </a:r>
              </a:p>
              <a:p>
                <a:pPr marL="0" indent="0">
                  <a:lnSpc>
                    <a:spcPct val="150000"/>
                  </a:lnSpc>
                  <a:buFont typeface="Arial" panose="020B0604020202020204" pitchFamily="34" charset="0"/>
                  <a:buNone/>
                </a:pPr>
                <a:r>
                  <a:rPr lang="zh-CN" altLang="en-US" sz="3200" dirty="0" smtClean="0">
                    <a:solidFill>
                      <a:srgbClr val="0B338B"/>
                    </a:solidFill>
                  </a:rPr>
                  <a:t>从而</a:t>
                </a:r>
                <a14:m>
                  <m:oMath xmlns:m="http://schemas.openxmlformats.org/officeDocument/2006/math">
                    <m:r>
                      <a:rPr lang="en-US" altLang="zh-CN" sz="3200" smtClean="0">
                        <a:solidFill>
                          <a:srgbClr val="0B338B"/>
                        </a:solidFill>
                        <a:latin typeface="Cambria Math" panose="02040503050406030204" pitchFamily="18" charset="0"/>
                      </a:rPr>
                      <m:t> </m:t>
                    </m:r>
                    <m:sSup>
                      <m:sSupPr>
                        <m:ctrlPr>
                          <a:rPr lang="en-US" altLang="zh-CN" sz="3200" i="1">
                            <a:solidFill>
                              <a:srgbClr val="0B338B"/>
                            </a:solidFill>
                            <a:latin typeface="Cambria Math"/>
                          </a:rPr>
                        </m:ctrlPr>
                      </m:sSupPr>
                      <m:e>
                        <m:r>
                          <a:rPr lang="en-US" altLang="zh-CN" sz="3200" i="1">
                            <a:solidFill>
                              <a:srgbClr val="0B338B"/>
                            </a:solidFill>
                            <a:latin typeface="Cambria Math" panose="02040503050406030204" pitchFamily="18" charset="0"/>
                          </a:rPr>
                          <m:t>𝑋</m:t>
                        </m:r>
                      </m:e>
                      <m:sup>
                        <m:r>
                          <a:rPr lang="en-US" altLang="zh-CN" sz="3200" i="1">
                            <a:solidFill>
                              <a:srgbClr val="0B338B"/>
                            </a:solidFill>
                            <a:latin typeface="Cambria Math" panose="02040503050406030204" pitchFamily="18" charset="0"/>
                          </a:rPr>
                          <m:t>′</m:t>
                        </m:r>
                      </m:sup>
                    </m:sSup>
                    <m:r>
                      <a:rPr lang="en-US" altLang="zh-CN" sz="3200" i="1">
                        <a:solidFill>
                          <a:srgbClr val="0B338B"/>
                        </a:solidFill>
                        <a:latin typeface="Cambria Math" panose="02040503050406030204" pitchFamily="18" charset="0"/>
                      </a:rPr>
                      <m:t>𝐴𝑋</m:t>
                    </m:r>
                    <m:r>
                      <a:rPr lang="en-US" altLang="zh-CN" sz="3200" i="1" smtClean="0">
                        <a:solidFill>
                          <a:srgbClr val="0B338B"/>
                        </a:solidFill>
                        <a:latin typeface="Cambria Math" panose="02040503050406030204" pitchFamily="18" charset="0"/>
                      </a:rPr>
                      <m:t>=0</m:t>
                    </m:r>
                  </m:oMath>
                </a14:m>
                <a:r>
                  <a:rPr lang="en-US" altLang="zh-CN" sz="3200" dirty="0" smtClean="0">
                    <a:solidFill>
                      <a:srgbClr val="0B338B"/>
                    </a:solidFill>
                  </a:rPr>
                  <a:t>. </a:t>
                </a:r>
              </a:p>
            </p:txBody>
          </p:sp>
        </mc:Choice>
        <mc:Fallback xmlns="">
          <p:sp>
            <p:nvSpPr>
              <p:cNvPr id="6" name="内容占位符 2"/>
              <p:cNvSpPr txBox="1">
                <a:spLocks noRot="1" noChangeAspect="1" noMove="1" noResize="1" noEditPoints="1" noAdjustHandles="1" noChangeArrowheads="1" noChangeShapeType="1" noTextEdit="1"/>
              </p:cNvSpPr>
              <p:nvPr/>
            </p:nvSpPr>
            <p:spPr>
              <a:xfrm>
                <a:off x="764275" y="1274618"/>
                <a:ext cx="10515600" cy="5499707"/>
              </a:xfrm>
              <a:prstGeom prst="rect">
                <a:avLst/>
              </a:prstGeom>
              <a:blipFill rotWithShape="0">
                <a:blip r:embed="rId2"/>
                <a:stretch>
                  <a:fillRect l="-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859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txBox="1">
                <a:spLocks/>
              </p:cNvSpPr>
              <p:nvPr/>
            </p:nvSpPr>
            <p:spPr>
              <a:xfrm>
                <a:off x="843742" y="957580"/>
                <a:ext cx="10515600" cy="57680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3200" dirty="0" smtClean="0">
                    <a:solidFill>
                      <a:srgbClr val="0B338B"/>
                    </a:solidFill>
                  </a:rPr>
                  <a:t> </a:t>
                </a:r>
                <a:r>
                  <a:rPr lang="zh-CN" altLang="en-US" sz="3200" dirty="0">
                    <a:solidFill>
                      <a:srgbClr val="0B338B"/>
                    </a:solidFill>
                  </a:rPr>
                  <a:t>充分性</a:t>
                </a:r>
                <a:r>
                  <a:rPr lang="en-US" altLang="zh-CN" sz="3200" dirty="0">
                    <a:solidFill>
                      <a:srgbClr val="0B338B"/>
                    </a:solidFill>
                  </a:rPr>
                  <a:t>. </a:t>
                </a:r>
                <a:r>
                  <a:rPr lang="zh-CN" altLang="en-US" sz="3200" dirty="0">
                    <a:solidFill>
                      <a:srgbClr val="0B338B"/>
                    </a:solidFill>
                  </a:rPr>
                  <a:t>设</a:t>
                </a:r>
                <a14:m>
                  <m:oMath xmlns:m="http://schemas.openxmlformats.org/officeDocument/2006/math">
                    <m:r>
                      <a:rPr lang="en-US" altLang="zh-CN" sz="3200">
                        <a:solidFill>
                          <a:srgbClr val="0B338B"/>
                        </a:solidFill>
                        <a:latin typeface="Cambria Math" panose="02040503050406030204" pitchFamily="18" charset="0"/>
                      </a:rPr>
                      <m:t> </m:t>
                    </m:r>
                    <m:r>
                      <a:rPr lang="en-US" altLang="zh-CN" sz="3200" i="1">
                        <a:solidFill>
                          <a:srgbClr val="0B338B"/>
                        </a:solidFill>
                        <a:latin typeface="Cambria Math" panose="02040503050406030204" pitchFamily="18" charset="0"/>
                      </a:rPr>
                      <m:t>𝐴</m:t>
                    </m:r>
                    <m:r>
                      <a:rPr lang="en-US" altLang="zh-CN" sz="3200" i="1">
                        <a:solidFill>
                          <a:srgbClr val="0B338B"/>
                        </a:solidFill>
                        <a:latin typeface="Cambria Math" panose="02040503050406030204" pitchFamily="18" charset="0"/>
                      </a:rPr>
                      <m:t>=</m:t>
                    </m:r>
                    <m:sSub>
                      <m:sSubPr>
                        <m:ctrlPr>
                          <a:rPr lang="en-US" altLang="zh-CN" sz="3200" i="1">
                            <a:solidFill>
                              <a:srgbClr val="0B338B"/>
                            </a:solidFill>
                            <a:latin typeface="Cambria Math"/>
                          </a:rPr>
                        </m:ctrlPr>
                      </m:sSubPr>
                      <m:e>
                        <m:d>
                          <m:dPr>
                            <m:ctrlPr>
                              <a:rPr lang="en-US" altLang="zh-CN" sz="3200" i="1">
                                <a:solidFill>
                                  <a:srgbClr val="0B338B"/>
                                </a:solidFill>
                                <a:latin typeface="Cambria Math"/>
                              </a:rPr>
                            </m:ctrlPr>
                          </m:dPr>
                          <m:e>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𝑎</m:t>
                                </m:r>
                              </m:e>
                              <m:sub>
                                <m:r>
                                  <a:rPr lang="en-US" altLang="zh-CN" sz="3200" i="1">
                                    <a:solidFill>
                                      <a:srgbClr val="0B338B"/>
                                    </a:solidFill>
                                    <a:latin typeface="Cambria Math" panose="02040503050406030204" pitchFamily="18" charset="0"/>
                                  </a:rPr>
                                  <m:t>𝑖𝑗</m:t>
                                </m:r>
                              </m:sub>
                            </m:sSub>
                          </m:e>
                        </m:d>
                      </m:e>
                      <m:sub>
                        <m:r>
                          <a:rPr lang="en-US" altLang="zh-CN" sz="3200" i="1">
                            <a:solidFill>
                              <a:srgbClr val="0B338B"/>
                            </a:solidFill>
                            <a:latin typeface="Cambria Math" panose="02040503050406030204" pitchFamily="18" charset="0"/>
                          </a:rPr>
                          <m:t>𝑛</m:t>
                        </m:r>
                        <m:r>
                          <a:rPr lang="en-US" altLang="zh-CN" sz="3200" i="1">
                            <a:solidFill>
                              <a:srgbClr val="0B338B"/>
                            </a:solidFill>
                            <a:latin typeface="Cambria Math" panose="02040503050406030204" pitchFamily="18" charset="0"/>
                            <a:ea typeface="Cambria Math" panose="02040503050406030204" pitchFamily="18" charset="0"/>
                          </a:rPr>
                          <m:t>×</m:t>
                        </m:r>
                        <m:r>
                          <a:rPr lang="en-US" altLang="zh-CN" sz="3200" i="1">
                            <a:solidFill>
                              <a:srgbClr val="0B338B"/>
                            </a:solidFill>
                            <a:latin typeface="Cambria Math" panose="02040503050406030204" pitchFamily="18" charset="0"/>
                            <a:ea typeface="Cambria Math" panose="02040503050406030204" pitchFamily="18" charset="0"/>
                          </a:rPr>
                          <m:t>𝑛</m:t>
                        </m:r>
                      </m:sub>
                    </m:sSub>
                    <m:r>
                      <a:rPr lang="en-US" altLang="zh-CN" sz="3200">
                        <a:solidFill>
                          <a:srgbClr val="0B338B"/>
                        </a:solidFill>
                        <a:latin typeface="Cambria Math" panose="02040503050406030204" pitchFamily="18" charset="0"/>
                        <a:ea typeface="Cambria Math" panose="02040503050406030204" pitchFamily="18" charset="0"/>
                      </a:rPr>
                      <m:t>. </m:t>
                    </m:r>
                  </m:oMath>
                </a14:m>
                <a:r>
                  <a:rPr lang="zh-CN" altLang="en-US" sz="3200" dirty="0">
                    <a:solidFill>
                      <a:srgbClr val="0B338B"/>
                    </a:solidFill>
                  </a:rPr>
                  <a:t>由假设，有</a:t>
                </a:r>
                <a:endParaRPr lang="en-US" altLang="zh-CN" sz="3200" dirty="0">
                  <a:solidFill>
                    <a:srgbClr val="0B338B"/>
                  </a:solidFill>
                </a:endParaRPr>
              </a:p>
              <a:p>
                <a:pPr marL="0" indent="0" algn="ctr">
                  <a:lnSpc>
                    <a:spcPct val="150000"/>
                  </a:lnSpc>
                  <a:buFont typeface="Arial" panose="020B0604020202020204" pitchFamily="34" charset="0"/>
                  <a:buNone/>
                </a:pPr>
                <a14:m>
                  <m:oMath xmlns:m="http://schemas.openxmlformats.org/officeDocument/2006/math">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𝑎</m:t>
                        </m:r>
                      </m:e>
                      <m:sub>
                        <m:r>
                          <a:rPr lang="en-US" altLang="zh-CN" sz="3200" i="1">
                            <a:solidFill>
                              <a:srgbClr val="0B338B"/>
                            </a:solidFill>
                            <a:latin typeface="Cambria Math" panose="02040503050406030204" pitchFamily="18" charset="0"/>
                          </a:rPr>
                          <m:t>𝑖𝑖</m:t>
                        </m:r>
                      </m:sub>
                    </m:sSub>
                    <m:r>
                      <a:rPr lang="en-US" altLang="zh-CN" sz="3200" i="1">
                        <a:solidFill>
                          <a:srgbClr val="0B338B"/>
                        </a:solidFill>
                        <a:latin typeface="Cambria Math" panose="02040503050406030204" pitchFamily="18" charset="0"/>
                      </a:rPr>
                      <m:t>=</m:t>
                    </m:r>
                    <m:sSubSup>
                      <m:sSubSupPr>
                        <m:ctrlPr>
                          <a:rPr lang="en-US" altLang="zh-CN" sz="3200" i="1">
                            <a:solidFill>
                              <a:srgbClr val="0B338B"/>
                            </a:solidFill>
                            <a:latin typeface="Cambria Math"/>
                          </a:rPr>
                        </m:ctrlPr>
                      </m:sSubSupPr>
                      <m:e>
                        <m:r>
                          <a:rPr lang="en-US" altLang="zh-CN" sz="3200" i="1">
                            <a:solidFill>
                              <a:srgbClr val="0B338B"/>
                            </a:solidFill>
                            <a:latin typeface="Cambria Math" panose="02040503050406030204" pitchFamily="18" charset="0"/>
                          </a:rPr>
                          <m:t>𝑒</m:t>
                        </m:r>
                      </m:e>
                      <m:sub>
                        <m:r>
                          <a:rPr lang="en-US" altLang="zh-CN" sz="3200" i="1">
                            <a:solidFill>
                              <a:srgbClr val="0B338B"/>
                            </a:solidFill>
                            <a:latin typeface="Cambria Math" panose="02040503050406030204" pitchFamily="18" charset="0"/>
                          </a:rPr>
                          <m:t>𝑖</m:t>
                        </m:r>
                      </m:sub>
                      <m:sup>
                        <m:r>
                          <a:rPr lang="en-US" altLang="zh-CN" sz="3200" i="1">
                            <a:solidFill>
                              <a:srgbClr val="0B338B"/>
                            </a:solidFill>
                            <a:latin typeface="Cambria Math" panose="02040503050406030204" pitchFamily="18" charset="0"/>
                          </a:rPr>
                          <m:t>′</m:t>
                        </m:r>
                      </m:sup>
                    </m:sSubSup>
                    <m:r>
                      <a:rPr lang="en-US" altLang="zh-CN" sz="3200" i="1">
                        <a:solidFill>
                          <a:srgbClr val="0B338B"/>
                        </a:solidFill>
                        <a:latin typeface="Cambria Math" panose="02040503050406030204" pitchFamily="18" charset="0"/>
                      </a:rPr>
                      <m:t>𝐴</m:t>
                    </m:r>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𝑒</m:t>
                        </m:r>
                      </m:e>
                      <m:sub>
                        <m:r>
                          <a:rPr lang="en-US" altLang="zh-CN" sz="3200" i="1">
                            <a:solidFill>
                              <a:srgbClr val="0B338B"/>
                            </a:solidFill>
                            <a:latin typeface="Cambria Math" panose="02040503050406030204" pitchFamily="18" charset="0"/>
                          </a:rPr>
                          <m:t>𝑖</m:t>
                        </m:r>
                      </m:sub>
                    </m:sSub>
                    <m:r>
                      <a:rPr lang="en-US" altLang="zh-CN" sz="3200" i="1">
                        <a:solidFill>
                          <a:srgbClr val="0B338B"/>
                        </a:solidFill>
                        <a:latin typeface="Cambria Math" panose="02040503050406030204" pitchFamily="18" charset="0"/>
                      </a:rPr>
                      <m:t>=0</m:t>
                    </m:r>
                    <m:r>
                      <a:rPr lang="zh-CN" altLang="en-US" sz="3200" i="1">
                        <a:solidFill>
                          <a:srgbClr val="0B338B"/>
                        </a:solidFill>
                        <a:latin typeface="Cambria Math" panose="02040503050406030204" pitchFamily="18" charset="0"/>
                      </a:rPr>
                      <m:t>，</m:t>
                    </m:r>
                    <m:r>
                      <a:rPr lang="en-US" altLang="zh-CN" sz="3200" i="1">
                        <a:solidFill>
                          <a:srgbClr val="0B338B"/>
                        </a:solidFill>
                        <a:latin typeface="Cambria Math" panose="02040503050406030204" pitchFamily="18" charset="0"/>
                      </a:rPr>
                      <m:t>𝑖</m:t>
                    </m:r>
                    <m:r>
                      <a:rPr lang="en-US" altLang="zh-CN" sz="3200" i="1">
                        <a:solidFill>
                          <a:srgbClr val="0B338B"/>
                        </a:solidFill>
                        <a:latin typeface="Cambria Math" panose="02040503050406030204" pitchFamily="18" charset="0"/>
                      </a:rPr>
                      <m:t>=1,⋯,</m:t>
                    </m:r>
                    <m:r>
                      <a:rPr lang="en-US" altLang="zh-CN" sz="3200" i="1">
                        <a:solidFill>
                          <a:srgbClr val="0B338B"/>
                        </a:solidFill>
                        <a:latin typeface="Cambria Math" panose="02040503050406030204" pitchFamily="18" charset="0"/>
                        <a:ea typeface="Cambria Math" panose="02040503050406030204" pitchFamily="18" charset="0"/>
                      </a:rPr>
                      <m:t>𝑛</m:t>
                    </m:r>
                  </m:oMath>
                </a14:m>
                <a:r>
                  <a:rPr lang="en-US" altLang="zh-CN" sz="3200" dirty="0">
                    <a:solidFill>
                      <a:srgbClr val="0B338B"/>
                    </a:solidFill>
                  </a:rPr>
                  <a:t>. </a:t>
                </a:r>
              </a:p>
              <a:p>
                <a:pPr marL="0" indent="0">
                  <a:lnSpc>
                    <a:spcPct val="150000"/>
                  </a:lnSpc>
                  <a:buFont typeface="Arial" panose="020B0604020202020204" pitchFamily="34" charset="0"/>
                  <a:buNone/>
                </a:pPr>
                <a:r>
                  <a:rPr lang="zh-CN" altLang="en-US" sz="3200" dirty="0">
                    <a:solidFill>
                      <a:srgbClr val="0B338B"/>
                    </a:solidFill>
                  </a:rPr>
                  <a:t>取 </a:t>
                </a:r>
                <a14:m>
                  <m:oMath xmlns:m="http://schemas.openxmlformats.org/officeDocument/2006/math">
                    <m:r>
                      <a:rPr lang="en-US" altLang="zh-CN" sz="3200" i="1">
                        <a:solidFill>
                          <a:srgbClr val="0B338B"/>
                        </a:solidFill>
                        <a:latin typeface="Cambria Math" panose="02040503050406030204" pitchFamily="18" charset="0"/>
                      </a:rPr>
                      <m:t>𝑋</m:t>
                    </m:r>
                    <m:r>
                      <a:rPr lang="en-US" altLang="zh-CN" sz="3200" i="1">
                        <a:solidFill>
                          <a:srgbClr val="0B338B"/>
                        </a:solidFill>
                        <a:latin typeface="Cambria Math" panose="02040503050406030204" pitchFamily="18" charset="0"/>
                      </a:rPr>
                      <m:t>=</m:t>
                    </m:r>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𝑒</m:t>
                        </m:r>
                      </m:e>
                      <m:sub>
                        <m:r>
                          <a:rPr lang="en-US" altLang="zh-CN" sz="3200" i="1">
                            <a:solidFill>
                              <a:srgbClr val="0B338B"/>
                            </a:solidFill>
                            <a:latin typeface="Cambria Math" panose="02040503050406030204" pitchFamily="18" charset="0"/>
                          </a:rPr>
                          <m:t>𝑖</m:t>
                        </m:r>
                      </m:sub>
                    </m:sSub>
                    <m:r>
                      <a:rPr lang="en-US" altLang="zh-CN" sz="3200" i="1">
                        <a:solidFill>
                          <a:srgbClr val="0B338B"/>
                        </a:solidFill>
                        <a:latin typeface="Cambria Math" panose="02040503050406030204" pitchFamily="18" charset="0"/>
                      </a:rPr>
                      <m:t>+</m:t>
                    </m:r>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𝑒</m:t>
                        </m:r>
                      </m:e>
                      <m:sub>
                        <m:r>
                          <a:rPr lang="en-US" altLang="zh-CN" sz="3200" i="1">
                            <a:solidFill>
                              <a:srgbClr val="0B338B"/>
                            </a:solidFill>
                            <a:latin typeface="Cambria Math" panose="02040503050406030204" pitchFamily="18" charset="0"/>
                          </a:rPr>
                          <m:t>𝑗</m:t>
                        </m:r>
                      </m:sub>
                    </m:sSub>
                  </m:oMath>
                </a14:m>
                <a:r>
                  <a:rPr lang="zh-CN" altLang="en-US" sz="3200" dirty="0">
                    <a:solidFill>
                      <a:srgbClr val="0B338B"/>
                    </a:solidFill>
                  </a:rPr>
                  <a:t>，有</a:t>
                </a:r>
                <a:endParaRPr lang="en-US" altLang="zh-CN" sz="3200" dirty="0">
                  <a:solidFill>
                    <a:srgbClr val="0B338B"/>
                  </a:solidFill>
                </a:endParaRPr>
              </a:p>
              <a:p>
                <a:pPr marL="0" indent="0" algn="ctr">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3200" i="1" dirty="0">
                          <a:solidFill>
                            <a:srgbClr val="0B338B"/>
                          </a:solidFill>
                          <a:latin typeface="Cambria Math" panose="02040503050406030204" pitchFamily="18" charset="0"/>
                        </a:rPr>
                        <m:t>0=</m:t>
                      </m:r>
                      <m:sSup>
                        <m:sSupPr>
                          <m:ctrlPr>
                            <a:rPr lang="en-US" altLang="zh-CN" sz="3200" i="1">
                              <a:solidFill>
                                <a:srgbClr val="0B338B"/>
                              </a:solidFill>
                              <a:latin typeface="Cambria Math"/>
                            </a:rPr>
                          </m:ctrlPr>
                        </m:sSupPr>
                        <m:e>
                          <m:r>
                            <a:rPr lang="en-US" altLang="zh-CN" sz="3200" i="1">
                              <a:solidFill>
                                <a:srgbClr val="0B338B"/>
                              </a:solidFill>
                              <a:latin typeface="Cambria Math" panose="02040503050406030204" pitchFamily="18" charset="0"/>
                            </a:rPr>
                            <m:t>𝑋</m:t>
                          </m:r>
                        </m:e>
                        <m:sup>
                          <m:r>
                            <a:rPr lang="en-US" altLang="zh-CN" sz="3200" i="1">
                              <a:solidFill>
                                <a:srgbClr val="0B338B"/>
                              </a:solidFill>
                              <a:latin typeface="Cambria Math" panose="02040503050406030204" pitchFamily="18" charset="0"/>
                            </a:rPr>
                            <m:t>′</m:t>
                          </m:r>
                        </m:sup>
                      </m:sSup>
                      <m:r>
                        <a:rPr lang="en-US" altLang="zh-CN" sz="3200" i="1">
                          <a:solidFill>
                            <a:srgbClr val="0B338B"/>
                          </a:solidFill>
                          <a:latin typeface="Cambria Math" panose="02040503050406030204" pitchFamily="18" charset="0"/>
                        </a:rPr>
                        <m:t>𝐴𝑋</m:t>
                      </m:r>
                      <m:r>
                        <m:rPr>
                          <m:aln/>
                        </m:rPr>
                        <a:rPr lang="en-US" altLang="zh-CN" sz="3200" i="1">
                          <a:solidFill>
                            <a:srgbClr val="0B338B"/>
                          </a:solidFill>
                          <a:latin typeface="Cambria Math" panose="02040503050406030204" pitchFamily="18" charset="0"/>
                        </a:rPr>
                        <m:t>=</m:t>
                      </m:r>
                      <m:sSup>
                        <m:sSupPr>
                          <m:ctrlPr>
                            <a:rPr lang="en-US" altLang="zh-CN" sz="3200" i="1">
                              <a:solidFill>
                                <a:srgbClr val="0B338B"/>
                              </a:solidFill>
                              <a:latin typeface="Cambria Math"/>
                            </a:rPr>
                          </m:ctrlPr>
                        </m:sSupPr>
                        <m:e>
                          <m:d>
                            <m:dPr>
                              <m:ctrlPr>
                                <a:rPr lang="en-US" altLang="zh-CN" sz="3200" i="1">
                                  <a:solidFill>
                                    <a:srgbClr val="0B338B"/>
                                  </a:solidFill>
                                  <a:latin typeface="Cambria Math"/>
                                </a:rPr>
                              </m:ctrlPr>
                            </m:dPr>
                            <m:e>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𝑒</m:t>
                                  </m:r>
                                </m:e>
                                <m:sub>
                                  <m:r>
                                    <a:rPr lang="en-US" altLang="zh-CN" sz="3200" i="1">
                                      <a:solidFill>
                                        <a:srgbClr val="0B338B"/>
                                      </a:solidFill>
                                      <a:latin typeface="Cambria Math" panose="02040503050406030204" pitchFamily="18" charset="0"/>
                                    </a:rPr>
                                    <m:t>𝑖</m:t>
                                  </m:r>
                                </m:sub>
                              </m:sSub>
                              <m:r>
                                <a:rPr lang="en-US" altLang="zh-CN" sz="3200" i="1">
                                  <a:solidFill>
                                    <a:srgbClr val="0B338B"/>
                                  </a:solidFill>
                                  <a:latin typeface="Cambria Math" panose="02040503050406030204" pitchFamily="18" charset="0"/>
                                </a:rPr>
                                <m:t>+</m:t>
                              </m:r>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𝑒</m:t>
                                  </m:r>
                                </m:e>
                                <m:sub>
                                  <m:r>
                                    <a:rPr lang="en-US" altLang="zh-CN" sz="3200" i="1">
                                      <a:solidFill>
                                        <a:srgbClr val="0B338B"/>
                                      </a:solidFill>
                                      <a:latin typeface="Cambria Math" panose="02040503050406030204" pitchFamily="18" charset="0"/>
                                    </a:rPr>
                                    <m:t>𝑗</m:t>
                                  </m:r>
                                </m:sub>
                              </m:sSub>
                            </m:e>
                          </m:d>
                        </m:e>
                        <m:sup>
                          <m:r>
                            <a:rPr lang="en-US" altLang="zh-CN" sz="3200" i="1">
                              <a:solidFill>
                                <a:srgbClr val="0B338B"/>
                              </a:solidFill>
                              <a:latin typeface="Cambria Math" panose="02040503050406030204" pitchFamily="18" charset="0"/>
                            </a:rPr>
                            <m:t>′</m:t>
                          </m:r>
                        </m:sup>
                      </m:sSup>
                      <m:r>
                        <a:rPr lang="en-US" altLang="zh-CN" sz="3200" i="1">
                          <a:solidFill>
                            <a:srgbClr val="0B338B"/>
                          </a:solidFill>
                          <a:latin typeface="Cambria Math" panose="02040503050406030204" pitchFamily="18" charset="0"/>
                        </a:rPr>
                        <m:t>𝐴</m:t>
                      </m:r>
                      <m:d>
                        <m:dPr>
                          <m:ctrlPr>
                            <a:rPr lang="en-US" altLang="zh-CN" sz="3200" i="1">
                              <a:solidFill>
                                <a:srgbClr val="0B338B"/>
                              </a:solidFill>
                              <a:latin typeface="Cambria Math"/>
                            </a:rPr>
                          </m:ctrlPr>
                        </m:dPr>
                        <m:e>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𝑒</m:t>
                              </m:r>
                            </m:e>
                            <m:sub>
                              <m:r>
                                <a:rPr lang="en-US" altLang="zh-CN" sz="3200" i="1">
                                  <a:solidFill>
                                    <a:srgbClr val="0B338B"/>
                                  </a:solidFill>
                                  <a:latin typeface="Cambria Math" panose="02040503050406030204" pitchFamily="18" charset="0"/>
                                </a:rPr>
                                <m:t>𝑖</m:t>
                              </m:r>
                            </m:sub>
                          </m:sSub>
                          <m:r>
                            <a:rPr lang="en-US" altLang="zh-CN" sz="3200" i="1">
                              <a:solidFill>
                                <a:srgbClr val="0B338B"/>
                              </a:solidFill>
                              <a:latin typeface="Cambria Math" panose="02040503050406030204" pitchFamily="18" charset="0"/>
                            </a:rPr>
                            <m:t>+</m:t>
                          </m:r>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𝑒</m:t>
                              </m:r>
                            </m:e>
                            <m:sub>
                              <m:r>
                                <a:rPr lang="en-US" altLang="zh-CN" sz="3200" i="1">
                                  <a:solidFill>
                                    <a:srgbClr val="0B338B"/>
                                  </a:solidFill>
                                  <a:latin typeface="Cambria Math" panose="02040503050406030204" pitchFamily="18" charset="0"/>
                                </a:rPr>
                                <m:t>𝑗</m:t>
                              </m:r>
                            </m:sub>
                          </m:sSub>
                        </m:e>
                      </m:d>
                      <m:r>
                        <m:rPr>
                          <m:aln/>
                        </m:rPr>
                        <a:rPr lang="en-US" altLang="zh-CN" sz="3200" i="1">
                          <a:solidFill>
                            <a:srgbClr val="0B338B"/>
                          </a:solidFill>
                          <a:latin typeface="Cambria Math" panose="02040503050406030204" pitchFamily="18" charset="0"/>
                        </a:rPr>
                        <m:t>=</m:t>
                      </m:r>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𝑎</m:t>
                          </m:r>
                        </m:e>
                        <m:sub>
                          <m:r>
                            <a:rPr lang="en-US" altLang="zh-CN" sz="3200" i="1">
                              <a:solidFill>
                                <a:srgbClr val="0B338B"/>
                              </a:solidFill>
                              <a:latin typeface="Cambria Math" panose="02040503050406030204" pitchFamily="18" charset="0"/>
                            </a:rPr>
                            <m:t>𝑖𝑗</m:t>
                          </m:r>
                        </m:sub>
                      </m:sSub>
                      <m:r>
                        <a:rPr lang="en-US" altLang="zh-CN" sz="3200" i="1">
                          <a:solidFill>
                            <a:srgbClr val="0B338B"/>
                          </a:solidFill>
                          <a:latin typeface="Cambria Math" panose="02040503050406030204" pitchFamily="18" charset="0"/>
                        </a:rPr>
                        <m:t>+</m:t>
                      </m:r>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𝑎</m:t>
                          </m:r>
                        </m:e>
                        <m:sub>
                          <m:r>
                            <a:rPr lang="en-US" altLang="zh-CN" sz="3200" i="1">
                              <a:solidFill>
                                <a:srgbClr val="0B338B"/>
                              </a:solidFill>
                              <a:latin typeface="Cambria Math" panose="02040503050406030204" pitchFamily="18" charset="0"/>
                            </a:rPr>
                            <m:t>𝑗𝑖</m:t>
                          </m:r>
                        </m:sub>
                      </m:sSub>
                      <m:r>
                        <a:rPr lang="zh-CN" altLang="en-US" sz="3200" i="1">
                          <a:solidFill>
                            <a:srgbClr val="0B338B"/>
                          </a:solidFill>
                          <a:latin typeface="Cambria Math" panose="02040503050406030204" pitchFamily="18" charset="0"/>
                        </a:rPr>
                        <m:t>，</m:t>
                      </m:r>
                    </m:oMath>
                  </m:oMathPara>
                </a14:m>
                <a:endParaRPr lang="en-US" altLang="zh-CN" sz="3200" dirty="0">
                  <a:solidFill>
                    <a:srgbClr val="0B338B"/>
                  </a:solidFill>
                </a:endParaRPr>
              </a:p>
              <a:p>
                <a:pPr marL="0" indent="0">
                  <a:lnSpc>
                    <a:spcPct val="150000"/>
                  </a:lnSpc>
                  <a:buFont typeface="Arial" panose="020B0604020202020204" pitchFamily="34" charset="0"/>
                  <a:buNone/>
                </a:pPr>
                <a:r>
                  <a:rPr lang="zh-CN" altLang="en-US" sz="3200" dirty="0">
                    <a:solidFill>
                      <a:srgbClr val="0B338B"/>
                    </a:solidFill>
                  </a:rPr>
                  <a:t>故 </a:t>
                </a:r>
                <a14:m>
                  <m:oMath xmlns:m="http://schemas.openxmlformats.org/officeDocument/2006/math">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𝑎</m:t>
                        </m:r>
                      </m:e>
                      <m:sub>
                        <m:r>
                          <a:rPr lang="en-US" altLang="zh-CN" sz="3200" i="1">
                            <a:solidFill>
                              <a:srgbClr val="0B338B"/>
                            </a:solidFill>
                            <a:latin typeface="Cambria Math" panose="02040503050406030204" pitchFamily="18" charset="0"/>
                          </a:rPr>
                          <m:t>𝑖𝑗</m:t>
                        </m:r>
                      </m:sub>
                    </m:sSub>
                    <m:r>
                      <a:rPr lang="en-US" altLang="zh-CN" sz="3200" i="1">
                        <a:solidFill>
                          <a:srgbClr val="0B338B"/>
                        </a:solidFill>
                        <a:latin typeface="Cambria Math" panose="02040503050406030204" pitchFamily="18" charset="0"/>
                      </a:rPr>
                      <m:t>=−</m:t>
                    </m:r>
                    <m:sSub>
                      <m:sSubPr>
                        <m:ctrlPr>
                          <a:rPr lang="en-US" altLang="zh-CN" sz="3200" i="1">
                            <a:solidFill>
                              <a:srgbClr val="0B338B"/>
                            </a:solidFill>
                            <a:latin typeface="Cambria Math"/>
                          </a:rPr>
                        </m:ctrlPr>
                      </m:sSubPr>
                      <m:e>
                        <m:r>
                          <a:rPr lang="en-US" altLang="zh-CN" sz="3200" i="1">
                            <a:solidFill>
                              <a:srgbClr val="0B338B"/>
                            </a:solidFill>
                            <a:latin typeface="Cambria Math" panose="02040503050406030204" pitchFamily="18" charset="0"/>
                          </a:rPr>
                          <m:t>𝑎</m:t>
                        </m:r>
                      </m:e>
                      <m:sub>
                        <m:r>
                          <a:rPr lang="en-US" altLang="zh-CN" sz="3200" i="1">
                            <a:solidFill>
                              <a:srgbClr val="0B338B"/>
                            </a:solidFill>
                            <a:latin typeface="Cambria Math" panose="02040503050406030204" pitchFamily="18" charset="0"/>
                          </a:rPr>
                          <m:t>𝑗𝑖</m:t>
                        </m:r>
                      </m:sub>
                    </m:sSub>
                  </m:oMath>
                </a14:m>
                <a:r>
                  <a:rPr lang="zh-CN" altLang="en-US" sz="3200" dirty="0">
                    <a:solidFill>
                      <a:srgbClr val="0B338B"/>
                    </a:solidFill>
                  </a:rPr>
                  <a:t>，于是 </a:t>
                </a:r>
                <a14:m>
                  <m:oMath xmlns:m="http://schemas.openxmlformats.org/officeDocument/2006/math">
                    <m:r>
                      <a:rPr lang="en-US" altLang="zh-CN" sz="3200" i="1">
                        <a:solidFill>
                          <a:srgbClr val="0B338B"/>
                        </a:solidFill>
                        <a:latin typeface="Cambria Math" panose="02040503050406030204" pitchFamily="18" charset="0"/>
                      </a:rPr>
                      <m:t>𝐴</m:t>
                    </m:r>
                    <m:r>
                      <a:rPr lang="en-US" altLang="zh-CN" sz="3200" i="1">
                        <a:solidFill>
                          <a:srgbClr val="0B338B"/>
                        </a:solidFill>
                        <a:latin typeface="Cambria Math" panose="02040503050406030204" pitchFamily="18" charset="0"/>
                      </a:rPr>
                      <m:t> </m:t>
                    </m:r>
                  </m:oMath>
                </a14:m>
                <a:r>
                  <a:rPr lang="zh-CN" altLang="en-US" sz="3200" dirty="0">
                    <a:solidFill>
                      <a:srgbClr val="0B338B"/>
                    </a:solidFill>
                  </a:rPr>
                  <a:t>为反对称矩阵</a:t>
                </a:r>
                <a:r>
                  <a:rPr lang="en-US" altLang="zh-CN" sz="3200" dirty="0">
                    <a:solidFill>
                      <a:srgbClr val="0B338B"/>
                    </a:solidFill>
                  </a:rPr>
                  <a:t>. </a:t>
                </a:r>
                <a:endParaRPr lang="zh-CN" altLang="en-US" sz="3200" dirty="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843742" y="957580"/>
                <a:ext cx="10515600" cy="5768023"/>
              </a:xfrm>
              <a:prstGeom prst="rect">
                <a:avLst/>
              </a:prstGeom>
              <a:blipFill rotWithShape="0">
                <a:blip r:embed="rId2"/>
                <a:stretch>
                  <a:fillRect l="-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460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其他特殊矩阵</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2"/>
              <p:cNvSpPr txBox="1">
                <a:spLocks/>
              </p:cNvSpPr>
              <p:nvPr/>
            </p:nvSpPr>
            <p:spPr>
              <a:xfrm>
                <a:off x="838200" y="1422400"/>
                <a:ext cx="10515600" cy="4754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0B338B"/>
                    </a:solidFill>
                  </a:rPr>
                  <a:t>幂等矩阵：</a:t>
                </a:r>
                <a:r>
                  <a:rPr lang="zh-CN" altLang="en-US" dirty="0">
                    <a:solidFill>
                      <a:srgbClr val="0B338B"/>
                    </a:solidFill>
                  </a:rPr>
                  <a:t>若</a:t>
                </a:r>
                <a:r>
                  <a:rPr lang="zh-CN" altLang="en-US" dirty="0" smtClean="0">
                    <a:solidFill>
                      <a:srgbClr val="0B338B"/>
                    </a:solidFill>
                  </a:rPr>
                  <a:t>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𝑛</m:t>
                        </m:r>
                      </m:sup>
                    </m:sSup>
                    <m:r>
                      <a:rPr lang="zh-CN" altLang="en-US" i="1">
                        <a:solidFill>
                          <a:srgbClr val="0B338B"/>
                        </a:solidFill>
                        <a:latin typeface="Cambria Math" panose="02040503050406030204" pitchFamily="18" charset="0"/>
                      </a:rPr>
                      <m:t>，</m:t>
                    </m:r>
                  </m:oMath>
                </a14:m>
                <a:r>
                  <a:rPr lang="zh-CN" altLang="en-US" dirty="0" smtClean="0">
                    <a:solidFill>
                      <a:srgbClr val="0B338B"/>
                    </a:solidFill>
                  </a:rPr>
                  <a:t>满足 </a:t>
                </a:r>
                <a14:m>
                  <m:oMath xmlns:m="http://schemas.openxmlformats.org/officeDocument/2006/math">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𝐴</m:t>
                        </m:r>
                      </m:e>
                      <m:sup>
                        <m:r>
                          <a:rPr lang="en-US" altLang="zh-CN" i="1" smtClean="0">
                            <a:solidFill>
                              <a:srgbClr val="0B338B"/>
                            </a:solidFill>
                            <a:latin typeface="Cambria Math" panose="02040503050406030204" pitchFamily="18" charset="0"/>
                          </a:rPr>
                          <m:t>2</m:t>
                        </m:r>
                      </m:sup>
                    </m:sSup>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 </m:t>
                    </m:r>
                  </m:oMath>
                </a14:m>
                <a:r>
                  <a:rPr lang="en-US" altLang="zh-CN" dirty="0" smtClean="0">
                    <a:solidFill>
                      <a:srgbClr val="0B338B"/>
                    </a:solidFill>
                  </a:rPr>
                  <a:t>.</a:t>
                </a:r>
              </a:p>
              <a:p>
                <a:endParaRPr lang="en-US" altLang="zh-CN" dirty="0" smtClean="0">
                  <a:solidFill>
                    <a:srgbClr val="0B338B"/>
                  </a:solidFill>
                </a:endParaRPr>
              </a:p>
              <a:p>
                <a:r>
                  <a:rPr lang="zh-CN" altLang="en-US" dirty="0" smtClean="0">
                    <a:solidFill>
                      <a:srgbClr val="0B338B"/>
                    </a:solidFill>
                  </a:rPr>
                  <a:t>幂零矩阵：</a:t>
                </a:r>
                <a:r>
                  <a:rPr lang="zh-CN" altLang="en-US" dirty="0">
                    <a:solidFill>
                      <a:srgbClr val="0B338B"/>
                    </a:solidFill>
                  </a:rPr>
                  <a:t>设 </a:t>
                </a:r>
                <a14:m>
                  <m:oMath xmlns:m="http://schemas.openxmlformats.org/officeDocument/2006/math">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𝐹</m:t>
                        </m:r>
                      </m:e>
                      <m:sup>
                        <m:r>
                          <a:rPr lang="en-US" altLang="zh-CN" i="1">
                            <a:solidFill>
                              <a:srgbClr val="0B338B"/>
                            </a:solidFill>
                            <a:latin typeface="Cambria Math" panose="02040503050406030204" pitchFamily="18" charset="0"/>
                          </a:rPr>
                          <m:t>𝑛</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𝑛</m:t>
                        </m:r>
                      </m:sup>
                    </m:sSup>
                    <m:r>
                      <a:rPr lang="zh-CN" altLang="en-US" i="1">
                        <a:solidFill>
                          <a:srgbClr val="0B338B"/>
                        </a:solidFill>
                        <a:latin typeface="Cambria Math" panose="02040503050406030204" pitchFamily="18" charset="0"/>
                      </a:rPr>
                      <m:t>，</m:t>
                    </m:r>
                  </m:oMath>
                </a14:m>
                <a:r>
                  <a:rPr lang="zh-CN" altLang="en-US" dirty="0" smtClean="0">
                    <a:solidFill>
                      <a:srgbClr val="0B338B"/>
                    </a:solidFill>
                  </a:rPr>
                  <a:t>若有正整数 </a:t>
                </a:r>
                <a14:m>
                  <m:oMath xmlns:m="http://schemas.openxmlformats.org/officeDocument/2006/math">
                    <m:r>
                      <a:rPr lang="en-US" altLang="zh-CN" i="1" smtClean="0">
                        <a:solidFill>
                          <a:srgbClr val="0B338B"/>
                        </a:solidFill>
                        <a:latin typeface="Cambria Math" panose="02040503050406030204" pitchFamily="18" charset="0"/>
                      </a:rPr>
                      <m:t>𝑚</m:t>
                    </m:r>
                  </m:oMath>
                </a14:m>
                <a:r>
                  <a:rPr lang="zh-CN" altLang="en-US" dirty="0" smtClean="0">
                    <a:solidFill>
                      <a:srgbClr val="0B338B"/>
                    </a:solidFill>
                  </a:rPr>
                  <a:t>，使得 </a:t>
                </a:r>
                <a14:m>
                  <m:oMath xmlns:m="http://schemas.openxmlformats.org/officeDocument/2006/math">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𝐴</m:t>
                        </m:r>
                      </m:e>
                      <m:sup>
                        <m:r>
                          <a:rPr lang="en-US" altLang="zh-CN" i="1" smtClean="0">
                            <a:solidFill>
                              <a:srgbClr val="0B338B"/>
                            </a:solidFill>
                            <a:latin typeface="Cambria Math" panose="02040503050406030204" pitchFamily="18" charset="0"/>
                          </a:rPr>
                          <m:t>𝑚</m:t>
                        </m:r>
                      </m:sup>
                    </m:sSup>
                    <m:r>
                      <a:rPr lang="en-US" altLang="zh-CN" i="1" smtClean="0">
                        <a:solidFill>
                          <a:srgbClr val="0B338B"/>
                        </a:solidFill>
                        <a:latin typeface="Cambria Math" panose="02040503050406030204" pitchFamily="18" charset="0"/>
                      </a:rPr>
                      <m:t>=0 </m:t>
                    </m:r>
                  </m:oMath>
                </a14:m>
                <a:r>
                  <a:rPr lang="en-US" altLang="zh-CN" dirty="0" smtClean="0">
                    <a:solidFill>
                      <a:srgbClr val="0B338B"/>
                    </a:solidFill>
                  </a:rPr>
                  <a:t>.</a:t>
                </a:r>
              </a:p>
              <a:p>
                <a:endParaRPr lang="en-US" altLang="zh-CN" dirty="0" smtClean="0">
                  <a:solidFill>
                    <a:srgbClr val="0B338B"/>
                  </a:solidFill>
                </a:endParaRPr>
              </a:p>
              <a:p>
                <a:r>
                  <a:rPr lang="zh-CN" altLang="en-US" dirty="0">
                    <a:solidFill>
                      <a:srgbClr val="0B338B"/>
                    </a:solidFill>
                  </a:rPr>
                  <a:t>对合</a:t>
                </a:r>
                <a:r>
                  <a:rPr lang="zh-CN" altLang="en-US" dirty="0" smtClean="0">
                    <a:solidFill>
                      <a:srgbClr val="0B338B"/>
                    </a:solidFill>
                  </a:rPr>
                  <a:t>矩阵：</a:t>
                </a:r>
                <a:r>
                  <a:rPr lang="zh-CN" altLang="en-US" dirty="0">
                    <a:solidFill>
                      <a:srgbClr val="0B338B"/>
                    </a:solidFill>
                  </a:rPr>
                  <a:t>若</a:t>
                </a:r>
                <a:r>
                  <a:rPr lang="zh-CN" altLang="en-US" dirty="0" smtClean="0">
                    <a:solidFill>
                      <a:srgbClr val="0B338B"/>
                    </a:solidFill>
                  </a:rPr>
                  <a:t> </a:t>
                </a:r>
                <a14:m>
                  <m:oMath xmlns:m="http://schemas.openxmlformats.org/officeDocument/2006/math">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𝐹</m:t>
                        </m:r>
                      </m:e>
                      <m:sup>
                        <m:r>
                          <a:rPr lang="en-US" altLang="zh-CN" i="1">
                            <a:solidFill>
                              <a:srgbClr val="0B338B"/>
                            </a:solidFill>
                            <a:latin typeface="Cambria Math" panose="02040503050406030204" pitchFamily="18" charset="0"/>
                          </a:rPr>
                          <m:t>𝑛</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𝑛</m:t>
                        </m:r>
                      </m:sup>
                    </m:sSup>
                    <m:r>
                      <a:rPr lang="zh-CN" altLang="en-US" i="1">
                        <a:solidFill>
                          <a:srgbClr val="0B338B"/>
                        </a:solidFill>
                        <a:latin typeface="Cambria Math" panose="02040503050406030204" pitchFamily="18" charset="0"/>
                      </a:rPr>
                      <m:t>，</m:t>
                    </m:r>
                  </m:oMath>
                </a14:m>
                <a:r>
                  <a:rPr lang="zh-CN" altLang="en-US" dirty="0" smtClean="0">
                    <a:solidFill>
                      <a:srgbClr val="0B338B"/>
                    </a:solidFill>
                  </a:rPr>
                  <a:t>满足 </a:t>
                </a:r>
                <a14:m>
                  <m:oMath xmlns:m="http://schemas.openxmlformats.org/officeDocument/2006/math">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𝐴</m:t>
                        </m:r>
                      </m:e>
                      <m:sup>
                        <m:r>
                          <a:rPr lang="en-US" altLang="zh-CN" i="1">
                            <a:solidFill>
                              <a:srgbClr val="0B338B"/>
                            </a:solidFill>
                            <a:latin typeface="Cambria Math" panose="02040503050406030204" pitchFamily="18" charset="0"/>
                          </a:rPr>
                          <m:t>2</m:t>
                        </m:r>
                      </m:sup>
                    </m:sSup>
                    <m:r>
                      <a:rPr lang="en-US" altLang="zh-CN" i="1">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𝐼</m:t>
                    </m:r>
                    <m:r>
                      <a:rPr lang="en-US" altLang="zh-CN" i="1">
                        <a:solidFill>
                          <a:srgbClr val="0B338B"/>
                        </a:solidFill>
                        <a:latin typeface="Cambria Math" panose="02040503050406030204" pitchFamily="18" charset="0"/>
                      </a:rPr>
                      <m:t> </m:t>
                    </m:r>
                  </m:oMath>
                </a14:m>
                <a:r>
                  <a:rPr lang="en-US" altLang="zh-CN" dirty="0" smtClean="0">
                    <a:solidFill>
                      <a:srgbClr val="0B338B"/>
                    </a:solidFill>
                  </a:rPr>
                  <a:t>.</a:t>
                </a:r>
              </a:p>
              <a:p>
                <a:endParaRPr lang="en-US" altLang="zh-CN" dirty="0">
                  <a:solidFill>
                    <a:srgbClr val="0B338B"/>
                  </a:solidFill>
                </a:endParaRPr>
              </a:p>
              <a:p>
                <a:r>
                  <a:rPr lang="zh-CN" altLang="en-US" dirty="0" smtClean="0">
                    <a:solidFill>
                      <a:srgbClr val="0B338B"/>
                    </a:solidFill>
                  </a:rPr>
                  <a:t>正交矩阵：</a:t>
                </a:r>
                <a:r>
                  <a:rPr lang="zh-CN" altLang="en-US" dirty="0">
                    <a:solidFill>
                      <a:srgbClr val="0B338B"/>
                    </a:solidFill>
                  </a:rPr>
                  <a:t>若</a:t>
                </a:r>
                <a:r>
                  <a:rPr lang="zh-CN" altLang="en-US" dirty="0" smtClean="0">
                    <a:solidFill>
                      <a:srgbClr val="0B338B"/>
                    </a:solidFill>
                  </a:rPr>
                  <a:t> </a:t>
                </a:r>
                <a14:m>
                  <m:oMath xmlns:m="http://schemas.openxmlformats.org/officeDocument/2006/math">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sSup>
                      <m:sSupPr>
                        <m:ctrlPr>
                          <a:rPr lang="en-US" altLang="zh-CN" i="1">
                            <a:solidFill>
                              <a:srgbClr val="0B338B"/>
                            </a:solidFill>
                            <a:latin typeface="Cambria Math"/>
                          </a:rPr>
                        </m:ctrlPr>
                      </m:sSupPr>
                      <m:e>
                        <m:r>
                          <a:rPr lang="en-US" altLang="zh-CN" b="1" smtClean="0">
                            <a:solidFill>
                              <a:srgbClr val="0B338B"/>
                            </a:solidFill>
                            <a:latin typeface="Cambria Math" panose="02040503050406030204" pitchFamily="18" charset="0"/>
                          </a:rPr>
                          <m:t>𝐑</m:t>
                        </m:r>
                      </m:e>
                      <m:sup>
                        <m:r>
                          <a:rPr lang="en-US" altLang="zh-CN" i="1">
                            <a:solidFill>
                              <a:srgbClr val="0B338B"/>
                            </a:solidFill>
                            <a:latin typeface="Cambria Math" panose="02040503050406030204" pitchFamily="18" charset="0"/>
                          </a:rPr>
                          <m:t>𝑛</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𝑛</m:t>
                        </m:r>
                      </m:sup>
                    </m:sSup>
                    <m:r>
                      <a:rPr lang="zh-CN" altLang="en-US" i="1">
                        <a:solidFill>
                          <a:srgbClr val="0B338B"/>
                        </a:solidFill>
                        <a:latin typeface="Cambria Math" panose="02040503050406030204" pitchFamily="18" charset="0"/>
                      </a:rPr>
                      <m:t>，</m:t>
                    </m:r>
                  </m:oMath>
                </a14:m>
                <a:r>
                  <a:rPr lang="zh-CN" altLang="en-US" dirty="0">
                    <a:solidFill>
                      <a:srgbClr val="0B338B"/>
                    </a:solidFill>
                  </a:rPr>
                  <a:t>满足 </a:t>
                </a:r>
                <a14:m>
                  <m:oMath xmlns:m="http://schemas.openxmlformats.org/officeDocument/2006/math">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𝐴</m:t>
                        </m:r>
                      </m:e>
                      <m:sup>
                        <m:r>
                          <a:rPr lang="en-US" altLang="zh-CN" i="1" smtClean="0">
                            <a:solidFill>
                              <a:srgbClr val="0B338B"/>
                            </a:solidFill>
                            <a:latin typeface="Cambria Math" panose="02040503050406030204" pitchFamily="18" charset="0"/>
                          </a:rPr>
                          <m:t>′</m:t>
                        </m:r>
                      </m:sup>
                    </m:sSup>
                    <m:r>
                      <a:rPr lang="en-US" altLang="zh-CN" i="1" smtClean="0">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r>
                      <a:rPr lang="en-US" altLang="zh-CN" i="1">
                        <a:solidFill>
                          <a:srgbClr val="0B338B"/>
                        </a:solidFill>
                        <a:latin typeface="Cambria Math" panose="02040503050406030204" pitchFamily="18" charset="0"/>
                      </a:rPr>
                      <m:t> </m:t>
                    </m:r>
                  </m:oMath>
                </a14:m>
                <a:r>
                  <a:rPr lang="en-US" altLang="zh-CN" dirty="0">
                    <a:solidFill>
                      <a:srgbClr val="0B338B"/>
                    </a:solidFill>
                  </a:rPr>
                  <a:t>.</a:t>
                </a:r>
              </a:p>
              <a:p>
                <a:pPr marL="0" indent="0">
                  <a:buFont typeface="Arial" panose="020B0604020202020204" pitchFamily="34" charset="0"/>
                  <a:buNone/>
                </a:pPr>
                <a:endParaRPr lang="en-US" altLang="zh-CN" dirty="0" smtClean="0">
                  <a:solidFill>
                    <a:srgbClr val="0B338B"/>
                  </a:solidFill>
                </a:endParaRPr>
              </a:p>
              <a:p>
                <a:endParaRPr lang="en-US" altLang="zh-CN" dirty="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838200" y="1422400"/>
                <a:ext cx="10515600" cy="4754563"/>
              </a:xfrm>
              <a:prstGeom prst="rect">
                <a:avLst/>
              </a:prstGeom>
              <a:blipFill rotWithShape="0">
                <a:blip r:embed="rId2"/>
                <a:stretch>
                  <a:fillRect l="-1043" t="-21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878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11424" y="404665"/>
            <a:ext cx="1832553" cy="584775"/>
          </a:xfrm>
          <a:prstGeom prst="rect">
            <a:avLst/>
          </a:prstGeom>
          <a:noFill/>
          <a:ln w="9525">
            <a:noFill/>
            <a:miter lim="800000"/>
            <a:headEnd/>
            <a:tailEnd/>
          </a:ln>
        </p:spPr>
        <p:txBody>
          <a:bodyPr wrap="none">
            <a:spAutoFit/>
          </a:bodyPr>
          <a:lstStyle/>
          <a:p>
            <a:r>
              <a:rPr lang="zh-CN" altLang="en-US" sz="3200" b="1" dirty="0" smtClean="0">
                <a:solidFill>
                  <a:srgbClr val="0000FF"/>
                </a:solidFill>
                <a:latin typeface="黑体" pitchFamily="2" charset="-122"/>
                <a:ea typeface="黑体" pitchFamily="2" charset="-122"/>
              </a:rPr>
              <a:t>共轭矩阵</a:t>
            </a:r>
            <a:endParaRPr lang="zh-CN" altLang="en-US" sz="3200" b="1" dirty="0">
              <a:solidFill>
                <a:srgbClr val="0000FF"/>
              </a:solidFill>
              <a:latin typeface="黑体" pitchFamily="2" charset="-122"/>
              <a:ea typeface="黑体" pitchFamily="2" charset="-122"/>
            </a:endParaRPr>
          </a:p>
        </p:txBody>
      </p:sp>
      <p:graphicFrame>
        <p:nvGraphicFramePr>
          <p:cNvPr id="12" name="Object 42"/>
          <p:cNvGraphicFramePr>
            <a:graphicFrameLocks noChangeAspect="1"/>
          </p:cNvGraphicFramePr>
          <p:nvPr/>
        </p:nvGraphicFramePr>
        <p:xfrm>
          <a:off x="1390651" y="4724400"/>
          <a:ext cx="3200400" cy="482600"/>
        </p:xfrm>
        <a:graphic>
          <a:graphicData uri="http://schemas.openxmlformats.org/presentationml/2006/ole">
            <mc:AlternateContent xmlns:mc="http://schemas.openxmlformats.org/markup-compatibility/2006">
              <mc:Choice xmlns:v="urn:schemas-microsoft-com:vml" Requires="v">
                <p:oleObj spid="_x0000_s107570" name="Equation" r:id="rId3" imgW="2400120" imgH="482400" progId="Equation.DSMT4">
                  <p:embed/>
                </p:oleObj>
              </mc:Choice>
              <mc:Fallback>
                <p:oleObj name="Equation" r:id="rId3" imgW="240012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651" y="4724400"/>
                        <a:ext cx="3200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43"/>
          <p:cNvGraphicFramePr>
            <a:graphicFrameLocks noChangeAspect="1"/>
          </p:cNvGraphicFramePr>
          <p:nvPr/>
        </p:nvGraphicFramePr>
        <p:xfrm>
          <a:off x="1295400" y="5516563"/>
          <a:ext cx="3318933" cy="482600"/>
        </p:xfrm>
        <a:graphic>
          <a:graphicData uri="http://schemas.openxmlformats.org/presentationml/2006/ole">
            <mc:AlternateContent xmlns:mc="http://schemas.openxmlformats.org/markup-compatibility/2006">
              <mc:Choice xmlns:v="urn:schemas-microsoft-com:vml" Requires="v">
                <p:oleObj spid="_x0000_s107571" name="Equation" r:id="rId5" imgW="2489040" imgH="482400" progId="Equation.DSMT4">
                  <p:embed/>
                </p:oleObj>
              </mc:Choice>
              <mc:Fallback>
                <p:oleObj name="Equation" r:id="rId5" imgW="248904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516563"/>
                        <a:ext cx="331893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4"/>
          <p:cNvSpPr>
            <a:spLocks noChangeArrowheads="1"/>
          </p:cNvSpPr>
          <p:nvPr/>
        </p:nvSpPr>
        <p:spPr bwMode="auto">
          <a:xfrm>
            <a:off x="984252" y="3100388"/>
            <a:ext cx="4438649" cy="519112"/>
          </a:xfrm>
          <a:prstGeom prst="rect">
            <a:avLst/>
          </a:prstGeom>
          <a:noFill/>
          <a:ln w="9525">
            <a:noFill/>
            <a:miter lim="800000"/>
            <a:headEnd/>
            <a:tailEnd/>
          </a:ln>
          <a:effectLst/>
        </p:spPr>
        <p:txBody>
          <a:bodyPr>
            <a:spAutoFit/>
          </a:bodyPr>
          <a:lstStyle/>
          <a:p>
            <a:r>
              <a:rPr kumimoji="1" lang="zh-CN" altLang="en-US" sz="2800" b="1">
                <a:solidFill>
                  <a:srgbClr val="0000FF"/>
                </a:solidFill>
                <a:latin typeface="Times New Roman" charset="0"/>
                <a:ea typeface="黑体" pitchFamily="2" charset="-122"/>
              </a:rPr>
              <a:t>运算性质</a:t>
            </a:r>
          </a:p>
        </p:txBody>
      </p:sp>
      <p:graphicFrame>
        <p:nvGraphicFramePr>
          <p:cNvPr id="15" name="Object 45"/>
          <p:cNvGraphicFramePr>
            <a:graphicFrameLocks noChangeAspect="1"/>
          </p:cNvGraphicFramePr>
          <p:nvPr/>
        </p:nvGraphicFramePr>
        <p:xfrm>
          <a:off x="1390651" y="3933825"/>
          <a:ext cx="3996267" cy="482600"/>
        </p:xfrm>
        <a:graphic>
          <a:graphicData uri="http://schemas.openxmlformats.org/presentationml/2006/ole">
            <mc:AlternateContent xmlns:mc="http://schemas.openxmlformats.org/markup-compatibility/2006">
              <mc:Choice xmlns:v="urn:schemas-microsoft-com:vml" Requires="v">
                <p:oleObj spid="_x0000_s107572" name="Equation" r:id="rId7" imgW="2997000" imgH="482400" progId="Equation.DSMT4">
                  <p:embed/>
                </p:oleObj>
              </mc:Choice>
              <mc:Fallback>
                <p:oleObj name="Equation" r:id="rId7" imgW="299700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0651" y="3933825"/>
                        <a:ext cx="399626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46"/>
          <p:cNvGrpSpPr>
            <a:grpSpLocks/>
          </p:cNvGrpSpPr>
          <p:nvPr/>
        </p:nvGrpSpPr>
        <p:grpSpPr bwMode="auto">
          <a:xfrm>
            <a:off x="3407833" y="3213101"/>
            <a:ext cx="11988800" cy="519113"/>
            <a:chOff x="576" y="912"/>
            <a:chExt cx="5664" cy="327"/>
          </a:xfrm>
        </p:grpSpPr>
        <p:sp>
          <p:nvSpPr>
            <p:cNvPr id="17" name="Text Box 47"/>
            <p:cNvSpPr txBox="1">
              <a:spLocks noChangeArrowheads="1"/>
            </p:cNvSpPr>
            <p:nvPr/>
          </p:nvSpPr>
          <p:spPr bwMode="auto">
            <a:xfrm>
              <a:off x="576" y="912"/>
              <a:ext cx="5664" cy="327"/>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000000"/>
                  </a:solidFill>
                  <a:latin typeface="Times New Roman" charset="0"/>
                </a:rPr>
                <a:t>（</a:t>
              </a:r>
              <a:r>
                <a:rPr kumimoji="1" lang="zh-CN" altLang="en-US" sz="2800" b="1" dirty="0" smtClean="0">
                  <a:solidFill>
                    <a:srgbClr val="000000"/>
                  </a:solidFill>
                  <a:latin typeface="Times New Roman" charset="0"/>
                </a:rPr>
                <a:t>设            </a:t>
              </a:r>
              <a:r>
                <a:rPr kumimoji="1" lang="zh-CN" altLang="en-US" sz="2800" b="1" dirty="0">
                  <a:solidFill>
                    <a:srgbClr val="000000"/>
                  </a:solidFill>
                  <a:latin typeface="Times New Roman" charset="0"/>
                </a:rPr>
                <a:t>为复矩阵，  为复数）</a:t>
              </a:r>
            </a:p>
          </p:txBody>
        </p:sp>
        <p:graphicFrame>
          <p:nvGraphicFramePr>
            <p:cNvPr id="18" name="Object 48"/>
            <p:cNvGraphicFramePr>
              <a:graphicFrameLocks noChangeAspect="1"/>
            </p:cNvGraphicFramePr>
            <p:nvPr>
              <p:extLst>
                <p:ext uri="{D42A27DB-BD31-4B8C-83A1-F6EECF244321}">
                  <p14:modId xmlns:p14="http://schemas.microsoft.com/office/powerpoint/2010/main" val="2262482509"/>
                </p:ext>
              </p:extLst>
            </p:nvPr>
          </p:nvGraphicFramePr>
          <p:xfrm>
            <a:off x="977" y="992"/>
            <a:ext cx="451" cy="247"/>
          </p:xfrm>
          <a:graphic>
            <a:graphicData uri="http://schemas.openxmlformats.org/presentationml/2006/ole">
              <mc:AlternateContent xmlns:mc="http://schemas.openxmlformats.org/markup-compatibility/2006">
                <mc:Choice xmlns:v="urn:schemas-microsoft-com:vml" Requires="v">
                  <p:oleObj spid="_x0000_s107573" name="Equation" r:id="rId9" imgW="723600" imgH="393480" progId="Equation.3">
                    <p:embed/>
                  </p:oleObj>
                </mc:Choice>
                <mc:Fallback>
                  <p:oleObj name="Equation" r:id="rId9" imgW="72360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7" y="992"/>
                          <a:ext cx="451"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49"/>
            <p:cNvGraphicFramePr>
              <a:graphicFrameLocks noChangeAspect="1"/>
            </p:cNvGraphicFramePr>
            <p:nvPr>
              <p:extLst>
                <p:ext uri="{D42A27DB-BD31-4B8C-83A1-F6EECF244321}">
                  <p14:modId xmlns:p14="http://schemas.microsoft.com/office/powerpoint/2010/main" val="954905063"/>
                </p:ext>
              </p:extLst>
            </p:nvPr>
          </p:nvGraphicFramePr>
          <p:xfrm>
            <a:off x="2263" y="953"/>
            <a:ext cx="174" cy="215"/>
          </p:xfrm>
          <a:graphic>
            <a:graphicData uri="http://schemas.openxmlformats.org/presentationml/2006/ole">
              <mc:AlternateContent xmlns:mc="http://schemas.openxmlformats.org/markup-compatibility/2006">
                <mc:Choice xmlns:v="urn:schemas-microsoft-com:vml" Requires="v">
                  <p:oleObj spid="_x0000_s107574" name="公式" r:id="rId11" imgW="279360" imgH="342720" progId="Equation.3">
                    <p:embed/>
                  </p:oleObj>
                </mc:Choice>
                <mc:Fallback>
                  <p:oleObj name="公式" r:id="rId11" imgW="279360" imgH="342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3" y="953"/>
                          <a:ext cx="174"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0" name="Object 13"/>
          <p:cNvGraphicFramePr>
            <a:graphicFrameLocks noChangeAspect="1"/>
          </p:cNvGraphicFramePr>
          <p:nvPr/>
        </p:nvGraphicFramePr>
        <p:xfrm>
          <a:off x="1679510" y="1340768"/>
          <a:ext cx="1920213" cy="596900"/>
        </p:xfrm>
        <a:graphic>
          <a:graphicData uri="http://schemas.openxmlformats.org/presentationml/2006/ole">
            <mc:AlternateContent xmlns:mc="http://schemas.openxmlformats.org/markup-compatibility/2006">
              <mc:Choice xmlns:v="urn:schemas-microsoft-com:vml" Requires="v">
                <p:oleObj spid="_x0000_s107575" name="Equation" r:id="rId13" imgW="1206360" imgH="596880" progId="Equation.DSMT4">
                  <p:embed/>
                </p:oleObj>
              </mc:Choice>
              <mc:Fallback>
                <p:oleObj name="Equation" r:id="rId13" imgW="1206360" imgH="5968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9510" y="1340768"/>
                        <a:ext cx="1920213"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75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75"/>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1424" y="385500"/>
            <a:ext cx="6720747" cy="523220"/>
          </a:xfrm>
          <a:prstGeom prst="rect">
            <a:avLst/>
          </a:prstGeom>
          <a:noFill/>
        </p:spPr>
        <p:txBody>
          <a:bodyPr wrap="square" rtlCol="0">
            <a:spAutoFit/>
          </a:bodyPr>
          <a:lstStyle/>
          <a:p>
            <a:r>
              <a:rPr lang="en-US" altLang="zh-CN" sz="2800" b="1" i="1" dirty="0" smtClean="0">
                <a:solidFill>
                  <a:srgbClr val="000099"/>
                </a:solidFill>
              </a:rPr>
              <a:t>A</a:t>
            </a:r>
            <a:r>
              <a:rPr lang="zh-CN" altLang="en-US" sz="2800" b="1" dirty="0" smtClean="0">
                <a:solidFill>
                  <a:srgbClr val="000099"/>
                </a:solidFill>
              </a:rPr>
              <a:t>的伴随矩阵</a:t>
            </a:r>
            <a:endParaRPr lang="zh-CN" altLang="en-US" sz="2800" b="1" dirty="0">
              <a:solidFill>
                <a:srgbClr val="000099"/>
              </a:solidFill>
            </a:endParaRPr>
          </a:p>
        </p:txBody>
      </p:sp>
      <p:graphicFrame>
        <p:nvGraphicFramePr>
          <p:cNvPr id="6" name="对象 5"/>
          <p:cNvGraphicFramePr>
            <a:graphicFrameLocks noChangeAspect="1"/>
          </p:cNvGraphicFramePr>
          <p:nvPr/>
        </p:nvGraphicFramePr>
        <p:xfrm>
          <a:off x="1397000" y="1493838"/>
          <a:ext cx="10058400" cy="939800"/>
        </p:xfrm>
        <a:graphic>
          <a:graphicData uri="http://schemas.openxmlformats.org/presentationml/2006/ole">
            <mc:AlternateContent xmlns:mc="http://schemas.openxmlformats.org/markup-compatibility/2006">
              <mc:Choice xmlns:v="urn:schemas-microsoft-com:vml" Requires="v">
                <p:oleObj spid="_x0000_s116770" name="Equation" r:id="rId3" imgW="7543800" imgH="939600" progId="Equation.DSMT4">
                  <p:embed/>
                </p:oleObj>
              </mc:Choice>
              <mc:Fallback>
                <p:oleObj name="Equation" r:id="rId3" imgW="754380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1493838"/>
                        <a:ext cx="100584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4483100" y="2420938"/>
          <a:ext cx="3657600" cy="1803400"/>
        </p:xfrm>
        <a:graphic>
          <a:graphicData uri="http://schemas.openxmlformats.org/presentationml/2006/ole">
            <mc:AlternateContent xmlns:mc="http://schemas.openxmlformats.org/markup-compatibility/2006">
              <mc:Choice xmlns:v="urn:schemas-microsoft-com:vml" Requires="v">
                <p:oleObj spid="_x0000_s116771" name="Equation" r:id="rId5" imgW="2743200" imgH="1803240" progId="Equation.DSMT4">
                  <p:embed/>
                </p:oleObj>
              </mc:Choice>
              <mc:Fallback>
                <p:oleObj name="Equation" r:id="rId5" imgW="2743200" imgH="1803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100" y="2420938"/>
                        <a:ext cx="3657600" cy="180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679509" y="4653136"/>
          <a:ext cx="5689600" cy="368300"/>
        </p:xfrm>
        <a:graphic>
          <a:graphicData uri="http://schemas.openxmlformats.org/presentationml/2006/ole">
            <mc:AlternateContent xmlns:mc="http://schemas.openxmlformats.org/markup-compatibility/2006">
              <mc:Choice xmlns:v="urn:schemas-microsoft-com:vml" Requires="v">
                <p:oleObj spid="_x0000_s116772" name="Equation" r:id="rId7" imgW="4267080" imgH="368280" progId="Equation.DSMT4">
                  <p:embed/>
                </p:oleObj>
              </mc:Choice>
              <mc:Fallback>
                <p:oleObj name="Equation" r:id="rId7" imgW="4267080" imgH="3682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9509" y="4653136"/>
                        <a:ext cx="56896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3599723" y="3068960"/>
          <a:ext cx="812800" cy="330200"/>
        </p:xfrm>
        <a:graphic>
          <a:graphicData uri="http://schemas.openxmlformats.org/presentationml/2006/ole">
            <mc:AlternateContent xmlns:mc="http://schemas.openxmlformats.org/markup-compatibility/2006">
              <mc:Choice xmlns:v="urn:schemas-microsoft-com:vml" Requires="v">
                <p:oleObj spid="_x0000_s116773" name="Equation" r:id="rId9" imgW="609480" imgH="330120" progId="Equation.DSMT4">
                  <p:embed/>
                </p:oleObj>
              </mc:Choice>
              <mc:Fallback>
                <p:oleObj name="Equation" r:id="rId9" imgW="609480" imgH="3301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9723" y="3068960"/>
                        <a:ext cx="812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542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7"/>
          <p:cNvSpPr txBox="1">
            <a:spLocks noChangeArrowheads="1"/>
          </p:cNvSpPr>
          <p:nvPr/>
        </p:nvSpPr>
        <p:spPr bwMode="auto">
          <a:xfrm>
            <a:off x="955368" y="719753"/>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charset="-122"/>
              </a:defRPr>
            </a:lvl9pPr>
          </a:lstStyle>
          <a:p>
            <a:pPr algn="l" eaLnBrk="1" hangingPunct="1"/>
            <a:r>
              <a:rPr lang="zh-CN" altLang="en-US" sz="2800" b="1" dirty="0" smtClean="0">
                <a:solidFill>
                  <a:srgbClr val="FF0000"/>
                </a:solidFill>
                <a:ea typeface="黑体" pitchFamily="2" charset="-122"/>
              </a:rPr>
              <a:t>余子式</a:t>
            </a:r>
            <a:r>
              <a:rPr lang="zh-CN" altLang="en-US" sz="2800" b="1" dirty="0">
                <a:solidFill>
                  <a:srgbClr val="FF0000"/>
                </a:solidFill>
                <a:ea typeface="黑体" pitchFamily="2" charset="-122"/>
              </a:rPr>
              <a:t>与代数余子式</a:t>
            </a:r>
          </a:p>
        </p:txBody>
      </p:sp>
      <p:graphicFrame>
        <p:nvGraphicFramePr>
          <p:cNvPr id="7171" name="Object 9"/>
          <p:cNvGraphicFramePr>
            <a:graphicFrameLocks noChangeAspect="1"/>
          </p:cNvGraphicFramePr>
          <p:nvPr>
            <p:extLst>
              <p:ext uri="{D42A27DB-BD31-4B8C-83A1-F6EECF244321}">
                <p14:modId xmlns:p14="http://schemas.microsoft.com/office/powerpoint/2010/main" val="1690656533"/>
              </p:ext>
            </p:extLst>
          </p:nvPr>
        </p:nvGraphicFramePr>
        <p:xfrm>
          <a:off x="955675" y="1706563"/>
          <a:ext cx="9521825" cy="2846387"/>
        </p:xfrm>
        <a:graphic>
          <a:graphicData uri="http://schemas.openxmlformats.org/presentationml/2006/ole">
            <mc:AlternateContent xmlns:mc="http://schemas.openxmlformats.org/markup-compatibility/2006">
              <mc:Choice xmlns:v="urn:schemas-microsoft-com:vml" Requires="v">
                <p:oleObj spid="_x0000_s124937" name="Equation" r:id="rId3" imgW="3251160" imgH="1295280" progId="Equation.DSMT4">
                  <p:embed/>
                </p:oleObj>
              </mc:Choice>
              <mc:Fallback>
                <p:oleObj name="Equation" r:id="rId3" imgW="3251160" imgH="1295280" progId="Equation.DSMT4">
                  <p:embed/>
                  <p:pic>
                    <p:nvPicPr>
                      <p:cNvPr id="0" name=""/>
                      <p:cNvPicPr>
                        <a:picLocks noChangeAspect="1" noChangeArrowheads="1"/>
                      </p:cNvPicPr>
                      <p:nvPr/>
                    </p:nvPicPr>
                    <p:blipFill>
                      <a:blip r:embed="rId4"/>
                      <a:srcRect/>
                      <a:stretch>
                        <a:fillRect/>
                      </a:stretch>
                    </p:blipFill>
                    <p:spPr bwMode="auto">
                      <a:xfrm>
                        <a:off x="955675" y="1706563"/>
                        <a:ext cx="9521825" cy="2846387"/>
                      </a:xfrm>
                      <a:prstGeom prst="rect">
                        <a:avLst/>
                      </a:prstGeom>
                      <a:noFill/>
                      <a:ln>
                        <a:noFill/>
                      </a:ln>
                      <a:effectLst/>
                      <a:extLst/>
                    </p:spPr>
                  </p:pic>
                </p:oleObj>
              </mc:Fallback>
            </mc:AlternateContent>
          </a:graphicData>
        </a:graphic>
      </p:graphicFrame>
      <p:sp>
        <p:nvSpPr>
          <p:cNvPr id="7174" name="Rectangle 35">
            <a:hlinkClick r:id="rId5" action="ppaction://hlinksldjump"/>
          </p:cNvPr>
          <p:cNvSpPr>
            <a:spLocks noChangeArrowheads="1"/>
          </p:cNvSpPr>
          <p:nvPr/>
        </p:nvSpPr>
        <p:spPr bwMode="auto">
          <a:xfrm>
            <a:off x="10845800" y="6286500"/>
            <a:ext cx="101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251321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241404194"/>
              </p:ext>
            </p:extLst>
          </p:nvPr>
        </p:nvGraphicFramePr>
        <p:xfrm>
          <a:off x="1670051" y="765175"/>
          <a:ext cx="4385733" cy="342900"/>
        </p:xfrm>
        <a:graphic>
          <a:graphicData uri="http://schemas.openxmlformats.org/presentationml/2006/ole">
            <mc:AlternateContent xmlns:mc="http://schemas.openxmlformats.org/markup-compatibility/2006">
              <mc:Choice xmlns:v="urn:schemas-microsoft-com:vml" Requires="v">
                <p:oleObj spid="_x0000_s117842" name="Equation" r:id="rId3" imgW="3288960" imgH="342720" progId="Equation.DSMT4">
                  <p:embed/>
                </p:oleObj>
              </mc:Choice>
              <mc:Fallback>
                <p:oleObj name="Equation" r:id="rId3" imgW="3288960" imgH="342720" progId="Equation.DSMT4">
                  <p:embed/>
                  <p:pic>
                    <p:nvPicPr>
                      <p:cNvPr id="0" name=""/>
                      <p:cNvPicPr>
                        <a:picLocks noChangeAspect="1" noChangeArrowheads="1"/>
                      </p:cNvPicPr>
                      <p:nvPr/>
                    </p:nvPicPr>
                    <p:blipFill>
                      <a:blip r:embed="rId4"/>
                      <a:srcRect/>
                      <a:stretch>
                        <a:fillRect/>
                      </a:stretch>
                    </p:blipFill>
                    <p:spPr bwMode="auto">
                      <a:xfrm>
                        <a:off x="1670051" y="765175"/>
                        <a:ext cx="438573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1487488" y="1484784"/>
          <a:ext cx="2065867" cy="863600"/>
        </p:xfrm>
        <a:graphic>
          <a:graphicData uri="http://schemas.openxmlformats.org/presentationml/2006/ole">
            <mc:AlternateContent xmlns:mc="http://schemas.openxmlformats.org/markup-compatibility/2006">
              <mc:Choice xmlns:v="urn:schemas-microsoft-com:vml" Requires="v">
                <p:oleObj spid="_x0000_s117843" name="Equation" r:id="rId5" imgW="1548728" imgH="863225" progId="Equation.DSMT4">
                  <p:embed/>
                </p:oleObj>
              </mc:Choice>
              <mc:Fallback>
                <p:oleObj name="Equation" r:id="rId5" imgW="1548728" imgH="86322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488" y="1484784"/>
                        <a:ext cx="206586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1272118" y="2924175"/>
          <a:ext cx="1286933" cy="342900"/>
        </p:xfrm>
        <a:graphic>
          <a:graphicData uri="http://schemas.openxmlformats.org/presentationml/2006/ole">
            <mc:AlternateContent xmlns:mc="http://schemas.openxmlformats.org/markup-compatibility/2006">
              <mc:Choice xmlns:v="urn:schemas-microsoft-com:vml" Requires="v">
                <p:oleObj spid="_x0000_s117844" name="Equation" r:id="rId7" imgW="965200" imgH="342900" progId="Equation.DSMT4">
                  <p:embed/>
                </p:oleObj>
              </mc:Choice>
              <mc:Fallback>
                <p:oleObj name="Equation" r:id="rId7" imgW="965200" imgH="342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2118" y="2924175"/>
                        <a:ext cx="128693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2831637" y="2852936"/>
          <a:ext cx="2895600" cy="419100"/>
        </p:xfrm>
        <a:graphic>
          <a:graphicData uri="http://schemas.openxmlformats.org/presentationml/2006/ole">
            <mc:AlternateContent xmlns:mc="http://schemas.openxmlformats.org/markup-compatibility/2006">
              <mc:Choice xmlns:v="urn:schemas-microsoft-com:vml" Requires="v">
                <p:oleObj spid="_x0000_s117845" name="Equation" r:id="rId9" imgW="2171700" imgH="419100" progId="Equation.DSMT4">
                  <p:embed/>
                </p:oleObj>
              </mc:Choice>
              <mc:Fallback>
                <p:oleObj name="Equation" r:id="rId9" imgW="2171700" imgH="419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1637" y="2852936"/>
                        <a:ext cx="2895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9" name="Object 7"/>
          <p:cNvGraphicFramePr>
            <a:graphicFrameLocks noChangeAspect="1"/>
          </p:cNvGraphicFramePr>
          <p:nvPr/>
        </p:nvGraphicFramePr>
        <p:xfrm>
          <a:off x="6392333" y="2781300"/>
          <a:ext cx="3454400" cy="419100"/>
        </p:xfrm>
        <a:graphic>
          <a:graphicData uri="http://schemas.openxmlformats.org/presentationml/2006/ole">
            <mc:AlternateContent xmlns:mc="http://schemas.openxmlformats.org/markup-compatibility/2006">
              <mc:Choice xmlns:v="urn:schemas-microsoft-com:vml" Requires="v">
                <p:oleObj spid="_x0000_s117846" name="Equation" r:id="rId11" imgW="2590800" imgH="419100" progId="Equation.DSMT4">
                  <p:embed/>
                </p:oleObj>
              </mc:Choice>
              <mc:Fallback>
                <p:oleObj name="Equation" r:id="rId11" imgW="25908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2333" y="2781300"/>
                        <a:ext cx="34544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0" name="Object 8"/>
          <p:cNvGraphicFramePr>
            <a:graphicFrameLocks noChangeAspect="1"/>
          </p:cNvGraphicFramePr>
          <p:nvPr/>
        </p:nvGraphicFramePr>
        <p:xfrm>
          <a:off x="2696634" y="3500438"/>
          <a:ext cx="3166533" cy="419100"/>
        </p:xfrm>
        <a:graphic>
          <a:graphicData uri="http://schemas.openxmlformats.org/presentationml/2006/ole">
            <mc:AlternateContent xmlns:mc="http://schemas.openxmlformats.org/markup-compatibility/2006">
              <mc:Choice xmlns:v="urn:schemas-microsoft-com:vml" Requires="v">
                <p:oleObj spid="_x0000_s117847" name="Equation" r:id="rId13" imgW="2374900" imgH="419100" progId="Equation.DSMT4">
                  <p:embed/>
                </p:oleObj>
              </mc:Choice>
              <mc:Fallback>
                <p:oleObj name="Equation" r:id="rId13" imgW="2374900" imgH="4191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6634" y="3500438"/>
                        <a:ext cx="316653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1" name="Object 9"/>
          <p:cNvGraphicFramePr>
            <a:graphicFrameLocks noChangeAspect="1"/>
          </p:cNvGraphicFramePr>
          <p:nvPr/>
        </p:nvGraphicFramePr>
        <p:xfrm>
          <a:off x="6384032" y="3429000"/>
          <a:ext cx="2912533" cy="419100"/>
        </p:xfrm>
        <a:graphic>
          <a:graphicData uri="http://schemas.openxmlformats.org/presentationml/2006/ole">
            <mc:AlternateContent xmlns:mc="http://schemas.openxmlformats.org/markup-compatibility/2006">
              <mc:Choice xmlns:v="urn:schemas-microsoft-com:vml" Requires="v">
                <p:oleObj spid="_x0000_s117848" name="Equation" r:id="rId15" imgW="2184400" imgH="419100" progId="Equation.DSMT4">
                  <p:embed/>
                </p:oleObj>
              </mc:Choice>
              <mc:Fallback>
                <p:oleObj name="Equation" r:id="rId15" imgW="2184400" imgH="4191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84032" y="3429000"/>
                        <a:ext cx="291253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209800" y="4279900"/>
          <a:ext cx="3776133" cy="889000"/>
        </p:xfrm>
        <a:graphic>
          <a:graphicData uri="http://schemas.openxmlformats.org/presentationml/2006/ole">
            <mc:AlternateContent xmlns:mc="http://schemas.openxmlformats.org/markup-compatibility/2006">
              <mc:Choice xmlns:v="urn:schemas-microsoft-com:vml" Requires="v">
                <p:oleObj spid="_x0000_s117849" name="Equation" r:id="rId17" imgW="2832100" imgH="889000" progId="Equation.DSMT4">
                  <p:embed/>
                </p:oleObj>
              </mc:Choice>
              <mc:Fallback>
                <p:oleObj name="Equation" r:id="rId17" imgW="2832100" imgH="8890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9800" y="4279900"/>
                        <a:ext cx="377613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3" name="Object 11"/>
          <p:cNvGraphicFramePr>
            <a:graphicFrameLocks noChangeAspect="1"/>
          </p:cNvGraphicFramePr>
          <p:nvPr/>
        </p:nvGraphicFramePr>
        <p:xfrm>
          <a:off x="5999989" y="4221088"/>
          <a:ext cx="1778000" cy="863600"/>
        </p:xfrm>
        <a:graphic>
          <a:graphicData uri="http://schemas.openxmlformats.org/presentationml/2006/ole">
            <mc:AlternateContent xmlns:mc="http://schemas.openxmlformats.org/markup-compatibility/2006">
              <mc:Choice xmlns:v="urn:schemas-microsoft-com:vml" Requires="v">
                <p:oleObj spid="_x0000_s117850" name="Equation" r:id="rId19" imgW="1333500" imgH="863600" progId="Equation.DSMT4">
                  <p:embed/>
                </p:oleObj>
              </mc:Choice>
              <mc:Fallback>
                <p:oleObj name="Equation" r:id="rId19" imgW="1333500" imgH="863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99989" y="4221088"/>
                        <a:ext cx="17780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4" name="Object 12"/>
          <p:cNvGraphicFramePr>
            <a:graphicFrameLocks noChangeAspect="1"/>
          </p:cNvGraphicFramePr>
          <p:nvPr/>
        </p:nvGraphicFramePr>
        <p:xfrm>
          <a:off x="6480043" y="1196752"/>
          <a:ext cx="2455333" cy="1346200"/>
        </p:xfrm>
        <a:graphic>
          <a:graphicData uri="http://schemas.openxmlformats.org/presentationml/2006/ole">
            <mc:AlternateContent xmlns:mc="http://schemas.openxmlformats.org/markup-compatibility/2006">
              <mc:Choice xmlns:v="urn:schemas-microsoft-com:vml" Requires="v">
                <p:oleObj spid="_x0000_s117851" name="Equation" r:id="rId21" imgW="1841500" imgH="1346200" progId="Equation.DSMT4">
                  <p:embed/>
                </p:oleObj>
              </mc:Choice>
              <mc:Fallback>
                <p:oleObj name="Equation" r:id="rId21" imgW="1841500" imgH="13462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80043" y="1196752"/>
                        <a:ext cx="2455333"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532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0839"/>
                                        </p:tgtEl>
                                        <p:attrNameLst>
                                          <p:attrName>style.visibility</p:attrName>
                                        </p:attrNameLst>
                                      </p:cBhvr>
                                      <p:to>
                                        <p:strVal val="visible"/>
                                      </p:to>
                                    </p:set>
                                    <p:animEffect transition="in" filter="dissolve">
                                      <p:cBhvr>
                                        <p:cTn id="17" dur="500"/>
                                        <p:tgtEl>
                                          <p:spTgt spid="1208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0840"/>
                                        </p:tgtEl>
                                        <p:attrNameLst>
                                          <p:attrName>style.visibility</p:attrName>
                                        </p:attrNameLst>
                                      </p:cBhvr>
                                      <p:to>
                                        <p:strVal val="visible"/>
                                      </p:to>
                                    </p:set>
                                    <p:animEffect transition="in" filter="dissolve">
                                      <p:cBhvr>
                                        <p:cTn id="22" dur="500"/>
                                        <p:tgtEl>
                                          <p:spTgt spid="1208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0841"/>
                                        </p:tgtEl>
                                        <p:attrNameLst>
                                          <p:attrName>style.visibility</p:attrName>
                                        </p:attrNameLst>
                                      </p:cBhvr>
                                      <p:to>
                                        <p:strVal val="visible"/>
                                      </p:to>
                                    </p:set>
                                    <p:animEffect transition="in" filter="dissolve">
                                      <p:cBhvr>
                                        <p:cTn id="27" dur="500"/>
                                        <p:tgtEl>
                                          <p:spTgt spid="1208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0843"/>
                                        </p:tgtEl>
                                        <p:attrNameLst>
                                          <p:attrName>style.visibility</p:attrName>
                                        </p:attrNameLst>
                                      </p:cBhvr>
                                      <p:to>
                                        <p:strVal val="visible"/>
                                      </p:to>
                                    </p:set>
                                    <p:animEffect transition="in" filter="blinds(horizontal)">
                                      <p:cBhvr>
                                        <p:cTn id="37" dur="500"/>
                                        <p:tgtEl>
                                          <p:spTgt spid="120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21" name="Oval 13">
            <a:hlinkClick r:id="rId3" action="ppaction://hlinksldjump" tooltip="单击返回"/>
          </p:cNvPr>
          <p:cNvSpPr>
            <a:spLocks noChangeArrowheads="1"/>
          </p:cNvSpPr>
          <p:nvPr/>
        </p:nvSpPr>
        <p:spPr bwMode="auto">
          <a:xfrm>
            <a:off x="8015818" y="5661026"/>
            <a:ext cx="1822449" cy="1196975"/>
          </a:xfrm>
          <a:prstGeom prst="ellipse">
            <a:avLst/>
          </a:prstGeom>
          <a:noFill/>
          <a:ln w="31750">
            <a:noFill/>
            <a:round/>
            <a:headEnd/>
            <a:tailEnd/>
          </a:ln>
          <a:effectLst/>
        </p:spPr>
        <p:txBody>
          <a:bodyPr wrap="none" anchor="ctr"/>
          <a:lstStyle/>
          <a:p>
            <a:endParaRPr lang="zh-CN" altLang="en-US"/>
          </a:p>
        </p:txBody>
      </p:sp>
      <p:sp>
        <p:nvSpPr>
          <p:cNvPr id="68611" name="Rectangle 3"/>
          <p:cNvSpPr>
            <a:spLocks noChangeArrowheads="1"/>
          </p:cNvSpPr>
          <p:nvPr/>
        </p:nvSpPr>
        <p:spPr bwMode="auto">
          <a:xfrm>
            <a:off x="1103445" y="692696"/>
            <a:ext cx="6064251" cy="519113"/>
          </a:xfrm>
          <a:prstGeom prst="rect">
            <a:avLst/>
          </a:prstGeom>
          <a:noFill/>
          <a:ln w="9525">
            <a:noFill/>
            <a:miter lim="800000"/>
            <a:headEnd/>
            <a:tailEnd/>
          </a:ln>
          <a:effectLst/>
        </p:spPr>
        <p:txBody>
          <a:bodyPr>
            <a:spAutoFit/>
          </a:bodyPr>
          <a:lstStyle/>
          <a:p>
            <a:r>
              <a:rPr lang="zh-CN" altLang="en-US" sz="2800" b="1" dirty="0"/>
              <a:t>解</a:t>
            </a:r>
            <a:r>
              <a:rPr lang="zh-CN" altLang="en-US" sz="2800" b="1" dirty="0" smtClean="0"/>
              <a:t>：</a:t>
            </a:r>
            <a:r>
              <a:rPr lang="zh-CN" altLang="en-US" sz="2800" b="1" dirty="0">
                <a:latin typeface="Times New Roman" pitchFamily="18" charset="0"/>
              </a:rPr>
              <a:t>　</a:t>
            </a:r>
          </a:p>
        </p:txBody>
      </p:sp>
      <p:graphicFrame>
        <p:nvGraphicFramePr>
          <p:cNvPr id="68614" name="Object 6"/>
          <p:cNvGraphicFramePr>
            <a:graphicFrameLocks noChangeAspect="1"/>
          </p:cNvGraphicFramePr>
          <p:nvPr/>
        </p:nvGraphicFramePr>
        <p:xfrm>
          <a:off x="1678517" y="2997200"/>
          <a:ext cx="5672667" cy="431800"/>
        </p:xfrm>
        <a:graphic>
          <a:graphicData uri="http://schemas.openxmlformats.org/presentationml/2006/ole">
            <mc:AlternateContent xmlns:mc="http://schemas.openxmlformats.org/markup-compatibility/2006">
              <mc:Choice xmlns:v="urn:schemas-microsoft-com:vml" Requires="v">
                <p:oleObj spid="_x0000_s118826" name="Equation" r:id="rId4" imgW="4254500" imgH="431800" progId="Equation.DSMT4">
                  <p:embed/>
                </p:oleObj>
              </mc:Choice>
              <mc:Fallback>
                <p:oleObj name="Equation" r:id="rId4" imgW="42545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517" y="2997200"/>
                        <a:ext cx="567266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5" name="Object 7"/>
          <p:cNvGraphicFramePr>
            <a:graphicFrameLocks noGrp="1" noChangeAspect="1"/>
          </p:cNvGraphicFramePr>
          <p:nvPr>
            <p:ph idx="4294967295"/>
          </p:nvPr>
        </p:nvGraphicFramePr>
        <p:xfrm>
          <a:off x="1775884" y="2349500"/>
          <a:ext cx="5384800" cy="431800"/>
        </p:xfrm>
        <a:graphic>
          <a:graphicData uri="http://schemas.openxmlformats.org/presentationml/2006/ole">
            <mc:AlternateContent xmlns:mc="http://schemas.openxmlformats.org/markup-compatibility/2006">
              <mc:Choice xmlns:v="urn:schemas-microsoft-com:vml" Requires="v">
                <p:oleObj spid="_x0000_s118827" name="Equation" r:id="rId6" imgW="4038600" imgH="431800" progId="Equation.DSMT4">
                  <p:embed/>
                </p:oleObj>
              </mc:Choice>
              <mc:Fallback>
                <p:oleObj name="Equation" r:id="rId6" imgW="4038600" imgH="4318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5884" y="2349500"/>
                        <a:ext cx="5384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6" name="Object 8"/>
          <p:cNvGraphicFramePr>
            <a:graphicFrameLocks noChangeAspect="1"/>
          </p:cNvGraphicFramePr>
          <p:nvPr/>
        </p:nvGraphicFramePr>
        <p:xfrm>
          <a:off x="1775884" y="3789363"/>
          <a:ext cx="5401733" cy="431800"/>
        </p:xfrm>
        <a:graphic>
          <a:graphicData uri="http://schemas.openxmlformats.org/presentationml/2006/ole">
            <mc:AlternateContent xmlns:mc="http://schemas.openxmlformats.org/markup-compatibility/2006">
              <mc:Choice xmlns:v="urn:schemas-microsoft-com:vml" Requires="v">
                <p:oleObj spid="_x0000_s118828" name="Equation" r:id="rId8" imgW="4051300" imgH="431800" progId="Equation.DSMT4">
                  <p:embed/>
                </p:oleObj>
              </mc:Choice>
              <mc:Fallback>
                <p:oleObj name="Equation" r:id="rId8" imgW="4051300" imgH="431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5884" y="3789363"/>
                        <a:ext cx="540173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0"/>
          <p:cNvGrpSpPr>
            <a:grpSpLocks/>
          </p:cNvGrpSpPr>
          <p:nvPr/>
        </p:nvGrpSpPr>
        <p:grpSpPr bwMode="auto">
          <a:xfrm>
            <a:off x="1102785" y="4581525"/>
            <a:ext cx="5499100" cy="1206500"/>
            <a:chOff x="521" y="2886"/>
            <a:chExt cx="2598" cy="760"/>
          </a:xfrm>
        </p:grpSpPr>
        <p:graphicFrame>
          <p:nvGraphicFramePr>
            <p:cNvPr id="68619" name="Object 11"/>
            <p:cNvGraphicFramePr>
              <a:graphicFrameLocks noChangeAspect="1"/>
            </p:cNvGraphicFramePr>
            <p:nvPr>
              <p:extLst>
                <p:ext uri="{D42A27DB-BD31-4B8C-83A1-F6EECF244321}">
                  <p14:modId xmlns:p14="http://schemas.microsoft.com/office/powerpoint/2010/main" val="1157109270"/>
                </p:ext>
              </p:extLst>
            </p:nvPr>
          </p:nvGraphicFramePr>
          <p:xfrm>
            <a:off x="1359" y="2886"/>
            <a:ext cx="1760" cy="760"/>
          </p:xfrm>
          <a:graphic>
            <a:graphicData uri="http://schemas.openxmlformats.org/presentationml/2006/ole">
              <mc:AlternateContent xmlns:mc="http://schemas.openxmlformats.org/markup-compatibility/2006">
                <mc:Choice xmlns:v="urn:schemas-microsoft-com:vml" Requires="v">
                  <p:oleObj spid="_x0000_s118829" name="Equation" r:id="rId10" imgW="2793960" imgH="1206360" progId="Equation.DSMT4">
                    <p:embed/>
                  </p:oleObj>
                </mc:Choice>
                <mc:Fallback>
                  <p:oleObj name="Equation" r:id="rId10" imgW="2793960" imgH="12063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9" y="2886"/>
                          <a:ext cx="1760" cy="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20" name="Rectangle 12"/>
            <p:cNvSpPr>
              <a:spLocks noChangeArrowheads="1"/>
            </p:cNvSpPr>
            <p:nvPr/>
          </p:nvSpPr>
          <p:spPr bwMode="auto">
            <a:xfrm>
              <a:off x="521" y="3067"/>
              <a:ext cx="1996" cy="327"/>
            </a:xfrm>
            <a:prstGeom prst="rect">
              <a:avLst/>
            </a:prstGeom>
            <a:noFill/>
            <a:ln w="9525">
              <a:noFill/>
              <a:miter lim="800000"/>
              <a:headEnd/>
              <a:tailEnd/>
            </a:ln>
            <a:effectLst/>
          </p:spPr>
          <p:txBody>
            <a:bodyPr>
              <a:spAutoFit/>
            </a:bodyPr>
            <a:lstStyle/>
            <a:p>
              <a:r>
                <a:rPr lang="zh-CN" altLang="en-US" sz="2800" b="1">
                  <a:latin typeface="Times New Roman" pitchFamily="18" charset="0"/>
                </a:rPr>
                <a:t>有</a:t>
              </a:r>
            </a:p>
          </p:txBody>
        </p:sp>
      </p:grpSp>
      <p:graphicFrame>
        <p:nvGraphicFramePr>
          <p:cNvPr id="139271" name="Object 7"/>
          <p:cNvGraphicFramePr>
            <a:graphicFrameLocks noChangeAspect="1"/>
          </p:cNvGraphicFramePr>
          <p:nvPr/>
        </p:nvGraphicFramePr>
        <p:xfrm>
          <a:off x="2370667" y="333375"/>
          <a:ext cx="2455333" cy="1346200"/>
        </p:xfrm>
        <a:graphic>
          <a:graphicData uri="http://schemas.openxmlformats.org/presentationml/2006/ole">
            <mc:AlternateContent xmlns:mc="http://schemas.openxmlformats.org/markup-compatibility/2006">
              <mc:Choice xmlns:v="urn:schemas-microsoft-com:vml" Requires="v">
                <p:oleObj spid="_x0000_s118830" name="Equation" r:id="rId12" imgW="1841500" imgH="1346200" progId="Equation.DSMT4">
                  <p:embed/>
                </p:oleObj>
              </mc:Choice>
              <mc:Fallback>
                <p:oleObj name="Equation" r:id="rId12" imgW="1841500" imgH="1346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70667" y="333375"/>
                        <a:ext cx="2455333"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5264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wipe(left)">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614"/>
                                        </p:tgtEl>
                                        <p:attrNameLst>
                                          <p:attrName>style.visibility</p:attrName>
                                        </p:attrNameLst>
                                      </p:cBhvr>
                                      <p:to>
                                        <p:strVal val="visible"/>
                                      </p:to>
                                    </p:set>
                                    <p:animEffect transition="in" filter="wipe(left)">
                                      <p:cBhvr>
                                        <p:cTn id="12" dur="500"/>
                                        <p:tgtEl>
                                          <p:spTgt spid="686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16"/>
                                        </p:tgtEl>
                                        <p:attrNameLst>
                                          <p:attrName>style.visibility</p:attrName>
                                        </p:attrNameLst>
                                      </p:cBhvr>
                                      <p:to>
                                        <p:strVal val="visible"/>
                                      </p:to>
                                    </p:set>
                                    <p:animEffect transition="in" filter="wipe(left)">
                                      <p:cBhvr>
                                        <p:cTn id="17" dur="500"/>
                                        <p:tgtEl>
                                          <p:spTgt spid="686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03446" y="548680"/>
            <a:ext cx="2698175" cy="523220"/>
          </a:xfrm>
          <a:prstGeom prst="rect">
            <a:avLst/>
          </a:prstGeom>
        </p:spPr>
        <p:txBody>
          <a:bodyPr wrap="none">
            <a:spAutoFit/>
          </a:bodyPr>
          <a:lstStyle/>
          <a:p>
            <a:r>
              <a:rPr lang="zh-CN" altLang="en-US" sz="2800" b="1" dirty="0" smtClean="0">
                <a:solidFill>
                  <a:srgbClr val="3333CC"/>
                </a:solidFill>
              </a:rPr>
              <a:t>伴随矩阵的性质</a:t>
            </a:r>
            <a:endParaRPr lang="zh-CN" altLang="en-US" sz="2800" b="1" dirty="0">
              <a:solidFill>
                <a:srgbClr val="3333CC"/>
              </a:solidFill>
            </a:endParaRPr>
          </a:p>
        </p:txBody>
      </p:sp>
      <p:graphicFrame>
        <p:nvGraphicFramePr>
          <p:cNvPr id="4" name="对象 3"/>
          <p:cNvGraphicFramePr>
            <a:graphicFrameLocks noChangeAspect="1"/>
          </p:cNvGraphicFramePr>
          <p:nvPr/>
        </p:nvGraphicFramePr>
        <p:xfrm>
          <a:off x="1295467" y="1196752"/>
          <a:ext cx="3759200" cy="444500"/>
        </p:xfrm>
        <a:graphic>
          <a:graphicData uri="http://schemas.openxmlformats.org/presentationml/2006/ole">
            <mc:AlternateContent xmlns:mc="http://schemas.openxmlformats.org/markup-compatibility/2006">
              <mc:Choice xmlns:v="urn:schemas-microsoft-com:vml" Requires="v">
                <p:oleObj spid="_x0000_s119866" name="Equation" r:id="rId3" imgW="2819160" imgH="444240" progId="Equation.DSMT4">
                  <p:embed/>
                </p:oleObj>
              </mc:Choice>
              <mc:Fallback>
                <p:oleObj name="Equation" r:id="rId3" imgW="281916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67" y="1196752"/>
                        <a:ext cx="37592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1295467" y="1772816"/>
          <a:ext cx="3725333" cy="431800"/>
        </p:xfrm>
        <a:graphic>
          <a:graphicData uri="http://schemas.openxmlformats.org/presentationml/2006/ole">
            <mc:AlternateContent xmlns:mc="http://schemas.openxmlformats.org/markup-compatibility/2006">
              <mc:Choice xmlns:v="urn:schemas-microsoft-com:vml" Requires="v">
                <p:oleObj spid="_x0000_s119867" name="Equation" r:id="rId5" imgW="2793960" imgH="431640" progId="Equation.DSMT4">
                  <p:embed/>
                </p:oleObj>
              </mc:Choice>
              <mc:Fallback>
                <p:oleObj name="Equation" r:id="rId5" imgW="279396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67" y="1772816"/>
                        <a:ext cx="372533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5423926" y="1556792"/>
          <a:ext cx="3014133" cy="825500"/>
        </p:xfrm>
        <a:graphic>
          <a:graphicData uri="http://schemas.openxmlformats.org/presentationml/2006/ole">
            <mc:AlternateContent xmlns:mc="http://schemas.openxmlformats.org/markup-compatibility/2006">
              <mc:Choice xmlns:v="urn:schemas-microsoft-com:vml" Requires="v">
                <p:oleObj spid="_x0000_s119868" name="Equation" r:id="rId7" imgW="2260440" imgH="825480" progId="Equation.DSMT4">
                  <p:embed/>
                </p:oleObj>
              </mc:Choice>
              <mc:Fallback>
                <p:oleObj name="Equation" r:id="rId7" imgW="2260440" imgH="825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3926" y="1556792"/>
                        <a:ext cx="301413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1295467" y="2492896"/>
          <a:ext cx="5588000" cy="406400"/>
        </p:xfrm>
        <a:graphic>
          <a:graphicData uri="http://schemas.openxmlformats.org/presentationml/2006/ole">
            <mc:AlternateContent xmlns:mc="http://schemas.openxmlformats.org/markup-compatibility/2006">
              <mc:Choice xmlns:v="urn:schemas-microsoft-com:vml" Requires="v">
                <p:oleObj spid="_x0000_s119869" name="Equation" r:id="rId9" imgW="4190760" imgH="406080" progId="Equation.DSMT4">
                  <p:embed/>
                </p:oleObj>
              </mc:Choice>
              <mc:Fallback>
                <p:oleObj name="Equation" r:id="rId9" imgW="419076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67" y="2492896"/>
                        <a:ext cx="55880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295467" y="3068960"/>
          <a:ext cx="5604933" cy="406400"/>
        </p:xfrm>
        <a:graphic>
          <a:graphicData uri="http://schemas.openxmlformats.org/presentationml/2006/ole">
            <mc:AlternateContent xmlns:mc="http://schemas.openxmlformats.org/markup-compatibility/2006">
              <mc:Choice xmlns:v="urn:schemas-microsoft-com:vml" Requires="v">
                <p:oleObj spid="_x0000_s119870" name="Equation" r:id="rId11" imgW="4203360" imgH="406080" progId="Equation.DSMT4">
                  <p:embed/>
                </p:oleObj>
              </mc:Choice>
              <mc:Fallback>
                <p:oleObj name="Equation" r:id="rId11" imgW="4203360" imgH="4060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67" y="3068960"/>
                        <a:ext cx="560493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295467" y="3573016"/>
          <a:ext cx="2607733" cy="520700"/>
        </p:xfrm>
        <a:graphic>
          <a:graphicData uri="http://schemas.openxmlformats.org/presentationml/2006/ole">
            <mc:AlternateContent xmlns:mc="http://schemas.openxmlformats.org/markup-compatibility/2006">
              <mc:Choice xmlns:v="urn:schemas-microsoft-com:vml" Requires="v">
                <p:oleObj spid="_x0000_s119871" name="Equation" r:id="rId13" imgW="1955520" imgH="520560" progId="Equation.DSMT4">
                  <p:embed/>
                </p:oleObj>
              </mc:Choice>
              <mc:Fallback>
                <p:oleObj name="Equation" r:id="rId13" imgW="1955520" imgH="520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5467" y="3573016"/>
                        <a:ext cx="260773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1295467" y="4221088"/>
          <a:ext cx="4893733" cy="1346200"/>
        </p:xfrm>
        <a:graphic>
          <a:graphicData uri="http://schemas.openxmlformats.org/presentationml/2006/ole">
            <mc:AlternateContent xmlns:mc="http://schemas.openxmlformats.org/markup-compatibility/2006">
              <mc:Choice xmlns:v="urn:schemas-microsoft-com:vml" Requires="v">
                <p:oleObj spid="_x0000_s119872" name="Equation" r:id="rId15" imgW="3670200" imgH="1346040" progId="Equation.DSMT4">
                  <p:embed/>
                </p:oleObj>
              </mc:Choice>
              <mc:Fallback>
                <p:oleObj name="Equation" r:id="rId15" imgW="3670200" imgH="1346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67" y="4221088"/>
                        <a:ext cx="4893733"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558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07435" y="1539574"/>
            <a:ext cx="5183717" cy="461665"/>
          </a:xfrm>
          <a:prstGeom prst="rect">
            <a:avLst/>
          </a:prstGeom>
          <a:noFill/>
          <a:ln w="9525">
            <a:noFill/>
            <a:miter lim="800000"/>
            <a:headEnd/>
            <a:tailEnd/>
          </a:ln>
          <a:effectLst/>
        </p:spPr>
        <p:txBody>
          <a:bodyPr>
            <a:spAutoFit/>
          </a:bodyPr>
          <a:lstStyle/>
          <a:p>
            <a:r>
              <a:rPr lang="zh-CN" altLang="en-US" sz="2400" b="1" dirty="0">
                <a:solidFill>
                  <a:srgbClr val="0000FF"/>
                </a:solidFill>
              </a:rPr>
              <a:t>定义</a:t>
            </a:r>
          </a:p>
        </p:txBody>
      </p:sp>
      <p:graphicFrame>
        <p:nvGraphicFramePr>
          <p:cNvPr id="3" name="Object 12"/>
          <p:cNvGraphicFramePr>
            <a:graphicFrameLocks noChangeAspect="1"/>
          </p:cNvGraphicFramePr>
          <p:nvPr/>
        </p:nvGraphicFramePr>
        <p:xfrm>
          <a:off x="1967542" y="2187645"/>
          <a:ext cx="6045201" cy="508000"/>
        </p:xfrm>
        <a:graphic>
          <a:graphicData uri="http://schemas.openxmlformats.org/presentationml/2006/ole">
            <mc:AlternateContent xmlns:mc="http://schemas.openxmlformats.org/markup-compatibility/2006">
              <mc:Choice xmlns:v="urn:schemas-microsoft-com:vml" Requires="v">
                <p:oleObj spid="_x0000_s120922" name="Equation" r:id="rId3" imgW="4533840" imgH="507960" progId="Equation.DSMT4">
                  <p:embed/>
                </p:oleObj>
              </mc:Choice>
              <mc:Fallback>
                <p:oleObj name="Equation" r:id="rId3" imgW="4533840" imgH="507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7542" y="2187645"/>
                        <a:ext cx="6045201"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24"/>
          <p:cNvGrpSpPr>
            <a:grpSpLocks/>
          </p:cNvGrpSpPr>
          <p:nvPr/>
        </p:nvGrpSpPr>
        <p:grpSpPr bwMode="auto">
          <a:xfrm>
            <a:off x="2159497" y="1528412"/>
            <a:ext cx="9260417" cy="461963"/>
            <a:chOff x="839" y="1207"/>
            <a:chExt cx="4375" cy="291"/>
          </a:xfrm>
        </p:grpSpPr>
        <p:sp>
          <p:nvSpPr>
            <p:cNvPr id="5" name="Rectangle 25"/>
            <p:cNvSpPr>
              <a:spLocks noChangeArrowheads="1"/>
            </p:cNvSpPr>
            <p:nvPr/>
          </p:nvSpPr>
          <p:spPr bwMode="auto">
            <a:xfrm>
              <a:off x="839" y="1207"/>
              <a:ext cx="4375" cy="291"/>
            </a:xfrm>
            <a:prstGeom prst="rect">
              <a:avLst/>
            </a:prstGeom>
            <a:noFill/>
            <a:ln w="9525">
              <a:noFill/>
              <a:miter lim="800000"/>
              <a:headEnd/>
              <a:tailEnd/>
            </a:ln>
            <a:effectLst/>
          </p:spPr>
          <p:txBody>
            <a:bodyPr>
              <a:spAutoFit/>
            </a:bodyPr>
            <a:lstStyle/>
            <a:p>
              <a:r>
                <a:rPr kumimoji="1" lang="zh-CN" altLang="en-US" sz="2400" b="1" dirty="0" smtClean="0">
                  <a:latin typeface="宋体" charset="-122"/>
                </a:rPr>
                <a:t> 设  </a:t>
              </a:r>
              <a:r>
                <a:rPr kumimoji="1" lang="zh-CN" altLang="en-US" sz="2400" b="1" dirty="0" smtClean="0">
                  <a:latin typeface="Times New Roman" pitchFamily="18" charset="0"/>
                </a:rPr>
                <a:t>  </a:t>
              </a:r>
              <a:r>
                <a:rPr kumimoji="1" lang="zh-CN" altLang="en-US" sz="2400" b="1" dirty="0" smtClean="0">
                  <a:latin typeface="宋体" charset="-122"/>
                </a:rPr>
                <a:t> </a:t>
              </a:r>
              <a:r>
                <a:rPr kumimoji="1" lang="zh-CN" altLang="en-US" sz="2400" b="1" dirty="0">
                  <a:latin typeface="宋体" charset="-122"/>
                </a:rPr>
                <a:t>为数域  上的  </a:t>
              </a:r>
              <a:r>
                <a:rPr kumimoji="1" lang="zh-CN" altLang="en-US" sz="2400" b="1" dirty="0" smtClean="0">
                  <a:latin typeface="宋体" charset="-122"/>
                </a:rPr>
                <a:t>阶方阵</a:t>
              </a:r>
              <a:r>
                <a:rPr kumimoji="1" lang="zh-CN" altLang="en-US" sz="2400" b="1" dirty="0">
                  <a:latin typeface="宋体" charset="-122"/>
                </a:rPr>
                <a:t>，</a:t>
              </a:r>
              <a:r>
                <a:rPr kumimoji="1" lang="zh-CN" altLang="en-US" sz="2400" b="1" dirty="0">
                  <a:latin typeface="Times New Roman" pitchFamily="18" charset="0"/>
                </a:rPr>
                <a:t> </a:t>
              </a:r>
            </a:p>
          </p:txBody>
        </p:sp>
        <p:graphicFrame>
          <p:nvGraphicFramePr>
            <p:cNvPr id="6" name="Object 26"/>
            <p:cNvGraphicFramePr>
              <a:graphicFrameLocks noChangeAspect="1"/>
            </p:cNvGraphicFramePr>
            <p:nvPr/>
          </p:nvGraphicFramePr>
          <p:xfrm>
            <a:off x="1148" y="1258"/>
            <a:ext cx="184" cy="192"/>
          </p:xfrm>
          <a:graphic>
            <a:graphicData uri="http://schemas.openxmlformats.org/presentationml/2006/ole">
              <mc:AlternateContent xmlns:mc="http://schemas.openxmlformats.org/markup-compatibility/2006">
                <mc:Choice xmlns:v="urn:schemas-microsoft-com:vml" Requires="v">
                  <p:oleObj spid="_x0000_s120923" name="Equation" r:id="rId5" imgW="291960" imgH="304560" progId="Equation.DSMT4">
                    <p:embed/>
                  </p:oleObj>
                </mc:Choice>
                <mc:Fallback>
                  <p:oleObj name="Equation" r:id="rId5" imgW="29196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8" y="1258"/>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7"/>
            <p:cNvGraphicFramePr>
              <a:graphicFrameLocks noChangeAspect="1"/>
            </p:cNvGraphicFramePr>
            <p:nvPr>
              <p:extLst>
                <p:ext uri="{D42A27DB-BD31-4B8C-83A1-F6EECF244321}">
                  <p14:modId xmlns:p14="http://schemas.microsoft.com/office/powerpoint/2010/main" val="1327440871"/>
                </p:ext>
              </p:extLst>
            </p:nvPr>
          </p:nvGraphicFramePr>
          <p:xfrm>
            <a:off x="1855" y="1267"/>
            <a:ext cx="184" cy="184"/>
          </p:xfrm>
          <a:graphic>
            <a:graphicData uri="http://schemas.openxmlformats.org/presentationml/2006/ole">
              <mc:AlternateContent xmlns:mc="http://schemas.openxmlformats.org/markup-compatibility/2006">
                <mc:Choice xmlns:v="urn:schemas-microsoft-com:vml" Requires="v">
                  <p:oleObj spid="_x0000_s120924" name="Equation" r:id="rId7" imgW="291960" imgH="291960" progId="Equation.DSMT4">
                    <p:embed/>
                  </p:oleObj>
                </mc:Choice>
                <mc:Fallback>
                  <p:oleObj name="Equation" r:id="rId7" imgW="291960" imgH="291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5" y="1267"/>
                          <a:ext cx="184"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28"/>
            <p:cNvGraphicFramePr>
              <a:graphicFrameLocks noChangeAspect="1"/>
            </p:cNvGraphicFramePr>
            <p:nvPr>
              <p:extLst>
                <p:ext uri="{D42A27DB-BD31-4B8C-83A1-F6EECF244321}">
                  <p14:modId xmlns:p14="http://schemas.microsoft.com/office/powerpoint/2010/main" val="2910818067"/>
                </p:ext>
              </p:extLst>
            </p:nvPr>
          </p:nvGraphicFramePr>
          <p:xfrm>
            <a:off x="2273" y="1283"/>
            <a:ext cx="152" cy="152"/>
          </p:xfrm>
          <a:graphic>
            <a:graphicData uri="http://schemas.openxmlformats.org/presentationml/2006/ole">
              <mc:AlternateContent xmlns:mc="http://schemas.openxmlformats.org/markup-compatibility/2006">
                <mc:Choice xmlns:v="urn:schemas-microsoft-com:vml" Requires="v">
                  <p:oleObj spid="_x0000_s120925" name="Equation" r:id="rId9" imgW="241200" imgH="241200" progId="Equation.DSMT4">
                    <p:embed/>
                  </p:oleObj>
                </mc:Choice>
                <mc:Fallback>
                  <p:oleObj name="Equation" r:id="rId9" imgW="24120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3" y="1283"/>
                          <a:ext cx="152"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Rectangle 29"/>
          <p:cNvSpPr>
            <a:spLocks noChangeArrowheads="1"/>
          </p:cNvSpPr>
          <p:nvPr/>
        </p:nvSpPr>
        <p:spPr bwMode="auto">
          <a:xfrm>
            <a:off x="815414" y="620688"/>
            <a:ext cx="9791700" cy="523220"/>
          </a:xfrm>
          <a:prstGeom prst="rect">
            <a:avLst/>
          </a:prstGeom>
          <a:noFill/>
          <a:ln w="9525">
            <a:noFill/>
            <a:miter lim="800000"/>
            <a:headEnd/>
            <a:tailEnd/>
          </a:ln>
          <a:effectLst/>
        </p:spPr>
        <p:txBody>
          <a:bodyPr anchor="ctr">
            <a:spAutoFit/>
          </a:bodyPr>
          <a:lstStyle/>
          <a:p>
            <a:r>
              <a:rPr lang="zh-CN" altLang="en-US" sz="2800" b="1" dirty="0" smtClean="0">
                <a:solidFill>
                  <a:srgbClr val="0033CC"/>
                </a:solidFill>
                <a:latin typeface="Times New Roman" pitchFamily="18" charset="0"/>
                <a:ea typeface="黑体" pitchFamily="2" charset="-122"/>
              </a:rPr>
              <a:t>非退化矩阵</a:t>
            </a:r>
            <a:endParaRPr lang="zh-CN" altLang="en-US" sz="2800" b="1" dirty="0">
              <a:solidFill>
                <a:srgbClr val="0033CC"/>
              </a:solidFill>
              <a:latin typeface="Times New Roman" pitchFamily="18" charset="0"/>
              <a:ea typeface="黑体" pitchFamily="2" charset="-122"/>
            </a:endParaRPr>
          </a:p>
        </p:txBody>
      </p:sp>
      <p:graphicFrame>
        <p:nvGraphicFramePr>
          <p:cNvPr id="10" name="Object 12"/>
          <p:cNvGraphicFramePr>
            <a:graphicFrameLocks noChangeAspect="1"/>
          </p:cNvGraphicFramePr>
          <p:nvPr/>
        </p:nvGraphicFramePr>
        <p:xfrm>
          <a:off x="2063552" y="2835717"/>
          <a:ext cx="5571067" cy="508000"/>
        </p:xfrm>
        <a:graphic>
          <a:graphicData uri="http://schemas.openxmlformats.org/presentationml/2006/ole">
            <mc:AlternateContent xmlns:mc="http://schemas.openxmlformats.org/markup-compatibility/2006">
              <mc:Choice xmlns:v="urn:schemas-microsoft-com:vml" Requires="v">
                <p:oleObj spid="_x0000_s120926" name="Equation" r:id="rId11" imgW="4178160" imgH="507960" progId="Equation.DSMT4">
                  <p:embed/>
                </p:oleObj>
              </mc:Choice>
              <mc:Fallback>
                <p:oleObj name="Equation" r:id="rId11" imgW="4178160" imgH="5079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3552" y="2835717"/>
                        <a:ext cx="557106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Group 14"/>
          <p:cNvGrpSpPr>
            <a:grpSpLocks/>
          </p:cNvGrpSpPr>
          <p:nvPr/>
        </p:nvGrpSpPr>
        <p:grpSpPr bwMode="auto">
          <a:xfrm>
            <a:off x="1007533" y="4149726"/>
            <a:ext cx="10363200" cy="519113"/>
            <a:chOff x="476" y="2614"/>
            <a:chExt cx="4896" cy="327"/>
          </a:xfrm>
        </p:grpSpPr>
        <p:sp>
          <p:nvSpPr>
            <p:cNvPr id="12" name="Rectangle 15"/>
            <p:cNvSpPr>
              <a:spLocks noChangeArrowheads="1"/>
            </p:cNvSpPr>
            <p:nvPr/>
          </p:nvSpPr>
          <p:spPr bwMode="auto">
            <a:xfrm>
              <a:off x="476" y="2614"/>
              <a:ext cx="4896" cy="327"/>
            </a:xfrm>
            <a:prstGeom prst="rect">
              <a:avLst/>
            </a:prstGeom>
            <a:noFill/>
            <a:ln w="9525">
              <a:noFill/>
              <a:miter lim="800000"/>
              <a:headEnd/>
              <a:tailEnd/>
            </a:ln>
            <a:effectLst/>
          </p:spPr>
          <p:txBody>
            <a:bodyPr>
              <a:spAutoFit/>
            </a:bodyPr>
            <a:lstStyle/>
            <a:p>
              <a:pPr algn="just"/>
              <a:r>
                <a:rPr kumimoji="1" lang="zh-CN" altLang="en-US" sz="2800" b="1" dirty="0">
                  <a:solidFill>
                    <a:srgbClr val="0000CC"/>
                  </a:solidFill>
                  <a:latin typeface="黑体" pitchFamily="2" charset="-122"/>
                  <a:ea typeface="黑体" pitchFamily="2" charset="-122"/>
                </a:rPr>
                <a:t>注</a:t>
              </a:r>
              <a:r>
                <a:rPr kumimoji="1" lang="zh-CN" altLang="en-US" sz="2800" b="1" dirty="0">
                  <a:solidFill>
                    <a:srgbClr val="0000CC"/>
                  </a:solidFill>
                  <a:latin typeface="宋体" charset="-122"/>
                </a:rPr>
                <a:t>：</a:t>
              </a:r>
              <a:r>
                <a:rPr kumimoji="1" lang="zh-CN" altLang="en-US" sz="2800" b="1" dirty="0">
                  <a:latin typeface="宋体" charset="-122"/>
                </a:rPr>
                <a:t> </a:t>
              </a:r>
              <a:r>
                <a:rPr kumimoji="1" lang="zh-CN" altLang="en-US" sz="2800" b="1" dirty="0">
                  <a:latin typeface="Times New Roman" pitchFamily="18" charset="0"/>
                </a:rPr>
                <a:t> </a:t>
              </a:r>
              <a:r>
                <a:rPr kumimoji="1" lang="zh-CN" altLang="en-US" sz="2800" b="1" dirty="0" smtClean="0">
                  <a:latin typeface="Times New Roman" pitchFamily="18" charset="0"/>
                </a:rPr>
                <a:t>阶</a:t>
              </a:r>
              <a:r>
                <a:rPr kumimoji="1" lang="zh-CN" altLang="en-US" sz="2800" b="1" dirty="0" smtClean="0">
                  <a:latin typeface="宋体" charset="-122"/>
                </a:rPr>
                <a:t>方阵  </a:t>
              </a:r>
              <a:r>
                <a:rPr kumimoji="1" lang="zh-CN" altLang="en-US" sz="2800" b="1" dirty="0">
                  <a:latin typeface="宋体" charset="-122"/>
                </a:rPr>
                <a:t>非</a:t>
              </a:r>
              <a:r>
                <a:rPr kumimoji="1" lang="zh-CN" altLang="en-US" sz="2800" b="1" dirty="0" smtClean="0">
                  <a:latin typeface="宋体" charset="-122"/>
                </a:rPr>
                <a:t>退化                        </a:t>
              </a:r>
              <a:r>
                <a:rPr kumimoji="1" lang="zh-CN" altLang="en-US" sz="2800" b="1" dirty="0">
                  <a:latin typeface="宋体" charset="-122"/>
                </a:rPr>
                <a:t>；</a:t>
              </a:r>
              <a:endParaRPr kumimoji="1" lang="zh-CN" altLang="en-US" sz="2800" b="1" dirty="0">
                <a:latin typeface="Times New Roman" pitchFamily="18" charset="0"/>
              </a:endParaRPr>
            </a:p>
          </p:txBody>
        </p:sp>
        <p:graphicFrame>
          <p:nvGraphicFramePr>
            <p:cNvPr id="13" name="Object 16"/>
            <p:cNvGraphicFramePr>
              <a:graphicFrameLocks noChangeAspect="1"/>
            </p:cNvGraphicFramePr>
            <p:nvPr>
              <p:extLst>
                <p:ext uri="{D42A27DB-BD31-4B8C-83A1-F6EECF244321}">
                  <p14:modId xmlns:p14="http://schemas.microsoft.com/office/powerpoint/2010/main" val="568221778"/>
                </p:ext>
              </p:extLst>
            </p:nvPr>
          </p:nvGraphicFramePr>
          <p:xfrm>
            <a:off x="2204" y="2621"/>
            <a:ext cx="2008" cy="320"/>
          </p:xfrm>
          <a:graphic>
            <a:graphicData uri="http://schemas.openxmlformats.org/presentationml/2006/ole">
              <mc:AlternateContent xmlns:mc="http://schemas.openxmlformats.org/markup-compatibility/2006">
                <mc:Choice xmlns:v="urn:schemas-microsoft-com:vml" Requires="v">
                  <p:oleObj spid="_x0000_s120927" name="Equation" r:id="rId13" imgW="3187440" imgH="507960" progId="Equation.DSMT4">
                    <p:embed/>
                  </p:oleObj>
                </mc:Choice>
                <mc:Fallback>
                  <p:oleObj name="Equation" r:id="rId13" imgW="3187440" imgH="5079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4" y="2621"/>
                          <a:ext cx="2008"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2882818661"/>
                </p:ext>
              </p:extLst>
            </p:nvPr>
          </p:nvGraphicFramePr>
          <p:xfrm>
            <a:off x="1516" y="2681"/>
            <a:ext cx="184" cy="192"/>
          </p:xfrm>
          <a:graphic>
            <a:graphicData uri="http://schemas.openxmlformats.org/presentationml/2006/ole">
              <mc:AlternateContent xmlns:mc="http://schemas.openxmlformats.org/markup-compatibility/2006">
                <mc:Choice xmlns:v="urn:schemas-microsoft-com:vml" Requires="v">
                  <p:oleObj spid="_x0000_s120928" name="Equation" r:id="rId15" imgW="291960" imgH="304560" progId="Equation.DSMT4">
                    <p:embed/>
                  </p:oleObj>
                </mc:Choice>
                <mc:Fallback>
                  <p:oleObj name="Equation" r:id="rId15" imgW="29196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16" y="2681"/>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8"/>
            <p:cNvGraphicFramePr>
              <a:graphicFrameLocks noChangeAspect="1"/>
            </p:cNvGraphicFramePr>
            <p:nvPr>
              <p:extLst>
                <p:ext uri="{D42A27DB-BD31-4B8C-83A1-F6EECF244321}">
                  <p14:modId xmlns:p14="http://schemas.microsoft.com/office/powerpoint/2010/main" val="1770014409"/>
                </p:ext>
              </p:extLst>
            </p:nvPr>
          </p:nvGraphicFramePr>
          <p:xfrm>
            <a:off x="858" y="2701"/>
            <a:ext cx="144" cy="152"/>
          </p:xfrm>
          <a:graphic>
            <a:graphicData uri="http://schemas.openxmlformats.org/presentationml/2006/ole">
              <mc:AlternateContent xmlns:mc="http://schemas.openxmlformats.org/markup-compatibility/2006">
                <mc:Choice xmlns:v="urn:schemas-microsoft-com:vml" Requires="v">
                  <p:oleObj spid="_x0000_s120929" name="Equation" r:id="rId17" imgW="228600" imgH="241200" progId="Equation.DSMT4">
                    <p:embed/>
                  </p:oleObj>
                </mc:Choice>
                <mc:Fallback>
                  <p:oleObj name="Equation" r:id="rId17" imgW="228600" imgH="2412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8" y="2701"/>
                          <a:ext cx="144"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 name="Group 19"/>
          <p:cNvGrpSpPr>
            <a:grpSpLocks/>
          </p:cNvGrpSpPr>
          <p:nvPr/>
        </p:nvGrpSpPr>
        <p:grpSpPr bwMode="auto">
          <a:xfrm>
            <a:off x="1968500" y="4941888"/>
            <a:ext cx="8773584" cy="519112"/>
            <a:chOff x="930" y="3113"/>
            <a:chExt cx="4145" cy="327"/>
          </a:xfrm>
        </p:grpSpPr>
        <p:graphicFrame>
          <p:nvGraphicFramePr>
            <p:cNvPr id="17" name="Object 20"/>
            <p:cNvGraphicFramePr>
              <a:graphicFrameLocks noChangeAspect="1"/>
            </p:cNvGraphicFramePr>
            <p:nvPr>
              <p:extLst>
                <p:ext uri="{D42A27DB-BD31-4B8C-83A1-F6EECF244321}">
                  <p14:modId xmlns:p14="http://schemas.microsoft.com/office/powerpoint/2010/main" val="1616524881"/>
                </p:ext>
              </p:extLst>
            </p:nvPr>
          </p:nvGraphicFramePr>
          <p:xfrm>
            <a:off x="2190" y="3120"/>
            <a:ext cx="2036" cy="320"/>
          </p:xfrm>
          <a:graphic>
            <a:graphicData uri="http://schemas.openxmlformats.org/presentationml/2006/ole">
              <mc:AlternateContent xmlns:mc="http://schemas.openxmlformats.org/markup-compatibility/2006">
                <mc:Choice xmlns:v="urn:schemas-microsoft-com:vml" Requires="v">
                  <p:oleObj spid="_x0000_s120930" name="Equation" r:id="rId19" imgW="3263760" imgH="507960" progId="Equation.DSMT4">
                    <p:embed/>
                  </p:oleObj>
                </mc:Choice>
                <mc:Fallback>
                  <p:oleObj name="Equation" r:id="rId19" imgW="3263760" imgH="5079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90" y="3120"/>
                          <a:ext cx="203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21"/>
            <p:cNvSpPr>
              <a:spLocks noChangeArrowheads="1"/>
            </p:cNvSpPr>
            <p:nvPr/>
          </p:nvSpPr>
          <p:spPr bwMode="auto">
            <a:xfrm>
              <a:off x="930" y="3113"/>
              <a:ext cx="4145" cy="327"/>
            </a:xfrm>
            <a:prstGeom prst="rect">
              <a:avLst/>
            </a:prstGeom>
            <a:noFill/>
            <a:ln w="9525">
              <a:noFill/>
              <a:miter lim="800000"/>
              <a:headEnd/>
              <a:tailEnd/>
            </a:ln>
            <a:effectLst/>
          </p:spPr>
          <p:txBody>
            <a:bodyPr>
              <a:spAutoFit/>
            </a:bodyPr>
            <a:lstStyle/>
            <a:p>
              <a:pPr algn="just">
                <a:tabLst>
                  <a:tab pos="457200" algn="l"/>
                </a:tabLst>
              </a:pPr>
              <a:r>
                <a:rPr kumimoji="1" lang="en-US" altLang="zh-CN" sz="2800" b="1" i="1" dirty="0">
                  <a:latin typeface="宋体" charset="-122"/>
                </a:rPr>
                <a:t> </a:t>
              </a:r>
              <a:r>
                <a:rPr kumimoji="1" lang="zh-CN" altLang="en-US" sz="2800" b="1" dirty="0" smtClean="0">
                  <a:latin typeface="宋体" charset="-122"/>
                </a:rPr>
                <a:t>阶方阵 </a:t>
              </a:r>
              <a:r>
                <a:rPr kumimoji="1" lang="zh-CN" altLang="en-US" sz="2800" b="1" dirty="0" smtClean="0">
                  <a:latin typeface="Times New Roman" pitchFamily="18" charset="0"/>
                </a:rPr>
                <a:t> </a:t>
              </a:r>
              <a:r>
                <a:rPr kumimoji="1" lang="zh-CN" altLang="en-US" sz="2800" b="1" dirty="0" smtClean="0">
                  <a:latin typeface="宋体" charset="-122"/>
                </a:rPr>
                <a:t> </a:t>
              </a:r>
              <a:r>
                <a:rPr kumimoji="1" lang="zh-CN" altLang="en-US" sz="2800" b="1" dirty="0">
                  <a:latin typeface="宋体" charset="-122"/>
                </a:rPr>
                <a:t>退化	</a:t>
              </a:r>
              <a:endParaRPr kumimoji="1" lang="zh-CN" altLang="en-US" sz="2800" b="1" dirty="0">
                <a:latin typeface="Times New Roman" pitchFamily="18" charset="0"/>
              </a:endParaRPr>
            </a:p>
          </p:txBody>
        </p:sp>
        <p:graphicFrame>
          <p:nvGraphicFramePr>
            <p:cNvPr id="19" name="Object 22"/>
            <p:cNvGraphicFramePr>
              <a:graphicFrameLocks noChangeAspect="1"/>
            </p:cNvGraphicFramePr>
            <p:nvPr>
              <p:extLst>
                <p:ext uri="{D42A27DB-BD31-4B8C-83A1-F6EECF244321}">
                  <p14:modId xmlns:p14="http://schemas.microsoft.com/office/powerpoint/2010/main" val="2106980509"/>
                </p:ext>
              </p:extLst>
            </p:nvPr>
          </p:nvGraphicFramePr>
          <p:xfrm>
            <a:off x="1609" y="3180"/>
            <a:ext cx="182" cy="192"/>
          </p:xfrm>
          <a:graphic>
            <a:graphicData uri="http://schemas.openxmlformats.org/presentationml/2006/ole">
              <mc:AlternateContent xmlns:mc="http://schemas.openxmlformats.org/markup-compatibility/2006">
                <mc:Choice xmlns:v="urn:schemas-microsoft-com:vml" Requires="v">
                  <p:oleObj spid="_x0000_s120931" name="Equation" r:id="rId21" imgW="291960" imgH="304560" progId="Equation.DSMT4">
                    <p:embed/>
                  </p:oleObj>
                </mc:Choice>
                <mc:Fallback>
                  <p:oleObj name="Equation" r:id="rId21" imgW="291960" imgH="30456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09" y="3180"/>
                          <a:ext cx="1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3"/>
            <p:cNvGraphicFramePr>
              <a:graphicFrameLocks noChangeAspect="1"/>
            </p:cNvGraphicFramePr>
            <p:nvPr>
              <p:extLst>
                <p:ext uri="{D42A27DB-BD31-4B8C-83A1-F6EECF244321}">
                  <p14:modId xmlns:p14="http://schemas.microsoft.com/office/powerpoint/2010/main" val="924753730"/>
                </p:ext>
              </p:extLst>
            </p:nvPr>
          </p:nvGraphicFramePr>
          <p:xfrm>
            <a:off x="930" y="3200"/>
            <a:ext cx="144" cy="152"/>
          </p:xfrm>
          <a:graphic>
            <a:graphicData uri="http://schemas.openxmlformats.org/presentationml/2006/ole">
              <mc:AlternateContent xmlns:mc="http://schemas.openxmlformats.org/markup-compatibility/2006">
                <mc:Choice xmlns:v="urn:schemas-microsoft-com:vml" Requires="v">
                  <p:oleObj spid="_x0000_s120932" name="Equation" r:id="rId23" imgW="228600" imgH="241200" progId="Equation.DSMT4">
                    <p:embed/>
                  </p:oleObj>
                </mc:Choice>
                <mc:Fallback>
                  <p:oleObj name="Equation" r:id="rId23" imgW="228600" imgH="2412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0" y="3200"/>
                          <a:ext cx="144"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38374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矩阵初等变换的定义</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内容占位符 2"/>
              <p:cNvSpPr txBox="1">
                <a:spLocks/>
              </p:cNvSpPr>
              <p:nvPr/>
            </p:nvSpPr>
            <p:spPr>
              <a:xfrm>
                <a:off x="764275" y="1413164"/>
                <a:ext cx="10515600" cy="50537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smtClean="0">
                    <a:solidFill>
                      <a:srgbClr val="0B338B"/>
                    </a:solidFill>
                  </a:rPr>
                  <a:t>初等行（列）变换：</a:t>
                </a:r>
                <a:endParaRPr lang="en-US" altLang="zh-CN" b="1" dirty="0" smtClean="0">
                  <a:solidFill>
                    <a:srgbClr val="0B338B"/>
                  </a:solidFill>
                </a:endParaRPr>
              </a:p>
              <a:p>
                <a:pPr marL="514350" indent="-514350">
                  <a:lnSpc>
                    <a:spcPct val="150000"/>
                  </a:lnSpc>
                  <a:spcBef>
                    <a:spcPts val="3000"/>
                  </a:spcBef>
                  <a:buFont typeface="Arial" panose="020B0604020202020204" pitchFamily="34" charset="0"/>
                  <a:buAutoNum type="arabicPeriod"/>
                </a:pPr>
                <a:r>
                  <a:rPr lang="zh-CN" altLang="en-US" dirty="0" smtClean="0">
                    <a:solidFill>
                      <a:srgbClr val="0B338B"/>
                    </a:solidFill>
                  </a:rPr>
                  <a:t>换法变换：交换两行（列） （交换</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两行</a:t>
                </a:r>
                <a:r>
                  <a:rPr lang="zh-CN" altLang="en-US" dirty="0">
                    <a:solidFill>
                      <a:srgbClr val="0B338B"/>
                    </a:solidFill>
                  </a:rPr>
                  <a:t>（列） </a:t>
                </a:r>
                <a:r>
                  <a:rPr lang="zh-CN" altLang="en-US" dirty="0" smtClean="0">
                    <a:solidFill>
                      <a:srgbClr val="0B338B"/>
                    </a:solidFill>
                  </a:rPr>
                  <a:t>，记为</a:t>
                </a:r>
                <a14:m>
                  <m:oMath xmlns:m="http://schemas.openxmlformats.org/officeDocument/2006/math">
                    <m:r>
                      <a:rPr lang="en-US" altLang="zh-CN" i="1" smtClean="0">
                        <a:solidFill>
                          <a:srgbClr val="0B338B"/>
                        </a:solidFill>
                        <a:latin typeface="Cambria Math" panose="02040503050406030204" pitchFamily="18" charset="0"/>
                      </a:rPr>
                      <m:t> </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𝑟</m:t>
                        </m:r>
                      </m:e>
                      <m:sub>
                        <m:r>
                          <a:rPr lang="en-US" altLang="zh-CN" i="1" smtClean="0">
                            <a:solidFill>
                              <a:srgbClr val="0B338B"/>
                            </a:solidFill>
                            <a:latin typeface="Cambria Math" panose="02040503050406030204" pitchFamily="18" charset="0"/>
                          </a:rPr>
                          <m:t>𝑖</m:t>
                        </m:r>
                      </m:sub>
                    </m:sSub>
                    <m:r>
                      <a:rPr lang="en-US" altLang="zh-CN" i="1" smtClean="0">
                        <a:solidFill>
                          <a:srgbClr val="0B338B"/>
                        </a:solidFill>
                        <a:latin typeface="Cambria Math" panose="02040503050406030204" pitchFamily="18" charset="0"/>
                        <a:ea typeface="Cambria Math" panose="02040503050406030204" pitchFamily="18" charset="0"/>
                      </a:rPr>
                      <m:t>↔</m:t>
                    </m:r>
                    <m:sSub>
                      <m:sSubPr>
                        <m:ctrlPr>
                          <a:rPr lang="en-US" altLang="zh-CN" i="1" smtClean="0">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𝑟</m:t>
                        </m:r>
                      </m:e>
                      <m:sub>
                        <m:r>
                          <a:rPr lang="en-US" altLang="zh-CN" i="1" smtClean="0">
                            <a:solidFill>
                              <a:srgbClr val="0B338B"/>
                            </a:solidFill>
                            <a:latin typeface="Cambria Math" panose="02040503050406030204" pitchFamily="18" charset="0"/>
                            <a:ea typeface="Cambria Math" panose="02040503050406030204" pitchFamily="18" charset="0"/>
                          </a:rPr>
                          <m:t>𝑗</m:t>
                        </m:r>
                      </m:sub>
                    </m:sSub>
                    <m:r>
                      <a:rPr lang="zh-CN" altLang="en-US" i="1">
                        <a:solidFill>
                          <a:srgbClr val="0B338B"/>
                        </a:solidFill>
                        <a:latin typeface="Cambria Math" panose="02040503050406030204" pitchFamily="18" charset="0"/>
                        <a:ea typeface="Cambria Math" panose="02040503050406030204" pitchFamily="18" charset="0"/>
                      </a:rPr>
                      <m:t>（</m:t>
                    </m:r>
                    <m:sSub>
                      <m:sSubPr>
                        <m:ctrlPr>
                          <a:rPr lang="en-US" altLang="zh-CN" i="1">
                            <a:solidFill>
                              <a:srgbClr val="0B338B"/>
                            </a:solidFill>
                            <a:latin typeface="Cambria Math"/>
                          </a:rPr>
                        </m:ctrlPr>
                      </m:sSubPr>
                      <m:e>
                        <m:r>
                          <a:rPr lang="en-US" altLang="zh-CN" i="1" smtClean="0">
                            <a:solidFill>
                              <a:srgbClr val="0B338B"/>
                            </a:solidFill>
                            <a:latin typeface="Cambria Math" panose="02040503050406030204" pitchFamily="18" charset="0"/>
                          </a:rPr>
                          <m:t>𝑐</m:t>
                        </m:r>
                      </m:e>
                      <m:sub>
                        <m:r>
                          <a:rPr lang="en-US" altLang="zh-CN" i="1">
                            <a:solidFill>
                              <a:srgbClr val="0B338B"/>
                            </a:solidFill>
                            <a:latin typeface="Cambria Math" panose="02040503050406030204" pitchFamily="18" charset="0"/>
                          </a:rPr>
                          <m:t>𝑖</m:t>
                        </m:r>
                      </m:sub>
                    </m:sSub>
                    <m:r>
                      <a:rPr lang="en-US" altLang="zh-CN" i="1">
                        <a:solidFill>
                          <a:srgbClr val="0B338B"/>
                        </a:solidFill>
                        <a:latin typeface="Cambria Math" panose="02040503050406030204" pitchFamily="18" charset="0"/>
                        <a:ea typeface="Cambria Math" panose="02040503050406030204" pitchFamily="18" charset="0"/>
                      </a:rPr>
                      <m:t>↔</m:t>
                    </m:r>
                    <m:sSub>
                      <m:sSubPr>
                        <m:ctrlPr>
                          <a:rPr lang="en-US" altLang="zh-CN" i="1">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𝑐</m:t>
                        </m:r>
                      </m:e>
                      <m:sub>
                        <m:r>
                          <a:rPr lang="en-US" altLang="zh-CN" i="1">
                            <a:solidFill>
                              <a:srgbClr val="0B338B"/>
                            </a:solidFill>
                            <a:latin typeface="Cambria Math" panose="02040503050406030204" pitchFamily="18" charset="0"/>
                            <a:ea typeface="Cambria Math" panose="02040503050406030204" pitchFamily="18" charset="0"/>
                          </a:rPr>
                          <m:t>𝑗</m:t>
                        </m:r>
                      </m:sub>
                    </m:sSub>
                  </m:oMath>
                </a14:m>
                <a:r>
                  <a:rPr lang="zh-CN" altLang="en-US" dirty="0" smtClean="0">
                    <a:solidFill>
                      <a:srgbClr val="0B338B"/>
                    </a:solidFill>
                  </a:rPr>
                  <a:t>））；</a:t>
                </a:r>
                <a:endParaRPr lang="en-US" altLang="zh-CN" dirty="0" smtClean="0">
                  <a:solidFill>
                    <a:srgbClr val="0B338B"/>
                  </a:solidFill>
                </a:endParaRPr>
              </a:p>
              <a:p>
                <a:pPr marL="514350" indent="-514350">
                  <a:lnSpc>
                    <a:spcPct val="150000"/>
                  </a:lnSpc>
                  <a:spcBef>
                    <a:spcPts val="3000"/>
                  </a:spcBef>
                  <a:buFont typeface="Arial" panose="020B0604020202020204" pitchFamily="34" charset="0"/>
                  <a:buAutoNum type="arabicPeriod"/>
                </a:pPr>
                <a:r>
                  <a:rPr lang="zh-CN" altLang="en-US" dirty="0">
                    <a:solidFill>
                      <a:srgbClr val="0B338B"/>
                    </a:solidFill>
                  </a:rPr>
                  <a:t>倍</a:t>
                </a:r>
                <a:r>
                  <a:rPr lang="zh-CN" altLang="en-US" dirty="0" smtClean="0">
                    <a:solidFill>
                      <a:srgbClr val="0B338B"/>
                    </a:solidFill>
                  </a:rPr>
                  <a:t>法</a:t>
                </a:r>
                <a:r>
                  <a:rPr lang="zh-CN" altLang="en-US" dirty="0">
                    <a:solidFill>
                      <a:srgbClr val="0B338B"/>
                    </a:solidFill>
                  </a:rPr>
                  <a:t>变换：</a:t>
                </a:r>
                <a:r>
                  <a:rPr lang="zh-CN" altLang="en-US" dirty="0" smtClean="0">
                    <a:solidFill>
                      <a:srgbClr val="0B338B"/>
                    </a:solidFill>
                  </a:rPr>
                  <a:t>以非零数</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𝑘</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乘某一行</a:t>
                </a:r>
                <a:r>
                  <a:rPr lang="zh-CN" altLang="en-US" dirty="0">
                    <a:solidFill>
                      <a:srgbClr val="0B338B"/>
                    </a:solidFill>
                  </a:rPr>
                  <a:t>（列）</a:t>
                </a:r>
                <a:r>
                  <a:rPr lang="zh-CN" altLang="en-US" dirty="0" smtClean="0">
                    <a:solidFill>
                      <a:srgbClr val="0B338B"/>
                    </a:solidFill>
                  </a:rPr>
                  <a:t>的每个元素（</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𝑘</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乘第</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行</a:t>
                </a:r>
                <a:r>
                  <a:rPr lang="zh-CN" altLang="en-US" dirty="0">
                    <a:solidFill>
                      <a:srgbClr val="0B338B"/>
                    </a:solidFill>
                  </a:rPr>
                  <a:t>（列） </a:t>
                </a:r>
                <a:r>
                  <a:rPr lang="zh-CN" altLang="en-US" dirty="0" smtClean="0">
                    <a:solidFill>
                      <a:srgbClr val="0B338B"/>
                    </a:solidFill>
                  </a:rPr>
                  <a:t>，记为</a:t>
                </a:r>
                <a14:m>
                  <m:oMath xmlns:m="http://schemas.openxmlformats.org/officeDocument/2006/math">
                    <m:r>
                      <a:rPr lang="en-US" altLang="zh-CN" i="1" smtClean="0">
                        <a:solidFill>
                          <a:srgbClr val="0B338B"/>
                        </a:solidFill>
                        <a:latin typeface="Cambria Math" panose="02040503050406030204" pitchFamily="18" charset="0"/>
                      </a:rPr>
                      <m:t> </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𝑟</m:t>
                        </m:r>
                      </m:e>
                      <m:sub>
                        <m:r>
                          <a:rPr lang="en-US" altLang="zh-CN" i="1" smtClean="0">
                            <a:solidFill>
                              <a:srgbClr val="0B338B"/>
                            </a:solidFill>
                            <a:latin typeface="Cambria Math" panose="02040503050406030204" pitchFamily="18" charset="0"/>
                          </a:rPr>
                          <m:t>𝑖</m:t>
                        </m:r>
                      </m:sub>
                    </m:sSub>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𝑘</m:t>
                    </m:r>
                    <m:r>
                      <a:rPr lang="zh-CN" altLang="en-US" i="1">
                        <a:solidFill>
                          <a:srgbClr val="0B338B"/>
                        </a:solidFill>
                        <a:latin typeface="Cambria Math" panose="02040503050406030204" pitchFamily="18" charset="0"/>
                        <a:ea typeface="Cambria Math" panose="02040503050406030204" pitchFamily="18" charset="0"/>
                      </a:rPr>
                      <m:t>（</m:t>
                    </m:r>
                    <m:sSub>
                      <m:sSubPr>
                        <m:ctrlPr>
                          <a:rPr lang="en-US" altLang="zh-CN" i="1">
                            <a:solidFill>
                              <a:srgbClr val="0B338B"/>
                            </a:solidFill>
                            <a:latin typeface="Cambria Math"/>
                          </a:rPr>
                        </m:ctrlPr>
                      </m:sSubPr>
                      <m:e>
                        <m:r>
                          <a:rPr lang="en-US" altLang="zh-CN" i="1" smtClean="0">
                            <a:solidFill>
                              <a:srgbClr val="0B338B"/>
                            </a:solidFill>
                            <a:latin typeface="Cambria Math" panose="02040503050406030204" pitchFamily="18" charset="0"/>
                          </a:rPr>
                          <m:t>𝑐</m:t>
                        </m:r>
                      </m:e>
                      <m:sub>
                        <m:r>
                          <a:rPr lang="en-US" altLang="zh-CN" i="1">
                            <a:solidFill>
                              <a:srgbClr val="0B338B"/>
                            </a:solidFill>
                            <a:latin typeface="Cambria Math" panose="02040503050406030204" pitchFamily="18" charset="0"/>
                          </a:rPr>
                          <m:t>𝑖</m:t>
                        </m:r>
                      </m:sub>
                    </m:sSub>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𝑘</m:t>
                    </m:r>
                    <m:r>
                      <m:rPr>
                        <m:nor/>
                      </m:rPr>
                      <a:rPr lang="zh-CN" altLang="en-US" dirty="0">
                        <a:solidFill>
                          <a:srgbClr val="0B338B"/>
                        </a:solidFill>
                      </a:rPr>
                      <m:t>）</m:t>
                    </m:r>
                  </m:oMath>
                </a14:m>
                <a:r>
                  <a:rPr lang="zh-CN" altLang="en-US" dirty="0" smtClean="0">
                    <a:solidFill>
                      <a:srgbClr val="0B338B"/>
                    </a:solidFill>
                  </a:rPr>
                  <a:t>）</a:t>
                </a:r>
                <a:r>
                  <a:rPr lang="zh-CN" altLang="en-US" dirty="0">
                    <a:solidFill>
                      <a:srgbClr val="0B338B"/>
                    </a:solidFill>
                  </a:rPr>
                  <a:t>； </a:t>
                </a:r>
                <a:endParaRPr lang="en-US" altLang="zh-CN" dirty="0" smtClean="0">
                  <a:solidFill>
                    <a:srgbClr val="0B338B"/>
                  </a:solidFill>
                </a:endParaRPr>
              </a:p>
            </p:txBody>
          </p:sp>
        </mc:Choice>
        <mc:Fallback xmlns="">
          <p:sp>
            <p:nvSpPr>
              <p:cNvPr id="8" name="内容占位符 2"/>
              <p:cNvSpPr txBox="1">
                <a:spLocks noRot="1" noChangeAspect="1" noMove="1" noResize="1" noEditPoints="1" noAdjustHandles="1" noChangeArrowheads="1" noChangeShapeType="1" noTextEdit="1"/>
              </p:cNvSpPr>
              <p:nvPr/>
            </p:nvSpPr>
            <p:spPr>
              <a:xfrm>
                <a:off x="764275" y="1413164"/>
                <a:ext cx="10515600" cy="5053722"/>
              </a:xfrm>
              <a:prstGeom prst="rect">
                <a:avLst/>
              </a:prstGeom>
              <a:blipFill rotWithShape="1">
                <a:blip r:embed="rId2"/>
                <a:stretch>
                  <a:fillRect l="-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84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2"/>
              <p:cNvSpPr txBox="1">
                <a:spLocks/>
              </p:cNvSpPr>
              <p:nvPr/>
            </p:nvSpPr>
            <p:spPr>
              <a:xfrm>
                <a:off x="764275" y="1496290"/>
                <a:ext cx="10515600" cy="49705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startAt="3"/>
                </a:pPr>
                <a:r>
                  <a:rPr lang="zh-CN" altLang="en-US" dirty="0" smtClean="0">
                    <a:solidFill>
                      <a:srgbClr val="0B338B"/>
                    </a:solidFill>
                  </a:rPr>
                  <a:t>消法</a:t>
                </a:r>
                <a:r>
                  <a:rPr lang="zh-CN" altLang="en-US" dirty="0">
                    <a:solidFill>
                      <a:srgbClr val="0B338B"/>
                    </a:solidFill>
                  </a:rPr>
                  <a:t>变换：</a:t>
                </a:r>
                <a:r>
                  <a:rPr lang="zh-CN" altLang="en-US" dirty="0" smtClean="0">
                    <a:solidFill>
                      <a:srgbClr val="0B338B"/>
                    </a:solidFill>
                  </a:rPr>
                  <a:t>把某一行</a:t>
                </a:r>
                <a:r>
                  <a:rPr lang="zh-CN" altLang="en-US" dirty="0">
                    <a:solidFill>
                      <a:srgbClr val="0B338B"/>
                    </a:solidFill>
                  </a:rPr>
                  <a:t>（列）</a:t>
                </a:r>
                <a:r>
                  <a:rPr lang="zh-CN" altLang="en-US" dirty="0" smtClean="0">
                    <a:solidFill>
                      <a:srgbClr val="0B338B"/>
                    </a:solidFill>
                  </a:rPr>
                  <a:t>每个元素乘数</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𝑘</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加到另一行</a:t>
                </a:r>
                <a:r>
                  <a:rPr lang="zh-CN" altLang="en-US" dirty="0">
                    <a:solidFill>
                      <a:srgbClr val="0B338B"/>
                    </a:solidFill>
                  </a:rPr>
                  <a:t>（列）</a:t>
                </a:r>
                <a:r>
                  <a:rPr lang="zh-CN" altLang="en-US" dirty="0" smtClean="0">
                    <a:solidFill>
                      <a:srgbClr val="0B338B"/>
                    </a:solidFill>
                  </a:rPr>
                  <a:t>对应的元素上（第</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行</a:t>
                </a:r>
                <a:r>
                  <a:rPr lang="zh-CN" altLang="en-US" dirty="0">
                    <a:solidFill>
                      <a:srgbClr val="0B338B"/>
                    </a:solidFill>
                  </a:rPr>
                  <a:t>（列）</a:t>
                </a:r>
                <a:r>
                  <a:rPr lang="zh-CN" altLang="en-US" dirty="0" smtClean="0">
                    <a:solidFill>
                      <a:srgbClr val="0B338B"/>
                    </a:solidFill>
                  </a:rPr>
                  <a:t>乘</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𝑘</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加到第</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行</a:t>
                </a:r>
                <a:r>
                  <a:rPr lang="zh-CN" altLang="en-US" dirty="0">
                    <a:solidFill>
                      <a:srgbClr val="0B338B"/>
                    </a:solidFill>
                  </a:rPr>
                  <a:t>（列）</a:t>
                </a:r>
                <a:r>
                  <a:rPr lang="zh-CN" altLang="en-US" dirty="0" smtClean="0">
                    <a:solidFill>
                      <a:srgbClr val="0B338B"/>
                    </a:solidFill>
                  </a:rPr>
                  <a:t>上，记为</a:t>
                </a:r>
                <a14:m>
                  <m:oMath xmlns:m="http://schemas.openxmlformats.org/officeDocument/2006/math">
                    <m:r>
                      <a:rPr lang="en-US" altLang="zh-CN" i="1" smtClean="0">
                        <a:solidFill>
                          <a:srgbClr val="0B338B"/>
                        </a:solidFill>
                        <a:latin typeface="Cambria Math" panose="02040503050406030204" pitchFamily="18" charset="0"/>
                      </a:rPr>
                      <m:t> </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𝑟</m:t>
                        </m:r>
                      </m:e>
                      <m:sub>
                        <m:r>
                          <a:rPr lang="en-US" altLang="zh-CN" i="1" smtClean="0">
                            <a:solidFill>
                              <a:srgbClr val="0B338B"/>
                            </a:solidFill>
                            <a:latin typeface="Cambria Math" panose="02040503050406030204" pitchFamily="18" charset="0"/>
                          </a:rPr>
                          <m:t>𝑖</m:t>
                        </m:r>
                      </m:sub>
                    </m:sSub>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𝑘</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𝑟</m:t>
                        </m:r>
                      </m:e>
                      <m:sub>
                        <m:r>
                          <a:rPr lang="en-US" altLang="zh-CN" i="1" smtClean="0">
                            <a:solidFill>
                              <a:srgbClr val="0B338B"/>
                            </a:solidFill>
                            <a:latin typeface="Cambria Math" panose="02040503050406030204" pitchFamily="18" charset="0"/>
                          </a:rPr>
                          <m:t>𝑗</m:t>
                        </m:r>
                      </m:sub>
                    </m:sSub>
                    <m:r>
                      <a:rPr lang="en-US" altLang="zh-CN" i="1" smtClean="0">
                        <a:solidFill>
                          <a:srgbClr val="0B338B"/>
                        </a:solidFill>
                        <a:latin typeface="Cambria Math" panose="02040503050406030204" pitchFamily="18" charset="0"/>
                      </a:rPr>
                      <m:t> </m:t>
                    </m:r>
                    <m:r>
                      <a:rPr lang="zh-CN" altLang="en-US" i="1">
                        <a:solidFill>
                          <a:srgbClr val="0B338B"/>
                        </a:solidFill>
                        <a:latin typeface="Cambria Math" panose="02040503050406030204" pitchFamily="18" charset="0"/>
                        <a:ea typeface="Cambria Math" panose="02040503050406030204" pitchFamily="18" charset="0"/>
                      </a:rPr>
                      <m:t>（</m:t>
                    </m:r>
                    <m:sSub>
                      <m:sSubPr>
                        <m:ctrlPr>
                          <a:rPr lang="en-US" altLang="zh-CN" i="1">
                            <a:solidFill>
                              <a:srgbClr val="0B338B"/>
                            </a:solidFill>
                            <a:latin typeface="Cambria Math"/>
                          </a:rPr>
                        </m:ctrlPr>
                      </m:sSubPr>
                      <m:e>
                        <m:r>
                          <a:rPr lang="en-US" altLang="zh-CN" i="1" smtClean="0">
                            <a:solidFill>
                              <a:srgbClr val="0B338B"/>
                            </a:solidFill>
                            <a:latin typeface="Cambria Math" panose="02040503050406030204" pitchFamily="18" charset="0"/>
                          </a:rPr>
                          <m:t>𝑐</m:t>
                        </m:r>
                      </m:e>
                      <m:sub>
                        <m:r>
                          <a:rPr lang="en-US" altLang="zh-CN" i="1">
                            <a:solidFill>
                              <a:srgbClr val="0B338B"/>
                            </a:solidFill>
                            <a:latin typeface="Cambria Math" panose="02040503050406030204" pitchFamily="18" charset="0"/>
                          </a:rPr>
                          <m:t>𝑖</m:t>
                        </m:r>
                      </m:sub>
                    </m:sSub>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𝑘</m:t>
                    </m:r>
                    <m:sSub>
                      <m:sSubPr>
                        <m:ctrlPr>
                          <a:rPr lang="en-US" altLang="zh-CN" i="1">
                            <a:solidFill>
                              <a:srgbClr val="0B338B"/>
                            </a:solidFill>
                            <a:latin typeface="Cambria Math"/>
                          </a:rPr>
                        </m:ctrlPr>
                      </m:sSubPr>
                      <m:e>
                        <m:r>
                          <a:rPr lang="en-US" altLang="zh-CN" i="1" smtClean="0">
                            <a:solidFill>
                              <a:srgbClr val="0B338B"/>
                            </a:solidFill>
                            <a:latin typeface="Cambria Math" panose="02040503050406030204" pitchFamily="18" charset="0"/>
                          </a:rPr>
                          <m:t>𝑐</m:t>
                        </m:r>
                      </m:e>
                      <m:sub>
                        <m:r>
                          <a:rPr lang="en-US" altLang="zh-CN" i="1">
                            <a:solidFill>
                              <a:srgbClr val="0B338B"/>
                            </a:solidFill>
                            <a:latin typeface="Cambria Math" panose="02040503050406030204" pitchFamily="18" charset="0"/>
                          </a:rPr>
                          <m:t>𝑗</m:t>
                        </m:r>
                      </m:sub>
                    </m:sSub>
                    <m:r>
                      <m:rPr>
                        <m:nor/>
                      </m:rPr>
                      <a:rPr lang="zh-CN" altLang="en-US" dirty="0">
                        <a:solidFill>
                          <a:srgbClr val="0B338B"/>
                        </a:solidFill>
                      </a:rPr>
                      <m:t>）</m:t>
                    </m:r>
                  </m:oMath>
                </a14:m>
                <a:r>
                  <a:rPr lang="zh-CN" altLang="en-US" dirty="0" smtClean="0">
                    <a:solidFill>
                      <a:srgbClr val="0B338B"/>
                    </a:solidFill>
                  </a:rPr>
                  <a:t>）</a:t>
                </a:r>
                <a:r>
                  <a:rPr lang="zh-CN" altLang="en-US" dirty="0">
                    <a:solidFill>
                      <a:srgbClr val="0B338B"/>
                    </a:solidFill>
                  </a:rPr>
                  <a:t>或记为</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a:rPr>
                          <m:t>𝑇</m:t>
                        </m:r>
                      </m:e>
                      <m:sub>
                        <m:r>
                          <a:rPr lang="en-US" altLang="zh-CN" i="1">
                            <a:solidFill>
                              <a:srgbClr val="0B338B"/>
                            </a:solidFill>
                            <a:latin typeface="Cambria Math"/>
                          </a:rPr>
                          <m:t>𝑖𝑗</m:t>
                        </m:r>
                      </m:sub>
                    </m:sSub>
                    <m:r>
                      <a:rPr lang="en-US" altLang="zh-CN" b="0" i="0" smtClean="0">
                        <a:solidFill>
                          <a:srgbClr val="0B338B"/>
                        </a:solidFill>
                        <a:latin typeface="Cambria Math"/>
                      </a:rPr>
                      <m:t>(</m:t>
                    </m:r>
                    <m:r>
                      <m:rPr>
                        <m:sty m:val="p"/>
                      </m:rPr>
                      <a:rPr lang="en-US" altLang="zh-CN" b="0" i="0" smtClean="0">
                        <a:solidFill>
                          <a:srgbClr val="0B338B"/>
                        </a:solidFill>
                        <a:latin typeface="Cambria Math"/>
                      </a:rPr>
                      <m:t>k</m:t>
                    </m:r>
                    <m:r>
                      <a:rPr lang="en-US" altLang="zh-CN" b="0" i="0" smtClean="0">
                        <a:solidFill>
                          <a:srgbClr val="0B338B"/>
                        </a:solidFill>
                        <a:latin typeface="Cambria Math"/>
                      </a:rPr>
                      <m:t>)</m:t>
                    </m:r>
                  </m:oMath>
                </a14:m>
                <a:r>
                  <a:rPr lang="zh-CN" altLang="en-US" dirty="0">
                    <a:solidFill>
                      <a:srgbClr val="0B338B"/>
                    </a:solidFill>
                  </a:rPr>
                  <a:t>；</a:t>
                </a:r>
                <a:r>
                  <a:rPr lang="en-US" altLang="zh-CN" dirty="0" smtClean="0">
                    <a:solidFill>
                      <a:srgbClr val="0B338B"/>
                    </a:solidFill>
                  </a:rPr>
                  <a:t>.</a:t>
                </a:r>
              </a:p>
              <a:p>
                <a:pPr marL="0" indent="0">
                  <a:lnSpc>
                    <a:spcPct val="150000"/>
                  </a:lnSpc>
                  <a:buFont typeface="Arial" panose="020B0604020202020204" pitchFamily="34" charset="0"/>
                  <a:buNone/>
                </a:pPr>
                <a:r>
                  <a:rPr lang="zh-CN" altLang="en-US" dirty="0" smtClean="0">
                    <a:solidFill>
                      <a:srgbClr val="C00000"/>
                    </a:solidFill>
                  </a:rPr>
                  <a:t>矩阵的初等</a:t>
                </a:r>
                <a:r>
                  <a:rPr lang="zh-CN" altLang="en-US" dirty="0" smtClean="0">
                    <a:solidFill>
                      <a:srgbClr val="C00000"/>
                    </a:solidFill>
                    <a:latin typeface="黑体" panose="02010609060101010101" pitchFamily="49" charset="-122"/>
                    <a:ea typeface="黑体" panose="02010609060101010101" pitchFamily="49" charset="-122"/>
                  </a:rPr>
                  <a:t>行</a:t>
                </a:r>
                <a:r>
                  <a:rPr lang="zh-CN" altLang="en-US" dirty="0" smtClean="0">
                    <a:solidFill>
                      <a:srgbClr val="C00000"/>
                    </a:solidFill>
                  </a:rPr>
                  <a:t>变换与初等</a:t>
                </a:r>
                <a:r>
                  <a:rPr lang="zh-CN" altLang="en-US" dirty="0">
                    <a:solidFill>
                      <a:srgbClr val="C00000"/>
                    </a:solidFill>
                    <a:latin typeface="黑体" panose="02010609060101010101" pitchFamily="49" charset="-122"/>
                    <a:ea typeface="黑体" panose="02010609060101010101" pitchFamily="49" charset="-122"/>
                  </a:rPr>
                  <a:t>列</a:t>
                </a:r>
                <a:r>
                  <a:rPr lang="zh-CN" altLang="en-US" dirty="0" smtClean="0">
                    <a:solidFill>
                      <a:srgbClr val="C00000"/>
                    </a:solidFill>
                  </a:rPr>
                  <a:t>变换统称为矩阵的</a:t>
                </a:r>
                <a:r>
                  <a:rPr lang="zh-CN" altLang="en-US" b="1" dirty="0" smtClean="0">
                    <a:solidFill>
                      <a:srgbClr val="C00000"/>
                    </a:solidFill>
                  </a:rPr>
                  <a:t>初等变换</a:t>
                </a:r>
                <a:r>
                  <a:rPr lang="en-US" altLang="zh-CN" dirty="0" smtClean="0">
                    <a:solidFill>
                      <a:srgbClr val="0B338B"/>
                    </a:solidFill>
                  </a:rPr>
                  <a:t>.</a:t>
                </a:r>
                <a:endParaRPr lang="zh-CN" altLang="en-US" dirty="0">
                  <a:solidFill>
                    <a:srgbClr val="0B338B"/>
                  </a:solidFill>
                </a:endParaRPr>
              </a:p>
            </p:txBody>
          </p:sp>
        </mc:Choice>
        <mc:Fallback xmlns="">
          <p:sp>
            <p:nvSpPr>
              <p:cNvPr id="8" name="内容占位符 2"/>
              <p:cNvSpPr txBox="1">
                <a:spLocks noRot="1" noChangeAspect="1" noMove="1" noResize="1" noEditPoints="1" noAdjustHandles="1" noChangeArrowheads="1" noChangeShapeType="1" noTextEdit="1"/>
              </p:cNvSpPr>
              <p:nvPr/>
            </p:nvSpPr>
            <p:spPr>
              <a:xfrm>
                <a:off x="764275" y="1496290"/>
                <a:ext cx="10515600" cy="4970595"/>
              </a:xfrm>
              <a:prstGeom prst="rect">
                <a:avLst/>
              </a:prstGeom>
              <a:blipFill rotWithShape="1">
                <a:blip r:embed="rId2"/>
                <a:stretch>
                  <a:fillRect l="-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503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初等矩阵的定义</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2"/>
              <p:cNvSpPr txBox="1">
                <a:spLocks/>
              </p:cNvSpPr>
              <p:nvPr/>
            </p:nvSpPr>
            <p:spPr>
              <a:xfrm>
                <a:off x="764275" y="1219200"/>
                <a:ext cx="10515600" cy="551240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3000"/>
                  </a:spcBef>
                </a:pPr>
                <a:r>
                  <a:rPr lang="zh-CN" altLang="en-US" dirty="0" smtClean="0">
                    <a:solidFill>
                      <a:srgbClr val="0B338B"/>
                    </a:solidFill>
                  </a:rPr>
                  <a:t>初等矩阵：对单位矩阵作一次初等变换得到的矩阵</a:t>
                </a:r>
                <a:r>
                  <a:rPr lang="en-US" altLang="zh-CN" dirty="0" smtClean="0">
                    <a:solidFill>
                      <a:srgbClr val="0B338B"/>
                    </a:solidFill>
                  </a:rPr>
                  <a:t>.</a:t>
                </a:r>
                <a:endParaRPr lang="en-US" altLang="zh-CN" dirty="0">
                  <a:solidFill>
                    <a:srgbClr val="0B338B"/>
                  </a:solidFill>
                </a:endParaRPr>
              </a:p>
              <a:p>
                <a:pPr marL="514350" indent="-514350">
                  <a:lnSpc>
                    <a:spcPct val="120000"/>
                  </a:lnSpc>
                  <a:spcBef>
                    <a:spcPts val="3000"/>
                  </a:spcBef>
                  <a:buFont typeface="Arial" panose="020B0604020202020204" pitchFamily="34" charset="0"/>
                  <a:buAutoNum type="arabicPeriod"/>
                </a:pPr>
                <a:r>
                  <a:rPr lang="zh-CN" altLang="en-US" sz="3000" dirty="0" smtClean="0">
                    <a:solidFill>
                      <a:srgbClr val="0B338B"/>
                    </a:solidFill>
                  </a:rPr>
                  <a:t>换法阵 </a:t>
                </a:r>
                <a14:m>
                  <m:oMath xmlns:m="http://schemas.openxmlformats.org/officeDocument/2006/math">
                    <m:r>
                      <a:rPr lang="en-US" altLang="zh-CN" sz="3000" b="0" i="1" smtClean="0">
                        <a:solidFill>
                          <a:srgbClr val="0B338B"/>
                        </a:solidFill>
                        <a:latin typeface="Cambria Math"/>
                      </a:rPr>
                      <m:t>𝑃</m:t>
                    </m:r>
                    <m:d>
                      <m:dPr>
                        <m:ctrlPr>
                          <a:rPr lang="en-US" altLang="zh-CN" sz="3000" i="1" smtClean="0">
                            <a:solidFill>
                              <a:srgbClr val="0B338B"/>
                            </a:solidFill>
                            <a:latin typeface="Cambria Math"/>
                          </a:rPr>
                        </m:ctrlPr>
                      </m:dPr>
                      <m:e>
                        <m:r>
                          <a:rPr lang="en-US" altLang="zh-CN" sz="3000" i="1" smtClean="0">
                            <a:solidFill>
                              <a:srgbClr val="0B338B"/>
                            </a:solidFill>
                            <a:latin typeface="Cambria Math" panose="02040503050406030204" pitchFamily="18" charset="0"/>
                          </a:rPr>
                          <m:t>𝑖</m:t>
                        </m:r>
                        <m:r>
                          <a:rPr lang="en-US" altLang="zh-CN" sz="3000" i="1" smtClean="0">
                            <a:solidFill>
                              <a:srgbClr val="0B338B"/>
                            </a:solidFill>
                            <a:latin typeface="Cambria Math" panose="02040503050406030204" pitchFamily="18" charset="0"/>
                          </a:rPr>
                          <m:t>,</m:t>
                        </m:r>
                        <m:r>
                          <a:rPr lang="en-US" altLang="zh-CN" sz="3000" i="1" smtClean="0">
                            <a:solidFill>
                              <a:srgbClr val="0B338B"/>
                            </a:solidFill>
                            <a:latin typeface="Cambria Math" panose="02040503050406030204" pitchFamily="18" charset="0"/>
                          </a:rPr>
                          <m:t>𝑗</m:t>
                        </m:r>
                      </m:e>
                    </m:d>
                  </m:oMath>
                </a14:m>
                <a:r>
                  <a:rPr lang="zh-CN" altLang="en-US" sz="3000" dirty="0" smtClean="0">
                    <a:solidFill>
                      <a:srgbClr val="0B338B"/>
                    </a:solidFill>
                  </a:rPr>
                  <a:t> </a:t>
                </a:r>
                <a:r>
                  <a:rPr lang="zh-CN" altLang="en-US" sz="3000" dirty="0">
                    <a:solidFill>
                      <a:srgbClr val="0B338B"/>
                    </a:solidFill>
                  </a:rPr>
                  <a:t>：</a:t>
                </a:r>
                <a:r>
                  <a:rPr lang="zh-CN" altLang="en-US" sz="3000" dirty="0" smtClean="0">
                    <a:solidFill>
                      <a:srgbClr val="0B338B"/>
                    </a:solidFill>
                  </a:rPr>
                  <a:t>将</a:t>
                </a:r>
                <a14:m>
                  <m:oMath xmlns:m="http://schemas.openxmlformats.org/officeDocument/2006/math">
                    <m:r>
                      <a:rPr lang="en-US" altLang="zh-CN" sz="3000" i="1" dirty="0" smtClean="0">
                        <a:solidFill>
                          <a:srgbClr val="0B338B"/>
                        </a:solidFill>
                        <a:latin typeface="Cambria Math" panose="02040503050406030204" pitchFamily="18" charset="0"/>
                      </a:rPr>
                      <m:t> </m:t>
                    </m:r>
                    <m:r>
                      <m:rPr>
                        <m:sty m:val="p"/>
                      </m:rPr>
                      <a:rPr lang="en-US" altLang="zh-CN" sz="3000" dirty="0" smtClean="0">
                        <a:solidFill>
                          <a:srgbClr val="0B338B"/>
                        </a:solidFill>
                        <a:latin typeface="Cambria Math" panose="02040503050406030204" pitchFamily="18" charset="0"/>
                      </a:rPr>
                      <m:t>I</m:t>
                    </m:r>
                  </m:oMath>
                </a14:m>
                <a:r>
                  <a:rPr lang="zh-CN" altLang="en-US" sz="3000" dirty="0" smtClean="0">
                    <a:solidFill>
                      <a:srgbClr val="0B338B"/>
                    </a:solidFill>
                  </a:rPr>
                  <a:t> 的第</a:t>
                </a:r>
                <a14:m>
                  <m:oMath xmlns:m="http://schemas.openxmlformats.org/officeDocument/2006/math">
                    <m:r>
                      <a:rPr lang="en-US" altLang="zh-CN" sz="3000" i="1" smtClean="0">
                        <a:solidFill>
                          <a:srgbClr val="0B338B"/>
                        </a:solidFill>
                        <a:latin typeface="Cambria Math" panose="02040503050406030204" pitchFamily="18" charset="0"/>
                      </a:rPr>
                      <m:t> </m:t>
                    </m:r>
                    <m:r>
                      <a:rPr lang="en-US" altLang="zh-CN" sz="3000" i="1" smtClean="0">
                        <a:solidFill>
                          <a:srgbClr val="0B338B"/>
                        </a:solidFill>
                        <a:latin typeface="Cambria Math" panose="02040503050406030204" pitchFamily="18" charset="0"/>
                      </a:rPr>
                      <m:t>𝑖</m:t>
                    </m:r>
                    <m:r>
                      <a:rPr lang="en-US" altLang="zh-CN" sz="3000" i="1" smtClean="0">
                        <a:solidFill>
                          <a:srgbClr val="0B338B"/>
                        </a:solidFill>
                        <a:latin typeface="Cambria Math" panose="02040503050406030204" pitchFamily="18" charset="0"/>
                      </a:rPr>
                      <m:t> </m:t>
                    </m:r>
                  </m:oMath>
                </a14:m>
                <a:r>
                  <a:rPr lang="zh-CN" altLang="en-US" sz="3000" dirty="0" smtClean="0">
                    <a:solidFill>
                      <a:srgbClr val="0B338B"/>
                    </a:solidFill>
                  </a:rPr>
                  <a:t>行与第</a:t>
                </a:r>
                <a14:m>
                  <m:oMath xmlns:m="http://schemas.openxmlformats.org/officeDocument/2006/math">
                    <m:r>
                      <a:rPr lang="en-US" altLang="zh-CN" sz="3000" i="1" smtClean="0">
                        <a:solidFill>
                          <a:srgbClr val="0B338B"/>
                        </a:solidFill>
                        <a:latin typeface="Cambria Math" panose="02040503050406030204" pitchFamily="18" charset="0"/>
                      </a:rPr>
                      <m:t> </m:t>
                    </m:r>
                    <m:r>
                      <a:rPr lang="en-US" altLang="zh-CN" sz="3000" i="1" smtClean="0">
                        <a:solidFill>
                          <a:srgbClr val="0B338B"/>
                        </a:solidFill>
                        <a:latin typeface="Cambria Math" panose="02040503050406030204" pitchFamily="18" charset="0"/>
                      </a:rPr>
                      <m:t>𝑗</m:t>
                    </m:r>
                    <m:r>
                      <a:rPr lang="en-US" altLang="zh-CN" sz="3000" i="1" smtClean="0">
                        <a:solidFill>
                          <a:srgbClr val="0B338B"/>
                        </a:solidFill>
                        <a:latin typeface="Cambria Math" panose="02040503050406030204" pitchFamily="18" charset="0"/>
                      </a:rPr>
                      <m:t> </m:t>
                    </m:r>
                  </m:oMath>
                </a14:m>
                <a:r>
                  <a:rPr lang="zh-CN" altLang="en-US" sz="3000" dirty="0" smtClean="0">
                    <a:solidFill>
                      <a:srgbClr val="0B338B"/>
                    </a:solidFill>
                  </a:rPr>
                  <a:t>行对调（或第</a:t>
                </a:r>
                <a14:m>
                  <m:oMath xmlns:m="http://schemas.openxmlformats.org/officeDocument/2006/math">
                    <m:r>
                      <a:rPr lang="en-US" altLang="zh-CN" sz="3000" i="1" smtClean="0">
                        <a:solidFill>
                          <a:srgbClr val="0B338B"/>
                        </a:solidFill>
                        <a:latin typeface="Cambria Math" panose="02040503050406030204" pitchFamily="18" charset="0"/>
                      </a:rPr>
                      <m:t> </m:t>
                    </m:r>
                    <m:r>
                      <a:rPr lang="en-US" altLang="zh-CN" sz="3000" i="1" smtClean="0">
                        <a:solidFill>
                          <a:srgbClr val="0B338B"/>
                        </a:solidFill>
                        <a:latin typeface="Cambria Math" panose="02040503050406030204" pitchFamily="18" charset="0"/>
                      </a:rPr>
                      <m:t>𝑖</m:t>
                    </m:r>
                    <m:r>
                      <a:rPr lang="en-US" altLang="zh-CN" sz="3000" i="1" smtClean="0">
                        <a:solidFill>
                          <a:srgbClr val="0B338B"/>
                        </a:solidFill>
                        <a:latin typeface="Cambria Math" panose="02040503050406030204" pitchFamily="18" charset="0"/>
                      </a:rPr>
                      <m:t> </m:t>
                    </m:r>
                  </m:oMath>
                </a14:m>
                <a:r>
                  <a:rPr lang="zh-CN" altLang="en-US" sz="3000" dirty="0" smtClean="0">
                    <a:solidFill>
                      <a:srgbClr val="0B338B"/>
                    </a:solidFill>
                  </a:rPr>
                  <a:t>列与第</a:t>
                </a:r>
                <a14:m>
                  <m:oMath xmlns:m="http://schemas.openxmlformats.org/officeDocument/2006/math">
                    <m:r>
                      <a:rPr lang="en-US" altLang="zh-CN" sz="3000" i="1" smtClean="0">
                        <a:solidFill>
                          <a:srgbClr val="0B338B"/>
                        </a:solidFill>
                        <a:latin typeface="Cambria Math" panose="02040503050406030204" pitchFamily="18" charset="0"/>
                      </a:rPr>
                      <m:t> </m:t>
                    </m:r>
                    <m:r>
                      <a:rPr lang="en-US" altLang="zh-CN" sz="3000" i="1" smtClean="0">
                        <a:solidFill>
                          <a:srgbClr val="0B338B"/>
                        </a:solidFill>
                        <a:latin typeface="Cambria Math" panose="02040503050406030204" pitchFamily="18" charset="0"/>
                      </a:rPr>
                      <m:t>𝑗</m:t>
                    </m:r>
                    <m:r>
                      <a:rPr lang="en-US" altLang="zh-CN" sz="3000" i="1" smtClean="0">
                        <a:solidFill>
                          <a:srgbClr val="0B338B"/>
                        </a:solidFill>
                        <a:latin typeface="Cambria Math" panose="02040503050406030204" pitchFamily="18" charset="0"/>
                      </a:rPr>
                      <m:t> </m:t>
                    </m:r>
                  </m:oMath>
                </a14:m>
                <a:r>
                  <a:rPr lang="zh-CN" altLang="en-US" sz="3000" dirty="0" smtClean="0">
                    <a:solidFill>
                      <a:srgbClr val="0B338B"/>
                    </a:solidFill>
                  </a:rPr>
                  <a:t>列对调）</a:t>
                </a:r>
                <a:r>
                  <a:rPr lang="en-US" altLang="zh-CN" sz="3000" dirty="0" smtClean="0">
                    <a:solidFill>
                      <a:srgbClr val="0B338B"/>
                    </a:solidFill>
                  </a:rPr>
                  <a:t>. </a:t>
                </a:r>
                <a:r>
                  <a:rPr lang="zh-CN" altLang="en-US" sz="3000" dirty="0" smtClean="0">
                    <a:solidFill>
                      <a:srgbClr val="0B338B"/>
                    </a:solidFill>
                  </a:rPr>
                  <a:t>即</a:t>
                </a:r>
                <a:endParaRPr lang="en-US" altLang="zh-CN" sz="3000" dirty="0" smtClean="0">
                  <a:solidFill>
                    <a:srgbClr val="0B338B"/>
                  </a:solidFill>
                </a:endParaRPr>
              </a:p>
              <a:p>
                <a:pPr marL="0" indent="0" algn="ctr">
                  <a:lnSpc>
                    <a:spcPct val="120000"/>
                  </a:lnSpc>
                  <a:spcBef>
                    <a:spcPts val="3000"/>
                  </a:spcBef>
                  <a:buFont typeface="Arial" panose="020B0604020202020204" pitchFamily="34" charset="0"/>
                  <a:buNone/>
                </a:pPr>
                <a14:m>
                  <m:oMath xmlns:m="http://schemas.openxmlformats.org/officeDocument/2006/math">
                    <m:r>
                      <a:rPr lang="en-US" altLang="zh-CN" sz="2000" b="0" i="1" smtClean="0">
                        <a:solidFill>
                          <a:srgbClr val="0B338B"/>
                        </a:solidFill>
                        <a:latin typeface="Cambria Math"/>
                      </a:rPr>
                      <m:t>𝑃</m:t>
                    </m:r>
                    <m:d>
                      <m:dPr>
                        <m:ctrlPr>
                          <a:rPr lang="en-US" altLang="zh-CN" sz="2000" i="1" smtClean="0">
                            <a:solidFill>
                              <a:srgbClr val="0B338B"/>
                            </a:solidFill>
                            <a:latin typeface="Cambria Math"/>
                          </a:rPr>
                        </m:ctrlPr>
                      </m:dPr>
                      <m:e>
                        <m:r>
                          <a:rPr lang="en-US" altLang="zh-CN" sz="2000" i="1" smtClean="0">
                            <a:solidFill>
                              <a:srgbClr val="0B338B"/>
                            </a:solidFill>
                            <a:latin typeface="Cambria Math" panose="02040503050406030204" pitchFamily="18" charset="0"/>
                          </a:rPr>
                          <m:t>𝑖</m:t>
                        </m:r>
                        <m:r>
                          <a:rPr lang="en-US" altLang="zh-CN" sz="2000" i="1" smtClean="0">
                            <a:solidFill>
                              <a:srgbClr val="0B338B"/>
                            </a:solidFill>
                            <a:latin typeface="Cambria Math" panose="02040503050406030204" pitchFamily="18" charset="0"/>
                          </a:rPr>
                          <m:t>,</m:t>
                        </m:r>
                        <m:r>
                          <a:rPr lang="en-US" altLang="zh-CN" sz="2000" i="1" smtClean="0">
                            <a:solidFill>
                              <a:srgbClr val="0B338B"/>
                            </a:solidFill>
                            <a:latin typeface="Cambria Math" panose="02040503050406030204" pitchFamily="18" charset="0"/>
                          </a:rPr>
                          <m:t>𝑗</m:t>
                        </m:r>
                      </m:e>
                    </m:d>
                    <m:r>
                      <a:rPr lang="en-US" altLang="zh-CN" sz="2000" i="1" smtClean="0">
                        <a:solidFill>
                          <a:srgbClr val="0B338B"/>
                        </a:solidFill>
                        <a:latin typeface="Cambria Math" panose="02040503050406030204" pitchFamily="18" charset="0"/>
                      </a:rPr>
                      <m:t>=</m:t>
                    </m:r>
                    <m:d>
                      <m:dPr>
                        <m:ctrlPr>
                          <a:rPr lang="en-US" altLang="zh-CN" sz="2000" i="1" smtClean="0">
                            <a:solidFill>
                              <a:srgbClr val="0B338B"/>
                            </a:solidFill>
                            <a:latin typeface="Cambria Math"/>
                          </a:rPr>
                        </m:ctrlPr>
                      </m:dPr>
                      <m:e>
                        <m:m>
                          <m:mPr>
                            <m:mcs>
                              <m:mc>
                                <m:mcPr>
                                  <m:count m:val="3"/>
                                  <m:mcJc m:val="center"/>
                                </m:mcPr>
                              </m:mc>
                            </m:mcs>
                            <m:ctrlPr>
                              <a:rPr lang="en-US" altLang="zh-CN" sz="2000" i="1" smtClean="0">
                                <a:solidFill>
                                  <a:srgbClr val="0B338B"/>
                                </a:solidFill>
                                <a:latin typeface="Cambria Math"/>
                              </a:rPr>
                            </m:ctrlPr>
                          </m:mPr>
                          <m:mr>
                            <m:e>
                              <m:m>
                                <m:mPr>
                                  <m:plcHide m:val="on"/>
                                  <m:mcs>
                                    <m:mc>
                                      <m:mcPr>
                                        <m:count m:val="3"/>
                                        <m:mcJc m:val="center"/>
                                      </m:mcPr>
                                    </m:mc>
                                  </m:mcs>
                                  <m:ctrlPr>
                                    <a:rPr lang="en-US" altLang="zh-CN" sz="2000" i="1" smtClean="0">
                                      <a:solidFill>
                                        <a:srgbClr val="0B338B"/>
                                      </a:solidFill>
                                      <a:latin typeface="Cambria Math"/>
                                    </a:rPr>
                                  </m:ctrlPr>
                                </m:mPr>
                                <m:mr>
                                  <m:e>
                                    <m:r>
                                      <m:rPr>
                                        <m:brk m:alnAt="7"/>
                                      </m:rPr>
                                      <a:rPr lang="en-US" altLang="zh-CN" sz="2000" i="1" smtClean="0">
                                        <a:solidFill>
                                          <a:srgbClr val="0B338B"/>
                                        </a:solidFill>
                                        <a:latin typeface="Cambria Math" panose="02040503050406030204" pitchFamily="18" charset="0"/>
                                      </a:rPr>
                                      <m:t>1</m:t>
                                    </m:r>
                                  </m:e>
                                  <m:e/>
                                  <m:e/>
                                </m:mr>
                                <m:mr>
                                  <m:e/>
                                  <m:e>
                                    <m:r>
                                      <a:rPr lang="en-US" altLang="zh-CN" sz="2000" i="1" smtClean="0">
                                        <a:solidFill>
                                          <a:srgbClr val="0B338B"/>
                                        </a:solidFill>
                                        <a:latin typeface="Cambria Math" panose="02040503050406030204" pitchFamily="18" charset="0"/>
                                      </a:rPr>
                                      <m:t>⋱</m:t>
                                    </m:r>
                                  </m:e>
                                  <m:e/>
                                </m:mr>
                                <m:mr>
                                  <m:e/>
                                  <m:e/>
                                  <m:e>
                                    <m:r>
                                      <m:rPr>
                                        <m:brk m:alnAt="7"/>
                                      </m:rPr>
                                      <a:rPr lang="en-US" altLang="zh-CN" sz="2000" i="1" smtClean="0">
                                        <a:solidFill>
                                          <a:srgbClr val="0B338B"/>
                                        </a:solidFill>
                                        <a:latin typeface="Cambria Math" panose="02040503050406030204" pitchFamily="18" charset="0"/>
                                      </a:rPr>
                                      <m:t>1</m:t>
                                    </m:r>
                                  </m:e>
                                </m:mr>
                              </m:m>
                            </m:e>
                            <m:e/>
                            <m:e/>
                          </m:mr>
                          <m:mr>
                            <m:e/>
                            <m:e>
                              <m:m>
                                <m:mPr>
                                  <m:mcs>
                                    <m:mc>
                                      <m:mcPr>
                                        <m:count m:val="2"/>
                                        <m:mcJc m:val="center"/>
                                      </m:mcPr>
                                    </m:mc>
                                  </m:mcs>
                                  <m:ctrlPr>
                                    <a:rPr lang="en-US" altLang="zh-CN" sz="2000" i="1" smtClean="0">
                                      <a:solidFill>
                                        <a:srgbClr val="0B338B"/>
                                      </a:solidFill>
                                      <a:latin typeface="Cambria Math"/>
                                    </a:rPr>
                                  </m:ctrlPr>
                                </m:mPr>
                                <m:mr>
                                  <m:e>
                                    <m:m>
                                      <m:mPr>
                                        <m:mcs>
                                          <m:mc>
                                            <m:mcPr>
                                              <m:count m:val="2"/>
                                              <m:mcJc m:val="center"/>
                                            </m:mcPr>
                                          </m:mc>
                                        </m:mcs>
                                        <m:ctrlPr>
                                          <a:rPr lang="en-US" altLang="zh-CN" sz="2000" i="1" smtClean="0">
                                            <a:solidFill>
                                              <a:srgbClr val="0B338B"/>
                                            </a:solidFill>
                                            <a:latin typeface="Cambria Math"/>
                                          </a:rPr>
                                        </m:ctrlPr>
                                      </m:mPr>
                                      <m:mr>
                                        <m:e>
                                          <m:r>
                                            <m:rPr>
                                              <m:brk m:alnAt="7"/>
                                            </m:rPr>
                                            <a:rPr lang="en-US" altLang="zh-CN" sz="2000" i="1">
                                              <a:solidFill>
                                                <a:srgbClr val="0B338B"/>
                                              </a:solidFill>
                                              <a:latin typeface="Cambria Math" panose="02040503050406030204" pitchFamily="18" charset="0"/>
                                            </a:rPr>
                                            <m:t>0</m:t>
                                          </m:r>
                                        </m:e>
                                        <m:e/>
                                      </m:mr>
                                      <m:mr>
                                        <m:e>
                                          <m:r>
                                            <a:rPr lang="en-US" altLang="zh-CN" sz="2000" i="1">
                                              <a:solidFill>
                                                <a:srgbClr val="0B338B"/>
                                              </a:solidFill>
                                              <a:latin typeface="Cambria Math" panose="02040503050406030204" pitchFamily="18" charset="0"/>
                                            </a:rPr>
                                            <m:t>0</m:t>
                                          </m:r>
                                        </m:e>
                                        <m:e>
                                          <m:r>
                                            <a:rPr lang="en-US" altLang="zh-CN" sz="2000" i="1">
                                              <a:solidFill>
                                                <a:srgbClr val="0B338B"/>
                                              </a:solidFill>
                                              <a:latin typeface="Cambria Math" panose="02040503050406030204" pitchFamily="18" charset="0"/>
                                            </a:rPr>
                                            <m:t>1</m:t>
                                          </m:r>
                                        </m:e>
                                      </m:mr>
                                    </m:m>
                                  </m:e>
                                  <m:e>
                                    <m:m>
                                      <m:mPr>
                                        <m:mcs>
                                          <m:mc>
                                            <m:mcPr>
                                              <m:count m:val="3"/>
                                              <m:mcJc m:val="center"/>
                                            </m:mcPr>
                                          </m:mc>
                                        </m:mcs>
                                        <m:ctrlPr>
                                          <a:rPr lang="en-US" altLang="zh-CN" sz="2000" i="1" smtClean="0">
                                            <a:solidFill>
                                              <a:srgbClr val="0B338B"/>
                                            </a:solidFill>
                                            <a:latin typeface="Cambria Math"/>
                                          </a:rPr>
                                        </m:ctrlPr>
                                      </m:mPr>
                                      <m:mr>
                                        <m:e>
                                          <m:r>
                                            <m:rPr>
                                              <m:brk m:alnAt="7"/>
                                            </m:rPr>
                                            <a:rPr lang="en-US" altLang="zh-CN" sz="2000" i="1" smtClean="0">
                                              <a:solidFill>
                                                <a:srgbClr val="0B338B"/>
                                              </a:solidFill>
                                              <a:latin typeface="Cambria Math" panose="02040503050406030204" pitchFamily="18" charset="0"/>
                                            </a:rPr>
                                            <m:t>⋯</m:t>
                                          </m:r>
                                        </m:e>
                                        <m:e/>
                                        <m:e>
                                          <m:r>
                                            <a:rPr lang="en-US" altLang="zh-CN" sz="2000" i="1">
                                              <a:solidFill>
                                                <a:srgbClr val="0B338B"/>
                                              </a:solidFill>
                                              <a:latin typeface="Cambria Math" panose="02040503050406030204" pitchFamily="18" charset="0"/>
                                            </a:rPr>
                                            <m:t>1</m:t>
                                          </m:r>
                                        </m:e>
                                      </m:mr>
                                      <m:mr>
                                        <m:e/>
                                        <m:e/>
                                        <m:e>
                                          <m:r>
                                            <a:rPr lang="en-US" altLang="zh-CN" sz="2000" i="1">
                                              <a:solidFill>
                                                <a:srgbClr val="0B338B"/>
                                              </a:solidFill>
                                              <a:latin typeface="Cambria Math" panose="02040503050406030204" pitchFamily="18" charset="0"/>
                                            </a:rPr>
                                            <m:t>0</m:t>
                                          </m:r>
                                        </m:e>
                                      </m:mr>
                                    </m:m>
                                  </m:e>
                                </m:mr>
                                <m:mr>
                                  <m:e>
                                    <m:m>
                                      <m:mPr>
                                        <m:mcs>
                                          <m:mc>
                                            <m:mcPr>
                                              <m:count m:val="2"/>
                                              <m:mcJc m:val="center"/>
                                            </m:mcPr>
                                          </m:mc>
                                        </m:mcs>
                                        <m:ctrlPr>
                                          <a:rPr lang="en-US" altLang="zh-CN" sz="2000" i="1" smtClean="0">
                                            <a:solidFill>
                                              <a:srgbClr val="0B338B"/>
                                            </a:solidFill>
                                            <a:latin typeface="Cambria Math"/>
                                          </a:rPr>
                                        </m:ctrlPr>
                                      </m:mPr>
                                      <m:mr>
                                        <m:e>
                                          <m:r>
                                            <m:rPr>
                                              <m:brk m:alnAt="7"/>
                                            </m:rPr>
                                            <a:rPr lang="en-US" altLang="zh-CN" sz="2000" i="1" smtClean="0">
                                              <a:solidFill>
                                                <a:srgbClr val="0B338B"/>
                                              </a:solidFill>
                                              <a:latin typeface="Cambria Math" panose="02040503050406030204" pitchFamily="18" charset="0"/>
                                            </a:rPr>
                                            <m:t>⋮</m:t>
                                          </m:r>
                                        </m:e>
                                        <m:e/>
                                      </m:mr>
                                      <m:mr>
                                        <m:e>
                                          <m:r>
                                            <a:rPr lang="en-US" altLang="zh-CN" sz="2000" i="1">
                                              <a:solidFill>
                                                <a:srgbClr val="0B338B"/>
                                              </a:solidFill>
                                              <a:latin typeface="Cambria Math" panose="02040503050406030204" pitchFamily="18" charset="0"/>
                                            </a:rPr>
                                            <m:t>0</m:t>
                                          </m:r>
                                        </m:e>
                                        <m:e/>
                                      </m:mr>
                                      <m:mr>
                                        <m:e>
                                          <m:r>
                                            <a:rPr lang="en-US" altLang="zh-CN" sz="2000" i="1">
                                              <a:solidFill>
                                                <a:srgbClr val="0B338B"/>
                                              </a:solidFill>
                                              <a:latin typeface="Cambria Math" panose="02040503050406030204" pitchFamily="18" charset="0"/>
                                            </a:rPr>
                                            <m:t>1</m:t>
                                          </m:r>
                                        </m:e>
                                        <m:e/>
                                      </m:mr>
                                    </m:m>
                                  </m:e>
                                  <m:e>
                                    <m:m>
                                      <m:mPr>
                                        <m:mcs>
                                          <m:mc>
                                            <m:mcPr>
                                              <m:count m:val="3"/>
                                              <m:mcJc m:val="center"/>
                                            </m:mcPr>
                                          </m:mc>
                                        </m:mcs>
                                        <m:ctrlPr>
                                          <a:rPr lang="en-US" altLang="zh-CN" sz="2000" i="1" smtClean="0">
                                            <a:solidFill>
                                              <a:srgbClr val="0B338B"/>
                                            </a:solidFill>
                                            <a:latin typeface="Cambria Math"/>
                                          </a:rPr>
                                        </m:ctrlPr>
                                      </m:mPr>
                                      <m:mr>
                                        <m:e>
                                          <m:r>
                                            <m:rPr>
                                              <m:brk m:alnAt="7"/>
                                            </m:rPr>
                                            <a:rPr lang="en-US" altLang="zh-CN" sz="2000" i="1" smtClean="0">
                                              <a:solidFill>
                                                <a:srgbClr val="0B338B"/>
                                              </a:solidFill>
                                              <a:latin typeface="Cambria Math" panose="02040503050406030204" pitchFamily="18" charset="0"/>
                                            </a:rPr>
                                            <m:t>⋱</m:t>
                                          </m:r>
                                        </m:e>
                                        <m:e/>
                                        <m:e>
                                          <m:r>
                                            <a:rPr lang="en-US" altLang="zh-CN" sz="2000" i="1" smtClean="0">
                                              <a:solidFill>
                                                <a:srgbClr val="0B338B"/>
                                              </a:solidFill>
                                              <a:latin typeface="Cambria Math" panose="02040503050406030204" pitchFamily="18" charset="0"/>
                                            </a:rPr>
                                            <m:t>⋮</m:t>
                                          </m:r>
                                        </m:e>
                                      </m:mr>
                                      <m:mr>
                                        <m:e/>
                                        <m:e>
                                          <m:r>
                                            <a:rPr lang="en-US" altLang="zh-CN" sz="2000" i="1">
                                              <a:solidFill>
                                                <a:srgbClr val="0B338B"/>
                                              </a:solidFill>
                                              <a:latin typeface="Cambria Math" panose="02040503050406030204" pitchFamily="18" charset="0"/>
                                            </a:rPr>
                                            <m:t>1</m:t>
                                          </m:r>
                                        </m:e>
                                        <m:e>
                                          <m:r>
                                            <a:rPr lang="en-US" altLang="zh-CN" sz="2000" i="1">
                                              <a:solidFill>
                                                <a:srgbClr val="0B338B"/>
                                              </a:solidFill>
                                              <a:latin typeface="Cambria Math" panose="02040503050406030204" pitchFamily="18" charset="0"/>
                                            </a:rPr>
                                            <m:t>0</m:t>
                                          </m:r>
                                        </m:e>
                                      </m:mr>
                                      <m:mr>
                                        <m:e>
                                          <m:r>
                                            <a:rPr lang="en-US" altLang="zh-CN" sz="2000" i="1" smtClean="0">
                                              <a:solidFill>
                                                <a:srgbClr val="0B338B"/>
                                              </a:solidFill>
                                              <a:latin typeface="Cambria Math" panose="02040503050406030204" pitchFamily="18" charset="0"/>
                                            </a:rPr>
                                            <m:t>⋯</m:t>
                                          </m:r>
                                        </m:e>
                                        <m:e/>
                                        <m:e>
                                          <m:r>
                                            <a:rPr lang="en-US" altLang="zh-CN" sz="2000" i="1">
                                              <a:solidFill>
                                                <a:srgbClr val="0B338B"/>
                                              </a:solidFill>
                                              <a:latin typeface="Cambria Math" panose="02040503050406030204" pitchFamily="18" charset="0"/>
                                            </a:rPr>
                                            <m:t>0</m:t>
                                          </m:r>
                                        </m:e>
                                      </m:mr>
                                    </m:m>
                                  </m:e>
                                </m:mr>
                              </m:m>
                            </m:e>
                            <m:e/>
                          </m:mr>
                          <m:mr>
                            <m:e/>
                            <m:e/>
                            <m:e>
                              <m:m>
                                <m:mPr>
                                  <m:plcHide m:val="on"/>
                                  <m:mcs>
                                    <m:mc>
                                      <m:mcPr>
                                        <m:count m:val="3"/>
                                        <m:mcJc m:val="center"/>
                                      </m:mcPr>
                                    </m:mc>
                                  </m:mcs>
                                  <m:ctrlPr>
                                    <a:rPr lang="en-US" altLang="zh-CN" sz="2000" i="1" smtClean="0">
                                      <a:solidFill>
                                        <a:srgbClr val="0B338B"/>
                                      </a:solidFill>
                                      <a:latin typeface="Cambria Math"/>
                                    </a:rPr>
                                  </m:ctrlPr>
                                </m:mPr>
                                <m:mr>
                                  <m:e>
                                    <m:r>
                                      <a:rPr lang="en-US" altLang="zh-CN" sz="2000" i="1" smtClean="0">
                                        <a:solidFill>
                                          <a:srgbClr val="0B338B"/>
                                        </a:solidFill>
                                        <a:latin typeface="Cambria Math" panose="02040503050406030204" pitchFamily="18" charset="0"/>
                                      </a:rPr>
                                      <m:t>1</m:t>
                                    </m:r>
                                  </m:e>
                                  <m:e/>
                                  <m:e/>
                                </m:mr>
                                <m:mr>
                                  <m:e/>
                                  <m:e>
                                    <m:r>
                                      <a:rPr lang="en-US" altLang="zh-CN" sz="2000" i="1" smtClean="0">
                                        <a:solidFill>
                                          <a:srgbClr val="0B338B"/>
                                        </a:solidFill>
                                        <a:latin typeface="Cambria Math" panose="02040503050406030204" pitchFamily="18" charset="0"/>
                                      </a:rPr>
                                      <m:t>⋱</m:t>
                                    </m:r>
                                  </m:e>
                                  <m:e/>
                                </m:mr>
                                <m:mr>
                                  <m:e/>
                                  <m:e/>
                                  <m:e>
                                    <m:r>
                                      <a:rPr lang="en-US" altLang="zh-CN" sz="2000" i="1" smtClean="0">
                                        <a:solidFill>
                                          <a:srgbClr val="0B338B"/>
                                        </a:solidFill>
                                        <a:latin typeface="Cambria Math" panose="02040503050406030204" pitchFamily="18" charset="0"/>
                                      </a:rPr>
                                      <m:t>1</m:t>
                                    </m:r>
                                  </m:e>
                                </m:mr>
                              </m:m>
                            </m:e>
                          </m:mr>
                        </m:m>
                      </m:e>
                    </m:d>
                  </m:oMath>
                </a14:m>
                <a:r>
                  <a:rPr lang="zh-CN" altLang="en-US" dirty="0" smtClean="0">
                    <a:solidFill>
                      <a:srgbClr val="0B338B"/>
                    </a:solidFill>
                  </a:rPr>
                  <a:t>；</a:t>
                </a:r>
                <a:endParaRPr lang="zh-CN" altLang="en-US" dirty="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764275" y="1219200"/>
                <a:ext cx="10515600" cy="5512409"/>
              </a:xfrm>
              <a:prstGeom prst="rect">
                <a:avLst/>
              </a:prstGeom>
              <a:blipFill rotWithShape="1">
                <a:blip r:embed="rId2"/>
                <a:stretch>
                  <a:fillRect l="-928" t="-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51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2"/>
              <p:cNvSpPr txBox="1">
                <a:spLocks/>
              </p:cNvSpPr>
              <p:nvPr/>
            </p:nvSpPr>
            <p:spPr>
              <a:xfrm>
                <a:off x="764275" y="1461654"/>
                <a:ext cx="10515600" cy="47784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0"/>
                  </a:spcBef>
                  <a:buNone/>
                </a:pPr>
                <a:r>
                  <a:rPr lang="en-US" altLang="zh-CN" dirty="0" smtClean="0">
                    <a:solidFill>
                      <a:srgbClr val="0B338B"/>
                    </a:solidFill>
                  </a:rPr>
                  <a:t>2. </a:t>
                </a:r>
                <a:r>
                  <a:rPr lang="zh-CN" altLang="en-US" dirty="0" smtClean="0">
                    <a:solidFill>
                      <a:srgbClr val="0B338B"/>
                    </a:solidFill>
                  </a:rPr>
                  <a:t>倍法</a:t>
                </a:r>
                <a:r>
                  <a:rPr lang="zh-CN" altLang="en-US" dirty="0">
                    <a:solidFill>
                      <a:srgbClr val="0B338B"/>
                    </a:solidFill>
                  </a:rPr>
                  <a:t>阵</a:t>
                </a:r>
                <a:r>
                  <a:rPr lang="zh-CN" altLang="en-US" dirty="0" smtClean="0">
                    <a:solidFill>
                      <a:srgbClr val="0B338B"/>
                    </a:solidFill>
                  </a:rPr>
                  <a:t> </a:t>
                </a:r>
                <a14:m>
                  <m:oMath xmlns:m="http://schemas.openxmlformats.org/officeDocument/2006/math">
                    <m:r>
                      <a:rPr lang="en-US" altLang="zh-CN" b="0" i="1" smtClean="0">
                        <a:solidFill>
                          <a:srgbClr val="0B338B"/>
                        </a:solidFill>
                        <a:latin typeface="Cambria Math"/>
                      </a:rPr>
                      <m:t>𝑃</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𝑘</m:t>
                        </m:r>
                        <m:r>
                          <a:rPr lang="en-US" altLang="zh-CN" i="1" smtClean="0">
                            <a:solidFill>
                              <a:srgbClr val="0B338B"/>
                            </a:solidFill>
                            <a:latin typeface="Cambria Math" panose="02040503050406030204" pitchFamily="18" charset="0"/>
                          </a:rPr>
                          <m:t>)</m:t>
                        </m:r>
                      </m:e>
                    </m:d>
                  </m:oMath>
                </a14:m>
                <a:r>
                  <a:rPr lang="zh-CN" altLang="en-US" dirty="0">
                    <a:solidFill>
                      <a:srgbClr val="0B338B"/>
                    </a:solidFill>
                  </a:rPr>
                  <a:t> ：将</a:t>
                </a:r>
                <a14:m>
                  <m:oMath xmlns:m="http://schemas.openxmlformats.org/officeDocument/2006/math">
                    <m:r>
                      <a:rPr lang="en-US" altLang="zh-CN" i="1" dirty="0">
                        <a:solidFill>
                          <a:srgbClr val="0B338B"/>
                        </a:solidFill>
                        <a:latin typeface="Cambria Math" panose="02040503050406030204" pitchFamily="18" charset="0"/>
                      </a:rPr>
                      <m:t> </m:t>
                    </m:r>
                    <m:r>
                      <m:rPr>
                        <m:sty m:val="p"/>
                      </m:rPr>
                      <a:rPr lang="en-US" altLang="zh-CN" dirty="0">
                        <a:solidFill>
                          <a:srgbClr val="0B338B"/>
                        </a:solidFill>
                        <a:latin typeface="Cambria Math" panose="02040503050406030204" pitchFamily="18" charset="0"/>
                      </a:rPr>
                      <m:t>I</m:t>
                    </m:r>
                  </m:oMath>
                </a14:m>
                <a:r>
                  <a:rPr lang="zh-CN" altLang="en-US" dirty="0">
                    <a:solidFill>
                      <a:srgbClr val="0B338B"/>
                    </a:solidFill>
                  </a:rPr>
                  <a:t> 的第</a:t>
                </a:r>
                <a14:m>
                  <m:oMath xmlns:m="http://schemas.openxmlformats.org/officeDocument/2006/math">
                    <m: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 </m:t>
                    </m:r>
                  </m:oMath>
                </a14:m>
                <a:r>
                  <a:rPr lang="zh-CN" altLang="en-US" dirty="0" smtClean="0">
                    <a:solidFill>
                      <a:srgbClr val="0B338B"/>
                    </a:solidFill>
                  </a:rPr>
                  <a:t>行（</a:t>
                </a:r>
                <a:r>
                  <a:rPr lang="zh-CN" altLang="en-US" dirty="0">
                    <a:solidFill>
                      <a:srgbClr val="0B338B"/>
                    </a:solidFill>
                  </a:rPr>
                  <a:t>或第</a:t>
                </a:r>
                <a14:m>
                  <m:oMath xmlns:m="http://schemas.openxmlformats.org/officeDocument/2006/math">
                    <m: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 </m:t>
                    </m:r>
                  </m:oMath>
                </a14:m>
                <a:r>
                  <a:rPr lang="zh-CN" altLang="en-US" dirty="0" smtClean="0">
                    <a:solidFill>
                      <a:srgbClr val="0B338B"/>
                    </a:solidFill>
                  </a:rPr>
                  <a:t>列）乘非零数</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𝑘</m:t>
                    </m:r>
                    <m:r>
                      <a:rPr lang="zh-CN" altLang="en-US" i="1">
                        <a:solidFill>
                          <a:srgbClr val="0B338B"/>
                        </a:solidFill>
                        <a:latin typeface="Cambria Math" panose="02040503050406030204" pitchFamily="18" charset="0"/>
                      </a:rPr>
                      <m:t>，</m:t>
                    </m:r>
                  </m:oMath>
                </a14:m>
                <a:r>
                  <a:rPr lang="zh-CN" altLang="en-US" dirty="0" smtClean="0">
                    <a:solidFill>
                      <a:srgbClr val="0B338B"/>
                    </a:solidFill>
                  </a:rPr>
                  <a:t>即</a:t>
                </a:r>
                <a:endParaRPr lang="en-US" altLang="zh-CN" dirty="0" smtClean="0">
                  <a:solidFill>
                    <a:srgbClr val="0B338B"/>
                  </a:solidFill>
                </a:endParaRPr>
              </a:p>
              <a:p>
                <a:pPr marL="0" indent="0">
                  <a:spcBef>
                    <a:spcPts val="3000"/>
                  </a:spcBef>
                  <a:buFont typeface="Arial" panose="020B0604020202020204" pitchFamily="34" charset="0"/>
                  <a:buNone/>
                </a:pPr>
                <a:endParaRPr lang="en-US" altLang="zh-CN" dirty="0">
                  <a:solidFill>
                    <a:srgbClr val="0B338B"/>
                  </a:solidFill>
                </a:endParaRPr>
              </a:p>
              <a:p>
                <a:pPr marL="0" indent="0" algn="ctr">
                  <a:spcBef>
                    <a:spcPts val="3000"/>
                  </a:spcBef>
                  <a:buNone/>
                </a:pPr>
                <a14:m>
                  <m:oMathPara xmlns:m="http://schemas.openxmlformats.org/officeDocument/2006/math">
                    <m:oMathParaPr>
                      <m:jc m:val="centerGroup"/>
                    </m:oMathParaPr>
                    <m:oMath xmlns:m="http://schemas.openxmlformats.org/officeDocument/2006/math">
                      <m:r>
                        <a:rPr lang="en-US" altLang="zh-CN" i="1">
                          <a:solidFill>
                            <a:srgbClr val="0B338B"/>
                          </a:solidFill>
                          <a:latin typeface="Cambria Math"/>
                        </a:rPr>
                        <m:t> </m:t>
                      </m:r>
                      <m:r>
                        <a:rPr lang="en-US" altLang="zh-CN" b="0" i="1" smtClean="0">
                          <a:solidFill>
                            <a:srgbClr val="0B338B"/>
                          </a:solidFill>
                          <a:latin typeface="Cambria Math"/>
                        </a:rPr>
                        <m:t>𝑃</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𝑘</m:t>
                          </m:r>
                          <m:r>
                            <a:rPr lang="en-US" altLang="zh-CN" i="1">
                              <a:solidFill>
                                <a:srgbClr val="0B338B"/>
                              </a:solidFill>
                              <a:latin typeface="Cambria Math" panose="02040503050406030204" pitchFamily="18" charset="0"/>
                            </a:rPr>
                            <m:t>)</m:t>
                          </m:r>
                        </m:e>
                      </m:d>
                      <m:r>
                        <a:rPr lang="en-US" altLang="zh-CN" i="1">
                          <a:solidFill>
                            <a:srgbClr val="0B338B"/>
                          </a:solidFill>
                          <a:latin typeface="Cambria Math" panose="02040503050406030204" pitchFamily="18" charset="0"/>
                        </a:rPr>
                        <m:t>=</m:t>
                      </m:r>
                      <m:d>
                        <m:dPr>
                          <m:ctrlPr>
                            <a:rPr lang="en-US" altLang="zh-CN" i="1">
                              <a:solidFill>
                                <a:srgbClr val="0B338B"/>
                              </a:solidFill>
                              <a:latin typeface="Cambria Math"/>
                            </a:rPr>
                          </m:ctrlPr>
                        </m:dPr>
                        <m:e>
                          <m:m>
                            <m:mPr>
                              <m:plcHide m:val="on"/>
                              <m:mcs>
                                <m:mc>
                                  <m:mcPr>
                                    <m:count m:val="3"/>
                                    <m:mcJc m:val="center"/>
                                  </m:mcPr>
                                </m:mc>
                              </m:mcs>
                              <m:ctrlPr>
                                <a:rPr lang="en-US" altLang="zh-CN" i="1" smtClean="0">
                                  <a:solidFill>
                                    <a:srgbClr val="0B338B"/>
                                  </a:solidFill>
                                  <a:latin typeface="Cambria Math"/>
                                </a:rPr>
                              </m:ctrlPr>
                            </m:mPr>
                            <m:mr>
                              <m:e>
                                <m:m>
                                  <m:mPr>
                                    <m:plcHide m:val="on"/>
                                    <m:mcs>
                                      <m:mc>
                                        <m:mcPr>
                                          <m:count m:val="3"/>
                                          <m:mcJc m:val="center"/>
                                        </m:mcPr>
                                      </m:mc>
                                    </m:mcs>
                                    <m:ctrlPr>
                                      <a:rPr lang="en-US" altLang="zh-CN" i="1" smtClean="0">
                                        <a:solidFill>
                                          <a:srgbClr val="0B338B"/>
                                        </a:solidFill>
                                        <a:latin typeface="Cambria Math"/>
                                      </a:rPr>
                                    </m:ctrlPr>
                                  </m:mPr>
                                  <m:mr>
                                    <m:e>
                                      <m:r>
                                        <a:rPr lang="en-US" altLang="zh-CN" i="1" smtClean="0">
                                          <a:solidFill>
                                            <a:srgbClr val="0B338B"/>
                                          </a:solidFill>
                                          <a:latin typeface="Cambria Math" panose="02040503050406030204" pitchFamily="18" charset="0"/>
                                        </a:rPr>
                                        <m:t>1</m:t>
                                      </m:r>
                                    </m:e>
                                    <m:e/>
                                    <m:e/>
                                  </m:mr>
                                  <m:mr>
                                    <m:e/>
                                    <m:e>
                                      <m:r>
                                        <a:rPr lang="en-US" altLang="zh-CN" i="1" smtClean="0">
                                          <a:solidFill>
                                            <a:srgbClr val="0B338B"/>
                                          </a:solidFill>
                                          <a:latin typeface="Cambria Math" panose="02040503050406030204" pitchFamily="18" charset="0"/>
                                        </a:rPr>
                                        <m:t>⋱</m:t>
                                      </m:r>
                                    </m:e>
                                    <m:e/>
                                  </m:mr>
                                  <m:mr>
                                    <m:e/>
                                    <m:e/>
                                    <m:e>
                                      <m:r>
                                        <a:rPr lang="en-US" altLang="zh-CN" i="1" smtClean="0">
                                          <a:solidFill>
                                            <a:srgbClr val="0B338B"/>
                                          </a:solidFill>
                                          <a:latin typeface="Cambria Math" panose="02040503050406030204" pitchFamily="18" charset="0"/>
                                        </a:rPr>
                                        <m:t>1</m:t>
                                      </m:r>
                                    </m:e>
                                  </m:mr>
                                </m:m>
                              </m:e>
                              <m:e/>
                              <m:e/>
                            </m:mr>
                            <m:mr>
                              <m:e/>
                              <m:e>
                                <m:r>
                                  <a:rPr lang="en-US" altLang="zh-CN" i="1" smtClean="0">
                                    <a:solidFill>
                                      <a:srgbClr val="0B338B"/>
                                    </a:solidFill>
                                    <a:latin typeface="Cambria Math" panose="02040503050406030204" pitchFamily="18" charset="0"/>
                                  </a:rPr>
                                  <m:t>𝑘</m:t>
                                </m:r>
                              </m:e>
                              <m:e/>
                            </m:mr>
                            <m:mr>
                              <m:e/>
                              <m:e/>
                              <m:e>
                                <m:m>
                                  <m:mPr>
                                    <m:plcHide m:val="on"/>
                                    <m:mcs>
                                      <m:mc>
                                        <m:mcPr>
                                          <m:count m:val="3"/>
                                          <m:mcJc m:val="center"/>
                                        </m:mcPr>
                                      </m:mc>
                                    </m:mcs>
                                    <m:ctrlPr>
                                      <a:rPr lang="en-US" altLang="zh-CN" i="1" smtClean="0">
                                        <a:solidFill>
                                          <a:srgbClr val="0B338B"/>
                                        </a:solidFill>
                                        <a:latin typeface="Cambria Math"/>
                                      </a:rPr>
                                    </m:ctrlPr>
                                  </m:mPr>
                                  <m:mr>
                                    <m:e>
                                      <m:r>
                                        <a:rPr lang="en-US" altLang="zh-CN" i="1" smtClean="0">
                                          <a:solidFill>
                                            <a:srgbClr val="0B338B"/>
                                          </a:solidFill>
                                          <a:latin typeface="Cambria Math" panose="02040503050406030204" pitchFamily="18" charset="0"/>
                                        </a:rPr>
                                        <m:t>1</m:t>
                                      </m:r>
                                    </m:e>
                                    <m:e/>
                                    <m:e/>
                                  </m:mr>
                                  <m:mr>
                                    <m:e/>
                                    <m:e>
                                      <m:r>
                                        <a:rPr lang="en-US" altLang="zh-CN" i="1" smtClean="0">
                                          <a:solidFill>
                                            <a:srgbClr val="0B338B"/>
                                          </a:solidFill>
                                          <a:latin typeface="Cambria Math" panose="02040503050406030204" pitchFamily="18" charset="0"/>
                                        </a:rPr>
                                        <m:t>⋱</m:t>
                                      </m:r>
                                    </m:e>
                                    <m:e/>
                                  </m:mr>
                                  <m:mr>
                                    <m:e/>
                                    <m:e/>
                                    <m:e>
                                      <m:r>
                                        <a:rPr lang="en-US" altLang="zh-CN" i="1" smtClean="0">
                                          <a:solidFill>
                                            <a:srgbClr val="0B338B"/>
                                          </a:solidFill>
                                          <a:latin typeface="Cambria Math" panose="02040503050406030204" pitchFamily="18" charset="0"/>
                                        </a:rPr>
                                        <m:t>1</m:t>
                                      </m:r>
                                    </m:e>
                                  </m:mr>
                                </m:m>
                              </m:e>
                            </m:mr>
                          </m:m>
                        </m:e>
                      </m:d>
                      <m:r>
                        <a:rPr lang="zh-CN" altLang="en-US" i="1" smtClean="0">
                          <a:solidFill>
                            <a:srgbClr val="0B338B"/>
                          </a:solidFill>
                          <a:latin typeface="Cambria Math" panose="02040503050406030204" pitchFamily="18" charset="0"/>
                        </a:rPr>
                        <m:t>；</m:t>
                      </m:r>
                    </m:oMath>
                  </m:oMathPara>
                </a14:m>
                <a:endParaRPr lang="zh-CN" altLang="en-US" dirty="0">
                  <a:solidFill>
                    <a:srgbClr val="0B338B"/>
                  </a:solidFill>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764275" y="1461654"/>
                <a:ext cx="10515600" cy="4778447"/>
              </a:xfrm>
              <a:prstGeom prst="rect">
                <a:avLst/>
              </a:prstGeom>
              <a:blipFill rotWithShape="1">
                <a:blip r:embed="rId2"/>
                <a:stretch>
                  <a:fillRect l="-1159" t="-2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505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4" y="172750"/>
            <a:ext cx="5293625" cy="707886"/>
          </a:xfrm>
          <a:prstGeom prst="rect">
            <a:avLst/>
          </a:prstGeom>
          <a:solidFill>
            <a:schemeClr val="bg1"/>
          </a:solidFill>
        </p:spPr>
        <p:txBody>
          <a:bodyPr wrap="square" rtlCol="0">
            <a:spAutoFit/>
          </a:bodyPr>
          <a:lstStyle/>
          <a:p>
            <a:r>
              <a:rPr lang="zh-CN" altLang="en-US" sz="4000" dirty="0" smtClean="0">
                <a:solidFill>
                  <a:schemeClr val="accent2"/>
                </a:solidFill>
                <a:latin typeface="微软雅黑" panose="020B0503020204020204" pitchFamily="34" charset="-122"/>
                <a:ea typeface="微软雅黑" panose="020B0503020204020204" pitchFamily="34" charset="-122"/>
              </a:rPr>
              <a:t>矩阵的线性运算</a:t>
            </a:r>
            <a:endParaRPr lang="zh-CN" altLang="en-US" sz="4000"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nvSpPr>
        <p:spPr>
          <a:xfrm>
            <a:off x="1390651" y="1106679"/>
            <a:ext cx="9915524" cy="1631216"/>
          </a:xfrm>
          <a:prstGeom prst="rect">
            <a:avLst/>
          </a:prstGeom>
        </p:spPr>
        <p:txBody>
          <a:bodyPr wrap="square">
            <a:spAutoFit/>
          </a:bodyPr>
          <a:lstStyle/>
          <a:p>
            <a:pPr>
              <a:spcBef>
                <a:spcPts val="1200"/>
              </a:spcBef>
              <a:spcAft>
                <a:spcPts val="1200"/>
              </a:spcAft>
              <a:buClr>
                <a:srgbClr val="00B0F0"/>
              </a:buClr>
              <a:buSzPct val="90000"/>
            </a:pPr>
            <a:r>
              <a:rPr lang="zh-CN" altLang="en-US" sz="4000" dirty="0" smtClean="0">
                <a:latin typeface="+mj-ea"/>
                <a:ea typeface="+mj-ea"/>
              </a:rPr>
              <a:t>定义</a:t>
            </a:r>
            <a:r>
              <a:rPr lang="en-US" altLang="zh-CN" sz="4000" dirty="0" smtClean="0">
                <a:latin typeface="+mj-ea"/>
                <a:ea typeface="+mj-ea"/>
              </a:rPr>
              <a:t>:</a:t>
            </a:r>
            <a:r>
              <a:rPr lang="zh-CN" altLang="en-US" sz="4000" dirty="0" smtClean="0">
                <a:latin typeface="+mj-ea"/>
                <a:ea typeface="+mj-ea"/>
              </a:rPr>
              <a:t>  设                     ，                   ，                      </a:t>
            </a:r>
            <a:endParaRPr lang="en-US" altLang="zh-CN" sz="4000" dirty="0" smtClean="0">
              <a:latin typeface="+mj-ea"/>
              <a:ea typeface="+mj-ea"/>
            </a:endParaRPr>
          </a:p>
          <a:p>
            <a:pPr>
              <a:spcBef>
                <a:spcPts val="1200"/>
              </a:spcBef>
              <a:spcAft>
                <a:spcPts val="1200"/>
              </a:spcAft>
              <a:buClr>
                <a:srgbClr val="00B0F0"/>
              </a:buClr>
              <a:buSzPct val="90000"/>
            </a:pPr>
            <a:r>
              <a:rPr lang="zh-CN" altLang="en-US" sz="4000" dirty="0">
                <a:latin typeface="+mj-ea"/>
                <a:ea typeface="+mj-ea"/>
              </a:rPr>
              <a:t> </a:t>
            </a:r>
            <a:r>
              <a:rPr lang="zh-CN" altLang="en-US" sz="4000" dirty="0" smtClean="0">
                <a:latin typeface="+mj-ea"/>
                <a:ea typeface="+mj-ea"/>
              </a:rPr>
              <a:t>                                              </a:t>
            </a:r>
            <a:endParaRPr lang="zh-CN" altLang="en-US" sz="4000" dirty="0">
              <a:latin typeface="+mj-ea"/>
              <a:ea typeface="+mj-ea"/>
            </a:endParaRPr>
          </a:p>
        </p:txBody>
      </p:sp>
      <p:graphicFrame>
        <p:nvGraphicFramePr>
          <p:cNvPr id="7" name="Object 32"/>
          <p:cNvGraphicFramePr>
            <a:graphicFrameLocks noChangeAspect="1"/>
          </p:cNvGraphicFramePr>
          <p:nvPr>
            <p:extLst>
              <p:ext uri="{D42A27DB-BD31-4B8C-83A1-F6EECF244321}">
                <p14:modId xmlns:p14="http://schemas.microsoft.com/office/powerpoint/2010/main" val="1150164129"/>
              </p:ext>
            </p:extLst>
          </p:nvPr>
        </p:nvGraphicFramePr>
        <p:xfrm>
          <a:off x="3395663" y="1144412"/>
          <a:ext cx="2552700" cy="790575"/>
        </p:xfrm>
        <a:graphic>
          <a:graphicData uri="http://schemas.openxmlformats.org/presentationml/2006/ole">
            <mc:AlternateContent xmlns:mc="http://schemas.openxmlformats.org/markup-compatibility/2006">
              <mc:Choice xmlns:v="urn:schemas-microsoft-com:vml" Requires="v">
                <p:oleObj spid="_x0000_s68474" name="Equation" r:id="rId3" imgW="711000" imgH="241200" progId="Equation.DSMT4">
                  <p:embed/>
                </p:oleObj>
              </mc:Choice>
              <mc:Fallback>
                <p:oleObj name="Equation" r:id="rId3" imgW="711000" imgH="241200" progId="Equation.DSMT4">
                  <p:embed/>
                  <p:pic>
                    <p:nvPicPr>
                      <p:cNvPr id="0" name=""/>
                      <p:cNvPicPr>
                        <a:picLocks noChangeAspect="1" noChangeArrowheads="1"/>
                      </p:cNvPicPr>
                      <p:nvPr/>
                    </p:nvPicPr>
                    <p:blipFill>
                      <a:blip r:embed="rId4"/>
                      <a:srcRect/>
                      <a:stretch>
                        <a:fillRect/>
                      </a:stretch>
                    </p:blipFill>
                    <p:spPr bwMode="auto">
                      <a:xfrm>
                        <a:off x="3395663" y="1144412"/>
                        <a:ext cx="2552700" cy="790575"/>
                      </a:xfrm>
                      <a:prstGeom prst="rect">
                        <a:avLst/>
                      </a:prstGeom>
                      <a:noFill/>
                      <a:extLst/>
                    </p:spPr>
                  </p:pic>
                </p:oleObj>
              </mc:Fallback>
            </mc:AlternateContent>
          </a:graphicData>
        </a:graphic>
      </p:graphicFrame>
      <p:graphicFrame>
        <p:nvGraphicFramePr>
          <p:cNvPr id="8" name="Object 32"/>
          <p:cNvGraphicFramePr>
            <a:graphicFrameLocks noChangeAspect="1"/>
          </p:cNvGraphicFramePr>
          <p:nvPr>
            <p:extLst>
              <p:ext uri="{D42A27DB-BD31-4B8C-83A1-F6EECF244321}">
                <p14:modId xmlns:p14="http://schemas.microsoft.com/office/powerpoint/2010/main" val="2184195592"/>
              </p:ext>
            </p:extLst>
          </p:nvPr>
        </p:nvGraphicFramePr>
        <p:xfrm>
          <a:off x="6364288" y="1144412"/>
          <a:ext cx="2506662" cy="790575"/>
        </p:xfrm>
        <a:graphic>
          <a:graphicData uri="http://schemas.openxmlformats.org/presentationml/2006/ole">
            <mc:AlternateContent xmlns:mc="http://schemas.openxmlformats.org/markup-compatibility/2006">
              <mc:Choice xmlns:v="urn:schemas-microsoft-com:vml" Requires="v">
                <p:oleObj spid="_x0000_s68475" name="Equation" r:id="rId5" imgW="698400" imgH="241200" progId="Equation.DSMT4">
                  <p:embed/>
                </p:oleObj>
              </mc:Choice>
              <mc:Fallback>
                <p:oleObj name="Equation" r:id="rId5" imgW="698400" imgH="241200" progId="Equation.DSMT4">
                  <p:embed/>
                  <p:pic>
                    <p:nvPicPr>
                      <p:cNvPr id="0" name=""/>
                      <p:cNvPicPr>
                        <a:picLocks noChangeAspect="1" noChangeArrowheads="1"/>
                      </p:cNvPicPr>
                      <p:nvPr/>
                    </p:nvPicPr>
                    <p:blipFill>
                      <a:blip r:embed="rId6"/>
                      <a:srcRect/>
                      <a:stretch>
                        <a:fillRect/>
                      </a:stretch>
                    </p:blipFill>
                    <p:spPr bwMode="auto">
                      <a:xfrm>
                        <a:off x="6364288" y="1144412"/>
                        <a:ext cx="2506662" cy="790575"/>
                      </a:xfrm>
                      <a:prstGeom prst="rect">
                        <a:avLst/>
                      </a:prstGeom>
                      <a:noFill/>
                      <a:extLst/>
                    </p:spPr>
                  </p:pic>
                </p:oleObj>
              </mc:Fallback>
            </mc:AlternateContent>
          </a:graphicData>
        </a:graphic>
      </p:graphicFrame>
      <p:graphicFrame>
        <p:nvGraphicFramePr>
          <p:cNvPr id="9" name="Object 32"/>
          <p:cNvGraphicFramePr>
            <a:graphicFrameLocks noChangeAspect="1"/>
          </p:cNvGraphicFramePr>
          <p:nvPr>
            <p:extLst>
              <p:ext uri="{D42A27DB-BD31-4B8C-83A1-F6EECF244321}">
                <p14:modId xmlns:p14="http://schemas.microsoft.com/office/powerpoint/2010/main" val="3536796472"/>
              </p:ext>
            </p:extLst>
          </p:nvPr>
        </p:nvGraphicFramePr>
        <p:xfrm>
          <a:off x="2832100" y="2058988"/>
          <a:ext cx="4467225" cy="790575"/>
        </p:xfrm>
        <a:graphic>
          <a:graphicData uri="http://schemas.openxmlformats.org/presentationml/2006/ole">
            <mc:AlternateContent xmlns:mc="http://schemas.openxmlformats.org/markup-compatibility/2006">
              <mc:Choice xmlns:v="urn:schemas-microsoft-com:vml" Requires="v">
                <p:oleObj spid="_x0000_s68476" name="Equation" r:id="rId7" imgW="1244520" imgH="241200" progId="Equation.DSMT4">
                  <p:embed/>
                </p:oleObj>
              </mc:Choice>
              <mc:Fallback>
                <p:oleObj name="Equation" r:id="rId7" imgW="1244520" imgH="241200" progId="Equation.DSMT4">
                  <p:embed/>
                  <p:pic>
                    <p:nvPicPr>
                      <p:cNvPr id="0" name=""/>
                      <p:cNvPicPr>
                        <a:picLocks noChangeAspect="1" noChangeArrowheads="1"/>
                      </p:cNvPicPr>
                      <p:nvPr/>
                    </p:nvPicPr>
                    <p:blipFill>
                      <a:blip r:embed="rId8"/>
                      <a:srcRect/>
                      <a:stretch>
                        <a:fillRect/>
                      </a:stretch>
                    </p:blipFill>
                    <p:spPr bwMode="auto">
                      <a:xfrm>
                        <a:off x="2832100" y="2058988"/>
                        <a:ext cx="4467225" cy="790575"/>
                      </a:xfrm>
                      <a:prstGeom prst="rect">
                        <a:avLst/>
                      </a:prstGeom>
                      <a:noFill/>
                      <a:extLst/>
                    </p:spPr>
                  </p:pic>
                </p:oleObj>
              </mc:Fallback>
            </mc:AlternateContent>
          </a:graphicData>
        </a:graphic>
      </p:graphicFrame>
      <p:sp>
        <p:nvSpPr>
          <p:cNvPr id="3" name="矩形 2"/>
          <p:cNvSpPr/>
          <p:nvPr/>
        </p:nvSpPr>
        <p:spPr>
          <a:xfrm>
            <a:off x="3481134" y="3075057"/>
            <a:ext cx="3005951" cy="707886"/>
          </a:xfrm>
          <a:prstGeom prst="rect">
            <a:avLst/>
          </a:prstGeom>
        </p:spPr>
        <p:txBody>
          <a:bodyPr wrap="none">
            <a:spAutoFit/>
          </a:bodyPr>
          <a:lstStyle/>
          <a:p>
            <a:r>
              <a:rPr lang="zh-CN" altLang="en-US" sz="4000" dirty="0">
                <a:solidFill>
                  <a:prstClr val="black"/>
                </a:solidFill>
              </a:rPr>
              <a:t>的</a:t>
            </a:r>
            <a:r>
              <a:rPr lang="zh-CN" altLang="en-US" sz="4000" dirty="0"/>
              <a:t>负</a:t>
            </a:r>
            <a:r>
              <a:rPr lang="zh-CN" altLang="en-US" sz="4000" dirty="0" smtClean="0"/>
              <a:t>矩阵</a:t>
            </a:r>
            <a:r>
              <a:rPr lang="zh-CN" altLang="en-US" sz="4000" dirty="0" smtClean="0">
                <a:solidFill>
                  <a:prstClr val="black"/>
                </a:solidFill>
              </a:rPr>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957881013"/>
              </p:ext>
            </p:extLst>
          </p:nvPr>
        </p:nvGraphicFramePr>
        <p:xfrm>
          <a:off x="2978150" y="3158331"/>
          <a:ext cx="547688" cy="541337"/>
        </p:xfrm>
        <a:graphic>
          <a:graphicData uri="http://schemas.openxmlformats.org/presentationml/2006/ole">
            <mc:AlternateContent xmlns:mc="http://schemas.openxmlformats.org/markup-compatibility/2006">
              <mc:Choice xmlns:v="urn:schemas-microsoft-com:vml" Requires="v">
                <p:oleObj spid="_x0000_s68477" name="Equation" r:id="rId9" imgW="152280" imgH="164880" progId="Equation.DSMT4">
                  <p:embed/>
                </p:oleObj>
              </mc:Choice>
              <mc:Fallback>
                <p:oleObj name="Equation" r:id="rId9" imgW="152280" imgH="164880" progId="Equation.DSMT4">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8150" y="3158331"/>
                        <a:ext cx="5476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95758820"/>
              </p:ext>
            </p:extLst>
          </p:nvPr>
        </p:nvGraphicFramePr>
        <p:xfrm>
          <a:off x="5848350" y="3121025"/>
          <a:ext cx="3286125" cy="793750"/>
        </p:xfrm>
        <a:graphic>
          <a:graphicData uri="http://schemas.openxmlformats.org/presentationml/2006/ole">
            <mc:AlternateContent xmlns:mc="http://schemas.openxmlformats.org/markup-compatibility/2006">
              <mc:Choice xmlns:v="urn:schemas-microsoft-com:vml" Requires="v">
                <p:oleObj spid="_x0000_s68478" name="Equation" r:id="rId11" imgW="914400" imgH="241200" progId="Equation.DSMT4">
                  <p:embed/>
                </p:oleObj>
              </mc:Choice>
              <mc:Fallback>
                <p:oleObj name="Equation" r:id="rId11" imgW="914400" imgH="241200" progId="Equation.DSMT4">
                  <p:embed/>
                  <p:pic>
                    <p:nvPicPr>
                      <p:cNvPr id="0" name="Object 32"/>
                      <p:cNvPicPr>
                        <a:picLocks noChangeAspect="1" noChangeArrowheads="1"/>
                      </p:cNvPicPr>
                      <p:nvPr/>
                    </p:nvPicPr>
                    <p:blipFill>
                      <a:blip r:embed="rId12"/>
                      <a:srcRect/>
                      <a:stretch>
                        <a:fillRect/>
                      </a:stretch>
                    </p:blipFill>
                    <p:spPr bwMode="auto">
                      <a:xfrm>
                        <a:off x="5848350" y="3121025"/>
                        <a:ext cx="32861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768123969"/>
              </p:ext>
            </p:extLst>
          </p:nvPr>
        </p:nvGraphicFramePr>
        <p:xfrm>
          <a:off x="3036888" y="4208463"/>
          <a:ext cx="3924300" cy="666750"/>
        </p:xfrm>
        <a:graphic>
          <a:graphicData uri="http://schemas.openxmlformats.org/presentationml/2006/ole">
            <mc:AlternateContent xmlns:mc="http://schemas.openxmlformats.org/markup-compatibility/2006">
              <mc:Choice xmlns:v="urn:schemas-microsoft-com:vml" Requires="v">
                <p:oleObj spid="_x0000_s68479" name="Equation" r:id="rId13" imgW="1091880" imgH="203040" progId="Equation.DSMT4">
                  <p:embed/>
                </p:oleObj>
              </mc:Choice>
              <mc:Fallback>
                <p:oleObj name="Equation" r:id="rId13" imgW="1091880" imgH="203040" progId="Equation.DSMT4">
                  <p:embed/>
                  <p:pic>
                    <p:nvPicPr>
                      <p:cNvPr id="0" name="Object 32"/>
                      <p:cNvPicPr>
                        <a:picLocks noChangeAspect="1" noChangeArrowheads="1"/>
                      </p:cNvPicPr>
                      <p:nvPr/>
                    </p:nvPicPr>
                    <p:blipFill>
                      <a:blip r:embed="rId14"/>
                      <a:srcRect/>
                      <a:stretch>
                        <a:fillRect/>
                      </a:stretch>
                    </p:blipFill>
                    <p:spPr bwMode="auto">
                      <a:xfrm>
                        <a:off x="3036888" y="4208463"/>
                        <a:ext cx="39243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2928481" y="5141982"/>
            <a:ext cx="1210588" cy="707886"/>
          </a:xfrm>
          <a:prstGeom prst="rect">
            <a:avLst/>
          </a:prstGeom>
        </p:spPr>
        <p:txBody>
          <a:bodyPr wrap="none">
            <a:spAutoFit/>
          </a:bodyPr>
          <a:lstStyle/>
          <a:p>
            <a:r>
              <a:rPr lang="zh-CN" altLang="en-US" sz="4000" dirty="0"/>
              <a:t>数乘</a:t>
            </a:r>
            <a:endParaRPr lang="zh-CN" altLang="en-US" dirty="0"/>
          </a:p>
        </p:txBody>
      </p:sp>
      <p:graphicFrame>
        <p:nvGraphicFramePr>
          <p:cNvPr id="20" name="对象 19"/>
          <p:cNvGraphicFramePr>
            <a:graphicFrameLocks noChangeAspect="1"/>
          </p:cNvGraphicFramePr>
          <p:nvPr>
            <p:extLst>
              <p:ext uri="{D42A27DB-BD31-4B8C-83A1-F6EECF244321}">
                <p14:modId xmlns:p14="http://schemas.microsoft.com/office/powerpoint/2010/main" val="1959048751"/>
              </p:ext>
            </p:extLst>
          </p:nvPr>
        </p:nvGraphicFramePr>
        <p:xfrm>
          <a:off x="4303713" y="5187950"/>
          <a:ext cx="4291012" cy="788988"/>
        </p:xfrm>
        <a:graphic>
          <a:graphicData uri="http://schemas.openxmlformats.org/presentationml/2006/ole">
            <mc:AlternateContent xmlns:mc="http://schemas.openxmlformats.org/markup-compatibility/2006">
              <mc:Choice xmlns:v="urn:schemas-microsoft-com:vml" Requires="v">
                <p:oleObj spid="_x0000_s68480" name="Equation" r:id="rId15" imgW="1193760" imgH="241200" progId="Equation.DSMT4">
                  <p:embed/>
                </p:oleObj>
              </mc:Choice>
              <mc:Fallback>
                <p:oleObj name="Equation" r:id="rId15" imgW="1193760" imgH="241200" progId="Equation.DSMT4">
                  <p:embed/>
                  <p:pic>
                    <p:nvPicPr>
                      <p:cNvPr id="0" name=""/>
                      <p:cNvPicPr>
                        <a:picLocks noChangeAspect="1" noChangeArrowheads="1"/>
                      </p:cNvPicPr>
                      <p:nvPr/>
                    </p:nvPicPr>
                    <p:blipFill>
                      <a:blip r:embed="rId16"/>
                      <a:srcRect/>
                      <a:stretch>
                        <a:fillRect/>
                      </a:stretch>
                    </p:blipFill>
                    <p:spPr bwMode="auto">
                      <a:xfrm>
                        <a:off x="4303713" y="5187950"/>
                        <a:ext cx="42910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矩形 20"/>
          <p:cNvSpPr/>
          <p:nvPr/>
        </p:nvSpPr>
        <p:spPr>
          <a:xfrm>
            <a:off x="1847851" y="6050154"/>
            <a:ext cx="8410574" cy="523220"/>
          </a:xfrm>
          <a:prstGeom prst="rect">
            <a:avLst/>
          </a:prstGeom>
        </p:spPr>
        <p:txBody>
          <a:bodyPr wrap="square">
            <a:spAutoFit/>
          </a:bodyPr>
          <a:lstStyle/>
          <a:p>
            <a:pPr>
              <a:spcBef>
                <a:spcPts val="1200"/>
              </a:spcBef>
              <a:spcAft>
                <a:spcPts val="1200"/>
              </a:spcAft>
              <a:buClr>
                <a:srgbClr val="00B0F0"/>
              </a:buClr>
              <a:buSzPct val="90000"/>
            </a:pPr>
            <a:r>
              <a:rPr lang="zh-CN" altLang="en-US" sz="2800" b="1" dirty="0" smtClean="0">
                <a:latin typeface="+mn-ea"/>
              </a:rPr>
              <a:t>矩阵的加法运算、数乘运算统称为矩阵的</a:t>
            </a:r>
            <a:r>
              <a:rPr lang="zh-CN" altLang="en-US" sz="2800" b="1" dirty="0" smtClean="0">
                <a:solidFill>
                  <a:schemeClr val="accent1">
                    <a:lumMod val="60000"/>
                    <a:lumOff val="40000"/>
                  </a:schemeClr>
                </a:solidFill>
                <a:latin typeface="+mn-ea"/>
              </a:rPr>
              <a:t>线性运算</a:t>
            </a:r>
            <a:r>
              <a:rPr lang="en-US" altLang="zh-CN" sz="2800" b="1" dirty="0" smtClean="0">
                <a:latin typeface="+mn-ea"/>
              </a:rPr>
              <a:t>.</a:t>
            </a:r>
            <a:endParaRPr lang="zh-CN" altLang="en-US" sz="2800" dirty="0">
              <a:latin typeface="+mj-ea"/>
              <a:ea typeface="+mj-ea"/>
            </a:endParaRPr>
          </a:p>
        </p:txBody>
      </p:sp>
    </p:spTree>
    <p:extLst>
      <p:ext uri="{BB962C8B-B14F-4D97-AF65-F5344CB8AC3E}">
        <p14:creationId xmlns:p14="http://schemas.microsoft.com/office/powerpoint/2010/main" val="1189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txBox="1">
                <a:spLocks/>
              </p:cNvSpPr>
              <p:nvPr/>
            </p:nvSpPr>
            <p:spPr>
              <a:xfrm>
                <a:off x="764275" y="970282"/>
                <a:ext cx="10515600" cy="54232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0"/>
                  </a:spcBef>
                  <a:buNone/>
                </a:pPr>
                <a:r>
                  <a:rPr lang="en-US" altLang="zh-CN" dirty="0" smtClean="0">
                    <a:solidFill>
                      <a:srgbClr val="0B338B"/>
                    </a:solidFill>
                  </a:rPr>
                  <a:t>3. </a:t>
                </a:r>
                <a:r>
                  <a:rPr lang="zh-CN" altLang="en-US" dirty="0">
                    <a:solidFill>
                      <a:srgbClr val="0B338B"/>
                    </a:solidFill>
                  </a:rPr>
                  <a:t>消</a:t>
                </a:r>
                <a:r>
                  <a:rPr lang="zh-CN" altLang="en-US" dirty="0" smtClean="0">
                    <a:solidFill>
                      <a:srgbClr val="0B338B"/>
                    </a:solidFill>
                  </a:rPr>
                  <a:t>法</a:t>
                </a:r>
                <a:r>
                  <a:rPr lang="zh-CN" altLang="en-US" dirty="0">
                    <a:solidFill>
                      <a:srgbClr val="0B338B"/>
                    </a:solidFill>
                  </a:rPr>
                  <a:t>阵 </a:t>
                </a:r>
                <a14:m>
                  <m:oMath xmlns:m="http://schemas.openxmlformats.org/officeDocument/2006/math">
                    <m:r>
                      <a:rPr lang="en-US" altLang="zh-CN" b="0" i="1" smtClean="0">
                        <a:solidFill>
                          <a:srgbClr val="0B338B"/>
                        </a:solidFill>
                        <a:latin typeface="Cambria Math"/>
                      </a:rPr>
                      <m:t>𝑃</m:t>
                    </m:r>
                    <m:r>
                      <a:rPr lang="en-US" altLang="zh-CN" i="1">
                        <a:solidFill>
                          <a:srgbClr val="0B338B"/>
                        </a:solidFill>
                        <a:latin typeface="Cambria Math"/>
                      </a:rPr>
                      <m:t> </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𝑘</m:t>
                        </m:r>
                        <m:r>
                          <a:rPr lang="en-US" altLang="zh-CN" i="1" smtClean="0">
                            <a:solidFill>
                              <a:srgbClr val="0B338B"/>
                            </a:solidFill>
                            <a:latin typeface="Cambria Math" panose="02040503050406030204" pitchFamily="18" charset="0"/>
                          </a:rPr>
                          <m:t>)</m:t>
                        </m:r>
                      </m:e>
                    </m:d>
                  </m:oMath>
                </a14:m>
                <a:r>
                  <a:rPr lang="zh-CN" altLang="en-US" dirty="0">
                    <a:solidFill>
                      <a:srgbClr val="0B338B"/>
                    </a:solidFill>
                  </a:rPr>
                  <a:t> ：将</a:t>
                </a:r>
                <a14:m>
                  <m:oMath xmlns:m="http://schemas.openxmlformats.org/officeDocument/2006/math">
                    <m:r>
                      <a:rPr lang="en-US" altLang="zh-CN" i="1" dirty="0">
                        <a:solidFill>
                          <a:srgbClr val="0B338B"/>
                        </a:solidFill>
                        <a:latin typeface="Cambria Math" panose="02040503050406030204" pitchFamily="18" charset="0"/>
                      </a:rPr>
                      <m:t> </m:t>
                    </m:r>
                    <m:r>
                      <m:rPr>
                        <m:sty m:val="p"/>
                      </m:rPr>
                      <a:rPr lang="en-US" altLang="zh-CN" dirty="0">
                        <a:solidFill>
                          <a:srgbClr val="0B338B"/>
                        </a:solidFill>
                        <a:latin typeface="Cambria Math" panose="02040503050406030204" pitchFamily="18" charset="0"/>
                      </a:rPr>
                      <m:t>I</m:t>
                    </m:r>
                  </m:oMath>
                </a14:m>
                <a:r>
                  <a:rPr lang="zh-CN" altLang="en-US" dirty="0">
                    <a:solidFill>
                      <a:srgbClr val="0B338B"/>
                    </a:solidFill>
                  </a:rPr>
                  <a:t> 的第</a:t>
                </a:r>
                <a14:m>
                  <m:oMath xmlns:m="http://schemas.openxmlformats.org/officeDocument/2006/math">
                    <m:r>
                      <a:rPr lang="en-US" altLang="zh-CN" i="1">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行</a:t>
                </a:r>
                <a:r>
                  <a:rPr lang="zh-CN" altLang="en-US" dirty="0">
                    <a:solidFill>
                      <a:srgbClr val="0B338B"/>
                    </a:solidFill>
                  </a:rPr>
                  <a:t>（或第</a:t>
                </a:r>
                <a14:m>
                  <m:oMath xmlns:m="http://schemas.openxmlformats.org/officeDocument/2006/math">
                    <m: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 </m:t>
                    </m:r>
                  </m:oMath>
                </a14:m>
                <a:r>
                  <a:rPr lang="zh-CN" altLang="en-US" dirty="0">
                    <a:solidFill>
                      <a:srgbClr val="0B338B"/>
                    </a:solidFill>
                  </a:rPr>
                  <a:t>列</a:t>
                </a:r>
                <a:r>
                  <a:rPr lang="zh-CN" altLang="en-US" dirty="0" smtClean="0">
                    <a:solidFill>
                      <a:srgbClr val="0B338B"/>
                    </a:solidFill>
                  </a:rPr>
                  <a:t>）的</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𝑘</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倍加到</a:t>
                </a:r>
                <a:r>
                  <a:rPr lang="zh-CN" altLang="en-US" dirty="0">
                    <a:solidFill>
                      <a:srgbClr val="0B338B"/>
                    </a:solidFill>
                  </a:rPr>
                  <a:t>第</a:t>
                </a:r>
                <a14:m>
                  <m:oMath xmlns:m="http://schemas.openxmlformats.org/officeDocument/2006/math">
                    <m:r>
                      <a:rPr lang="en-US" altLang="zh-CN" i="1">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 </m:t>
                    </m:r>
                  </m:oMath>
                </a14:m>
                <a:r>
                  <a:rPr lang="zh-CN" altLang="en-US" dirty="0">
                    <a:solidFill>
                      <a:srgbClr val="0B338B"/>
                    </a:solidFill>
                  </a:rPr>
                  <a:t>行（或第</a:t>
                </a:r>
                <a14:m>
                  <m:oMath xmlns:m="http://schemas.openxmlformats.org/officeDocument/2006/math">
                    <m:r>
                      <a:rPr lang="en-US" altLang="zh-CN" i="1">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𝑗</m:t>
                    </m:r>
                    <m:r>
                      <a:rPr lang="en-US" altLang="zh-CN" i="1">
                        <a:solidFill>
                          <a:srgbClr val="0B338B"/>
                        </a:solidFill>
                        <a:latin typeface="Cambria Math" panose="02040503050406030204" pitchFamily="18" charset="0"/>
                      </a:rPr>
                      <m:t> </m:t>
                    </m:r>
                  </m:oMath>
                </a14:m>
                <a:r>
                  <a:rPr lang="zh-CN" altLang="en-US" dirty="0">
                    <a:solidFill>
                      <a:srgbClr val="0B338B"/>
                    </a:solidFill>
                  </a:rPr>
                  <a:t>列）</a:t>
                </a:r>
                <a:r>
                  <a:rPr lang="en-US" altLang="zh-CN" dirty="0" smtClean="0">
                    <a:solidFill>
                      <a:srgbClr val="0B338B"/>
                    </a:solidFill>
                  </a:rPr>
                  <a:t>. </a:t>
                </a:r>
                <a:r>
                  <a:rPr lang="zh-CN" altLang="en-US" dirty="0" smtClean="0">
                    <a:solidFill>
                      <a:srgbClr val="0B338B"/>
                    </a:solidFill>
                  </a:rPr>
                  <a:t>即</a:t>
                </a:r>
                <a:endParaRPr lang="en-US" altLang="zh-CN" dirty="0" smtClean="0">
                  <a:solidFill>
                    <a:srgbClr val="0B338B"/>
                  </a:solidFill>
                </a:endParaRPr>
              </a:p>
              <a:p>
                <a:pPr>
                  <a:spcBef>
                    <a:spcPts val="3000"/>
                  </a:spcBef>
                </a:pPr>
                <a:endParaRPr lang="en-US" altLang="zh-CN" dirty="0">
                  <a:solidFill>
                    <a:srgbClr val="0B338B"/>
                  </a:solidFill>
                </a:endParaRPr>
              </a:p>
              <a:p>
                <a:pPr marL="0" indent="0" algn="ctr">
                  <a:spcBef>
                    <a:spcPts val="3000"/>
                  </a:spcBef>
                  <a:buNone/>
                </a:pPr>
                <a14:m>
                  <m:oMath xmlns:m="http://schemas.openxmlformats.org/officeDocument/2006/math">
                    <m:r>
                      <a:rPr lang="en-US" altLang="zh-CN" sz="2400" b="0" i="1" smtClean="0">
                        <a:solidFill>
                          <a:srgbClr val="0B338B"/>
                        </a:solidFill>
                        <a:latin typeface="Cambria Math"/>
                      </a:rPr>
                      <m:t>𝑃</m:t>
                    </m:r>
                    <m:r>
                      <a:rPr lang="en-US" altLang="zh-CN" sz="2400" i="1">
                        <a:solidFill>
                          <a:srgbClr val="0B338B"/>
                        </a:solidFill>
                        <a:latin typeface="Cambria Math"/>
                      </a:rPr>
                      <m:t> </m:t>
                    </m:r>
                    <m:d>
                      <m:dPr>
                        <m:ctrlPr>
                          <a:rPr lang="en-US" altLang="zh-CN" sz="1800" i="1">
                            <a:solidFill>
                              <a:srgbClr val="0B338B"/>
                            </a:solidFill>
                            <a:latin typeface="Cambria Math"/>
                          </a:rPr>
                        </m:ctrlPr>
                      </m:dPr>
                      <m:e>
                        <m:r>
                          <a:rPr lang="en-US" altLang="zh-CN" sz="1800" i="1">
                            <a:solidFill>
                              <a:srgbClr val="0B338B"/>
                            </a:solidFill>
                            <a:latin typeface="Cambria Math" panose="02040503050406030204" pitchFamily="18" charset="0"/>
                          </a:rPr>
                          <m:t>𝑖</m:t>
                        </m:r>
                        <m:r>
                          <a:rPr lang="en-US" altLang="zh-CN" sz="1800" i="1">
                            <a:solidFill>
                              <a:srgbClr val="0B338B"/>
                            </a:solidFill>
                            <a:latin typeface="Cambria Math" panose="02040503050406030204" pitchFamily="18" charset="0"/>
                          </a:rPr>
                          <m:t>,</m:t>
                        </m:r>
                        <m:r>
                          <a:rPr lang="en-US" altLang="zh-CN" sz="1800" i="1">
                            <a:solidFill>
                              <a:srgbClr val="0B338B"/>
                            </a:solidFill>
                            <a:latin typeface="Cambria Math" panose="02040503050406030204" pitchFamily="18" charset="0"/>
                          </a:rPr>
                          <m:t>𝑗</m:t>
                        </m:r>
                        <m:r>
                          <a:rPr lang="en-US" altLang="zh-CN" sz="1800" i="1" smtClean="0">
                            <a:solidFill>
                              <a:srgbClr val="0B338B"/>
                            </a:solidFill>
                            <a:latin typeface="Cambria Math" panose="02040503050406030204" pitchFamily="18" charset="0"/>
                          </a:rPr>
                          <m:t>(</m:t>
                        </m:r>
                        <m:r>
                          <a:rPr lang="en-US" altLang="zh-CN" sz="1800" i="1" smtClean="0">
                            <a:solidFill>
                              <a:srgbClr val="0B338B"/>
                            </a:solidFill>
                            <a:latin typeface="Cambria Math" panose="02040503050406030204" pitchFamily="18" charset="0"/>
                          </a:rPr>
                          <m:t>𝑘</m:t>
                        </m:r>
                        <m:r>
                          <a:rPr lang="en-US" altLang="zh-CN" sz="1800" i="1" smtClean="0">
                            <a:solidFill>
                              <a:srgbClr val="0B338B"/>
                            </a:solidFill>
                            <a:latin typeface="Cambria Math" panose="02040503050406030204" pitchFamily="18" charset="0"/>
                          </a:rPr>
                          <m:t>)</m:t>
                        </m:r>
                      </m:e>
                    </m:d>
                    <m:r>
                      <a:rPr lang="en-US" altLang="zh-CN" sz="1800" i="1">
                        <a:solidFill>
                          <a:srgbClr val="0B338B"/>
                        </a:solidFill>
                        <a:latin typeface="Cambria Math" panose="02040503050406030204" pitchFamily="18" charset="0"/>
                      </a:rPr>
                      <m:t>=</m:t>
                    </m:r>
                    <m:d>
                      <m:dPr>
                        <m:ctrlPr>
                          <a:rPr lang="en-US" altLang="zh-CN" sz="1800" i="1">
                            <a:solidFill>
                              <a:srgbClr val="0B338B"/>
                            </a:solidFill>
                            <a:latin typeface="Cambria Math"/>
                          </a:rPr>
                        </m:ctrlPr>
                      </m:dPr>
                      <m:e>
                        <m:m>
                          <m:mPr>
                            <m:plcHide m:val="on"/>
                            <m:mcs>
                              <m:mc>
                                <m:mcPr>
                                  <m:count m:val="3"/>
                                  <m:mcJc m:val="center"/>
                                </m:mcPr>
                              </m:mc>
                            </m:mcs>
                            <m:ctrlPr>
                              <a:rPr lang="en-US" altLang="zh-CN" sz="1800" i="1" smtClean="0">
                                <a:solidFill>
                                  <a:srgbClr val="0B338B"/>
                                </a:solidFill>
                                <a:latin typeface="Cambria Math"/>
                              </a:rPr>
                            </m:ctrlPr>
                          </m:mPr>
                          <m:mr>
                            <m:e>
                              <m:m>
                                <m:mPr>
                                  <m:plcHide m:val="on"/>
                                  <m:mcs>
                                    <m:mc>
                                      <m:mcPr>
                                        <m:count m:val="3"/>
                                        <m:mcJc m:val="center"/>
                                      </m:mcPr>
                                    </m:mc>
                                  </m:mcs>
                                  <m:ctrlPr>
                                    <a:rPr lang="en-US" altLang="zh-CN" sz="1800" i="1" smtClean="0">
                                      <a:solidFill>
                                        <a:srgbClr val="0B338B"/>
                                      </a:solidFill>
                                      <a:latin typeface="Cambria Math"/>
                                    </a:rPr>
                                  </m:ctrlPr>
                                </m:mPr>
                                <m:mr>
                                  <m:e>
                                    <m:r>
                                      <a:rPr lang="en-US" altLang="zh-CN" sz="1800" i="1" smtClean="0">
                                        <a:solidFill>
                                          <a:srgbClr val="0B338B"/>
                                        </a:solidFill>
                                        <a:latin typeface="Cambria Math" panose="02040503050406030204" pitchFamily="18" charset="0"/>
                                      </a:rPr>
                                      <m:t>1</m:t>
                                    </m:r>
                                  </m:e>
                                  <m:e/>
                                  <m:e/>
                                </m:mr>
                                <m:mr>
                                  <m:e/>
                                  <m:e>
                                    <m:r>
                                      <a:rPr lang="en-US" altLang="zh-CN" sz="1800" i="1" smtClean="0">
                                        <a:solidFill>
                                          <a:srgbClr val="0B338B"/>
                                        </a:solidFill>
                                        <a:latin typeface="Cambria Math" panose="02040503050406030204" pitchFamily="18" charset="0"/>
                                      </a:rPr>
                                      <m:t>1</m:t>
                                    </m:r>
                                  </m:e>
                                  <m:e/>
                                </m:mr>
                                <m:mr>
                                  <m:e/>
                                  <m:e/>
                                  <m:e>
                                    <m:r>
                                      <a:rPr lang="en-US" altLang="zh-CN" sz="1800" i="1" smtClean="0">
                                        <a:solidFill>
                                          <a:srgbClr val="0B338B"/>
                                        </a:solidFill>
                                        <a:latin typeface="Cambria Math" panose="02040503050406030204" pitchFamily="18" charset="0"/>
                                      </a:rPr>
                                      <m:t>1</m:t>
                                    </m:r>
                                  </m:e>
                                </m:mr>
                              </m:m>
                            </m:e>
                            <m:e/>
                            <m:e/>
                          </m:mr>
                          <m:mr>
                            <m:e/>
                            <m:e>
                              <m:m>
                                <m:mPr>
                                  <m:plcHide m:val="on"/>
                                  <m:mcs>
                                    <m:mc>
                                      <m:mcPr>
                                        <m:count m:val="3"/>
                                        <m:mcJc m:val="center"/>
                                      </m:mcPr>
                                    </m:mc>
                                  </m:mcs>
                                  <m:ctrlPr>
                                    <a:rPr lang="en-US" altLang="zh-CN" sz="1800" i="1" smtClean="0">
                                      <a:solidFill>
                                        <a:srgbClr val="0B338B"/>
                                      </a:solidFill>
                                      <a:latin typeface="Cambria Math"/>
                                    </a:rPr>
                                  </m:ctrlPr>
                                </m:mPr>
                                <m:mr>
                                  <m:e>
                                    <m:r>
                                      <a:rPr lang="en-US" altLang="zh-CN" sz="1800" i="1" smtClean="0">
                                        <a:solidFill>
                                          <a:srgbClr val="0B338B"/>
                                        </a:solidFill>
                                        <a:latin typeface="Cambria Math" panose="02040503050406030204" pitchFamily="18" charset="0"/>
                                      </a:rPr>
                                      <m:t>1</m:t>
                                    </m:r>
                                  </m:e>
                                  <m:e>
                                    <m:r>
                                      <a:rPr lang="en-US" altLang="zh-CN" sz="1800" i="1" smtClean="0">
                                        <a:solidFill>
                                          <a:srgbClr val="0B338B"/>
                                        </a:solidFill>
                                        <a:latin typeface="Cambria Math" panose="02040503050406030204" pitchFamily="18" charset="0"/>
                                      </a:rPr>
                                      <m:t>⋯</m:t>
                                    </m:r>
                                  </m:e>
                                  <m:e>
                                    <m:r>
                                      <a:rPr lang="en-US" altLang="zh-CN" sz="1800" i="1" smtClean="0">
                                        <a:solidFill>
                                          <a:srgbClr val="0B338B"/>
                                        </a:solidFill>
                                        <a:latin typeface="Cambria Math" panose="02040503050406030204" pitchFamily="18" charset="0"/>
                                      </a:rPr>
                                      <m:t>𝑘</m:t>
                                    </m:r>
                                  </m:e>
                                </m:mr>
                                <m:mr>
                                  <m:e/>
                                  <m:e>
                                    <m:r>
                                      <a:rPr lang="en-US" altLang="zh-CN" sz="1800" i="1" smtClean="0">
                                        <a:solidFill>
                                          <a:srgbClr val="0B338B"/>
                                        </a:solidFill>
                                        <a:latin typeface="Cambria Math" panose="02040503050406030204" pitchFamily="18" charset="0"/>
                                      </a:rPr>
                                      <m:t>1</m:t>
                                    </m:r>
                                  </m:e>
                                  <m:e>
                                    <m:r>
                                      <a:rPr lang="en-US" altLang="zh-CN" sz="1800" i="1" smtClean="0">
                                        <a:solidFill>
                                          <a:srgbClr val="0B338B"/>
                                        </a:solidFill>
                                        <a:latin typeface="Cambria Math" panose="02040503050406030204" pitchFamily="18" charset="0"/>
                                      </a:rPr>
                                      <m:t>⋮</m:t>
                                    </m:r>
                                  </m:e>
                                </m:mr>
                                <m:mr>
                                  <m:e/>
                                  <m:e/>
                                  <m:e>
                                    <m:r>
                                      <a:rPr lang="en-US" altLang="zh-CN" sz="1800" i="1" smtClean="0">
                                        <a:solidFill>
                                          <a:srgbClr val="0B338B"/>
                                        </a:solidFill>
                                        <a:latin typeface="Cambria Math" panose="02040503050406030204" pitchFamily="18" charset="0"/>
                                      </a:rPr>
                                      <m:t>1</m:t>
                                    </m:r>
                                  </m:e>
                                </m:mr>
                              </m:m>
                            </m:e>
                            <m:e/>
                          </m:mr>
                          <m:mr>
                            <m:e/>
                            <m:e/>
                            <m:e>
                              <m:m>
                                <m:mPr>
                                  <m:plcHide m:val="on"/>
                                  <m:mcs>
                                    <m:mc>
                                      <m:mcPr>
                                        <m:count m:val="3"/>
                                        <m:mcJc m:val="center"/>
                                      </m:mcPr>
                                    </m:mc>
                                  </m:mcs>
                                  <m:ctrlPr>
                                    <a:rPr lang="en-US" altLang="zh-CN" sz="1800" i="1" smtClean="0">
                                      <a:solidFill>
                                        <a:srgbClr val="0B338B"/>
                                      </a:solidFill>
                                      <a:latin typeface="Cambria Math"/>
                                    </a:rPr>
                                  </m:ctrlPr>
                                </m:mPr>
                                <m:mr>
                                  <m:e>
                                    <m:r>
                                      <a:rPr lang="en-US" altLang="zh-CN" sz="1800" i="1" smtClean="0">
                                        <a:solidFill>
                                          <a:srgbClr val="0B338B"/>
                                        </a:solidFill>
                                        <a:latin typeface="Cambria Math" panose="02040503050406030204" pitchFamily="18" charset="0"/>
                                      </a:rPr>
                                      <m:t>1</m:t>
                                    </m:r>
                                  </m:e>
                                  <m:e/>
                                  <m:e/>
                                </m:mr>
                                <m:mr>
                                  <m:e/>
                                  <m:e>
                                    <m:r>
                                      <a:rPr lang="en-US" altLang="zh-CN" sz="1800" i="1" smtClean="0">
                                        <a:solidFill>
                                          <a:srgbClr val="0B338B"/>
                                        </a:solidFill>
                                        <a:latin typeface="Cambria Math" panose="02040503050406030204" pitchFamily="18" charset="0"/>
                                      </a:rPr>
                                      <m:t>1</m:t>
                                    </m:r>
                                  </m:e>
                                  <m:e/>
                                </m:mr>
                                <m:mr>
                                  <m:e/>
                                  <m:e/>
                                  <m:e>
                                    <m:r>
                                      <a:rPr lang="en-US" altLang="zh-CN" sz="1800" i="1" smtClean="0">
                                        <a:solidFill>
                                          <a:srgbClr val="0B338B"/>
                                        </a:solidFill>
                                        <a:latin typeface="Cambria Math" panose="02040503050406030204" pitchFamily="18" charset="0"/>
                                      </a:rPr>
                                      <m:t>1</m:t>
                                    </m:r>
                                  </m:e>
                                </m:mr>
                              </m:m>
                            </m:e>
                          </m:mr>
                        </m:m>
                      </m:e>
                    </m:d>
                  </m:oMath>
                </a14:m>
                <a:r>
                  <a:rPr lang="en-US" altLang="zh-CN" sz="2400" dirty="0" smtClean="0">
                    <a:solidFill>
                      <a:srgbClr val="0B338B"/>
                    </a:solidFill>
                  </a:rPr>
                  <a:t>.</a:t>
                </a:r>
                <a:endParaRPr lang="zh-CN" altLang="en-US" sz="2400" dirty="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764275" y="970282"/>
                <a:ext cx="10515600" cy="5423276"/>
              </a:xfrm>
              <a:prstGeom prst="rect">
                <a:avLst/>
              </a:prstGeom>
              <a:blipFill rotWithShape="1">
                <a:blip r:embed="rId2"/>
                <a:stretch>
                  <a:fillRect l="-1159" t="-1910"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744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84200"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初等矩阵初等变换的关系</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p:sp>
        <p:nvSpPr>
          <p:cNvPr id="6" name="内容占位符 2"/>
          <p:cNvSpPr txBox="1">
            <a:spLocks/>
          </p:cNvSpPr>
          <p:nvPr/>
        </p:nvSpPr>
        <p:spPr>
          <a:xfrm>
            <a:off x="584200" y="829836"/>
            <a:ext cx="10695675" cy="55886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3000"/>
              </a:spcBef>
              <a:buNone/>
            </a:pPr>
            <a:r>
              <a:rPr lang="zh-CN" altLang="en-US" b="1" dirty="0" smtClean="0">
                <a:solidFill>
                  <a:srgbClr val="C00000"/>
                </a:solidFill>
                <a:latin typeface="微软雅黑" panose="020B0503020204020204" pitchFamily="34" charset="-122"/>
                <a:ea typeface="微软雅黑" panose="020B0503020204020204" pitchFamily="34" charset="-122"/>
              </a:rPr>
              <a:t>八字方针</a:t>
            </a:r>
            <a:r>
              <a:rPr lang="zh-CN" altLang="en-US" dirty="0" smtClean="0">
                <a:solidFill>
                  <a:srgbClr val="0B338B"/>
                </a:solidFill>
              </a:rPr>
              <a:t>：</a:t>
            </a:r>
            <a:endParaRPr lang="en-US" altLang="zh-CN" dirty="0" smtClean="0">
              <a:solidFill>
                <a:srgbClr val="0B338B"/>
              </a:solidFill>
            </a:endParaRPr>
          </a:p>
          <a:p>
            <a:pPr>
              <a:lnSpc>
                <a:spcPts val="3200"/>
              </a:lnSpc>
              <a:spcBef>
                <a:spcPts val="3000"/>
              </a:spcBef>
            </a:pPr>
            <a:r>
              <a:rPr lang="zh-CN" altLang="en-US" dirty="0" smtClean="0">
                <a:solidFill>
                  <a:srgbClr val="C00000"/>
                </a:solidFill>
                <a:latin typeface="微软雅黑" panose="020B0503020204020204" pitchFamily="34" charset="-122"/>
                <a:ea typeface="微软雅黑" panose="020B0503020204020204" pitchFamily="34" charset="-122"/>
              </a:rPr>
              <a:t>左乘行变</a:t>
            </a:r>
            <a:r>
              <a:rPr lang="en-US" altLang="zh-CN" dirty="0" smtClean="0">
                <a:solidFill>
                  <a:srgbClr val="0B338B"/>
                </a:solidFill>
                <a:latin typeface="微软雅黑" panose="020B0503020204020204" pitchFamily="34" charset="-122"/>
                <a:ea typeface="微软雅黑" panose="020B0503020204020204" pitchFamily="34" charset="-122"/>
              </a:rPr>
              <a:t>——</a:t>
            </a:r>
            <a:r>
              <a:rPr lang="zh-CN" altLang="en-US" dirty="0" smtClean="0">
                <a:solidFill>
                  <a:srgbClr val="0B338B"/>
                </a:solidFill>
                <a:latin typeface="微软雅黑" panose="020B0503020204020204" pitchFamily="34" charset="-122"/>
                <a:ea typeface="微软雅黑" panose="020B0503020204020204" pitchFamily="34" charset="-122"/>
              </a:rPr>
              <a:t>对矩阵作一次初等行变换就相当于在矩阵的左方乘上同种类型的初等阵</a:t>
            </a:r>
            <a:r>
              <a:rPr lang="en-US" altLang="zh-CN" dirty="0" smtClean="0">
                <a:solidFill>
                  <a:srgbClr val="0B338B"/>
                </a:solidFill>
                <a:latin typeface="微软雅黑" panose="020B0503020204020204" pitchFamily="34" charset="-122"/>
                <a:ea typeface="微软雅黑" panose="020B0503020204020204" pitchFamily="34" charset="-122"/>
              </a:rPr>
              <a:t>.</a:t>
            </a:r>
          </a:p>
          <a:p>
            <a:pPr>
              <a:lnSpc>
                <a:spcPts val="3200"/>
              </a:lnSpc>
              <a:spcBef>
                <a:spcPts val="3000"/>
              </a:spcBef>
            </a:pPr>
            <a:r>
              <a:rPr lang="zh-CN" altLang="en-US" dirty="0">
                <a:solidFill>
                  <a:srgbClr val="C00000"/>
                </a:solidFill>
                <a:latin typeface="微软雅黑" panose="020B0503020204020204" pitchFamily="34" charset="-122"/>
                <a:ea typeface="微软雅黑" panose="020B0503020204020204" pitchFamily="34" charset="-122"/>
              </a:rPr>
              <a:t>右乘列变</a:t>
            </a:r>
            <a:r>
              <a:rPr lang="en-US" altLang="zh-CN" dirty="0">
                <a:solidFill>
                  <a:srgbClr val="0B338B"/>
                </a:solidFill>
                <a:latin typeface="微软雅黑" panose="020B0503020204020204" pitchFamily="34" charset="-122"/>
                <a:ea typeface="微软雅黑" panose="020B0503020204020204" pitchFamily="34" charset="-122"/>
              </a:rPr>
              <a:t>——</a:t>
            </a:r>
            <a:r>
              <a:rPr lang="zh-CN" altLang="en-US" dirty="0">
                <a:solidFill>
                  <a:srgbClr val="0B338B"/>
                </a:solidFill>
                <a:latin typeface="微软雅黑" panose="020B0503020204020204" pitchFamily="34" charset="-122"/>
                <a:ea typeface="微软雅黑" panose="020B0503020204020204" pitchFamily="34" charset="-122"/>
              </a:rPr>
              <a:t>对矩阵作一次</a:t>
            </a:r>
            <a:r>
              <a:rPr lang="zh-CN" altLang="en-US" dirty="0" smtClean="0">
                <a:solidFill>
                  <a:srgbClr val="0B338B"/>
                </a:solidFill>
                <a:latin typeface="微软雅黑" panose="020B0503020204020204" pitchFamily="34" charset="-122"/>
                <a:ea typeface="微软雅黑" panose="020B0503020204020204" pitchFamily="34" charset="-122"/>
              </a:rPr>
              <a:t>初等列变换</a:t>
            </a:r>
            <a:r>
              <a:rPr lang="zh-CN" altLang="en-US" dirty="0">
                <a:solidFill>
                  <a:srgbClr val="0B338B"/>
                </a:solidFill>
                <a:latin typeface="微软雅黑" panose="020B0503020204020204" pitchFamily="34" charset="-122"/>
                <a:ea typeface="微软雅黑" panose="020B0503020204020204" pitchFamily="34" charset="-122"/>
              </a:rPr>
              <a:t>就相当于在矩阵</a:t>
            </a:r>
            <a:r>
              <a:rPr lang="zh-CN" altLang="en-US" dirty="0" smtClean="0">
                <a:solidFill>
                  <a:srgbClr val="0B338B"/>
                </a:solidFill>
                <a:latin typeface="微软雅黑" panose="020B0503020204020204" pitchFamily="34" charset="-122"/>
                <a:ea typeface="微软雅黑" panose="020B0503020204020204" pitchFamily="34" charset="-122"/>
              </a:rPr>
              <a:t>的右方</a:t>
            </a:r>
            <a:r>
              <a:rPr lang="zh-CN" altLang="en-US" dirty="0">
                <a:solidFill>
                  <a:srgbClr val="0B338B"/>
                </a:solidFill>
                <a:latin typeface="微软雅黑" panose="020B0503020204020204" pitchFamily="34" charset="-122"/>
                <a:ea typeface="微软雅黑" panose="020B0503020204020204" pitchFamily="34" charset="-122"/>
              </a:rPr>
              <a:t>乘上同种类型的初等阵</a:t>
            </a:r>
            <a:r>
              <a:rPr lang="en-US" altLang="zh-CN" dirty="0" smtClean="0">
                <a:solidFill>
                  <a:srgbClr val="0B338B"/>
                </a:solidFill>
                <a:latin typeface="微软雅黑" panose="020B0503020204020204" pitchFamily="34" charset="-122"/>
                <a:ea typeface="微软雅黑" panose="020B0503020204020204" pitchFamily="34" charset="-122"/>
              </a:rPr>
              <a:t>.</a:t>
            </a:r>
          </a:p>
          <a:p>
            <a:pPr>
              <a:lnSpc>
                <a:spcPct val="120000"/>
              </a:lnSpc>
              <a:spcBef>
                <a:spcPts val="3000"/>
              </a:spcBef>
            </a:pPr>
            <a:endParaRPr lang="en-US" altLang="zh-CN" dirty="0">
              <a:solidFill>
                <a:srgbClr val="0B338B"/>
              </a:solidFill>
              <a:latin typeface="微软雅黑" panose="020B0503020204020204" pitchFamily="34" charset="-122"/>
              <a:ea typeface="微软雅黑" panose="020B0503020204020204" pitchFamily="34" charset="-122"/>
            </a:endParaRPr>
          </a:p>
          <a:p>
            <a:pPr>
              <a:lnSpc>
                <a:spcPct val="120000"/>
              </a:lnSpc>
              <a:spcBef>
                <a:spcPts val="3000"/>
              </a:spcBef>
            </a:pPr>
            <a:endParaRPr lang="en-US" altLang="zh-CN" dirty="0">
              <a:solidFill>
                <a:srgbClr val="0B338B"/>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91756065"/>
              </p:ext>
            </p:extLst>
          </p:nvPr>
        </p:nvGraphicFramePr>
        <p:xfrm>
          <a:off x="2564341" y="3837518"/>
          <a:ext cx="7029450" cy="2389188"/>
        </p:xfrm>
        <a:graphic>
          <a:graphicData uri="http://schemas.openxmlformats.org/presentationml/2006/ole">
            <mc:AlternateContent xmlns:mc="http://schemas.openxmlformats.org/markup-compatibility/2006">
              <mc:Choice xmlns:v="urn:schemas-microsoft-com:vml" Requires="v">
                <p:oleObj spid="_x0000_s101390" name="Equation" r:id="rId3" imgW="2527200" imgH="939600" progId="Equation.DSMT4">
                  <p:embed/>
                </p:oleObj>
              </mc:Choice>
              <mc:Fallback>
                <p:oleObj name="Equation" r:id="rId3" imgW="2527200" imgH="939600" progId="Equation.DSMT4">
                  <p:embed/>
                  <p:pic>
                    <p:nvPicPr>
                      <p:cNvPr id="0" name=""/>
                      <p:cNvPicPr>
                        <a:picLocks noChangeAspect="1" noChangeArrowheads="1"/>
                      </p:cNvPicPr>
                      <p:nvPr/>
                    </p:nvPicPr>
                    <p:blipFill>
                      <a:blip r:embed="rId4"/>
                      <a:srcRect/>
                      <a:stretch>
                        <a:fillRect/>
                      </a:stretch>
                    </p:blipFill>
                    <p:spPr bwMode="auto">
                      <a:xfrm>
                        <a:off x="2564341" y="3837518"/>
                        <a:ext cx="7029450"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575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50985" y="186401"/>
            <a:ext cx="9575860" cy="584775"/>
          </a:xfrm>
          <a:prstGeom prst="rect">
            <a:avLst/>
          </a:prstGeom>
          <a:noFill/>
        </p:spPr>
        <p:txBody>
          <a:bodyPr wrap="square" rtlCol="0">
            <a:spAutoFit/>
          </a:bodyPr>
          <a:lstStyle/>
          <a:p>
            <a:r>
              <a:rPr lang="zh-CN" altLang="en-US" sz="3200" dirty="0" smtClean="0">
                <a:solidFill>
                  <a:srgbClr val="C00000"/>
                </a:solidFill>
              </a:rPr>
              <a:t>矩阵的相抵（等价）</a:t>
            </a:r>
            <a:endParaRPr lang="zh-CN" altLang="en-US" sz="3200" dirty="0">
              <a:solidFill>
                <a:srgbClr val="C00000"/>
              </a:solidFill>
            </a:endParaRPr>
          </a:p>
        </p:txBody>
      </p:sp>
      <mc:AlternateContent xmlns:mc="http://schemas.openxmlformats.org/markup-compatibility/2006" xmlns:a14="http://schemas.microsoft.com/office/drawing/2010/main">
        <mc:Choice Requires="a14">
          <p:sp>
            <p:nvSpPr>
              <p:cNvPr id="13" name="内容占位符 2"/>
              <p:cNvSpPr txBox="1">
                <a:spLocks/>
              </p:cNvSpPr>
              <p:nvPr/>
            </p:nvSpPr>
            <p:spPr>
              <a:xfrm>
                <a:off x="838200" y="957579"/>
                <a:ext cx="10515600" cy="52193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solidFill>
                      <a:srgbClr val="0B338B"/>
                    </a:solidFill>
                  </a:rPr>
                  <a:t>    设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𝐵</m:t>
                    </m:r>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r>
                          <a:rPr lang="en-US" altLang="zh-CN" i="1" smtClean="0">
                            <a:solidFill>
                              <a:srgbClr val="0B338B"/>
                            </a:solidFill>
                            <a:latin typeface="Cambria Math" panose="02040503050406030204" pitchFamily="18" charset="0"/>
                          </a:rPr>
                          <m:t>𝑚</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𝑛</m:t>
                        </m:r>
                      </m:sup>
                    </m:sSup>
                    <m:r>
                      <a:rPr lang="zh-CN" altLang="en-US" i="1">
                        <a:solidFill>
                          <a:srgbClr val="0B338B"/>
                        </a:solidFill>
                        <a:latin typeface="Cambria Math" panose="02040503050406030204" pitchFamily="18" charset="0"/>
                        <a:ea typeface="Cambria Math" panose="02040503050406030204" pitchFamily="18" charset="0"/>
                      </a:rPr>
                      <m:t>，</m:t>
                    </m:r>
                  </m:oMath>
                </a14:m>
                <a:r>
                  <a:rPr lang="zh-CN" altLang="en-US" dirty="0" smtClean="0">
                    <a:solidFill>
                      <a:srgbClr val="0B338B"/>
                    </a:solidFill>
                  </a:rPr>
                  <a:t>若</a:t>
                </a:r>
                <a14:m>
                  <m:oMath xmlns:m="http://schemas.openxmlformats.org/officeDocument/2006/math">
                    <m:r>
                      <a:rPr lang="en-US" altLang="zh-CN" i="1">
                        <a:solidFill>
                          <a:srgbClr val="0B338B"/>
                        </a:solidFill>
                        <a:latin typeface="Cambria Math" panose="02040503050406030204" pitchFamily="18" charset="0"/>
                      </a:rPr>
                      <m:t>𝐴</m:t>
                    </m:r>
                  </m:oMath>
                </a14:m>
                <a:r>
                  <a:rPr lang="zh-CN" altLang="en-US" dirty="0" smtClean="0">
                    <a:solidFill>
                      <a:srgbClr val="0B338B"/>
                    </a:solidFill>
                  </a:rPr>
                  <a:t>可经过一些矩阵的初等变换</a:t>
                </a:r>
                <a14:m>
                  <m:oMath xmlns:m="http://schemas.openxmlformats.org/officeDocument/2006/math">
                    <m:r>
                      <a:rPr lang="zh-CN" altLang="en-US" i="1">
                        <a:solidFill>
                          <a:srgbClr val="0B338B"/>
                        </a:solidFill>
                        <a:latin typeface="Cambria Math"/>
                      </a:rPr>
                      <m:t>化</m:t>
                    </m:r>
                    <m:r>
                      <a:rPr lang="zh-CN" altLang="en-US" b="0" i="1" smtClean="0">
                        <a:solidFill>
                          <a:srgbClr val="0B338B"/>
                        </a:solidFill>
                        <a:latin typeface="Cambria Math"/>
                      </a:rPr>
                      <m:t>为</m:t>
                    </m:r>
                  </m:oMath>
                </a14:m>
                <a:r>
                  <a:rPr lang="zh-CN" altLang="en-US" dirty="0" smtClean="0">
                    <a:solidFill>
                      <a:srgbClr val="0B338B"/>
                    </a:solidFill>
                  </a:rPr>
                  <a:t> </a:t>
                </a:r>
                <a14:m>
                  <m:oMath xmlns:m="http://schemas.openxmlformats.org/officeDocument/2006/math">
                    <m:r>
                      <a:rPr lang="en-US" altLang="zh-CN" i="1" dirty="0">
                        <a:solidFill>
                          <a:srgbClr val="0B338B"/>
                        </a:solidFill>
                        <a:latin typeface="Cambria Math" panose="02040503050406030204" pitchFamily="18" charset="0"/>
                      </a:rPr>
                      <m:t>𝐵</m:t>
                    </m:r>
                  </m:oMath>
                </a14:m>
                <a:r>
                  <a:rPr lang="zh-CN" altLang="en-US" dirty="0" smtClean="0">
                    <a:solidFill>
                      <a:srgbClr val="0B338B"/>
                    </a:solidFill>
                  </a:rPr>
                  <a:t>，即存在 </a:t>
                </a:r>
                <a14:m>
                  <m:oMath xmlns:m="http://schemas.openxmlformats.org/officeDocument/2006/math">
                    <m:r>
                      <a:rPr lang="en-US" altLang="zh-CN" i="1" smtClean="0">
                        <a:solidFill>
                          <a:srgbClr val="0B338B"/>
                        </a:solidFill>
                        <a:latin typeface="Cambria Math" panose="02040503050406030204" pitchFamily="18" charset="0"/>
                      </a:rPr>
                      <m:t>𝑚</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阶可逆矩阵 </a:t>
                </a:r>
                <a14:m>
                  <m:oMath xmlns:m="http://schemas.openxmlformats.org/officeDocument/2006/math">
                    <m:r>
                      <a:rPr lang="en-US" altLang="zh-CN" i="1" smtClean="0">
                        <a:solidFill>
                          <a:srgbClr val="0B338B"/>
                        </a:solidFill>
                        <a:latin typeface="Cambria Math" panose="02040503050406030204" pitchFamily="18" charset="0"/>
                      </a:rPr>
                      <m:t>𝑃</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和 </a:t>
                </a:r>
                <a14:m>
                  <m:oMath xmlns:m="http://schemas.openxmlformats.org/officeDocument/2006/math">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阶可逆矩阵 </a:t>
                </a:r>
                <a14:m>
                  <m:oMath xmlns:m="http://schemas.openxmlformats.org/officeDocument/2006/math">
                    <m:r>
                      <a:rPr lang="en-US" altLang="zh-CN" i="1" smtClean="0">
                        <a:solidFill>
                          <a:srgbClr val="0B338B"/>
                        </a:solidFill>
                        <a:latin typeface="Cambria Math" panose="02040503050406030204" pitchFamily="18" charset="0"/>
                      </a:rPr>
                      <m:t>𝑄</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，使得 </a:t>
                </a:r>
                <a14:m>
                  <m:oMath xmlns:m="http://schemas.openxmlformats.org/officeDocument/2006/math">
                    <m:r>
                      <a:rPr lang="en-US" altLang="zh-CN" i="1" smtClean="0">
                        <a:solidFill>
                          <a:srgbClr val="0B338B"/>
                        </a:solidFill>
                        <a:latin typeface="Cambria Math" panose="02040503050406030204" pitchFamily="18" charset="0"/>
                      </a:rPr>
                      <m:t>𝑃𝐴𝑄</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𝐵</m:t>
                    </m:r>
                  </m:oMath>
                </a14:m>
                <a:r>
                  <a:rPr lang="zh-CN" altLang="en-US" dirty="0" smtClean="0">
                    <a:solidFill>
                      <a:srgbClr val="0B338B"/>
                    </a:solidFill>
                  </a:rPr>
                  <a:t>，则</a:t>
                </a:r>
                <a14:m>
                  <m:oMath xmlns:m="http://schemas.openxmlformats.org/officeDocument/2006/math">
                    <m:r>
                      <a:rPr lang="en-US" altLang="zh-CN" smtClean="0">
                        <a:solidFill>
                          <a:srgbClr val="0B338B"/>
                        </a:solidFill>
                        <a:latin typeface="Cambria Math" panose="02040503050406030204" pitchFamily="18" charset="0"/>
                      </a:rPr>
                      <m:t> </m:t>
                    </m:r>
                    <m:r>
                      <a:rPr lang="zh-CN" altLang="en-US" b="0" i="1" smtClean="0">
                        <a:solidFill>
                          <a:srgbClr val="0B338B"/>
                        </a:solidFill>
                        <a:latin typeface="Cambria Math"/>
                      </a:rPr>
                      <m:t>称</m:t>
                    </m:r>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 </m:t>
                    </m:r>
                    <m:r>
                      <a:rPr lang="zh-CN" altLang="en-US" i="1">
                        <a:solidFill>
                          <a:srgbClr val="0B338B"/>
                        </a:solidFill>
                        <a:latin typeface="Cambria Math" panose="02040503050406030204" pitchFamily="18" charset="0"/>
                      </a:rPr>
                      <m:t>和</m:t>
                    </m:r>
                  </m:oMath>
                </a14:m>
                <a:r>
                  <a:rPr lang="zh-CN" altLang="en-US" dirty="0">
                    <a:solidFill>
                      <a:srgbClr val="0B338B"/>
                    </a:solidFill>
                  </a:rPr>
                  <a:t> </a:t>
                </a:r>
                <a14:m>
                  <m:oMath xmlns:m="http://schemas.openxmlformats.org/officeDocument/2006/math">
                    <m:r>
                      <a:rPr lang="en-US" altLang="zh-CN" i="1" dirty="0">
                        <a:solidFill>
                          <a:srgbClr val="0B338B"/>
                        </a:solidFill>
                        <a:latin typeface="Cambria Math" panose="02040503050406030204" pitchFamily="18" charset="0"/>
                      </a:rPr>
                      <m:t>𝐵</m:t>
                    </m:r>
                  </m:oMath>
                </a14:m>
                <a:r>
                  <a:rPr lang="zh-CN" altLang="en-US" dirty="0" smtClean="0">
                    <a:solidFill>
                      <a:srgbClr val="0B338B"/>
                    </a:solidFill>
                  </a:rPr>
                  <a:t>相抵，记为</a:t>
                </a:r>
                <a14:m>
                  <m:oMath xmlns:m="http://schemas.openxmlformats.org/officeDocument/2006/math">
                    <m:r>
                      <a:rPr lang="en-US" altLang="zh-CN" i="1">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𝐵</m:t>
                    </m:r>
                    <m:r>
                      <a:rPr lang="en-US" altLang="zh-CN" b="0" i="0" smtClean="0">
                        <a:solidFill>
                          <a:srgbClr val="0B338B"/>
                        </a:solidFill>
                        <a:latin typeface="Cambria Math"/>
                      </a:rPr>
                      <m:t>.</m:t>
                    </m:r>
                  </m:oMath>
                </a14:m>
                <a:endParaRPr lang="en-US" altLang="zh-CN" b="0" dirty="0" smtClean="0">
                  <a:solidFill>
                    <a:srgbClr val="0B338B"/>
                  </a:solidFill>
                </a:endParaRPr>
              </a:p>
              <a:p>
                <a:pPr marL="0" indent="0">
                  <a:lnSpc>
                    <a:spcPct val="150000"/>
                  </a:lnSpc>
                  <a:buNone/>
                </a:pPr>
                <a:r>
                  <a:rPr lang="zh-CN" altLang="en-US" b="1" dirty="0" smtClean="0">
                    <a:solidFill>
                      <a:srgbClr val="C00000"/>
                    </a:solidFill>
                  </a:rPr>
                  <a:t>  矩阵的相抵是一个等价关系</a:t>
                </a:r>
                <a:r>
                  <a:rPr lang="en-US" altLang="zh-CN" b="1" dirty="0" smtClean="0">
                    <a:solidFill>
                      <a:srgbClr val="C00000"/>
                    </a:solidFill>
                  </a:rPr>
                  <a:t>——</a:t>
                </a:r>
                <a:r>
                  <a:rPr lang="zh-CN" altLang="en-US" b="1" dirty="0" smtClean="0">
                    <a:solidFill>
                      <a:srgbClr val="C00000"/>
                    </a:solidFill>
                  </a:rPr>
                  <a:t>满足：</a:t>
                </a:r>
                <a:endParaRPr lang="en-US" altLang="zh-CN" b="1" dirty="0" smtClean="0">
                  <a:solidFill>
                    <a:srgbClr val="C00000"/>
                  </a:solidFill>
                </a:endParaRPr>
              </a:p>
              <a:p>
                <a:pPr marL="0" indent="0">
                  <a:lnSpc>
                    <a:spcPct val="150000"/>
                  </a:lnSpc>
                  <a:buNone/>
                </a:pPr>
                <a:r>
                  <a:rPr lang="zh-CN" altLang="en-US" dirty="0" smtClean="0">
                    <a:solidFill>
                      <a:srgbClr val="0B338B"/>
                    </a:solidFill>
                  </a:rPr>
                  <a:t>（</a:t>
                </a:r>
                <a:r>
                  <a:rPr lang="en-US" altLang="zh-CN" dirty="0" smtClean="0">
                    <a:solidFill>
                      <a:srgbClr val="0B338B"/>
                    </a:solidFill>
                  </a:rPr>
                  <a:t>1</a:t>
                </a:r>
                <a:r>
                  <a:rPr lang="zh-CN" altLang="en-US" dirty="0" smtClean="0">
                    <a:solidFill>
                      <a:srgbClr val="0B338B"/>
                    </a:solidFill>
                  </a:rPr>
                  <a:t>）</a:t>
                </a:r>
                <a:r>
                  <a:rPr lang="zh-CN" altLang="en-US" b="1" dirty="0">
                    <a:solidFill>
                      <a:srgbClr val="C00000"/>
                    </a:solidFill>
                  </a:rPr>
                  <a:t>反身性</a:t>
                </a:r>
                <a14:m>
                  <m:oMath xmlns:m="http://schemas.openxmlformats.org/officeDocument/2006/math">
                    <m:r>
                      <a:rPr lang="zh-CN" altLang="en-US" b="1" i="1" smtClean="0">
                        <a:solidFill>
                          <a:srgbClr val="0B338B"/>
                        </a:solidFill>
                        <a:latin typeface="Cambria Math"/>
                      </a:rPr>
                      <m:t>：</m:t>
                    </m:r>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b="0" i="1" smtClean="0">
                        <a:solidFill>
                          <a:srgbClr val="0B338B"/>
                        </a:solidFill>
                        <a:latin typeface="Cambria Math"/>
                      </a:rPr>
                      <m:t>𝐴</m:t>
                    </m:r>
                    <m:r>
                      <a:rPr lang="zh-CN" altLang="en-US" b="0" i="1" smtClean="0">
                        <a:solidFill>
                          <a:srgbClr val="0B338B"/>
                        </a:solidFill>
                        <a:latin typeface="Cambria Math"/>
                      </a:rPr>
                      <m:t>；</m:t>
                    </m:r>
                  </m:oMath>
                </a14:m>
                <a:endParaRPr lang="en-US" altLang="zh-CN" b="0" dirty="0" smtClean="0">
                  <a:solidFill>
                    <a:srgbClr val="0B338B"/>
                  </a:solidFill>
                </a:endParaRPr>
              </a:p>
              <a:p>
                <a:pPr marL="0" indent="0">
                  <a:lnSpc>
                    <a:spcPct val="150000"/>
                  </a:lnSpc>
                  <a:buNone/>
                </a:pPr>
                <a:r>
                  <a:rPr lang="zh-CN" altLang="en-US" dirty="0" smtClean="0">
                    <a:solidFill>
                      <a:srgbClr val="0B338B"/>
                    </a:solidFill>
                  </a:rPr>
                  <a:t>（</a:t>
                </a:r>
                <a:r>
                  <a:rPr lang="en-US" altLang="zh-CN" dirty="0" smtClean="0">
                    <a:solidFill>
                      <a:srgbClr val="0B338B"/>
                    </a:solidFill>
                  </a:rPr>
                  <a:t>2</a:t>
                </a:r>
                <a:r>
                  <a:rPr lang="zh-CN" altLang="en-US" dirty="0" smtClean="0">
                    <a:solidFill>
                      <a:srgbClr val="0B338B"/>
                    </a:solidFill>
                  </a:rPr>
                  <a:t>）</a:t>
                </a:r>
                <a:r>
                  <a:rPr lang="zh-CN" altLang="en-US" b="1" dirty="0">
                    <a:solidFill>
                      <a:srgbClr val="C00000"/>
                    </a:solidFill>
                  </a:rPr>
                  <a:t>对称性</a:t>
                </a:r>
                <a14:m>
                  <m:oMath xmlns:m="http://schemas.openxmlformats.org/officeDocument/2006/math">
                    <m:r>
                      <a:rPr lang="zh-CN" altLang="en-US" b="1" i="1" smtClean="0">
                        <a:solidFill>
                          <a:srgbClr val="0B338B"/>
                        </a:solidFill>
                        <a:latin typeface="Cambria Math"/>
                      </a:rPr>
                      <m:t>：</m:t>
                    </m:r>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𝐵</m:t>
                    </m:r>
                    <m:r>
                      <a:rPr lang="en-US" altLang="zh-CN" i="1" smtClean="0">
                        <a:solidFill>
                          <a:srgbClr val="0B338B"/>
                        </a:solidFill>
                        <a:latin typeface="Cambria Math" panose="02040503050406030204" pitchFamily="18" charset="0"/>
                      </a:rPr>
                      <m:t>⇔</m:t>
                    </m:r>
                    <m:r>
                      <a:rPr lang="en-US" altLang="zh-CN" b="0" i="1" smtClean="0">
                        <a:solidFill>
                          <a:srgbClr val="0B338B"/>
                        </a:solidFill>
                        <a:latin typeface="Cambria Math"/>
                      </a:rPr>
                      <m:t>𝐵</m:t>
                    </m:r>
                    <m:r>
                      <a:rPr lang="en-US" altLang="zh-CN" i="1">
                        <a:solidFill>
                          <a:srgbClr val="0B338B"/>
                        </a:solidFill>
                        <a:latin typeface="Cambria Math" panose="02040503050406030204" pitchFamily="18" charset="0"/>
                      </a:rPr>
                      <m:t>↔</m:t>
                    </m:r>
                    <m:r>
                      <m:rPr>
                        <m:sty m:val="p"/>
                      </m:rPr>
                      <a:rPr lang="en-US" altLang="zh-CN" i="1" dirty="0" smtClean="0">
                        <a:solidFill>
                          <a:srgbClr val="0B338B"/>
                        </a:solidFill>
                        <a:latin typeface="Cambria Math"/>
                      </a:rPr>
                      <m:t>A</m:t>
                    </m:r>
                    <m:r>
                      <a:rPr lang="zh-CN" altLang="en-US" b="0" i="1" dirty="0" smtClean="0">
                        <a:solidFill>
                          <a:srgbClr val="0B338B"/>
                        </a:solidFill>
                        <a:latin typeface="Cambria Math"/>
                      </a:rPr>
                      <m:t>；</m:t>
                    </m:r>
                  </m:oMath>
                </a14:m>
                <a:endParaRPr lang="en-US" altLang="zh-CN" b="0" dirty="0" smtClean="0">
                  <a:solidFill>
                    <a:srgbClr val="0B338B"/>
                  </a:solidFill>
                </a:endParaRPr>
              </a:p>
              <a:p>
                <a:pPr marL="0" indent="0">
                  <a:lnSpc>
                    <a:spcPct val="150000"/>
                  </a:lnSpc>
                  <a:buNone/>
                </a:pPr>
                <a:r>
                  <a:rPr lang="zh-CN" altLang="en-US" dirty="0" smtClean="0">
                    <a:solidFill>
                      <a:srgbClr val="0B338B"/>
                    </a:solidFill>
                  </a:rPr>
                  <a:t>（</a:t>
                </a:r>
                <a:r>
                  <a:rPr lang="en-US" altLang="zh-CN" dirty="0" smtClean="0">
                    <a:solidFill>
                      <a:srgbClr val="0B338B"/>
                    </a:solidFill>
                  </a:rPr>
                  <a:t>3</a:t>
                </a:r>
                <a:r>
                  <a:rPr lang="zh-CN" altLang="en-US" dirty="0" smtClean="0">
                    <a:solidFill>
                      <a:srgbClr val="0B338B"/>
                    </a:solidFill>
                  </a:rPr>
                  <a:t>）</a:t>
                </a:r>
                <a:r>
                  <a:rPr lang="zh-CN" altLang="en-US" b="1" dirty="0" smtClean="0">
                    <a:solidFill>
                      <a:srgbClr val="C00000"/>
                    </a:solidFill>
                  </a:rPr>
                  <a:t>传递性：</a:t>
                </a:r>
                <a:r>
                  <a:rPr lang="en-US" altLang="zh-CN" dirty="0" smtClean="0">
                    <a:solidFill>
                      <a:srgbClr val="0B338B"/>
                    </a:solidFill>
                  </a:rPr>
                  <a:t> </a:t>
                </a:r>
                <a14:m>
                  <m:oMath xmlns:m="http://schemas.openxmlformats.org/officeDocument/2006/math">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𝐵</m:t>
                    </m:r>
                  </m:oMath>
                </a14:m>
                <a:r>
                  <a:rPr lang="zh-CN" altLang="en-US" dirty="0" smtClean="0">
                    <a:solidFill>
                      <a:srgbClr val="0B338B"/>
                    </a:solidFill>
                  </a:rPr>
                  <a:t>，</a:t>
                </a:r>
                <a:r>
                  <a:rPr lang="en-US" altLang="zh-CN" dirty="0">
                    <a:solidFill>
                      <a:srgbClr val="0B338B"/>
                    </a:solidFill>
                  </a:rPr>
                  <a:t> </a:t>
                </a:r>
                <a:r>
                  <a:rPr lang="en-US" altLang="zh-CN" dirty="0" smtClean="0">
                    <a:solidFill>
                      <a:srgbClr val="0B338B"/>
                    </a:solidFill>
                  </a:rPr>
                  <a:t>B</a:t>
                </a:r>
                <a14:m>
                  <m:oMath xmlns:m="http://schemas.openxmlformats.org/officeDocument/2006/math">
                    <m:r>
                      <a:rPr lang="en-US" altLang="zh-CN" i="1">
                        <a:solidFill>
                          <a:srgbClr val="0B338B"/>
                        </a:solidFill>
                        <a:latin typeface="Cambria Math" panose="02040503050406030204" pitchFamily="18" charset="0"/>
                      </a:rPr>
                      <m:t>↔</m:t>
                    </m:r>
                    <m:r>
                      <a:rPr lang="en-US" altLang="zh-CN" b="0" i="1" smtClean="0">
                        <a:solidFill>
                          <a:srgbClr val="0B338B"/>
                        </a:solidFill>
                        <a:latin typeface="Cambria Math"/>
                      </a:rPr>
                      <m:t>𝐶</m:t>
                    </m:r>
                    <m:r>
                      <a:rPr lang="en-US" altLang="zh-CN" b="0" i="1" smtClean="0">
                        <a:solidFill>
                          <a:srgbClr val="0B338B"/>
                        </a:solidFill>
                        <a:latin typeface="Cambria Math"/>
                      </a:rPr>
                      <m:t>⇒</m:t>
                    </m:r>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b="0" i="1" smtClean="0">
                        <a:solidFill>
                          <a:srgbClr val="0B338B"/>
                        </a:solidFill>
                        <a:latin typeface="Cambria Math"/>
                      </a:rPr>
                      <m:t>𝐶</m:t>
                    </m:r>
                    <m:r>
                      <a:rPr lang="en-US" altLang="zh-CN" b="0" i="1" smtClean="0">
                        <a:solidFill>
                          <a:srgbClr val="0B338B"/>
                        </a:solidFill>
                        <a:latin typeface="Cambria Math"/>
                      </a:rPr>
                      <m:t>.</m:t>
                    </m:r>
                  </m:oMath>
                </a14:m>
                <a:endParaRPr lang="zh-CN" altLang="en-US" dirty="0">
                  <a:solidFill>
                    <a:srgbClr val="0B338B"/>
                  </a:solidFill>
                </a:endParaRPr>
              </a:p>
              <a:p>
                <a:pPr marL="0" indent="0">
                  <a:lnSpc>
                    <a:spcPct val="150000"/>
                  </a:lnSpc>
                  <a:buFont typeface="Arial" panose="020B0604020202020204" pitchFamily="34" charset="0"/>
                  <a:buNone/>
                </a:pPr>
                <a:endParaRPr lang="en-US" altLang="zh-CN" dirty="0" smtClean="0">
                  <a:solidFill>
                    <a:srgbClr val="0B338B"/>
                  </a:solidFill>
                </a:endParaRPr>
              </a:p>
            </p:txBody>
          </p:sp>
        </mc:Choice>
        <mc:Fallback xmlns="">
          <p:sp>
            <p:nvSpPr>
              <p:cNvPr id="13" name="内容占位符 2"/>
              <p:cNvSpPr txBox="1">
                <a:spLocks noRot="1" noChangeAspect="1" noMove="1" noResize="1" noEditPoints="1" noAdjustHandles="1" noChangeArrowheads="1" noChangeShapeType="1" noTextEdit="1"/>
              </p:cNvSpPr>
              <p:nvPr/>
            </p:nvSpPr>
            <p:spPr>
              <a:xfrm>
                <a:off x="838200" y="957579"/>
                <a:ext cx="10515600" cy="5219383"/>
              </a:xfrm>
              <a:prstGeom prst="rect">
                <a:avLst/>
              </a:prstGeom>
              <a:blipFill rotWithShape="1">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1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8 L -8.33333E-7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2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nvGraphicFramePr>
        <p:xfrm>
          <a:off x="1295467" y="1340768"/>
          <a:ext cx="6070600" cy="406400"/>
        </p:xfrm>
        <a:graphic>
          <a:graphicData uri="http://schemas.openxmlformats.org/presentationml/2006/ole">
            <mc:AlternateContent xmlns:mc="http://schemas.openxmlformats.org/markup-compatibility/2006">
              <mc:Choice xmlns:v="urn:schemas-microsoft-com:vml" Requires="v">
                <p:oleObj spid="_x0000_s126986" name="Equation" r:id="rId3" imgW="2158920" imgH="203040" progId="Equation.DSMT4">
                  <p:embed/>
                </p:oleObj>
              </mc:Choice>
              <mc:Fallback>
                <p:oleObj name="Equation" r:id="rId3" imgW="215892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67" y="1340768"/>
                        <a:ext cx="6070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7"/>
          <p:cNvSpPr>
            <a:spLocks noChangeArrowheads="1"/>
          </p:cNvSpPr>
          <p:nvPr/>
        </p:nvSpPr>
        <p:spPr bwMode="auto">
          <a:xfrm>
            <a:off x="623392" y="692696"/>
            <a:ext cx="4260851" cy="407988"/>
          </a:xfrm>
          <a:prstGeom prst="rect">
            <a:avLst/>
          </a:prstGeom>
          <a:noFill/>
          <a:ln w="9525">
            <a:noFill/>
            <a:miter lim="800000"/>
            <a:headEnd/>
            <a:tailEnd/>
          </a:ln>
        </p:spPr>
        <p:txBody>
          <a:bodyPr anchor="ctr"/>
          <a:lstStyle/>
          <a:p>
            <a:pPr>
              <a:buFont typeface="Wingdings" pitchFamily="2" charset="2"/>
              <a:buChar char="J"/>
            </a:pPr>
            <a:r>
              <a:rPr lang="zh-CN" altLang="en-US" sz="2800" b="1">
                <a:solidFill>
                  <a:srgbClr val="0000FF"/>
                </a:solidFill>
                <a:latin typeface="Times New Roman" charset="0"/>
              </a:rPr>
              <a:t>行阶梯矩阵</a:t>
            </a:r>
          </a:p>
        </p:txBody>
      </p:sp>
      <p:graphicFrame>
        <p:nvGraphicFramePr>
          <p:cNvPr id="20" name="Object 8"/>
          <p:cNvGraphicFramePr>
            <a:graphicFrameLocks noChangeAspect="1"/>
          </p:cNvGraphicFramePr>
          <p:nvPr/>
        </p:nvGraphicFramePr>
        <p:xfrm>
          <a:off x="1295468" y="1988840"/>
          <a:ext cx="7639049" cy="406400"/>
        </p:xfrm>
        <a:graphic>
          <a:graphicData uri="http://schemas.openxmlformats.org/presentationml/2006/ole">
            <mc:AlternateContent xmlns:mc="http://schemas.openxmlformats.org/markup-compatibility/2006">
              <mc:Choice xmlns:v="urn:schemas-microsoft-com:vml" Requires="v">
                <p:oleObj spid="_x0000_s126987" name="Equation" r:id="rId5" imgW="2717640" imgH="203040" progId="Equation.DSMT4">
                  <p:embed/>
                </p:oleObj>
              </mc:Choice>
              <mc:Fallback>
                <p:oleObj name="Equation" r:id="rId5" imgW="271764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68" y="1988840"/>
                        <a:ext cx="7639049"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4" name="Object 11"/>
          <p:cNvGraphicFramePr>
            <a:graphicFrameLocks noChangeAspect="1"/>
          </p:cNvGraphicFramePr>
          <p:nvPr/>
        </p:nvGraphicFramePr>
        <p:xfrm>
          <a:off x="2159563" y="2492897"/>
          <a:ext cx="3429000" cy="392113"/>
        </p:xfrm>
        <a:graphic>
          <a:graphicData uri="http://schemas.openxmlformats.org/presentationml/2006/ole">
            <mc:AlternateContent xmlns:mc="http://schemas.openxmlformats.org/markup-compatibility/2006">
              <mc:Choice xmlns:v="urn:schemas-microsoft-com:vml" Requires="v">
                <p:oleObj spid="_x0000_s126988" name="Equation" r:id="rId7" imgW="1333440" imgH="203040" progId="Equation.DSMT4">
                  <p:embed/>
                </p:oleObj>
              </mc:Choice>
              <mc:Fallback>
                <p:oleObj name="Equation" r:id="rId7" imgW="133344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563" y="2492897"/>
                        <a:ext cx="34290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Text Box 10"/>
          <p:cNvSpPr txBox="1">
            <a:spLocks noChangeArrowheads="1"/>
          </p:cNvSpPr>
          <p:nvPr/>
        </p:nvSpPr>
        <p:spPr bwMode="auto">
          <a:xfrm>
            <a:off x="3791745" y="3861048"/>
            <a:ext cx="7321551" cy="457200"/>
          </a:xfrm>
          <a:prstGeom prst="rect">
            <a:avLst/>
          </a:prstGeom>
          <a:noFill/>
          <a:ln w="9525">
            <a:noFill/>
            <a:miter lim="800000"/>
            <a:headEnd/>
            <a:tailEnd/>
          </a:ln>
        </p:spPr>
        <p:txBody>
          <a:bodyPr>
            <a:spAutoFit/>
          </a:bodyPr>
          <a:lstStyle/>
          <a:p>
            <a:r>
              <a:rPr lang="en-US" altLang="zh-CN" sz="2400" dirty="0">
                <a:solidFill>
                  <a:schemeClr val="accent2"/>
                </a:solidFill>
                <a:latin typeface="Times New Roman" charset="0"/>
              </a:rPr>
              <a:t>(1)</a:t>
            </a:r>
            <a:r>
              <a:rPr lang="zh-CN" altLang="en-US" sz="2400" dirty="0">
                <a:solidFill>
                  <a:schemeClr val="accent2"/>
                </a:solidFill>
              </a:rPr>
              <a:t>是阶梯形矩阵</a:t>
            </a:r>
            <a:endParaRPr lang="zh-CN" altLang="en-US" sz="2400" dirty="0">
              <a:solidFill>
                <a:schemeClr val="accent2"/>
              </a:solidFill>
              <a:latin typeface="Times New Roman" charset="0"/>
            </a:endParaRPr>
          </a:p>
        </p:txBody>
      </p:sp>
      <p:sp>
        <p:nvSpPr>
          <p:cNvPr id="46" name="Rectangle 18"/>
          <p:cNvSpPr>
            <a:spLocks noChangeArrowheads="1"/>
          </p:cNvSpPr>
          <p:nvPr/>
        </p:nvSpPr>
        <p:spPr bwMode="auto">
          <a:xfrm>
            <a:off x="911425" y="3429000"/>
            <a:ext cx="4260849" cy="407988"/>
          </a:xfrm>
          <a:prstGeom prst="rect">
            <a:avLst/>
          </a:prstGeom>
          <a:noFill/>
          <a:ln w="9525">
            <a:noFill/>
            <a:miter lim="800000"/>
            <a:headEnd/>
            <a:tailEnd/>
          </a:ln>
        </p:spPr>
        <p:txBody>
          <a:bodyPr anchor="ctr"/>
          <a:lstStyle/>
          <a:p>
            <a:pPr>
              <a:buFont typeface="Wingdings" pitchFamily="2" charset="2"/>
              <a:buChar char="J"/>
            </a:pPr>
            <a:r>
              <a:rPr lang="zh-CN" altLang="en-US" sz="2400" b="1" dirty="0">
                <a:solidFill>
                  <a:srgbClr val="0000FF"/>
                </a:solidFill>
                <a:latin typeface="Times New Roman" charset="0"/>
              </a:rPr>
              <a:t>行最简矩阵</a:t>
            </a:r>
          </a:p>
        </p:txBody>
      </p:sp>
      <p:sp>
        <p:nvSpPr>
          <p:cNvPr id="47" name="Text Box 20"/>
          <p:cNvSpPr txBox="1">
            <a:spLocks noChangeArrowheads="1"/>
          </p:cNvSpPr>
          <p:nvPr/>
        </p:nvSpPr>
        <p:spPr bwMode="auto">
          <a:xfrm>
            <a:off x="3887755" y="4293096"/>
            <a:ext cx="3718983" cy="457200"/>
          </a:xfrm>
          <a:prstGeom prst="rect">
            <a:avLst/>
          </a:prstGeom>
          <a:noFill/>
          <a:ln w="9525">
            <a:noFill/>
            <a:miter lim="800000"/>
            <a:headEnd/>
            <a:tailEnd/>
          </a:ln>
        </p:spPr>
        <p:txBody>
          <a:bodyPr>
            <a:spAutoFit/>
          </a:bodyPr>
          <a:lstStyle/>
          <a:p>
            <a:r>
              <a:rPr lang="en-US" altLang="zh-CN" sz="2400" dirty="0">
                <a:solidFill>
                  <a:schemeClr val="accent2"/>
                </a:solidFill>
                <a:latin typeface="Times New Roman" charset="0"/>
              </a:rPr>
              <a:t>(2)</a:t>
            </a:r>
            <a:r>
              <a:rPr lang="zh-CN" altLang="en-US" sz="2400" dirty="0">
                <a:solidFill>
                  <a:schemeClr val="accent2"/>
                </a:solidFill>
              </a:rPr>
              <a:t>首非零元为１</a:t>
            </a:r>
            <a:endParaRPr lang="zh-CN" altLang="en-US" sz="2400" dirty="0">
              <a:solidFill>
                <a:schemeClr val="accent2"/>
              </a:solidFill>
              <a:latin typeface="Times New Roman" charset="0"/>
            </a:endParaRPr>
          </a:p>
        </p:txBody>
      </p:sp>
      <p:sp>
        <p:nvSpPr>
          <p:cNvPr id="50" name="Text Box 21"/>
          <p:cNvSpPr txBox="1">
            <a:spLocks noChangeArrowheads="1"/>
          </p:cNvSpPr>
          <p:nvPr/>
        </p:nvSpPr>
        <p:spPr bwMode="auto">
          <a:xfrm>
            <a:off x="3887755" y="4797152"/>
            <a:ext cx="7321549" cy="457200"/>
          </a:xfrm>
          <a:prstGeom prst="rect">
            <a:avLst/>
          </a:prstGeom>
          <a:noFill/>
          <a:ln w="9525">
            <a:noFill/>
            <a:miter lim="800000"/>
            <a:headEnd/>
            <a:tailEnd/>
          </a:ln>
        </p:spPr>
        <p:txBody>
          <a:bodyPr>
            <a:spAutoFit/>
          </a:bodyPr>
          <a:lstStyle/>
          <a:p>
            <a:r>
              <a:rPr lang="en-US" altLang="zh-CN" sz="2400" dirty="0">
                <a:solidFill>
                  <a:schemeClr val="accent2"/>
                </a:solidFill>
                <a:latin typeface="Times New Roman" charset="0"/>
              </a:rPr>
              <a:t>(3)</a:t>
            </a:r>
            <a:r>
              <a:rPr lang="zh-CN" altLang="en-US" sz="2400" dirty="0">
                <a:solidFill>
                  <a:schemeClr val="accent2"/>
                </a:solidFill>
              </a:rPr>
              <a:t>首非零元所在的列的其它元素都为</a:t>
            </a:r>
            <a:r>
              <a:rPr lang="en-US" altLang="zh-CN" sz="2400" dirty="0">
                <a:solidFill>
                  <a:schemeClr val="accent2"/>
                </a:solidFill>
                <a:latin typeface="Times New Roman" charset="0"/>
              </a:rPr>
              <a:t>0</a:t>
            </a:r>
          </a:p>
        </p:txBody>
      </p:sp>
      <p:graphicFrame>
        <p:nvGraphicFramePr>
          <p:cNvPr id="6" name="Object 2"/>
          <p:cNvGraphicFramePr>
            <a:graphicFrameLocks noChangeAspect="1"/>
          </p:cNvGraphicFramePr>
          <p:nvPr/>
        </p:nvGraphicFramePr>
        <p:xfrm>
          <a:off x="1199457" y="5517232"/>
          <a:ext cx="10231967" cy="928688"/>
        </p:xfrm>
        <a:graphic>
          <a:graphicData uri="http://schemas.openxmlformats.org/presentationml/2006/ole">
            <mc:AlternateContent xmlns:mc="http://schemas.openxmlformats.org/markup-compatibility/2006">
              <mc:Choice xmlns:v="urn:schemas-microsoft-com:vml" Requires="v">
                <p:oleObj spid="_x0000_s126989" name="Equation" r:id="rId9" imgW="3555720" imgH="431640" progId="Equation.DSMT4">
                  <p:embed/>
                </p:oleObj>
              </mc:Choice>
              <mc:Fallback>
                <p:oleObj name="Equation" r:id="rId9" imgW="3555720" imgH="431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9457" y="5517232"/>
                        <a:ext cx="10231967" cy="928688"/>
                      </a:xfrm>
                      <a:prstGeom prst="rect">
                        <a:avLst/>
                      </a:prstGeom>
                      <a:solidFill>
                        <a:srgbClr val="FFCC99"/>
                      </a:solidFill>
                      <a:ln w="19050">
                        <a:solidFill>
                          <a:srgbClr val="0000FF"/>
                        </a:solidFill>
                        <a:miter lim="800000"/>
                        <a:headEnd/>
                        <a:tailEnd/>
                      </a:ln>
                    </p:spPr>
                  </p:pic>
                </p:oleObj>
              </mc:Fallback>
            </mc:AlternateContent>
          </a:graphicData>
        </a:graphic>
      </p:graphicFrame>
    </p:spTree>
    <p:extLst>
      <p:ext uri="{BB962C8B-B14F-4D97-AF65-F5344CB8AC3E}">
        <p14:creationId xmlns:p14="http://schemas.microsoft.com/office/powerpoint/2010/main" val="256675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par>
                                <p:cTn id="18" presetID="3" presetClass="entr" presetSubtype="10" fill="hold" nodeType="withEffect">
                                  <p:stCondLst>
                                    <p:cond delay="0"/>
                                  </p:stCondLst>
                                  <p:childTnLst>
                                    <p:set>
                                      <p:cBhvr>
                                        <p:cTn id="19" dur="1" fill="hold">
                                          <p:stCondLst>
                                            <p:cond delay="0"/>
                                          </p:stCondLst>
                                        </p:cTn>
                                        <p:tgtEl>
                                          <p:spTgt spid="71684"/>
                                        </p:tgtEl>
                                        <p:attrNameLst>
                                          <p:attrName>style.visibility</p:attrName>
                                        </p:attrNameLst>
                                      </p:cBhvr>
                                      <p:to>
                                        <p:strVal val="visible"/>
                                      </p:to>
                                    </p:set>
                                    <p:animEffect transition="in" filter="blinds(horizontal)">
                                      <p:cBhvr>
                                        <p:cTn id="20" dur="500"/>
                                        <p:tgtEl>
                                          <p:spTgt spid="7168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dissolv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dissolv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dissolve">
                                      <p:cBhvr>
                                        <p:cTn id="40" dur="5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34" grpId="0" autoUpdateAnimBg="0"/>
      <p:bldP spid="46" grpId="0" autoUpdateAnimBg="0"/>
      <p:bldP spid="47" grpId="0" autoUpdateAnimBg="0"/>
      <p:bldP spid="5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694267" y="124846"/>
            <a:ext cx="9362570" cy="707886"/>
          </a:xfrm>
          <a:prstGeom prst="rect">
            <a:avLst/>
          </a:prstGeom>
          <a:noFill/>
        </p:spPr>
        <p:txBody>
          <a:bodyPr wrap="square" rtlCol="0">
            <a:spAutoFit/>
          </a:bodyPr>
          <a:lstStyle/>
          <a:p>
            <a:r>
              <a:rPr lang="zh-CN" altLang="en-US" sz="4000" dirty="0" smtClean="0">
                <a:solidFill>
                  <a:srgbClr val="C00000"/>
                </a:solidFill>
                <a:latin typeface="微软雅黑" panose="020B0503020204020204" pitchFamily="34" charset="-122"/>
                <a:ea typeface="微软雅黑" panose="020B0503020204020204" pitchFamily="34" charset="-122"/>
              </a:rPr>
              <a:t>矩阵的相抵标准型</a:t>
            </a:r>
            <a:endParaRPr lang="zh-CN" altLang="en-US" sz="4000"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内容占位符 2"/>
              <p:cNvSpPr txBox="1">
                <a:spLocks/>
              </p:cNvSpPr>
              <p:nvPr/>
            </p:nvSpPr>
            <p:spPr>
              <a:xfrm>
                <a:off x="787400" y="1185333"/>
                <a:ext cx="10566400" cy="56726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Bef>
                    <a:spcPts val="3000"/>
                  </a:spcBef>
                  <a:spcAft>
                    <a:spcPts val="1800"/>
                  </a:spcAft>
                  <a:buFont typeface="Arial" panose="020B0604020202020204" pitchFamily="34" charset="0"/>
                  <a:buNone/>
                </a:pPr>
                <a:r>
                  <a:rPr lang="zh-CN" altLang="en-US" dirty="0">
                    <a:solidFill>
                      <a:srgbClr val="0B338B"/>
                    </a:solidFill>
                    <a:latin typeface="黑体" panose="02010609060101010101" pitchFamily="49" charset="-122"/>
                    <a:ea typeface="黑体" panose="02010609060101010101" pitchFamily="49" charset="-122"/>
                  </a:rPr>
                  <a:t>定理： </a:t>
                </a:r>
                <a:r>
                  <a:rPr lang="zh-CN" altLang="en-US" dirty="0" smtClean="0">
                    <a:solidFill>
                      <a:srgbClr val="0B338B"/>
                    </a:solidFill>
                  </a:rPr>
                  <a:t>设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sSub>
                      <m:sSubPr>
                        <m:ctrlPr>
                          <a:rPr lang="en-US" altLang="zh-CN" i="1">
                            <a:solidFill>
                              <a:srgbClr val="0B338B"/>
                            </a:solidFill>
                            <a:latin typeface="Cambria Math"/>
                          </a:rPr>
                        </m:ctrlPr>
                      </m:sSubPr>
                      <m:e>
                        <m:d>
                          <m:dPr>
                            <m:ctrlPr>
                              <a:rPr lang="en-US" altLang="zh-CN" i="1">
                                <a:solidFill>
                                  <a:srgbClr val="0B338B"/>
                                </a:solidFill>
                                <a:latin typeface="Cambria Math"/>
                              </a:rPr>
                            </m:ctrlPr>
                          </m:dP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𝑎</m:t>
                                </m:r>
                              </m:e>
                              <m:sub>
                                <m:r>
                                  <a:rPr lang="en-US" altLang="zh-CN" i="1">
                                    <a:solidFill>
                                      <a:srgbClr val="0B338B"/>
                                    </a:solidFill>
                                    <a:latin typeface="Cambria Math" panose="02040503050406030204" pitchFamily="18" charset="0"/>
                                  </a:rPr>
                                  <m:t>𝑖𝑗</m:t>
                                </m:r>
                              </m:sub>
                            </m:sSub>
                          </m:e>
                        </m:d>
                      </m:e>
                      <m:sub>
                        <m:r>
                          <a:rPr lang="en-US" altLang="zh-CN" i="1">
                            <a:solidFill>
                              <a:srgbClr val="0B338B"/>
                            </a:solidFill>
                            <a:latin typeface="Cambria Math" panose="02040503050406030204" pitchFamily="18" charset="0"/>
                          </a:rPr>
                          <m:t>𝑚</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𝑛</m:t>
                        </m:r>
                      </m:sub>
                    </m:sSub>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r>
                          <a:rPr lang="en-US" altLang="zh-CN" i="1" smtClean="0">
                            <a:solidFill>
                              <a:srgbClr val="0B338B"/>
                            </a:solidFill>
                            <a:latin typeface="Cambria Math" panose="02040503050406030204" pitchFamily="18" charset="0"/>
                          </a:rPr>
                          <m:t>𝑚</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𝑛</m:t>
                        </m:r>
                      </m:sup>
                    </m:sSup>
                  </m:oMath>
                </a14:m>
                <a:r>
                  <a:rPr lang="zh-CN" altLang="en-US" dirty="0" smtClean="0">
                    <a:solidFill>
                      <a:srgbClr val="0B338B"/>
                    </a:solidFill>
                  </a:rPr>
                  <a:t>，则有</a:t>
                </a:r>
                <a:endParaRPr lang="en-US" altLang="zh-CN" i="1" dirty="0" smtClean="0">
                  <a:solidFill>
                    <a:srgbClr val="0B338B"/>
                  </a:solidFill>
                  <a:latin typeface="Cambria Math" panose="02040503050406030204" pitchFamily="18" charset="0"/>
                </a:endParaRPr>
              </a:p>
              <a:p>
                <a:pPr marL="0" indent="0" algn="ctr">
                  <a:lnSpc>
                    <a:spcPts val="3600"/>
                  </a:lnSpc>
                  <a:spcBef>
                    <a:spcPts val="1200"/>
                  </a:spcBef>
                  <a:spcAft>
                    <a:spcPts val="1800"/>
                  </a:spcAft>
                  <a:buFont typeface="Arial" panose="020B0604020202020204" pitchFamily="34" charset="0"/>
                  <a:buNone/>
                </a:pPr>
                <a14:m>
                  <m:oMath xmlns:m="http://schemas.openxmlformats.org/officeDocument/2006/math">
                    <m:r>
                      <a:rPr lang="en-US" altLang="zh-CN" i="1" smtClean="0">
                        <a:solidFill>
                          <a:srgbClr val="0B338B"/>
                        </a:solidFill>
                        <a:latin typeface="Cambria Math" panose="02040503050406030204" pitchFamily="18" charset="0"/>
                      </a:rPr>
                      <m:t>𝐴</m:t>
                    </m:r>
                    <m:groupChr>
                      <m:groupChrPr>
                        <m:chr m:val="→"/>
                        <m:vertJc m:val="bot"/>
                        <m:ctrlPr>
                          <a:rPr lang="en-US" altLang="zh-CN" i="1" smtClean="0">
                            <a:solidFill>
                              <a:srgbClr val="0B338B"/>
                            </a:solidFill>
                            <a:latin typeface="Cambria Math"/>
                          </a:rPr>
                        </m:ctrlPr>
                      </m:groupChrPr>
                      <m:e>
                        <m:r>
                          <m:rPr>
                            <m:brk m:alnAt="2"/>
                          </m:rP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        </m:t>
                        </m:r>
                      </m:e>
                    </m:groupChr>
                    <m:d>
                      <m:dPr>
                        <m:ctrlPr>
                          <a:rPr lang="en-US" altLang="zh-CN" i="1" smtClean="0">
                            <a:solidFill>
                              <a:srgbClr val="0B338B"/>
                            </a:solidFill>
                            <a:latin typeface="Cambria Math"/>
                          </a:rPr>
                        </m:ctrlPr>
                      </m:dPr>
                      <m:e>
                        <m:m>
                          <m:mPr>
                            <m:mcs>
                              <m:mc>
                                <m:mcPr>
                                  <m:count m:val="2"/>
                                  <m:mcJc m:val="center"/>
                                </m:mcPr>
                              </m:mc>
                            </m:mcs>
                            <m:ctrlPr>
                              <a:rPr lang="en-US" altLang="zh-CN" i="1" smtClean="0">
                                <a:solidFill>
                                  <a:srgbClr val="0B338B"/>
                                </a:solidFill>
                                <a:latin typeface="Cambria Math"/>
                              </a:rPr>
                            </m:ctrlPr>
                          </m:mPr>
                          <m:mr>
                            <m:e>
                              <m:sSub>
                                <m:sSubPr>
                                  <m:ctrlPr>
                                    <a:rPr lang="en-US" altLang="zh-CN" i="1" smtClean="0">
                                      <a:solidFill>
                                        <a:srgbClr val="0B338B"/>
                                      </a:solidFill>
                                      <a:latin typeface="Cambria Math"/>
                                    </a:rPr>
                                  </m:ctrlPr>
                                </m:sSubPr>
                                <m:e>
                                  <m:r>
                                    <m:rPr>
                                      <m:sty m:val="p"/>
                                      <m:brk m:alnAt="7"/>
                                    </m:rPr>
                                    <a:rPr lang="en-US" altLang="zh-CN" i="1">
                                      <a:solidFill>
                                        <a:srgbClr val="0B338B"/>
                                      </a:solidFill>
                                      <a:latin typeface="Cambria Math" panose="02040503050406030204" pitchFamily="18" charset="0"/>
                                    </a:rPr>
                                    <m:t>I</m:t>
                                  </m:r>
                                </m:e>
                                <m:sub>
                                  <m:r>
                                    <m:rPr>
                                      <m:brk m:alnAt="7"/>
                                    </m:rPr>
                                    <a:rPr lang="en-US" altLang="zh-CN" i="1" smtClean="0">
                                      <a:solidFill>
                                        <a:srgbClr val="0B338B"/>
                                      </a:solidFill>
                                      <a:latin typeface="Cambria Math" panose="02040503050406030204" pitchFamily="18" charset="0"/>
                                    </a:rPr>
                                    <m:t>𝑟</m:t>
                                  </m:r>
                                </m:sub>
                              </m:sSub>
                            </m:e>
                            <m:e>
                              <m:r>
                                <a:rPr lang="en-US" altLang="zh-CN" i="1" smtClean="0">
                                  <a:solidFill>
                                    <a:srgbClr val="0B338B"/>
                                  </a:solidFill>
                                  <a:latin typeface="Cambria Math" panose="02040503050406030204" pitchFamily="18" charset="0"/>
                                </a:rPr>
                                <m:t>0</m:t>
                              </m:r>
                            </m:e>
                          </m:mr>
                          <m:mr>
                            <m:e>
                              <m:r>
                                <a:rPr lang="en-US" altLang="zh-CN" i="1" smtClean="0">
                                  <a:solidFill>
                                    <a:srgbClr val="0B338B"/>
                                  </a:solidFill>
                                  <a:latin typeface="Cambria Math" panose="02040503050406030204" pitchFamily="18" charset="0"/>
                                </a:rPr>
                                <m:t>0</m:t>
                              </m:r>
                            </m:e>
                            <m:e>
                              <m:r>
                                <a:rPr lang="en-US" altLang="zh-CN" i="1" smtClean="0">
                                  <a:solidFill>
                                    <a:srgbClr val="0B338B"/>
                                  </a:solidFill>
                                  <a:latin typeface="Cambria Math" panose="02040503050406030204" pitchFamily="18" charset="0"/>
                                </a:rPr>
                                <m:t>0</m:t>
                              </m:r>
                            </m:e>
                          </m:mr>
                        </m:m>
                      </m:e>
                    </m:d>
                  </m:oMath>
                </a14:m>
                <a:r>
                  <a:rPr lang="zh-CN" altLang="en-US" dirty="0" smtClean="0">
                    <a:solidFill>
                      <a:srgbClr val="0B338B"/>
                    </a:solidFill>
                  </a:rPr>
                  <a:t>，</a:t>
                </a:r>
                <a:endParaRPr lang="en-US" altLang="zh-CN" dirty="0" smtClean="0">
                  <a:solidFill>
                    <a:srgbClr val="0B338B"/>
                  </a:solidFill>
                </a:endParaRPr>
              </a:p>
              <a:p>
                <a:pPr marL="0" indent="0">
                  <a:lnSpc>
                    <a:spcPts val="3600"/>
                  </a:lnSpc>
                  <a:spcBef>
                    <a:spcPts val="600"/>
                  </a:spcBef>
                  <a:spcAft>
                    <a:spcPts val="1800"/>
                  </a:spcAft>
                  <a:buNone/>
                </a:pPr>
                <a:r>
                  <a:rPr lang="zh-CN" altLang="en-US" dirty="0" smtClean="0">
                    <a:solidFill>
                      <a:srgbClr val="0B338B"/>
                    </a:solidFill>
                  </a:rPr>
                  <a:t>即</a:t>
                </a:r>
                <a:r>
                  <a:rPr lang="zh-CN" altLang="en-US" dirty="0">
                    <a:solidFill>
                      <a:srgbClr val="0B338B"/>
                    </a:solidFill>
                  </a:rPr>
                  <a:t>存在</a:t>
                </a:r>
                <a14:m>
                  <m:oMath xmlns:m="http://schemas.openxmlformats.org/officeDocument/2006/math">
                    <m:r>
                      <a:rPr lang="en-US" altLang="zh-CN" b="0" i="1" dirty="0" smtClean="0">
                        <a:solidFill>
                          <a:srgbClr val="0B338B"/>
                        </a:solidFill>
                        <a:latin typeface="Cambria Math"/>
                      </a:rPr>
                      <m:t>𝑚</m:t>
                    </m:r>
                  </m:oMath>
                </a14:m>
                <a:r>
                  <a:rPr lang="zh-CN" altLang="en-US" dirty="0" smtClean="0">
                    <a:solidFill>
                      <a:srgbClr val="0B338B"/>
                    </a:solidFill>
                  </a:rPr>
                  <a:t>阶</a:t>
                </a:r>
                <a:r>
                  <a:rPr lang="zh-CN" altLang="en-US" dirty="0">
                    <a:solidFill>
                      <a:srgbClr val="0B338B"/>
                    </a:solidFill>
                  </a:rPr>
                  <a:t>和</a:t>
                </a:r>
                <a14:m>
                  <m:oMath xmlns:m="http://schemas.openxmlformats.org/officeDocument/2006/math">
                    <m:r>
                      <a:rPr lang="en-US" altLang="zh-CN" i="1">
                        <a:solidFill>
                          <a:srgbClr val="0B338B"/>
                        </a:solidFill>
                        <a:latin typeface="Cambria Math" panose="02040503050406030204" pitchFamily="18" charset="0"/>
                      </a:rPr>
                      <m:t>𝑛</m:t>
                    </m:r>
                    <m:r>
                      <a:rPr lang="en-US" altLang="zh-CN" i="1">
                        <a:solidFill>
                          <a:srgbClr val="0B338B"/>
                        </a:solidFill>
                        <a:latin typeface="Cambria Math" panose="02040503050406030204" pitchFamily="18" charset="0"/>
                      </a:rPr>
                      <m:t> </m:t>
                    </m:r>
                  </m:oMath>
                </a14:m>
                <a:r>
                  <a:rPr lang="zh-CN" altLang="en-US" dirty="0">
                    <a:solidFill>
                      <a:srgbClr val="0B338B"/>
                    </a:solidFill>
                  </a:rPr>
                  <a:t>阶可逆矩阵 </a:t>
                </a:r>
                <a14:m>
                  <m:oMath xmlns:m="http://schemas.openxmlformats.org/officeDocument/2006/math">
                    <m:r>
                      <a:rPr lang="en-US" altLang="zh-CN" i="1">
                        <a:solidFill>
                          <a:srgbClr val="0B338B"/>
                        </a:solidFill>
                        <a:latin typeface="Cambria Math" panose="02040503050406030204" pitchFamily="18" charset="0"/>
                      </a:rPr>
                      <m:t>𝑃</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𝑄</m:t>
                    </m:r>
                    <m:r>
                      <a:rPr lang="en-US" altLang="zh-CN" i="1">
                        <a:solidFill>
                          <a:srgbClr val="0B338B"/>
                        </a:solidFill>
                        <a:latin typeface="Cambria Math" panose="02040503050406030204" pitchFamily="18" charset="0"/>
                      </a:rPr>
                      <m:t> </m:t>
                    </m:r>
                  </m:oMath>
                </a14:m>
                <a:r>
                  <a:rPr lang="zh-CN" altLang="en-US" dirty="0">
                    <a:solidFill>
                      <a:srgbClr val="0B338B"/>
                    </a:solidFill>
                  </a:rPr>
                  <a:t>使得</a:t>
                </a:r>
                <a:endParaRPr lang="en-US" altLang="zh-CN" dirty="0">
                  <a:solidFill>
                    <a:srgbClr val="0B338B"/>
                  </a:solidFill>
                </a:endParaRPr>
              </a:p>
              <a:p>
                <a:pPr marL="0" indent="0">
                  <a:lnSpc>
                    <a:spcPts val="3600"/>
                  </a:lnSpc>
                  <a:spcBef>
                    <a:spcPts val="3000"/>
                  </a:spcBef>
                  <a:spcAft>
                    <a:spcPts val="1800"/>
                  </a:spcAft>
                  <a:buNone/>
                </a:pPr>
                <a14:m>
                  <m:oMathPara xmlns:m="http://schemas.openxmlformats.org/officeDocument/2006/math">
                    <m:oMathParaPr>
                      <m:jc m:val="centerGroup"/>
                    </m:oMathParaPr>
                    <m:oMath xmlns:m="http://schemas.openxmlformats.org/officeDocument/2006/math">
                      <m:r>
                        <a:rPr lang="en-US" altLang="zh-CN" i="1">
                          <a:solidFill>
                            <a:srgbClr val="0B338B"/>
                          </a:solidFill>
                          <a:latin typeface="Cambria Math" panose="02040503050406030204" pitchFamily="18" charset="0"/>
                        </a:rPr>
                        <m:t>𝑃𝐴𝑄</m:t>
                      </m:r>
                      <m:r>
                        <a:rPr lang="en-US" altLang="zh-CN" i="1">
                          <a:solidFill>
                            <a:srgbClr val="0B338B"/>
                          </a:solidFill>
                          <a:latin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sSub>
                                  <m:sSubPr>
                                    <m:ctrlPr>
                                      <a:rPr lang="en-US" altLang="zh-CN" i="1">
                                        <a:solidFill>
                                          <a:srgbClr val="0B338B"/>
                                        </a:solidFill>
                                        <a:latin typeface="Cambria Math"/>
                                      </a:rPr>
                                    </m:ctrlPr>
                                  </m:sSubPr>
                                  <m:e>
                                    <m:r>
                                      <m:rPr>
                                        <m:sty m:val="p"/>
                                        <m:brk m:alnAt="7"/>
                                      </m:rPr>
                                      <a:rPr lang="en-US" altLang="zh-CN" i="1">
                                        <a:solidFill>
                                          <a:srgbClr val="0B338B"/>
                                        </a:solidFill>
                                        <a:latin typeface="Cambria Math" panose="02040503050406030204" pitchFamily="18" charset="0"/>
                                      </a:rPr>
                                      <m:t>I</m:t>
                                    </m:r>
                                  </m:e>
                                  <m:sub>
                                    <m:r>
                                      <m:rPr>
                                        <m:brk m:alnAt="7"/>
                                      </m:rPr>
                                      <a:rPr lang="en-US" altLang="zh-CN" i="1">
                                        <a:solidFill>
                                          <a:srgbClr val="0B338B"/>
                                        </a:solidFill>
                                        <a:latin typeface="Cambria Math" panose="02040503050406030204" pitchFamily="18" charset="0"/>
                                      </a:rPr>
                                      <m:t>𝑟</m:t>
                                    </m:r>
                                  </m:sub>
                                </m:sSub>
                              </m:e>
                              <m:e>
                                <m:r>
                                  <a:rPr lang="en-US" altLang="zh-CN" i="1">
                                    <a:solidFill>
                                      <a:srgbClr val="0B338B"/>
                                    </a:solidFill>
                                    <a:latin typeface="Cambria Math" panose="02040503050406030204" pitchFamily="18" charset="0"/>
                                  </a:rPr>
                                  <m:t>0</m:t>
                                </m:r>
                              </m:e>
                            </m:mr>
                            <m:mr>
                              <m:e>
                                <m: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0</m:t>
                                </m:r>
                              </m:e>
                            </m:mr>
                          </m:m>
                        </m:e>
                      </m:d>
                      <m:r>
                        <a:rPr lang="en-US" altLang="zh-CN">
                          <a:solidFill>
                            <a:srgbClr val="0B338B"/>
                          </a:solidFill>
                          <a:latin typeface="Cambria Math" panose="02040503050406030204" pitchFamily="18" charset="0"/>
                        </a:rPr>
                        <m:t>.</m:t>
                      </m:r>
                    </m:oMath>
                  </m:oMathPara>
                </a14:m>
                <a:endParaRPr lang="en-US" altLang="zh-CN" i="1" dirty="0">
                  <a:solidFill>
                    <a:srgbClr val="0B338B"/>
                  </a:solidFill>
                  <a:latin typeface="Cambria Math" panose="02040503050406030204" pitchFamily="18" charset="0"/>
                </a:endParaRPr>
              </a:p>
              <a:p>
                <a:pPr marL="0" indent="0">
                  <a:lnSpc>
                    <a:spcPts val="3600"/>
                  </a:lnSpc>
                  <a:spcBef>
                    <a:spcPts val="600"/>
                  </a:spcBef>
                  <a:spcAft>
                    <a:spcPts val="1800"/>
                  </a:spcAft>
                  <a:buNone/>
                </a:pPr>
                <a:r>
                  <a:rPr lang="zh-CN" altLang="en-US" dirty="0">
                    <a:solidFill>
                      <a:srgbClr val="0B338B"/>
                    </a:solidFill>
                  </a:rPr>
                  <a:t>其中 </a:t>
                </a:r>
                <a14:m>
                  <m:oMath xmlns:m="http://schemas.openxmlformats.org/officeDocument/2006/math">
                    <m:r>
                      <a:rPr lang="en-US" altLang="zh-CN" i="1">
                        <a:solidFill>
                          <a:srgbClr val="0B338B"/>
                        </a:solidFill>
                        <a:latin typeface="Cambria Math" panose="02040503050406030204" pitchFamily="18" charset="0"/>
                      </a:rPr>
                      <m:t>𝑟</m:t>
                    </m:r>
                    <m:r>
                      <a:rPr lang="en-US" altLang="zh-CN" i="1">
                        <a:solidFill>
                          <a:srgbClr val="0B338B"/>
                        </a:solidFill>
                        <a:latin typeface="Cambria Math" panose="02040503050406030204" pitchFamily="18" charset="0"/>
                      </a:rPr>
                      <m:t>∈</m:t>
                    </m:r>
                    <m:r>
                      <a:rPr lang="en-US" altLang="zh-CN" b="1">
                        <a:solidFill>
                          <a:srgbClr val="0B338B"/>
                        </a:solidFill>
                        <a:latin typeface="Cambria Math" panose="02040503050406030204" pitchFamily="18" charset="0"/>
                      </a:rPr>
                      <m:t>𝐙</m:t>
                    </m:r>
                    <m:r>
                      <a:rPr lang="en-US" altLang="zh-CN" i="1">
                        <a:solidFill>
                          <a:srgbClr val="0B338B"/>
                        </a:solidFill>
                        <a:latin typeface="Cambria Math" panose="02040503050406030204" pitchFamily="18" charset="0"/>
                      </a:rPr>
                      <m:t> </m:t>
                    </m:r>
                  </m:oMath>
                </a14:m>
                <a:r>
                  <a:rPr lang="zh-CN" altLang="en-US" dirty="0">
                    <a:solidFill>
                      <a:srgbClr val="0B338B"/>
                    </a:solidFill>
                  </a:rPr>
                  <a:t>且 </a:t>
                </a:r>
                <a14:m>
                  <m:oMath xmlns:m="http://schemas.openxmlformats.org/officeDocument/2006/math">
                    <m:r>
                      <a:rPr lang="en-US" altLang="zh-CN" i="1">
                        <a:solidFill>
                          <a:srgbClr val="0B338B"/>
                        </a:solidFill>
                        <a:latin typeface="Cambria Math" panose="02040503050406030204" pitchFamily="18" charset="0"/>
                      </a:rPr>
                      <m:t>0≤</m:t>
                    </m:r>
                    <m:r>
                      <a:rPr lang="en-US" altLang="zh-CN" i="1">
                        <a:solidFill>
                          <a:srgbClr val="0B338B"/>
                        </a:solidFill>
                        <a:latin typeface="Cambria Math" panose="02040503050406030204" pitchFamily="18" charset="0"/>
                      </a:rPr>
                      <m:t>𝑟</m:t>
                    </m:r>
                    <m:r>
                      <a:rPr lang="en-US" altLang="zh-CN" i="1">
                        <a:solidFill>
                          <a:srgbClr val="0B338B"/>
                        </a:solidFill>
                        <a:latin typeface="Cambria Math" panose="02040503050406030204" pitchFamily="18" charset="0"/>
                      </a:rPr>
                      <m:t>≤</m:t>
                    </m:r>
                    <m:func>
                      <m:funcPr>
                        <m:ctrlPr>
                          <a:rPr lang="en-US" altLang="zh-CN" i="1">
                            <a:solidFill>
                              <a:srgbClr val="0B338B"/>
                            </a:solidFill>
                            <a:latin typeface="Cambria Math"/>
                          </a:rPr>
                        </m:ctrlPr>
                      </m:funcPr>
                      <m:fName>
                        <m:r>
                          <m:rPr>
                            <m:sty m:val="p"/>
                          </m:rPr>
                          <a:rPr lang="en-US" altLang="zh-CN">
                            <a:solidFill>
                              <a:srgbClr val="0B338B"/>
                            </a:solidFill>
                            <a:latin typeface="Cambria Math" panose="02040503050406030204" pitchFamily="18" charset="0"/>
                          </a:rPr>
                          <m:t>min</m:t>
                        </m:r>
                      </m:fName>
                      <m:e>
                        <m:d>
                          <m:dPr>
                            <m:begChr m:val="{"/>
                            <m:endChr m:val="}"/>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𝑚</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𝑛</m:t>
                            </m:r>
                          </m:e>
                        </m:d>
                      </m:e>
                    </m:func>
                  </m:oMath>
                </a14:m>
                <a:r>
                  <a:rPr lang="en-US" altLang="zh-CN" dirty="0">
                    <a:solidFill>
                      <a:srgbClr val="0B338B"/>
                    </a:solidFill>
                  </a:rPr>
                  <a:t>.</a:t>
                </a:r>
              </a:p>
              <a:p>
                <a:pPr marL="0" indent="0">
                  <a:lnSpc>
                    <a:spcPts val="3600"/>
                  </a:lnSpc>
                  <a:spcBef>
                    <a:spcPts val="1200"/>
                  </a:spcBef>
                  <a:spcAft>
                    <a:spcPts val="600"/>
                  </a:spcAft>
                  <a:buNone/>
                </a:pPr>
                <a:r>
                  <a:rPr lang="zh-CN" altLang="en-US" dirty="0" smtClean="0">
                    <a:solidFill>
                      <a:srgbClr val="0B338B"/>
                    </a:solidFill>
                  </a:rPr>
                  <a:t> </a:t>
                </a:r>
                <a:r>
                  <a:rPr lang="zh-CN" altLang="en-US" dirty="0" smtClean="0">
                    <a:solidFill>
                      <a:srgbClr val="0B338B"/>
                    </a:solidFill>
                    <a:latin typeface="黑体" panose="02010609060101010101" pitchFamily="49" charset="-122"/>
                    <a:ea typeface="黑体" panose="02010609060101010101" pitchFamily="49" charset="-122"/>
                  </a:rPr>
                  <a:t>注记： （</a:t>
                </a:r>
                <a:r>
                  <a:rPr lang="en-US" altLang="zh-CN" dirty="0" smtClean="0">
                    <a:solidFill>
                      <a:srgbClr val="0B338B"/>
                    </a:solidFill>
                    <a:latin typeface="黑体" panose="02010609060101010101" pitchFamily="49" charset="-122"/>
                    <a:ea typeface="黑体" panose="02010609060101010101" pitchFamily="49" charset="-122"/>
                  </a:rPr>
                  <a:t>1</a:t>
                </a:r>
                <a:r>
                  <a:rPr lang="zh-CN" altLang="en-US" dirty="0" smtClean="0">
                    <a:solidFill>
                      <a:srgbClr val="0B338B"/>
                    </a:solidFill>
                    <a:latin typeface="黑体" panose="02010609060101010101" pitchFamily="49" charset="-122"/>
                    <a:ea typeface="黑体" panose="02010609060101010101" pitchFamily="49" charset="-122"/>
                  </a:rPr>
                  <a:t>）可以证明上述定理中的</a:t>
                </a:r>
                <a14:m>
                  <m:oMath xmlns:m="http://schemas.openxmlformats.org/officeDocument/2006/math">
                    <m:r>
                      <a:rPr lang="en-US" altLang="zh-CN" i="1">
                        <a:solidFill>
                          <a:srgbClr val="0B338B"/>
                        </a:solidFill>
                        <a:latin typeface="Cambria Math" panose="02040503050406030204" pitchFamily="18" charset="0"/>
                      </a:rPr>
                      <m:t>𝑟</m:t>
                    </m:r>
                  </m:oMath>
                </a14:m>
                <a:r>
                  <a:rPr lang="zh-CN" altLang="en-US" dirty="0" smtClean="0">
                    <a:solidFill>
                      <a:srgbClr val="0B338B"/>
                    </a:solidFill>
                    <a:latin typeface="黑体" panose="02010609060101010101" pitchFamily="49" charset="-122"/>
                    <a:ea typeface="黑体" panose="02010609060101010101" pitchFamily="49" charset="-122"/>
                  </a:rPr>
                  <a:t>是唯一的</a:t>
                </a:r>
                <a:r>
                  <a:rPr lang="en-US" altLang="zh-CN" dirty="0" smtClean="0">
                    <a:solidFill>
                      <a:srgbClr val="0B338B"/>
                    </a:solidFill>
                    <a:latin typeface="黑体" panose="02010609060101010101" pitchFamily="49" charset="-122"/>
                    <a:ea typeface="黑体" panose="02010609060101010101" pitchFamily="49" charset="-122"/>
                  </a:rPr>
                  <a:t>(</a:t>
                </a:r>
                <a:r>
                  <a:rPr lang="zh-CN" altLang="en-US" dirty="0" smtClean="0">
                    <a:solidFill>
                      <a:srgbClr val="0B338B"/>
                    </a:solidFill>
                    <a:latin typeface="黑体" panose="02010609060101010101" pitchFamily="49" charset="-122"/>
                    <a:ea typeface="黑体" panose="02010609060101010101" pitchFamily="49" charset="-122"/>
                  </a:rPr>
                  <a:t>自证</a:t>
                </a:r>
                <a:r>
                  <a:rPr lang="en-US" altLang="zh-CN" dirty="0" smtClean="0">
                    <a:solidFill>
                      <a:srgbClr val="0B338B"/>
                    </a:solidFill>
                    <a:latin typeface="黑体" panose="02010609060101010101" pitchFamily="49" charset="-122"/>
                    <a:ea typeface="黑体" panose="02010609060101010101" pitchFamily="49" charset="-122"/>
                  </a:rPr>
                  <a:t>).</a:t>
                </a:r>
              </a:p>
              <a:p>
                <a:pPr marL="0" indent="0">
                  <a:lnSpc>
                    <a:spcPts val="3600"/>
                  </a:lnSpc>
                  <a:spcBef>
                    <a:spcPts val="3000"/>
                  </a:spcBef>
                  <a:spcAft>
                    <a:spcPts val="600"/>
                  </a:spcAft>
                  <a:buFont typeface="Arial" panose="020B0604020202020204" pitchFamily="34" charset="0"/>
                  <a:buNone/>
                </a:pPr>
                <a:r>
                  <a:rPr lang="en-US" altLang="zh-CN" dirty="0" smtClean="0">
                    <a:solidFill>
                      <a:srgbClr val="0B338B"/>
                    </a:solidFill>
                  </a:rPr>
                  <a:t>(2)  </a:t>
                </a:r>
                <a:r>
                  <a:rPr lang="zh-CN" altLang="en-US" dirty="0">
                    <a:solidFill>
                      <a:srgbClr val="0B338B"/>
                    </a:solidFill>
                  </a:rPr>
                  <a:t>称</a:t>
                </a:r>
                <a14:m>
                  <m:oMath xmlns:m="http://schemas.openxmlformats.org/officeDocument/2006/math">
                    <m:r>
                      <a:rPr lang="en-US" altLang="zh-CN">
                        <a:solidFill>
                          <a:srgbClr val="0B338B"/>
                        </a:solidFill>
                        <a:latin typeface="Cambria Math" panose="02040503050406030204" pitchFamily="18" charset="0"/>
                      </a:rPr>
                      <m:t> </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sSub>
                                <m:sSubPr>
                                  <m:ctrlPr>
                                    <a:rPr lang="en-US" altLang="zh-CN" i="1">
                                      <a:solidFill>
                                        <a:srgbClr val="0B338B"/>
                                      </a:solidFill>
                                      <a:latin typeface="Cambria Math"/>
                                    </a:rPr>
                                  </m:ctrlPr>
                                </m:sSubPr>
                                <m:e>
                                  <m:r>
                                    <m:rPr>
                                      <m:sty m:val="p"/>
                                      <m:brk m:alnAt="7"/>
                                    </m:rPr>
                                    <a:rPr lang="en-US" altLang="zh-CN">
                                      <a:solidFill>
                                        <a:srgbClr val="0B338B"/>
                                      </a:solidFill>
                                      <a:latin typeface="Cambria Math" panose="02040503050406030204" pitchFamily="18" charset="0"/>
                                    </a:rPr>
                                    <m:t>I</m:t>
                                  </m:r>
                                </m:e>
                                <m:sub>
                                  <m:r>
                                    <m:rPr>
                                      <m:brk m:alnAt="7"/>
                                    </m:rPr>
                                    <a:rPr lang="en-US" altLang="zh-CN">
                                      <a:solidFill>
                                        <a:srgbClr val="0B338B"/>
                                      </a:solidFill>
                                      <a:latin typeface="Cambria Math" panose="02040503050406030204" pitchFamily="18" charset="0"/>
                                    </a:rPr>
                                    <m:t>𝑟</m:t>
                                  </m:r>
                                </m:sub>
                              </m:sSub>
                            </m:e>
                            <m:e>
                              <m:r>
                                <a:rPr lang="en-US" altLang="zh-CN">
                                  <a:solidFill>
                                    <a:srgbClr val="0B338B"/>
                                  </a:solidFill>
                                  <a:latin typeface="Cambria Math" panose="02040503050406030204" pitchFamily="18" charset="0"/>
                                </a:rPr>
                                <m:t>0</m:t>
                              </m:r>
                            </m:e>
                          </m:mr>
                          <m:mr>
                            <m:e>
                              <m:r>
                                <a:rPr lang="en-US" altLang="zh-CN">
                                  <a:solidFill>
                                    <a:srgbClr val="0B338B"/>
                                  </a:solidFill>
                                  <a:latin typeface="Cambria Math" panose="02040503050406030204" pitchFamily="18" charset="0"/>
                                </a:rPr>
                                <m:t>0</m:t>
                              </m:r>
                            </m:e>
                            <m:e>
                              <m:r>
                                <a:rPr lang="en-US" altLang="zh-CN">
                                  <a:solidFill>
                                    <a:srgbClr val="0B338B"/>
                                  </a:solidFill>
                                  <a:latin typeface="Cambria Math" panose="02040503050406030204" pitchFamily="18" charset="0"/>
                                </a:rPr>
                                <m:t>0</m:t>
                              </m:r>
                            </m:e>
                          </m:mr>
                        </m:m>
                      </m:e>
                    </m:d>
                  </m:oMath>
                </a14:m>
                <a:r>
                  <a:rPr lang="zh-CN" altLang="en-US" dirty="0">
                    <a:solidFill>
                      <a:srgbClr val="0B338B"/>
                    </a:solidFill>
                  </a:rPr>
                  <a:t> 为 </a:t>
                </a:r>
                <a14:m>
                  <m:oMath xmlns:m="http://schemas.openxmlformats.org/officeDocument/2006/math">
                    <m:r>
                      <a:rPr lang="en-US" altLang="zh-CN">
                        <a:solidFill>
                          <a:srgbClr val="0B338B"/>
                        </a:solidFill>
                        <a:latin typeface="Cambria Math" panose="02040503050406030204" pitchFamily="18" charset="0"/>
                      </a:rPr>
                      <m:t>𝐴</m:t>
                    </m:r>
                    <m:r>
                      <a:rPr lang="en-US" altLang="zh-CN">
                        <a:solidFill>
                          <a:srgbClr val="0B338B"/>
                        </a:solidFill>
                        <a:latin typeface="Cambria Math" panose="02040503050406030204" pitchFamily="18" charset="0"/>
                      </a:rPr>
                      <m:t> </m:t>
                    </m:r>
                  </m:oMath>
                </a14:m>
                <a:r>
                  <a:rPr lang="zh-CN" altLang="en-US" dirty="0">
                    <a:solidFill>
                      <a:srgbClr val="0B338B"/>
                    </a:solidFill>
                  </a:rPr>
                  <a:t>的相抵标准形</a:t>
                </a:r>
                <a:r>
                  <a:rPr lang="en-US" altLang="zh-CN" dirty="0">
                    <a:solidFill>
                      <a:srgbClr val="0B338B"/>
                    </a:solidFill>
                  </a:rPr>
                  <a:t>. </a:t>
                </a:r>
                <a:endParaRPr lang="en-US" altLang="zh-CN" dirty="0" smtClean="0">
                  <a:solidFill>
                    <a:srgbClr val="0B338B"/>
                  </a:solidFill>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787400" y="1185333"/>
                <a:ext cx="10566400" cy="5672667"/>
              </a:xfrm>
              <a:prstGeom prst="rect">
                <a:avLst/>
              </a:prstGeom>
              <a:blipFill rotWithShape="1">
                <a:blip r:embed="rId2"/>
                <a:stretch>
                  <a:fillRect l="-1153" t="-2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64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extLst>
              <p:ext uri="{D42A27DB-BD31-4B8C-83A1-F6EECF244321}">
                <p14:modId xmlns:p14="http://schemas.microsoft.com/office/powerpoint/2010/main" val="3194573462"/>
              </p:ext>
            </p:extLst>
          </p:nvPr>
        </p:nvGraphicFramePr>
        <p:xfrm>
          <a:off x="853017" y="482600"/>
          <a:ext cx="10600267" cy="1333500"/>
        </p:xfrm>
        <a:graphic>
          <a:graphicData uri="http://schemas.openxmlformats.org/presentationml/2006/ole">
            <mc:AlternateContent xmlns:mc="http://schemas.openxmlformats.org/markup-compatibility/2006">
              <mc:Choice xmlns:v="urn:schemas-microsoft-com:vml" Requires="v">
                <p:oleObj spid="_x0000_s122938" name="Equation" r:id="rId3" imgW="7949880" imgH="1333440" progId="Equation.DSMT4">
                  <p:embed/>
                </p:oleObj>
              </mc:Choice>
              <mc:Fallback>
                <p:oleObj name="Equation" r:id="rId3" imgW="7949880" imgH="1333440" progId="Equation.DSMT4">
                  <p:embed/>
                  <p:pic>
                    <p:nvPicPr>
                      <p:cNvPr id="0" name=""/>
                      <p:cNvPicPr>
                        <a:picLocks noChangeAspect="1" noChangeArrowheads="1"/>
                      </p:cNvPicPr>
                      <p:nvPr/>
                    </p:nvPicPr>
                    <p:blipFill>
                      <a:blip r:embed="rId4"/>
                      <a:srcRect/>
                      <a:stretch>
                        <a:fillRect/>
                      </a:stretch>
                    </p:blipFill>
                    <p:spPr bwMode="auto">
                      <a:xfrm>
                        <a:off x="853017" y="482600"/>
                        <a:ext cx="10600267"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extLst>
              <p:ext uri="{D42A27DB-BD31-4B8C-83A1-F6EECF244321}">
                <p14:modId xmlns:p14="http://schemas.microsoft.com/office/powerpoint/2010/main" val="3681601816"/>
              </p:ext>
            </p:extLst>
          </p:nvPr>
        </p:nvGraphicFramePr>
        <p:xfrm>
          <a:off x="1242484" y="1995488"/>
          <a:ext cx="4165600" cy="1333500"/>
        </p:xfrm>
        <a:graphic>
          <a:graphicData uri="http://schemas.openxmlformats.org/presentationml/2006/ole">
            <mc:AlternateContent xmlns:mc="http://schemas.openxmlformats.org/markup-compatibility/2006">
              <mc:Choice xmlns:v="urn:schemas-microsoft-com:vml" Requires="v">
                <p:oleObj spid="_x0000_s122939" name="Equation" r:id="rId5" imgW="3124080" imgH="1333440" progId="Equation.DSMT4">
                  <p:embed/>
                </p:oleObj>
              </mc:Choice>
              <mc:Fallback>
                <p:oleObj name="Equation" r:id="rId5" imgW="3124080" imgH="1333440" progId="Equation.DSMT4">
                  <p:embed/>
                  <p:pic>
                    <p:nvPicPr>
                      <p:cNvPr id="0" name=""/>
                      <p:cNvPicPr>
                        <a:picLocks noChangeAspect="1" noChangeArrowheads="1"/>
                      </p:cNvPicPr>
                      <p:nvPr/>
                    </p:nvPicPr>
                    <p:blipFill>
                      <a:blip r:embed="rId6"/>
                      <a:srcRect/>
                      <a:stretch>
                        <a:fillRect/>
                      </a:stretch>
                    </p:blipFill>
                    <p:spPr bwMode="auto">
                      <a:xfrm>
                        <a:off x="1242484" y="1995488"/>
                        <a:ext cx="41656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6"/>
          <p:cNvGraphicFramePr>
            <a:graphicFrameLocks noChangeAspect="1"/>
          </p:cNvGraphicFramePr>
          <p:nvPr>
            <p:extLst>
              <p:ext uri="{D42A27DB-BD31-4B8C-83A1-F6EECF244321}">
                <p14:modId xmlns:p14="http://schemas.microsoft.com/office/powerpoint/2010/main" val="1034586887"/>
              </p:ext>
            </p:extLst>
          </p:nvPr>
        </p:nvGraphicFramePr>
        <p:xfrm>
          <a:off x="5524500" y="1988840"/>
          <a:ext cx="4792133" cy="1333500"/>
        </p:xfrm>
        <a:graphic>
          <a:graphicData uri="http://schemas.openxmlformats.org/presentationml/2006/ole">
            <mc:AlternateContent xmlns:mc="http://schemas.openxmlformats.org/markup-compatibility/2006">
              <mc:Choice xmlns:v="urn:schemas-microsoft-com:vml" Requires="v">
                <p:oleObj spid="_x0000_s122940" name="Equation" r:id="rId7" imgW="3593880" imgH="1333440" progId="Equation.DSMT4">
                  <p:embed/>
                </p:oleObj>
              </mc:Choice>
              <mc:Fallback>
                <p:oleObj name="Equation" r:id="rId7" imgW="3593880" imgH="1333440" progId="Equation.DSMT4">
                  <p:embed/>
                  <p:pic>
                    <p:nvPicPr>
                      <p:cNvPr id="0" name=""/>
                      <p:cNvPicPr>
                        <a:picLocks noChangeAspect="1" noChangeArrowheads="1"/>
                      </p:cNvPicPr>
                      <p:nvPr/>
                    </p:nvPicPr>
                    <p:blipFill>
                      <a:blip r:embed="rId8"/>
                      <a:srcRect/>
                      <a:stretch>
                        <a:fillRect/>
                      </a:stretch>
                    </p:blipFill>
                    <p:spPr bwMode="auto">
                      <a:xfrm>
                        <a:off x="5524500" y="1988840"/>
                        <a:ext cx="479213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7"/>
          <p:cNvGraphicFramePr>
            <a:graphicFrameLocks noChangeAspect="1"/>
          </p:cNvGraphicFramePr>
          <p:nvPr>
            <p:extLst>
              <p:ext uri="{D42A27DB-BD31-4B8C-83A1-F6EECF244321}">
                <p14:modId xmlns:p14="http://schemas.microsoft.com/office/powerpoint/2010/main" val="432514037"/>
              </p:ext>
            </p:extLst>
          </p:nvPr>
        </p:nvGraphicFramePr>
        <p:xfrm>
          <a:off x="679451" y="3435350"/>
          <a:ext cx="4809067" cy="1333500"/>
        </p:xfrm>
        <a:graphic>
          <a:graphicData uri="http://schemas.openxmlformats.org/presentationml/2006/ole">
            <mc:AlternateContent xmlns:mc="http://schemas.openxmlformats.org/markup-compatibility/2006">
              <mc:Choice xmlns:v="urn:schemas-microsoft-com:vml" Requires="v">
                <p:oleObj spid="_x0000_s122941" name="Equation" r:id="rId9" imgW="3606480" imgH="1333440" progId="Equation.DSMT4">
                  <p:embed/>
                </p:oleObj>
              </mc:Choice>
              <mc:Fallback>
                <p:oleObj name="Equation" r:id="rId9" imgW="3606480" imgH="1333440" progId="Equation.DSMT4">
                  <p:embed/>
                  <p:pic>
                    <p:nvPicPr>
                      <p:cNvPr id="0" name=""/>
                      <p:cNvPicPr>
                        <a:picLocks noChangeAspect="1" noChangeArrowheads="1"/>
                      </p:cNvPicPr>
                      <p:nvPr/>
                    </p:nvPicPr>
                    <p:blipFill>
                      <a:blip r:embed="rId10"/>
                      <a:srcRect/>
                      <a:stretch>
                        <a:fillRect/>
                      </a:stretch>
                    </p:blipFill>
                    <p:spPr bwMode="auto">
                      <a:xfrm>
                        <a:off x="679451" y="3435350"/>
                        <a:ext cx="4809067"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2829760000"/>
              </p:ext>
            </p:extLst>
          </p:nvPr>
        </p:nvGraphicFramePr>
        <p:xfrm>
          <a:off x="5433484" y="3463925"/>
          <a:ext cx="4588933" cy="1333500"/>
        </p:xfrm>
        <a:graphic>
          <a:graphicData uri="http://schemas.openxmlformats.org/presentationml/2006/ole">
            <mc:AlternateContent xmlns:mc="http://schemas.openxmlformats.org/markup-compatibility/2006">
              <mc:Choice xmlns:v="urn:schemas-microsoft-com:vml" Requires="v">
                <p:oleObj spid="_x0000_s122942" name="Equation" r:id="rId11" imgW="3441600" imgH="1333440" progId="Equation.DSMT4">
                  <p:embed/>
                </p:oleObj>
              </mc:Choice>
              <mc:Fallback>
                <p:oleObj name="Equation" r:id="rId11" imgW="3441600" imgH="1333440" progId="Equation.DSMT4">
                  <p:embed/>
                  <p:pic>
                    <p:nvPicPr>
                      <p:cNvPr id="0" name=""/>
                      <p:cNvPicPr>
                        <a:picLocks noChangeAspect="1" noChangeArrowheads="1"/>
                      </p:cNvPicPr>
                      <p:nvPr/>
                    </p:nvPicPr>
                    <p:blipFill>
                      <a:blip r:embed="rId12"/>
                      <a:srcRect/>
                      <a:stretch>
                        <a:fillRect/>
                      </a:stretch>
                    </p:blipFill>
                    <p:spPr bwMode="auto">
                      <a:xfrm>
                        <a:off x="5433484" y="3463925"/>
                        <a:ext cx="458893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9"/>
          <p:cNvGraphicFramePr>
            <a:graphicFrameLocks noChangeAspect="1"/>
          </p:cNvGraphicFramePr>
          <p:nvPr>
            <p:extLst>
              <p:ext uri="{D42A27DB-BD31-4B8C-83A1-F6EECF244321}">
                <p14:modId xmlns:p14="http://schemas.microsoft.com/office/powerpoint/2010/main" val="1406378181"/>
              </p:ext>
            </p:extLst>
          </p:nvPr>
        </p:nvGraphicFramePr>
        <p:xfrm>
          <a:off x="793751" y="4948238"/>
          <a:ext cx="4605867" cy="1333500"/>
        </p:xfrm>
        <a:graphic>
          <a:graphicData uri="http://schemas.openxmlformats.org/presentationml/2006/ole">
            <mc:AlternateContent xmlns:mc="http://schemas.openxmlformats.org/markup-compatibility/2006">
              <mc:Choice xmlns:v="urn:schemas-microsoft-com:vml" Requires="v">
                <p:oleObj spid="_x0000_s122943" name="Equation" r:id="rId13" imgW="3454200" imgH="1333440" progId="Equation.DSMT4">
                  <p:embed/>
                </p:oleObj>
              </mc:Choice>
              <mc:Fallback>
                <p:oleObj name="Equation" r:id="rId13" imgW="3454200" imgH="1333440" progId="Equation.DSMT4">
                  <p:embed/>
                  <p:pic>
                    <p:nvPicPr>
                      <p:cNvPr id="0" name=""/>
                      <p:cNvPicPr>
                        <a:picLocks noChangeAspect="1" noChangeArrowheads="1"/>
                      </p:cNvPicPr>
                      <p:nvPr/>
                    </p:nvPicPr>
                    <p:blipFill>
                      <a:blip r:embed="rId14"/>
                      <a:srcRect/>
                      <a:stretch>
                        <a:fillRect/>
                      </a:stretch>
                    </p:blipFill>
                    <p:spPr bwMode="auto">
                      <a:xfrm>
                        <a:off x="793751" y="4948238"/>
                        <a:ext cx="4605867"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8" name="Object 10"/>
          <p:cNvGraphicFramePr>
            <a:graphicFrameLocks noChangeAspect="1"/>
          </p:cNvGraphicFramePr>
          <p:nvPr>
            <p:extLst>
              <p:ext uri="{D42A27DB-BD31-4B8C-83A1-F6EECF244321}">
                <p14:modId xmlns:p14="http://schemas.microsoft.com/office/powerpoint/2010/main" val="2484452045"/>
              </p:ext>
            </p:extLst>
          </p:nvPr>
        </p:nvGraphicFramePr>
        <p:xfrm>
          <a:off x="5577416" y="4922838"/>
          <a:ext cx="4301067" cy="1333500"/>
        </p:xfrm>
        <a:graphic>
          <a:graphicData uri="http://schemas.openxmlformats.org/presentationml/2006/ole">
            <mc:AlternateContent xmlns:mc="http://schemas.openxmlformats.org/markup-compatibility/2006">
              <mc:Choice xmlns:v="urn:schemas-microsoft-com:vml" Requires="v">
                <p:oleObj spid="_x0000_s122944" name="Equation" r:id="rId15" imgW="3225600" imgH="1333440" progId="Equation.DSMT4">
                  <p:embed/>
                </p:oleObj>
              </mc:Choice>
              <mc:Fallback>
                <p:oleObj name="Equation" r:id="rId15" imgW="3225600" imgH="1333440" progId="Equation.DSMT4">
                  <p:embed/>
                  <p:pic>
                    <p:nvPicPr>
                      <p:cNvPr id="0" name=""/>
                      <p:cNvPicPr>
                        <a:picLocks noChangeAspect="1" noChangeArrowheads="1"/>
                      </p:cNvPicPr>
                      <p:nvPr/>
                    </p:nvPicPr>
                    <p:blipFill>
                      <a:blip r:embed="rId16"/>
                      <a:srcRect/>
                      <a:stretch>
                        <a:fillRect/>
                      </a:stretch>
                    </p:blipFill>
                    <p:spPr bwMode="auto">
                      <a:xfrm>
                        <a:off x="5577416" y="4922838"/>
                        <a:ext cx="4301067"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椭圆 11"/>
          <p:cNvSpPr/>
          <p:nvPr/>
        </p:nvSpPr>
        <p:spPr>
          <a:xfrm>
            <a:off x="6864351" y="4941889"/>
            <a:ext cx="383116" cy="3587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7535334" y="5445126"/>
            <a:ext cx="385233" cy="36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8401051" y="5876926"/>
            <a:ext cx="383116" cy="36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 name="组合 27"/>
          <p:cNvGrpSpPr>
            <a:grpSpLocks/>
          </p:cNvGrpSpPr>
          <p:nvPr/>
        </p:nvGrpSpPr>
        <p:grpSpPr bwMode="auto">
          <a:xfrm>
            <a:off x="2544234" y="5373688"/>
            <a:ext cx="2688167" cy="863600"/>
            <a:chOff x="1908175" y="5373688"/>
            <a:chExt cx="2016125" cy="863600"/>
          </a:xfrm>
        </p:grpSpPr>
        <p:cxnSp>
          <p:nvCxnSpPr>
            <p:cNvPr id="18" name="直接连接符 17"/>
            <p:cNvCxnSpPr/>
            <p:nvPr/>
          </p:nvCxnSpPr>
          <p:spPr>
            <a:xfrm>
              <a:off x="1908175" y="5373688"/>
              <a:ext cx="360363"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0" name="直接连接符 19"/>
            <p:cNvCxnSpPr/>
            <p:nvPr/>
          </p:nvCxnSpPr>
          <p:spPr>
            <a:xfrm>
              <a:off x="2268538" y="5373688"/>
              <a:ext cx="0" cy="43180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1" name="直接连接符 20"/>
            <p:cNvCxnSpPr/>
            <p:nvPr/>
          </p:nvCxnSpPr>
          <p:spPr>
            <a:xfrm>
              <a:off x="2268538" y="5805488"/>
              <a:ext cx="719137"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3" name="直接连接符 22"/>
            <p:cNvCxnSpPr/>
            <p:nvPr/>
          </p:nvCxnSpPr>
          <p:spPr>
            <a:xfrm>
              <a:off x="2987675" y="5805488"/>
              <a:ext cx="0" cy="43180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4" name="直接连接符 23"/>
            <p:cNvCxnSpPr/>
            <p:nvPr/>
          </p:nvCxnSpPr>
          <p:spPr>
            <a:xfrm>
              <a:off x="2987675" y="6237288"/>
              <a:ext cx="936625"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grpSp>
      <p:grpSp>
        <p:nvGrpSpPr>
          <p:cNvPr id="3" name="组合 26"/>
          <p:cNvGrpSpPr>
            <a:grpSpLocks/>
          </p:cNvGrpSpPr>
          <p:nvPr/>
        </p:nvGrpSpPr>
        <p:grpSpPr bwMode="auto">
          <a:xfrm>
            <a:off x="7056967" y="3933825"/>
            <a:ext cx="2688167" cy="863600"/>
            <a:chOff x="5292725" y="3933825"/>
            <a:chExt cx="2016125" cy="863600"/>
          </a:xfrm>
        </p:grpSpPr>
        <p:cxnSp>
          <p:nvCxnSpPr>
            <p:cNvPr id="37" name="直接连接符 36"/>
            <p:cNvCxnSpPr/>
            <p:nvPr/>
          </p:nvCxnSpPr>
          <p:spPr>
            <a:xfrm>
              <a:off x="5292725" y="3933825"/>
              <a:ext cx="358775"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38" name="直接连接符 37"/>
            <p:cNvCxnSpPr/>
            <p:nvPr/>
          </p:nvCxnSpPr>
          <p:spPr>
            <a:xfrm>
              <a:off x="5651500" y="3933825"/>
              <a:ext cx="0" cy="86360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41" name="直接连接符 40"/>
            <p:cNvCxnSpPr/>
            <p:nvPr/>
          </p:nvCxnSpPr>
          <p:spPr>
            <a:xfrm>
              <a:off x="5651500" y="4797425"/>
              <a:ext cx="1657350"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grpSp>
      <p:grpSp>
        <p:nvGrpSpPr>
          <p:cNvPr id="4" name="组合 25"/>
          <p:cNvGrpSpPr>
            <a:grpSpLocks/>
          </p:cNvGrpSpPr>
          <p:nvPr/>
        </p:nvGrpSpPr>
        <p:grpSpPr bwMode="auto">
          <a:xfrm>
            <a:off x="4944534" y="6308725"/>
            <a:ext cx="2112433" cy="369888"/>
            <a:chOff x="3707904" y="6309320"/>
            <a:chExt cx="2016224" cy="369332"/>
          </a:xfrm>
        </p:grpSpPr>
        <p:sp>
          <p:nvSpPr>
            <p:cNvPr id="22" name="圆角矩形标注 21"/>
            <p:cNvSpPr/>
            <p:nvPr/>
          </p:nvSpPr>
          <p:spPr>
            <a:xfrm>
              <a:off x="3707904" y="6309320"/>
              <a:ext cx="2016224" cy="359821"/>
            </a:xfrm>
            <a:prstGeom prst="wedgeRoundRectCallout">
              <a:avLst>
                <a:gd name="adj1" fmla="val -36395"/>
                <a:gd name="adj2" fmla="val -9187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40" name="TextBox 24"/>
            <p:cNvSpPr txBox="1">
              <a:spLocks noChangeArrowheads="1"/>
            </p:cNvSpPr>
            <p:nvPr/>
          </p:nvSpPr>
          <p:spPr bwMode="auto">
            <a:xfrm>
              <a:off x="3779912" y="6309320"/>
              <a:ext cx="18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FF0000"/>
                  </a:solidFill>
                  <a:latin typeface="Calibri" pitchFamily="34" charset="0"/>
                </a:rPr>
                <a:t>行阶梯形</a:t>
              </a:r>
            </a:p>
          </p:txBody>
        </p:sp>
      </p:grpSp>
    </p:spTree>
    <p:extLst>
      <p:ext uri="{BB962C8B-B14F-4D97-AF65-F5344CB8AC3E}">
        <p14:creationId xmlns:p14="http://schemas.microsoft.com/office/powerpoint/2010/main" val="152715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wipe(up)">
                                      <p:cBhvr>
                                        <p:cTn id="12" dur="500"/>
                                        <p:tgtEl>
                                          <p:spTgt spid="5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wipe(up)">
                                      <p:cBhvr>
                                        <p:cTn id="17" dur="500"/>
                                        <p:tgtEl>
                                          <p:spTgt spid="51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126"/>
                                        </p:tgtEl>
                                        <p:attrNameLst>
                                          <p:attrName>style.visibility</p:attrName>
                                        </p:attrNameLst>
                                      </p:cBhvr>
                                      <p:to>
                                        <p:strVal val="visible"/>
                                      </p:to>
                                    </p:set>
                                    <p:animEffect transition="in" filter="wipe(up)">
                                      <p:cBhvr>
                                        <p:cTn id="22" dur="500"/>
                                        <p:tgtEl>
                                          <p:spTgt spid="5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127"/>
                                        </p:tgtEl>
                                        <p:attrNameLst>
                                          <p:attrName>style.visibility</p:attrName>
                                        </p:attrNameLst>
                                      </p:cBhvr>
                                      <p:to>
                                        <p:strVal val="visible"/>
                                      </p:to>
                                    </p:set>
                                    <p:animEffect transition="in" filter="wipe(up)">
                                      <p:cBhvr>
                                        <p:cTn id="32" dur="500"/>
                                        <p:tgtEl>
                                          <p:spTgt spid="51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128"/>
                                        </p:tgtEl>
                                        <p:attrNameLst>
                                          <p:attrName>style.visibility</p:attrName>
                                        </p:attrNameLst>
                                      </p:cBhvr>
                                      <p:to>
                                        <p:strVal val="visible"/>
                                      </p:to>
                                    </p:set>
                                    <p:animEffect transition="in" filter="wipe(up)">
                                      <p:cBhvr>
                                        <p:cTn id="47" dur="500"/>
                                        <p:tgtEl>
                                          <p:spTgt spid="51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dissolv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
          <p:cNvGraphicFramePr>
            <a:graphicFrameLocks noChangeAspect="1"/>
          </p:cNvGraphicFramePr>
          <p:nvPr/>
        </p:nvGraphicFramePr>
        <p:xfrm>
          <a:off x="963084" y="482600"/>
          <a:ext cx="10380133" cy="1333500"/>
        </p:xfrm>
        <a:graphic>
          <a:graphicData uri="http://schemas.openxmlformats.org/presentationml/2006/ole">
            <mc:AlternateContent xmlns:mc="http://schemas.openxmlformats.org/markup-compatibility/2006">
              <mc:Choice xmlns:v="urn:schemas-microsoft-com:vml" Requires="v">
                <p:oleObj spid="_x0000_s123962" name="Equation" r:id="rId3" imgW="7785000" imgH="1333440" progId="Equation.DSMT4">
                  <p:embed/>
                </p:oleObj>
              </mc:Choice>
              <mc:Fallback>
                <p:oleObj name="Equation" r:id="rId3" imgW="7785000" imgH="1333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084" y="482600"/>
                        <a:ext cx="10380133"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9"/>
          <p:cNvGraphicFramePr>
            <a:graphicFrameLocks noChangeAspect="1"/>
          </p:cNvGraphicFramePr>
          <p:nvPr>
            <p:extLst>
              <p:ext uri="{D42A27DB-BD31-4B8C-83A1-F6EECF244321}">
                <p14:modId xmlns:p14="http://schemas.microsoft.com/office/powerpoint/2010/main" val="3353554905"/>
              </p:ext>
            </p:extLst>
          </p:nvPr>
        </p:nvGraphicFramePr>
        <p:xfrm>
          <a:off x="986367" y="2066925"/>
          <a:ext cx="4605867" cy="1333500"/>
        </p:xfrm>
        <a:graphic>
          <a:graphicData uri="http://schemas.openxmlformats.org/presentationml/2006/ole">
            <mc:AlternateContent xmlns:mc="http://schemas.openxmlformats.org/markup-compatibility/2006">
              <mc:Choice xmlns:v="urn:schemas-microsoft-com:vml" Requires="v">
                <p:oleObj spid="_x0000_s123963" name="Equation" r:id="rId5" imgW="3454200" imgH="1333440" progId="Equation.DSMT4">
                  <p:embed/>
                </p:oleObj>
              </mc:Choice>
              <mc:Fallback>
                <p:oleObj name="Equation" r:id="rId5" imgW="3454200" imgH="1333440" progId="Equation.DSMT4">
                  <p:embed/>
                  <p:pic>
                    <p:nvPicPr>
                      <p:cNvPr id="0" name=""/>
                      <p:cNvPicPr>
                        <a:picLocks noChangeAspect="1" noChangeArrowheads="1"/>
                      </p:cNvPicPr>
                      <p:nvPr/>
                    </p:nvPicPr>
                    <p:blipFill>
                      <a:blip r:embed="rId6"/>
                      <a:srcRect/>
                      <a:stretch>
                        <a:fillRect/>
                      </a:stretch>
                    </p:blipFill>
                    <p:spPr bwMode="auto">
                      <a:xfrm>
                        <a:off x="986367" y="2066925"/>
                        <a:ext cx="4605867"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10"/>
          <p:cNvGraphicFramePr>
            <a:graphicFrameLocks noChangeAspect="1"/>
          </p:cNvGraphicFramePr>
          <p:nvPr>
            <p:extLst>
              <p:ext uri="{D42A27DB-BD31-4B8C-83A1-F6EECF244321}">
                <p14:modId xmlns:p14="http://schemas.microsoft.com/office/powerpoint/2010/main" val="4119024023"/>
              </p:ext>
            </p:extLst>
          </p:nvPr>
        </p:nvGraphicFramePr>
        <p:xfrm>
          <a:off x="5770033" y="2024063"/>
          <a:ext cx="4301067" cy="1333500"/>
        </p:xfrm>
        <a:graphic>
          <a:graphicData uri="http://schemas.openxmlformats.org/presentationml/2006/ole">
            <mc:AlternateContent xmlns:mc="http://schemas.openxmlformats.org/markup-compatibility/2006">
              <mc:Choice xmlns:v="urn:schemas-microsoft-com:vml" Requires="v">
                <p:oleObj spid="_x0000_s123964" name="Equation" r:id="rId7" imgW="3225600" imgH="1333440" progId="Equation.DSMT4">
                  <p:embed/>
                </p:oleObj>
              </mc:Choice>
              <mc:Fallback>
                <p:oleObj name="Equation" r:id="rId7" imgW="3225600" imgH="1333440" progId="Equation.DSMT4">
                  <p:embed/>
                  <p:pic>
                    <p:nvPicPr>
                      <p:cNvPr id="0" name=""/>
                      <p:cNvPicPr>
                        <a:picLocks noChangeAspect="1" noChangeArrowheads="1"/>
                      </p:cNvPicPr>
                      <p:nvPr/>
                    </p:nvPicPr>
                    <p:blipFill>
                      <a:blip r:embed="rId8"/>
                      <a:srcRect/>
                      <a:stretch>
                        <a:fillRect/>
                      </a:stretch>
                    </p:blipFill>
                    <p:spPr bwMode="auto">
                      <a:xfrm>
                        <a:off x="5770033" y="2024063"/>
                        <a:ext cx="4301067"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椭圆 11"/>
          <p:cNvSpPr/>
          <p:nvPr/>
        </p:nvSpPr>
        <p:spPr>
          <a:xfrm>
            <a:off x="7056967" y="2060576"/>
            <a:ext cx="383117" cy="3587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7727952" y="2563813"/>
            <a:ext cx="385233" cy="36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8593667" y="2995613"/>
            <a:ext cx="383117" cy="36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8" name="直接连接符 17"/>
          <p:cNvCxnSpPr/>
          <p:nvPr/>
        </p:nvCxnSpPr>
        <p:spPr>
          <a:xfrm>
            <a:off x="2736851" y="2492375"/>
            <a:ext cx="480483"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0" name="直接连接符 19"/>
          <p:cNvCxnSpPr/>
          <p:nvPr/>
        </p:nvCxnSpPr>
        <p:spPr>
          <a:xfrm>
            <a:off x="3217333" y="2492375"/>
            <a:ext cx="0" cy="43180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1" name="直接连接符 20"/>
          <p:cNvCxnSpPr/>
          <p:nvPr/>
        </p:nvCxnSpPr>
        <p:spPr>
          <a:xfrm>
            <a:off x="3217333" y="2924175"/>
            <a:ext cx="958851"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3" name="直接连接符 22"/>
          <p:cNvCxnSpPr/>
          <p:nvPr/>
        </p:nvCxnSpPr>
        <p:spPr>
          <a:xfrm>
            <a:off x="4176184" y="2924175"/>
            <a:ext cx="0" cy="43180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4" name="直接连接符 23"/>
          <p:cNvCxnSpPr/>
          <p:nvPr/>
        </p:nvCxnSpPr>
        <p:spPr>
          <a:xfrm>
            <a:off x="4176185" y="3355975"/>
            <a:ext cx="1248833"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grpSp>
        <p:nvGrpSpPr>
          <p:cNvPr id="2065" name="组合 25"/>
          <p:cNvGrpSpPr>
            <a:grpSpLocks/>
          </p:cNvGrpSpPr>
          <p:nvPr/>
        </p:nvGrpSpPr>
        <p:grpSpPr bwMode="auto">
          <a:xfrm>
            <a:off x="5135034" y="3357563"/>
            <a:ext cx="2112433" cy="368300"/>
            <a:chOff x="3707904" y="6309320"/>
            <a:chExt cx="2016224" cy="369332"/>
          </a:xfrm>
        </p:grpSpPr>
        <p:sp>
          <p:nvSpPr>
            <p:cNvPr id="27" name="圆角矩形标注 26"/>
            <p:cNvSpPr/>
            <p:nvPr/>
          </p:nvSpPr>
          <p:spPr>
            <a:xfrm>
              <a:off x="3707904" y="6309320"/>
              <a:ext cx="2016224" cy="359780"/>
            </a:xfrm>
            <a:prstGeom prst="wedgeRoundRectCallout">
              <a:avLst>
                <a:gd name="adj1" fmla="val -36395"/>
                <a:gd name="adj2" fmla="val -9187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74" name="TextBox 27"/>
            <p:cNvSpPr txBox="1">
              <a:spLocks noChangeArrowheads="1"/>
            </p:cNvSpPr>
            <p:nvPr/>
          </p:nvSpPr>
          <p:spPr bwMode="auto">
            <a:xfrm>
              <a:off x="3779912" y="6309320"/>
              <a:ext cx="18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FF0000"/>
                  </a:solidFill>
                  <a:latin typeface="Calibri" pitchFamily="34" charset="0"/>
                </a:rPr>
                <a:t>行阶梯形</a:t>
              </a:r>
            </a:p>
          </p:txBody>
        </p:sp>
      </p:grpSp>
      <p:graphicFrame>
        <p:nvGraphicFramePr>
          <p:cNvPr id="18441" name="Object 10"/>
          <p:cNvGraphicFramePr>
            <a:graphicFrameLocks noChangeAspect="1"/>
          </p:cNvGraphicFramePr>
          <p:nvPr>
            <p:extLst>
              <p:ext uri="{D42A27DB-BD31-4B8C-83A1-F6EECF244321}">
                <p14:modId xmlns:p14="http://schemas.microsoft.com/office/powerpoint/2010/main" val="1201448277"/>
              </p:ext>
            </p:extLst>
          </p:nvPr>
        </p:nvGraphicFramePr>
        <p:xfrm>
          <a:off x="1272117" y="3867150"/>
          <a:ext cx="4351867" cy="1333500"/>
        </p:xfrm>
        <a:graphic>
          <a:graphicData uri="http://schemas.openxmlformats.org/presentationml/2006/ole">
            <mc:AlternateContent xmlns:mc="http://schemas.openxmlformats.org/markup-compatibility/2006">
              <mc:Choice xmlns:v="urn:schemas-microsoft-com:vml" Requires="v">
                <p:oleObj spid="_x0000_s123965" name="Equation" r:id="rId9" imgW="3263760" imgH="1333440" progId="Equation.DSMT4">
                  <p:embed/>
                </p:oleObj>
              </mc:Choice>
              <mc:Fallback>
                <p:oleObj name="Equation" r:id="rId9" imgW="3263760" imgH="1333440" progId="Equation.DSMT4">
                  <p:embed/>
                  <p:pic>
                    <p:nvPicPr>
                      <p:cNvPr id="0" name=""/>
                      <p:cNvPicPr>
                        <a:picLocks noChangeAspect="1" noChangeArrowheads="1"/>
                      </p:cNvPicPr>
                      <p:nvPr/>
                    </p:nvPicPr>
                    <p:blipFill>
                      <a:blip r:embed="rId10"/>
                      <a:srcRect/>
                      <a:stretch>
                        <a:fillRect/>
                      </a:stretch>
                    </p:blipFill>
                    <p:spPr bwMode="auto">
                      <a:xfrm>
                        <a:off x="1272117" y="3867150"/>
                        <a:ext cx="4351867"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2" name="Object 10"/>
          <p:cNvGraphicFramePr>
            <a:graphicFrameLocks noChangeAspect="1"/>
          </p:cNvGraphicFramePr>
          <p:nvPr>
            <p:extLst>
              <p:ext uri="{D42A27DB-BD31-4B8C-83A1-F6EECF244321}">
                <p14:modId xmlns:p14="http://schemas.microsoft.com/office/powerpoint/2010/main" val="503682534"/>
              </p:ext>
            </p:extLst>
          </p:nvPr>
        </p:nvGraphicFramePr>
        <p:xfrm>
          <a:off x="5602817" y="3867150"/>
          <a:ext cx="3979333" cy="1333500"/>
        </p:xfrm>
        <a:graphic>
          <a:graphicData uri="http://schemas.openxmlformats.org/presentationml/2006/ole">
            <mc:AlternateContent xmlns:mc="http://schemas.openxmlformats.org/markup-compatibility/2006">
              <mc:Choice xmlns:v="urn:schemas-microsoft-com:vml" Requires="v">
                <p:oleObj spid="_x0000_s123966" name="Equation" r:id="rId11" imgW="2984400" imgH="1333440" progId="Equation.DSMT4">
                  <p:embed/>
                </p:oleObj>
              </mc:Choice>
              <mc:Fallback>
                <p:oleObj name="Equation" r:id="rId11" imgW="2984400" imgH="1333440" progId="Equation.DSMT4">
                  <p:embed/>
                  <p:pic>
                    <p:nvPicPr>
                      <p:cNvPr id="0" name=""/>
                      <p:cNvPicPr>
                        <a:picLocks noChangeAspect="1" noChangeArrowheads="1"/>
                      </p:cNvPicPr>
                      <p:nvPr/>
                    </p:nvPicPr>
                    <p:blipFill>
                      <a:blip r:embed="rId12"/>
                      <a:srcRect/>
                      <a:stretch>
                        <a:fillRect/>
                      </a:stretch>
                    </p:blipFill>
                    <p:spPr bwMode="auto">
                      <a:xfrm>
                        <a:off x="5602817" y="3867150"/>
                        <a:ext cx="397933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3" name="Object 10"/>
          <p:cNvGraphicFramePr>
            <a:graphicFrameLocks noChangeAspect="1"/>
          </p:cNvGraphicFramePr>
          <p:nvPr>
            <p:extLst>
              <p:ext uri="{D42A27DB-BD31-4B8C-83A1-F6EECF244321}">
                <p14:modId xmlns:p14="http://schemas.microsoft.com/office/powerpoint/2010/main" val="33899580"/>
              </p:ext>
            </p:extLst>
          </p:nvPr>
        </p:nvGraphicFramePr>
        <p:xfrm>
          <a:off x="1043517" y="5380038"/>
          <a:ext cx="4453467" cy="1333500"/>
        </p:xfrm>
        <a:graphic>
          <a:graphicData uri="http://schemas.openxmlformats.org/presentationml/2006/ole">
            <mc:AlternateContent xmlns:mc="http://schemas.openxmlformats.org/markup-compatibility/2006">
              <mc:Choice xmlns:v="urn:schemas-microsoft-com:vml" Requires="v">
                <p:oleObj spid="_x0000_s123967" name="Equation" r:id="rId13" imgW="3340080" imgH="1333440" progId="Equation.DSMT4">
                  <p:embed/>
                </p:oleObj>
              </mc:Choice>
              <mc:Fallback>
                <p:oleObj name="Equation" r:id="rId13" imgW="3340080" imgH="1333440" progId="Equation.DSMT4">
                  <p:embed/>
                  <p:pic>
                    <p:nvPicPr>
                      <p:cNvPr id="0" name=""/>
                      <p:cNvPicPr>
                        <a:picLocks noChangeAspect="1" noChangeArrowheads="1"/>
                      </p:cNvPicPr>
                      <p:nvPr/>
                    </p:nvPicPr>
                    <p:blipFill>
                      <a:blip r:embed="rId14"/>
                      <a:srcRect/>
                      <a:stretch>
                        <a:fillRect/>
                      </a:stretch>
                    </p:blipFill>
                    <p:spPr bwMode="auto">
                      <a:xfrm>
                        <a:off x="1043517" y="5380038"/>
                        <a:ext cx="4453467"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组合 28"/>
          <p:cNvGrpSpPr>
            <a:grpSpLocks/>
          </p:cNvGrpSpPr>
          <p:nvPr/>
        </p:nvGrpSpPr>
        <p:grpSpPr bwMode="auto">
          <a:xfrm>
            <a:off x="9359901" y="5013325"/>
            <a:ext cx="2112433" cy="369888"/>
            <a:chOff x="3707904" y="6309320"/>
            <a:chExt cx="2016224" cy="369332"/>
          </a:xfrm>
        </p:grpSpPr>
        <p:sp>
          <p:nvSpPr>
            <p:cNvPr id="30" name="圆角矩形标注 29"/>
            <p:cNvSpPr/>
            <p:nvPr/>
          </p:nvSpPr>
          <p:spPr>
            <a:xfrm>
              <a:off x="3707904" y="6309320"/>
              <a:ext cx="2016224" cy="359821"/>
            </a:xfrm>
            <a:prstGeom prst="wedgeRoundRectCallout">
              <a:avLst>
                <a:gd name="adj1" fmla="val -45449"/>
                <a:gd name="adj2" fmla="val -8689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72" name="TextBox 30"/>
            <p:cNvSpPr txBox="1">
              <a:spLocks noChangeArrowheads="1"/>
            </p:cNvSpPr>
            <p:nvPr/>
          </p:nvSpPr>
          <p:spPr bwMode="auto">
            <a:xfrm>
              <a:off x="3779912" y="6309320"/>
              <a:ext cx="18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FF0000"/>
                  </a:solidFill>
                  <a:latin typeface="Calibri" pitchFamily="34" charset="0"/>
                </a:rPr>
                <a:t>行最简形</a:t>
              </a:r>
            </a:p>
          </p:txBody>
        </p:sp>
      </p:grpSp>
      <p:cxnSp>
        <p:nvCxnSpPr>
          <p:cNvPr id="33" name="直接连接符 32"/>
          <p:cNvCxnSpPr/>
          <p:nvPr/>
        </p:nvCxnSpPr>
        <p:spPr>
          <a:xfrm>
            <a:off x="4944533" y="5157788"/>
            <a:ext cx="0" cy="1700212"/>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graphicFrame>
        <p:nvGraphicFramePr>
          <p:cNvPr id="34" name="Object 12"/>
          <p:cNvGraphicFramePr>
            <a:graphicFrameLocks noChangeAspect="1"/>
          </p:cNvGraphicFramePr>
          <p:nvPr/>
        </p:nvGraphicFramePr>
        <p:xfrm>
          <a:off x="5632451" y="5786438"/>
          <a:ext cx="1794933" cy="381000"/>
        </p:xfrm>
        <a:graphic>
          <a:graphicData uri="http://schemas.openxmlformats.org/presentationml/2006/ole">
            <mc:AlternateContent xmlns:mc="http://schemas.openxmlformats.org/markup-compatibility/2006">
              <mc:Choice xmlns:v="urn:schemas-microsoft-com:vml" Requires="v">
                <p:oleObj spid="_x0000_s123968" name="Equation" r:id="rId15" imgW="1346200" imgH="381000" progId="Equation.DSMT4">
                  <p:embed/>
                </p:oleObj>
              </mc:Choice>
              <mc:Fallback>
                <p:oleObj name="Equation" r:id="rId15" imgW="1346200" imgH="3810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2451" y="5786438"/>
                        <a:ext cx="179493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34"/>
          <p:cNvGrpSpPr>
            <a:grpSpLocks/>
          </p:cNvGrpSpPr>
          <p:nvPr/>
        </p:nvGrpSpPr>
        <p:grpSpPr bwMode="auto">
          <a:xfrm>
            <a:off x="5615518" y="6308725"/>
            <a:ext cx="2112433" cy="369888"/>
            <a:chOff x="3707904" y="6309320"/>
            <a:chExt cx="2016224" cy="369332"/>
          </a:xfrm>
        </p:grpSpPr>
        <p:sp>
          <p:nvSpPr>
            <p:cNvPr id="36" name="圆角矩形标注 35"/>
            <p:cNvSpPr/>
            <p:nvPr/>
          </p:nvSpPr>
          <p:spPr>
            <a:xfrm>
              <a:off x="3707904" y="6309320"/>
              <a:ext cx="2016224" cy="359821"/>
            </a:xfrm>
            <a:prstGeom prst="wedgeRoundRectCallout">
              <a:avLst>
                <a:gd name="adj1" fmla="val -45449"/>
                <a:gd name="adj2" fmla="val -8689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70" name="TextBox 38"/>
            <p:cNvSpPr txBox="1">
              <a:spLocks noChangeArrowheads="1"/>
            </p:cNvSpPr>
            <p:nvPr/>
          </p:nvSpPr>
          <p:spPr bwMode="auto">
            <a:xfrm>
              <a:off x="3779912" y="6309320"/>
              <a:ext cx="18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FF0000"/>
                  </a:solidFill>
                  <a:latin typeface="Calibri" pitchFamily="34" charset="0"/>
                </a:rPr>
                <a:t>标准形</a:t>
              </a:r>
            </a:p>
          </p:txBody>
        </p:sp>
      </p:grpSp>
    </p:spTree>
    <p:extLst>
      <p:ext uri="{BB962C8B-B14F-4D97-AF65-F5344CB8AC3E}">
        <p14:creationId xmlns:p14="http://schemas.microsoft.com/office/powerpoint/2010/main" val="324726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dissolve">
                                      <p:cBhvr>
                                        <p:cTn id="7" dur="500"/>
                                        <p:tgtEl>
                                          <p:spTgt spid="18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442"/>
                                        </p:tgtEl>
                                        <p:attrNameLst>
                                          <p:attrName>style.visibility</p:attrName>
                                        </p:attrNameLst>
                                      </p:cBhvr>
                                      <p:to>
                                        <p:strVal val="visible"/>
                                      </p:to>
                                    </p:set>
                                    <p:animEffect transition="in" filter="dissolve">
                                      <p:cBhvr>
                                        <p:cTn id="12" dur="500"/>
                                        <p:tgtEl>
                                          <p:spTgt spid="18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443"/>
                                        </p:tgtEl>
                                        <p:attrNameLst>
                                          <p:attrName>style.visibility</p:attrName>
                                        </p:attrNameLst>
                                      </p:cBhvr>
                                      <p:to>
                                        <p:strVal val="visible"/>
                                      </p:to>
                                    </p:set>
                                    <p:animEffect transition="in" filter="dissolve">
                                      <p:cBhvr>
                                        <p:cTn id="22" dur="500"/>
                                        <p:tgtEl>
                                          <p:spTgt spid="184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分块矩阵的定义</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2"/>
              <p:cNvSpPr txBox="1">
                <a:spLocks/>
              </p:cNvSpPr>
              <p:nvPr/>
            </p:nvSpPr>
            <p:spPr>
              <a:xfrm>
                <a:off x="838200" y="957579"/>
                <a:ext cx="10515600" cy="59004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1200"/>
                  </a:spcBef>
                  <a:spcAft>
                    <a:spcPts val="600"/>
                  </a:spcAft>
                  <a:buNone/>
                </a:pPr>
                <a:r>
                  <a:rPr lang="zh-CN" altLang="en-US" dirty="0" smtClean="0">
                    <a:solidFill>
                      <a:srgbClr val="0B338B"/>
                    </a:solidFill>
                  </a:rPr>
                  <a:t>    将</a:t>
                </a:r>
                <a14:m>
                  <m:oMath xmlns:m="http://schemas.openxmlformats.org/officeDocument/2006/math">
                    <m:r>
                      <a:rPr lang="en-US" altLang="zh-CN" i="1"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𝑚</m:t>
                    </m:r>
                    <m:r>
                      <a:rPr lang="en-US" altLang="zh-CN" i="1" smtClean="0">
                        <a:solidFill>
                          <a:srgbClr val="0B338B"/>
                        </a:solidFill>
                        <a:latin typeface="Cambria Math" panose="02040503050406030204" pitchFamily="18" charset="0"/>
                        <a:ea typeface="Cambria Math" panose="02040503050406030204" pitchFamily="18" charset="0"/>
                      </a:rPr>
                      <m:t> </m:t>
                    </m:r>
                  </m:oMath>
                </a14:m>
                <a:r>
                  <a:rPr lang="zh-CN" altLang="en-US" dirty="0" smtClean="0">
                    <a:solidFill>
                      <a:srgbClr val="0B338B"/>
                    </a:solidFill>
                  </a:rPr>
                  <a:t>矩阵</a:t>
                </a:r>
                <a14:m>
                  <m:oMath xmlns:m="http://schemas.openxmlformats.org/officeDocument/2006/math">
                    <m:r>
                      <a:rPr lang="en-US" altLang="zh-CN" i="1" dirty="0" smtClean="0">
                        <a:solidFill>
                          <a:srgbClr val="0B338B"/>
                        </a:solidFill>
                        <a:latin typeface="Cambria Math" panose="02040503050406030204" pitchFamily="18" charset="0"/>
                      </a:rPr>
                      <m:t> </m:t>
                    </m:r>
                    <m:r>
                      <a:rPr lang="en-US" altLang="zh-CN" i="1" dirty="0" smtClean="0">
                        <a:solidFill>
                          <a:srgbClr val="0B338B"/>
                        </a:solidFill>
                        <a:latin typeface="Cambria Math" panose="02040503050406030204" pitchFamily="18" charset="0"/>
                      </a:rPr>
                      <m:t>𝐴</m:t>
                    </m:r>
                    <m:r>
                      <a:rPr lang="en-US" altLang="zh-CN" i="1" dirty="0" smtClean="0">
                        <a:solidFill>
                          <a:srgbClr val="0B338B"/>
                        </a:solidFill>
                        <a:latin typeface="Cambria Math" panose="02040503050406030204" pitchFamily="18" charset="0"/>
                      </a:rPr>
                      <m:t> </m:t>
                    </m:r>
                    <m:r>
                      <a:rPr lang="zh-CN" altLang="en-US" i="1" dirty="0">
                        <a:solidFill>
                          <a:srgbClr val="0B338B"/>
                        </a:solidFill>
                        <a:latin typeface="Cambria Math"/>
                      </a:rPr>
                      <m:t>按照</m:t>
                    </m:r>
                    <m:r>
                      <a:rPr lang="zh-CN" altLang="en-US" i="1" dirty="0" smtClean="0">
                        <a:solidFill>
                          <a:srgbClr val="0B338B"/>
                        </a:solidFill>
                        <a:latin typeface="Cambria Math"/>
                      </a:rPr>
                      <m:t>适当</m:t>
                    </m:r>
                    <m:r>
                      <a:rPr lang="zh-CN" altLang="en-US" b="0" i="1" dirty="0" smtClean="0">
                        <a:solidFill>
                          <a:srgbClr val="0B338B"/>
                        </a:solidFill>
                        <a:latin typeface="Cambria Math"/>
                      </a:rPr>
                      <m:t>的</m:t>
                    </m:r>
                    <m:r>
                      <a:rPr lang="zh-CN" altLang="en-US" i="1" dirty="0">
                        <a:solidFill>
                          <a:srgbClr val="0B338B"/>
                        </a:solidFill>
                        <a:latin typeface="Cambria Math"/>
                      </a:rPr>
                      <m:t>行数</m:t>
                    </m:r>
                    <m:r>
                      <a:rPr lang="zh-CN" altLang="en-US" b="0" i="1" dirty="0" smtClean="0">
                        <a:solidFill>
                          <a:srgbClr val="0B338B"/>
                        </a:solidFill>
                        <a:latin typeface="Cambria Math"/>
                      </a:rPr>
                      <m:t>和</m:t>
                    </m:r>
                    <m:r>
                      <a:rPr lang="zh-CN" altLang="en-US" i="1" dirty="0">
                        <a:solidFill>
                          <a:srgbClr val="0B338B"/>
                        </a:solidFill>
                        <a:latin typeface="Cambria Math"/>
                      </a:rPr>
                      <m:t>列数</m:t>
                    </m:r>
                    <m:r>
                      <a:rPr lang="zh-CN" altLang="en-US" i="1" dirty="0" smtClean="0">
                        <a:solidFill>
                          <a:srgbClr val="0B338B"/>
                        </a:solidFill>
                        <a:latin typeface="Cambria Math"/>
                      </a:rPr>
                      <m:t>进行</m:t>
                    </m:r>
                    <m:r>
                      <a:rPr lang="zh-CN" altLang="en-US" i="1" dirty="0">
                        <a:solidFill>
                          <a:srgbClr val="0B338B"/>
                        </a:solidFill>
                        <a:latin typeface="Cambria Math"/>
                      </a:rPr>
                      <m:t>分块</m:t>
                    </m:r>
                    <m:r>
                      <a:rPr lang="zh-CN" altLang="en-US" b="0" i="1" dirty="0" smtClean="0">
                        <a:solidFill>
                          <a:srgbClr val="0B338B"/>
                        </a:solidFill>
                        <a:latin typeface="Cambria Math"/>
                      </a:rPr>
                      <m:t>，</m:t>
                    </m:r>
                  </m:oMath>
                </a14:m>
                <a:r>
                  <a:rPr lang="zh-CN" altLang="en-US" dirty="0" smtClean="0">
                    <a:solidFill>
                      <a:srgbClr val="0B338B"/>
                    </a:solidFill>
                  </a:rPr>
                  <a:t>组成</a:t>
                </a:r>
                <a:r>
                  <a:rPr lang="zh-CN" altLang="en-US" dirty="0">
                    <a:solidFill>
                      <a:srgbClr val="0B338B"/>
                    </a:solidFill>
                  </a:rPr>
                  <a:t>元素</a:t>
                </a:r>
                <a:r>
                  <a:rPr lang="zh-CN" altLang="en-US" dirty="0" smtClean="0">
                    <a:solidFill>
                      <a:srgbClr val="0B338B"/>
                    </a:solidFill>
                  </a:rPr>
                  <a:t>为小矩阵</a:t>
                </a:r>
                <a14:m>
                  <m:oMath xmlns:m="http://schemas.openxmlformats.org/officeDocument/2006/math">
                    <m:r>
                      <a:rPr lang="en-US" altLang="zh-CN" i="1" smtClean="0">
                        <a:solidFill>
                          <a:srgbClr val="0B338B"/>
                        </a:solidFill>
                        <a:latin typeface="Cambria Math" panose="02040503050406030204" pitchFamily="18" charset="0"/>
                      </a:rPr>
                      <m:t> </m:t>
                    </m:r>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𝐴</m:t>
                        </m:r>
                      </m:e>
                      <m:sub>
                        <m:r>
                          <a:rPr lang="en-US" altLang="zh-CN" i="1">
                            <a:solidFill>
                              <a:srgbClr val="0B338B"/>
                            </a:solidFill>
                            <a:latin typeface="Cambria Math" panose="02040503050406030204" pitchFamily="18" charset="0"/>
                          </a:rPr>
                          <m:t>𝑖𝑗</m:t>
                        </m:r>
                      </m:sub>
                    </m:sSub>
                    <m:r>
                      <a:rPr lang="en-US" altLang="zh-CN" i="1">
                        <a:solidFill>
                          <a:srgbClr val="0B338B"/>
                        </a:solidFill>
                        <a:latin typeface="Cambria Math" panose="02040503050406030204" pitchFamily="18" charset="0"/>
                      </a:rPr>
                      <m:t>∈</m:t>
                    </m:r>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𝐹</m:t>
                        </m:r>
                      </m:e>
                      <m:sup>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𝑛</m:t>
                            </m:r>
                          </m:e>
                          <m:sub>
                            <m:r>
                              <a:rPr lang="en-US" altLang="zh-CN" i="1">
                                <a:solidFill>
                                  <a:srgbClr val="0B338B"/>
                                </a:solidFill>
                                <a:latin typeface="Cambria Math" panose="02040503050406030204" pitchFamily="18" charset="0"/>
                              </a:rPr>
                              <m:t>𝑖</m:t>
                            </m:r>
                          </m:sub>
                        </m:sSub>
                        <m:r>
                          <a:rPr lang="en-US" altLang="zh-CN" i="1">
                            <a:solidFill>
                              <a:srgbClr val="0B338B"/>
                            </a:solidFill>
                            <a:latin typeface="Cambria Math" panose="02040503050406030204" pitchFamily="18" charset="0"/>
                            <a:ea typeface="Cambria Math" panose="02040503050406030204" pitchFamily="18" charset="0"/>
                          </a:rPr>
                          <m:t>×</m:t>
                        </m:r>
                        <m:sSub>
                          <m:sSubPr>
                            <m:ctrlPr>
                              <a:rPr lang="en-US" altLang="zh-CN" i="1">
                                <a:solidFill>
                                  <a:srgbClr val="0B338B"/>
                                </a:solidFill>
                                <a:latin typeface="Cambria Math"/>
                                <a:ea typeface="Cambria Math" panose="02040503050406030204" pitchFamily="18" charset="0"/>
                              </a:rPr>
                            </m:ctrlPr>
                          </m:sSubPr>
                          <m:e>
                            <m:r>
                              <a:rPr lang="en-US" altLang="zh-CN" i="1">
                                <a:solidFill>
                                  <a:srgbClr val="0B338B"/>
                                </a:solidFill>
                                <a:latin typeface="Cambria Math" panose="02040503050406030204" pitchFamily="18" charset="0"/>
                                <a:ea typeface="Cambria Math" panose="02040503050406030204" pitchFamily="18" charset="0"/>
                              </a:rPr>
                              <m:t>𝑚</m:t>
                            </m:r>
                          </m:e>
                          <m:sub>
                            <m:r>
                              <a:rPr lang="en-US" altLang="zh-CN" i="1">
                                <a:solidFill>
                                  <a:srgbClr val="0B338B"/>
                                </a:solidFill>
                                <a:latin typeface="Cambria Math" panose="02040503050406030204" pitchFamily="18" charset="0"/>
                                <a:ea typeface="Cambria Math" panose="02040503050406030204" pitchFamily="18" charset="0"/>
                              </a:rPr>
                              <m:t>𝑗</m:t>
                            </m:r>
                          </m:sub>
                        </m:sSub>
                      </m:sup>
                    </m:sSup>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𝑖</m:t>
                    </m:r>
                    <m:r>
                      <a:rPr lang="en-US" altLang="zh-CN" i="1">
                        <a:solidFill>
                          <a:srgbClr val="0B338B"/>
                        </a:solidFill>
                        <a:latin typeface="Cambria Math" panose="02040503050406030204" pitchFamily="18" charset="0"/>
                      </a:rPr>
                      <m:t>=1,2,⋯,</m:t>
                    </m:r>
                    <m:r>
                      <a:rPr lang="en-US" altLang="zh-CN" i="1">
                        <a:solidFill>
                          <a:srgbClr val="0B338B"/>
                        </a:solidFill>
                        <a:latin typeface="Cambria Math" panose="02040503050406030204" pitchFamily="18" charset="0"/>
                        <a:ea typeface="Cambria Math" panose="02040503050406030204" pitchFamily="18" charset="0"/>
                      </a:rPr>
                      <m:t>𝑠</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𝑗</m:t>
                    </m:r>
                    <m:r>
                      <a:rPr lang="en-US" altLang="zh-CN" i="1">
                        <a:solidFill>
                          <a:srgbClr val="0B338B"/>
                        </a:solidFill>
                        <a:latin typeface="Cambria Math" panose="02040503050406030204" pitchFamily="18" charset="0"/>
                        <a:ea typeface="Cambria Math" panose="02040503050406030204" pitchFamily="18" charset="0"/>
                      </a:rPr>
                      <m:t>=1,2,⋯,</m:t>
                    </m:r>
                    <m:r>
                      <a:rPr lang="en-US" altLang="zh-CN" i="1">
                        <a:solidFill>
                          <a:srgbClr val="0B338B"/>
                        </a:solidFill>
                        <a:latin typeface="Cambria Math" panose="02040503050406030204" pitchFamily="18" charset="0"/>
                        <a:ea typeface="Cambria Math" panose="02040503050406030204" pitchFamily="18" charset="0"/>
                      </a:rPr>
                      <m:t>𝑡</m:t>
                    </m:r>
                    <m:r>
                      <a:rPr lang="en-US" altLang="zh-CN" i="1">
                        <a:solidFill>
                          <a:srgbClr val="0B338B"/>
                        </a:solidFill>
                        <a:latin typeface="Cambria Math" panose="02040503050406030204" pitchFamily="18" charset="0"/>
                        <a:ea typeface="Cambria Math" panose="02040503050406030204" pitchFamily="18" charset="0"/>
                      </a:rPr>
                      <m:t>)</m:t>
                    </m:r>
                    <m:r>
                      <a:rPr lang="zh-CN" altLang="en-US" i="1" smtClean="0">
                        <a:solidFill>
                          <a:srgbClr val="0B338B"/>
                        </a:solidFill>
                        <a:latin typeface="Cambria Math" panose="02040503050406030204" pitchFamily="18" charset="0"/>
                      </a:rPr>
                      <m:t>）</m:t>
                    </m:r>
                    <m:r>
                      <a:rPr lang="zh-CN" altLang="en-US" b="0" i="1" smtClean="0">
                        <a:solidFill>
                          <a:srgbClr val="0B338B"/>
                        </a:solidFill>
                        <a:latin typeface="Cambria Math"/>
                      </a:rPr>
                      <m:t>的</m:t>
                    </m:r>
                    <m:r>
                      <a:rPr lang="zh-CN" altLang="en-US" i="1">
                        <a:solidFill>
                          <a:srgbClr val="0B338B"/>
                        </a:solidFill>
                        <a:latin typeface="Cambria Math"/>
                      </a:rPr>
                      <m:t>矩阵</m:t>
                    </m:r>
                  </m:oMath>
                </a14:m>
                <a:r>
                  <a:rPr lang="zh-CN" altLang="en-US" dirty="0" smtClean="0">
                    <a:solidFill>
                      <a:srgbClr val="0B338B"/>
                    </a:solidFill>
                  </a:rPr>
                  <a:t>，即</a:t>
                </a:r>
                <a:endParaRPr lang="en-US" altLang="zh-CN" dirty="0" smtClean="0">
                  <a:solidFill>
                    <a:srgbClr val="0B338B"/>
                  </a:solidFill>
                </a:endParaRPr>
              </a:p>
              <a:p>
                <a:pPr marL="0" indent="0" algn="ctr">
                  <a:lnSpc>
                    <a:spcPct val="100000"/>
                  </a:lnSpc>
                  <a:spcBef>
                    <a:spcPts val="1200"/>
                  </a:spcBef>
                  <a:spcAft>
                    <a:spcPts val="600"/>
                  </a:spcAft>
                  <a:buNone/>
                </a:pPr>
                <a:endParaRPr lang="en-US" altLang="zh-CN" i="1" dirty="0">
                  <a:solidFill>
                    <a:srgbClr val="0B338B"/>
                  </a:solidFill>
                  <a:latin typeface="Cambria Math" panose="02040503050406030204" pitchFamily="18" charset="0"/>
                </a:endParaRPr>
              </a:p>
              <a:p>
                <a:pPr marL="0" indent="0" algn="ctr">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d>
                        <m:dPr>
                          <m:ctrlPr>
                            <a:rPr lang="en-US" altLang="zh-CN" i="1" smtClean="0">
                              <a:solidFill>
                                <a:srgbClr val="0B338B"/>
                              </a:solidFill>
                              <a:latin typeface="Cambria Math"/>
                            </a:rPr>
                          </m:ctrlPr>
                        </m:dPr>
                        <m:e>
                          <m:m>
                            <m:mPr>
                              <m:mcs>
                                <m:mc>
                                  <m:mcPr>
                                    <m:count m:val="2"/>
                                    <m:mcJc m:val="center"/>
                                  </m:mcPr>
                                </m:mc>
                              </m:mcs>
                              <m:ctrlPr>
                                <a:rPr lang="en-US" altLang="zh-CN" i="1" smtClean="0">
                                  <a:solidFill>
                                    <a:srgbClr val="0B338B"/>
                                  </a:solidFill>
                                  <a:latin typeface="Cambria Math"/>
                                </a:rPr>
                              </m:ctrlPr>
                            </m:mPr>
                            <m:mr>
                              <m:e>
                                <m:m>
                                  <m:mPr>
                                    <m:mcs>
                                      <m:mc>
                                        <m:mcPr>
                                          <m:count m:val="2"/>
                                          <m:mcJc m:val="center"/>
                                        </m:mcPr>
                                      </m:mc>
                                    </m:mcs>
                                    <m:ctrlPr>
                                      <a:rPr lang="en-US" altLang="zh-CN" i="1" smtClean="0">
                                        <a:solidFill>
                                          <a:srgbClr val="0B338B"/>
                                        </a:solidFill>
                                        <a:latin typeface="Cambria Math"/>
                                      </a:rPr>
                                    </m:ctrlPr>
                                  </m:mPr>
                                  <m:mr>
                                    <m:e>
                                      <m:sSub>
                                        <m:sSubPr>
                                          <m:ctrlPr>
                                            <a:rPr lang="en-US" altLang="zh-CN" i="1" smtClean="0">
                                              <a:solidFill>
                                                <a:srgbClr val="0B338B"/>
                                              </a:solidFill>
                                              <a:latin typeface="Cambria Math"/>
                                            </a:rPr>
                                          </m:ctrlPr>
                                        </m:sSubPr>
                                        <m:e>
                                          <m:r>
                                            <m:rPr>
                                              <m:brk m:alnAt="7"/>
                                            </m:rPr>
                                            <a:rPr lang="en-US" altLang="zh-CN" i="1" smtClean="0">
                                              <a:solidFill>
                                                <a:srgbClr val="0B338B"/>
                                              </a:solidFill>
                                              <a:latin typeface="Cambria Math" panose="02040503050406030204" pitchFamily="18" charset="0"/>
                                            </a:rPr>
                                            <m:t>𝐴</m:t>
                                          </m:r>
                                        </m:e>
                                        <m:sub>
                                          <m:r>
                                            <m:rPr>
                                              <m:brk m:alnAt="7"/>
                                            </m:rPr>
                                            <a:rPr lang="en-US" altLang="zh-CN" i="1" smtClean="0">
                                              <a:solidFill>
                                                <a:srgbClr val="0B338B"/>
                                              </a:solidFill>
                                              <a:latin typeface="Cambria Math" panose="02040503050406030204" pitchFamily="18" charset="0"/>
                                            </a:rPr>
                                            <m:t>1</m:t>
                                          </m:r>
                                          <m:r>
                                            <a:rPr lang="en-US" altLang="zh-CN" i="1" smtClean="0">
                                              <a:solidFill>
                                                <a:srgbClr val="0B338B"/>
                                              </a:solidFill>
                                              <a:latin typeface="Cambria Math" panose="02040503050406030204" pitchFamily="18" charset="0"/>
                                            </a:rPr>
                                            <m:t>1</m:t>
                                          </m:r>
                                        </m:sub>
                                      </m:sSub>
                                    </m:e>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12</m:t>
                                          </m:r>
                                        </m:sub>
                                      </m:sSub>
                                    </m:e>
                                  </m:mr>
                                  <m:mr>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21</m:t>
                                          </m:r>
                                        </m:sub>
                                      </m:sSub>
                                    </m:e>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22</m:t>
                                          </m:r>
                                        </m:sub>
                                      </m:sSub>
                                    </m:e>
                                  </m:mr>
                                </m:m>
                              </m:e>
                              <m:e>
                                <m:m>
                                  <m:mPr>
                                    <m:mcs>
                                      <m:mc>
                                        <m:mcPr>
                                          <m:count m:val="2"/>
                                          <m:mcJc m:val="center"/>
                                        </m:mcPr>
                                      </m:mc>
                                    </m:mcs>
                                    <m:ctrlPr>
                                      <a:rPr lang="en-US" altLang="zh-CN" i="1" smtClean="0">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ea typeface="Cambria Math" panose="02040503050406030204" pitchFamily="18" charset="0"/>
                                        </a:rPr>
                                        <m:t>⋯</m:t>
                                      </m:r>
                                    </m:e>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1</m:t>
                                          </m:r>
                                          <m:r>
                                            <a:rPr lang="en-US" altLang="zh-CN" i="1" smtClean="0">
                                              <a:solidFill>
                                                <a:srgbClr val="0B338B"/>
                                              </a:solidFill>
                                              <a:latin typeface="Cambria Math" panose="02040503050406030204" pitchFamily="18" charset="0"/>
                                            </a:rPr>
                                            <m:t>𝑡</m:t>
                                          </m:r>
                                        </m:sub>
                                      </m:sSub>
                                    </m:e>
                                  </m:mr>
                                  <m:mr>
                                    <m:e>
                                      <m:r>
                                        <a:rPr lang="en-US" altLang="zh-CN" i="1" smtClean="0">
                                          <a:solidFill>
                                            <a:srgbClr val="0B338B"/>
                                          </a:solidFill>
                                          <a:latin typeface="Cambria Math" panose="02040503050406030204" pitchFamily="18" charset="0"/>
                                          <a:ea typeface="Cambria Math" panose="02040503050406030204" pitchFamily="18" charset="0"/>
                                        </a:rPr>
                                        <m:t>⋯</m:t>
                                      </m:r>
                                    </m:e>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2</m:t>
                                          </m:r>
                                          <m:r>
                                            <a:rPr lang="en-US" altLang="zh-CN" i="1" smtClean="0">
                                              <a:solidFill>
                                                <a:srgbClr val="0B338B"/>
                                              </a:solidFill>
                                              <a:latin typeface="Cambria Math" panose="02040503050406030204" pitchFamily="18" charset="0"/>
                                            </a:rPr>
                                            <m:t>𝑡</m:t>
                                          </m:r>
                                        </m:sub>
                                      </m:sSub>
                                    </m:e>
                                  </m:mr>
                                </m:m>
                              </m:e>
                            </m:mr>
                            <m:mr>
                              <m:e>
                                <m:m>
                                  <m:mPr>
                                    <m:mcs>
                                      <m:mc>
                                        <m:mcPr>
                                          <m:count m:val="2"/>
                                          <m:mcJc m:val="center"/>
                                        </m:mcPr>
                                      </m:mc>
                                    </m:mcs>
                                    <m:ctrlPr>
                                      <a:rPr lang="en-US" altLang="zh-CN" i="1" smtClean="0">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ea typeface="Cambria Math" panose="02040503050406030204" pitchFamily="18" charset="0"/>
                                        </a:rPr>
                                        <m:t>⋮</m:t>
                                      </m:r>
                                    </m:e>
                                    <m:e>
                                      <m:r>
                                        <a:rPr lang="en-US" altLang="zh-CN" i="1" smtClean="0">
                                          <a:solidFill>
                                            <a:srgbClr val="0B338B"/>
                                          </a:solidFill>
                                          <a:latin typeface="Cambria Math" panose="02040503050406030204" pitchFamily="18" charset="0"/>
                                          <a:ea typeface="Cambria Math" panose="02040503050406030204" pitchFamily="18" charset="0"/>
                                        </a:rPr>
                                        <m:t>⋮</m:t>
                                      </m:r>
                                    </m:e>
                                  </m:mr>
                                  <m:mr>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𝑠</m:t>
                                          </m:r>
                                          <m:r>
                                            <a:rPr lang="en-US" altLang="zh-CN" i="1" smtClean="0">
                                              <a:solidFill>
                                                <a:srgbClr val="0B338B"/>
                                              </a:solidFill>
                                              <a:latin typeface="Cambria Math" panose="02040503050406030204" pitchFamily="18" charset="0"/>
                                            </a:rPr>
                                            <m:t>1</m:t>
                                          </m:r>
                                        </m:sub>
                                      </m:sSub>
                                    </m:e>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𝑠</m:t>
                                          </m:r>
                                          <m:r>
                                            <a:rPr lang="en-US" altLang="zh-CN" i="1" smtClean="0">
                                              <a:solidFill>
                                                <a:srgbClr val="0B338B"/>
                                              </a:solidFill>
                                              <a:latin typeface="Cambria Math" panose="02040503050406030204" pitchFamily="18" charset="0"/>
                                            </a:rPr>
                                            <m:t>2</m:t>
                                          </m:r>
                                        </m:sub>
                                      </m:sSub>
                                    </m:e>
                                  </m:mr>
                                </m:m>
                              </m:e>
                              <m:e>
                                <m:m>
                                  <m:mPr>
                                    <m:mcs>
                                      <m:mc>
                                        <m:mcPr>
                                          <m:count m:val="2"/>
                                          <m:mcJc m:val="center"/>
                                        </m:mcPr>
                                      </m:mc>
                                    </m:mcs>
                                    <m:ctrlPr>
                                      <a:rPr lang="en-US" altLang="zh-CN" i="1" smtClean="0">
                                        <a:solidFill>
                                          <a:srgbClr val="0B338B"/>
                                        </a:solidFill>
                                        <a:latin typeface="Cambria Math"/>
                                      </a:rPr>
                                    </m:ctrlPr>
                                  </m:mPr>
                                  <m:mr>
                                    <m:e/>
                                    <m:e>
                                      <m:r>
                                        <a:rPr lang="en-US" altLang="zh-CN" i="1" smtClean="0">
                                          <a:solidFill>
                                            <a:srgbClr val="0B338B"/>
                                          </a:solidFill>
                                          <a:latin typeface="Cambria Math" panose="02040503050406030204" pitchFamily="18" charset="0"/>
                                          <a:ea typeface="Cambria Math" panose="02040503050406030204" pitchFamily="18" charset="0"/>
                                        </a:rPr>
                                        <m:t>⋮</m:t>
                                      </m:r>
                                    </m:e>
                                  </m:mr>
                                  <m:mr>
                                    <m:e>
                                      <m:r>
                                        <a:rPr lang="en-US" altLang="zh-CN" i="1" smtClean="0">
                                          <a:solidFill>
                                            <a:srgbClr val="0B338B"/>
                                          </a:solidFill>
                                          <a:latin typeface="Cambria Math" panose="02040503050406030204" pitchFamily="18" charset="0"/>
                                          <a:ea typeface="Cambria Math" panose="02040503050406030204" pitchFamily="18" charset="0"/>
                                        </a:rPr>
                                        <m:t>⋯</m:t>
                                      </m:r>
                                    </m:e>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𝑠𝑡</m:t>
                                          </m:r>
                                        </m:sub>
                                      </m:sSub>
                                    </m:e>
                                  </m:mr>
                                </m:m>
                              </m:e>
                            </m:mr>
                          </m:m>
                        </m:e>
                      </m:d>
                      <m:r>
                        <a:rPr lang="zh-CN" altLang="en-US" i="1">
                          <a:solidFill>
                            <a:srgbClr val="0B338B"/>
                          </a:solidFill>
                          <a:latin typeface="Cambria Math" panose="02040503050406030204" pitchFamily="18" charset="0"/>
                        </a:rPr>
                        <m:t>，</m:t>
                      </m:r>
                    </m:oMath>
                  </m:oMathPara>
                </a14:m>
                <a:endParaRPr lang="en-US" altLang="zh-CN" dirty="0" smtClean="0">
                  <a:solidFill>
                    <a:srgbClr val="0B338B"/>
                  </a:solidFill>
                </a:endParaRPr>
              </a:p>
              <a:p>
                <a:pPr marL="0" indent="0">
                  <a:lnSpc>
                    <a:spcPct val="150000"/>
                  </a:lnSpc>
                  <a:buFont typeface="Arial" panose="020B0604020202020204" pitchFamily="34" charset="0"/>
                  <a:buNone/>
                </a:pPr>
                <a:r>
                  <a:rPr lang="zh-CN" altLang="en-US" dirty="0">
                    <a:solidFill>
                      <a:srgbClr val="0B338B"/>
                    </a:solidFill>
                  </a:rPr>
                  <a:t>则</a:t>
                </a:r>
                <a:r>
                  <a:rPr lang="zh-CN" altLang="en-US" dirty="0" smtClean="0">
                    <a:solidFill>
                      <a:srgbClr val="0B338B"/>
                    </a:solidFill>
                  </a:rPr>
                  <a:t>称 </a:t>
                </a:r>
                <a14:m>
                  <m:oMath xmlns:m="http://schemas.openxmlformats.org/officeDocument/2006/math">
                    <m:r>
                      <a:rPr lang="en-US" altLang="zh-CN" i="1" dirty="0" smtClean="0">
                        <a:solidFill>
                          <a:srgbClr val="0B338B"/>
                        </a:solidFill>
                        <a:latin typeface="Cambria Math" panose="02040503050406030204" pitchFamily="18" charset="0"/>
                      </a:rPr>
                      <m:t>(</m:t>
                    </m:r>
                    <m:r>
                      <a:rPr lang="zh-CN" altLang="en-US"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m:t>
                    </m:r>
                  </m:oMath>
                </a14:m>
                <a:r>
                  <a:rPr lang="zh-CN" altLang="en-US" dirty="0" smtClean="0">
                    <a:solidFill>
                      <a:srgbClr val="0B338B"/>
                    </a:solidFill>
                  </a:rPr>
                  <a:t> 为矩阵</a:t>
                </a:r>
                <a14:m>
                  <m:oMath xmlns:m="http://schemas.openxmlformats.org/officeDocument/2006/math">
                    <m:r>
                      <a:rPr lang="en-US" altLang="zh-CN" smtClean="0">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的</a:t>
                </a:r>
                <a:r>
                  <a:rPr lang="zh-CN" altLang="en-US" b="1" dirty="0" smtClean="0">
                    <a:solidFill>
                      <a:srgbClr val="0B338B"/>
                    </a:solidFill>
                  </a:rPr>
                  <a:t>分块表示</a:t>
                </a:r>
                <a:r>
                  <a:rPr lang="en-US" altLang="zh-CN" dirty="0" smtClean="0">
                    <a:solidFill>
                      <a:srgbClr val="0B338B"/>
                    </a:solidFill>
                  </a:rPr>
                  <a:t>. </a:t>
                </a:r>
                <a:endParaRPr lang="zh-CN" altLang="en-US" dirty="0" smtClean="0">
                  <a:solidFill>
                    <a:srgbClr val="0B338B"/>
                  </a:solidFill>
                </a:endParaRPr>
              </a:p>
              <a:p>
                <a:pPr marL="0" indent="0">
                  <a:buFont typeface="Arial" panose="020B0604020202020204" pitchFamily="34" charset="0"/>
                  <a:buNone/>
                </a:pPr>
                <a:endParaRPr lang="zh-CN" altLang="en-US" dirty="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838200" y="957579"/>
                <a:ext cx="10515600" cy="5900421"/>
              </a:xfrm>
              <a:prstGeom prst="rect">
                <a:avLst/>
              </a:prstGeom>
              <a:blipFill rotWithShape="1">
                <a:blip r:embed="rId2"/>
                <a:stretch>
                  <a:fillRect l="-1217" t="-1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8669216" y="3136576"/>
                <a:ext cx="745717" cy="523220"/>
              </a:xfrm>
              <a:prstGeom prst="rect">
                <a:avLst/>
              </a:prstGeom>
            </p:spPr>
            <p:txBody>
              <a:bodyPr wrap="none">
                <a:spAutoFit/>
              </a:bodyPr>
              <a:lstStyle/>
              <a:p>
                <a14:m>
                  <m:oMath xmlns:m="http://schemas.openxmlformats.org/officeDocument/2006/math">
                    <m:r>
                      <a:rPr lang="en-US" altLang="zh-CN" sz="2800" i="1" dirty="0">
                        <a:solidFill>
                          <a:srgbClr val="0B338B"/>
                        </a:solidFill>
                        <a:latin typeface="Cambria Math" panose="02040503050406030204" pitchFamily="18" charset="0"/>
                      </a:rPr>
                      <m:t>(</m:t>
                    </m:r>
                    <m:r>
                      <a:rPr lang="zh-CN" altLang="en-US" sz="2800" i="1">
                        <a:solidFill>
                          <a:srgbClr val="0B338B"/>
                        </a:solidFill>
                        <a:latin typeface="Cambria Math" panose="02040503050406030204" pitchFamily="18" charset="0"/>
                      </a:rPr>
                      <m:t>∗</m:t>
                    </m:r>
                    <m:r>
                      <a:rPr lang="en-US" altLang="zh-CN" sz="2800" i="1">
                        <a:solidFill>
                          <a:srgbClr val="0B338B"/>
                        </a:solidFill>
                        <a:latin typeface="Cambria Math" panose="02040503050406030204" pitchFamily="18" charset="0"/>
                      </a:rPr>
                      <m:t>)</m:t>
                    </m:r>
                  </m:oMath>
                </a14:m>
                <a:r>
                  <a:rPr lang="zh-CN" altLang="en-US" sz="2800" dirty="0">
                    <a:solidFill>
                      <a:srgbClr val="0B338B"/>
                    </a:solidFill>
                  </a:rPr>
                  <a:t> </a:t>
                </a:r>
                <a:endParaRPr lang="zh-CN" altLang="en-US" sz="2800" dirty="0"/>
              </a:p>
            </p:txBody>
          </p:sp>
        </mc:Choice>
        <mc:Fallback xmlns="">
          <p:sp>
            <p:nvSpPr>
              <p:cNvPr id="2" name="矩形 1"/>
              <p:cNvSpPr>
                <a:spLocks noRot="1" noChangeAspect="1" noMove="1" noResize="1" noEditPoints="1" noAdjustHandles="1" noChangeArrowheads="1" noChangeShapeType="1" noTextEdit="1"/>
              </p:cNvSpPr>
              <p:nvPr/>
            </p:nvSpPr>
            <p:spPr>
              <a:xfrm>
                <a:off x="8669216" y="3136576"/>
                <a:ext cx="745717" cy="523220"/>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60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a:solidFill>
                  <a:schemeClr val="accent1"/>
                </a:solidFill>
                <a:latin typeface="微软雅黑" panose="020B0503020204020204" pitchFamily="34" charset="-122"/>
                <a:ea typeface="微软雅黑" panose="020B0503020204020204" pitchFamily="34" charset="-122"/>
              </a:rPr>
              <a:t>例</a:t>
            </a:r>
          </a:p>
        </p:txBody>
      </p:sp>
      <mc:AlternateContent xmlns:mc="http://schemas.openxmlformats.org/markup-compatibility/2006" xmlns:a14="http://schemas.microsoft.com/office/drawing/2010/main">
        <mc:Choice Requires="a14">
          <p:sp>
            <p:nvSpPr>
              <p:cNvPr id="6" name="内容占位符 2"/>
              <p:cNvSpPr txBox="1">
                <a:spLocks/>
              </p:cNvSpPr>
              <p:nvPr/>
            </p:nvSpPr>
            <p:spPr>
              <a:xfrm>
                <a:off x="838199" y="1246909"/>
                <a:ext cx="10889343" cy="5424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solidFill>
                      <a:srgbClr val="0B338B"/>
                    </a:solidFill>
                  </a:rPr>
                  <a:t>    设</a:t>
                </a:r>
                <a:endParaRPr lang="en-US" altLang="zh-CN" dirty="0" smtClean="0">
                  <a:solidFill>
                    <a:srgbClr val="0B338B"/>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d>
                        <m:dPr>
                          <m:ctrlPr>
                            <a:rPr lang="en-US" altLang="zh-CN" i="1" smtClean="0">
                              <a:solidFill>
                                <a:srgbClr val="0B338B"/>
                              </a:solidFill>
                              <a:latin typeface="Cambria Math"/>
                            </a:rPr>
                          </m:ctrlPr>
                        </m:dPr>
                        <m:e>
                          <m:m>
                            <m:mPr>
                              <m:mcs>
                                <m:mc>
                                  <m:mcPr>
                                    <m:count m:val="4"/>
                                    <m:mcJc m:val="center"/>
                                  </m:mcPr>
                                </m:mc>
                              </m:mcs>
                              <m:ctrlPr>
                                <a:rPr lang="en-US" altLang="zh-CN" i="1" smtClean="0">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rPr>
                                  <m:t>1</m:t>
                                </m:r>
                              </m:e>
                              <m:e>
                                <m:r>
                                  <a:rPr lang="en-US" altLang="zh-CN" i="1" smtClean="0">
                                    <a:solidFill>
                                      <a:srgbClr val="0B338B"/>
                                    </a:solidFill>
                                    <a:latin typeface="Cambria Math" panose="02040503050406030204" pitchFamily="18" charset="0"/>
                                  </a:rPr>
                                  <m:t>3</m:t>
                                </m:r>
                              </m:e>
                              <m:e>
                                <m:r>
                                  <a:rPr lang="en-US" altLang="zh-CN" i="1" smtClean="0">
                                    <a:solidFill>
                                      <a:srgbClr val="0B338B"/>
                                    </a:solidFill>
                                    <a:latin typeface="Cambria Math" panose="02040503050406030204" pitchFamily="18" charset="0"/>
                                  </a:rPr>
                                  <m:t>−1</m:t>
                                </m:r>
                              </m:e>
                              <m:e>
                                <m:r>
                                  <a:rPr lang="en-US" altLang="zh-CN" i="1" smtClean="0">
                                    <a:solidFill>
                                      <a:srgbClr val="0B338B"/>
                                    </a:solidFill>
                                    <a:latin typeface="Cambria Math" panose="02040503050406030204" pitchFamily="18" charset="0"/>
                                  </a:rPr>
                                  <m:t>0</m:t>
                                </m:r>
                              </m:e>
                            </m:mr>
                            <m:mr>
                              <m:e>
                                <m:r>
                                  <a:rPr lang="en-US" altLang="zh-CN" i="1" smtClean="0">
                                    <a:solidFill>
                                      <a:srgbClr val="0B338B"/>
                                    </a:solidFill>
                                    <a:latin typeface="Cambria Math" panose="02040503050406030204" pitchFamily="18" charset="0"/>
                                  </a:rPr>
                                  <m:t>2</m:t>
                                </m:r>
                              </m:e>
                              <m:e>
                                <m:r>
                                  <a:rPr lang="en-US" altLang="zh-CN" i="1" smtClean="0">
                                    <a:solidFill>
                                      <a:srgbClr val="0B338B"/>
                                    </a:solidFill>
                                    <a:latin typeface="Cambria Math" panose="02040503050406030204" pitchFamily="18" charset="0"/>
                                  </a:rPr>
                                  <m:t>5</m:t>
                                </m:r>
                              </m:e>
                              <m:e>
                                <m:r>
                                  <a:rPr lang="en-US" altLang="zh-CN" i="1" smtClean="0">
                                    <a:solidFill>
                                      <a:srgbClr val="0B338B"/>
                                    </a:solidFill>
                                    <a:latin typeface="Cambria Math" panose="02040503050406030204" pitchFamily="18" charset="0"/>
                                  </a:rPr>
                                  <m:t>0</m:t>
                                </m:r>
                              </m:e>
                              <m:e>
                                <m:r>
                                  <a:rPr lang="en-US" altLang="zh-CN" i="1" smtClean="0">
                                    <a:solidFill>
                                      <a:srgbClr val="0B338B"/>
                                    </a:solidFill>
                                    <a:latin typeface="Cambria Math" panose="02040503050406030204" pitchFamily="18" charset="0"/>
                                  </a:rPr>
                                  <m:t>−1</m:t>
                                </m:r>
                              </m:e>
                            </m:mr>
                            <m:mr>
                              <m:e>
                                <m:r>
                                  <a:rPr lang="en-US" altLang="zh-CN" i="1" smtClean="0">
                                    <a:solidFill>
                                      <a:srgbClr val="0B338B"/>
                                    </a:solidFill>
                                    <a:latin typeface="Cambria Math" panose="02040503050406030204" pitchFamily="18" charset="0"/>
                                  </a:rPr>
                                  <m:t>4</m:t>
                                </m:r>
                              </m:e>
                              <m:e>
                                <m:r>
                                  <a:rPr lang="en-US" altLang="zh-CN" i="1" smtClean="0">
                                    <a:solidFill>
                                      <a:srgbClr val="0B338B"/>
                                    </a:solidFill>
                                    <a:latin typeface="Cambria Math" panose="02040503050406030204" pitchFamily="18" charset="0"/>
                                  </a:rPr>
                                  <m:t>1</m:t>
                                </m:r>
                              </m:e>
                              <m:e>
                                <m:r>
                                  <a:rPr lang="en-US" altLang="zh-CN" i="1" smtClean="0">
                                    <a:solidFill>
                                      <a:srgbClr val="0B338B"/>
                                    </a:solidFill>
                                    <a:latin typeface="Cambria Math" panose="02040503050406030204" pitchFamily="18" charset="0"/>
                                  </a:rPr>
                                  <m:t>0</m:t>
                                </m:r>
                              </m:e>
                              <m:e>
                                <m:r>
                                  <a:rPr lang="en-US" altLang="zh-CN" i="1" smtClean="0">
                                    <a:solidFill>
                                      <a:srgbClr val="0B338B"/>
                                    </a:solidFill>
                                    <a:latin typeface="Cambria Math" panose="02040503050406030204" pitchFamily="18" charset="0"/>
                                  </a:rPr>
                                  <m:t>0</m:t>
                                </m:r>
                              </m:e>
                            </m:mr>
                            <m:mr>
                              <m:e>
                                <m:r>
                                  <a:rPr lang="en-US" altLang="zh-CN" i="1" smtClean="0">
                                    <a:solidFill>
                                      <a:srgbClr val="0B338B"/>
                                    </a:solidFill>
                                    <a:latin typeface="Cambria Math" panose="02040503050406030204" pitchFamily="18" charset="0"/>
                                  </a:rPr>
                                  <m:t>3</m:t>
                                </m:r>
                              </m:e>
                              <m:e>
                                <m:r>
                                  <a:rPr lang="en-US" altLang="zh-CN" i="1" smtClean="0">
                                    <a:solidFill>
                                      <a:srgbClr val="0B338B"/>
                                    </a:solidFill>
                                    <a:latin typeface="Cambria Math" panose="02040503050406030204" pitchFamily="18" charset="0"/>
                                  </a:rPr>
                                  <m:t>1</m:t>
                                </m:r>
                              </m:e>
                              <m:e>
                                <m:r>
                                  <a:rPr lang="en-US" altLang="zh-CN" i="1" smtClean="0">
                                    <a:solidFill>
                                      <a:srgbClr val="0B338B"/>
                                    </a:solidFill>
                                    <a:latin typeface="Cambria Math" panose="02040503050406030204" pitchFamily="18" charset="0"/>
                                  </a:rPr>
                                  <m:t>0</m:t>
                                </m:r>
                              </m:e>
                              <m:e>
                                <m:r>
                                  <a:rPr lang="en-US" altLang="zh-CN" i="1" smtClean="0">
                                    <a:solidFill>
                                      <a:srgbClr val="0B338B"/>
                                    </a:solidFill>
                                    <a:latin typeface="Cambria Math" panose="02040503050406030204" pitchFamily="18" charset="0"/>
                                  </a:rPr>
                                  <m:t>0</m:t>
                                </m:r>
                              </m:e>
                            </m:mr>
                          </m:m>
                        </m:e>
                      </m:d>
                      <m:r>
                        <a:rPr lang="zh-CN" altLang="en-US" i="1">
                          <a:solidFill>
                            <a:srgbClr val="0B338B"/>
                          </a:solidFill>
                          <a:latin typeface="Cambria Math" panose="02040503050406030204" pitchFamily="18" charset="0"/>
                        </a:rPr>
                        <m:t>，</m:t>
                      </m:r>
                    </m:oMath>
                  </m:oMathPara>
                </a14:m>
                <a:endParaRPr lang="en-US" altLang="zh-CN" dirty="0" smtClean="0">
                  <a:solidFill>
                    <a:srgbClr val="0B338B"/>
                  </a:solidFill>
                </a:endParaRPr>
              </a:p>
              <a:p>
                <a:pPr marL="0" indent="0" algn="ctr">
                  <a:buFont typeface="Arial" panose="020B0604020202020204" pitchFamily="34" charset="0"/>
                  <a:buNone/>
                </a:pPr>
                <a:endParaRPr lang="en-US" altLang="zh-CN" dirty="0">
                  <a:solidFill>
                    <a:srgbClr val="0B338B"/>
                  </a:solidFill>
                </a:endParaRPr>
              </a:p>
              <a:p>
                <a:pPr marL="0" indent="0" algn="ctr">
                  <a:buFont typeface="Arial" panose="020B0604020202020204" pitchFamily="34" charset="0"/>
                  <a:buNone/>
                </a:pPr>
                <a14:m>
                  <m:oMath xmlns:m="http://schemas.openxmlformats.org/officeDocument/2006/math">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11</m:t>
                        </m:r>
                      </m:sub>
                    </m:sSub>
                    <m:r>
                      <a:rPr lang="en-US" altLang="zh-CN" i="1" smtClean="0">
                        <a:solidFill>
                          <a:srgbClr val="0B338B"/>
                        </a:solidFill>
                        <a:latin typeface="Cambria Math" panose="02040503050406030204" pitchFamily="18" charset="0"/>
                      </a:rPr>
                      <m:t>=</m:t>
                    </m:r>
                    <m:d>
                      <m:dPr>
                        <m:ctrlPr>
                          <a:rPr lang="en-US" altLang="zh-CN" i="1" smtClean="0">
                            <a:solidFill>
                              <a:srgbClr val="0B338B"/>
                            </a:solidFill>
                            <a:latin typeface="Cambria Math"/>
                          </a:rPr>
                        </m:ctrlPr>
                      </m:dPr>
                      <m:e>
                        <m:m>
                          <m:mPr>
                            <m:mcs>
                              <m:mc>
                                <m:mcPr>
                                  <m:count m:val="2"/>
                                  <m:mcJc m:val="center"/>
                                </m:mcPr>
                              </m:mc>
                            </m:mcs>
                            <m:ctrlPr>
                              <a:rPr lang="en-US" altLang="zh-CN" i="1" smtClean="0">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rPr>
                                <m:t>1</m:t>
                              </m:r>
                            </m:e>
                            <m:e>
                              <m:r>
                                <a:rPr lang="en-US" altLang="zh-CN" i="1" smtClean="0">
                                  <a:solidFill>
                                    <a:srgbClr val="0B338B"/>
                                  </a:solidFill>
                                  <a:latin typeface="Cambria Math" panose="02040503050406030204" pitchFamily="18" charset="0"/>
                                </a:rPr>
                                <m:t>3</m:t>
                              </m:r>
                            </m:e>
                          </m:mr>
                          <m:mr>
                            <m:e>
                              <m:r>
                                <a:rPr lang="en-US" altLang="zh-CN" i="1" smtClean="0">
                                  <a:solidFill>
                                    <a:srgbClr val="0B338B"/>
                                  </a:solidFill>
                                  <a:latin typeface="Cambria Math" panose="02040503050406030204" pitchFamily="18" charset="0"/>
                                </a:rPr>
                                <m:t>2</m:t>
                              </m:r>
                            </m:e>
                            <m:e>
                              <m:r>
                                <a:rPr lang="en-US" altLang="zh-CN" i="1" smtClean="0">
                                  <a:solidFill>
                                    <a:srgbClr val="0B338B"/>
                                  </a:solidFill>
                                  <a:latin typeface="Cambria Math" panose="02040503050406030204" pitchFamily="18" charset="0"/>
                                </a:rPr>
                                <m:t>5</m:t>
                              </m:r>
                            </m:e>
                          </m:mr>
                        </m:m>
                      </m:e>
                    </m:d>
                  </m:oMath>
                </a14:m>
                <a:r>
                  <a:rPr lang="zh-CN" altLang="en-US" dirty="0" smtClean="0">
                    <a:solidFill>
                      <a:srgbClr val="0B338B"/>
                    </a:solidFill>
                  </a:rPr>
                  <a:t>，</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𝐴</m:t>
                        </m:r>
                      </m:e>
                      <m:sub>
                        <m:r>
                          <a:rPr lang="en-US" altLang="zh-CN" i="1">
                            <a:solidFill>
                              <a:srgbClr val="0B338B"/>
                            </a:solidFill>
                            <a:latin typeface="Cambria Math" panose="02040503050406030204" pitchFamily="18" charset="0"/>
                          </a:rPr>
                          <m:t>1</m:t>
                        </m:r>
                        <m:r>
                          <a:rPr lang="en-US" altLang="zh-CN" i="1" smtClean="0">
                            <a:solidFill>
                              <a:srgbClr val="0B338B"/>
                            </a:solidFill>
                            <a:latin typeface="Cambria Math" panose="02040503050406030204" pitchFamily="18" charset="0"/>
                          </a:rPr>
                          <m:t>2</m:t>
                        </m:r>
                      </m:sub>
                    </m:sSub>
                    <m:r>
                      <a:rPr lang="en-US" altLang="zh-CN" i="1">
                        <a:solidFill>
                          <a:srgbClr val="0B338B"/>
                        </a:solidFill>
                        <a:latin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1</m:t>
                              </m:r>
                            </m:e>
                            <m:e>
                              <m:r>
                                <a:rPr lang="en-US" altLang="zh-CN" i="1" smtClean="0">
                                  <a:solidFill>
                                    <a:srgbClr val="0B338B"/>
                                  </a:solidFill>
                                  <a:latin typeface="Cambria Math" panose="02040503050406030204" pitchFamily="18" charset="0"/>
                                </a:rPr>
                                <m:t>0</m:t>
                              </m:r>
                            </m:e>
                          </m:mr>
                          <m:mr>
                            <m:e>
                              <m:r>
                                <a:rPr lang="en-US" altLang="zh-CN" i="1" smtClean="0">
                                  <a:solidFill>
                                    <a:srgbClr val="0B338B"/>
                                  </a:solidFill>
                                  <a:latin typeface="Cambria Math" panose="02040503050406030204" pitchFamily="18" charset="0"/>
                                </a:rPr>
                                <m:t>0</m:t>
                              </m:r>
                            </m:e>
                            <m:e>
                              <m:r>
                                <a:rPr lang="en-US" altLang="zh-CN" i="1" smtClean="0">
                                  <a:solidFill>
                                    <a:srgbClr val="0B338B"/>
                                  </a:solidFill>
                                  <a:latin typeface="Cambria Math" panose="02040503050406030204" pitchFamily="18" charset="0"/>
                                </a:rPr>
                                <m:t>−1</m:t>
                              </m:r>
                            </m:e>
                          </m:mr>
                        </m:m>
                      </m:e>
                    </m:d>
                  </m:oMath>
                </a14:m>
                <a:r>
                  <a:rPr lang="zh-CN" altLang="en-US" dirty="0" smtClean="0">
                    <a:solidFill>
                      <a:srgbClr val="0B338B"/>
                    </a:solidFill>
                  </a:rPr>
                  <a:t>，</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2</m:t>
                        </m:r>
                        <m:r>
                          <a:rPr lang="en-US" altLang="zh-CN" i="1">
                            <a:solidFill>
                              <a:srgbClr val="0B338B"/>
                            </a:solidFill>
                            <a:latin typeface="Cambria Math" panose="02040503050406030204" pitchFamily="18" charset="0"/>
                          </a:rPr>
                          <m:t>1</m:t>
                        </m:r>
                      </m:sub>
                    </m:sSub>
                    <m:r>
                      <a:rPr lang="en-US" altLang="zh-CN" i="1">
                        <a:solidFill>
                          <a:srgbClr val="0B338B"/>
                        </a:solidFill>
                        <a:latin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rPr>
                                <m:t>4</m:t>
                              </m:r>
                            </m:e>
                            <m:e>
                              <m:r>
                                <a:rPr lang="en-US" altLang="zh-CN" i="1" smtClean="0">
                                  <a:solidFill>
                                    <a:srgbClr val="0B338B"/>
                                  </a:solidFill>
                                  <a:latin typeface="Cambria Math" panose="02040503050406030204" pitchFamily="18" charset="0"/>
                                </a:rPr>
                                <m:t>1</m:t>
                              </m:r>
                            </m:e>
                          </m:mr>
                          <m:mr>
                            <m:e>
                              <m:r>
                                <a:rPr lang="en-US" altLang="zh-CN" i="1" smtClean="0">
                                  <a:solidFill>
                                    <a:srgbClr val="0B338B"/>
                                  </a:solidFill>
                                  <a:latin typeface="Cambria Math" panose="02040503050406030204" pitchFamily="18" charset="0"/>
                                </a:rPr>
                                <m:t>3</m:t>
                              </m:r>
                            </m:e>
                            <m:e>
                              <m:r>
                                <a:rPr lang="en-US" altLang="zh-CN" i="1" smtClean="0">
                                  <a:solidFill>
                                    <a:srgbClr val="0B338B"/>
                                  </a:solidFill>
                                  <a:latin typeface="Cambria Math" panose="02040503050406030204" pitchFamily="18" charset="0"/>
                                </a:rPr>
                                <m:t>1</m:t>
                              </m:r>
                            </m:e>
                          </m:mr>
                        </m:m>
                      </m:e>
                    </m:d>
                  </m:oMath>
                </a14:m>
                <a:r>
                  <a:rPr lang="zh-CN" altLang="en-US" dirty="0" smtClean="0">
                    <a:solidFill>
                      <a:srgbClr val="0B338B"/>
                    </a:solidFill>
                  </a:rPr>
                  <a:t>，</a:t>
                </a:r>
                <a14:m>
                  <m:oMath xmlns:m="http://schemas.openxmlformats.org/officeDocument/2006/math">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22</m:t>
                        </m:r>
                      </m:sub>
                    </m:sSub>
                    <m:r>
                      <a:rPr lang="en-US" altLang="zh-CN" i="1">
                        <a:solidFill>
                          <a:srgbClr val="0B338B"/>
                        </a:solidFill>
                        <a:latin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rPr>
                                <m:t>0</m:t>
                              </m:r>
                            </m:e>
                            <m:e>
                              <m:r>
                                <a:rPr lang="en-US" altLang="zh-CN" i="1" smtClean="0">
                                  <a:solidFill>
                                    <a:srgbClr val="0B338B"/>
                                  </a:solidFill>
                                  <a:latin typeface="Cambria Math" panose="02040503050406030204" pitchFamily="18" charset="0"/>
                                </a:rPr>
                                <m:t>0</m:t>
                              </m:r>
                            </m:e>
                          </m:mr>
                          <m:mr>
                            <m:e>
                              <m:r>
                                <a:rPr lang="en-US" altLang="zh-CN" i="1" smtClean="0">
                                  <a:solidFill>
                                    <a:srgbClr val="0B338B"/>
                                  </a:solidFill>
                                  <a:latin typeface="Cambria Math" panose="02040503050406030204" pitchFamily="18" charset="0"/>
                                </a:rPr>
                                <m:t>0</m:t>
                              </m:r>
                            </m:e>
                            <m:e>
                              <m:r>
                                <a:rPr lang="en-US" altLang="zh-CN" i="1" smtClean="0">
                                  <a:solidFill>
                                    <a:srgbClr val="0B338B"/>
                                  </a:solidFill>
                                  <a:latin typeface="Cambria Math" panose="02040503050406030204" pitchFamily="18" charset="0"/>
                                </a:rPr>
                                <m:t>0</m:t>
                              </m:r>
                            </m:e>
                          </m:mr>
                        </m:m>
                      </m:e>
                    </m:d>
                  </m:oMath>
                </a14:m>
                <a:r>
                  <a:rPr lang="zh-CN" altLang="en-US" dirty="0" smtClean="0">
                    <a:solidFill>
                      <a:srgbClr val="0B338B"/>
                    </a:solidFill>
                  </a:rPr>
                  <a:t>，</a:t>
                </a:r>
                <a:endParaRPr lang="en-US" altLang="zh-CN" dirty="0" smtClean="0">
                  <a:solidFill>
                    <a:srgbClr val="0B338B"/>
                  </a:solidFill>
                </a:endParaRPr>
              </a:p>
              <a:p>
                <a:pPr marL="0" indent="0" algn="ctr">
                  <a:buFont typeface="Arial" panose="020B0604020202020204" pitchFamily="34" charset="0"/>
                  <a:buNone/>
                </a:pPr>
                <a:endParaRPr lang="en-US" altLang="zh-CN" dirty="0" smtClean="0">
                  <a:solidFill>
                    <a:srgbClr val="0B338B"/>
                  </a:solidFill>
                </a:endParaRPr>
              </a:p>
              <a:p>
                <a:pPr marL="0" indent="0">
                  <a:buFont typeface="Arial" panose="020B0604020202020204" pitchFamily="34" charset="0"/>
                  <a:buNone/>
                </a:pPr>
                <a:r>
                  <a:rPr lang="zh-CN" altLang="en-US" dirty="0">
                    <a:solidFill>
                      <a:srgbClr val="0B338B"/>
                    </a:solidFill>
                  </a:rPr>
                  <a:t>则</a:t>
                </a:r>
                <a:endParaRPr lang="en-US" altLang="zh-CN" dirty="0" smtClean="0">
                  <a:solidFill>
                    <a:srgbClr val="0B338B"/>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smtClean="0">
                                  <a:solidFill>
                                    <a:srgbClr val="0B338B"/>
                                  </a:solidFill>
                                  <a:latin typeface="Cambria Math"/>
                                </a:rPr>
                              </m:ctrlPr>
                            </m:mPr>
                            <m:mr>
                              <m:e>
                                <m:sSub>
                                  <m:sSubPr>
                                    <m:ctrlPr>
                                      <a:rPr lang="en-US" altLang="zh-CN" i="1" smtClean="0">
                                        <a:solidFill>
                                          <a:srgbClr val="0B338B"/>
                                        </a:solidFill>
                                        <a:latin typeface="Cambria Math"/>
                                      </a:rPr>
                                    </m:ctrlPr>
                                  </m:sSubPr>
                                  <m:e>
                                    <m:r>
                                      <m:rPr>
                                        <m:brk m:alnAt="7"/>
                                      </m:rPr>
                                      <a:rPr lang="en-US" altLang="zh-CN" i="1" smtClean="0">
                                        <a:solidFill>
                                          <a:srgbClr val="0B338B"/>
                                        </a:solidFill>
                                        <a:latin typeface="Cambria Math" panose="02040503050406030204" pitchFamily="18" charset="0"/>
                                      </a:rPr>
                                      <m:t>𝐴</m:t>
                                    </m:r>
                                  </m:e>
                                  <m:sub>
                                    <m:r>
                                      <m:rPr>
                                        <m:brk m:alnAt="7"/>
                                      </m:rPr>
                                      <a:rPr lang="en-US" altLang="zh-CN" i="1" smtClean="0">
                                        <a:solidFill>
                                          <a:srgbClr val="0B338B"/>
                                        </a:solidFill>
                                        <a:latin typeface="Cambria Math" panose="02040503050406030204" pitchFamily="18" charset="0"/>
                                      </a:rPr>
                                      <m:t>1</m:t>
                                    </m:r>
                                    <m:r>
                                      <a:rPr lang="en-US" altLang="zh-CN" i="1" smtClean="0">
                                        <a:solidFill>
                                          <a:srgbClr val="0B338B"/>
                                        </a:solidFill>
                                        <a:latin typeface="Cambria Math" panose="02040503050406030204" pitchFamily="18" charset="0"/>
                                      </a:rPr>
                                      <m:t>1</m:t>
                                    </m:r>
                                  </m:sub>
                                </m:sSub>
                              </m:e>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12</m:t>
                                    </m:r>
                                  </m:sub>
                                </m:sSub>
                              </m:e>
                            </m:mr>
                            <m:mr>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21</m:t>
                                    </m:r>
                                  </m:sub>
                                </m:sSub>
                              </m:e>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22</m:t>
                                    </m:r>
                                  </m:sub>
                                </m:sSub>
                              </m:e>
                            </m:mr>
                          </m:m>
                        </m:e>
                      </m:d>
                      <m:r>
                        <a:rPr lang="en-US" altLang="zh-CN" smtClean="0">
                          <a:solidFill>
                            <a:srgbClr val="0B338B"/>
                          </a:solidFill>
                          <a:latin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sSub>
                                  <m:sSubPr>
                                    <m:ctrlPr>
                                      <a:rPr lang="en-US" altLang="zh-CN" i="1">
                                        <a:solidFill>
                                          <a:srgbClr val="0B338B"/>
                                        </a:solidFill>
                                        <a:latin typeface="Cambria Math"/>
                                      </a:rPr>
                                    </m:ctrlPr>
                                  </m:sSubPr>
                                  <m:e>
                                    <m:r>
                                      <m:rPr>
                                        <m:brk m:alnAt="7"/>
                                      </m:rPr>
                                      <a:rPr lang="en-US" altLang="zh-CN" i="1">
                                        <a:solidFill>
                                          <a:srgbClr val="0B338B"/>
                                        </a:solidFill>
                                        <a:latin typeface="Cambria Math" panose="02040503050406030204" pitchFamily="18" charset="0"/>
                                      </a:rPr>
                                      <m:t>𝐴</m:t>
                                    </m:r>
                                  </m:e>
                                  <m:sub>
                                    <m:r>
                                      <m:rPr>
                                        <m:brk m:alnAt="7"/>
                                      </m:rPr>
                                      <a:rPr lang="en-US" altLang="zh-CN" i="1">
                                        <a:solidFill>
                                          <a:srgbClr val="0B338B"/>
                                        </a:solidFill>
                                        <a:latin typeface="Cambria Math" panose="02040503050406030204" pitchFamily="18" charset="0"/>
                                      </a:rPr>
                                      <m:t>1</m:t>
                                    </m:r>
                                    <m:r>
                                      <a:rPr lang="en-US" altLang="zh-CN" i="1">
                                        <a:solidFill>
                                          <a:srgbClr val="0B338B"/>
                                        </a:solidFill>
                                        <a:latin typeface="Cambria Math" panose="02040503050406030204" pitchFamily="18" charset="0"/>
                                      </a:rPr>
                                      <m:t>1</m:t>
                                    </m:r>
                                  </m:sub>
                                </m:sSub>
                              </m:e>
                              <m:e>
                                <m:r>
                                  <a:rPr lang="en-US" altLang="zh-CN" i="1" smtClean="0">
                                    <a:solidFill>
                                      <a:srgbClr val="0B338B"/>
                                    </a:solidFill>
                                    <a:latin typeface="Cambria Math" panose="02040503050406030204" pitchFamily="18" charset="0"/>
                                  </a:rPr>
                                  <m:t>−</m:t>
                                </m:r>
                                <m:r>
                                  <m:rPr>
                                    <m:sty m:val="p"/>
                                  </m:rPr>
                                  <a:rPr lang="en-US" altLang="zh-CN" smtClean="0">
                                    <a:solidFill>
                                      <a:srgbClr val="0B338B"/>
                                    </a:solidFill>
                                    <a:latin typeface="Cambria Math" panose="02040503050406030204" pitchFamily="18" charset="0"/>
                                  </a:rPr>
                                  <m:t>I</m:t>
                                </m:r>
                              </m:e>
                            </m:mr>
                            <m:m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𝐴</m:t>
                                    </m:r>
                                  </m:e>
                                  <m:sub>
                                    <m:r>
                                      <a:rPr lang="en-US" altLang="zh-CN" i="1">
                                        <a:solidFill>
                                          <a:srgbClr val="0B338B"/>
                                        </a:solidFill>
                                        <a:latin typeface="Cambria Math" panose="02040503050406030204" pitchFamily="18" charset="0"/>
                                      </a:rPr>
                                      <m:t>21</m:t>
                                    </m:r>
                                  </m:sub>
                                </m:sSub>
                              </m:e>
                              <m:e>
                                <m:r>
                                  <a:rPr lang="en-US" altLang="zh-CN" i="1" smtClean="0">
                                    <a:solidFill>
                                      <a:srgbClr val="0B338B"/>
                                    </a:solidFill>
                                    <a:latin typeface="Cambria Math" panose="02040503050406030204" pitchFamily="18" charset="0"/>
                                  </a:rPr>
                                  <m:t>0</m:t>
                                </m:r>
                              </m:e>
                            </m:mr>
                          </m:m>
                        </m:e>
                      </m:d>
                      <m:r>
                        <a:rPr lang="en-US" altLang="zh-CN" i="1" smtClean="0">
                          <a:solidFill>
                            <a:srgbClr val="0B338B"/>
                          </a:solidFill>
                          <a:latin typeface="Cambria Math" panose="02040503050406030204" pitchFamily="18" charset="0"/>
                        </a:rPr>
                        <m:t>.</m:t>
                      </m:r>
                    </m:oMath>
                  </m:oMathPara>
                </a14:m>
                <a:endParaRPr lang="en-US" altLang="zh-CN" dirty="0" smtClean="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838199" y="1246909"/>
                <a:ext cx="10889343" cy="5424055"/>
              </a:xfrm>
              <a:prstGeom prst="rect">
                <a:avLst/>
              </a:prstGeom>
              <a:blipFill rotWithShape="0">
                <a:blip r:embed="rId2"/>
                <a:stretch>
                  <a:fillRect l="-1119" t="-2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242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分块矩阵的初等变换</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2"/>
              <p:cNvSpPr txBox="1">
                <a:spLocks/>
              </p:cNvSpPr>
              <p:nvPr/>
            </p:nvSpPr>
            <p:spPr>
              <a:xfrm>
                <a:off x="764275" y="1302326"/>
                <a:ext cx="10515600" cy="5438747"/>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spcBef>
                    <a:spcPts val="3000"/>
                  </a:spcBef>
                  <a:buNone/>
                </a:pPr>
                <a:r>
                  <a:rPr lang="zh-CN" altLang="en-US" dirty="0" smtClean="0">
                    <a:solidFill>
                      <a:srgbClr val="0B338B"/>
                    </a:solidFill>
                  </a:rPr>
                  <a:t>    设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sSub>
                      <m:sSubPr>
                        <m:ctrlPr>
                          <a:rPr lang="en-US" altLang="zh-CN" i="1" smtClean="0">
                            <a:solidFill>
                              <a:srgbClr val="0B338B"/>
                            </a:solidFill>
                            <a:latin typeface="Cambria Math"/>
                          </a:rPr>
                        </m:ctrlPr>
                      </m:sSubPr>
                      <m:e>
                        <m:d>
                          <m:dPr>
                            <m:ctrlPr>
                              <a:rPr lang="en-US" altLang="zh-CN" i="1" smtClean="0">
                                <a:solidFill>
                                  <a:srgbClr val="0B338B"/>
                                </a:solidFill>
                                <a:latin typeface="Cambria Math"/>
                              </a:rPr>
                            </m:ctrlPr>
                          </m:dPr>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𝐴</m:t>
                                </m:r>
                              </m:e>
                              <m:sub>
                                <m:r>
                                  <a:rPr lang="en-US" altLang="zh-CN" i="1" smtClean="0">
                                    <a:solidFill>
                                      <a:srgbClr val="0B338B"/>
                                    </a:solidFill>
                                    <a:latin typeface="Cambria Math" panose="02040503050406030204" pitchFamily="18" charset="0"/>
                                  </a:rPr>
                                  <m:t>𝑖𝑗</m:t>
                                </m:r>
                              </m:sub>
                            </m:sSub>
                          </m:e>
                        </m:d>
                      </m:e>
                      <m:sub>
                        <m:r>
                          <a:rPr lang="en-US" altLang="zh-CN" i="1" smtClean="0">
                            <a:solidFill>
                              <a:srgbClr val="0B338B"/>
                            </a:solidFill>
                            <a:latin typeface="Cambria Math" panose="02040503050406030204" pitchFamily="18" charset="0"/>
                          </a:rPr>
                          <m:t>𝑚</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𝑛</m:t>
                        </m:r>
                      </m:sub>
                    </m:sSub>
                    <m:r>
                      <a:rPr lang="zh-CN" altLang="en-US" i="1">
                        <a:solidFill>
                          <a:srgbClr val="0B338B"/>
                        </a:solidFill>
                        <a:latin typeface="Cambria Math" panose="02040503050406030204" pitchFamily="18" charset="0"/>
                        <a:ea typeface="Cambria Math" panose="02040503050406030204" pitchFamily="18" charset="0"/>
                      </a:rPr>
                      <m:t>，</m:t>
                    </m:r>
                    <m:sSub>
                      <m:sSubPr>
                        <m:ctrlPr>
                          <a:rPr lang="en-US" altLang="zh-CN" b="0" i="1" smtClean="0">
                            <a:solidFill>
                              <a:srgbClr val="0B338B"/>
                            </a:solidFill>
                            <a:latin typeface="Cambria Math"/>
                            <a:ea typeface="Cambria Math" panose="02040503050406030204" pitchFamily="18" charset="0"/>
                          </a:rPr>
                        </m:ctrlPr>
                      </m:sSubPr>
                      <m:e>
                        <m:r>
                          <a:rPr lang="en-US" altLang="zh-CN" b="0" i="1" smtClean="0">
                            <a:solidFill>
                              <a:srgbClr val="0B338B"/>
                            </a:solidFill>
                            <a:latin typeface="Cambria Math" panose="02040503050406030204" pitchFamily="18" charset="0"/>
                            <a:ea typeface="Cambria Math" panose="02040503050406030204" pitchFamily="18" charset="0"/>
                          </a:rPr>
                          <m:t>𝐴</m:t>
                        </m:r>
                      </m:e>
                      <m:sub>
                        <m:r>
                          <a:rPr lang="en-US" altLang="zh-CN" b="0" i="1" smtClean="0">
                            <a:solidFill>
                              <a:srgbClr val="0B338B"/>
                            </a:solidFill>
                            <a:latin typeface="Cambria Math" panose="02040503050406030204" pitchFamily="18" charset="0"/>
                            <a:ea typeface="Cambria Math" panose="02040503050406030204" pitchFamily="18" charset="0"/>
                          </a:rPr>
                          <m:t>𝑖𝑗</m:t>
                        </m:r>
                      </m:sub>
                    </m:sSub>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𝑚</m:t>
                            </m:r>
                          </m:e>
                          <m:sub>
                            <m:r>
                              <a:rPr lang="en-US" altLang="zh-CN" i="1" smtClean="0">
                                <a:solidFill>
                                  <a:srgbClr val="0B338B"/>
                                </a:solidFill>
                                <a:latin typeface="Cambria Math" panose="02040503050406030204" pitchFamily="18" charset="0"/>
                              </a:rPr>
                              <m:t>𝑖</m:t>
                            </m:r>
                          </m:sub>
                        </m:sSub>
                        <m:r>
                          <a:rPr lang="en-US" altLang="zh-CN" i="1" smtClean="0">
                            <a:solidFill>
                              <a:srgbClr val="0B338B"/>
                            </a:solidFill>
                            <a:latin typeface="Cambria Math" panose="02040503050406030204" pitchFamily="18" charset="0"/>
                            <a:ea typeface="Cambria Math" panose="02040503050406030204" pitchFamily="18" charset="0"/>
                          </a:rPr>
                          <m:t>×</m:t>
                        </m:r>
                        <m:sSub>
                          <m:sSubPr>
                            <m:ctrlPr>
                              <a:rPr lang="en-US" altLang="zh-CN" i="1" smtClean="0">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𝑛</m:t>
                            </m:r>
                          </m:e>
                          <m:sub>
                            <m:r>
                              <a:rPr lang="en-US" altLang="zh-CN" i="1" smtClean="0">
                                <a:solidFill>
                                  <a:srgbClr val="0B338B"/>
                                </a:solidFill>
                                <a:latin typeface="Cambria Math" panose="02040503050406030204" pitchFamily="18" charset="0"/>
                                <a:ea typeface="Cambria Math" panose="02040503050406030204" pitchFamily="18" charset="0"/>
                              </a:rPr>
                              <m:t>𝑗</m:t>
                            </m:r>
                          </m:sub>
                        </m:sSub>
                      </m:sup>
                    </m:sSup>
                    <m:r>
                      <a:rPr lang="en-US" altLang="zh-CN" b="0" i="1" smtClean="0">
                        <a:solidFill>
                          <a:srgbClr val="0B338B"/>
                        </a:solidFill>
                        <a:latin typeface="Cambria Math" panose="02040503050406030204" pitchFamily="18" charset="0"/>
                        <a:ea typeface="Cambria Math" panose="02040503050406030204" pitchFamily="18" charset="0"/>
                      </a:rPr>
                      <m:t>  </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=1,2,⋯,</m:t>
                        </m:r>
                        <m:r>
                          <a:rPr lang="en-US" altLang="zh-CN" i="1" smtClean="0">
                            <a:solidFill>
                              <a:srgbClr val="0B338B"/>
                            </a:solidFill>
                            <a:latin typeface="Cambria Math" panose="02040503050406030204" pitchFamily="18" charset="0"/>
                            <a:ea typeface="Cambria Math" panose="02040503050406030204" pitchFamily="18" charset="0"/>
                          </a:rPr>
                          <m:t>𝑠</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𝑗</m:t>
                        </m:r>
                        <m:r>
                          <a:rPr lang="en-US" altLang="zh-CN" i="1" smtClean="0">
                            <a:solidFill>
                              <a:srgbClr val="0B338B"/>
                            </a:solidFill>
                            <a:latin typeface="Cambria Math" panose="02040503050406030204" pitchFamily="18" charset="0"/>
                            <a:ea typeface="Cambria Math" panose="02040503050406030204" pitchFamily="18" charset="0"/>
                          </a:rPr>
                          <m:t>=1,2,⋯,</m:t>
                        </m:r>
                        <m:r>
                          <a:rPr lang="en-US" altLang="zh-CN" i="1" smtClean="0">
                            <a:solidFill>
                              <a:srgbClr val="0B338B"/>
                            </a:solidFill>
                            <a:latin typeface="Cambria Math" panose="02040503050406030204" pitchFamily="18" charset="0"/>
                            <a:ea typeface="Cambria Math" panose="02040503050406030204" pitchFamily="18" charset="0"/>
                          </a:rPr>
                          <m:t>𝑡</m:t>
                        </m:r>
                      </m:e>
                    </m:d>
                    <m:r>
                      <a:rPr lang="en-US" altLang="zh-CN" i="1" smtClean="0">
                        <a:solidFill>
                          <a:srgbClr val="0B338B"/>
                        </a:solidFill>
                        <a:latin typeface="Cambria Math" panose="02040503050406030204" pitchFamily="18" charset="0"/>
                        <a:ea typeface="Cambria Math" panose="02040503050406030204" pitchFamily="18" charset="0"/>
                      </a:rPr>
                      <m:t>. </m:t>
                    </m:r>
                  </m:oMath>
                </a14:m>
                <a:endParaRPr lang="en-US" altLang="zh-CN" dirty="0" smtClean="0">
                  <a:solidFill>
                    <a:srgbClr val="0B338B"/>
                  </a:solidFill>
                </a:endParaRPr>
              </a:p>
              <a:p>
                <a:pPr marL="0" indent="0">
                  <a:lnSpc>
                    <a:spcPct val="170000"/>
                  </a:lnSpc>
                  <a:spcBef>
                    <a:spcPts val="3000"/>
                  </a:spcBef>
                  <a:buFont typeface="Arial" panose="020B0604020202020204" pitchFamily="34" charset="0"/>
                  <a:buNone/>
                </a:pPr>
                <a:r>
                  <a:rPr lang="en-US" altLang="zh-CN" dirty="0" smtClean="0">
                    <a:solidFill>
                      <a:srgbClr val="0B338B"/>
                    </a:solidFill>
                  </a:rPr>
                  <a:t>1.    </a:t>
                </a:r>
                <a:r>
                  <a:rPr lang="zh-CN" altLang="en-US" dirty="0" smtClean="0">
                    <a:solidFill>
                      <a:srgbClr val="0B338B"/>
                    </a:solidFill>
                  </a:rPr>
                  <a:t>换</a:t>
                </a:r>
                <a:r>
                  <a:rPr lang="zh-CN" altLang="en-US" dirty="0">
                    <a:solidFill>
                      <a:srgbClr val="0B338B"/>
                    </a:solidFill>
                  </a:rPr>
                  <a:t>法</a:t>
                </a:r>
                <a:r>
                  <a:rPr lang="zh-CN" altLang="en-US" dirty="0" smtClean="0">
                    <a:solidFill>
                      <a:srgbClr val="0B338B"/>
                    </a:solidFill>
                  </a:rPr>
                  <a:t>变换：交换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的第 </a:t>
                </a:r>
                <a14:m>
                  <m:oMath xmlns:m="http://schemas.openxmlformats.org/officeDocument/2006/math">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行块与第 </a:t>
                </a:r>
                <a14:m>
                  <m:oMath xmlns:m="http://schemas.openxmlformats.org/officeDocument/2006/math">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行块（或交换 </a:t>
                </a:r>
                <a14:m>
                  <m:oMath xmlns:m="http://schemas.openxmlformats.org/officeDocument/2006/math">
                    <m:r>
                      <a:rPr lang="en-US" altLang="zh-CN" i="1">
                        <a:solidFill>
                          <a:srgbClr val="0B338B"/>
                        </a:solidFill>
                        <a:latin typeface="Cambria Math" panose="02040503050406030204" pitchFamily="18" charset="0"/>
                      </a:rPr>
                      <m:t>𝐴</m:t>
                    </m:r>
                  </m:oMath>
                </a14:m>
                <a:r>
                  <a:rPr lang="zh-CN" altLang="en-US" dirty="0" smtClean="0">
                    <a:solidFill>
                      <a:srgbClr val="0B338B"/>
                    </a:solidFill>
                  </a:rPr>
                  <a:t> 第 </a:t>
                </a:r>
                <a14:m>
                  <m:oMath xmlns:m="http://schemas.openxmlformats.org/officeDocument/2006/math">
                    <m:r>
                      <a:rPr lang="en-US" altLang="zh-CN" i="1" smtClean="0">
                        <a:solidFill>
                          <a:srgbClr val="0B338B"/>
                        </a:solidFill>
                        <a:latin typeface="Cambria Math" panose="02040503050406030204" pitchFamily="18" charset="0"/>
                      </a:rPr>
                      <m:t>𝑖</m:t>
                    </m:r>
                  </m:oMath>
                </a14:m>
                <a:r>
                  <a:rPr lang="zh-CN" altLang="en-US" dirty="0" smtClean="0">
                    <a:solidFill>
                      <a:srgbClr val="0B338B"/>
                    </a:solidFill>
                  </a:rPr>
                  <a:t> 列块与第 </a:t>
                </a:r>
                <a14:m>
                  <m:oMath xmlns:m="http://schemas.openxmlformats.org/officeDocument/2006/math">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列块）</a:t>
                </a:r>
                <a:endParaRPr lang="en-US" altLang="zh-CN" dirty="0" smtClean="0">
                  <a:solidFill>
                    <a:srgbClr val="0B338B"/>
                  </a:solidFill>
                </a:endParaRPr>
              </a:p>
              <a:p>
                <a:pPr marL="0" indent="0" algn="ctr">
                  <a:lnSpc>
                    <a:spcPct val="170000"/>
                  </a:lnSpc>
                  <a:spcBef>
                    <a:spcPts val="3000"/>
                  </a:spcBef>
                  <a:buFont typeface="Arial" panose="020B0604020202020204" pitchFamily="34" charset="0"/>
                  <a:buNone/>
                </a:pPr>
                <a14:m>
                  <m:oMath xmlns:m="http://schemas.openxmlformats.org/officeDocument/2006/math">
                    <m:r>
                      <a:rPr lang="en-US" altLang="zh-CN" i="1" smtClean="0">
                        <a:solidFill>
                          <a:srgbClr val="0B338B"/>
                        </a:solidFill>
                        <a:latin typeface="Cambria Math" panose="02040503050406030204" pitchFamily="18" charset="0"/>
                      </a:rPr>
                      <m:t>𝐴</m:t>
                    </m:r>
                    <m:groupChr>
                      <m:groupChrPr>
                        <m:chr m:val="→"/>
                        <m:vertJc m:val="bot"/>
                        <m:ctrlPr>
                          <a:rPr lang="en-US" altLang="zh-CN" i="1" smtClean="0">
                            <a:solidFill>
                              <a:srgbClr val="0B338B"/>
                            </a:solidFill>
                            <a:latin typeface="Cambria Math"/>
                          </a:rPr>
                        </m:ctrlPr>
                      </m:groupChrPr>
                      <m:e>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  </m:t>
                            </m:r>
                            <m:r>
                              <m:rPr>
                                <m:brk m:alnAt="2"/>
                              </m:rPr>
                              <a:rPr lang="en-US" altLang="zh-CN" i="1" smtClean="0">
                                <a:solidFill>
                                  <a:srgbClr val="0B338B"/>
                                </a:solidFill>
                                <a:latin typeface="Cambria Math" panose="02040503050406030204" pitchFamily="18" charset="0"/>
                              </a:rPr>
                              <m:t>𝑟</m:t>
                            </m:r>
                          </m:e>
                          <m:sub>
                            <m:r>
                              <m:rPr>
                                <m:brk m:alnAt="2"/>
                              </m:rPr>
                              <a:rPr lang="en-US" altLang="zh-CN" i="1" smtClean="0">
                                <a:solidFill>
                                  <a:srgbClr val="0B338B"/>
                                </a:solidFill>
                                <a:latin typeface="Cambria Math" panose="02040503050406030204" pitchFamily="18" charset="0"/>
                              </a:rPr>
                              <m:t>𝑖</m:t>
                            </m:r>
                          </m:sub>
                        </m:sSub>
                        <m:r>
                          <m:rPr>
                            <m:brk m:alnAt="2"/>
                          </m:rPr>
                          <a:rPr lang="en-US" altLang="zh-CN" i="1" smtClean="0">
                            <a:solidFill>
                              <a:srgbClr val="0B338B"/>
                            </a:solidFill>
                            <a:latin typeface="Cambria Math" panose="02040503050406030204" pitchFamily="18" charset="0"/>
                            <a:ea typeface="Cambria Math" panose="02040503050406030204" pitchFamily="18" charset="0"/>
                          </a:rPr>
                          <m:t>↔</m:t>
                        </m:r>
                        <m:sSub>
                          <m:sSubPr>
                            <m:ctrlPr>
                              <a:rPr lang="en-US" altLang="zh-CN" i="1" smtClean="0">
                                <a:solidFill>
                                  <a:srgbClr val="0B338B"/>
                                </a:solidFill>
                                <a:latin typeface="Cambria Math"/>
                                <a:ea typeface="Cambria Math" panose="02040503050406030204" pitchFamily="18" charset="0"/>
                              </a:rPr>
                            </m:ctrlPr>
                          </m:sSubPr>
                          <m:e>
                            <m:r>
                              <m:rPr>
                                <m:brk m:alnAt="2"/>
                              </m:rPr>
                              <a:rPr lang="en-US" altLang="zh-CN" i="1" smtClean="0">
                                <a:solidFill>
                                  <a:srgbClr val="0B338B"/>
                                </a:solidFill>
                                <a:latin typeface="Cambria Math" panose="02040503050406030204" pitchFamily="18" charset="0"/>
                                <a:ea typeface="Cambria Math" panose="02040503050406030204" pitchFamily="18" charset="0"/>
                              </a:rPr>
                              <m:t>𝑟</m:t>
                            </m:r>
                          </m:e>
                          <m:sub>
                            <m:r>
                              <m:rPr>
                                <m:brk m:alnAt="2"/>
                              </m:rPr>
                              <a:rPr lang="en-US" altLang="zh-CN" i="1" smtClean="0">
                                <a:solidFill>
                                  <a:srgbClr val="0B338B"/>
                                </a:solidFill>
                                <a:latin typeface="Cambria Math" panose="02040503050406030204" pitchFamily="18" charset="0"/>
                                <a:ea typeface="Cambria Math" panose="02040503050406030204" pitchFamily="18" charset="0"/>
                              </a:rPr>
                              <m:t>𝑗</m:t>
                            </m:r>
                          </m:sub>
                        </m:sSub>
                        <m:r>
                          <m:rPr>
                            <m:brk m:alnAt="2"/>
                          </m:rPr>
                          <a:rPr lang="en-US" altLang="zh-CN" i="1" smtClean="0">
                            <a:solidFill>
                              <a:srgbClr val="0B338B"/>
                            </a:solidFill>
                            <a:latin typeface="Cambria Math" panose="02040503050406030204" pitchFamily="18" charset="0"/>
                            <a:ea typeface="Cambria Math" panose="02040503050406030204" pitchFamily="18" charset="0"/>
                          </a:rPr>
                          <m:t> </m:t>
                        </m:r>
                        <m:r>
                          <a:rPr lang="en-US" altLang="zh-CN" i="1" smtClean="0">
                            <a:solidFill>
                              <a:srgbClr val="0B338B"/>
                            </a:solidFill>
                            <a:latin typeface="Cambria Math" panose="02040503050406030204" pitchFamily="18" charset="0"/>
                            <a:ea typeface="Cambria Math" panose="02040503050406030204" pitchFamily="18" charset="0"/>
                          </a:rPr>
                          <m:t> </m:t>
                        </m:r>
                      </m:e>
                    </m:groupChr>
                    <m:r>
                      <a:rPr lang="en-US" altLang="zh-CN" i="1" smtClean="0">
                        <a:solidFill>
                          <a:srgbClr val="0B338B"/>
                        </a:solidFill>
                        <a:latin typeface="Cambria Math" panose="02040503050406030204" pitchFamily="18" charset="0"/>
                      </a:rPr>
                      <m:t>𝐵</m:t>
                    </m:r>
                    <m:r>
                      <a:rPr lang="en-US" altLang="zh-CN" i="1" smtClean="0">
                        <a:solidFill>
                          <a:srgbClr val="0B338B"/>
                        </a:solidFill>
                        <a:latin typeface="Cambria Math" panose="02040503050406030204" pitchFamily="18" charset="0"/>
                      </a:rPr>
                      <m:t>(</m:t>
                    </m:r>
                    <m:r>
                      <a:rPr lang="zh-CN" altLang="en-US" i="1">
                        <a:solidFill>
                          <a:srgbClr val="0B338B"/>
                        </a:solidFill>
                        <a:latin typeface="Cambria Math" panose="02040503050406030204" pitchFamily="18" charset="0"/>
                      </a:rPr>
                      <m:t>初等</m:t>
                    </m:r>
                  </m:oMath>
                </a14:m>
                <a:r>
                  <a:rPr lang="zh-CN" altLang="en-US" dirty="0" smtClean="0">
                    <a:solidFill>
                      <a:srgbClr val="0B338B"/>
                    </a:solidFill>
                  </a:rPr>
                  <a:t>行块变换</a:t>
                </a:r>
                <a14:m>
                  <m:oMath xmlns:m="http://schemas.openxmlformats.org/officeDocument/2006/math">
                    <m:r>
                      <a:rPr lang="en-US" altLang="zh-CN" i="1">
                        <a:solidFill>
                          <a:srgbClr val="0B338B"/>
                        </a:solidFill>
                        <a:latin typeface="Cambria Math" panose="02040503050406030204" pitchFamily="18" charset="0"/>
                      </a:rPr>
                      <m:t>)</m:t>
                    </m:r>
                    <m:r>
                      <a:rPr lang="zh-CN" altLang="en-US" i="1" smtClean="0">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𝐴</m:t>
                    </m:r>
                    <m:groupChr>
                      <m:groupChrPr>
                        <m:chr m:val="→"/>
                        <m:vertJc m:val="bot"/>
                        <m:ctrlPr>
                          <a:rPr lang="en-US" altLang="zh-CN" i="1">
                            <a:solidFill>
                              <a:srgbClr val="0B338B"/>
                            </a:solidFill>
                            <a:latin typeface="Cambria Math"/>
                          </a:rPr>
                        </m:ctrlPr>
                      </m:groupChrP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𝑐</m:t>
                            </m:r>
                          </m:e>
                          <m:sub>
                            <m:r>
                              <m:rPr>
                                <m:brk m:alnAt="2"/>
                              </m:rPr>
                              <a:rPr lang="en-US" altLang="zh-CN" i="1">
                                <a:solidFill>
                                  <a:srgbClr val="0B338B"/>
                                </a:solidFill>
                                <a:latin typeface="Cambria Math" panose="02040503050406030204" pitchFamily="18" charset="0"/>
                              </a:rPr>
                              <m:t>𝑖</m:t>
                            </m:r>
                          </m:sub>
                        </m:sSub>
                        <m:r>
                          <m:rPr>
                            <m:brk m:alnAt="2"/>
                          </m:rPr>
                          <a:rPr lang="en-US" altLang="zh-CN" i="1">
                            <a:solidFill>
                              <a:srgbClr val="0B338B"/>
                            </a:solidFill>
                            <a:latin typeface="Cambria Math" panose="02040503050406030204" pitchFamily="18" charset="0"/>
                            <a:ea typeface="Cambria Math" panose="02040503050406030204" pitchFamily="18" charset="0"/>
                          </a:rPr>
                          <m:t>↔</m:t>
                        </m:r>
                        <m:sSub>
                          <m:sSubPr>
                            <m:ctrlPr>
                              <a:rPr lang="en-US" altLang="zh-CN" i="1">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𝑐</m:t>
                            </m:r>
                          </m:e>
                          <m:sub>
                            <m:r>
                              <m:rPr>
                                <m:brk m:alnAt="2"/>
                              </m:rPr>
                              <a:rPr lang="en-US" altLang="zh-CN" i="1">
                                <a:solidFill>
                                  <a:srgbClr val="0B338B"/>
                                </a:solidFill>
                                <a:latin typeface="Cambria Math" panose="02040503050406030204" pitchFamily="18" charset="0"/>
                                <a:ea typeface="Cambria Math" panose="02040503050406030204" pitchFamily="18" charset="0"/>
                              </a:rPr>
                              <m:t>𝑗</m:t>
                            </m:r>
                          </m:sub>
                        </m:sSub>
                        <m:r>
                          <m:rPr>
                            <m:brk m:alnAt="2"/>
                          </m:rPr>
                          <a:rPr lang="en-US" altLang="zh-CN" i="1">
                            <a:solidFill>
                              <a:srgbClr val="0B338B"/>
                            </a:solidFill>
                            <a:latin typeface="Cambria Math" panose="02040503050406030204" pitchFamily="18" charset="0"/>
                            <a:ea typeface="Cambria Math" panose="02040503050406030204" pitchFamily="18" charset="0"/>
                          </a:rPr>
                          <m:t> </m:t>
                        </m:r>
                        <m:r>
                          <a:rPr lang="en-US" altLang="zh-CN" i="1">
                            <a:solidFill>
                              <a:srgbClr val="0B338B"/>
                            </a:solidFill>
                            <a:latin typeface="Cambria Math" panose="02040503050406030204" pitchFamily="18" charset="0"/>
                            <a:ea typeface="Cambria Math" panose="02040503050406030204" pitchFamily="18" charset="0"/>
                          </a:rPr>
                          <m:t> </m:t>
                        </m:r>
                      </m:e>
                    </m:groupChr>
                    <m:r>
                      <a:rPr lang="en-US" altLang="zh-CN" i="1">
                        <a:solidFill>
                          <a:srgbClr val="0B338B"/>
                        </a:solidFill>
                        <a:latin typeface="Cambria Math" panose="02040503050406030204" pitchFamily="18" charset="0"/>
                      </a:rPr>
                      <m:t>𝐵</m:t>
                    </m:r>
                    <m:r>
                      <a:rPr lang="en-US" altLang="zh-CN" i="1">
                        <a:solidFill>
                          <a:srgbClr val="0B338B"/>
                        </a:solidFill>
                        <a:latin typeface="Cambria Math" panose="02040503050406030204" pitchFamily="18" charset="0"/>
                      </a:rPr>
                      <m:t>(</m:t>
                    </m:r>
                    <m:r>
                      <a:rPr lang="zh-CN" altLang="en-US" i="1">
                        <a:solidFill>
                          <a:srgbClr val="0B338B"/>
                        </a:solidFill>
                        <a:latin typeface="Cambria Math" panose="02040503050406030204" pitchFamily="18" charset="0"/>
                      </a:rPr>
                      <m:t>初等列</m:t>
                    </m:r>
                    <m:r>
                      <m:rPr>
                        <m:nor/>
                      </m:rPr>
                      <a:rPr lang="zh-CN" altLang="en-US" dirty="0">
                        <a:solidFill>
                          <a:srgbClr val="0B338B"/>
                        </a:solidFill>
                      </a:rPr>
                      <m:t>块变换</m:t>
                    </m:r>
                    <m:r>
                      <a:rPr lang="en-US" altLang="zh-CN" i="1">
                        <a:solidFill>
                          <a:srgbClr val="0B338B"/>
                        </a:solidFill>
                        <a:latin typeface="Cambria Math" panose="02040503050406030204" pitchFamily="18" charset="0"/>
                      </a:rPr>
                      <m:t>)</m:t>
                    </m:r>
                  </m:oMath>
                </a14:m>
                <a:r>
                  <a:rPr lang="zh-CN" altLang="en-US" dirty="0" smtClean="0">
                    <a:solidFill>
                      <a:srgbClr val="0B338B"/>
                    </a:solidFill>
                  </a:rPr>
                  <a:t>；</a:t>
                </a:r>
                <a:endParaRPr lang="en-US" altLang="zh-CN" dirty="0" smtClean="0">
                  <a:solidFill>
                    <a:srgbClr val="0B338B"/>
                  </a:solidFill>
                </a:endParaRPr>
              </a:p>
              <a:p>
                <a:pPr marL="0" indent="0">
                  <a:lnSpc>
                    <a:spcPct val="170000"/>
                  </a:lnSpc>
                  <a:spcBef>
                    <a:spcPts val="3000"/>
                  </a:spcBef>
                  <a:buFont typeface="Arial" panose="020B0604020202020204" pitchFamily="34" charset="0"/>
                  <a:buNone/>
                </a:pPr>
                <a:r>
                  <a:rPr lang="en-US" altLang="zh-CN" dirty="0" smtClean="0">
                    <a:solidFill>
                      <a:srgbClr val="0B338B"/>
                    </a:solidFill>
                  </a:rPr>
                  <a:t>2.    </a:t>
                </a:r>
                <a:r>
                  <a:rPr lang="zh-CN" altLang="en-US" dirty="0" smtClean="0">
                    <a:solidFill>
                      <a:srgbClr val="0B338B"/>
                    </a:solidFill>
                  </a:rPr>
                  <a:t>倍法变换：用一个 </a:t>
                </a:r>
                <a14:m>
                  <m:oMath xmlns:m="http://schemas.openxmlformats.org/officeDocument/2006/math">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𝑚</m:t>
                        </m:r>
                      </m:e>
                      <m:sub>
                        <m:r>
                          <a:rPr lang="en-US" altLang="zh-CN" i="1" smtClean="0">
                            <a:solidFill>
                              <a:srgbClr val="0B338B"/>
                            </a:solidFill>
                            <a:latin typeface="Cambria Math" panose="02040503050406030204" pitchFamily="18" charset="0"/>
                          </a:rPr>
                          <m:t>𝑖</m:t>
                        </m:r>
                      </m:sub>
                    </m:sSub>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阶可逆方阵 </a:t>
                </a:r>
                <a14:m>
                  <m:oMath xmlns:m="http://schemas.openxmlformats.org/officeDocument/2006/math">
                    <m:r>
                      <a:rPr lang="en-US" altLang="zh-CN" i="1" smtClean="0">
                        <a:solidFill>
                          <a:srgbClr val="0B338B"/>
                        </a:solidFill>
                        <a:latin typeface="Cambria Math" panose="02040503050406030204" pitchFamily="18" charset="0"/>
                      </a:rPr>
                      <m:t>𝑃</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左乘 </a:t>
                </a:r>
                <a14:m>
                  <m:oMath xmlns:m="http://schemas.openxmlformats.org/officeDocument/2006/math">
                    <m:r>
                      <a:rPr lang="en-US" altLang="zh-CN" i="1">
                        <a:solidFill>
                          <a:srgbClr val="0B338B"/>
                        </a:solidFill>
                        <a:latin typeface="Cambria Math" panose="02040503050406030204" pitchFamily="18" charset="0"/>
                      </a:rPr>
                      <m:t>𝐴</m:t>
                    </m:r>
                  </m:oMath>
                </a14:m>
                <a:r>
                  <a:rPr lang="zh-CN" altLang="en-US" dirty="0" smtClean="0">
                    <a:solidFill>
                      <a:srgbClr val="0B338B"/>
                    </a:solidFill>
                  </a:rPr>
                  <a:t> 的第 </a:t>
                </a:r>
                <a14:m>
                  <m:oMath xmlns:m="http://schemas.openxmlformats.org/officeDocument/2006/math">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行块（或用一个 </a:t>
                </a:r>
                <a14:m>
                  <m:oMath xmlns:m="http://schemas.openxmlformats.org/officeDocument/2006/math">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𝑛</m:t>
                        </m:r>
                      </m:e>
                      <m:sub>
                        <m:r>
                          <a:rPr lang="en-US" altLang="zh-CN" i="1" smtClean="0">
                            <a:solidFill>
                              <a:srgbClr val="0B338B"/>
                            </a:solidFill>
                            <a:latin typeface="Cambria Math" panose="02040503050406030204" pitchFamily="18" charset="0"/>
                          </a:rPr>
                          <m:t>𝑗</m:t>
                        </m:r>
                      </m:sub>
                    </m:sSub>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阶可逆方阵 </a:t>
                </a:r>
                <a14:m>
                  <m:oMath xmlns:m="http://schemas.openxmlformats.org/officeDocument/2006/math">
                    <m:r>
                      <a:rPr lang="en-US" altLang="zh-CN" i="1" smtClean="0">
                        <a:solidFill>
                          <a:srgbClr val="0B338B"/>
                        </a:solidFill>
                        <a:latin typeface="Cambria Math" panose="02040503050406030204" pitchFamily="18" charset="0"/>
                      </a:rPr>
                      <m:t>𝑄</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右乘 </a:t>
                </a:r>
                <a14:m>
                  <m:oMath xmlns:m="http://schemas.openxmlformats.org/officeDocument/2006/math">
                    <m:r>
                      <a:rPr lang="en-US" altLang="zh-CN" i="1">
                        <a:solidFill>
                          <a:srgbClr val="0B338B"/>
                        </a:solidFill>
                        <a:latin typeface="Cambria Math" panose="02040503050406030204" pitchFamily="18" charset="0"/>
                      </a:rPr>
                      <m:t>𝐴</m:t>
                    </m:r>
                  </m:oMath>
                </a14:m>
                <a:r>
                  <a:rPr lang="zh-CN" altLang="en-US" dirty="0" smtClean="0">
                    <a:solidFill>
                      <a:srgbClr val="0B338B"/>
                    </a:solidFill>
                  </a:rPr>
                  <a:t> 的第 </a:t>
                </a:r>
                <a14:m>
                  <m:oMath xmlns:m="http://schemas.openxmlformats.org/officeDocument/2006/math">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列块）</a:t>
                </a:r>
                <a:endParaRPr lang="en-US" altLang="zh-CN" dirty="0" smtClean="0">
                  <a:solidFill>
                    <a:srgbClr val="0B338B"/>
                  </a:solidFill>
                </a:endParaRPr>
              </a:p>
              <a:p>
                <a:pPr marL="0" indent="0" algn="ctr">
                  <a:lnSpc>
                    <a:spcPct val="170000"/>
                  </a:lnSpc>
                  <a:spcBef>
                    <a:spcPts val="3000"/>
                  </a:spcBef>
                  <a:buFont typeface="Arial" panose="020B0604020202020204" pitchFamily="34" charset="0"/>
                  <a:buNone/>
                </a:pPr>
                <a14:m>
                  <m:oMath xmlns:m="http://schemas.openxmlformats.org/officeDocument/2006/math">
                    <m:r>
                      <a:rPr lang="en-US" altLang="zh-CN" i="1">
                        <a:solidFill>
                          <a:srgbClr val="0B338B"/>
                        </a:solidFill>
                        <a:latin typeface="Cambria Math" panose="02040503050406030204" pitchFamily="18" charset="0"/>
                      </a:rPr>
                      <m:t>𝐴</m:t>
                    </m:r>
                    <m:groupChr>
                      <m:groupChrPr>
                        <m:chr m:val="→"/>
                        <m:vertJc m:val="bot"/>
                        <m:ctrlPr>
                          <a:rPr lang="en-US" altLang="zh-CN" i="1">
                            <a:solidFill>
                              <a:srgbClr val="0B338B"/>
                            </a:solidFill>
                            <a:latin typeface="Cambria Math"/>
                          </a:rPr>
                        </m:ctrlPr>
                      </m:groupChrP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  </m:t>
                            </m:r>
                            <m:r>
                              <a:rPr lang="en-US" altLang="zh-CN" i="1" smtClean="0">
                                <a:solidFill>
                                  <a:srgbClr val="0B338B"/>
                                </a:solidFill>
                                <a:latin typeface="Cambria Math" panose="02040503050406030204" pitchFamily="18" charset="0"/>
                              </a:rPr>
                              <m:t>𝑃</m:t>
                            </m:r>
                            <m:r>
                              <m:rPr>
                                <m:brk m:alnAt="2"/>
                              </m:rPr>
                              <a:rPr lang="en-US" altLang="zh-CN" i="1">
                                <a:solidFill>
                                  <a:srgbClr val="0B338B"/>
                                </a:solidFill>
                                <a:latin typeface="Cambria Math" panose="02040503050406030204" pitchFamily="18" charset="0"/>
                              </a:rPr>
                              <m:t>𝑟</m:t>
                            </m:r>
                          </m:e>
                          <m:sub>
                            <m:r>
                              <m:rPr>
                                <m:brk m:alnAt="2"/>
                              </m:rPr>
                              <a:rPr lang="en-US" altLang="zh-CN" i="1">
                                <a:solidFill>
                                  <a:srgbClr val="0B338B"/>
                                </a:solidFill>
                                <a:latin typeface="Cambria Math" panose="02040503050406030204" pitchFamily="18" charset="0"/>
                              </a:rPr>
                              <m:t>𝑖</m:t>
                            </m:r>
                          </m:sub>
                        </m:sSub>
                        <m:r>
                          <m:rPr>
                            <m:brk m:alnAt="2"/>
                          </m:rPr>
                          <a:rPr lang="en-US" altLang="zh-CN" i="1">
                            <a:solidFill>
                              <a:srgbClr val="0B338B"/>
                            </a:solidFill>
                            <a:latin typeface="Cambria Math" panose="02040503050406030204" pitchFamily="18" charset="0"/>
                            <a:ea typeface="Cambria Math" panose="02040503050406030204" pitchFamily="18" charset="0"/>
                          </a:rPr>
                          <m:t> </m:t>
                        </m:r>
                        <m:r>
                          <a:rPr lang="en-US" altLang="zh-CN" i="1">
                            <a:solidFill>
                              <a:srgbClr val="0B338B"/>
                            </a:solidFill>
                            <a:latin typeface="Cambria Math" panose="02040503050406030204" pitchFamily="18" charset="0"/>
                            <a:ea typeface="Cambria Math" panose="02040503050406030204" pitchFamily="18" charset="0"/>
                          </a:rPr>
                          <m:t> </m:t>
                        </m:r>
                      </m:e>
                    </m:groupChr>
                    <m:r>
                      <a:rPr lang="en-US" altLang="zh-CN" i="1">
                        <a:solidFill>
                          <a:srgbClr val="0B338B"/>
                        </a:solidFill>
                        <a:latin typeface="Cambria Math" panose="02040503050406030204" pitchFamily="18" charset="0"/>
                      </a:rPr>
                      <m:t>𝐵</m:t>
                    </m:r>
                    <m:r>
                      <a:rPr lang="en-US" altLang="zh-CN" i="1">
                        <a:solidFill>
                          <a:srgbClr val="0B338B"/>
                        </a:solidFill>
                        <a:latin typeface="Cambria Math" panose="02040503050406030204" pitchFamily="18" charset="0"/>
                      </a:rPr>
                      <m:t> </m:t>
                    </m:r>
                    <m:r>
                      <a:rPr lang="zh-CN" altLang="en-US" i="1" smtClean="0">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𝐴</m:t>
                    </m:r>
                    <m:groupChr>
                      <m:groupChrPr>
                        <m:chr m:val="→"/>
                        <m:vertJc m:val="bot"/>
                        <m:ctrlPr>
                          <a:rPr lang="en-US" altLang="zh-CN" i="1">
                            <a:solidFill>
                              <a:srgbClr val="0B338B"/>
                            </a:solidFill>
                            <a:latin typeface="Cambria Math"/>
                          </a:rPr>
                        </m:ctrlPr>
                      </m:groupChrPr>
                      <m:e>
                        <m:sSub>
                          <m:sSubPr>
                            <m:ctrlPr>
                              <a:rPr lang="en-US" altLang="zh-CN" i="1">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  </m:t>
                            </m:r>
                            <m:r>
                              <a:rPr lang="en-US" altLang="zh-CN" i="1" smtClean="0">
                                <a:solidFill>
                                  <a:srgbClr val="0B338B"/>
                                </a:solidFill>
                                <a:latin typeface="Cambria Math" panose="02040503050406030204" pitchFamily="18" charset="0"/>
                                <a:ea typeface="Cambria Math" panose="02040503050406030204" pitchFamily="18" charset="0"/>
                              </a:rPr>
                              <m:t>𝑐</m:t>
                            </m:r>
                          </m:e>
                          <m:sub>
                            <m:r>
                              <m:rPr>
                                <m:brk m:alnAt="2"/>
                              </m:rPr>
                              <a:rPr lang="en-US" altLang="zh-CN" i="1">
                                <a:solidFill>
                                  <a:srgbClr val="0B338B"/>
                                </a:solidFill>
                                <a:latin typeface="Cambria Math" panose="02040503050406030204" pitchFamily="18" charset="0"/>
                                <a:ea typeface="Cambria Math" panose="02040503050406030204" pitchFamily="18" charset="0"/>
                              </a:rPr>
                              <m:t>𝑗</m:t>
                            </m:r>
                          </m:sub>
                        </m:sSub>
                        <m:r>
                          <a:rPr lang="en-US" altLang="zh-CN" i="1" smtClean="0">
                            <a:solidFill>
                              <a:srgbClr val="0B338B"/>
                            </a:solidFill>
                            <a:latin typeface="Cambria Math" panose="02040503050406030204" pitchFamily="18" charset="0"/>
                            <a:ea typeface="Cambria Math" panose="02040503050406030204" pitchFamily="18" charset="0"/>
                          </a:rPr>
                          <m:t>𝑄</m:t>
                        </m:r>
                        <m:r>
                          <m:rPr>
                            <m:brk m:alnAt="2"/>
                          </m:rPr>
                          <a:rPr lang="en-US" altLang="zh-CN" i="1">
                            <a:solidFill>
                              <a:srgbClr val="0B338B"/>
                            </a:solidFill>
                            <a:latin typeface="Cambria Math" panose="02040503050406030204" pitchFamily="18" charset="0"/>
                            <a:ea typeface="Cambria Math" panose="02040503050406030204" pitchFamily="18" charset="0"/>
                          </a:rPr>
                          <m:t> </m:t>
                        </m:r>
                        <m:r>
                          <a:rPr lang="en-US" altLang="zh-CN" i="1">
                            <a:solidFill>
                              <a:srgbClr val="0B338B"/>
                            </a:solidFill>
                            <a:latin typeface="Cambria Math" panose="02040503050406030204" pitchFamily="18" charset="0"/>
                            <a:ea typeface="Cambria Math" panose="02040503050406030204" pitchFamily="18" charset="0"/>
                          </a:rPr>
                          <m:t> </m:t>
                        </m:r>
                      </m:e>
                    </m:groupChr>
                    <m:r>
                      <a:rPr lang="en-US" altLang="zh-CN" i="1">
                        <a:solidFill>
                          <a:srgbClr val="0B338B"/>
                        </a:solidFill>
                        <a:latin typeface="Cambria Math" panose="02040503050406030204" pitchFamily="18" charset="0"/>
                      </a:rPr>
                      <m:t>𝐵</m:t>
                    </m:r>
                    <m:r>
                      <a:rPr lang="en-US" altLang="zh-CN" i="1">
                        <a:solidFill>
                          <a:srgbClr val="0B338B"/>
                        </a:solidFill>
                        <a:latin typeface="Cambria Math" panose="02040503050406030204" pitchFamily="18" charset="0"/>
                      </a:rPr>
                      <m:t> </m:t>
                    </m:r>
                  </m:oMath>
                </a14:m>
                <a:r>
                  <a:rPr lang="zh-CN" altLang="en-US" dirty="0" smtClean="0">
                    <a:solidFill>
                      <a:srgbClr val="0B338B"/>
                    </a:solidFill>
                  </a:rPr>
                  <a:t>；</a:t>
                </a:r>
                <a:endParaRPr lang="en-US" altLang="zh-CN" dirty="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764275" y="1302326"/>
                <a:ext cx="10515600" cy="5438747"/>
              </a:xfrm>
              <a:prstGeom prst="rect">
                <a:avLst/>
              </a:prstGeom>
              <a:blipFill rotWithShape="0">
                <a:blip r:embed="rId2"/>
                <a:stretch>
                  <a:fillRect l="-754"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593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矩阵线性运算的性质</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1391412" y="1392429"/>
            <a:ext cx="9546336" cy="3477875"/>
          </a:xfrm>
          <a:prstGeom prst="rect">
            <a:avLst/>
          </a:prstGeom>
        </p:spPr>
        <p:txBody>
          <a:bodyPr wrap="square">
            <a:spAutoFit/>
          </a:bodyPr>
          <a:lstStyle/>
          <a:p>
            <a:pPr marL="742950" indent="-742950">
              <a:spcBef>
                <a:spcPts val="1200"/>
              </a:spcBef>
              <a:spcAft>
                <a:spcPts val="1200"/>
              </a:spcAft>
              <a:buClr>
                <a:srgbClr val="00B0F0"/>
              </a:buClr>
              <a:buSzPct val="90000"/>
              <a:buFont typeface="+mj-lt"/>
              <a:buAutoNum type="arabicPeriod"/>
            </a:pPr>
            <a:r>
              <a:rPr lang="zh-CN" altLang="en-US" sz="4000" dirty="0" smtClean="0">
                <a:latin typeface="+mn-ea"/>
              </a:rPr>
              <a:t>加法的交换律</a:t>
            </a:r>
            <a:endParaRPr lang="en-US" altLang="zh-CN" sz="4000" dirty="0" smtClean="0">
              <a:latin typeface="+mn-ea"/>
            </a:endParaRPr>
          </a:p>
          <a:p>
            <a:pPr marL="742950" indent="-742950">
              <a:spcBef>
                <a:spcPts val="1200"/>
              </a:spcBef>
              <a:spcAft>
                <a:spcPts val="1200"/>
              </a:spcAft>
              <a:buClr>
                <a:srgbClr val="00B0F0"/>
              </a:buClr>
              <a:buSzPct val="90000"/>
              <a:buFont typeface="+mj-lt"/>
              <a:buAutoNum type="arabicPeriod"/>
            </a:pPr>
            <a:r>
              <a:rPr lang="zh-CN" altLang="en-US" sz="4000" dirty="0" smtClean="0">
                <a:latin typeface="+mj-ea"/>
                <a:ea typeface="+mj-ea"/>
              </a:rPr>
              <a:t>加法的结合律</a:t>
            </a:r>
            <a:endParaRPr lang="en-US" altLang="zh-CN" sz="4000" dirty="0" smtClean="0">
              <a:latin typeface="+mj-ea"/>
              <a:ea typeface="+mj-ea"/>
            </a:endParaRPr>
          </a:p>
          <a:p>
            <a:pPr marL="742950" indent="-742950">
              <a:spcBef>
                <a:spcPts val="1200"/>
              </a:spcBef>
              <a:spcAft>
                <a:spcPts val="1200"/>
              </a:spcAft>
              <a:buClr>
                <a:srgbClr val="00B0F0"/>
              </a:buClr>
              <a:buSzPct val="90000"/>
              <a:buFont typeface="+mj-lt"/>
              <a:buAutoNum type="arabicPeriod"/>
            </a:pPr>
            <a:r>
              <a:rPr lang="zh-CN" altLang="en-US" sz="4000" dirty="0" smtClean="0">
                <a:latin typeface="+mj-ea"/>
                <a:ea typeface="+mj-ea"/>
              </a:rPr>
              <a:t>零矩阵满足 </a:t>
            </a:r>
            <a:endParaRPr lang="en-US" altLang="zh-CN" sz="4000" dirty="0" smtClean="0">
              <a:latin typeface="+mj-ea"/>
              <a:ea typeface="+mj-ea"/>
            </a:endParaRPr>
          </a:p>
          <a:p>
            <a:pPr marL="742950" indent="-742950">
              <a:spcBef>
                <a:spcPts val="1200"/>
              </a:spcBef>
              <a:spcAft>
                <a:spcPts val="1200"/>
              </a:spcAft>
              <a:buClr>
                <a:srgbClr val="00B0F0"/>
              </a:buClr>
              <a:buSzPct val="90000"/>
              <a:buFont typeface="+mj-lt"/>
              <a:buAutoNum type="arabicPeriod"/>
            </a:pPr>
            <a:r>
              <a:rPr lang="zh-CN" altLang="en-US" sz="4000" dirty="0">
                <a:latin typeface="+mj-ea"/>
                <a:ea typeface="+mj-ea"/>
              </a:rPr>
              <a:t>负</a:t>
            </a:r>
            <a:r>
              <a:rPr lang="zh-CN" altLang="en-US" sz="4000" dirty="0" smtClean="0">
                <a:latin typeface="+mj-ea"/>
                <a:ea typeface="+mj-ea"/>
              </a:rPr>
              <a:t>矩阵满足</a:t>
            </a:r>
            <a:endParaRPr lang="en-US" altLang="zh-CN" sz="4000" dirty="0" smtClean="0">
              <a:latin typeface="+mj-ea"/>
              <a:ea typeface="+mj-ea"/>
            </a:endParaRPr>
          </a:p>
        </p:txBody>
      </p:sp>
      <p:graphicFrame>
        <p:nvGraphicFramePr>
          <p:cNvPr id="43" name="Object 32"/>
          <p:cNvGraphicFramePr>
            <a:graphicFrameLocks noChangeAspect="1"/>
          </p:cNvGraphicFramePr>
          <p:nvPr>
            <p:extLst/>
          </p:nvPr>
        </p:nvGraphicFramePr>
        <p:xfrm>
          <a:off x="5392963" y="1471530"/>
          <a:ext cx="3286125" cy="666750"/>
        </p:xfrm>
        <a:graphic>
          <a:graphicData uri="http://schemas.openxmlformats.org/presentationml/2006/ole">
            <mc:AlternateContent xmlns:mc="http://schemas.openxmlformats.org/markup-compatibility/2006">
              <mc:Choice xmlns:v="urn:schemas-microsoft-com:vml" Requires="v">
                <p:oleObj spid="_x0000_s72194" name="Equation" r:id="rId3" imgW="914400" imgH="203040" progId="Equation.DSMT4">
                  <p:embed/>
                </p:oleObj>
              </mc:Choice>
              <mc:Fallback>
                <p:oleObj name="Equation" r:id="rId3" imgW="914400" imgH="203040" progId="Equation.DSMT4">
                  <p:embed/>
                  <p:pic>
                    <p:nvPicPr>
                      <p:cNvPr id="0" name=""/>
                      <p:cNvPicPr>
                        <a:picLocks noChangeAspect="1" noChangeArrowheads="1"/>
                      </p:cNvPicPr>
                      <p:nvPr/>
                    </p:nvPicPr>
                    <p:blipFill>
                      <a:blip r:embed="rId4"/>
                      <a:srcRect/>
                      <a:stretch>
                        <a:fillRect/>
                      </a:stretch>
                    </p:blipFill>
                    <p:spPr bwMode="auto">
                      <a:xfrm>
                        <a:off x="5392963" y="1471530"/>
                        <a:ext cx="3286125" cy="666750"/>
                      </a:xfrm>
                      <a:prstGeom prst="rect">
                        <a:avLst/>
                      </a:prstGeom>
                      <a:noFill/>
                      <a:extLst/>
                    </p:spPr>
                  </p:pic>
                </p:oleObj>
              </mc:Fallback>
            </mc:AlternateContent>
          </a:graphicData>
        </a:graphic>
      </p:graphicFrame>
      <p:graphicFrame>
        <p:nvGraphicFramePr>
          <p:cNvPr id="14" name="Object 32"/>
          <p:cNvGraphicFramePr>
            <a:graphicFrameLocks noChangeAspect="1"/>
          </p:cNvGraphicFramePr>
          <p:nvPr>
            <p:extLst/>
          </p:nvPr>
        </p:nvGraphicFramePr>
        <p:xfrm>
          <a:off x="5392963" y="2382317"/>
          <a:ext cx="5795962" cy="666750"/>
        </p:xfrm>
        <a:graphic>
          <a:graphicData uri="http://schemas.openxmlformats.org/presentationml/2006/ole">
            <mc:AlternateContent xmlns:mc="http://schemas.openxmlformats.org/markup-compatibility/2006">
              <mc:Choice xmlns:v="urn:schemas-microsoft-com:vml" Requires="v">
                <p:oleObj spid="_x0000_s72195" name="Equation" r:id="rId5" imgW="1612800" imgH="203040" progId="Equation.DSMT4">
                  <p:embed/>
                </p:oleObj>
              </mc:Choice>
              <mc:Fallback>
                <p:oleObj name="Equation" r:id="rId5" imgW="1612800" imgH="203040" progId="Equation.DSMT4">
                  <p:embed/>
                  <p:pic>
                    <p:nvPicPr>
                      <p:cNvPr id="0" name=""/>
                      <p:cNvPicPr>
                        <a:picLocks noChangeAspect="1" noChangeArrowheads="1"/>
                      </p:cNvPicPr>
                      <p:nvPr/>
                    </p:nvPicPr>
                    <p:blipFill>
                      <a:blip r:embed="rId6"/>
                      <a:srcRect/>
                      <a:stretch>
                        <a:fillRect/>
                      </a:stretch>
                    </p:blipFill>
                    <p:spPr bwMode="auto">
                      <a:xfrm>
                        <a:off x="5392963" y="2382317"/>
                        <a:ext cx="5795962" cy="666750"/>
                      </a:xfrm>
                      <a:prstGeom prst="rect">
                        <a:avLst/>
                      </a:prstGeom>
                      <a:noFill/>
                      <a:extLst/>
                    </p:spPr>
                  </p:pic>
                </p:oleObj>
              </mc:Fallback>
            </mc:AlternateContent>
          </a:graphicData>
        </a:graphic>
      </p:graphicFrame>
      <p:graphicFrame>
        <p:nvGraphicFramePr>
          <p:cNvPr id="15" name="Object 32"/>
          <p:cNvGraphicFramePr>
            <a:graphicFrameLocks noChangeAspect="1"/>
          </p:cNvGraphicFramePr>
          <p:nvPr>
            <p:extLst/>
          </p:nvPr>
        </p:nvGraphicFramePr>
        <p:xfrm>
          <a:off x="5103813" y="3325813"/>
          <a:ext cx="4016375" cy="666750"/>
        </p:xfrm>
        <a:graphic>
          <a:graphicData uri="http://schemas.openxmlformats.org/presentationml/2006/ole">
            <mc:AlternateContent xmlns:mc="http://schemas.openxmlformats.org/markup-compatibility/2006">
              <mc:Choice xmlns:v="urn:schemas-microsoft-com:vml" Requires="v">
                <p:oleObj spid="_x0000_s72196" name="Equation" r:id="rId7" imgW="1117440" imgH="203040" progId="Equation.DSMT4">
                  <p:embed/>
                </p:oleObj>
              </mc:Choice>
              <mc:Fallback>
                <p:oleObj name="Equation" r:id="rId7" imgW="1117440" imgH="203040" progId="Equation.DSMT4">
                  <p:embed/>
                  <p:pic>
                    <p:nvPicPr>
                      <p:cNvPr id="0" name=""/>
                      <p:cNvPicPr>
                        <a:picLocks noChangeAspect="1" noChangeArrowheads="1"/>
                      </p:cNvPicPr>
                      <p:nvPr/>
                    </p:nvPicPr>
                    <p:blipFill>
                      <a:blip r:embed="rId8"/>
                      <a:srcRect/>
                      <a:stretch>
                        <a:fillRect/>
                      </a:stretch>
                    </p:blipFill>
                    <p:spPr bwMode="auto">
                      <a:xfrm>
                        <a:off x="5103813" y="3325813"/>
                        <a:ext cx="4016375" cy="666750"/>
                      </a:xfrm>
                      <a:prstGeom prst="rect">
                        <a:avLst/>
                      </a:prstGeom>
                      <a:noFill/>
                      <a:extLst/>
                    </p:spPr>
                  </p:pic>
                </p:oleObj>
              </mc:Fallback>
            </mc:AlternateContent>
          </a:graphicData>
        </a:graphic>
      </p:graphicFrame>
      <p:graphicFrame>
        <p:nvGraphicFramePr>
          <p:cNvPr id="16" name="Object 32"/>
          <p:cNvGraphicFramePr>
            <a:graphicFrameLocks noChangeAspect="1"/>
          </p:cNvGraphicFramePr>
          <p:nvPr>
            <p:extLst/>
          </p:nvPr>
        </p:nvGraphicFramePr>
        <p:xfrm>
          <a:off x="5211763" y="4240213"/>
          <a:ext cx="2327275" cy="666750"/>
        </p:xfrm>
        <a:graphic>
          <a:graphicData uri="http://schemas.openxmlformats.org/presentationml/2006/ole">
            <mc:AlternateContent xmlns:mc="http://schemas.openxmlformats.org/markup-compatibility/2006">
              <mc:Choice xmlns:v="urn:schemas-microsoft-com:vml" Requires="v">
                <p:oleObj spid="_x0000_s72197" name="Equation" r:id="rId9" imgW="647640" imgH="203040" progId="Equation.DSMT4">
                  <p:embed/>
                </p:oleObj>
              </mc:Choice>
              <mc:Fallback>
                <p:oleObj name="Equation" r:id="rId9" imgW="647640" imgH="203040" progId="Equation.DSMT4">
                  <p:embed/>
                  <p:pic>
                    <p:nvPicPr>
                      <p:cNvPr id="0" name=""/>
                      <p:cNvPicPr>
                        <a:picLocks noChangeAspect="1" noChangeArrowheads="1"/>
                      </p:cNvPicPr>
                      <p:nvPr/>
                    </p:nvPicPr>
                    <p:blipFill>
                      <a:blip r:embed="rId10"/>
                      <a:srcRect/>
                      <a:stretch>
                        <a:fillRect/>
                      </a:stretch>
                    </p:blipFill>
                    <p:spPr bwMode="auto">
                      <a:xfrm>
                        <a:off x="5211763" y="4240213"/>
                        <a:ext cx="2327275" cy="666750"/>
                      </a:xfrm>
                      <a:prstGeom prst="rect">
                        <a:avLst/>
                      </a:prstGeom>
                      <a:noFill/>
                      <a:extLst/>
                    </p:spPr>
                  </p:pic>
                </p:oleObj>
              </mc:Fallback>
            </mc:AlternateContent>
          </a:graphicData>
        </a:graphic>
      </p:graphicFrame>
    </p:spTree>
    <p:extLst>
      <p:ext uri="{BB962C8B-B14F-4D97-AF65-F5344CB8AC3E}">
        <p14:creationId xmlns:p14="http://schemas.microsoft.com/office/powerpoint/2010/main" val="323843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txBox="1">
                <a:spLocks/>
              </p:cNvSpPr>
              <p:nvPr/>
            </p:nvSpPr>
            <p:spPr>
              <a:xfrm>
                <a:off x="764275" y="1773382"/>
                <a:ext cx="10515600" cy="49676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3000"/>
                  </a:spcBef>
                  <a:buFont typeface="Arial" panose="020B0604020202020204" pitchFamily="34" charset="0"/>
                  <a:buNone/>
                </a:pPr>
                <a:r>
                  <a:rPr lang="en-US" altLang="zh-CN" dirty="0" smtClean="0">
                    <a:solidFill>
                      <a:srgbClr val="0B338B"/>
                    </a:solidFill>
                  </a:rPr>
                  <a:t>3.    </a:t>
                </a:r>
                <a:r>
                  <a:rPr lang="zh-CN" altLang="en-US" dirty="0" smtClean="0">
                    <a:solidFill>
                      <a:srgbClr val="0B338B"/>
                    </a:solidFill>
                  </a:rPr>
                  <a:t>消法变换：用一个 </a:t>
                </a:r>
                <a14:m>
                  <m:oMath xmlns:m="http://schemas.openxmlformats.org/officeDocument/2006/math">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𝑚</m:t>
                        </m:r>
                      </m:e>
                      <m:sub>
                        <m:r>
                          <a:rPr lang="en-US" altLang="zh-CN" i="1" smtClean="0">
                            <a:solidFill>
                              <a:srgbClr val="0B338B"/>
                            </a:solidFill>
                            <a:latin typeface="Cambria Math" panose="02040503050406030204" pitchFamily="18" charset="0"/>
                          </a:rPr>
                          <m:t>𝑖</m:t>
                        </m:r>
                      </m:sub>
                    </m:sSub>
                    <m:r>
                      <a:rPr lang="en-US" altLang="zh-CN" i="1" smtClean="0">
                        <a:solidFill>
                          <a:srgbClr val="0B338B"/>
                        </a:solidFill>
                        <a:latin typeface="Cambria Math" panose="02040503050406030204" pitchFamily="18" charset="0"/>
                        <a:ea typeface="Cambria Math" panose="02040503050406030204" pitchFamily="18" charset="0"/>
                      </a:rPr>
                      <m:t>×</m:t>
                    </m:r>
                    <m:sSub>
                      <m:sSubPr>
                        <m:ctrlPr>
                          <a:rPr lang="en-US" altLang="zh-CN" i="1" smtClean="0">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𝑚</m:t>
                        </m:r>
                      </m:e>
                      <m:sub>
                        <m:r>
                          <a:rPr lang="en-US" altLang="zh-CN" i="1" smtClean="0">
                            <a:solidFill>
                              <a:srgbClr val="0B338B"/>
                            </a:solidFill>
                            <a:latin typeface="Cambria Math" panose="02040503050406030204" pitchFamily="18" charset="0"/>
                            <a:ea typeface="Cambria Math" panose="02040503050406030204" pitchFamily="18" charset="0"/>
                          </a:rPr>
                          <m:t>𝑗</m:t>
                        </m:r>
                      </m:sub>
                    </m:sSub>
                    <m:r>
                      <a:rPr lang="en-US" altLang="zh-CN" i="1" smtClean="0">
                        <a:solidFill>
                          <a:srgbClr val="0B338B"/>
                        </a:solidFill>
                        <a:latin typeface="Cambria Math" panose="02040503050406030204" pitchFamily="18" charset="0"/>
                        <a:ea typeface="Cambria Math" panose="02040503050406030204" pitchFamily="18" charset="0"/>
                      </a:rPr>
                      <m:t> </m:t>
                    </m:r>
                  </m:oMath>
                </a14:m>
                <a:r>
                  <a:rPr lang="zh-CN" altLang="en-US" dirty="0" smtClean="0">
                    <a:solidFill>
                      <a:srgbClr val="0B338B"/>
                    </a:solidFill>
                  </a:rPr>
                  <a:t>矩阵 </a:t>
                </a:r>
                <a14:m>
                  <m:oMath xmlns:m="http://schemas.openxmlformats.org/officeDocument/2006/math">
                    <m:r>
                      <a:rPr lang="en-US" altLang="zh-CN" i="1" smtClean="0">
                        <a:solidFill>
                          <a:srgbClr val="0B338B"/>
                        </a:solidFill>
                        <a:latin typeface="Cambria Math" panose="02040503050406030204" pitchFamily="18" charset="0"/>
                      </a:rPr>
                      <m:t>𝑃</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左乘 </a:t>
                </a:r>
                <a14:m>
                  <m:oMath xmlns:m="http://schemas.openxmlformats.org/officeDocument/2006/math">
                    <m:r>
                      <a:rPr lang="en-US" altLang="zh-CN" i="1">
                        <a:solidFill>
                          <a:srgbClr val="0B338B"/>
                        </a:solidFill>
                        <a:latin typeface="Cambria Math" panose="02040503050406030204" pitchFamily="18" charset="0"/>
                      </a:rPr>
                      <m:t>𝐴</m:t>
                    </m:r>
                  </m:oMath>
                </a14:m>
                <a:r>
                  <a:rPr lang="zh-CN" altLang="en-US" dirty="0" smtClean="0">
                    <a:solidFill>
                      <a:srgbClr val="0B338B"/>
                    </a:solidFill>
                  </a:rPr>
                  <a:t> 的第 </a:t>
                </a:r>
                <a14:m>
                  <m:oMath xmlns:m="http://schemas.openxmlformats.org/officeDocument/2006/math">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行块，再加到第 </a:t>
                </a:r>
                <a14:m>
                  <m:oMath xmlns:m="http://schemas.openxmlformats.org/officeDocument/2006/math">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行块（或用一个 </a:t>
                </a:r>
                <a14:m>
                  <m:oMath xmlns:m="http://schemas.openxmlformats.org/officeDocument/2006/math">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𝑛</m:t>
                        </m:r>
                      </m:e>
                      <m:sub>
                        <m:r>
                          <a:rPr lang="en-US" altLang="zh-CN" i="1" smtClean="0">
                            <a:solidFill>
                              <a:srgbClr val="0B338B"/>
                            </a:solidFill>
                            <a:latin typeface="Cambria Math" panose="02040503050406030204" pitchFamily="18" charset="0"/>
                          </a:rPr>
                          <m:t>𝑗</m:t>
                        </m:r>
                      </m:sub>
                    </m:sSub>
                    <m:r>
                      <a:rPr lang="en-US" altLang="zh-CN" i="1" smtClean="0">
                        <a:solidFill>
                          <a:srgbClr val="0B338B"/>
                        </a:solidFill>
                        <a:latin typeface="Cambria Math" panose="02040503050406030204" pitchFamily="18" charset="0"/>
                        <a:ea typeface="Cambria Math" panose="02040503050406030204" pitchFamily="18" charset="0"/>
                      </a:rPr>
                      <m:t>×</m:t>
                    </m:r>
                    <m:sSub>
                      <m:sSubPr>
                        <m:ctrlPr>
                          <a:rPr lang="en-US" altLang="zh-CN" i="1" smtClean="0">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𝑛</m:t>
                        </m:r>
                      </m:e>
                      <m:sub>
                        <m:r>
                          <a:rPr lang="en-US" altLang="zh-CN" i="1" smtClean="0">
                            <a:solidFill>
                              <a:srgbClr val="0B338B"/>
                            </a:solidFill>
                            <a:latin typeface="Cambria Math" panose="02040503050406030204" pitchFamily="18" charset="0"/>
                            <a:ea typeface="Cambria Math" panose="02040503050406030204" pitchFamily="18" charset="0"/>
                          </a:rPr>
                          <m:t>𝑖</m:t>
                        </m:r>
                      </m:sub>
                    </m:sSub>
                    <m:r>
                      <a:rPr lang="en-US" altLang="zh-CN" i="1" smtClean="0">
                        <a:solidFill>
                          <a:srgbClr val="0B338B"/>
                        </a:solidFill>
                        <a:latin typeface="Cambria Math" panose="02040503050406030204" pitchFamily="18" charset="0"/>
                        <a:ea typeface="Cambria Math" panose="02040503050406030204" pitchFamily="18" charset="0"/>
                      </a:rPr>
                      <m:t> </m:t>
                    </m:r>
                  </m:oMath>
                </a14:m>
                <a:r>
                  <a:rPr lang="zh-CN" altLang="en-US" dirty="0" smtClean="0">
                    <a:solidFill>
                      <a:srgbClr val="0B338B"/>
                    </a:solidFill>
                  </a:rPr>
                  <a:t>矩阵 </a:t>
                </a:r>
                <a14:m>
                  <m:oMath xmlns:m="http://schemas.openxmlformats.org/officeDocument/2006/math">
                    <m:r>
                      <a:rPr lang="en-US" altLang="zh-CN" i="1" smtClean="0">
                        <a:solidFill>
                          <a:srgbClr val="0B338B"/>
                        </a:solidFill>
                        <a:latin typeface="Cambria Math" panose="02040503050406030204" pitchFamily="18" charset="0"/>
                      </a:rPr>
                      <m:t>𝑄</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右乘 </a:t>
                </a:r>
                <a14:m>
                  <m:oMath xmlns:m="http://schemas.openxmlformats.org/officeDocument/2006/math">
                    <m:r>
                      <a:rPr lang="en-US" altLang="zh-CN" i="1">
                        <a:solidFill>
                          <a:srgbClr val="0B338B"/>
                        </a:solidFill>
                        <a:latin typeface="Cambria Math" panose="02040503050406030204" pitchFamily="18" charset="0"/>
                      </a:rPr>
                      <m:t>𝐴</m:t>
                    </m:r>
                  </m:oMath>
                </a14:m>
                <a:r>
                  <a:rPr lang="zh-CN" altLang="en-US" dirty="0" smtClean="0">
                    <a:solidFill>
                      <a:srgbClr val="0B338B"/>
                    </a:solidFill>
                  </a:rPr>
                  <a:t> 的第 </a:t>
                </a:r>
                <a14:m>
                  <m:oMath xmlns:m="http://schemas.openxmlformats.org/officeDocument/2006/math">
                    <m:r>
                      <a:rPr lang="en-US" altLang="zh-CN" i="1" smtClean="0">
                        <a:solidFill>
                          <a:srgbClr val="0B338B"/>
                        </a:solidFill>
                        <a:latin typeface="Cambria Math" panose="02040503050406030204" pitchFamily="18" charset="0"/>
                      </a:rPr>
                      <m:t>𝑗</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列块，再加到第 </a:t>
                </a:r>
                <a14:m>
                  <m:oMath xmlns:m="http://schemas.openxmlformats.org/officeDocument/2006/math">
                    <m:r>
                      <a:rPr lang="en-US" altLang="zh-CN" i="1" smtClean="0">
                        <a:solidFill>
                          <a:srgbClr val="0B338B"/>
                        </a:solidFill>
                        <a:latin typeface="Cambria Math" panose="02040503050406030204" pitchFamily="18" charset="0"/>
                      </a:rPr>
                      <m:t>𝑖</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列块）</a:t>
                </a:r>
                <a:endParaRPr lang="en-US" altLang="zh-CN" dirty="0">
                  <a:solidFill>
                    <a:srgbClr val="0B338B"/>
                  </a:solidFill>
                </a:endParaRPr>
              </a:p>
              <a:p>
                <a:pPr marL="0" indent="0" algn="ctr">
                  <a:lnSpc>
                    <a:spcPct val="150000"/>
                  </a:lnSpc>
                  <a:spcBef>
                    <a:spcPts val="3000"/>
                  </a:spcBef>
                  <a:buFont typeface="Arial" panose="020B0604020202020204" pitchFamily="34" charset="0"/>
                  <a:buNone/>
                </a:pPr>
                <a14:m>
                  <m:oMath xmlns:m="http://schemas.openxmlformats.org/officeDocument/2006/math">
                    <m:r>
                      <a:rPr lang="en-US" altLang="zh-CN" i="1">
                        <a:solidFill>
                          <a:srgbClr val="0B338B"/>
                        </a:solidFill>
                        <a:latin typeface="Cambria Math" panose="02040503050406030204" pitchFamily="18" charset="0"/>
                      </a:rPr>
                      <m:t>𝐴</m:t>
                    </m:r>
                    <m:groupChr>
                      <m:groupChrPr>
                        <m:chr m:val="→"/>
                        <m:vertJc m:val="bot"/>
                        <m:ctrlPr>
                          <a:rPr lang="en-US" altLang="zh-CN" i="1">
                            <a:solidFill>
                              <a:srgbClr val="0B338B"/>
                            </a:solidFill>
                            <a:latin typeface="Cambria Math"/>
                          </a:rPr>
                        </m:ctrlPr>
                      </m:groupChrP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  </m:t>
                            </m:r>
                            <m:sSub>
                              <m:sSubPr>
                                <m:ctrlPr>
                                  <a:rPr lang="en-US" altLang="zh-CN" i="1" smtClean="0">
                                    <a:solidFill>
                                      <a:srgbClr val="0B338B"/>
                                    </a:solidFill>
                                    <a:latin typeface="Cambria Math"/>
                                  </a:rPr>
                                </m:ctrlPr>
                              </m:sSubPr>
                              <m:e>
                                <m:r>
                                  <a:rPr lang="en-US" altLang="zh-CN" i="1" smtClean="0">
                                    <a:solidFill>
                                      <a:srgbClr val="0B338B"/>
                                    </a:solidFill>
                                    <a:latin typeface="Cambria Math" panose="02040503050406030204" pitchFamily="18" charset="0"/>
                                  </a:rPr>
                                  <m:t>𝑟</m:t>
                                </m:r>
                              </m:e>
                              <m:sub>
                                <m:r>
                                  <a:rPr lang="en-US" altLang="zh-CN" i="1" smtClean="0">
                                    <a:solidFill>
                                      <a:srgbClr val="0B338B"/>
                                    </a:solidFill>
                                    <a:latin typeface="Cambria Math" panose="02040503050406030204" pitchFamily="18" charset="0"/>
                                  </a:rPr>
                                  <m:t>𝑖</m:t>
                                </m:r>
                              </m:sub>
                            </m:sSub>
                            <m:r>
                              <a:rPr lang="en-US" altLang="zh-CN" i="1" smtClean="0">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𝑃</m:t>
                            </m:r>
                            <m:r>
                              <m:rPr>
                                <m:brk m:alnAt="2"/>
                              </m:rPr>
                              <a:rPr lang="en-US" altLang="zh-CN" i="1">
                                <a:solidFill>
                                  <a:srgbClr val="0B338B"/>
                                </a:solidFill>
                                <a:latin typeface="Cambria Math" panose="02040503050406030204" pitchFamily="18" charset="0"/>
                              </a:rPr>
                              <m:t>𝑟</m:t>
                            </m:r>
                          </m:e>
                          <m:sub>
                            <m:r>
                              <a:rPr lang="en-US" altLang="zh-CN" i="1" smtClean="0">
                                <a:solidFill>
                                  <a:srgbClr val="0B338B"/>
                                </a:solidFill>
                                <a:latin typeface="Cambria Math" panose="02040503050406030204" pitchFamily="18" charset="0"/>
                              </a:rPr>
                              <m:t>𝑗</m:t>
                            </m:r>
                          </m:sub>
                        </m:sSub>
                        <m:r>
                          <m:rPr>
                            <m:brk m:alnAt="2"/>
                          </m:rPr>
                          <a:rPr lang="en-US" altLang="zh-CN" i="1">
                            <a:solidFill>
                              <a:srgbClr val="0B338B"/>
                            </a:solidFill>
                            <a:latin typeface="Cambria Math" panose="02040503050406030204" pitchFamily="18" charset="0"/>
                            <a:ea typeface="Cambria Math" panose="02040503050406030204" pitchFamily="18" charset="0"/>
                          </a:rPr>
                          <m:t> </m:t>
                        </m:r>
                        <m:r>
                          <a:rPr lang="en-US" altLang="zh-CN" i="1">
                            <a:solidFill>
                              <a:srgbClr val="0B338B"/>
                            </a:solidFill>
                            <a:latin typeface="Cambria Math" panose="02040503050406030204" pitchFamily="18" charset="0"/>
                            <a:ea typeface="Cambria Math" panose="02040503050406030204" pitchFamily="18" charset="0"/>
                          </a:rPr>
                          <m:t> </m:t>
                        </m:r>
                      </m:e>
                    </m:groupChr>
                    <m:r>
                      <a:rPr lang="en-US" altLang="zh-CN" i="1">
                        <a:solidFill>
                          <a:srgbClr val="0B338B"/>
                        </a:solidFill>
                        <a:latin typeface="Cambria Math" panose="02040503050406030204" pitchFamily="18" charset="0"/>
                      </a:rPr>
                      <m:t>𝐵</m:t>
                    </m:r>
                    <m:r>
                      <a:rPr lang="en-US" altLang="zh-CN" i="1">
                        <a:solidFill>
                          <a:srgbClr val="0B338B"/>
                        </a:solidFill>
                        <a:latin typeface="Cambria Math" panose="02040503050406030204" pitchFamily="18" charset="0"/>
                      </a:rPr>
                      <m:t> </m:t>
                    </m:r>
                    <m:r>
                      <a:rPr lang="zh-CN" altLang="en-US"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𝐴</m:t>
                    </m:r>
                    <m:groupChr>
                      <m:groupChrPr>
                        <m:chr m:val="→"/>
                        <m:vertJc m:val="bot"/>
                        <m:ctrlPr>
                          <a:rPr lang="en-US" altLang="zh-CN" i="1">
                            <a:solidFill>
                              <a:srgbClr val="0B338B"/>
                            </a:solidFill>
                            <a:latin typeface="Cambria Math"/>
                          </a:rPr>
                        </m:ctrlPr>
                      </m:groupChrPr>
                      <m:e>
                        <m:sSub>
                          <m:sSubPr>
                            <m:ctrlPr>
                              <a:rPr lang="en-US" altLang="zh-CN" i="1">
                                <a:solidFill>
                                  <a:srgbClr val="0B338B"/>
                                </a:solidFill>
                                <a:latin typeface="Cambria Math"/>
                                <a:ea typeface="Cambria Math" panose="02040503050406030204" pitchFamily="18" charset="0"/>
                              </a:rPr>
                            </m:ctrlPr>
                          </m:sSubPr>
                          <m:e>
                            <m:r>
                              <a:rPr lang="en-US" altLang="zh-CN" i="1">
                                <a:solidFill>
                                  <a:srgbClr val="0B338B"/>
                                </a:solidFill>
                                <a:latin typeface="Cambria Math" panose="02040503050406030204" pitchFamily="18" charset="0"/>
                                <a:ea typeface="Cambria Math" panose="02040503050406030204" pitchFamily="18" charset="0"/>
                              </a:rPr>
                              <m:t>  </m:t>
                            </m:r>
                            <m:sSub>
                              <m:sSubPr>
                                <m:ctrlPr>
                                  <a:rPr lang="en-US" altLang="zh-CN" i="1" smtClean="0">
                                    <a:solidFill>
                                      <a:srgbClr val="0B338B"/>
                                    </a:solidFill>
                                    <a:latin typeface="Cambria Math"/>
                                    <a:ea typeface="Cambria Math" panose="02040503050406030204" pitchFamily="18" charset="0"/>
                                  </a:rPr>
                                </m:ctrlPr>
                              </m:sSubPr>
                              <m:e>
                                <m:r>
                                  <a:rPr lang="en-US" altLang="zh-CN" i="1" smtClean="0">
                                    <a:solidFill>
                                      <a:srgbClr val="0B338B"/>
                                    </a:solidFill>
                                    <a:latin typeface="Cambria Math" panose="02040503050406030204" pitchFamily="18" charset="0"/>
                                    <a:ea typeface="Cambria Math" panose="02040503050406030204" pitchFamily="18" charset="0"/>
                                  </a:rPr>
                                  <m:t>𝑐</m:t>
                                </m:r>
                              </m:e>
                              <m:sub>
                                <m:r>
                                  <a:rPr lang="en-US" altLang="zh-CN" i="1" smtClean="0">
                                    <a:solidFill>
                                      <a:srgbClr val="0B338B"/>
                                    </a:solidFill>
                                    <a:latin typeface="Cambria Math" panose="02040503050406030204" pitchFamily="18" charset="0"/>
                                    <a:ea typeface="Cambria Math" panose="02040503050406030204" pitchFamily="18" charset="0"/>
                                  </a:rPr>
                                  <m:t>𝑖</m:t>
                                </m:r>
                              </m:sub>
                            </m:sSub>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𝑐</m:t>
                            </m:r>
                          </m:e>
                          <m:sub>
                            <m:r>
                              <m:rPr>
                                <m:brk m:alnAt="2"/>
                              </m:rPr>
                              <a:rPr lang="en-US" altLang="zh-CN" i="1">
                                <a:solidFill>
                                  <a:srgbClr val="0B338B"/>
                                </a:solidFill>
                                <a:latin typeface="Cambria Math" panose="02040503050406030204" pitchFamily="18" charset="0"/>
                                <a:ea typeface="Cambria Math" panose="02040503050406030204" pitchFamily="18" charset="0"/>
                              </a:rPr>
                              <m:t>𝑗</m:t>
                            </m:r>
                          </m:sub>
                        </m:sSub>
                        <m:r>
                          <a:rPr lang="en-US" altLang="zh-CN" i="1">
                            <a:solidFill>
                              <a:srgbClr val="0B338B"/>
                            </a:solidFill>
                            <a:latin typeface="Cambria Math" panose="02040503050406030204" pitchFamily="18" charset="0"/>
                            <a:ea typeface="Cambria Math" panose="02040503050406030204" pitchFamily="18" charset="0"/>
                          </a:rPr>
                          <m:t>𝑄</m:t>
                        </m:r>
                        <m:r>
                          <m:rPr>
                            <m:brk m:alnAt="2"/>
                          </m:rPr>
                          <a:rPr lang="en-US" altLang="zh-CN" i="1">
                            <a:solidFill>
                              <a:srgbClr val="0B338B"/>
                            </a:solidFill>
                            <a:latin typeface="Cambria Math" panose="02040503050406030204" pitchFamily="18" charset="0"/>
                            <a:ea typeface="Cambria Math" panose="02040503050406030204" pitchFamily="18" charset="0"/>
                          </a:rPr>
                          <m:t> </m:t>
                        </m:r>
                        <m:r>
                          <a:rPr lang="en-US" altLang="zh-CN" i="1">
                            <a:solidFill>
                              <a:srgbClr val="0B338B"/>
                            </a:solidFill>
                            <a:latin typeface="Cambria Math" panose="02040503050406030204" pitchFamily="18" charset="0"/>
                            <a:ea typeface="Cambria Math" panose="02040503050406030204" pitchFamily="18" charset="0"/>
                          </a:rPr>
                          <m:t> </m:t>
                        </m:r>
                      </m:e>
                    </m:groupChr>
                    <m:r>
                      <a:rPr lang="en-US" altLang="zh-CN" i="1">
                        <a:solidFill>
                          <a:srgbClr val="0B338B"/>
                        </a:solidFill>
                        <a:latin typeface="Cambria Math" panose="02040503050406030204" pitchFamily="18" charset="0"/>
                      </a:rPr>
                      <m:t>𝐵</m:t>
                    </m:r>
                  </m:oMath>
                </a14:m>
                <a:r>
                  <a:rPr lang="en-US" altLang="zh-CN" dirty="0" smtClean="0">
                    <a:solidFill>
                      <a:srgbClr val="0B338B"/>
                    </a:solidFill>
                  </a:rPr>
                  <a:t>.</a:t>
                </a:r>
              </a:p>
            </p:txBody>
          </p:sp>
        </mc:Choice>
        <mc:Fallback xmlns="">
          <p:sp>
            <p:nvSpPr>
              <p:cNvPr id="6" name="内容占位符 2"/>
              <p:cNvSpPr txBox="1">
                <a:spLocks noRot="1" noChangeAspect="1" noMove="1" noResize="1" noEditPoints="1" noAdjustHandles="1" noChangeArrowheads="1" noChangeShapeType="1" noTextEdit="1"/>
              </p:cNvSpPr>
              <p:nvPr/>
            </p:nvSpPr>
            <p:spPr>
              <a:xfrm>
                <a:off x="764275" y="1773382"/>
                <a:ext cx="10515600" cy="4967692"/>
              </a:xfrm>
              <a:prstGeom prst="rect">
                <a:avLst/>
              </a:prstGeom>
              <a:blipFill rotWithShape="0">
                <a:blip r:embed="rId2"/>
                <a:stretch>
                  <a:fillRect l="-1159"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684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403049" y="186401"/>
            <a:ext cx="9723796" cy="584775"/>
          </a:xfrm>
          <a:prstGeom prst="rect">
            <a:avLst/>
          </a:prstGeom>
          <a:noFill/>
        </p:spPr>
        <p:txBody>
          <a:bodyPr wrap="square" rtlCol="0">
            <a:spAutoFit/>
          </a:bodyPr>
          <a:lstStyle/>
          <a:p>
            <a:r>
              <a:rPr lang="zh-CN" altLang="en-US" sz="3200" dirty="0" smtClean="0">
                <a:solidFill>
                  <a:schemeClr val="accent1"/>
                </a:solidFill>
                <a:latin typeface="微软雅黑" panose="020B0503020204020204" pitchFamily="34" charset="-122"/>
                <a:ea typeface="微软雅黑" panose="020B0503020204020204" pitchFamily="34" charset="-122"/>
              </a:rPr>
              <a:t>矩阵的秩</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050877" y="2138704"/>
            <a:ext cx="10181229" cy="1969770"/>
            <a:chOff x="1050878" y="1715623"/>
            <a:chExt cx="10181229" cy="1969770"/>
          </a:xfrm>
        </p:grpSpPr>
        <p:sp>
          <p:nvSpPr>
            <p:cNvPr id="8" name="TextBox 21"/>
            <p:cNvSpPr txBox="1"/>
            <p:nvPr/>
          </p:nvSpPr>
          <p:spPr>
            <a:xfrm>
              <a:off x="1050878" y="1715623"/>
              <a:ext cx="10181229" cy="1969770"/>
            </a:xfrm>
            <a:prstGeom prst="rect">
              <a:avLst/>
            </a:prstGeom>
            <a:noFill/>
          </p:spPr>
          <p:txBody>
            <a:bodyPr wrap="square" rtlCol="0">
              <a:spAutoFit/>
            </a:bodyPr>
            <a:lstStyle/>
            <a:p>
              <a:r>
                <a:rPr lang="en-US" altLang="zh-CN" sz="4800" i="1" dirty="0" smtClean="0">
                  <a:solidFill>
                    <a:srgbClr val="0B338B"/>
                  </a:solidFill>
                  <a:latin typeface="Times New Roman" charset="0"/>
                  <a:ea typeface="Times New Roman" charset="0"/>
                  <a:cs typeface="Times New Roman" charset="0"/>
                </a:rPr>
                <a:t>A</a:t>
              </a:r>
              <a:r>
                <a:rPr lang="zh-CN" altLang="en-US" sz="4800" dirty="0" smtClean="0">
                  <a:solidFill>
                    <a:srgbClr val="0B338B"/>
                  </a:solidFill>
                  <a:latin typeface="+mn-ea"/>
                  <a:cs typeface="Times New Roman" charset="0"/>
                </a:rPr>
                <a:t>的相抵标准形中的</a:t>
              </a:r>
              <a:r>
                <a:rPr lang="en-US" altLang="zh-CN" sz="5400" i="1" dirty="0" smtClean="0">
                  <a:solidFill>
                    <a:srgbClr val="0B338B"/>
                  </a:solidFill>
                  <a:latin typeface="Times New Roman" charset="0"/>
                  <a:ea typeface="Times New Roman" charset="0"/>
                  <a:cs typeface="Times New Roman" charset="0"/>
                </a:rPr>
                <a:t>r</a:t>
              </a:r>
              <a:r>
                <a:rPr lang="zh-CN" altLang="en-US" sz="4800" dirty="0" smtClean="0">
                  <a:solidFill>
                    <a:srgbClr val="0B338B"/>
                  </a:solidFill>
                  <a:latin typeface="+mn-ea"/>
                  <a:cs typeface="Times New Roman" charset="0"/>
                </a:rPr>
                <a:t>取名为矩阵的秩，</a:t>
              </a:r>
              <a:endParaRPr lang="en-US" altLang="zh-CN" sz="4800" dirty="0" smtClean="0">
                <a:solidFill>
                  <a:srgbClr val="0B338B"/>
                </a:solidFill>
                <a:latin typeface="+mn-ea"/>
                <a:cs typeface="Times New Roman" charset="0"/>
              </a:endParaRPr>
            </a:p>
            <a:p>
              <a:endParaRPr lang="en-US" altLang="zh-CN" sz="2000" dirty="0">
                <a:solidFill>
                  <a:srgbClr val="0B338B"/>
                </a:solidFill>
                <a:latin typeface="+mn-ea"/>
                <a:cs typeface="Times New Roman" charset="0"/>
              </a:endParaRPr>
            </a:p>
            <a:p>
              <a:r>
                <a:rPr lang="zh-CN" altLang="en-US" sz="4800" dirty="0" smtClean="0">
                  <a:solidFill>
                    <a:srgbClr val="0B338B"/>
                  </a:solidFill>
                  <a:latin typeface="+mn-ea"/>
                  <a:cs typeface="Times New Roman" charset="0"/>
                </a:rPr>
                <a:t>记为</a:t>
              </a:r>
            </a:p>
          </p:txBody>
        </p:sp>
        <p:graphicFrame>
          <p:nvGraphicFramePr>
            <p:cNvPr id="12" name="Object 32"/>
            <p:cNvGraphicFramePr>
              <a:graphicFrameLocks noChangeAspect="1"/>
            </p:cNvGraphicFramePr>
            <p:nvPr>
              <p:extLst>
                <p:ext uri="{D42A27DB-BD31-4B8C-83A1-F6EECF244321}">
                  <p14:modId xmlns:p14="http://schemas.microsoft.com/office/powerpoint/2010/main" val="4181212338"/>
                </p:ext>
              </p:extLst>
            </p:nvPr>
          </p:nvGraphicFramePr>
          <p:xfrm>
            <a:off x="2451431" y="2939268"/>
            <a:ext cx="2290763" cy="746125"/>
          </p:xfrm>
          <a:graphic>
            <a:graphicData uri="http://schemas.openxmlformats.org/presentationml/2006/ole">
              <mc:AlternateContent xmlns:mc="http://schemas.openxmlformats.org/markup-compatibility/2006">
                <mc:Choice xmlns:v="urn:schemas-microsoft-com:vml" Requires="v">
                  <p:oleObj spid="_x0000_s102412" name="Equation" r:id="rId3" imgW="571320" imgH="203040" progId="Equation.DSMT4">
                    <p:embed/>
                  </p:oleObj>
                </mc:Choice>
                <mc:Fallback>
                  <p:oleObj name="Equation" r:id="rId3" imgW="571320" imgH="203040" progId="Equation.DSMT4">
                    <p:embed/>
                    <p:pic>
                      <p:nvPicPr>
                        <p:cNvPr id="0" name=""/>
                        <p:cNvPicPr>
                          <a:picLocks noChangeAspect="1" noChangeArrowheads="1"/>
                        </p:cNvPicPr>
                        <p:nvPr/>
                      </p:nvPicPr>
                      <p:blipFill>
                        <a:blip r:embed="rId4"/>
                        <a:srcRect/>
                        <a:stretch>
                          <a:fillRect/>
                        </a:stretch>
                      </p:blipFill>
                      <p:spPr bwMode="auto">
                        <a:xfrm>
                          <a:off x="2451431" y="2939268"/>
                          <a:ext cx="2290763" cy="746125"/>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61613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8 L -8.33333E-7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2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403049" y="186401"/>
            <a:ext cx="9723796" cy="584775"/>
          </a:xfrm>
          <a:prstGeom prst="rect">
            <a:avLst/>
          </a:prstGeom>
          <a:noFill/>
        </p:spPr>
        <p:txBody>
          <a:bodyPr wrap="square" rtlCol="0">
            <a:spAutoFit/>
          </a:bodyPr>
          <a:lstStyle/>
          <a:p>
            <a:r>
              <a:rPr lang="zh-CN" altLang="en-US" sz="3200" dirty="0" smtClean="0">
                <a:solidFill>
                  <a:schemeClr val="accent1"/>
                </a:solidFill>
                <a:latin typeface="微软雅黑" panose="020B0503020204020204" pitchFamily="34" charset="-122"/>
                <a:ea typeface="微软雅黑" panose="020B0503020204020204" pitchFamily="34" charset="-122"/>
              </a:rPr>
              <a:t>矩阵秩的定义</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graphicFrame>
        <p:nvGraphicFramePr>
          <p:cNvPr id="12" name="Object 32"/>
          <p:cNvGraphicFramePr>
            <a:graphicFrameLocks noChangeAspect="1"/>
          </p:cNvGraphicFramePr>
          <p:nvPr>
            <p:extLst>
              <p:ext uri="{D42A27DB-BD31-4B8C-83A1-F6EECF244321}">
                <p14:modId xmlns:p14="http://schemas.microsoft.com/office/powerpoint/2010/main" val="79374157"/>
              </p:ext>
            </p:extLst>
          </p:nvPr>
        </p:nvGraphicFramePr>
        <p:xfrm>
          <a:off x="1034637" y="2487920"/>
          <a:ext cx="4721225" cy="639763"/>
        </p:xfrm>
        <a:graphic>
          <a:graphicData uri="http://schemas.openxmlformats.org/presentationml/2006/ole">
            <mc:AlternateContent xmlns:mc="http://schemas.openxmlformats.org/markup-compatibility/2006">
              <mc:Choice xmlns:v="urn:schemas-microsoft-com:vml" Requires="v">
                <p:oleObj spid="_x0000_s103456" name="Equation" r:id="rId3" imgW="1371600" imgH="203040" progId="Equation.DSMT4">
                  <p:embed/>
                </p:oleObj>
              </mc:Choice>
              <mc:Fallback>
                <p:oleObj name="Equation" r:id="rId3" imgW="1371600" imgH="203040" progId="Equation.DSMT4">
                  <p:embed/>
                  <p:pic>
                    <p:nvPicPr>
                      <p:cNvPr id="0" name=""/>
                      <p:cNvPicPr>
                        <a:picLocks noChangeAspect="1" noChangeArrowheads="1"/>
                      </p:cNvPicPr>
                      <p:nvPr/>
                    </p:nvPicPr>
                    <p:blipFill>
                      <a:blip r:embed="rId4"/>
                      <a:srcRect/>
                      <a:stretch>
                        <a:fillRect/>
                      </a:stretch>
                    </p:blipFill>
                    <p:spPr bwMode="auto">
                      <a:xfrm>
                        <a:off x="1034637" y="2487920"/>
                        <a:ext cx="47212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组合 3"/>
          <p:cNvGrpSpPr/>
          <p:nvPr/>
        </p:nvGrpSpPr>
        <p:grpSpPr>
          <a:xfrm>
            <a:off x="982720" y="3298116"/>
            <a:ext cx="9546284" cy="693088"/>
            <a:chOff x="982720" y="2465006"/>
            <a:chExt cx="9546284" cy="693088"/>
          </a:xfrm>
        </p:grpSpPr>
        <p:sp>
          <p:nvSpPr>
            <p:cNvPr id="11" name="TextBox 13"/>
            <p:cNvSpPr txBox="1"/>
            <p:nvPr/>
          </p:nvSpPr>
          <p:spPr>
            <a:xfrm>
              <a:off x="982720" y="2546620"/>
              <a:ext cx="9546284" cy="584775"/>
            </a:xfrm>
            <a:prstGeom prst="rect">
              <a:avLst/>
            </a:prstGeom>
            <a:noFill/>
          </p:spPr>
          <p:txBody>
            <a:bodyPr wrap="square" rtlCol="0">
              <a:spAutoFit/>
            </a:bodyPr>
            <a:lstStyle/>
            <a:p>
              <a:r>
                <a:rPr lang="en-US" altLang="zh-CN" sz="3200" dirty="0" smtClean="0">
                  <a:solidFill>
                    <a:srgbClr val="0B338B"/>
                  </a:solidFill>
                  <a:latin typeface="微软雅黑" panose="020B0503020204020204" pitchFamily="34" charset="-122"/>
                  <a:ea typeface="微软雅黑" panose="020B0503020204020204" pitchFamily="34" charset="-122"/>
                  <a:cs typeface="Times New Roman" charset="0"/>
                </a:rPr>
                <a:t>(2)                 </a:t>
              </a:r>
              <a:r>
                <a:rPr lang="zh-CN" altLang="en-US" sz="3200" dirty="0" smtClean="0">
                  <a:solidFill>
                    <a:srgbClr val="0B338B"/>
                  </a:solidFill>
                  <a:latin typeface="微软雅黑" panose="020B0503020204020204" pitchFamily="34" charset="-122"/>
                  <a:ea typeface="微软雅黑" panose="020B0503020204020204" pitchFamily="34" charset="-122"/>
                  <a:cs typeface="Times New Roman" charset="0"/>
                </a:rPr>
                <a:t>可逆</a:t>
              </a:r>
            </a:p>
          </p:txBody>
        </p:sp>
        <p:graphicFrame>
          <p:nvGraphicFramePr>
            <p:cNvPr id="2" name="对象 1"/>
            <p:cNvGraphicFramePr>
              <a:graphicFrameLocks noChangeAspect="1"/>
            </p:cNvGraphicFramePr>
            <p:nvPr>
              <p:extLst>
                <p:ext uri="{D42A27DB-BD31-4B8C-83A1-F6EECF244321}">
                  <p14:modId xmlns:p14="http://schemas.microsoft.com/office/powerpoint/2010/main" val="3762050703"/>
                </p:ext>
              </p:extLst>
            </p:nvPr>
          </p:nvGraphicFramePr>
          <p:xfrm>
            <a:off x="1649720" y="2465006"/>
            <a:ext cx="1922463" cy="598488"/>
          </p:xfrm>
          <a:graphic>
            <a:graphicData uri="http://schemas.openxmlformats.org/presentationml/2006/ole">
              <mc:AlternateContent xmlns:mc="http://schemas.openxmlformats.org/markup-compatibility/2006">
                <mc:Choice xmlns:v="urn:schemas-microsoft-com:vml" Requires="v">
                  <p:oleObj spid="_x0000_s103457" name="Equation" r:id="rId5" imgW="558720" imgH="190440" progId="Equation.DSMT4">
                    <p:embed/>
                  </p:oleObj>
                </mc:Choice>
                <mc:Fallback>
                  <p:oleObj name="Equation" r:id="rId5" imgW="558720" imgH="190440" progId="Equation.DSMT4">
                    <p:embed/>
                    <p:pic>
                      <p:nvPicPr>
                        <p:cNvPr id="0" name=""/>
                        <p:cNvPicPr>
                          <a:picLocks noChangeAspect="1" noChangeArrowheads="1"/>
                        </p:cNvPicPr>
                        <p:nvPr/>
                      </p:nvPicPr>
                      <p:blipFill>
                        <a:blip r:embed="rId6"/>
                        <a:srcRect/>
                        <a:stretch>
                          <a:fillRect/>
                        </a:stretch>
                      </p:blipFill>
                      <p:spPr bwMode="auto">
                        <a:xfrm>
                          <a:off x="1649720" y="2465006"/>
                          <a:ext cx="19224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1288023"/>
                </p:ext>
              </p:extLst>
            </p:nvPr>
          </p:nvGraphicFramePr>
          <p:xfrm>
            <a:off x="4529635" y="2519919"/>
            <a:ext cx="2665413" cy="638175"/>
          </p:xfrm>
          <a:graphic>
            <a:graphicData uri="http://schemas.openxmlformats.org/presentationml/2006/ole">
              <mc:AlternateContent xmlns:mc="http://schemas.openxmlformats.org/markup-compatibility/2006">
                <mc:Choice xmlns:v="urn:schemas-microsoft-com:vml" Requires="v">
                  <p:oleObj spid="_x0000_s103458" name="Equation" r:id="rId7" imgW="774360" imgH="203040" progId="Equation.DSMT4">
                    <p:embed/>
                  </p:oleObj>
                </mc:Choice>
                <mc:Fallback>
                  <p:oleObj name="Equation" r:id="rId7" imgW="774360" imgH="203040" progId="Equation.DSMT4">
                    <p:embed/>
                    <p:pic>
                      <p:nvPicPr>
                        <p:cNvPr id="0" name=""/>
                        <p:cNvPicPr>
                          <a:picLocks noChangeAspect="1" noChangeArrowheads="1"/>
                        </p:cNvPicPr>
                        <p:nvPr/>
                      </p:nvPicPr>
                      <p:blipFill>
                        <a:blip r:embed="rId8"/>
                        <a:srcRect/>
                        <a:stretch>
                          <a:fillRect/>
                        </a:stretch>
                      </p:blipFill>
                      <p:spPr bwMode="auto">
                        <a:xfrm>
                          <a:off x="4529635" y="2519919"/>
                          <a:ext cx="266541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 name="矩形 4"/>
          <p:cNvSpPr/>
          <p:nvPr/>
        </p:nvSpPr>
        <p:spPr>
          <a:xfrm>
            <a:off x="982720" y="1606602"/>
            <a:ext cx="756938" cy="646331"/>
          </a:xfrm>
          <a:prstGeom prst="rect">
            <a:avLst/>
          </a:prstGeom>
        </p:spPr>
        <p:txBody>
          <a:bodyPr wrap="none">
            <a:spAutoFit/>
          </a:bodyPr>
          <a:lstStyle/>
          <a:p>
            <a:r>
              <a:rPr lang="zh-CN" altLang="en-US" sz="3600" dirty="0" smtClean="0">
                <a:latin typeface="微软雅黑" panose="020B0503020204020204" pitchFamily="34" charset="-122"/>
                <a:ea typeface="微软雅黑" panose="020B0503020204020204" pitchFamily="34" charset="-122"/>
              </a:rPr>
              <a:t>注</a:t>
            </a:r>
            <a:r>
              <a:rPr lang="en-US" altLang="zh-CN" sz="3600" dirty="0" smtClean="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89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8 L -8.33333E-7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2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30595" y="190264"/>
            <a:ext cx="9723796"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矩阵秩的</a:t>
            </a:r>
            <a:r>
              <a:rPr lang="zh-CN" altLang="en-US" sz="4000" dirty="0">
                <a:solidFill>
                  <a:schemeClr val="accent1"/>
                </a:solidFill>
                <a:latin typeface="微软雅黑" panose="020B0503020204020204" pitchFamily="34" charset="-122"/>
                <a:ea typeface="微软雅黑" panose="020B0503020204020204" pitchFamily="34" charset="-122"/>
              </a:rPr>
              <a:t>求法</a:t>
            </a:r>
          </a:p>
        </p:txBody>
      </p:sp>
      <p:sp>
        <p:nvSpPr>
          <p:cNvPr id="5" name="矩形 4"/>
          <p:cNvSpPr/>
          <p:nvPr/>
        </p:nvSpPr>
        <p:spPr>
          <a:xfrm>
            <a:off x="1353312" y="1938529"/>
            <a:ext cx="9546336" cy="707886"/>
          </a:xfrm>
          <a:prstGeom prst="rect">
            <a:avLst/>
          </a:prstGeom>
        </p:spPr>
        <p:txBody>
          <a:bodyPr wrap="square">
            <a:spAutoFit/>
          </a:bodyPr>
          <a:lstStyle/>
          <a:p>
            <a:pPr marL="457200" indent="-457200" algn="ctr">
              <a:spcBef>
                <a:spcPts val="1200"/>
              </a:spcBef>
              <a:spcAft>
                <a:spcPts val="1200"/>
              </a:spcAft>
              <a:buClr>
                <a:srgbClr val="00B0F0"/>
              </a:buClr>
              <a:buSzPct val="90000"/>
            </a:pPr>
            <a:endParaRPr lang="zh-CN" altLang="en-US" sz="4000" dirty="0">
              <a:solidFill>
                <a:srgbClr val="0B338B"/>
              </a:solidFill>
              <a:latin typeface="+mj-ea"/>
              <a:ea typeface="+mj-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89811151"/>
              </p:ext>
            </p:extLst>
          </p:nvPr>
        </p:nvGraphicFramePr>
        <p:xfrm>
          <a:off x="3054468" y="2531609"/>
          <a:ext cx="2547938" cy="1430337"/>
        </p:xfrm>
        <a:graphic>
          <a:graphicData uri="http://schemas.openxmlformats.org/presentationml/2006/ole">
            <mc:AlternateContent xmlns:mc="http://schemas.openxmlformats.org/markup-compatibility/2006">
              <mc:Choice xmlns:v="urn:schemas-microsoft-com:vml" Requires="v">
                <p:oleObj spid="_x0000_s104460" name="Equation" r:id="rId3" imgW="520560" imgH="291960" progId="Equation.DSMT4">
                  <p:embed/>
                </p:oleObj>
              </mc:Choice>
              <mc:Fallback>
                <p:oleObj name="Equation" r:id="rId3" imgW="520560" imgH="291960" progId="Equation.DSMT4">
                  <p:embed/>
                  <p:pic>
                    <p:nvPicPr>
                      <p:cNvPr id="0" name=""/>
                      <p:cNvPicPr>
                        <a:picLocks noChangeAspect="1" noChangeArrowheads="1"/>
                      </p:cNvPicPr>
                      <p:nvPr/>
                    </p:nvPicPr>
                    <p:blipFill>
                      <a:blip r:embed="rId4"/>
                      <a:srcRect/>
                      <a:stretch>
                        <a:fillRect/>
                      </a:stretch>
                    </p:blipFill>
                    <p:spPr bwMode="auto">
                      <a:xfrm>
                        <a:off x="3054468" y="2531609"/>
                        <a:ext cx="2547938" cy="143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 name="内容占位符 10" descr="未命名.jpg"/>
          <p:cNvPicPr>
            <a:picLocks noChangeAspect="1"/>
          </p:cNvPicPr>
          <p:nvPr/>
        </p:nvPicPr>
        <p:blipFill>
          <a:blip r:embed="rId5" cstate="print"/>
          <a:stretch>
            <a:fillRect/>
          </a:stretch>
        </p:blipFill>
        <p:spPr>
          <a:xfrm>
            <a:off x="6241314" y="2360558"/>
            <a:ext cx="3073987" cy="2031504"/>
          </a:xfrm>
          <a:prstGeom prst="rect">
            <a:avLst/>
          </a:prstGeom>
          <a:ln>
            <a:solidFill>
              <a:srgbClr val="00B050"/>
            </a:solidFill>
          </a:ln>
        </p:spPr>
      </p:pic>
      <p:pic>
        <p:nvPicPr>
          <p:cNvPr id="17" name="图片 16" descr="12.jpg"/>
          <p:cNvPicPr>
            <a:picLocks noChangeAspect="1"/>
          </p:cNvPicPr>
          <p:nvPr/>
        </p:nvPicPr>
        <p:blipFill>
          <a:blip r:embed="rId6" cstate="print"/>
          <a:stretch>
            <a:fillRect/>
          </a:stretch>
        </p:blipFill>
        <p:spPr>
          <a:xfrm>
            <a:off x="6590175" y="2494103"/>
            <a:ext cx="2376264" cy="1944215"/>
          </a:xfrm>
          <a:prstGeom prst="rect">
            <a:avLst/>
          </a:prstGeom>
        </p:spPr>
      </p:pic>
      <p:sp>
        <p:nvSpPr>
          <p:cNvPr id="3" name="矩形 2"/>
          <p:cNvSpPr/>
          <p:nvPr/>
        </p:nvSpPr>
        <p:spPr>
          <a:xfrm>
            <a:off x="2019869" y="4667534"/>
            <a:ext cx="7165074" cy="584775"/>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阶梯型</a:t>
            </a:r>
            <a:r>
              <a:rPr lang="zh-CN" altLang="en-US" sz="3200" dirty="0">
                <a:latin typeface="微软雅黑" panose="020B0503020204020204" pitchFamily="34" charset="-122"/>
                <a:ea typeface="微软雅黑" panose="020B0503020204020204" pitchFamily="34" charset="-122"/>
              </a:rPr>
              <a:t>矩阵的秩等于其非零行的行数</a:t>
            </a:r>
            <a:r>
              <a:rPr lang="en-US" altLang="zh-CN" sz="3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7441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635061" y="190264"/>
            <a:ext cx="9723796" cy="584775"/>
          </a:xfrm>
          <a:prstGeom prst="rect">
            <a:avLst/>
          </a:prstGeom>
          <a:noFill/>
        </p:spPr>
        <p:txBody>
          <a:bodyPr wrap="square" rtlCol="0">
            <a:spAutoFit/>
          </a:bodyPr>
          <a:lstStyle/>
          <a:p>
            <a:r>
              <a:rPr lang="zh-CN" altLang="en-US" sz="3200" dirty="0" smtClean="0">
                <a:solidFill>
                  <a:schemeClr val="accent1"/>
                </a:solidFill>
                <a:latin typeface="微软雅黑" panose="020B0503020204020204" pitchFamily="34" charset="-122"/>
                <a:ea typeface="微软雅黑" panose="020B0503020204020204" pitchFamily="34" charset="-122"/>
              </a:rPr>
              <a:t>矩阵秩的计算</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935492" y="1319999"/>
            <a:ext cx="146706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例</a:t>
            </a:r>
            <a:r>
              <a:rPr lang="en-US" altLang="zh-CN" sz="3200" dirty="0">
                <a:latin typeface="微软雅黑" panose="020B0503020204020204" pitchFamily="34" charset="-122"/>
                <a:ea typeface="微软雅黑" panose="020B0503020204020204" pitchFamily="34" charset="-122"/>
              </a:rPr>
              <a:t>1. </a:t>
            </a:r>
            <a:r>
              <a:rPr lang="zh-CN" altLang="en-US" sz="3200" dirty="0" smtClean="0">
                <a:latin typeface="微软雅黑" panose="020B0503020204020204" pitchFamily="34" charset="-122"/>
                <a:ea typeface="微软雅黑" panose="020B0503020204020204" pitchFamily="34" charset="-122"/>
              </a:rPr>
              <a:t>求</a:t>
            </a:r>
            <a:endParaRPr lang="zh-CN" altLang="en-US" sz="3200" dirty="0">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59365648"/>
              </p:ext>
            </p:extLst>
          </p:nvPr>
        </p:nvGraphicFramePr>
        <p:xfrm>
          <a:off x="2402560" y="1335597"/>
          <a:ext cx="1136650" cy="639762"/>
        </p:xfrm>
        <a:graphic>
          <a:graphicData uri="http://schemas.openxmlformats.org/presentationml/2006/ole">
            <mc:AlternateContent xmlns:mc="http://schemas.openxmlformats.org/markup-compatibility/2006">
              <mc:Choice xmlns:v="urn:schemas-microsoft-com:vml" Requires="v">
                <p:oleObj spid="_x0000_s105494" name="Equation" r:id="rId3" imgW="330120" imgH="203040" progId="Equation.DSMT4">
                  <p:embed/>
                </p:oleObj>
              </mc:Choice>
              <mc:Fallback>
                <p:oleObj name="Equation" r:id="rId3" imgW="330120" imgH="203040" progId="Equation.DSMT4">
                  <p:embed/>
                  <p:pic>
                    <p:nvPicPr>
                      <p:cNvPr id="0" name=""/>
                      <p:cNvPicPr>
                        <a:picLocks noChangeAspect="1" noChangeArrowheads="1"/>
                      </p:cNvPicPr>
                      <p:nvPr/>
                    </p:nvPicPr>
                    <p:blipFill>
                      <a:blip r:embed="rId4"/>
                      <a:srcRect/>
                      <a:stretch>
                        <a:fillRect/>
                      </a:stretch>
                    </p:blipFill>
                    <p:spPr bwMode="auto">
                      <a:xfrm>
                        <a:off x="2402560" y="1335597"/>
                        <a:ext cx="11366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546421357"/>
              </p:ext>
            </p:extLst>
          </p:nvPr>
        </p:nvGraphicFramePr>
        <p:xfrm>
          <a:off x="3241675" y="2208213"/>
          <a:ext cx="4248150" cy="2489200"/>
        </p:xfrm>
        <a:graphic>
          <a:graphicData uri="http://schemas.openxmlformats.org/presentationml/2006/ole">
            <mc:AlternateContent xmlns:mc="http://schemas.openxmlformats.org/markup-compatibility/2006">
              <mc:Choice xmlns:v="urn:schemas-microsoft-com:vml" Requires="v">
                <p:oleObj spid="_x0000_s105495" name="Equation" r:id="rId5" imgW="1562040" imgH="914400" progId="Equation.DSMT4">
                  <p:embed/>
                </p:oleObj>
              </mc:Choice>
              <mc:Fallback>
                <p:oleObj name="Equation" r:id="rId5" imgW="1562040" imgH="914400" progId="Equation.DSMT4">
                  <p:embed/>
                  <p:pic>
                    <p:nvPicPr>
                      <p:cNvPr id="0" name=""/>
                      <p:cNvPicPr>
                        <a:picLocks noChangeAspect="1" noChangeArrowheads="1"/>
                      </p:cNvPicPr>
                      <p:nvPr/>
                    </p:nvPicPr>
                    <p:blipFill>
                      <a:blip r:embed="rId6"/>
                      <a:srcRect/>
                      <a:stretch>
                        <a:fillRect/>
                      </a:stretch>
                    </p:blipFill>
                    <p:spPr bwMode="auto">
                      <a:xfrm>
                        <a:off x="3241675" y="2208213"/>
                        <a:ext cx="424815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015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8 L -8.33333E-7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2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635061" y="190264"/>
            <a:ext cx="9723796" cy="584775"/>
          </a:xfrm>
          <a:prstGeom prst="rect">
            <a:avLst/>
          </a:prstGeom>
          <a:noFill/>
        </p:spPr>
        <p:txBody>
          <a:bodyPr wrap="square" rtlCol="0">
            <a:spAutoFit/>
          </a:bodyPr>
          <a:lstStyle/>
          <a:p>
            <a:r>
              <a:rPr lang="zh-CN" altLang="en-US" sz="3200" b="1" dirty="0" smtClean="0">
                <a:solidFill>
                  <a:schemeClr val="accent1"/>
                </a:solidFill>
              </a:rPr>
              <a:t>矩阵秩的计算</a:t>
            </a:r>
            <a:endParaRPr lang="zh-CN" altLang="en-US" sz="3200" b="1" dirty="0">
              <a:solidFill>
                <a:schemeClr val="accent1"/>
              </a:solidFill>
            </a:endParaRPr>
          </a:p>
        </p:txBody>
      </p:sp>
      <p:sp>
        <p:nvSpPr>
          <p:cNvPr id="2" name="矩形 1"/>
          <p:cNvSpPr/>
          <p:nvPr/>
        </p:nvSpPr>
        <p:spPr>
          <a:xfrm>
            <a:off x="970232" y="1027611"/>
            <a:ext cx="1005403"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rPr>
              <a:t>解：</a:t>
            </a:r>
            <a:endParaRPr lang="zh-CN" altLang="en-US" sz="3200" dirty="0">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09743862"/>
              </p:ext>
            </p:extLst>
          </p:nvPr>
        </p:nvGraphicFramePr>
        <p:xfrm>
          <a:off x="1760538" y="2017713"/>
          <a:ext cx="8597900" cy="2489200"/>
        </p:xfrm>
        <a:graphic>
          <a:graphicData uri="http://schemas.openxmlformats.org/presentationml/2006/ole">
            <mc:AlternateContent xmlns:mc="http://schemas.openxmlformats.org/markup-compatibility/2006">
              <mc:Choice xmlns:v="urn:schemas-microsoft-com:vml" Requires="v">
                <p:oleObj spid="_x0000_s106518" name="Equation" r:id="rId3" imgW="3162240" imgH="914400" progId="Equation.DSMT4">
                  <p:embed/>
                </p:oleObj>
              </mc:Choice>
              <mc:Fallback>
                <p:oleObj name="Equation" r:id="rId3" imgW="3162240" imgH="914400" progId="Equation.DSMT4">
                  <p:embed/>
                  <p:pic>
                    <p:nvPicPr>
                      <p:cNvPr id="0" name=""/>
                      <p:cNvPicPr>
                        <a:picLocks noChangeAspect="1" noChangeArrowheads="1"/>
                      </p:cNvPicPr>
                      <p:nvPr/>
                    </p:nvPicPr>
                    <p:blipFill>
                      <a:blip r:embed="rId4"/>
                      <a:srcRect/>
                      <a:stretch>
                        <a:fillRect/>
                      </a:stretch>
                    </p:blipFill>
                    <p:spPr bwMode="auto">
                      <a:xfrm>
                        <a:off x="1760538" y="2017713"/>
                        <a:ext cx="859790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23535421"/>
              </p:ext>
            </p:extLst>
          </p:nvPr>
        </p:nvGraphicFramePr>
        <p:xfrm>
          <a:off x="1909597" y="4911133"/>
          <a:ext cx="2011363" cy="639762"/>
        </p:xfrm>
        <a:graphic>
          <a:graphicData uri="http://schemas.openxmlformats.org/presentationml/2006/ole">
            <mc:AlternateContent xmlns:mc="http://schemas.openxmlformats.org/markup-compatibility/2006">
              <mc:Choice xmlns:v="urn:schemas-microsoft-com:vml" Requires="v">
                <p:oleObj spid="_x0000_s106519" name="Equation" r:id="rId5" imgW="583920" imgH="203040" progId="Equation.DSMT4">
                  <p:embed/>
                </p:oleObj>
              </mc:Choice>
              <mc:Fallback>
                <p:oleObj name="Equation" r:id="rId5" imgW="583920" imgH="203040" progId="Equation.DSMT4">
                  <p:embed/>
                  <p:pic>
                    <p:nvPicPr>
                      <p:cNvPr id="0" name=""/>
                      <p:cNvPicPr>
                        <a:picLocks noChangeAspect="1" noChangeArrowheads="1"/>
                      </p:cNvPicPr>
                      <p:nvPr/>
                    </p:nvPicPr>
                    <p:blipFill>
                      <a:blip r:embed="rId6"/>
                      <a:srcRect/>
                      <a:stretch>
                        <a:fillRect/>
                      </a:stretch>
                    </p:blipFill>
                    <p:spPr bwMode="auto">
                      <a:xfrm>
                        <a:off x="1909597" y="4911133"/>
                        <a:ext cx="2011363"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278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8 L -8.33333E-7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2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矩阵秩的等式</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内容占位符 2"/>
              <p:cNvSpPr txBox="1">
                <a:spLocks/>
              </p:cNvSpPr>
              <p:nvPr/>
            </p:nvSpPr>
            <p:spPr>
              <a:xfrm>
                <a:off x="838200" y="1275008"/>
                <a:ext cx="10515600" cy="49019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14:m>
                  <m:oMath xmlns:m="http://schemas.openxmlformats.org/officeDocument/2006/math">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1</m:t>
                        </m:r>
                      </m:e>
                    </m:d>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设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r>
                          <a:rPr lang="en-US" altLang="zh-CN" i="1" smtClean="0">
                            <a:solidFill>
                              <a:srgbClr val="0B338B"/>
                            </a:solidFill>
                            <a:latin typeface="Cambria Math" panose="02040503050406030204" pitchFamily="18" charset="0"/>
                          </a:rPr>
                          <m:t>𝑠</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𝑛</m:t>
                        </m:r>
                      </m:sup>
                    </m:sSup>
                  </m:oMath>
                </a14:m>
                <a:r>
                  <a:rPr lang="zh-CN" altLang="en-US" dirty="0" smtClean="0">
                    <a:solidFill>
                      <a:srgbClr val="0B338B"/>
                    </a:solidFill>
                  </a:rPr>
                  <a:t>，</a:t>
                </a:r>
                <a14:m>
                  <m:oMath xmlns:m="http://schemas.openxmlformats.org/officeDocument/2006/math">
                    <m:r>
                      <a:rPr lang="en-US" altLang="zh-CN" i="1" dirty="0" smtClean="0">
                        <a:solidFill>
                          <a:srgbClr val="0B338B"/>
                        </a:solidFill>
                        <a:latin typeface="Cambria Math" panose="02040503050406030204" pitchFamily="18" charset="0"/>
                      </a:rPr>
                      <m:t>𝑃</m:t>
                    </m:r>
                    <m:r>
                      <a:rPr lang="en-US" altLang="zh-CN" i="1" dirty="0" smtClean="0">
                        <a:solidFill>
                          <a:srgbClr val="0B338B"/>
                        </a:solidFill>
                        <a:latin typeface="Cambria Math" panose="02040503050406030204" pitchFamily="18" charset="0"/>
                      </a:rPr>
                      <m:t>,</m:t>
                    </m:r>
                    <m:r>
                      <a:rPr lang="en-US" altLang="zh-CN" i="1" dirty="0" smtClean="0">
                        <a:solidFill>
                          <a:srgbClr val="0B338B"/>
                        </a:solidFill>
                        <a:latin typeface="Cambria Math" panose="02040503050406030204" pitchFamily="18" charset="0"/>
                      </a:rPr>
                      <m:t>𝑄</m:t>
                    </m:r>
                  </m:oMath>
                </a14:m>
                <a:r>
                  <a:rPr lang="zh-CN" altLang="en-US" dirty="0" smtClean="0">
                    <a:solidFill>
                      <a:srgbClr val="0B338B"/>
                    </a:solidFill>
                  </a:rPr>
                  <a:t> 分别为 </a:t>
                </a:r>
                <a14:m>
                  <m:oMath xmlns:m="http://schemas.openxmlformats.org/officeDocument/2006/math">
                    <m:r>
                      <a:rPr lang="en-US" altLang="zh-CN" i="1" smtClean="0">
                        <a:solidFill>
                          <a:srgbClr val="0B338B"/>
                        </a:solidFill>
                        <a:latin typeface="Cambria Math" panose="02040503050406030204" pitchFamily="18" charset="0"/>
                      </a:rPr>
                      <m:t>𝑠</m:t>
                    </m:r>
                  </m:oMath>
                </a14:m>
                <a:r>
                  <a:rPr lang="zh-CN" altLang="en-US" dirty="0" smtClean="0">
                    <a:solidFill>
                      <a:srgbClr val="0B338B"/>
                    </a:solidFill>
                  </a:rPr>
                  <a:t> 阶和 </a:t>
                </a:r>
                <a14:m>
                  <m:oMath xmlns:m="http://schemas.openxmlformats.org/officeDocument/2006/math">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rPr>
                      <m:t> </m:t>
                    </m:r>
                  </m:oMath>
                </a14:m>
                <a:r>
                  <a:rPr lang="zh-CN" altLang="en-US" dirty="0" smtClean="0">
                    <a:solidFill>
                      <a:srgbClr val="0B338B"/>
                    </a:solidFill>
                  </a:rPr>
                  <a:t>阶可逆矩阵，则</a:t>
                </a:r>
                <a:endParaRPr lang="en-US" altLang="zh-CN" dirty="0" smtClean="0">
                  <a:solidFill>
                    <a:srgbClr val="0B338B"/>
                  </a:solidFill>
                </a:endParaRPr>
              </a:p>
              <a:p>
                <a:pPr marL="0" indent="0" algn="ctr">
                  <a:lnSpc>
                    <a:spcPct val="150000"/>
                  </a:lnSpc>
                  <a:buFont typeface="Arial" panose="020B0604020202020204" pitchFamily="34" charset="0"/>
                  <a:buNone/>
                </a:pPr>
                <a14:m>
                  <m:oMath xmlns:m="http://schemas.openxmlformats.org/officeDocument/2006/math">
                    <m:r>
                      <a:rPr lang="en-US" altLang="zh-CN" i="1" smtClean="0">
                        <a:solidFill>
                          <a:srgbClr val="0B338B"/>
                        </a:solidFill>
                        <a:latin typeface="Cambria Math" panose="02040503050406030204" pitchFamily="18" charset="0"/>
                      </a:rPr>
                      <m:t>𝑟</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𝑃𝐴</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𝐴𝑄</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𝑃𝐴𝑄</m:t>
                    </m:r>
                    <m:r>
                      <a:rPr lang="en-US" altLang="zh-CN" i="1" smtClean="0">
                        <a:solidFill>
                          <a:srgbClr val="0B338B"/>
                        </a:solidFill>
                        <a:latin typeface="Cambria Math" panose="02040503050406030204" pitchFamily="18" charset="0"/>
                      </a:rPr>
                      <m:t>)</m:t>
                    </m:r>
                  </m:oMath>
                </a14:m>
                <a:r>
                  <a:rPr lang="en-US" altLang="zh-CN" dirty="0" smtClean="0">
                    <a:solidFill>
                      <a:srgbClr val="0B338B"/>
                    </a:solidFill>
                  </a:rPr>
                  <a:t>. </a:t>
                </a:r>
              </a:p>
              <a:p>
                <a:pPr marL="0" indent="0">
                  <a:lnSpc>
                    <a:spcPct val="150000"/>
                  </a:lnSpc>
                  <a:spcBef>
                    <a:spcPts val="2400"/>
                  </a:spcBef>
                  <a:buFont typeface="Arial" panose="020B0604020202020204" pitchFamily="34" charset="0"/>
                  <a:buNone/>
                </a:pPr>
                <a14:m>
                  <m:oMath xmlns:m="http://schemas.openxmlformats.org/officeDocument/2006/math">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2</m:t>
                        </m:r>
                      </m:e>
                    </m:d>
                  </m:oMath>
                </a14:m>
                <a:r>
                  <a:rPr lang="zh-CN" altLang="en-US" dirty="0" smtClean="0">
                    <a:solidFill>
                      <a:srgbClr val="0B338B"/>
                    </a:solidFill>
                  </a:rPr>
                  <a:t> 设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𝑛</m:t>
                        </m:r>
                      </m:sup>
                    </m:sSup>
                  </m:oMath>
                </a14:m>
                <a:r>
                  <a:rPr lang="zh-CN" altLang="en-US" dirty="0" smtClean="0">
                    <a:solidFill>
                      <a:srgbClr val="0B338B"/>
                    </a:solidFill>
                  </a:rPr>
                  <a:t>，则 </a:t>
                </a:r>
                <a14:m>
                  <m:oMath xmlns:m="http://schemas.openxmlformats.org/officeDocument/2006/math">
                    <m:r>
                      <a:rPr lang="en-US" altLang="zh-CN" i="1" dirty="0" smtClean="0">
                        <a:solidFill>
                          <a:srgbClr val="0B338B"/>
                        </a:solidFill>
                        <a:latin typeface="Cambria Math" panose="02040503050406030204" pitchFamily="18" charset="0"/>
                      </a:rPr>
                      <m:t>𝑟</m:t>
                    </m:r>
                    <m:r>
                      <a:rPr lang="en-US" altLang="zh-CN" i="1" dirty="0" smtClean="0">
                        <a:solidFill>
                          <a:srgbClr val="0B338B"/>
                        </a:solidFill>
                        <a:latin typeface="Cambria Math" panose="02040503050406030204" pitchFamily="18" charset="0"/>
                      </a:rPr>
                      <m:t>(</m:t>
                    </m:r>
                    <m:r>
                      <a:rPr lang="en-US" altLang="zh-CN" i="1" dirty="0" smtClean="0">
                        <a:solidFill>
                          <a:srgbClr val="0B338B"/>
                        </a:solidFill>
                        <a:latin typeface="Cambria Math" panose="02040503050406030204" pitchFamily="18" charset="0"/>
                      </a:rPr>
                      <m:t>𝐴</m:t>
                    </m:r>
                    <m:r>
                      <a:rPr lang="en-US" altLang="zh-CN" i="1" dirty="0" smtClean="0">
                        <a:solidFill>
                          <a:srgbClr val="0B338B"/>
                        </a:solidFill>
                        <a:latin typeface="Cambria Math" panose="02040503050406030204" pitchFamily="18" charset="0"/>
                      </a:rPr>
                      <m:t>)=</m:t>
                    </m:r>
                    <m:r>
                      <a:rPr lang="en-US" altLang="zh-CN" i="1" dirty="0" smtClean="0">
                        <a:solidFill>
                          <a:srgbClr val="0B338B"/>
                        </a:solidFill>
                        <a:latin typeface="Cambria Math" panose="02040503050406030204" pitchFamily="18" charset="0"/>
                      </a:rPr>
                      <m:t>𝑛</m:t>
                    </m:r>
                    <m:r>
                      <a:rPr lang="en-US" altLang="zh-CN" i="1" dirty="0" smtClean="0">
                        <a:solidFill>
                          <a:srgbClr val="0B338B"/>
                        </a:solidFill>
                        <a:latin typeface="Cambria Math" panose="02040503050406030204" pitchFamily="18" charset="0"/>
                        <a:ea typeface="Cambria Math" panose="02040503050406030204" pitchFamily="18" charset="0"/>
                      </a:rPr>
                      <m:t>⇔</m:t>
                    </m:r>
                    <m:r>
                      <a:rPr lang="en-US" altLang="zh-CN" i="1" dirty="0" smtClean="0">
                        <a:solidFill>
                          <a:srgbClr val="0B338B"/>
                        </a:solidFill>
                        <a:latin typeface="Cambria Math" panose="02040503050406030204" pitchFamily="18" charset="0"/>
                        <a:ea typeface="Cambria Math" panose="02040503050406030204" pitchFamily="18" charset="0"/>
                      </a:rPr>
                      <m:t>𝐴</m:t>
                    </m:r>
                  </m:oMath>
                </a14:m>
                <a:r>
                  <a:rPr lang="zh-CN" altLang="en-US" dirty="0" smtClean="0">
                    <a:solidFill>
                      <a:srgbClr val="0B338B"/>
                    </a:solidFill>
                  </a:rPr>
                  <a:t> 可逆</a:t>
                </a:r>
                <a:r>
                  <a:rPr lang="en-US" altLang="zh-CN" dirty="0" smtClean="0">
                    <a:solidFill>
                      <a:srgbClr val="0B338B"/>
                    </a:solidFill>
                  </a:rPr>
                  <a:t>. </a:t>
                </a:r>
              </a:p>
              <a:p>
                <a:pPr marL="0" indent="0">
                  <a:lnSpc>
                    <a:spcPct val="150000"/>
                  </a:lnSpc>
                  <a:buNone/>
                </a:pPr>
                <a14:m>
                  <m:oMath xmlns:m="http://schemas.openxmlformats.org/officeDocument/2006/math">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3</m:t>
                        </m:r>
                      </m:e>
                    </m:d>
                  </m:oMath>
                </a14:m>
                <a:r>
                  <a:rPr lang="en-US" altLang="zh-CN" dirty="0">
                    <a:solidFill>
                      <a:srgbClr val="0B338B"/>
                    </a:solidFill>
                  </a:rPr>
                  <a:t>  </a:t>
                </a:r>
                <a14:m>
                  <m:oMath xmlns:m="http://schemas.openxmlformats.org/officeDocument/2006/math">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𝐴</m:t>
                        </m:r>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𝐴</m:t>
                            </m:r>
                          </m:e>
                          <m:sup>
                            <m:r>
                              <a:rPr lang="en-US" altLang="zh-CN" i="1">
                                <a:solidFill>
                                  <a:srgbClr val="0B338B"/>
                                </a:solidFill>
                                <a:latin typeface="Cambria Math" panose="02040503050406030204" pitchFamily="18" charset="0"/>
                              </a:rPr>
                              <m:t>′</m:t>
                            </m:r>
                          </m:sup>
                        </m:sSup>
                      </m:e>
                    </m:d>
                    <m:r>
                      <a:rPr lang="en-US" altLang="zh-CN" i="1">
                        <a:solidFill>
                          <a:srgbClr val="0B338B"/>
                        </a:solidFill>
                        <a:latin typeface="Cambria Math" panose="02040503050406030204" pitchFamily="18" charset="0"/>
                      </a:rPr>
                      <m:t>. </m:t>
                    </m:r>
                  </m:oMath>
                </a14:m>
                <a:endParaRPr lang="en-US" altLang="zh-CN" dirty="0">
                  <a:solidFill>
                    <a:srgbClr val="0B338B"/>
                  </a:solidFill>
                </a:endParaRPr>
              </a:p>
              <a:p>
                <a:pPr marL="0" indent="0">
                  <a:lnSpc>
                    <a:spcPct val="150000"/>
                  </a:lnSpc>
                  <a:buNone/>
                </a:pPr>
                <a14:m>
                  <m:oMath xmlns:m="http://schemas.openxmlformats.org/officeDocument/2006/math">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4</m:t>
                        </m:r>
                      </m:e>
                    </m:d>
                  </m:oMath>
                </a14:m>
                <a:r>
                  <a:rPr lang="en-US" altLang="zh-CN" i="1" dirty="0">
                    <a:solidFill>
                      <a:srgbClr val="0B338B"/>
                    </a:solidFill>
                    <a:latin typeface="Cambria Math" panose="02040503050406030204" pitchFamily="18" charset="0"/>
                  </a:rPr>
                  <a:t>  </a:t>
                </a:r>
                <a14:m>
                  <m:oMath xmlns:m="http://schemas.openxmlformats.org/officeDocument/2006/math">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𝐴</m:t>
                              </m:r>
                            </m:e>
                            <m:e>
                              <m:r>
                                <a:rPr lang="en-US" altLang="zh-CN" i="1">
                                  <a:solidFill>
                                    <a:srgbClr val="0B338B"/>
                                  </a:solidFill>
                                  <a:latin typeface="Cambria Math" panose="02040503050406030204" pitchFamily="18" charset="0"/>
                                </a:rPr>
                                <m:t>0</m:t>
                              </m:r>
                            </m:e>
                          </m:mr>
                          <m:mr>
                            <m:e>
                              <m: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𝐵</m:t>
                              </m:r>
                            </m:e>
                          </m:mr>
                        </m:m>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𝐴</m:t>
                        </m:r>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𝐵</m:t>
                        </m:r>
                      </m:e>
                    </m:d>
                    <m:r>
                      <a:rPr lang="en-US" altLang="zh-CN" i="1">
                        <a:solidFill>
                          <a:srgbClr val="0B338B"/>
                        </a:solidFill>
                        <a:latin typeface="Cambria Math" panose="02040503050406030204" pitchFamily="18" charset="0"/>
                      </a:rPr>
                      <m:t>. </m:t>
                    </m:r>
                  </m:oMath>
                </a14:m>
                <a:endParaRPr lang="en-US" altLang="zh-CN" i="1" dirty="0">
                  <a:solidFill>
                    <a:srgbClr val="0B338B"/>
                  </a:solidFill>
                  <a:latin typeface="Cambria Math" panose="02040503050406030204" pitchFamily="18" charset="0"/>
                </a:endParaRPr>
              </a:p>
              <a:p>
                <a:pPr marL="0" indent="0">
                  <a:lnSpc>
                    <a:spcPct val="150000"/>
                  </a:lnSpc>
                  <a:spcBef>
                    <a:spcPts val="2400"/>
                  </a:spcBef>
                  <a:buFont typeface="Arial" panose="020B0604020202020204" pitchFamily="34" charset="0"/>
                  <a:buNone/>
                </a:pPr>
                <a:endParaRPr lang="en-US" altLang="zh-CN" dirty="0" smtClean="0">
                  <a:solidFill>
                    <a:srgbClr val="0B338B"/>
                  </a:solidFill>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838200" y="1275008"/>
                <a:ext cx="10515600" cy="4901954"/>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189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txBox="1">
                <a:spLocks/>
              </p:cNvSpPr>
              <p:nvPr/>
            </p:nvSpPr>
            <p:spPr>
              <a:xfrm>
                <a:off x="838200" y="880636"/>
                <a:ext cx="10515600" cy="59773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14:m>
                  <m:oMath xmlns:m="http://schemas.openxmlformats.org/officeDocument/2006/math">
                    <m:r>
                      <a:rPr lang="zh-CN" altLang="en-US" b="1" i="1">
                        <a:solidFill>
                          <a:srgbClr val="0B338B"/>
                        </a:solidFill>
                        <a:latin typeface="Cambria Math"/>
                      </a:rPr>
                      <m:t>例</m:t>
                    </m:r>
                  </m:oMath>
                </a14:m>
                <a:r>
                  <a:rPr lang="zh-CN" altLang="en-US" dirty="0" smtClean="0">
                    <a:solidFill>
                      <a:srgbClr val="0B338B"/>
                    </a:solidFill>
                  </a:rPr>
                  <a:t> 设 </a:t>
                </a:r>
                <a14:m>
                  <m:oMath xmlns:m="http://schemas.openxmlformats.org/officeDocument/2006/math">
                    <m:r>
                      <a:rPr lang="en-US" altLang="zh-CN" b="0" i="1" dirty="0" smtClean="0">
                        <a:solidFill>
                          <a:srgbClr val="0B338B"/>
                        </a:solidFill>
                        <a:latin typeface="Cambria Math" panose="02040503050406030204" pitchFamily="18" charset="0"/>
                      </a:rPr>
                      <m:t>𝐴</m:t>
                    </m:r>
                    <m:r>
                      <a:rPr lang="en-US" altLang="zh-CN" b="0" i="1" dirty="0" smtClean="0">
                        <a:solidFill>
                          <a:srgbClr val="0B338B"/>
                        </a:solidFill>
                        <a:latin typeface="Cambria Math" panose="02040503050406030204" pitchFamily="18" charset="0"/>
                      </a:rPr>
                      <m:t>∈</m:t>
                    </m:r>
                    <m:sSup>
                      <m:sSupPr>
                        <m:ctrlPr>
                          <a:rPr lang="en-US" altLang="zh-CN" b="0" i="1" dirty="0" smtClean="0">
                            <a:solidFill>
                              <a:srgbClr val="0B338B"/>
                            </a:solidFill>
                            <a:latin typeface="Cambria Math"/>
                          </a:rPr>
                        </m:ctrlPr>
                      </m:sSupPr>
                      <m:e>
                        <m:r>
                          <a:rPr lang="en-US" altLang="zh-CN" b="0" i="1" dirty="0" smtClean="0">
                            <a:solidFill>
                              <a:srgbClr val="0B338B"/>
                            </a:solidFill>
                            <a:latin typeface="Cambria Math" panose="02040503050406030204" pitchFamily="18" charset="0"/>
                          </a:rPr>
                          <m:t>𝐹</m:t>
                        </m:r>
                      </m:e>
                      <m:sup>
                        <m:r>
                          <a:rPr lang="en-US" altLang="zh-CN" b="0" i="1" dirty="0" smtClean="0">
                            <a:solidFill>
                              <a:srgbClr val="0B338B"/>
                            </a:solidFill>
                            <a:latin typeface="Cambria Math" panose="02040503050406030204" pitchFamily="18" charset="0"/>
                          </a:rPr>
                          <m:t>𝑛</m:t>
                        </m:r>
                        <m:r>
                          <a:rPr lang="en-US" altLang="zh-CN" b="0" i="1" dirty="0" smtClean="0">
                            <a:solidFill>
                              <a:srgbClr val="0B338B"/>
                            </a:solidFill>
                            <a:latin typeface="Cambria Math" panose="02040503050406030204" pitchFamily="18" charset="0"/>
                            <a:ea typeface="Cambria Math" panose="02040503050406030204" pitchFamily="18" charset="0"/>
                          </a:rPr>
                          <m:t>×</m:t>
                        </m:r>
                        <m:r>
                          <a:rPr lang="en-US" altLang="zh-CN" b="0" i="1" dirty="0" smtClean="0">
                            <a:solidFill>
                              <a:srgbClr val="0B338B"/>
                            </a:solidFill>
                            <a:latin typeface="Cambria Math" panose="02040503050406030204" pitchFamily="18" charset="0"/>
                            <a:ea typeface="Cambria Math" panose="02040503050406030204" pitchFamily="18" charset="0"/>
                          </a:rPr>
                          <m:t>𝑛</m:t>
                        </m:r>
                      </m:sup>
                    </m:sSup>
                  </m:oMath>
                </a14:m>
                <a:r>
                  <a:rPr lang="zh-CN" altLang="en-US" b="0" dirty="0" smtClean="0">
                    <a:solidFill>
                      <a:srgbClr val="0B338B"/>
                    </a:solidFill>
                    <a:ea typeface="Cambria Math" panose="02040503050406030204" pitchFamily="18" charset="0"/>
                  </a:rPr>
                  <a:t>，则</a:t>
                </a:r>
                <a14:m>
                  <m:oMath xmlns:m="http://schemas.openxmlformats.org/officeDocument/2006/math">
                    <m:r>
                      <a:rPr lang="en-US" altLang="zh-CN" b="0" i="0" smtClean="0">
                        <a:solidFill>
                          <a:srgbClr val="0B338B"/>
                        </a:solidFill>
                        <a:latin typeface="Cambria Math" panose="02040503050406030204" pitchFamily="18" charset="0"/>
                        <a:ea typeface="Cambria Math" panose="02040503050406030204" pitchFamily="18" charset="0"/>
                      </a:rPr>
                      <m:t> </m:t>
                    </m:r>
                    <m:sSup>
                      <m:sSupPr>
                        <m:ctrlPr>
                          <a:rPr lang="en-US" altLang="zh-CN" b="0" i="1" smtClean="0">
                            <a:solidFill>
                              <a:srgbClr val="0B338B"/>
                            </a:solidFill>
                            <a:latin typeface="Cambria Math"/>
                            <a:ea typeface="Cambria Math" panose="02040503050406030204" pitchFamily="18" charset="0"/>
                          </a:rPr>
                        </m:ctrlPr>
                      </m:sSupPr>
                      <m:e>
                        <m:r>
                          <a:rPr lang="en-US" altLang="zh-CN" b="0" i="1" smtClean="0">
                            <a:solidFill>
                              <a:srgbClr val="0B338B"/>
                            </a:solidFill>
                            <a:latin typeface="Cambria Math" panose="02040503050406030204" pitchFamily="18" charset="0"/>
                            <a:ea typeface="Cambria Math" panose="02040503050406030204" pitchFamily="18" charset="0"/>
                          </a:rPr>
                          <m:t>𝐴</m:t>
                        </m:r>
                      </m:e>
                      <m:sup>
                        <m:r>
                          <a:rPr lang="en-US" altLang="zh-CN" b="0" i="1" smtClean="0">
                            <a:solidFill>
                              <a:srgbClr val="0B338B"/>
                            </a:solidFill>
                            <a:latin typeface="Cambria Math" panose="02040503050406030204" pitchFamily="18" charset="0"/>
                            <a:ea typeface="Cambria Math" panose="02040503050406030204" pitchFamily="18" charset="0"/>
                          </a:rPr>
                          <m:t>2</m:t>
                        </m:r>
                      </m:sup>
                    </m:sSup>
                    <m:r>
                      <a:rPr lang="en-US" altLang="zh-CN" b="0" i="1" smtClean="0">
                        <a:solidFill>
                          <a:srgbClr val="0B338B"/>
                        </a:solidFill>
                        <a:latin typeface="Cambria Math" panose="02040503050406030204" pitchFamily="18" charset="0"/>
                        <a:ea typeface="Cambria Math" panose="02040503050406030204" pitchFamily="18" charset="0"/>
                      </a:rPr>
                      <m:t>=</m:t>
                    </m:r>
                    <m:r>
                      <a:rPr lang="en-US" altLang="zh-CN" b="0" i="1" smtClean="0">
                        <a:solidFill>
                          <a:srgbClr val="0B338B"/>
                        </a:solidFill>
                        <a:latin typeface="Cambria Math" panose="02040503050406030204" pitchFamily="18" charset="0"/>
                        <a:ea typeface="Cambria Math" panose="02040503050406030204" pitchFamily="18" charset="0"/>
                      </a:rPr>
                      <m:t>𝐼</m:t>
                    </m:r>
                    <m:r>
                      <a:rPr lang="en-US" altLang="zh-CN" b="0" i="1" smtClean="0">
                        <a:solidFill>
                          <a:srgbClr val="0B338B"/>
                        </a:solidFill>
                        <a:latin typeface="Cambria Math" panose="02040503050406030204" pitchFamily="18" charset="0"/>
                        <a:ea typeface="Cambria Math" panose="02040503050406030204" pitchFamily="18" charset="0"/>
                      </a:rPr>
                      <m:t> ⇔</m:t>
                    </m:r>
                    <m:r>
                      <a:rPr lang="en-US" altLang="zh-CN" b="0" i="1" smtClean="0">
                        <a:solidFill>
                          <a:srgbClr val="0B338B"/>
                        </a:solidFill>
                        <a:latin typeface="Cambria Math" panose="02040503050406030204" pitchFamily="18" charset="0"/>
                        <a:ea typeface="Cambria Math" panose="02040503050406030204" pitchFamily="18" charset="0"/>
                      </a:rPr>
                      <m:t>𝑟</m:t>
                    </m:r>
                    <m:d>
                      <m:dPr>
                        <m:ctrlPr>
                          <a:rPr lang="en-US" altLang="zh-CN" b="0" i="1" smtClean="0">
                            <a:solidFill>
                              <a:srgbClr val="0B338B"/>
                            </a:solidFill>
                            <a:latin typeface="Cambria Math"/>
                            <a:ea typeface="Cambria Math" panose="02040503050406030204" pitchFamily="18" charset="0"/>
                          </a:rPr>
                        </m:ctrlPr>
                      </m:dPr>
                      <m:e>
                        <m:r>
                          <a:rPr lang="en-US" altLang="zh-CN" b="0" i="1" smtClean="0">
                            <a:solidFill>
                              <a:srgbClr val="0B338B"/>
                            </a:solidFill>
                            <a:latin typeface="Cambria Math" panose="02040503050406030204" pitchFamily="18" charset="0"/>
                            <a:ea typeface="Cambria Math" panose="02040503050406030204" pitchFamily="18" charset="0"/>
                          </a:rPr>
                          <m:t>𝐴</m:t>
                        </m:r>
                        <m:r>
                          <a:rPr lang="en-US" altLang="zh-CN" b="0" i="1" smtClean="0">
                            <a:solidFill>
                              <a:srgbClr val="0B338B"/>
                            </a:solidFill>
                            <a:latin typeface="Cambria Math" panose="02040503050406030204" pitchFamily="18" charset="0"/>
                            <a:ea typeface="Cambria Math" panose="02040503050406030204" pitchFamily="18" charset="0"/>
                          </a:rPr>
                          <m:t>−</m:t>
                        </m:r>
                        <m:r>
                          <a:rPr lang="en-US" altLang="zh-CN" b="0" i="1" smtClean="0">
                            <a:solidFill>
                              <a:srgbClr val="0B338B"/>
                            </a:solidFill>
                            <a:latin typeface="Cambria Math" panose="02040503050406030204" pitchFamily="18" charset="0"/>
                            <a:ea typeface="Cambria Math" panose="02040503050406030204" pitchFamily="18" charset="0"/>
                          </a:rPr>
                          <m:t>𝐼</m:t>
                        </m:r>
                      </m:e>
                    </m:d>
                    <m:r>
                      <a:rPr lang="en-US" altLang="zh-CN" b="0" i="1" smtClean="0">
                        <a:solidFill>
                          <a:srgbClr val="0B338B"/>
                        </a:solidFill>
                        <a:latin typeface="Cambria Math" panose="02040503050406030204" pitchFamily="18" charset="0"/>
                        <a:ea typeface="Cambria Math" panose="02040503050406030204" pitchFamily="18" charset="0"/>
                      </a:rPr>
                      <m:t>+</m:t>
                    </m:r>
                    <m:r>
                      <a:rPr lang="en-US" altLang="zh-CN" b="0" i="1" smtClean="0">
                        <a:solidFill>
                          <a:srgbClr val="0B338B"/>
                        </a:solidFill>
                        <a:latin typeface="Cambria Math" panose="02040503050406030204" pitchFamily="18" charset="0"/>
                        <a:ea typeface="Cambria Math" panose="02040503050406030204" pitchFamily="18" charset="0"/>
                      </a:rPr>
                      <m:t>𝑟</m:t>
                    </m:r>
                    <m:d>
                      <m:dPr>
                        <m:ctrlPr>
                          <a:rPr lang="en-US" altLang="zh-CN" b="0" i="1" smtClean="0">
                            <a:solidFill>
                              <a:srgbClr val="0B338B"/>
                            </a:solidFill>
                            <a:latin typeface="Cambria Math"/>
                            <a:ea typeface="Cambria Math" panose="02040503050406030204" pitchFamily="18" charset="0"/>
                          </a:rPr>
                        </m:ctrlPr>
                      </m:dPr>
                      <m:e>
                        <m:r>
                          <a:rPr lang="en-US" altLang="zh-CN" b="0" i="1" smtClean="0">
                            <a:solidFill>
                              <a:srgbClr val="0B338B"/>
                            </a:solidFill>
                            <a:latin typeface="Cambria Math" panose="02040503050406030204" pitchFamily="18" charset="0"/>
                            <a:ea typeface="Cambria Math" panose="02040503050406030204" pitchFamily="18" charset="0"/>
                          </a:rPr>
                          <m:t>𝐴</m:t>
                        </m:r>
                        <m:r>
                          <a:rPr lang="en-US" altLang="zh-CN" b="0" i="1" smtClean="0">
                            <a:solidFill>
                              <a:srgbClr val="0B338B"/>
                            </a:solidFill>
                            <a:latin typeface="Cambria Math" panose="02040503050406030204" pitchFamily="18" charset="0"/>
                            <a:ea typeface="Cambria Math" panose="02040503050406030204" pitchFamily="18" charset="0"/>
                          </a:rPr>
                          <m:t>+</m:t>
                        </m:r>
                        <m:r>
                          <a:rPr lang="en-US" altLang="zh-CN" b="0" i="1" smtClean="0">
                            <a:solidFill>
                              <a:srgbClr val="0B338B"/>
                            </a:solidFill>
                            <a:latin typeface="Cambria Math" panose="02040503050406030204" pitchFamily="18" charset="0"/>
                            <a:ea typeface="Cambria Math" panose="02040503050406030204" pitchFamily="18" charset="0"/>
                          </a:rPr>
                          <m:t>𝐼</m:t>
                        </m:r>
                      </m:e>
                    </m:d>
                    <m:r>
                      <a:rPr lang="en-US" altLang="zh-CN" b="0" i="1" smtClean="0">
                        <a:solidFill>
                          <a:srgbClr val="0B338B"/>
                        </a:solidFill>
                        <a:latin typeface="Cambria Math" panose="02040503050406030204" pitchFamily="18" charset="0"/>
                        <a:ea typeface="Cambria Math" panose="02040503050406030204" pitchFamily="18" charset="0"/>
                      </a:rPr>
                      <m:t>=</m:t>
                    </m:r>
                    <m:r>
                      <a:rPr lang="en-US" altLang="zh-CN" b="0" i="1" smtClean="0">
                        <a:solidFill>
                          <a:srgbClr val="0B338B"/>
                        </a:solidFill>
                        <a:latin typeface="Cambria Math" panose="02040503050406030204" pitchFamily="18" charset="0"/>
                        <a:ea typeface="Cambria Math" panose="02040503050406030204" pitchFamily="18" charset="0"/>
                      </a:rPr>
                      <m:t>𝑛</m:t>
                    </m:r>
                  </m:oMath>
                </a14:m>
                <a:r>
                  <a:rPr lang="en-US" altLang="zh-CN" b="0" dirty="0" smtClean="0">
                    <a:solidFill>
                      <a:srgbClr val="0B338B"/>
                    </a:solidFill>
                    <a:ea typeface="Cambria Math" panose="02040503050406030204" pitchFamily="18" charset="0"/>
                  </a:rPr>
                  <a:t>. </a:t>
                </a:r>
              </a:p>
              <a:p>
                <a:pPr marL="0" indent="0">
                  <a:lnSpc>
                    <a:spcPct val="100000"/>
                  </a:lnSpc>
                  <a:buNone/>
                </a:pPr>
                <a:endParaRPr lang="en-US" altLang="zh-CN" b="1" dirty="0" smtClean="0">
                  <a:solidFill>
                    <a:srgbClr val="0B338B"/>
                  </a:solidFill>
                  <a:latin typeface="黑体" panose="02010609060101010101" pitchFamily="49" charset="-122"/>
                  <a:ea typeface="黑体" panose="02010609060101010101" pitchFamily="49" charset="-122"/>
                </a:endParaRPr>
              </a:p>
              <a:p>
                <a:pPr marL="0" indent="0">
                  <a:lnSpc>
                    <a:spcPct val="100000"/>
                  </a:lnSpc>
                  <a:buNone/>
                </a:pPr>
                <a:r>
                  <a:rPr lang="zh-CN" altLang="en-US" b="1" dirty="0" smtClean="0">
                    <a:solidFill>
                      <a:srgbClr val="0B338B"/>
                    </a:solidFill>
                    <a:latin typeface="黑体" panose="02010609060101010101" pitchFamily="49" charset="-122"/>
                    <a:ea typeface="黑体" panose="02010609060101010101" pitchFamily="49" charset="-122"/>
                  </a:rPr>
                  <a:t>证</a:t>
                </a:r>
                <a:r>
                  <a:rPr lang="zh-CN" altLang="en-US" dirty="0" smtClean="0">
                    <a:solidFill>
                      <a:srgbClr val="0B338B"/>
                    </a:solidFill>
                  </a:rPr>
                  <a:t>    </a:t>
                </a:r>
                <a14:m>
                  <m:oMath xmlns:m="http://schemas.openxmlformats.org/officeDocument/2006/math">
                    <m:d>
                      <m:dPr>
                        <m:ctrlPr>
                          <a:rPr lang="en-US" altLang="zh-CN" i="1" smtClean="0">
                            <a:solidFill>
                              <a:srgbClr val="0B338B"/>
                            </a:solidFill>
                            <a:latin typeface="Cambria Math"/>
                          </a:rPr>
                        </m:ctrlPr>
                      </m:dPr>
                      <m:e>
                        <m:m>
                          <m:mPr>
                            <m:mcs>
                              <m:mc>
                                <m:mcPr>
                                  <m:count m:val="2"/>
                                  <m:mcJc m:val="center"/>
                                </m:mcPr>
                              </m:mc>
                            </m:mcs>
                            <m:ctrlPr>
                              <a:rPr lang="en-US" altLang="zh-CN" i="1" smtClean="0">
                                <a:solidFill>
                                  <a:srgbClr val="0B338B"/>
                                </a:solidFill>
                                <a:latin typeface="Cambria Math"/>
                              </a:rPr>
                            </m:ctrlPr>
                          </m:mPr>
                          <m:mr>
                            <m:e>
                              <m:r>
                                <m:rPr>
                                  <m:brk m:alnAt="7"/>
                                </m:rPr>
                                <a:rPr lang="en-US" altLang="zh-CN" b="0" i="1" smtClean="0">
                                  <a:solidFill>
                                    <a:srgbClr val="0B338B"/>
                                  </a:solidFill>
                                  <a:latin typeface="Cambria Math" panose="02040503050406030204" pitchFamily="18" charset="0"/>
                                </a:rPr>
                                <m:t>𝐴</m:t>
                              </m:r>
                              <m:r>
                                <a:rPr lang="en-US" altLang="zh-CN" b="0" i="1" smtClean="0">
                                  <a:solidFill>
                                    <a:srgbClr val="0B338B"/>
                                  </a:solidFill>
                                  <a:latin typeface="Cambria Math" panose="02040503050406030204" pitchFamily="18" charset="0"/>
                                </a:rPr>
                                <m:t>+</m:t>
                              </m:r>
                              <m:r>
                                <a:rPr lang="en-US" altLang="zh-CN" b="0" i="1" smtClean="0">
                                  <a:solidFill>
                                    <a:srgbClr val="0B338B"/>
                                  </a:solidFill>
                                  <a:latin typeface="Cambria Math" panose="02040503050406030204" pitchFamily="18" charset="0"/>
                                </a:rPr>
                                <m:t>𝐼</m:t>
                              </m:r>
                            </m:e>
                            <m:e>
                              <m:r>
                                <a:rPr lang="en-US" altLang="zh-CN" b="0" i="1" smtClean="0">
                                  <a:solidFill>
                                    <a:srgbClr val="0B338B"/>
                                  </a:solidFill>
                                  <a:latin typeface="Cambria Math" panose="02040503050406030204" pitchFamily="18" charset="0"/>
                                </a:rPr>
                                <m:t>0</m:t>
                              </m:r>
                            </m:e>
                          </m:mr>
                          <m:mr>
                            <m:e>
                              <m:r>
                                <a:rPr lang="en-US" altLang="zh-CN" b="0" i="1" smtClean="0">
                                  <a:solidFill>
                                    <a:srgbClr val="0B338B"/>
                                  </a:solidFill>
                                  <a:latin typeface="Cambria Math" panose="02040503050406030204" pitchFamily="18" charset="0"/>
                                </a:rPr>
                                <m:t>0</m:t>
                              </m:r>
                            </m:e>
                            <m:e>
                              <m:r>
                                <a:rPr lang="en-US" altLang="zh-CN" b="0" i="1" smtClean="0">
                                  <a:solidFill>
                                    <a:srgbClr val="0B338B"/>
                                  </a:solidFill>
                                  <a:latin typeface="Cambria Math" panose="02040503050406030204" pitchFamily="18" charset="0"/>
                                </a:rPr>
                                <m:t>𝐴</m:t>
                              </m:r>
                              <m:r>
                                <a:rPr lang="en-US" altLang="zh-CN" b="0" i="1" smtClean="0">
                                  <a:solidFill>
                                    <a:srgbClr val="0B338B"/>
                                  </a:solidFill>
                                  <a:latin typeface="Cambria Math" panose="02040503050406030204" pitchFamily="18" charset="0"/>
                                </a:rPr>
                                <m:t>−</m:t>
                              </m:r>
                              <m:r>
                                <a:rPr lang="en-US" altLang="zh-CN" b="0" i="1" smtClean="0">
                                  <a:solidFill>
                                    <a:srgbClr val="0B338B"/>
                                  </a:solidFill>
                                  <a:latin typeface="Cambria Math" panose="02040503050406030204" pitchFamily="18" charset="0"/>
                                </a:rPr>
                                <m:t>𝐼</m:t>
                              </m:r>
                            </m:e>
                          </m:mr>
                        </m:m>
                      </m:e>
                    </m:d>
                    <m:groupChr>
                      <m:groupChrPr>
                        <m:chr m:val="→"/>
                        <m:vertJc m:val="bot"/>
                        <m:ctrlPr>
                          <a:rPr lang="en-US" altLang="zh-CN" i="1" smtClean="0">
                            <a:solidFill>
                              <a:srgbClr val="0B338B"/>
                            </a:solidFill>
                            <a:latin typeface="Cambria Math"/>
                          </a:rPr>
                        </m:ctrlPr>
                      </m:groupChrPr>
                      <m:e>
                        <m:r>
                          <m:rPr>
                            <m:brk m:alnAt="2"/>
                          </m:rPr>
                          <a:rPr lang="en-US" altLang="zh-CN" b="0" i="1" smtClean="0">
                            <a:solidFill>
                              <a:srgbClr val="0B338B"/>
                            </a:solidFill>
                            <a:latin typeface="Cambria Math" panose="02040503050406030204" pitchFamily="18" charset="0"/>
                          </a:rPr>
                          <m:t> </m:t>
                        </m:r>
                        <m:r>
                          <a:rPr lang="en-US" altLang="zh-CN" b="0" i="1" smtClean="0">
                            <a:solidFill>
                              <a:srgbClr val="0B338B"/>
                            </a:solidFill>
                            <a:latin typeface="Cambria Math" panose="02040503050406030204" pitchFamily="18" charset="0"/>
                          </a:rPr>
                          <m:t> </m:t>
                        </m:r>
                        <m:sSub>
                          <m:sSubPr>
                            <m:ctrlPr>
                              <a:rPr lang="en-US" altLang="zh-CN" b="0" i="1" smtClean="0">
                                <a:solidFill>
                                  <a:srgbClr val="0B338B"/>
                                </a:solidFill>
                                <a:latin typeface="Cambria Math"/>
                              </a:rPr>
                            </m:ctrlPr>
                          </m:sSubPr>
                          <m:e>
                            <m:r>
                              <m:rPr>
                                <m:brk m:alnAt="2"/>
                              </m:rPr>
                              <a:rPr lang="en-US" altLang="zh-CN" b="0" i="1" smtClean="0">
                                <a:solidFill>
                                  <a:srgbClr val="0B338B"/>
                                </a:solidFill>
                                <a:latin typeface="Cambria Math" panose="02040503050406030204" pitchFamily="18" charset="0"/>
                              </a:rPr>
                              <m:t>𝑟</m:t>
                            </m:r>
                          </m:e>
                          <m:sub>
                            <m:r>
                              <m:rPr>
                                <m:brk m:alnAt="2"/>
                              </m:rPr>
                              <a:rPr lang="en-US" altLang="zh-CN" b="0" i="1" smtClean="0">
                                <a:solidFill>
                                  <a:srgbClr val="0B338B"/>
                                </a:solidFill>
                                <a:latin typeface="Cambria Math" panose="02040503050406030204" pitchFamily="18" charset="0"/>
                              </a:rPr>
                              <m:t>2</m:t>
                            </m:r>
                          </m:sub>
                        </m:sSub>
                        <m:r>
                          <m:rPr>
                            <m:brk m:alnAt="2"/>
                          </m:rPr>
                          <a:rPr lang="en-US" altLang="zh-CN" b="0" i="1" smtClean="0">
                            <a:solidFill>
                              <a:srgbClr val="0B338B"/>
                            </a:solidFill>
                            <a:latin typeface="Cambria Math" panose="02040503050406030204" pitchFamily="18" charset="0"/>
                          </a:rPr>
                          <m:t>+</m:t>
                        </m:r>
                        <m:sSub>
                          <m:sSubPr>
                            <m:ctrlPr>
                              <a:rPr lang="en-US" altLang="zh-CN" b="0" i="1" smtClean="0">
                                <a:solidFill>
                                  <a:srgbClr val="0B338B"/>
                                </a:solidFill>
                                <a:latin typeface="Cambria Math"/>
                              </a:rPr>
                            </m:ctrlPr>
                          </m:sSubPr>
                          <m:e>
                            <m:r>
                              <m:rPr>
                                <m:brk m:alnAt="2"/>
                              </m:rPr>
                              <a:rPr lang="en-US" altLang="zh-CN" b="0" i="1" smtClean="0">
                                <a:solidFill>
                                  <a:srgbClr val="0B338B"/>
                                </a:solidFill>
                                <a:latin typeface="Cambria Math" panose="02040503050406030204" pitchFamily="18" charset="0"/>
                              </a:rPr>
                              <m:t>𝑟</m:t>
                            </m:r>
                          </m:e>
                          <m:sub>
                            <m:r>
                              <m:rPr>
                                <m:brk m:alnAt="2"/>
                              </m:rPr>
                              <a:rPr lang="en-US" altLang="zh-CN" b="0" i="1" smtClean="0">
                                <a:solidFill>
                                  <a:srgbClr val="0B338B"/>
                                </a:solidFill>
                                <a:latin typeface="Cambria Math" panose="02040503050406030204" pitchFamily="18" charset="0"/>
                              </a:rPr>
                              <m:t>1</m:t>
                            </m:r>
                          </m:sub>
                        </m:sSub>
                        <m:r>
                          <m:rPr>
                            <m:brk m:alnAt="2"/>
                          </m:rPr>
                          <a:rPr lang="en-US" altLang="zh-CN" b="0" i="1" smtClean="0">
                            <a:solidFill>
                              <a:srgbClr val="0B338B"/>
                            </a:solidFill>
                            <a:latin typeface="Cambria Math" panose="02040503050406030204" pitchFamily="18" charset="0"/>
                          </a:rPr>
                          <m:t> </m:t>
                        </m:r>
                        <m:r>
                          <a:rPr lang="en-US" altLang="zh-CN" b="0" i="1" smtClean="0">
                            <a:solidFill>
                              <a:srgbClr val="0B338B"/>
                            </a:solidFill>
                            <a:latin typeface="Cambria Math" panose="02040503050406030204" pitchFamily="18" charset="0"/>
                          </a:rPr>
                          <m:t> </m:t>
                        </m:r>
                      </m:e>
                    </m:groupCh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e>
                            <m:e>
                              <m:r>
                                <a:rPr lang="en-US" altLang="zh-CN" i="1">
                                  <a:solidFill>
                                    <a:srgbClr val="0B338B"/>
                                  </a:solidFill>
                                  <a:latin typeface="Cambria Math" panose="02040503050406030204" pitchFamily="18" charset="0"/>
                                </a:rPr>
                                <m:t>0</m:t>
                              </m:r>
                            </m:e>
                          </m:mr>
                          <m:mr>
                            <m:e>
                              <m:r>
                                <a:rPr lang="en-US" altLang="zh-CN" b="0" i="1" smtClean="0">
                                  <a:solidFill>
                                    <a:srgbClr val="0B338B"/>
                                  </a:solidFill>
                                  <a:latin typeface="Cambria Math" panose="02040503050406030204" pitchFamily="18" charset="0"/>
                                </a:rPr>
                                <m:t>𝐴</m:t>
                              </m:r>
                              <m:r>
                                <a:rPr lang="en-US" altLang="zh-CN" b="0" i="1" smtClean="0">
                                  <a:solidFill>
                                    <a:srgbClr val="0B338B"/>
                                  </a:solidFill>
                                  <a:latin typeface="Cambria Math" panose="02040503050406030204" pitchFamily="18" charset="0"/>
                                </a:rPr>
                                <m:t>+</m:t>
                              </m:r>
                              <m:r>
                                <a:rPr lang="en-US" altLang="zh-CN" b="0" i="1" smtClean="0">
                                  <a:solidFill>
                                    <a:srgbClr val="0B338B"/>
                                  </a:solidFill>
                                  <a:latin typeface="Cambria Math" panose="02040503050406030204" pitchFamily="18" charset="0"/>
                                </a:rPr>
                                <m:t>𝐼</m:t>
                              </m:r>
                            </m:e>
                            <m:e>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e>
                          </m:mr>
                        </m:m>
                      </m:e>
                    </m:d>
                    <m:groupChr>
                      <m:groupChrPr>
                        <m:chr m:val="→"/>
                        <m:vertJc m:val="bot"/>
                        <m:ctrlPr>
                          <a:rPr lang="en-US" altLang="zh-CN" i="1">
                            <a:solidFill>
                              <a:srgbClr val="0B338B"/>
                            </a:solidFill>
                            <a:latin typeface="Cambria Math"/>
                          </a:rPr>
                        </m:ctrlPr>
                      </m:groupChrPr>
                      <m:e>
                        <m:r>
                          <m:rPr>
                            <m:brk m:alnAt="2"/>
                          </m:rP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 </m:t>
                        </m:r>
                        <m:sSub>
                          <m:sSubPr>
                            <m:ctrlPr>
                              <a:rPr lang="en-US" altLang="zh-CN" b="0" i="1" smtClean="0">
                                <a:solidFill>
                                  <a:srgbClr val="0B338B"/>
                                </a:solidFill>
                                <a:latin typeface="Cambria Math"/>
                              </a:rPr>
                            </m:ctrlPr>
                          </m:sSubPr>
                          <m:e>
                            <m:r>
                              <m:rPr>
                                <m:brk m:alnAt="2"/>
                              </m:rPr>
                              <a:rPr lang="en-US" altLang="zh-CN" b="0" i="1" smtClean="0">
                                <a:solidFill>
                                  <a:srgbClr val="0B338B"/>
                                </a:solidFill>
                                <a:latin typeface="Cambria Math" panose="02040503050406030204" pitchFamily="18" charset="0"/>
                              </a:rPr>
                              <m:t>𝑐</m:t>
                            </m:r>
                          </m:e>
                          <m:sub>
                            <m:r>
                              <m:rPr>
                                <m:brk m:alnAt="2"/>
                              </m:rPr>
                              <a:rPr lang="en-US" altLang="zh-CN" b="0" i="1" smtClean="0">
                                <a:solidFill>
                                  <a:srgbClr val="0B338B"/>
                                </a:solidFill>
                                <a:latin typeface="Cambria Math" panose="02040503050406030204" pitchFamily="18" charset="0"/>
                              </a:rPr>
                              <m:t>1</m:t>
                            </m:r>
                          </m:sub>
                        </m:sSub>
                        <m:r>
                          <m:rPr>
                            <m:brk m:alnAt="2"/>
                          </m:rPr>
                          <a:rPr lang="en-US" altLang="zh-CN" b="0" i="1" smtClean="0">
                            <a:solidFill>
                              <a:srgbClr val="0B338B"/>
                            </a:solidFill>
                            <a:latin typeface="Cambria Math" panose="02040503050406030204" pitchFamily="18" charset="0"/>
                          </a:rPr>
                          <m:t>−</m:t>
                        </m:r>
                        <m:sSub>
                          <m:sSubPr>
                            <m:ctrlPr>
                              <a:rPr lang="en-US" altLang="zh-CN" b="0" i="1" smtClean="0">
                                <a:solidFill>
                                  <a:srgbClr val="0B338B"/>
                                </a:solidFill>
                                <a:latin typeface="Cambria Math"/>
                              </a:rPr>
                            </m:ctrlPr>
                          </m:sSubPr>
                          <m:e>
                            <m:r>
                              <m:rPr>
                                <m:brk m:alnAt="2"/>
                              </m:rPr>
                              <a:rPr lang="en-US" altLang="zh-CN" b="0" i="1" smtClean="0">
                                <a:solidFill>
                                  <a:srgbClr val="0B338B"/>
                                </a:solidFill>
                                <a:latin typeface="Cambria Math" panose="02040503050406030204" pitchFamily="18" charset="0"/>
                              </a:rPr>
                              <m:t>𝑐</m:t>
                            </m:r>
                          </m:e>
                          <m:sub>
                            <m:r>
                              <m:rPr>
                                <m:brk m:alnAt="2"/>
                              </m:rPr>
                              <a:rPr lang="en-US" altLang="zh-CN" b="0" i="1" smtClean="0">
                                <a:solidFill>
                                  <a:srgbClr val="0B338B"/>
                                </a:solidFill>
                                <a:latin typeface="Cambria Math" panose="02040503050406030204" pitchFamily="18" charset="0"/>
                              </a:rPr>
                              <m:t>2</m:t>
                            </m:r>
                          </m:sub>
                        </m:sSub>
                        <m:r>
                          <m:rPr>
                            <m:brk m:alnAt="2"/>
                          </m:rP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 </m:t>
                        </m:r>
                      </m:e>
                    </m:groupCh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e>
                            <m:e>
                              <m:r>
                                <a:rPr lang="en-US" altLang="zh-CN" i="1">
                                  <a:solidFill>
                                    <a:srgbClr val="0B338B"/>
                                  </a:solidFill>
                                  <a:latin typeface="Cambria Math" panose="02040503050406030204" pitchFamily="18" charset="0"/>
                                </a:rPr>
                                <m:t>0</m:t>
                              </m:r>
                            </m:e>
                          </m:mr>
                          <m:mr>
                            <m:e>
                              <m:r>
                                <a:rPr lang="en-US" altLang="zh-CN" b="0" i="1" smtClean="0">
                                  <a:solidFill>
                                    <a:srgbClr val="0B338B"/>
                                  </a:solidFill>
                                  <a:latin typeface="Cambria Math" panose="02040503050406030204" pitchFamily="18" charset="0"/>
                                </a:rPr>
                                <m:t>2</m:t>
                              </m:r>
                              <m:r>
                                <a:rPr lang="en-US" altLang="zh-CN" b="0" i="1" smtClean="0">
                                  <a:solidFill>
                                    <a:srgbClr val="0B338B"/>
                                  </a:solidFill>
                                  <a:latin typeface="Cambria Math" panose="02040503050406030204" pitchFamily="18" charset="0"/>
                                </a:rPr>
                                <m:t>𝐼</m:t>
                              </m:r>
                            </m:e>
                            <m:e>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e>
                          </m:mr>
                        </m:m>
                      </m:e>
                    </m:d>
                  </m:oMath>
                </a14:m>
                <a:endParaRPr lang="en-US" altLang="zh-CN" i="1" dirty="0" smtClean="0">
                  <a:solidFill>
                    <a:srgbClr val="0B338B"/>
                  </a:solidFill>
                  <a:latin typeface="Cambria Math" panose="02040503050406030204" pitchFamily="18" charset="0"/>
                </a:endParaRPr>
              </a:p>
              <a:p>
                <a:pPr marL="0" indent="0">
                  <a:lnSpc>
                    <a:spcPct val="150000"/>
                  </a:lnSpc>
                  <a:spcBef>
                    <a:spcPts val="600"/>
                  </a:spcBef>
                  <a:buNone/>
                </a:pPr>
                <a14:m>
                  <m:oMathPara xmlns:m="http://schemas.openxmlformats.org/officeDocument/2006/math">
                    <m:oMathParaPr>
                      <m:jc m:val="centerGroup"/>
                    </m:oMathParaPr>
                    <m:oMath xmlns:m="http://schemas.openxmlformats.org/officeDocument/2006/math">
                      <m:limLow>
                        <m:limLowPr>
                          <m:ctrlPr>
                            <a:rPr lang="en-US" altLang="zh-CN" b="0" i="1" smtClean="0">
                              <a:solidFill>
                                <a:srgbClr val="0B338B"/>
                              </a:solidFill>
                              <a:latin typeface="Cambria Math"/>
                            </a:rPr>
                          </m:ctrlPr>
                        </m:limLowPr>
                        <m:e>
                          <m:groupChr>
                            <m:groupChrPr>
                              <m:chr m:val="→"/>
                              <m:vertJc m:val="bot"/>
                              <m:ctrlPr>
                                <a:rPr lang="en-US" altLang="zh-CN" i="1" smtClean="0">
                                  <a:solidFill>
                                    <a:srgbClr val="0B338B"/>
                                  </a:solidFill>
                                  <a:latin typeface="Cambria Math"/>
                                </a:rPr>
                              </m:ctrlPr>
                            </m:groupChrPr>
                            <m:e>
                              <m:r>
                                <m:rPr>
                                  <m:brk m:alnAt="2"/>
                                </m:rPr>
                                <a:rPr lang="en-US" altLang="zh-CN" b="0" i="1" smtClean="0">
                                  <a:solidFill>
                                    <a:srgbClr val="0B338B"/>
                                  </a:solidFill>
                                  <a:latin typeface="Cambria Math" panose="02040503050406030204" pitchFamily="18" charset="0"/>
                                </a:rPr>
                                <m:t> </m:t>
                              </m:r>
                              <m:r>
                                <a:rPr lang="en-US" altLang="zh-CN" b="0" i="1" smtClean="0">
                                  <a:solidFill>
                                    <a:srgbClr val="0B338B"/>
                                  </a:solidFill>
                                  <a:latin typeface="Cambria Math" panose="02040503050406030204" pitchFamily="18" charset="0"/>
                                </a:rPr>
                                <m:t> </m:t>
                              </m:r>
                              <m:sSub>
                                <m:sSubPr>
                                  <m:ctrlPr>
                                    <a:rPr lang="en-US" altLang="zh-CN" b="0" i="1" smtClean="0">
                                      <a:solidFill>
                                        <a:srgbClr val="0B338B"/>
                                      </a:solidFill>
                                      <a:latin typeface="Cambria Math"/>
                                    </a:rPr>
                                  </m:ctrlPr>
                                </m:sSubPr>
                                <m:e>
                                  <m:r>
                                    <m:rPr>
                                      <m:brk m:alnAt="2"/>
                                    </m:rPr>
                                    <a:rPr lang="en-US" altLang="zh-CN" b="0" i="1" smtClean="0">
                                      <a:solidFill>
                                        <a:srgbClr val="0B338B"/>
                                      </a:solidFill>
                                      <a:latin typeface="Cambria Math" panose="02040503050406030204" pitchFamily="18" charset="0"/>
                                    </a:rPr>
                                    <m:t>𝑟</m:t>
                                  </m:r>
                                </m:e>
                                <m:sub>
                                  <m:r>
                                    <m:rPr>
                                      <m:brk m:alnAt="2"/>
                                    </m:rPr>
                                    <a:rPr lang="en-US" altLang="zh-CN" b="0" i="1" smtClean="0">
                                      <a:solidFill>
                                        <a:srgbClr val="0B338B"/>
                                      </a:solidFill>
                                      <a:latin typeface="Cambria Math" panose="02040503050406030204" pitchFamily="18" charset="0"/>
                                    </a:rPr>
                                    <m:t>1</m:t>
                                  </m:r>
                                </m:sub>
                              </m:sSub>
                              <m:r>
                                <m:rPr>
                                  <m:brk m:alnAt="2"/>
                                </m:rPr>
                                <a:rPr lang="en-US" altLang="zh-CN" b="0" i="1" smtClean="0">
                                  <a:solidFill>
                                    <a:srgbClr val="0B338B"/>
                                  </a:solidFill>
                                  <a:latin typeface="Cambria Math" panose="02040503050406030204" pitchFamily="18" charset="0"/>
                                </a:rPr>
                                <m:t>−</m:t>
                              </m:r>
                              <m:f>
                                <m:fPr>
                                  <m:ctrlPr>
                                    <a:rPr lang="en-US" altLang="zh-CN" b="0" i="1" smtClean="0">
                                      <a:solidFill>
                                        <a:srgbClr val="0B338B"/>
                                      </a:solidFill>
                                      <a:latin typeface="Cambria Math"/>
                                    </a:rPr>
                                  </m:ctrlPr>
                                </m:fPr>
                                <m:num>
                                  <m:r>
                                    <a:rPr lang="en-US" altLang="zh-CN" b="0" i="1" smtClean="0">
                                      <a:solidFill>
                                        <a:srgbClr val="0B338B"/>
                                      </a:solidFill>
                                      <a:latin typeface="Cambria Math" panose="02040503050406030204" pitchFamily="18" charset="0"/>
                                    </a:rPr>
                                    <m:t>1</m:t>
                                  </m:r>
                                </m:num>
                                <m:den>
                                  <m:r>
                                    <a:rPr lang="en-US" altLang="zh-CN" b="0" i="1" smtClean="0">
                                      <a:solidFill>
                                        <a:srgbClr val="0B338B"/>
                                      </a:solidFill>
                                      <a:latin typeface="Cambria Math" panose="02040503050406030204" pitchFamily="18" charset="0"/>
                                    </a:rPr>
                                    <m:t>2</m:t>
                                  </m:r>
                                </m:den>
                              </m:f>
                              <m:d>
                                <m:dPr>
                                  <m:ctrlPr>
                                    <a:rPr lang="en-US" altLang="zh-CN" b="0" i="1" smtClean="0">
                                      <a:solidFill>
                                        <a:srgbClr val="0B338B"/>
                                      </a:solidFill>
                                      <a:latin typeface="Cambria Math"/>
                                    </a:rPr>
                                  </m:ctrlPr>
                                </m:dPr>
                                <m:e>
                                  <m:r>
                                    <m:rPr>
                                      <m:brk m:alnAt="2"/>
                                    </m:rPr>
                                    <a:rPr lang="en-US" altLang="zh-CN" b="0" i="1" smtClean="0">
                                      <a:solidFill>
                                        <a:srgbClr val="0B338B"/>
                                      </a:solidFill>
                                      <a:latin typeface="Cambria Math" panose="02040503050406030204" pitchFamily="18" charset="0"/>
                                    </a:rPr>
                                    <m:t>𝐴</m:t>
                                  </m:r>
                                  <m:r>
                                    <a:rPr lang="en-US" altLang="zh-CN" b="0" i="1" smtClean="0">
                                      <a:solidFill>
                                        <a:srgbClr val="0B338B"/>
                                      </a:solidFill>
                                      <a:latin typeface="Cambria Math" panose="02040503050406030204" pitchFamily="18" charset="0"/>
                                    </a:rPr>
                                    <m:t>+</m:t>
                                  </m:r>
                                  <m:r>
                                    <a:rPr lang="en-US" altLang="zh-CN" b="0" i="1" smtClean="0">
                                      <a:solidFill>
                                        <a:srgbClr val="0B338B"/>
                                      </a:solidFill>
                                      <a:latin typeface="Cambria Math" panose="02040503050406030204" pitchFamily="18" charset="0"/>
                                    </a:rPr>
                                    <m:t>𝐼</m:t>
                                  </m:r>
                                </m:e>
                              </m:d>
                              <m:sSub>
                                <m:sSubPr>
                                  <m:ctrlPr>
                                    <a:rPr lang="en-US" altLang="zh-CN" b="0" i="1" smtClean="0">
                                      <a:solidFill>
                                        <a:srgbClr val="0B338B"/>
                                      </a:solidFill>
                                      <a:latin typeface="Cambria Math"/>
                                    </a:rPr>
                                  </m:ctrlPr>
                                </m:sSubPr>
                                <m:e>
                                  <m:r>
                                    <m:rPr>
                                      <m:brk m:alnAt="2"/>
                                    </m:rPr>
                                    <a:rPr lang="en-US" altLang="zh-CN" b="0" i="1" smtClean="0">
                                      <a:solidFill>
                                        <a:srgbClr val="0B338B"/>
                                      </a:solidFill>
                                      <a:latin typeface="Cambria Math" panose="02040503050406030204" pitchFamily="18" charset="0"/>
                                    </a:rPr>
                                    <m:t>𝑟</m:t>
                                  </m:r>
                                </m:e>
                                <m:sub>
                                  <m:r>
                                    <m:rPr>
                                      <m:brk m:alnAt="2"/>
                                    </m:rPr>
                                    <a:rPr lang="en-US" altLang="zh-CN" b="0" i="1" smtClean="0">
                                      <a:solidFill>
                                        <a:srgbClr val="0B338B"/>
                                      </a:solidFill>
                                      <a:latin typeface="Cambria Math" panose="02040503050406030204" pitchFamily="18" charset="0"/>
                                    </a:rPr>
                                    <m:t>2</m:t>
                                  </m:r>
                                </m:sub>
                              </m:sSub>
                              <m:r>
                                <m:rPr>
                                  <m:brk m:alnAt="2"/>
                                </m:rPr>
                                <a:rPr lang="en-US" altLang="zh-CN" b="0" i="1" smtClean="0">
                                  <a:solidFill>
                                    <a:srgbClr val="0B338B"/>
                                  </a:solidFill>
                                  <a:latin typeface="Cambria Math" panose="02040503050406030204" pitchFamily="18" charset="0"/>
                                </a:rPr>
                                <m:t> </m:t>
                              </m:r>
                              <m:r>
                                <a:rPr lang="en-US" altLang="zh-CN" b="0" i="1" smtClean="0">
                                  <a:solidFill>
                                    <a:srgbClr val="0B338B"/>
                                  </a:solidFill>
                                  <a:latin typeface="Cambria Math" panose="02040503050406030204" pitchFamily="18" charset="0"/>
                                </a:rPr>
                                <m:t> </m:t>
                              </m:r>
                            </m:e>
                          </m:groupChr>
                          <m:r>
                            <a:rPr lang="en-US" altLang="zh-CN" b="0" i="1" smtClean="0">
                              <a:solidFill>
                                <a:srgbClr val="0B338B"/>
                              </a:solidFill>
                              <a:latin typeface="Cambria Math" panose="02040503050406030204" pitchFamily="18" charset="0"/>
                            </a:rPr>
                            <m:t> </m:t>
                          </m:r>
                        </m:e>
                        <m:lim>
                          <m:r>
                            <a:rPr lang="en-US" altLang="zh-CN" b="0" i="1" smtClean="0">
                              <a:solidFill>
                                <a:srgbClr val="0B338B"/>
                              </a:solidFill>
                              <a:latin typeface="Cambria Math" panose="02040503050406030204" pitchFamily="18" charset="0"/>
                            </a:rPr>
                            <m:t>2</m:t>
                          </m:r>
                          <m:sSub>
                            <m:sSubPr>
                              <m:ctrlPr>
                                <a:rPr lang="en-US" altLang="zh-CN" b="0" i="1" smtClean="0">
                                  <a:solidFill>
                                    <a:srgbClr val="0B338B"/>
                                  </a:solidFill>
                                  <a:latin typeface="Cambria Math"/>
                                </a:rPr>
                              </m:ctrlPr>
                            </m:sSubPr>
                            <m:e>
                              <m:r>
                                <a:rPr lang="en-US" altLang="zh-CN" b="0" i="1" smtClean="0">
                                  <a:solidFill>
                                    <a:srgbClr val="0B338B"/>
                                  </a:solidFill>
                                  <a:latin typeface="Cambria Math" panose="02040503050406030204" pitchFamily="18" charset="0"/>
                                </a:rPr>
                                <m:t>𝑟</m:t>
                              </m:r>
                            </m:e>
                            <m:sub>
                              <m:r>
                                <a:rPr lang="en-US" altLang="zh-CN" b="0" i="1" smtClean="0">
                                  <a:solidFill>
                                    <a:srgbClr val="0B338B"/>
                                  </a:solidFill>
                                  <a:latin typeface="Cambria Math" panose="02040503050406030204" pitchFamily="18" charset="0"/>
                                </a:rPr>
                                <m:t>1</m:t>
                              </m:r>
                            </m:sub>
                          </m:sSub>
                          <m:r>
                            <a:rPr lang="en-US" altLang="zh-CN" b="0" i="1" smtClean="0">
                              <a:solidFill>
                                <a:srgbClr val="0B338B"/>
                              </a:solidFill>
                              <a:latin typeface="Cambria Math" panose="02040503050406030204" pitchFamily="18" charset="0"/>
                            </a:rPr>
                            <m:t>,   </m:t>
                          </m:r>
                          <m:f>
                            <m:fPr>
                              <m:ctrlPr>
                                <a:rPr lang="en-US" altLang="zh-CN" i="1">
                                  <a:solidFill>
                                    <a:srgbClr val="0B338B"/>
                                  </a:solidFill>
                                  <a:latin typeface="Cambria Math"/>
                                </a:rPr>
                              </m:ctrlPr>
                            </m:fPr>
                            <m:num>
                              <m:r>
                                <a:rPr lang="en-US" altLang="zh-CN" i="1">
                                  <a:solidFill>
                                    <a:srgbClr val="0B338B"/>
                                  </a:solidFill>
                                  <a:latin typeface="Cambria Math" panose="02040503050406030204" pitchFamily="18" charset="0"/>
                                </a:rPr>
                                <m:t>1</m:t>
                              </m:r>
                            </m:num>
                            <m:den>
                              <m:r>
                                <a:rPr lang="en-US" altLang="zh-CN" i="1">
                                  <a:solidFill>
                                    <a:srgbClr val="0B338B"/>
                                  </a:solidFill>
                                  <a:latin typeface="Cambria Math" panose="02040503050406030204" pitchFamily="18" charset="0"/>
                                </a:rPr>
                                <m:t>2</m:t>
                              </m:r>
                            </m:den>
                          </m:f>
                          <m:sSub>
                            <m:sSubPr>
                              <m:ctrlPr>
                                <a:rPr lang="en-US" altLang="zh-CN" b="0" i="1" smtClean="0">
                                  <a:solidFill>
                                    <a:srgbClr val="0B338B"/>
                                  </a:solidFill>
                                  <a:latin typeface="Cambria Math"/>
                                </a:rPr>
                              </m:ctrlPr>
                            </m:sSubPr>
                            <m:e>
                              <m:r>
                                <a:rPr lang="en-US" altLang="zh-CN" b="0" i="1" smtClean="0">
                                  <a:solidFill>
                                    <a:srgbClr val="0B338B"/>
                                  </a:solidFill>
                                  <a:latin typeface="Cambria Math" panose="02040503050406030204" pitchFamily="18" charset="0"/>
                                </a:rPr>
                                <m:t>𝑐</m:t>
                              </m:r>
                            </m:e>
                            <m:sub>
                              <m:r>
                                <a:rPr lang="en-US" altLang="zh-CN" b="0" i="1" smtClean="0">
                                  <a:solidFill>
                                    <a:srgbClr val="0B338B"/>
                                  </a:solidFill>
                                  <a:latin typeface="Cambria Math" panose="02040503050406030204" pitchFamily="18" charset="0"/>
                                </a:rPr>
                                <m:t>1</m:t>
                              </m:r>
                            </m:sub>
                          </m:sSub>
                        </m:lim>
                      </m:limLow>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r>
                                  <a:rPr lang="en-US" altLang="zh-CN" i="1">
                                    <a:solidFill>
                                      <a:srgbClr val="0B338B"/>
                                    </a:solidFill>
                                    <a:latin typeface="Cambria Math" panose="02040503050406030204" pitchFamily="18" charset="0"/>
                                  </a:rPr>
                                  <m:t>)</m:t>
                                </m:r>
                              </m:e>
                            </m:mr>
                            <m:mr>
                              <m:e>
                                <m:r>
                                  <a:rPr lang="en-US" altLang="zh-CN" i="1">
                                    <a:solidFill>
                                      <a:srgbClr val="0B338B"/>
                                    </a:solidFill>
                                    <a:latin typeface="Cambria Math" panose="02040503050406030204" pitchFamily="18" charset="0"/>
                                  </a:rPr>
                                  <m:t>𝐼</m:t>
                                </m:r>
                              </m:e>
                              <m:e>
                                <m: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e>
                            </m:mr>
                          </m:m>
                        </m:e>
                      </m:d>
                      <m:groupChr>
                        <m:groupChrPr>
                          <m:chr m:val="→"/>
                          <m:vertJc m:val="bot"/>
                          <m:ctrlPr>
                            <a:rPr lang="en-US" altLang="zh-CN" i="1">
                              <a:solidFill>
                                <a:srgbClr val="0B338B"/>
                              </a:solidFill>
                              <a:latin typeface="Cambria Math"/>
                            </a:rPr>
                          </m:ctrlPr>
                        </m:groupChrPr>
                        <m:e>
                          <m:r>
                            <m:rPr>
                              <m:brk m:alnAt="2"/>
                            </m:rP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 </m:t>
                          </m:r>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𝑐</m:t>
                              </m:r>
                            </m:e>
                            <m:sub>
                              <m:r>
                                <m:rPr>
                                  <m:brk m:alnAt="2"/>
                                </m:rPr>
                                <a:rPr lang="en-US" altLang="zh-CN" i="1">
                                  <a:solidFill>
                                    <a:srgbClr val="0B338B"/>
                                  </a:solidFill>
                                  <a:latin typeface="Cambria Math" panose="02040503050406030204" pitchFamily="18" charset="0"/>
                                </a:rPr>
                                <m:t>2</m:t>
                              </m:r>
                            </m:sub>
                          </m:sSub>
                          <m:r>
                            <m:rPr>
                              <m:brk m:alnAt="2"/>
                            </m:rPr>
                            <a:rPr lang="en-US" altLang="zh-CN" i="1">
                              <a:solidFill>
                                <a:srgbClr val="0B338B"/>
                              </a:solidFill>
                              <a:latin typeface="Cambria Math" panose="02040503050406030204" pitchFamily="18" charset="0"/>
                            </a:rPr>
                            <m:t>−</m:t>
                          </m:r>
                          <m:sSub>
                            <m:sSubPr>
                              <m:ctrlPr>
                                <a:rPr lang="en-US" altLang="zh-CN" i="1">
                                  <a:solidFill>
                                    <a:srgbClr val="0B338B"/>
                                  </a:solidFill>
                                  <a:latin typeface="Cambria Math"/>
                                </a:rPr>
                              </m:ctrlPr>
                            </m:sSubPr>
                            <m:e>
                              <m:r>
                                <m:rPr>
                                  <m:brk m:alnAt="2"/>
                                </m:rPr>
                                <a:rPr lang="en-US" altLang="zh-CN" i="1">
                                  <a:solidFill>
                                    <a:srgbClr val="0B338B"/>
                                  </a:solidFill>
                                  <a:latin typeface="Cambria Math" panose="02040503050406030204" pitchFamily="18" charset="0"/>
                                </a:rPr>
                                <m:t>𝑐</m:t>
                              </m:r>
                            </m:e>
                            <m:sub>
                              <m:r>
                                <m:rPr>
                                  <m:brk m:alnAt="2"/>
                                </m:rPr>
                                <a:rPr lang="en-US" altLang="zh-CN" i="1">
                                  <a:solidFill>
                                    <a:srgbClr val="0B338B"/>
                                  </a:solidFill>
                                  <a:latin typeface="Cambria Math" panose="02040503050406030204" pitchFamily="18" charset="0"/>
                                </a:rPr>
                                <m:t>1</m:t>
                              </m:r>
                            </m:sub>
                          </m:sSub>
                          <m:d>
                            <m:dPr>
                              <m:ctrlPr>
                                <a:rPr lang="en-US" altLang="zh-CN" i="1" smtClean="0">
                                  <a:solidFill>
                                    <a:srgbClr val="0B338B"/>
                                  </a:solidFill>
                                  <a:latin typeface="Cambria Math"/>
                                </a:rPr>
                              </m:ctrlPr>
                            </m:dPr>
                            <m:e>
                              <m:r>
                                <m:rPr>
                                  <m:brk m:alnAt="2"/>
                                </m:rPr>
                                <a:rPr lang="en-US" altLang="zh-CN" i="1">
                                  <a:solidFill>
                                    <a:srgbClr val="0B338B"/>
                                  </a:solidFill>
                                  <a:latin typeface="Cambria Math" panose="02040503050406030204" pitchFamily="18" charset="0"/>
                                </a:rPr>
                                <m:t>𝐴</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e>
                          </m:d>
                          <m:r>
                            <m:rPr>
                              <m:brk m:alnAt="2"/>
                            </m:rPr>
                            <a:rPr lang="en-US" altLang="zh-CN" i="1">
                              <a:solidFill>
                                <a:srgbClr val="0B338B"/>
                              </a:solidFill>
                              <a:latin typeface="Cambria Math" panose="02040503050406030204" pitchFamily="18" charset="0"/>
                            </a:rPr>
                            <m:t> </m:t>
                          </m:r>
                          <m:r>
                            <a:rPr lang="en-US" altLang="zh-CN" i="1">
                              <a:solidFill>
                                <a:srgbClr val="0B338B"/>
                              </a:solidFill>
                              <a:latin typeface="Cambria Math" panose="02040503050406030204" pitchFamily="18" charset="0"/>
                            </a:rPr>
                            <m:t> </m:t>
                          </m:r>
                        </m:e>
                      </m:groupCh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0</m:t>
                                </m:r>
                              </m:e>
                              <m:e>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𝐴</m:t>
                                    </m:r>
                                  </m:e>
                                  <m:sup>
                                    <m:r>
                                      <a:rPr lang="en-US" altLang="zh-CN" i="1">
                                        <a:solidFill>
                                          <a:srgbClr val="0B338B"/>
                                        </a:solidFill>
                                        <a:latin typeface="Cambria Math" panose="02040503050406030204" pitchFamily="18" charset="0"/>
                                      </a:rPr>
                                      <m:t>2</m:t>
                                    </m:r>
                                  </m:sup>
                                </m:sSup>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𝐼</m:t>
                                </m:r>
                              </m:e>
                            </m:mr>
                            <m:mr>
                              <m:e>
                                <m:r>
                                  <a:rPr lang="en-US" altLang="zh-CN" i="1">
                                    <a:solidFill>
                                      <a:srgbClr val="0B338B"/>
                                    </a:solidFill>
                                    <a:latin typeface="Cambria Math" panose="02040503050406030204" pitchFamily="18" charset="0"/>
                                  </a:rPr>
                                  <m:t>𝐼</m:t>
                                </m:r>
                              </m:e>
                              <m:e>
                                <m:r>
                                  <a:rPr lang="en-US" altLang="zh-CN" i="1">
                                    <a:solidFill>
                                      <a:srgbClr val="0B338B"/>
                                    </a:solidFill>
                                    <a:latin typeface="Cambria Math" panose="02040503050406030204" pitchFamily="18" charset="0"/>
                                  </a:rPr>
                                  <m:t>0</m:t>
                                </m:r>
                              </m:e>
                            </m:mr>
                          </m:m>
                        </m:e>
                      </m:d>
                    </m:oMath>
                  </m:oMathPara>
                </a14:m>
                <a:endParaRPr lang="en-US" altLang="zh-CN" dirty="0">
                  <a:solidFill>
                    <a:srgbClr val="0B338B"/>
                  </a:solidFill>
                  <a:ea typeface="Cambria Math" panose="02040503050406030204" pitchFamily="18" charset="0"/>
                </a:endParaRPr>
              </a:p>
              <a:p>
                <a:pPr marL="0" indent="0">
                  <a:lnSpc>
                    <a:spcPct val="150000"/>
                  </a:lnSpc>
                  <a:spcBef>
                    <a:spcPts val="600"/>
                  </a:spcBef>
                  <a:buNone/>
                </a:pPr>
                <a14:m>
                  <m:oMathPara xmlns:m="http://schemas.openxmlformats.org/officeDocument/2006/math">
                    <m:oMathParaPr>
                      <m:jc m:val="centerGroup"/>
                    </m:oMathParaPr>
                    <m:oMath xmlns:m="http://schemas.openxmlformats.org/officeDocument/2006/math">
                      <m:r>
                        <a:rPr lang="en-US" altLang="zh-CN" i="1">
                          <a:solidFill>
                            <a:srgbClr val="0B338B"/>
                          </a:solidFill>
                          <a:latin typeface="Cambria Math" panose="02040503050406030204" pitchFamily="18" charset="0"/>
                          <a:ea typeface="Cambria Math" panose="02040503050406030204" pitchFamily="18" charset="0"/>
                        </a:rPr>
                        <m:t>𝑟</m:t>
                      </m:r>
                      <m:d>
                        <m:dPr>
                          <m:ctrlPr>
                            <a:rPr lang="en-US" altLang="zh-CN" i="1">
                              <a:solidFill>
                                <a:srgbClr val="0B338B"/>
                              </a:solidFill>
                              <a:latin typeface="Cambria Math"/>
                              <a:ea typeface="Cambria Math" panose="02040503050406030204" pitchFamily="18" charset="0"/>
                            </a:rPr>
                          </m:ctrlPr>
                        </m:dPr>
                        <m:e>
                          <m:r>
                            <a:rPr lang="en-US" altLang="zh-CN" i="1">
                              <a:solidFill>
                                <a:srgbClr val="0B338B"/>
                              </a:solidFill>
                              <a:latin typeface="Cambria Math" panose="02040503050406030204" pitchFamily="18" charset="0"/>
                              <a:ea typeface="Cambria Math" panose="02040503050406030204" pitchFamily="18" charset="0"/>
                            </a:rPr>
                            <m:t>𝐴</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𝐼</m:t>
                          </m:r>
                        </m:e>
                      </m:d>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𝑟</m:t>
                      </m:r>
                      <m:d>
                        <m:dPr>
                          <m:ctrlPr>
                            <a:rPr lang="en-US" altLang="zh-CN" i="1">
                              <a:solidFill>
                                <a:srgbClr val="0B338B"/>
                              </a:solidFill>
                              <a:latin typeface="Cambria Math"/>
                              <a:ea typeface="Cambria Math" panose="02040503050406030204" pitchFamily="18" charset="0"/>
                            </a:rPr>
                          </m:ctrlPr>
                        </m:dPr>
                        <m:e>
                          <m:r>
                            <a:rPr lang="en-US" altLang="zh-CN" i="1">
                              <a:solidFill>
                                <a:srgbClr val="0B338B"/>
                              </a:solidFill>
                              <a:latin typeface="Cambria Math" panose="02040503050406030204" pitchFamily="18" charset="0"/>
                              <a:ea typeface="Cambria Math" panose="02040503050406030204" pitchFamily="18" charset="0"/>
                            </a:rPr>
                            <m:t>𝐴</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𝐼</m:t>
                          </m:r>
                        </m:e>
                      </m:d>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𝑟</m:t>
                      </m:r>
                      <m:d>
                        <m:dPr>
                          <m:ctrlPr>
                            <a:rPr lang="en-US" altLang="zh-CN" i="1">
                              <a:solidFill>
                                <a:srgbClr val="0B338B"/>
                              </a:solidFill>
                              <a:latin typeface="Cambria Math"/>
                              <a:ea typeface="Cambria Math" panose="02040503050406030204" pitchFamily="18" charset="0"/>
                            </a:rPr>
                          </m:ctrlPr>
                        </m:dPr>
                        <m:e>
                          <m:sSup>
                            <m:sSupPr>
                              <m:ctrlPr>
                                <a:rPr lang="en-US" altLang="zh-CN" i="1">
                                  <a:solidFill>
                                    <a:srgbClr val="0B338B"/>
                                  </a:solidFill>
                                  <a:latin typeface="Cambria Math"/>
                                  <a:ea typeface="Cambria Math" panose="02040503050406030204" pitchFamily="18" charset="0"/>
                                </a:rPr>
                              </m:ctrlPr>
                            </m:sSupPr>
                            <m:e>
                              <m:r>
                                <a:rPr lang="en-US" altLang="zh-CN" i="1">
                                  <a:solidFill>
                                    <a:srgbClr val="0B338B"/>
                                  </a:solidFill>
                                  <a:latin typeface="Cambria Math" panose="02040503050406030204" pitchFamily="18" charset="0"/>
                                  <a:ea typeface="Cambria Math" panose="02040503050406030204" pitchFamily="18" charset="0"/>
                                </a:rPr>
                                <m:t>𝐴</m:t>
                              </m:r>
                            </m:e>
                            <m:sup>
                              <m:r>
                                <a:rPr lang="en-US" altLang="zh-CN" i="1">
                                  <a:solidFill>
                                    <a:srgbClr val="0B338B"/>
                                  </a:solidFill>
                                  <a:latin typeface="Cambria Math" panose="02040503050406030204" pitchFamily="18" charset="0"/>
                                  <a:ea typeface="Cambria Math" panose="02040503050406030204" pitchFamily="18" charset="0"/>
                                </a:rPr>
                                <m:t>2</m:t>
                              </m:r>
                            </m:sup>
                          </m:sSup>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𝐼</m:t>
                          </m:r>
                        </m:e>
                      </m:d>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𝑛</m:t>
                      </m:r>
                      <m:r>
                        <a:rPr lang="en-US" altLang="zh-CN" i="1">
                          <a:solidFill>
                            <a:srgbClr val="0B338B"/>
                          </a:solidFill>
                          <a:latin typeface="Cambria Math" panose="02040503050406030204" pitchFamily="18" charset="0"/>
                          <a:ea typeface="Cambria Math" panose="02040503050406030204" pitchFamily="18" charset="0"/>
                        </a:rPr>
                        <m:t>. </m:t>
                      </m:r>
                    </m:oMath>
                  </m:oMathPara>
                </a14:m>
                <a:endParaRPr lang="en-US" altLang="zh-CN" dirty="0">
                  <a:solidFill>
                    <a:srgbClr val="0B338B"/>
                  </a:solidFill>
                  <a:ea typeface="Cambria Math" panose="02040503050406030204" pitchFamily="18" charset="0"/>
                </a:endParaRPr>
              </a:p>
              <a:p>
                <a:pPr marL="0" indent="0">
                  <a:lnSpc>
                    <a:spcPct val="150000"/>
                  </a:lnSpc>
                  <a:spcBef>
                    <a:spcPts val="600"/>
                  </a:spcBef>
                  <a:buNone/>
                </a:pPr>
                <a:r>
                  <a:rPr lang="zh-CN" altLang="en-US" dirty="0">
                    <a:solidFill>
                      <a:srgbClr val="0B338B"/>
                    </a:solidFill>
                    <a:ea typeface="Cambria Math" panose="02040503050406030204" pitchFamily="18" charset="0"/>
                  </a:rPr>
                  <a:t>于是 </a:t>
                </a:r>
                <a14:m>
                  <m:oMath xmlns:m="http://schemas.openxmlformats.org/officeDocument/2006/math">
                    <m:sSup>
                      <m:sSupPr>
                        <m:ctrlPr>
                          <a:rPr lang="en-US" altLang="zh-CN" i="1">
                            <a:solidFill>
                              <a:srgbClr val="0B338B"/>
                            </a:solidFill>
                            <a:latin typeface="Cambria Math"/>
                            <a:ea typeface="Cambria Math" panose="02040503050406030204" pitchFamily="18" charset="0"/>
                          </a:rPr>
                        </m:ctrlPr>
                      </m:sSupPr>
                      <m:e>
                        <m:r>
                          <a:rPr lang="en-US" altLang="zh-CN" i="1">
                            <a:solidFill>
                              <a:srgbClr val="0B338B"/>
                            </a:solidFill>
                            <a:latin typeface="Cambria Math" panose="02040503050406030204" pitchFamily="18" charset="0"/>
                            <a:ea typeface="Cambria Math" panose="02040503050406030204" pitchFamily="18" charset="0"/>
                          </a:rPr>
                          <m:t>𝐴</m:t>
                        </m:r>
                      </m:e>
                      <m:sup>
                        <m:r>
                          <a:rPr lang="en-US" altLang="zh-CN" i="1">
                            <a:solidFill>
                              <a:srgbClr val="0B338B"/>
                            </a:solidFill>
                            <a:latin typeface="Cambria Math" panose="02040503050406030204" pitchFamily="18" charset="0"/>
                            <a:ea typeface="Cambria Math" panose="02040503050406030204" pitchFamily="18" charset="0"/>
                          </a:rPr>
                          <m:t>2</m:t>
                        </m:r>
                      </m:sup>
                    </m:sSup>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𝐼</m:t>
                    </m:r>
                    <m:r>
                      <a:rPr lang="en-US" altLang="zh-CN" i="1">
                        <a:solidFill>
                          <a:srgbClr val="0B338B"/>
                        </a:solidFill>
                        <a:latin typeface="Cambria Math" panose="02040503050406030204" pitchFamily="18" charset="0"/>
                        <a:ea typeface="Cambria Math" panose="02040503050406030204" pitchFamily="18" charset="0"/>
                      </a:rPr>
                      <m:t> ⇔</m:t>
                    </m:r>
                    <m:r>
                      <a:rPr lang="en-US" altLang="zh-CN" i="1">
                        <a:solidFill>
                          <a:srgbClr val="0B338B"/>
                        </a:solidFill>
                        <a:latin typeface="Cambria Math" panose="02040503050406030204" pitchFamily="18" charset="0"/>
                        <a:ea typeface="Cambria Math" panose="02040503050406030204" pitchFamily="18" charset="0"/>
                      </a:rPr>
                      <m:t>𝑟</m:t>
                    </m:r>
                    <m:d>
                      <m:dPr>
                        <m:ctrlPr>
                          <a:rPr lang="en-US" altLang="zh-CN" i="1">
                            <a:solidFill>
                              <a:srgbClr val="0B338B"/>
                            </a:solidFill>
                            <a:latin typeface="Cambria Math"/>
                            <a:ea typeface="Cambria Math" panose="02040503050406030204" pitchFamily="18" charset="0"/>
                          </a:rPr>
                        </m:ctrlPr>
                      </m:dPr>
                      <m:e>
                        <m:r>
                          <a:rPr lang="en-US" altLang="zh-CN" i="1">
                            <a:solidFill>
                              <a:srgbClr val="0B338B"/>
                            </a:solidFill>
                            <a:latin typeface="Cambria Math" panose="02040503050406030204" pitchFamily="18" charset="0"/>
                            <a:ea typeface="Cambria Math" panose="02040503050406030204" pitchFamily="18" charset="0"/>
                          </a:rPr>
                          <m:t>𝐴</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𝐼</m:t>
                        </m:r>
                      </m:e>
                    </m:d>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𝑟</m:t>
                    </m:r>
                    <m:d>
                      <m:dPr>
                        <m:ctrlPr>
                          <a:rPr lang="en-US" altLang="zh-CN" i="1">
                            <a:solidFill>
                              <a:srgbClr val="0B338B"/>
                            </a:solidFill>
                            <a:latin typeface="Cambria Math"/>
                            <a:ea typeface="Cambria Math" panose="02040503050406030204" pitchFamily="18" charset="0"/>
                          </a:rPr>
                        </m:ctrlPr>
                      </m:dPr>
                      <m:e>
                        <m:r>
                          <a:rPr lang="en-US" altLang="zh-CN" i="1">
                            <a:solidFill>
                              <a:srgbClr val="0B338B"/>
                            </a:solidFill>
                            <a:latin typeface="Cambria Math" panose="02040503050406030204" pitchFamily="18" charset="0"/>
                            <a:ea typeface="Cambria Math" panose="02040503050406030204" pitchFamily="18" charset="0"/>
                          </a:rPr>
                          <m:t>𝐴</m:t>
                        </m:r>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𝐼</m:t>
                        </m:r>
                      </m:e>
                    </m:d>
                    <m:r>
                      <a:rPr lang="en-US" altLang="zh-CN" i="1">
                        <a:solidFill>
                          <a:srgbClr val="0B338B"/>
                        </a:solidFill>
                        <a:latin typeface="Cambria Math" panose="02040503050406030204" pitchFamily="18" charset="0"/>
                        <a:ea typeface="Cambria Math" panose="02040503050406030204" pitchFamily="18" charset="0"/>
                      </a:rPr>
                      <m:t>=</m:t>
                    </m:r>
                    <m:r>
                      <a:rPr lang="en-US" altLang="zh-CN" i="1">
                        <a:solidFill>
                          <a:srgbClr val="0B338B"/>
                        </a:solidFill>
                        <a:latin typeface="Cambria Math" panose="02040503050406030204" pitchFamily="18" charset="0"/>
                        <a:ea typeface="Cambria Math" panose="02040503050406030204" pitchFamily="18" charset="0"/>
                      </a:rPr>
                      <m:t>𝑛</m:t>
                    </m:r>
                    <m:r>
                      <a:rPr lang="en-US" altLang="zh-CN" i="1">
                        <a:solidFill>
                          <a:srgbClr val="0B338B"/>
                        </a:solidFill>
                        <a:latin typeface="Cambria Math" panose="02040503050406030204" pitchFamily="18" charset="0"/>
                        <a:ea typeface="Cambria Math" panose="02040503050406030204" pitchFamily="18" charset="0"/>
                      </a:rPr>
                      <m:t>. </m:t>
                    </m:r>
                  </m:oMath>
                </a14:m>
                <a:endParaRPr lang="en-US" altLang="zh-CN" dirty="0">
                  <a:solidFill>
                    <a:srgbClr val="0B338B"/>
                  </a:solidFill>
                  <a:ea typeface="Cambria Math" panose="02040503050406030204" pitchFamily="18" charset="0"/>
                </a:endParaRPr>
              </a:p>
              <a:p>
                <a:pPr marL="0" indent="0">
                  <a:lnSpc>
                    <a:spcPct val="100000"/>
                  </a:lnSpc>
                  <a:buNone/>
                </a:pPr>
                <a:endParaRPr lang="en-US" altLang="zh-CN" b="0" dirty="0" smtClean="0">
                  <a:solidFill>
                    <a:srgbClr val="0B338B"/>
                  </a:solidFill>
                  <a:ea typeface="Cambria Math" panose="02040503050406030204" pitchFamily="18" charset="0"/>
                </a:endParaRPr>
              </a:p>
              <a:p>
                <a:pPr marL="0" indent="0">
                  <a:lnSpc>
                    <a:spcPct val="150000"/>
                  </a:lnSpc>
                  <a:buFont typeface="Arial" panose="020B0604020202020204" pitchFamily="34" charset="0"/>
                  <a:buNone/>
                </a:pPr>
                <a:endParaRPr lang="en-US" altLang="zh-CN" dirty="0" smtClean="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838200" y="880636"/>
                <a:ext cx="10515600" cy="5977364"/>
              </a:xfrm>
              <a:prstGeom prst="rect">
                <a:avLst/>
              </a:prstGeom>
              <a:blipFill rotWithShape="1">
                <a:blip r:embed="rId2"/>
                <a:stretch>
                  <a:fillRect l="-1217" t="-13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537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矩阵</a:t>
            </a:r>
            <a:r>
              <a:rPr lang="zh-CN" altLang="en-US" sz="4000" dirty="0">
                <a:solidFill>
                  <a:schemeClr val="accent1"/>
                </a:solidFill>
                <a:latin typeface="微软雅黑" panose="020B0503020204020204" pitchFamily="34" charset="-122"/>
                <a:ea typeface="微软雅黑" panose="020B0503020204020204" pitchFamily="34" charset="-122"/>
              </a:rPr>
              <a:t>秩</a:t>
            </a:r>
            <a:r>
              <a:rPr lang="zh-CN" altLang="en-US" sz="4000" dirty="0" smtClean="0">
                <a:solidFill>
                  <a:schemeClr val="accent1"/>
                </a:solidFill>
                <a:latin typeface="微软雅黑" panose="020B0503020204020204" pitchFamily="34" charset="-122"/>
                <a:ea typeface="微软雅黑" panose="020B0503020204020204" pitchFamily="34" charset="-122"/>
              </a:rPr>
              <a:t>的不等式</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内容占位符 2"/>
              <p:cNvSpPr txBox="1">
                <a:spLocks/>
              </p:cNvSpPr>
              <p:nvPr/>
            </p:nvSpPr>
            <p:spPr>
              <a:xfrm>
                <a:off x="838200" y="957580"/>
                <a:ext cx="10515600" cy="52193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solidFill>
                      <a:srgbClr val="0B338B"/>
                    </a:solidFill>
                  </a:rPr>
                  <a:t>（</a:t>
                </a:r>
                <a:r>
                  <a:rPr lang="en-US" altLang="zh-CN" dirty="0" smtClean="0">
                    <a:solidFill>
                      <a:srgbClr val="0B338B"/>
                    </a:solidFill>
                  </a:rPr>
                  <a:t>1</a:t>
                </a:r>
                <a:r>
                  <a:rPr lang="zh-CN" altLang="en-US" dirty="0" smtClean="0">
                    <a:solidFill>
                      <a:srgbClr val="0B338B"/>
                    </a:solidFill>
                  </a:rPr>
                  <a:t>）</a:t>
                </a:r>
                <a14:m>
                  <m:oMath xmlns:m="http://schemas.openxmlformats.org/officeDocument/2006/math">
                    <m:r>
                      <a:rPr lang="en-US" altLang="zh-CN" i="1" dirty="0">
                        <a:solidFill>
                          <a:srgbClr val="0B338B"/>
                        </a:solidFill>
                        <a:latin typeface="Cambria Math" panose="02040503050406030204" pitchFamily="18" charset="0"/>
                      </a:rPr>
                      <m:t>𝑟</m:t>
                    </m:r>
                    <m:d>
                      <m:dPr>
                        <m:ctrlPr>
                          <a:rPr lang="en-US" altLang="zh-CN" i="1" dirty="0">
                            <a:solidFill>
                              <a:srgbClr val="0B338B"/>
                            </a:solidFill>
                            <a:latin typeface="Cambria Math"/>
                          </a:rPr>
                        </m:ctrlPr>
                      </m:dPr>
                      <m:e>
                        <m:r>
                          <a:rPr lang="en-US" altLang="zh-CN" i="1" dirty="0">
                            <a:solidFill>
                              <a:srgbClr val="0B338B"/>
                            </a:solidFill>
                            <a:latin typeface="Cambria Math" panose="02040503050406030204" pitchFamily="18" charset="0"/>
                          </a:rPr>
                          <m:t>𝐴</m:t>
                        </m:r>
                        <m:r>
                          <a:rPr lang="en-US" altLang="zh-CN" i="1" dirty="0">
                            <a:solidFill>
                              <a:srgbClr val="0B338B"/>
                            </a:solidFill>
                            <a:latin typeface="Cambria Math"/>
                          </a:rPr>
                          <m:t>,</m:t>
                        </m:r>
                        <m:r>
                          <a:rPr lang="en-US" altLang="zh-CN" i="1" dirty="0">
                            <a:solidFill>
                              <a:srgbClr val="0B338B"/>
                            </a:solidFill>
                            <a:latin typeface="Cambria Math" panose="02040503050406030204" pitchFamily="18" charset="0"/>
                          </a:rPr>
                          <m:t>𝐶</m:t>
                        </m:r>
                      </m:e>
                    </m:d>
                    <m:r>
                      <a:rPr lang="en-US" altLang="zh-CN" i="1" dirty="0">
                        <a:solidFill>
                          <a:srgbClr val="0B338B"/>
                        </a:solidFill>
                        <a:latin typeface="Cambria Math" panose="02040503050406030204" pitchFamily="18" charset="0"/>
                      </a:rPr>
                      <m:t>≤</m:t>
                    </m:r>
                    <m:r>
                      <a:rPr lang="en-US" altLang="zh-CN" i="1" dirty="0">
                        <a:solidFill>
                          <a:srgbClr val="0B338B"/>
                        </a:solidFill>
                        <a:latin typeface="Cambria Math" panose="02040503050406030204" pitchFamily="18" charset="0"/>
                      </a:rPr>
                      <m:t>𝑟</m:t>
                    </m:r>
                    <m:d>
                      <m:dPr>
                        <m:ctrlPr>
                          <a:rPr lang="en-US" altLang="zh-CN" i="1" dirty="0">
                            <a:solidFill>
                              <a:srgbClr val="0B338B"/>
                            </a:solidFill>
                            <a:latin typeface="Cambria Math"/>
                          </a:rPr>
                        </m:ctrlPr>
                      </m:dPr>
                      <m:e>
                        <m:r>
                          <a:rPr lang="en-US" altLang="zh-CN" i="1" dirty="0">
                            <a:solidFill>
                              <a:srgbClr val="0B338B"/>
                            </a:solidFill>
                            <a:latin typeface="Cambria Math" panose="02040503050406030204" pitchFamily="18" charset="0"/>
                          </a:rPr>
                          <m:t>𝐴</m:t>
                        </m:r>
                      </m:e>
                    </m:d>
                    <m:r>
                      <a:rPr lang="en-US" altLang="zh-CN" i="1" dirty="0">
                        <a:solidFill>
                          <a:srgbClr val="0B338B"/>
                        </a:solidFill>
                        <a:latin typeface="Cambria Math"/>
                      </a:rPr>
                      <m:t>+</m:t>
                    </m:r>
                    <m:r>
                      <a:rPr lang="en-US" altLang="zh-CN" i="1" dirty="0">
                        <a:solidFill>
                          <a:srgbClr val="0B338B"/>
                        </a:solidFill>
                        <a:latin typeface="Cambria Math" panose="02040503050406030204" pitchFamily="18" charset="0"/>
                      </a:rPr>
                      <m:t>𝑟</m:t>
                    </m:r>
                    <m:d>
                      <m:dPr>
                        <m:ctrlPr>
                          <a:rPr lang="en-US" altLang="zh-CN" i="1" dirty="0">
                            <a:solidFill>
                              <a:srgbClr val="0B338B"/>
                            </a:solidFill>
                            <a:latin typeface="Cambria Math"/>
                          </a:rPr>
                        </m:ctrlPr>
                      </m:dPr>
                      <m:e>
                        <m:r>
                          <a:rPr lang="en-US" altLang="zh-CN" i="1" dirty="0">
                            <a:solidFill>
                              <a:srgbClr val="0B338B"/>
                            </a:solidFill>
                            <a:latin typeface="Cambria Math" panose="02040503050406030204" pitchFamily="18" charset="0"/>
                          </a:rPr>
                          <m:t>𝐶</m:t>
                        </m:r>
                      </m:e>
                    </m:d>
                    <m:r>
                      <a:rPr lang="en-US" altLang="zh-CN" i="1" dirty="0">
                        <a:solidFill>
                          <a:srgbClr val="0B338B"/>
                        </a:solidFill>
                        <a:latin typeface="Cambria Math" panose="02040503050406030204" pitchFamily="18" charset="0"/>
                      </a:rPr>
                      <m:t>)</m:t>
                    </m:r>
                  </m:oMath>
                </a14:m>
                <a:r>
                  <a:rPr lang="en-US" altLang="zh-CN" dirty="0">
                    <a:solidFill>
                      <a:srgbClr val="0B338B"/>
                    </a:solidFill>
                  </a:rPr>
                  <a:t>.</a:t>
                </a:r>
              </a:p>
              <a:p>
                <a:pPr marL="0" indent="0">
                  <a:lnSpc>
                    <a:spcPct val="150000"/>
                  </a:lnSpc>
                  <a:buNone/>
                </a:pPr>
                <a:r>
                  <a:rPr lang="zh-CN" altLang="en-US" dirty="0" smtClean="0">
                    <a:solidFill>
                      <a:srgbClr val="0B338B"/>
                    </a:solidFill>
                  </a:rPr>
                  <a:t>（</a:t>
                </a:r>
                <a:r>
                  <a:rPr lang="en-US" altLang="zh-CN" dirty="0" smtClean="0">
                    <a:solidFill>
                      <a:srgbClr val="0B338B"/>
                    </a:solidFill>
                  </a:rPr>
                  <a:t>2</a:t>
                </a:r>
                <a:r>
                  <a:rPr lang="zh-CN" altLang="en-US" dirty="0" smtClean="0">
                    <a:solidFill>
                      <a:srgbClr val="0B338B"/>
                    </a:solidFill>
                  </a:rPr>
                  <a:t>）</a:t>
                </a:r>
                <a14:m>
                  <m:oMath xmlns:m="http://schemas.openxmlformats.org/officeDocument/2006/math">
                    <m:r>
                      <a:rPr lang="en-US" altLang="zh-CN" i="1" dirty="0">
                        <a:solidFill>
                          <a:srgbClr val="0B338B"/>
                        </a:solidFill>
                        <a:latin typeface="Cambria Math" panose="02040503050406030204" pitchFamily="18" charset="0"/>
                      </a:rPr>
                      <m:t>𝑟</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𝐴</m:t>
                              </m:r>
                            </m:e>
                            <m:e>
                              <m:r>
                                <a:rPr lang="en-US" altLang="zh-CN" b="0" i="1" smtClean="0">
                                  <a:solidFill>
                                    <a:srgbClr val="0B338B"/>
                                  </a:solidFill>
                                  <a:latin typeface="Cambria Math"/>
                                </a:rPr>
                                <m:t>𝐶</m:t>
                              </m:r>
                            </m:e>
                          </m:mr>
                          <m:mr>
                            <m:e>
                              <m: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𝐵</m:t>
                              </m:r>
                            </m:e>
                          </m:mr>
                        </m:m>
                      </m:e>
                    </m:d>
                    <m:r>
                      <a:rPr lang="en-US" altLang="zh-CN" i="1" dirty="0" smtClean="0">
                        <a:solidFill>
                          <a:srgbClr val="0B338B"/>
                        </a:solidFill>
                        <a:latin typeface="Cambria Math"/>
                        <a:ea typeface="Cambria Math"/>
                      </a:rPr>
                      <m:t>≥</m:t>
                    </m:r>
                    <m:r>
                      <a:rPr lang="en-US" altLang="zh-CN" i="1" dirty="0">
                        <a:solidFill>
                          <a:srgbClr val="0B338B"/>
                        </a:solidFill>
                        <a:latin typeface="Cambria Math" panose="02040503050406030204" pitchFamily="18" charset="0"/>
                      </a:rPr>
                      <m:t>𝑟</m:t>
                    </m:r>
                    <m:d>
                      <m:dPr>
                        <m:ctrlPr>
                          <a:rPr lang="en-US" altLang="zh-CN" i="1" dirty="0">
                            <a:solidFill>
                              <a:srgbClr val="0B338B"/>
                            </a:solidFill>
                            <a:latin typeface="Cambria Math"/>
                          </a:rPr>
                        </m:ctrlPr>
                      </m:dPr>
                      <m:e>
                        <m:r>
                          <a:rPr lang="en-US" altLang="zh-CN" i="1" dirty="0">
                            <a:solidFill>
                              <a:srgbClr val="0B338B"/>
                            </a:solidFill>
                            <a:latin typeface="Cambria Math" panose="02040503050406030204" pitchFamily="18" charset="0"/>
                          </a:rPr>
                          <m:t>𝐴</m:t>
                        </m:r>
                      </m:e>
                    </m:d>
                    <m:r>
                      <a:rPr lang="en-US" altLang="zh-CN" i="1" dirty="0">
                        <a:solidFill>
                          <a:srgbClr val="0B338B"/>
                        </a:solidFill>
                        <a:latin typeface="Cambria Math" panose="02040503050406030204" pitchFamily="18" charset="0"/>
                      </a:rPr>
                      <m:t>+</m:t>
                    </m:r>
                    <m:r>
                      <a:rPr lang="en-US" altLang="zh-CN" i="1" dirty="0">
                        <a:solidFill>
                          <a:srgbClr val="0B338B"/>
                        </a:solidFill>
                        <a:latin typeface="Cambria Math" panose="02040503050406030204" pitchFamily="18" charset="0"/>
                      </a:rPr>
                      <m:t>𝑟</m:t>
                    </m:r>
                    <m:d>
                      <m:dPr>
                        <m:ctrlPr>
                          <a:rPr lang="en-US" altLang="zh-CN" i="1" dirty="0">
                            <a:solidFill>
                              <a:srgbClr val="0B338B"/>
                            </a:solidFill>
                            <a:latin typeface="Cambria Math"/>
                          </a:rPr>
                        </m:ctrlPr>
                      </m:dPr>
                      <m:e>
                        <m:r>
                          <a:rPr lang="en-US" altLang="zh-CN" i="1" dirty="0">
                            <a:solidFill>
                              <a:srgbClr val="0B338B"/>
                            </a:solidFill>
                            <a:latin typeface="Cambria Math" panose="02040503050406030204" pitchFamily="18" charset="0"/>
                          </a:rPr>
                          <m:t>𝐵</m:t>
                        </m:r>
                      </m:e>
                    </m:d>
                  </m:oMath>
                </a14:m>
                <a:r>
                  <a:rPr lang="en-US" altLang="zh-CN" dirty="0" smtClean="0">
                    <a:solidFill>
                      <a:srgbClr val="0B338B"/>
                    </a:solidFill>
                  </a:rPr>
                  <a:t>.</a:t>
                </a:r>
              </a:p>
              <a:p>
                <a:pPr marL="0" indent="0">
                  <a:lnSpc>
                    <a:spcPct val="150000"/>
                  </a:lnSpc>
                  <a:buNone/>
                </a:pPr>
                <a14:m>
                  <m:oMath xmlns:m="http://schemas.openxmlformats.org/officeDocument/2006/math">
                    <m:r>
                      <a:rPr lang="zh-CN" altLang="en-US" i="1" dirty="0">
                        <a:solidFill>
                          <a:srgbClr val="0B338B"/>
                        </a:solidFill>
                        <a:latin typeface="Cambria Math"/>
                      </a:rPr>
                      <m:t>（</m:t>
                    </m:r>
                    <m:r>
                      <a:rPr lang="en-US" altLang="zh-CN" i="1" dirty="0">
                        <a:solidFill>
                          <a:srgbClr val="0B338B"/>
                        </a:solidFill>
                        <a:latin typeface="Cambria Math"/>
                      </a:rPr>
                      <m:t>3</m:t>
                    </m:r>
                    <m:r>
                      <a:rPr lang="zh-CN" altLang="en-US" i="1" dirty="0">
                        <a:solidFill>
                          <a:srgbClr val="0B338B"/>
                        </a:solidFill>
                        <a:latin typeface="Cambria Math"/>
                      </a:rPr>
                      <m:t>）</m:t>
                    </m:r>
                    <m:r>
                      <a:rPr lang="en-US" altLang="zh-CN" i="1" dirty="0">
                        <a:solidFill>
                          <a:srgbClr val="0B338B"/>
                        </a:solidFill>
                        <a:latin typeface="Cambria Math"/>
                      </a:rPr>
                      <m:t>𝑟</m:t>
                    </m:r>
                    <m:d>
                      <m:dPr>
                        <m:ctrlPr>
                          <a:rPr lang="en-US" altLang="zh-CN" i="1" dirty="0">
                            <a:solidFill>
                              <a:srgbClr val="0B338B"/>
                            </a:solidFill>
                            <a:latin typeface="Cambria Math"/>
                          </a:rPr>
                        </m:ctrlPr>
                      </m:dPr>
                      <m:e>
                        <m:r>
                          <a:rPr lang="en-US" altLang="zh-CN" i="1" dirty="0">
                            <a:solidFill>
                              <a:srgbClr val="0B338B"/>
                            </a:solidFill>
                            <a:latin typeface="Cambria Math"/>
                          </a:rPr>
                          <m:t>𝐴</m:t>
                        </m:r>
                        <m:r>
                          <a:rPr lang="en-US" altLang="zh-CN" i="1" dirty="0">
                            <a:solidFill>
                              <a:srgbClr val="0B338B"/>
                            </a:solidFill>
                            <a:latin typeface="Cambria Math"/>
                          </a:rPr>
                          <m:t>+</m:t>
                        </m:r>
                        <m:r>
                          <a:rPr lang="en-US" altLang="zh-CN" i="1" dirty="0">
                            <a:solidFill>
                              <a:srgbClr val="0B338B"/>
                            </a:solidFill>
                            <a:latin typeface="Cambria Math"/>
                          </a:rPr>
                          <m:t>𝐵</m:t>
                        </m:r>
                      </m:e>
                    </m:d>
                    <m:r>
                      <a:rPr lang="en-US" altLang="zh-CN" i="1" dirty="0">
                        <a:solidFill>
                          <a:srgbClr val="0B338B"/>
                        </a:solidFill>
                        <a:latin typeface="Cambria Math"/>
                      </a:rPr>
                      <m:t>≤</m:t>
                    </m:r>
                    <m:r>
                      <a:rPr lang="en-US" altLang="zh-CN" i="1" dirty="0">
                        <a:solidFill>
                          <a:srgbClr val="0B338B"/>
                        </a:solidFill>
                        <a:latin typeface="Cambria Math"/>
                      </a:rPr>
                      <m:t>𝑟</m:t>
                    </m:r>
                    <m:d>
                      <m:dPr>
                        <m:ctrlPr>
                          <a:rPr lang="en-US" altLang="zh-CN" i="1" dirty="0">
                            <a:solidFill>
                              <a:srgbClr val="0B338B"/>
                            </a:solidFill>
                            <a:latin typeface="Cambria Math"/>
                          </a:rPr>
                        </m:ctrlPr>
                      </m:dPr>
                      <m:e>
                        <m:r>
                          <a:rPr lang="en-US" altLang="zh-CN" i="1" dirty="0">
                            <a:solidFill>
                              <a:srgbClr val="0B338B"/>
                            </a:solidFill>
                            <a:latin typeface="Cambria Math"/>
                          </a:rPr>
                          <m:t>𝐴</m:t>
                        </m:r>
                      </m:e>
                    </m:d>
                    <m:r>
                      <a:rPr lang="en-US" altLang="zh-CN" i="1" dirty="0">
                        <a:solidFill>
                          <a:srgbClr val="0B338B"/>
                        </a:solidFill>
                        <a:latin typeface="Cambria Math"/>
                      </a:rPr>
                      <m:t>+</m:t>
                    </m:r>
                    <m:r>
                      <a:rPr lang="en-US" altLang="zh-CN" i="1" dirty="0">
                        <a:solidFill>
                          <a:srgbClr val="0B338B"/>
                        </a:solidFill>
                        <a:latin typeface="Cambria Math"/>
                      </a:rPr>
                      <m:t>𝑟</m:t>
                    </m:r>
                    <m:d>
                      <m:dPr>
                        <m:ctrlPr>
                          <a:rPr lang="en-US" altLang="zh-CN" i="1" dirty="0">
                            <a:solidFill>
                              <a:srgbClr val="0B338B"/>
                            </a:solidFill>
                            <a:latin typeface="Cambria Math"/>
                          </a:rPr>
                        </m:ctrlPr>
                      </m:dPr>
                      <m:e>
                        <m:r>
                          <a:rPr lang="en-US" altLang="zh-CN" i="1" dirty="0">
                            <a:solidFill>
                              <a:srgbClr val="0B338B"/>
                            </a:solidFill>
                            <a:latin typeface="Cambria Math"/>
                          </a:rPr>
                          <m:t>𝐵</m:t>
                        </m:r>
                      </m:e>
                    </m:d>
                  </m:oMath>
                </a14:m>
                <a:r>
                  <a:rPr lang="en-US" altLang="zh-CN" dirty="0">
                    <a:solidFill>
                      <a:srgbClr val="0B338B"/>
                    </a:solidFill>
                  </a:rPr>
                  <a:t>.</a:t>
                </a:r>
              </a:p>
              <a:p>
                <a:pPr marL="0" indent="0">
                  <a:lnSpc>
                    <a:spcPct val="100000"/>
                  </a:lnSpc>
                  <a:spcBef>
                    <a:spcPts val="1800"/>
                  </a:spcBef>
                  <a:buFont typeface="Arial" panose="020B0604020202020204" pitchFamily="34" charset="0"/>
                  <a:buNone/>
                </a:pPr>
                <a:r>
                  <a:rPr lang="zh-CN" altLang="en-US" b="1" dirty="0" smtClean="0">
                    <a:solidFill>
                      <a:srgbClr val="0B338B"/>
                    </a:solidFill>
                    <a:latin typeface="黑体" panose="02010609060101010101" pitchFamily="49" charset="-122"/>
                    <a:ea typeface="黑体" panose="02010609060101010101" pitchFamily="49" charset="-122"/>
                  </a:rPr>
                  <a:t>证</a:t>
                </a:r>
                <a:r>
                  <a:rPr lang="zh-CN" altLang="en-US" dirty="0" smtClean="0">
                    <a:solidFill>
                      <a:srgbClr val="0B338B"/>
                    </a:solidFill>
                  </a:rPr>
                  <a:t> </a:t>
                </a:r>
                <a:r>
                  <a:rPr lang="en-US" altLang="zh-CN" dirty="0" smtClean="0">
                    <a:solidFill>
                      <a:srgbClr val="0B338B"/>
                    </a:solidFill>
                  </a:rPr>
                  <a:t>(3)</a:t>
                </a:r>
                <a:r>
                  <a:rPr lang="zh-CN" altLang="en-US" dirty="0" smtClean="0">
                    <a:solidFill>
                      <a:srgbClr val="0B338B"/>
                    </a:solidFill>
                  </a:rPr>
                  <a:t>    </a:t>
                </a:r>
                <a14:m>
                  <m:oMath xmlns:m="http://schemas.openxmlformats.org/officeDocument/2006/math">
                    <m:r>
                      <a:rPr lang="en-US" altLang="zh-CN" b="0" i="0" smtClean="0">
                        <a:solidFill>
                          <a:srgbClr val="0B338B"/>
                        </a:solidFill>
                        <a:latin typeface="Cambria Math"/>
                      </a:rPr>
                      <m:t>  </m:t>
                    </m:r>
                    <m:r>
                      <a:rPr lang="en-US" altLang="zh-CN" i="1" smtClean="0">
                        <a:solidFill>
                          <a:srgbClr val="0B338B"/>
                        </a:solidFill>
                        <a:latin typeface="Cambria Math" panose="02040503050406030204" pitchFamily="18" charset="0"/>
                      </a:rPr>
                      <m:t>𝐷</m:t>
                    </m:r>
                    <m:r>
                      <a:rPr lang="en-US" altLang="zh-CN" i="1" smtClean="0">
                        <a:solidFill>
                          <a:srgbClr val="0B338B"/>
                        </a:solidFill>
                        <a:latin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𝐴</m:t>
                              </m:r>
                            </m:e>
                            <m:e>
                              <m:r>
                                <a:rPr lang="en-US" altLang="zh-CN" i="1">
                                  <a:solidFill>
                                    <a:srgbClr val="0B338B"/>
                                  </a:solidFill>
                                  <a:latin typeface="Cambria Math" panose="02040503050406030204" pitchFamily="18" charset="0"/>
                                </a:rPr>
                                <m:t>0</m:t>
                              </m:r>
                            </m:e>
                          </m:mr>
                          <m:mr>
                            <m:e>
                              <m: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𝐵</m:t>
                              </m:r>
                            </m:e>
                          </m:mr>
                        </m:m>
                      </m:e>
                    </m:d>
                    <m:r>
                      <a:rPr lang="en-US" altLang="zh-CN" i="1" smtClean="0">
                        <a:solidFill>
                          <a:srgbClr val="0B338B"/>
                        </a:solidFill>
                        <a:latin typeface="Cambria Math" panose="02040503050406030204" pitchFamily="18" charset="0"/>
                        <a:ea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𝐴</m:t>
                              </m:r>
                            </m:e>
                            <m:e>
                              <m:r>
                                <a:rPr lang="en-US" altLang="zh-CN" i="1" smtClean="0">
                                  <a:solidFill>
                                    <a:srgbClr val="0B338B"/>
                                  </a:solidFill>
                                  <a:latin typeface="Cambria Math" panose="02040503050406030204" pitchFamily="18" charset="0"/>
                                </a:rPr>
                                <m:t>𝐵</m:t>
                              </m:r>
                            </m:e>
                          </m:mr>
                          <m:mr>
                            <m:e>
                              <m: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𝐵</m:t>
                              </m:r>
                            </m:e>
                          </m:mr>
                        </m:m>
                      </m:e>
                    </m:d>
                    <m:r>
                      <a:rPr lang="en-US" altLang="zh-CN" i="1" smtClean="0">
                        <a:solidFill>
                          <a:srgbClr val="0B338B"/>
                        </a:solidFill>
                        <a:latin typeface="Cambria Math" panose="02040503050406030204" pitchFamily="18" charset="0"/>
                        <a:ea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𝐴</m:t>
                              </m:r>
                            </m:e>
                            <m:e>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𝐵</m:t>
                              </m:r>
                            </m:e>
                          </m:mr>
                          <m:mr>
                            <m:e>
                              <m: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𝐵</m:t>
                              </m:r>
                            </m:e>
                          </m:mr>
                        </m:m>
                      </m:e>
                    </m:d>
                    <m:r>
                      <a:rPr lang="zh-CN" altLang="en-US" i="1" smtClean="0">
                        <a:solidFill>
                          <a:srgbClr val="0B338B"/>
                        </a:solidFill>
                        <a:latin typeface="Cambria Math"/>
                      </a:rPr>
                      <m:t>⇒</m:t>
                    </m:r>
                    <m:r>
                      <a:rPr lang="en-US" altLang="zh-CN" b="0" i="0" smtClean="0">
                        <a:solidFill>
                          <a:srgbClr val="0B338B"/>
                        </a:solidFill>
                        <a:latin typeface="Cambria Math"/>
                      </a:rPr>
                      <m:t> </m:t>
                    </m:r>
                  </m:oMath>
                </a14:m>
                <a:endParaRPr lang="en-US" altLang="zh-CN" b="0" i="0" dirty="0" smtClean="0">
                  <a:solidFill>
                    <a:srgbClr val="0B338B"/>
                  </a:solidFill>
                  <a:latin typeface="Cambria Math"/>
                </a:endParaRPr>
              </a:p>
              <a:p>
                <a:pPr marL="0" indent="0">
                  <a:lnSpc>
                    <a:spcPct val="100000"/>
                  </a:lnSpc>
                  <a:spcBef>
                    <a:spcPts val="1800"/>
                  </a:spcBef>
                  <a:buFont typeface="Arial" panose="020B0604020202020204" pitchFamily="34" charset="0"/>
                  <a:buNone/>
                </a:pPr>
                <a:endParaRPr lang="en-US" altLang="zh-CN" sz="1000" i="1" dirty="0" smtClean="0">
                  <a:solidFill>
                    <a:srgbClr val="0B338B"/>
                  </a:solidFill>
                  <a:latin typeface="Cambria Math" panose="02040503050406030204" pitchFamily="18" charset="0"/>
                </a:endParaRPr>
              </a:p>
              <a:p>
                <a:pPr marL="0" indent="0">
                  <a:lnSpc>
                    <a:spcPct val="100000"/>
                  </a:lnSpc>
                  <a:spcBef>
                    <a:spcPts val="1800"/>
                  </a:spcBef>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𝐵</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𝐷</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𝐴</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𝐵</m:t>
                          </m:r>
                        </m:e>
                      </m:d>
                      <m:r>
                        <a:rPr lang="en-US" altLang="zh-CN" i="1" smtClean="0">
                          <a:solidFill>
                            <a:srgbClr val="0B338B"/>
                          </a:solidFill>
                          <a:latin typeface="Cambria Math" panose="02040503050406030204" pitchFamily="18" charset="0"/>
                        </a:rPr>
                        <m:t>. </m:t>
                      </m:r>
                    </m:oMath>
                  </m:oMathPara>
                </a14:m>
                <a:endParaRPr lang="en-US" altLang="zh-CN" dirty="0" smtClean="0">
                  <a:solidFill>
                    <a:srgbClr val="0B338B"/>
                  </a:solidFill>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838200" y="957580"/>
                <a:ext cx="10515600" cy="5219383"/>
              </a:xfrm>
              <a:prstGeom prst="rect">
                <a:avLst/>
              </a:prstGeom>
              <a:blipFill rotWithShape="1">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770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2"/>
              <p:cNvSpPr txBox="1">
                <a:spLocks/>
              </p:cNvSpPr>
              <p:nvPr/>
            </p:nvSpPr>
            <p:spPr>
              <a:xfrm>
                <a:off x="838200" y="880635"/>
                <a:ext cx="10515600" cy="52963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14:m>
                  <m:oMath xmlns:m="http://schemas.openxmlformats.org/officeDocument/2006/math">
                    <m:d>
                      <m:dPr>
                        <m:ctrlPr>
                          <a:rPr lang="en-US" altLang="zh-CN" i="1" smtClean="0">
                            <a:solidFill>
                              <a:srgbClr val="0B338B"/>
                            </a:solidFill>
                            <a:latin typeface="Cambria Math"/>
                          </a:rPr>
                        </m:ctrlPr>
                      </m:dPr>
                      <m:e>
                        <m:r>
                          <a:rPr lang="en-US" altLang="zh-CN" b="0" i="1" smtClean="0">
                            <a:solidFill>
                              <a:srgbClr val="0B338B"/>
                            </a:solidFill>
                            <a:latin typeface="Cambria Math"/>
                          </a:rPr>
                          <m:t>4</m:t>
                        </m:r>
                      </m:e>
                    </m:d>
                  </m:oMath>
                </a14:m>
                <a:r>
                  <a:rPr lang="zh-CN" altLang="en-US" dirty="0">
                    <a:solidFill>
                      <a:srgbClr val="0B338B"/>
                    </a:solidFill>
                  </a:rPr>
                  <a:t>  </a:t>
                </a:r>
                <a14:m>
                  <m:oMath xmlns:m="http://schemas.openxmlformats.org/officeDocument/2006/math">
                    <m:r>
                      <a:rPr lang="en-US" altLang="zh-CN" i="1" dirty="0">
                        <a:solidFill>
                          <a:srgbClr val="0B338B"/>
                        </a:solidFill>
                        <a:latin typeface="Cambria Math" panose="02040503050406030204" pitchFamily="18" charset="0"/>
                      </a:rPr>
                      <m:t>𝑟</m:t>
                    </m:r>
                    <m:d>
                      <m:dPr>
                        <m:ctrlPr>
                          <a:rPr lang="en-US" altLang="zh-CN" i="1" dirty="0">
                            <a:solidFill>
                              <a:srgbClr val="0B338B"/>
                            </a:solidFill>
                            <a:latin typeface="Cambria Math"/>
                          </a:rPr>
                        </m:ctrlPr>
                      </m:dPr>
                      <m:e>
                        <m:r>
                          <a:rPr lang="en-US" altLang="zh-CN" i="1" dirty="0">
                            <a:solidFill>
                              <a:srgbClr val="0B338B"/>
                            </a:solidFill>
                            <a:latin typeface="Cambria Math" panose="02040503050406030204" pitchFamily="18" charset="0"/>
                          </a:rPr>
                          <m:t>𝐴𝐶</m:t>
                        </m:r>
                      </m:e>
                    </m:d>
                    <m:r>
                      <a:rPr lang="en-US" altLang="zh-CN" i="1" dirty="0">
                        <a:solidFill>
                          <a:srgbClr val="0B338B"/>
                        </a:solidFill>
                        <a:latin typeface="Cambria Math" panose="02040503050406030204" pitchFamily="18" charset="0"/>
                      </a:rPr>
                      <m:t>≤</m:t>
                    </m:r>
                    <m:r>
                      <m:rPr>
                        <m:sty m:val="p"/>
                      </m:rPr>
                      <a:rPr lang="en-US" altLang="zh-CN" dirty="0">
                        <a:solidFill>
                          <a:srgbClr val="0B338B"/>
                        </a:solidFill>
                        <a:latin typeface="Cambria Math" panose="02040503050406030204" pitchFamily="18" charset="0"/>
                      </a:rPr>
                      <m:t>min</m:t>
                    </m:r>
                    <m:r>
                      <a:rPr lang="en-US" altLang="zh-CN" i="1" dirty="0">
                        <a:solidFill>
                          <a:srgbClr val="0B338B"/>
                        </a:solidFill>
                        <a:latin typeface="Cambria Math" panose="02040503050406030204" pitchFamily="18" charset="0"/>
                      </a:rPr>
                      <m:t>⁡(</m:t>
                    </m:r>
                    <m:r>
                      <a:rPr lang="en-US" altLang="zh-CN" i="1" dirty="0">
                        <a:solidFill>
                          <a:srgbClr val="0B338B"/>
                        </a:solidFill>
                        <a:latin typeface="Cambria Math" panose="02040503050406030204" pitchFamily="18" charset="0"/>
                      </a:rPr>
                      <m:t>𝑟</m:t>
                    </m:r>
                    <m:d>
                      <m:dPr>
                        <m:ctrlPr>
                          <a:rPr lang="en-US" altLang="zh-CN" i="1" dirty="0">
                            <a:solidFill>
                              <a:srgbClr val="0B338B"/>
                            </a:solidFill>
                            <a:latin typeface="Cambria Math"/>
                          </a:rPr>
                        </m:ctrlPr>
                      </m:dPr>
                      <m:e>
                        <m:r>
                          <a:rPr lang="en-US" altLang="zh-CN" i="1" dirty="0">
                            <a:solidFill>
                              <a:srgbClr val="0B338B"/>
                            </a:solidFill>
                            <a:latin typeface="Cambria Math" panose="02040503050406030204" pitchFamily="18" charset="0"/>
                          </a:rPr>
                          <m:t>𝐴</m:t>
                        </m:r>
                      </m:e>
                    </m:d>
                    <m:r>
                      <a:rPr lang="en-US" altLang="zh-CN" i="1" dirty="0">
                        <a:solidFill>
                          <a:srgbClr val="0B338B"/>
                        </a:solidFill>
                        <a:latin typeface="Cambria Math" panose="02040503050406030204" pitchFamily="18" charset="0"/>
                      </a:rPr>
                      <m:t>,</m:t>
                    </m:r>
                    <m:r>
                      <a:rPr lang="en-US" altLang="zh-CN" i="1" dirty="0">
                        <a:solidFill>
                          <a:srgbClr val="0B338B"/>
                        </a:solidFill>
                        <a:latin typeface="Cambria Math" panose="02040503050406030204" pitchFamily="18" charset="0"/>
                      </a:rPr>
                      <m:t>𝑟</m:t>
                    </m:r>
                    <m:d>
                      <m:dPr>
                        <m:ctrlPr>
                          <a:rPr lang="en-US" altLang="zh-CN" i="1" dirty="0">
                            <a:solidFill>
                              <a:srgbClr val="0B338B"/>
                            </a:solidFill>
                            <a:latin typeface="Cambria Math"/>
                          </a:rPr>
                        </m:ctrlPr>
                      </m:dPr>
                      <m:e>
                        <m:r>
                          <a:rPr lang="en-US" altLang="zh-CN" i="1" dirty="0">
                            <a:solidFill>
                              <a:srgbClr val="0B338B"/>
                            </a:solidFill>
                            <a:latin typeface="Cambria Math" panose="02040503050406030204" pitchFamily="18" charset="0"/>
                          </a:rPr>
                          <m:t>𝐶</m:t>
                        </m:r>
                      </m:e>
                    </m:d>
                    <m:r>
                      <a:rPr lang="en-US" altLang="zh-CN" i="1" dirty="0">
                        <a:solidFill>
                          <a:srgbClr val="0B338B"/>
                        </a:solidFill>
                        <a:latin typeface="Cambria Math" panose="02040503050406030204" pitchFamily="18" charset="0"/>
                      </a:rPr>
                      <m:t>)</m:t>
                    </m:r>
                  </m:oMath>
                </a14:m>
                <a:r>
                  <a:rPr lang="en-US" altLang="zh-CN" dirty="0">
                    <a:solidFill>
                      <a:srgbClr val="0B338B"/>
                    </a:solidFill>
                  </a:rPr>
                  <a:t>.</a:t>
                </a:r>
                <a:endParaRPr lang="en-US" altLang="zh-CN" dirty="0" smtClean="0">
                  <a:solidFill>
                    <a:srgbClr val="0B338B"/>
                  </a:solidFill>
                </a:endParaRPr>
              </a:p>
              <a:p>
                <a:pPr marL="0" indent="0">
                  <a:lnSpc>
                    <a:spcPct val="150000"/>
                  </a:lnSpc>
                  <a:buFont typeface="Arial" panose="020B0604020202020204" pitchFamily="34" charset="0"/>
                  <a:buNone/>
                </a:pPr>
                <a:r>
                  <a:rPr lang="zh-CN" altLang="en-US" b="1" dirty="0">
                    <a:solidFill>
                      <a:srgbClr val="0B338B"/>
                    </a:solidFill>
                    <a:latin typeface="黑体" panose="02010609060101010101" pitchFamily="49" charset="-122"/>
                    <a:ea typeface="黑体" panose="02010609060101010101" pitchFamily="49" charset="-122"/>
                  </a:rPr>
                  <a:t>证</a:t>
                </a:r>
                <a:r>
                  <a:rPr lang="zh-CN" altLang="en-US" dirty="0">
                    <a:solidFill>
                      <a:srgbClr val="0B338B"/>
                    </a:solidFill>
                  </a:rPr>
                  <a:t>    </a:t>
                </a:r>
                <a:r>
                  <a:rPr lang="zh-CN" altLang="en-US" dirty="0" smtClean="0">
                    <a:solidFill>
                      <a:srgbClr val="0B338B"/>
                    </a:solidFill>
                  </a:rPr>
                  <a:t>设存在可逆矩阵 </a:t>
                </a:r>
                <a14:m>
                  <m:oMath xmlns:m="http://schemas.openxmlformats.org/officeDocument/2006/math">
                    <m:r>
                      <a:rPr lang="en-US" altLang="zh-CN" i="1" smtClean="0">
                        <a:solidFill>
                          <a:srgbClr val="0B338B"/>
                        </a:solidFill>
                        <a:latin typeface="Cambria Math" panose="02040503050406030204" pitchFamily="18" charset="0"/>
                      </a:rPr>
                      <m:t>𝑃</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𝑄</m:t>
                    </m:r>
                  </m:oMath>
                </a14:m>
                <a:r>
                  <a:rPr lang="en-US" altLang="zh-CN" dirty="0" smtClean="0">
                    <a:solidFill>
                      <a:srgbClr val="0B338B"/>
                    </a:solidFill>
                  </a:rPr>
                  <a:t> </a:t>
                </a:r>
                <a:r>
                  <a:rPr lang="zh-CN" altLang="en-US" dirty="0" smtClean="0">
                    <a:solidFill>
                      <a:srgbClr val="0B338B"/>
                    </a:solidFill>
                  </a:rPr>
                  <a:t>使得</a:t>
                </a:r>
                <a14:m>
                  <m:oMath xmlns:m="http://schemas.openxmlformats.org/officeDocument/2006/math">
                    <m:r>
                      <a:rPr lang="en-US" altLang="zh-CN" b="0" i="0" smtClean="0">
                        <a:solidFill>
                          <a:srgbClr val="0B338B"/>
                        </a:solidFill>
                        <a:latin typeface="Cambria Math"/>
                      </a:rPr>
                      <m:t> </m:t>
                    </m:r>
                  </m:oMath>
                </a14:m>
                <a:endParaRPr lang="en-US" altLang="zh-CN" b="0" i="0" dirty="0" smtClean="0">
                  <a:solidFill>
                    <a:srgbClr val="0B338B"/>
                  </a:solidFill>
                  <a:latin typeface="Cambria Math"/>
                </a:endParaRPr>
              </a:p>
              <a:p>
                <a:pPr marL="0"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𝑃</m:t>
                      </m:r>
                      <m:d>
                        <m:dPr>
                          <m:ctrlPr>
                            <a:rPr lang="en-US" altLang="zh-CN" i="1" smtClean="0">
                              <a:solidFill>
                                <a:srgbClr val="0B338B"/>
                              </a:solidFill>
                              <a:latin typeface="Cambria Math"/>
                            </a:rPr>
                          </m:ctrlPr>
                        </m:dPr>
                        <m:e>
                          <m:m>
                            <m:mPr>
                              <m:mcs>
                                <m:mc>
                                  <m:mcPr>
                                    <m:count m:val="2"/>
                                    <m:mcJc m:val="center"/>
                                  </m:mcPr>
                                </m:mc>
                              </m:mcs>
                              <m:ctrlPr>
                                <a:rPr lang="en-US" altLang="zh-CN" i="1" smtClean="0">
                                  <a:solidFill>
                                    <a:srgbClr val="0B338B"/>
                                  </a:solidFill>
                                  <a:latin typeface="Cambria Math"/>
                                </a:rPr>
                              </m:ctrlPr>
                            </m:mPr>
                            <m:mr>
                              <m:e>
                                <m:sSub>
                                  <m:sSubPr>
                                    <m:ctrlPr>
                                      <a:rPr lang="en-US" altLang="zh-CN" i="1" smtClean="0">
                                        <a:solidFill>
                                          <a:srgbClr val="0B338B"/>
                                        </a:solidFill>
                                        <a:latin typeface="Cambria Math"/>
                                      </a:rPr>
                                    </m:ctrlPr>
                                  </m:sSubPr>
                                  <m:e>
                                    <m:r>
                                      <m:rPr>
                                        <m:sty m:val="p"/>
                                        <m:brk m:alnAt="7"/>
                                      </m:rPr>
                                      <a:rPr lang="en-US" altLang="zh-CN" i="1">
                                        <a:solidFill>
                                          <a:srgbClr val="0B338B"/>
                                        </a:solidFill>
                                        <a:latin typeface="Cambria Math" panose="02040503050406030204" pitchFamily="18" charset="0"/>
                                      </a:rPr>
                                      <m:t>I</m:t>
                                    </m:r>
                                  </m:e>
                                  <m:sub>
                                    <m:r>
                                      <m:rPr>
                                        <m:brk m:alnAt="7"/>
                                      </m:rPr>
                                      <a:rPr lang="en-US" altLang="zh-CN" i="1" smtClean="0">
                                        <a:solidFill>
                                          <a:srgbClr val="0B338B"/>
                                        </a:solidFill>
                                        <a:latin typeface="Cambria Math" panose="02040503050406030204" pitchFamily="18" charset="0"/>
                                      </a:rPr>
                                      <m:t>𝑟</m:t>
                                    </m:r>
                                  </m:sub>
                                </m:sSub>
                              </m:e>
                              <m:e>
                                <m:r>
                                  <a:rPr lang="en-US" altLang="zh-CN" i="1" smtClean="0">
                                    <a:solidFill>
                                      <a:srgbClr val="0B338B"/>
                                    </a:solidFill>
                                    <a:latin typeface="Cambria Math" panose="02040503050406030204" pitchFamily="18" charset="0"/>
                                  </a:rPr>
                                  <m:t>0</m:t>
                                </m:r>
                              </m:e>
                            </m:mr>
                            <m:mr>
                              <m:e>
                                <m:r>
                                  <a:rPr lang="en-US" altLang="zh-CN" i="1" smtClean="0">
                                    <a:solidFill>
                                      <a:srgbClr val="0B338B"/>
                                    </a:solidFill>
                                    <a:latin typeface="Cambria Math" panose="02040503050406030204" pitchFamily="18" charset="0"/>
                                  </a:rPr>
                                  <m:t>0</m:t>
                                </m:r>
                              </m:e>
                              <m:e>
                                <m:r>
                                  <a:rPr lang="en-US" altLang="zh-CN" i="1" smtClean="0">
                                    <a:solidFill>
                                      <a:srgbClr val="0B338B"/>
                                    </a:solidFill>
                                    <a:latin typeface="Cambria Math" panose="02040503050406030204" pitchFamily="18" charset="0"/>
                                  </a:rPr>
                                  <m:t>0</m:t>
                                </m:r>
                              </m:e>
                            </m:mr>
                          </m:m>
                        </m:e>
                      </m:d>
                      <m:r>
                        <a:rPr lang="en-US" altLang="zh-CN" i="1" smtClean="0">
                          <a:solidFill>
                            <a:srgbClr val="0B338B"/>
                          </a:solidFill>
                          <a:latin typeface="Cambria Math" panose="02040503050406030204" pitchFamily="18" charset="0"/>
                        </a:rPr>
                        <m:t>𝑄</m:t>
                      </m:r>
                      <m:r>
                        <a:rPr lang="zh-CN" altLang="en-US" i="1">
                          <a:solidFill>
                            <a:srgbClr val="0B338B"/>
                          </a:solidFill>
                          <a:latin typeface="Cambria Math" panose="02040503050406030204" pitchFamily="18" charset="0"/>
                        </a:rPr>
                        <m:t>，</m:t>
                      </m:r>
                    </m:oMath>
                  </m:oMathPara>
                </a14:m>
                <a:endParaRPr lang="en-US" altLang="zh-CN" dirty="0" smtClean="0">
                  <a:solidFill>
                    <a:srgbClr val="0B338B"/>
                  </a:solidFill>
                </a:endParaRPr>
              </a:p>
              <a:p>
                <a:pPr marL="0" indent="0">
                  <a:lnSpc>
                    <a:spcPct val="100000"/>
                  </a:lnSpc>
                  <a:spcBef>
                    <a:spcPts val="0"/>
                  </a:spcBef>
                  <a:buFont typeface="Arial" panose="020B0604020202020204" pitchFamily="34" charset="0"/>
                  <a:buNone/>
                </a:pPr>
                <a:r>
                  <a:rPr lang="zh-CN" altLang="en-US" dirty="0" smtClean="0">
                    <a:solidFill>
                      <a:srgbClr val="0B338B"/>
                    </a:solidFill>
                  </a:rPr>
                  <a:t>所以</a:t>
                </a:r>
                <a14:m>
                  <m:oMath xmlns:m="http://schemas.openxmlformats.org/officeDocument/2006/math">
                    <m:r>
                      <a:rPr lang="en-US" altLang="zh-CN" b="0" i="0" smtClean="0">
                        <a:solidFill>
                          <a:srgbClr val="0B338B"/>
                        </a:solidFill>
                        <a:latin typeface="Cambria Math"/>
                      </a:rPr>
                      <m:t> </m:t>
                    </m:r>
                  </m:oMath>
                </a14:m>
                <a:endParaRPr lang="en-US" altLang="zh-CN" b="0" i="0" dirty="0" smtClean="0">
                  <a:solidFill>
                    <a:srgbClr val="0B338B"/>
                  </a:solidFill>
                  <a:latin typeface="Cambria Math"/>
                </a:endParaRPr>
              </a:p>
              <a:p>
                <a:pPr marL="0" indent="0">
                  <a:lnSpc>
                    <a:spcPct val="150000"/>
                  </a:lnSpc>
                  <a:buFont typeface="Arial" panose="020B0604020202020204" pitchFamily="34" charset="0"/>
                  <a:buNone/>
                </a:pPr>
                <a14:m>
                  <m:oMath xmlns:m="http://schemas.openxmlformats.org/officeDocument/2006/math">
                    <m:r>
                      <a:rPr lang="en-US" altLang="zh-CN" i="1" smtClean="0">
                        <a:solidFill>
                          <a:srgbClr val="0B338B"/>
                        </a:solidFill>
                        <a:latin typeface="Cambria Math" panose="02040503050406030204" pitchFamily="18" charset="0"/>
                      </a:rPr>
                      <m:t>𝐴𝐶</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𝑃</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sSub>
                                <m:sSubPr>
                                  <m:ctrlPr>
                                    <a:rPr lang="en-US" altLang="zh-CN" i="1">
                                      <a:solidFill>
                                        <a:srgbClr val="0B338B"/>
                                      </a:solidFill>
                                      <a:latin typeface="Cambria Math"/>
                                    </a:rPr>
                                  </m:ctrlPr>
                                </m:sSubPr>
                                <m:e>
                                  <m:r>
                                    <m:rPr>
                                      <m:sty m:val="p"/>
                                      <m:brk m:alnAt="7"/>
                                    </m:rPr>
                                    <a:rPr lang="en-US" altLang="zh-CN" i="1">
                                      <a:solidFill>
                                        <a:srgbClr val="0B338B"/>
                                      </a:solidFill>
                                      <a:latin typeface="Cambria Math" panose="02040503050406030204" pitchFamily="18" charset="0"/>
                                    </a:rPr>
                                    <m:t>I</m:t>
                                  </m:r>
                                </m:e>
                                <m:sub>
                                  <m:r>
                                    <m:rPr>
                                      <m:brk m:alnAt="7"/>
                                    </m:rPr>
                                    <a:rPr lang="en-US" altLang="zh-CN" i="1">
                                      <a:solidFill>
                                        <a:srgbClr val="0B338B"/>
                                      </a:solidFill>
                                      <a:latin typeface="Cambria Math" panose="02040503050406030204" pitchFamily="18" charset="0"/>
                                    </a:rPr>
                                    <m:t>𝑟</m:t>
                                  </m:r>
                                </m:sub>
                              </m:sSub>
                            </m:e>
                            <m:e>
                              <m:r>
                                <a:rPr lang="en-US" altLang="zh-CN" i="1">
                                  <a:solidFill>
                                    <a:srgbClr val="0B338B"/>
                                  </a:solidFill>
                                  <a:latin typeface="Cambria Math" panose="02040503050406030204" pitchFamily="18" charset="0"/>
                                </a:rPr>
                                <m:t>0</m:t>
                              </m:r>
                            </m:e>
                          </m:mr>
                          <m:mr>
                            <m:e>
                              <m: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0</m:t>
                              </m:r>
                            </m:e>
                          </m:mr>
                        </m:m>
                      </m:e>
                    </m:d>
                    <m:r>
                      <a:rPr lang="en-US" altLang="zh-CN" i="1" smtClean="0">
                        <a:solidFill>
                          <a:srgbClr val="0B338B"/>
                        </a:solidFill>
                        <a:latin typeface="Cambria Math" panose="02040503050406030204" pitchFamily="18" charset="0"/>
                      </a:rPr>
                      <m:t>𝑄𝐶</m:t>
                    </m:r>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𝑃</m:t>
                    </m:r>
                    <m:d>
                      <m:dPr>
                        <m:ctrlPr>
                          <a:rPr lang="en-US" altLang="zh-CN" i="1" smtClean="0">
                            <a:solidFill>
                              <a:srgbClr val="0B338B"/>
                            </a:solidFill>
                            <a:latin typeface="Cambria Math"/>
                          </a:rPr>
                        </m:ctrlPr>
                      </m:dPr>
                      <m:e>
                        <m:m>
                          <m:mPr>
                            <m:mcs>
                              <m:mc>
                                <m:mcPr>
                                  <m:count m:val="1"/>
                                  <m:mcJc m:val="center"/>
                                </m:mcPr>
                              </m:mc>
                            </m:mcs>
                            <m:ctrlPr>
                              <a:rPr lang="en-US" altLang="zh-CN" i="1" smtClean="0">
                                <a:solidFill>
                                  <a:srgbClr val="0B338B"/>
                                </a:solidFill>
                                <a:latin typeface="Cambria Math"/>
                              </a:rPr>
                            </m:ctrlPr>
                          </m:mPr>
                          <m:mr>
                            <m:e>
                              <m:sSub>
                                <m:sSubPr>
                                  <m:ctrlPr>
                                    <a:rPr lang="en-US" altLang="zh-CN" i="1" smtClean="0">
                                      <a:solidFill>
                                        <a:srgbClr val="0B338B"/>
                                      </a:solidFill>
                                      <a:latin typeface="Cambria Math"/>
                                    </a:rPr>
                                  </m:ctrlPr>
                                </m:sSubPr>
                                <m:e>
                                  <m:r>
                                    <m:rPr>
                                      <m:brk m:alnAt="7"/>
                                    </m:rPr>
                                    <a:rPr lang="en-US" altLang="zh-CN" i="1" smtClean="0">
                                      <a:solidFill>
                                        <a:srgbClr val="0B338B"/>
                                      </a:solidFill>
                                      <a:latin typeface="Cambria Math" panose="02040503050406030204" pitchFamily="18" charset="0"/>
                                    </a:rPr>
                                    <m:t>𝐶</m:t>
                                  </m:r>
                                </m:e>
                                <m:sub>
                                  <m:r>
                                    <m:rPr>
                                      <m:brk m:alnAt="7"/>
                                    </m:rPr>
                                    <a:rPr lang="en-US" altLang="zh-CN" i="1" smtClean="0">
                                      <a:solidFill>
                                        <a:srgbClr val="0B338B"/>
                                      </a:solidFill>
                                      <a:latin typeface="Cambria Math" panose="02040503050406030204" pitchFamily="18" charset="0"/>
                                    </a:rPr>
                                    <m:t>1</m:t>
                                  </m:r>
                                </m:sub>
                              </m:sSub>
                            </m:e>
                          </m:mr>
                          <m:mr>
                            <m:e>
                              <m:r>
                                <a:rPr lang="en-US" altLang="zh-CN" i="1" smtClean="0">
                                  <a:solidFill>
                                    <a:srgbClr val="0B338B"/>
                                  </a:solidFill>
                                  <a:latin typeface="Cambria Math" panose="02040503050406030204" pitchFamily="18" charset="0"/>
                                </a:rPr>
                                <m:t>0</m:t>
                              </m:r>
                            </m:e>
                          </m:mr>
                        </m:m>
                      </m:e>
                    </m:d>
                    <m:r>
                      <a:rPr lang="en-US" altLang="zh-CN" i="1" smtClean="0">
                        <a:solidFill>
                          <a:srgbClr val="0B338B"/>
                        </a:solidFill>
                        <a:latin typeface="Cambria Math"/>
                        <a:ea typeface="Cambria Math"/>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𝐴𝐶</m:t>
                        </m:r>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sSub>
                          <m:sSubPr>
                            <m:ctrlPr>
                              <a:rPr lang="en-US" altLang="zh-CN" i="1">
                                <a:solidFill>
                                  <a:srgbClr val="0B338B"/>
                                </a:solidFill>
                                <a:latin typeface="Cambria Math"/>
                              </a:rPr>
                            </m:ctrlPr>
                          </m:sSubPr>
                          <m:e>
                            <m:r>
                              <a:rPr lang="en-US" altLang="zh-CN" i="1">
                                <a:solidFill>
                                  <a:srgbClr val="0B338B"/>
                                </a:solidFill>
                                <a:latin typeface="Cambria Math" panose="02040503050406030204" pitchFamily="18" charset="0"/>
                              </a:rPr>
                              <m:t>𝐶</m:t>
                            </m:r>
                          </m:e>
                          <m:sub>
                            <m:r>
                              <a:rPr lang="en-US" altLang="zh-CN" i="1">
                                <a:solidFill>
                                  <a:srgbClr val="0B338B"/>
                                </a:solidFill>
                                <a:latin typeface="Cambria Math" panose="02040503050406030204" pitchFamily="18" charset="0"/>
                              </a:rPr>
                              <m:t>1</m:t>
                            </m:r>
                          </m:sub>
                        </m:sSub>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𝑄𝐶</m:t>
                        </m:r>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𝐶</m:t>
                    </m:r>
                    <m:r>
                      <a:rPr lang="en-US" altLang="zh-CN" i="1">
                        <a:solidFill>
                          <a:srgbClr val="0B338B"/>
                        </a:solidFill>
                        <a:latin typeface="Cambria Math" panose="02040503050406030204" pitchFamily="18" charset="0"/>
                      </a:rPr>
                      <m:t>).</m:t>
                    </m:r>
                  </m:oMath>
                </a14:m>
                <a:r>
                  <a:rPr lang="zh-CN" altLang="en-US" dirty="0" smtClean="0">
                    <a:solidFill>
                      <a:srgbClr val="0B338B"/>
                    </a:solidFill>
                  </a:rPr>
                  <a:t> </a:t>
                </a:r>
                <a:endParaRPr lang="en-US" altLang="zh-CN" dirty="0" smtClean="0">
                  <a:solidFill>
                    <a:srgbClr val="0B338B"/>
                  </a:solidFill>
                </a:endParaRPr>
              </a:p>
              <a:p>
                <a:pPr marL="0" indent="0">
                  <a:lnSpc>
                    <a:spcPct val="100000"/>
                  </a:lnSpc>
                  <a:buNone/>
                </a:pPr>
                <a:r>
                  <a:rPr lang="zh-CN" altLang="en-US" dirty="0" smtClean="0">
                    <a:solidFill>
                      <a:srgbClr val="0B338B"/>
                    </a:solidFill>
                  </a:rPr>
                  <a:t>再</a:t>
                </a:r>
                <a:r>
                  <a:rPr lang="zh-CN" altLang="en-US" dirty="0">
                    <a:solidFill>
                      <a:srgbClr val="0B338B"/>
                    </a:solidFill>
                  </a:rPr>
                  <a:t>由</a:t>
                </a:r>
                <a:endParaRPr lang="en-US" altLang="zh-CN" dirty="0">
                  <a:solidFill>
                    <a:srgbClr val="0B338B"/>
                  </a:solidFill>
                </a:endParaRP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𝐴𝐶</m:t>
                          </m:r>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sSup>
                            <m:sSupPr>
                              <m:ctrlPr>
                                <a:rPr lang="en-US" altLang="zh-CN" i="1">
                                  <a:solidFill>
                                    <a:srgbClr val="0B338B"/>
                                  </a:solidFill>
                                  <a:latin typeface="Cambria Math"/>
                                </a:rPr>
                              </m:ctrlPr>
                            </m:sSupPr>
                            <m:e>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𝐴𝐶</m:t>
                                  </m:r>
                                </m:e>
                              </m:d>
                            </m:e>
                            <m:sup>
                              <m:r>
                                <a:rPr lang="en-US" altLang="zh-CN" i="1">
                                  <a:solidFill>
                                    <a:srgbClr val="0B338B"/>
                                  </a:solidFill>
                                  <a:latin typeface="Cambria Math" panose="02040503050406030204" pitchFamily="18" charset="0"/>
                                </a:rPr>
                                <m:t>′</m:t>
                              </m:r>
                            </m:sup>
                          </m:sSup>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𝐶</m:t>
                              </m:r>
                            </m:e>
                            <m:sup>
                              <m:r>
                                <a:rPr lang="en-US" altLang="zh-CN" i="1">
                                  <a:solidFill>
                                    <a:srgbClr val="0B338B"/>
                                  </a:solidFill>
                                  <a:latin typeface="Cambria Math" panose="02040503050406030204" pitchFamily="18" charset="0"/>
                                </a:rPr>
                                <m:t>′</m:t>
                              </m:r>
                            </m:sup>
                          </m:sSup>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𝐴</m:t>
                              </m:r>
                            </m:e>
                            <m:sup>
                              <m:r>
                                <a:rPr lang="en-US" altLang="zh-CN" i="1">
                                  <a:solidFill>
                                    <a:srgbClr val="0B338B"/>
                                  </a:solidFill>
                                  <a:latin typeface="Cambria Math" panose="02040503050406030204" pitchFamily="18" charset="0"/>
                                </a:rPr>
                                <m:t>′</m:t>
                              </m:r>
                            </m:sup>
                          </m:sSup>
                        </m:e>
                      </m:d>
                      <m:r>
                        <a:rPr lang="zh-CN" altLang="en-US" i="1" smtClean="0">
                          <a:solidFill>
                            <a:srgbClr val="0B338B"/>
                          </a:solidFill>
                          <a:latin typeface="Cambria Math"/>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𝐴𝐶</m:t>
                          </m:r>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sSup>
                            <m:sSupPr>
                              <m:ctrlPr>
                                <a:rPr lang="en-US" altLang="zh-CN" i="1">
                                  <a:solidFill>
                                    <a:srgbClr val="0B338B"/>
                                  </a:solidFill>
                                  <a:latin typeface="Cambria Math"/>
                                </a:rPr>
                              </m:ctrlPr>
                            </m:sSupPr>
                            <m:e>
                              <m:r>
                                <a:rPr lang="en-US" altLang="zh-CN" i="1">
                                  <a:solidFill>
                                    <a:srgbClr val="0B338B"/>
                                  </a:solidFill>
                                  <a:latin typeface="Cambria Math" panose="02040503050406030204" pitchFamily="18" charset="0"/>
                                </a:rPr>
                                <m:t>𝐴</m:t>
                              </m:r>
                            </m:e>
                            <m:sup>
                              <m:r>
                                <a:rPr lang="en-US" altLang="zh-CN" i="1">
                                  <a:solidFill>
                                    <a:srgbClr val="0B338B"/>
                                  </a:solidFill>
                                  <a:latin typeface="Cambria Math" panose="02040503050406030204" pitchFamily="18" charset="0"/>
                                </a:rPr>
                                <m:t>′</m:t>
                              </m:r>
                            </m:sup>
                          </m:sSup>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𝐴</m:t>
                          </m:r>
                        </m:e>
                      </m:d>
                      <m:r>
                        <a:rPr lang="en-US" altLang="zh-CN" i="1">
                          <a:solidFill>
                            <a:srgbClr val="0B338B"/>
                          </a:solidFill>
                          <a:latin typeface="Cambria Math" panose="02040503050406030204" pitchFamily="18" charset="0"/>
                        </a:rPr>
                        <m:t>. </m:t>
                      </m:r>
                    </m:oMath>
                  </m:oMathPara>
                </a14:m>
                <a:endParaRPr lang="en-US" altLang="zh-CN" dirty="0">
                  <a:solidFill>
                    <a:srgbClr val="0B338B"/>
                  </a:solidFill>
                </a:endParaRPr>
              </a:p>
              <a:p>
                <a:pPr marL="0" indent="0">
                  <a:lnSpc>
                    <a:spcPct val="150000"/>
                  </a:lnSpc>
                  <a:buFont typeface="Arial" panose="020B0604020202020204" pitchFamily="34" charset="0"/>
                  <a:buNone/>
                </a:pPr>
                <a:endParaRPr lang="en-US" altLang="zh-CN" dirty="0" smtClean="0">
                  <a:solidFill>
                    <a:srgbClr val="0B338B"/>
                  </a:solidFill>
                </a:endParaRPr>
              </a:p>
              <a:p>
                <a:pPr marL="0" indent="0">
                  <a:buFont typeface="Arial" panose="020B0604020202020204" pitchFamily="34" charset="0"/>
                  <a:buNone/>
                </a:pPr>
                <a:endParaRPr lang="en-US" altLang="zh-CN" dirty="0">
                  <a:solidFill>
                    <a:srgbClr val="0B338B"/>
                  </a:solidFill>
                </a:endParaRPr>
              </a:p>
              <a:p>
                <a:pPr marL="0" indent="0">
                  <a:buFont typeface="Arial" panose="020B0604020202020204" pitchFamily="34" charset="0"/>
                  <a:buNone/>
                </a:pPr>
                <a:endParaRPr lang="zh-CN" altLang="en-US" dirty="0">
                  <a:solidFill>
                    <a:srgbClr val="0B338B"/>
                  </a:solidFill>
                </a:endParaRPr>
              </a:p>
              <a:p>
                <a:endParaRPr lang="zh-CN" altLang="en-US" dirty="0">
                  <a:solidFill>
                    <a:srgbClr val="0B338B"/>
                  </a:solidFill>
                </a:endParaRPr>
              </a:p>
            </p:txBody>
          </p:sp>
        </mc:Choice>
        <mc:Fallback xmlns="">
          <p:sp>
            <p:nvSpPr>
              <p:cNvPr id="8" name="内容占位符 2"/>
              <p:cNvSpPr txBox="1">
                <a:spLocks noRot="1" noChangeAspect="1" noMove="1" noResize="1" noEditPoints="1" noAdjustHandles="1" noChangeArrowheads="1" noChangeShapeType="1" noTextEdit="1"/>
              </p:cNvSpPr>
              <p:nvPr/>
            </p:nvSpPr>
            <p:spPr>
              <a:xfrm>
                <a:off x="838200" y="880635"/>
                <a:ext cx="10515600" cy="5296327"/>
              </a:xfrm>
              <a:prstGeom prst="rect">
                <a:avLst/>
              </a:prstGeom>
              <a:blipFill rotWithShape="1">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797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31065" y="186401"/>
            <a:ext cx="9723796" cy="707886"/>
          </a:xfrm>
          <a:prstGeom prst="rect">
            <a:avLst/>
          </a:prstGeom>
          <a:noFill/>
        </p:spPr>
        <p:txBody>
          <a:bodyPr wrap="square" rtlCol="0">
            <a:spAutoFit/>
          </a:bodyPr>
          <a:lstStyle/>
          <a:p>
            <a:r>
              <a:rPr lang="zh-CN" altLang="en-US" sz="4000" b="1" dirty="0" smtClean="0">
                <a:solidFill>
                  <a:srgbClr val="C00000"/>
                </a:solidFill>
                <a:latin typeface="微软雅黑" panose="020B0503020204020204" pitchFamily="34" charset="-122"/>
                <a:ea typeface="微软雅黑" panose="020B0503020204020204" pitchFamily="34" charset="-122"/>
              </a:rPr>
              <a:t>矩阵线性运算的性质</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1170482" y="1729212"/>
            <a:ext cx="10028654" cy="3477875"/>
          </a:xfrm>
          <a:prstGeom prst="rect">
            <a:avLst/>
          </a:prstGeom>
        </p:spPr>
        <p:txBody>
          <a:bodyPr wrap="square">
            <a:spAutoFit/>
          </a:bodyPr>
          <a:lstStyle/>
          <a:p>
            <a:pPr marL="742950" indent="-742950">
              <a:spcBef>
                <a:spcPts val="1200"/>
              </a:spcBef>
              <a:spcAft>
                <a:spcPts val="1200"/>
              </a:spcAft>
              <a:buClr>
                <a:srgbClr val="00B0F0"/>
              </a:buClr>
              <a:buSzPct val="90000"/>
              <a:buFont typeface="+mj-lt"/>
              <a:buAutoNum type="arabicPeriod" startAt="5"/>
            </a:pPr>
            <a:r>
              <a:rPr lang="zh-CN" altLang="en-US" sz="4000" dirty="0" smtClean="0">
                <a:latin typeface="+mn-ea"/>
              </a:rPr>
              <a:t>加法的交换律</a:t>
            </a:r>
            <a:endParaRPr lang="en-US" altLang="zh-CN" sz="4000" dirty="0" smtClean="0">
              <a:latin typeface="+mn-ea"/>
            </a:endParaRPr>
          </a:p>
          <a:p>
            <a:pPr marL="742950" indent="-742950">
              <a:spcBef>
                <a:spcPts val="1200"/>
              </a:spcBef>
              <a:spcAft>
                <a:spcPts val="1200"/>
              </a:spcAft>
              <a:buClr>
                <a:srgbClr val="00B0F0"/>
              </a:buClr>
              <a:buSzPct val="90000"/>
              <a:buFont typeface="+mj-lt"/>
              <a:buAutoNum type="arabicPeriod" startAt="5"/>
            </a:pPr>
            <a:r>
              <a:rPr lang="zh-CN" altLang="en-US" sz="4000" dirty="0" smtClean="0">
                <a:latin typeface="+mj-ea"/>
                <a:ea typeface="+mj-ea"/>
              </a:rPr>
              <a:t>数乘分配律                                      </a:t>
            </a:r>
            <a:endParaRPr lang="en-US" altLang="zh-CN" sz="4000" dirty="0" smtClean="0">
              <a:latin typeface="+mj-ea"/>
              <a:ea typeface="+mj-ea"/>
            </a:endParaRPr>
          </a:p>
          <a:p>
            <a:pPr marL="742950" indent="-742950">
              <a:spcBef>
                <a:spcPts val="1200"/>
              </a:spcBef>
              <a:spcAft>
                <a:spcPts val="1200"/>
              </a:spcAft>
              <a:buClr>
                <a:srgbClr val="00B0F0"/>
              </a:buClr>
              <a:buSzPct val="90000"/>
              <a:buFont typeface="+mj-lt"/>
              <a:buAutoNum type="arabicPeriod" startAt="5"/>
            </a:pPr>
            <a:r>
              <a:rPr lang="zh-CN" altLang="en-US" sz="4000" dirty="0" smtClean="0">
                <a:latin typeface="+mj-ea"/>
                <a:ea typeface="+mj-ea"/>
              </a:rPr>
              <a:t>   </a:t>
            </a:r>
            <a:endParaRPr lang="en-US" altLang="zh-CN" sz="4000" dirty="0" smtClean="0">
              <a:latin typeface="+mj-ea"/>
              <a:ea typeface="+mj-ea"/>
            </a:endParaRPr>
          </a:p>
          <a:p>
            <a:pPr marL="742950" indent="-742950">
              <a:spcBef>
                <a:spcPts val="1200"/>
              </a:spcBef>
              <a:spcAft>
                <a:spcPts val="1200"/>
              </a:spcAft>
              <a:buClr>
                <a:srgbClr val="00B0F0"/>
              </a:buClr>
              <a:buSzPct val="90000"/>
              <a:buFont typeface="+mj-lt"/>
              <a:buAutoNum type="arabicPeriod" startAt="5"/>
            </a:pPr>
            <a:r>
              <a:rPr lang="en-US" altLang="zh-CN" sz="4000" dirty="0" smtClean="0">
                <a:latin typeface="+mj-ea"/>
                <a:ea typeface="+mj-ea"/>
              </a:rPr>
              <a:t> </a:t>
            </a:r>
          </a:p>
        </p:txBody>
      </p:sp>
      <p:graphicFrame>
        <p:nvGraphicFramePr>
          <p:cNvPr id="43" name="Object 32"/>
          <p:cNvGraphicFramePr>
            <a:graphicFrameLocks noChangeAspect="1"/>
          </p:cNvGraphicFramePr>
          <p:nvPr>
            <p:extLst>
              <p:ext uri="{D42A27DB-BD31-4B8C-83A1-F6EECF244321}">
                <p14:modId xmlns:p14="http://schemas.microsoft.com/office/powerpoint/2010/main" val="816974590"/>
              </p:ext>
            </p:extLst>
          </p:nvPr>
        </p:nvGraphicFramePr>
        <p:xfrm>
          <a:off x="5209232" y="1729212"/>
          <a:ext cx="5748338" cy="666750"/>
        </p:xfrm>
        <a:graphic>
          <a:graphicData uri="http://schemas.openxmlformats.org/presentationml/2006/ole">
            <mc:AlternateContent xmlns:mc="http://schemas.openxmlformats.org/markup-compatibility/2006">
              <mc:Choice xmlns:v="urn:schemas-microsoft-com:vml" Requires="v">
                <p:oleObj spid="_x0000_s71545" name="Equation" r:id="rId3" imgW="1600200" imgH="203040" progId="Equation.DSMT4">
                  <p:embed/>
                </p:oleObj>
              </mc:Choice>
              <mc:Fallback>
                <p:oleObj name="Equation" r:id="rId3" imgW="1600200" imgH="203040" progId="Equation.DSMT4">
                  <p:embed/>
                  <p:pic>
                    <p:nvPicPr>
                      <p:cNvPr id="0" name=""/>
                      <p:cNvPicPr>
                        <a:picLocks noChangeAspect="1" noChangeArrowheads="1"/>
                      </p:cNvPicPr>
                      <p:nvPr/>
                    </p:nvPicPr>
                    <p:blipFill>
                      <a:blip r:embed="rId4"/>
                      <a:srcRect/>
                      <a:stretch>
                        <a:fillRect/>
                      </a:stretch>
                    </p:blipFill>
                    <p:spPr bwMode="auto">
                      <a:xfrm>
                        <a:off x="5209232" y="1729212"/>
                        <a:ext cx="5748338" cy="666750"/>
                      </a:xfrm>
                      <a:prstGeom prst="rect">
                        <a:avLst/>
                      </a:prstGeom>
                      <a:noFill/>
                      <a:extLst/>
                    </p:spPr>
                  </p:pic>
                </p:oleObj>
              </mc:Fallback>
            </mc:AlternateContent>
          </a:graphicData>
        </a:graphic>
      </p:graphicFrame>
      <p:graphicFrame>
        <p:nvGraphicFramePr>
          <p:cNvPr id="17" name="Object 32"/>
          <p:cNvGraphicFramePr>
            <a:graphicFrameLocks noChangeAspect="1"/>
          </p:cNvGraphicFramePr>
          <p:nvPr>
            <p:extLst>
              <p:ext uri="{D42A27DB-BD31-4B8C-83A1-F6EECF244321}">
                <p14:modId xmlns:p14="http://schemas.microsoft.com/office/powerpoint/2010/main" val="1265142224"/>
              </p:ext>
            </p:extLst>
          </p:nvPr>
        </p:nvGraphicFramePr>
        <p:xfrm>
          <a:off x="10445750" y="1347788"/>
          <a:ext cx="411163" cy="584200"/>
        </p:xfrm>
        <a:graphic>
          <a:graphicData uri="http://schemas.openxmlformats.org/presentationml/2006/ole">
            <mc:AlternateContent xmlns:mc="http://schemas.openxmlformats.org/markup-compatibility/2006">
              <mc:Choice xmlns:v="urn:schemas-microsoft-com:vml" Requires="v">
                <p:oleObj spid="_x0000_s71546" name="Equation" r:id="rId5" imgW="114120" imgH="177480" progId="Equation.DSMT4">
                  <p:embed/>
                </p:oleObj>
              </mc:Choice>
              <mc:Fallback>
                <p:oleObj name="Equation" r:id="rId5" imgW="114120" imgH="177480" progId="Equation.DSMT4">
                  <p:embed/>
                  <p:pic>
                    <p:nvPicPr>
                      <p:cNvPr id="0" name=""/>
                      <p:cNvPicPr>
                        <a:picLocks noChangeAspect="1" noChangeArrowheads="1"/>
                      </p:cNvPicPr>
                      <p:nvPr/>
                    </p:nvPicPr>
                    <p:blipFill>
                      <a:blip r:embed="rId6"/>
                      <a:srcRect/>
                      <a:stretch>
                        <a:fillRect/>
                      </a:stretch>
                    </p:blipFill>
                    <p:spPr bwMode="auto">
                      <a:xfrm>
                        <a:off x="10445750" y="1347788"/>
                        <a:ext cx="411163" cy="584200"/>
                      </a:xfrm>
                      <a:prstGeom prst="rect">
                        <a:avLst/>
                      </a:prstGeom>
                      <a:noFill/>
                      <a:extLst/>
                    </p:spPr>
                  </p:pic>
                </p:oleObj>
              </mc:Fallback>
            </mc:AlternateContent>
          </a:graphicData>
        </a:graphic>
      </p:graphicFrame>
      <p:graphicFrame>
        <p:nvGraphicFramePr>
          <p:cNvPr id="18" name="Object 32"/>
          <p:cNvGraphicFramePr>
            <a:graphicFrameLocks noChangeAspect="1"/>
          </p:cNvGraphicFramePr>
          <p:nvPr>
            <p:extLst>
              <p:ext uri="{D42A27DB-BD31-4B8C-83A1-F6EECF244321}">
                <p14:modId xmlns:p14="http://schemas.microsoft.com/office/powerpoint/2010/main" val="3660787052"/>
              </p:ext>
            </p:extLst>
          </p:nvPr>
        </p:nvGraphicFramePr>
        <p:xfrm>
          <a:off x="2059743" y="4520861"/>
          <a:ext cx="1733550" cy="582613"/>
        </p:xfrm>
        <a:graphic>
          <a:graphicData uri="http://schemas.openxmlformats.org/presentationml/2006/ole">
            <mc:AlternateContent xmlns:mc="http://schemas.openxmlformats.org/markup-compatibility/2006">
              <mc:Choice xmlns:v="urn:schemas-microsoft-com:vml" Requires="v">
                <p:oleObj spid="_x0000_s71547" name="Equation" r:id="rId7" imgW="482400" imgH="177480" progId="Equation.DSMT4">
                  <p:embed/>
                </p:oleObj>
              </mc:Choice>
              <mc:Fallback>
                <p:oleObj name="Equation" r:id="rId7" imgW="482400" imgH="177480" progId="Equation.DSMT4">
                  <p:embed/>
                  <p:pic>
                    <p:nvPicPr>
                      <p:cNvPr id="0" name=""/>
                      <p:cNvPicPr>
                        <a:picLocks noChangeAspect="1" noChangeArrowheads="1"/>
                      </p:cNvPicPr>
                      <p:nvPr/>
                    </p:nvPicPr>
                    <p:blipFill>
                      <a:blip r:embed="rId8"/>
                      <a:srcRect/>
                      <a:stretch>
                        <a:fillRect/>
                      </a:stretch>
                    </p:blipFill>
                    <p:spPr bwMode="auto">
                      <a:xfrm>
                        <a:off x="2059743" y="4520861"/>
                        <a:ext cx="1733550" cy="582613"/>
                      </a:xfrm>
                      <a:prstGeom prst="rect">
                        <a:avLst/>
                      </a:prstGeom>
                      <a:noFill/>
                      <a:extLst/>
                    </p:spPr>
                  </p:pic>
                </p:oleObj>
              </mc:Fallback>
            </mc:AlternateContent>
          </a:graphicData>
        </a:graphic>
      </p:graphicFrame>
      <p:graphicFrame>
        <p:nvGraphicFramePr>
          <p:cNvPr id="20" name="Object 32"/>
          <p:cNvGraphicFramePr>
            <a:graphicFrameLocks noChangeAspect="1"/>
          </p:cNvGraphicFramePr>
          <p:nvPr>
            <p:extLst>
              <p:ext uri="{D42A27DB-BD31-4B8C-83A1-F6EECF244321}">
                <p14:modId xmlns:p14="http://schemas.microsoft.com/office/powerpoint/2010/main" val="3690352730"/>
              </p:ext>
            </p:extLst>
          </p:nvPr>
        </p:nvGraphicFramePr>
        <p:xfrm>
          <a:off x="4882333" y="2736332"/>
          <a:ext cx="4699000" cy="666750"/>
        </p:xfrm>
        <a:graphic>
          <a:graphicData uri="http://schemas.openxmlformats.org/presentationml/2006/ole">
            <mc:AlternateContent xmlns:mc="http://schemas.openxmlformats.org/markup-compatibility/2006">
              <mc:Choice xmlns:v="urn:schemas-microsoft-com:vml" Requires="v">
                <p:oleObj spid="_x0000_s71548" name="Equation" r:id="rId9" imgW="1307880" imgH="203040" progId="Equation.DSMT4">
                  <p:embed/>
                </p:oleObj>
              </mc:Choice>
              <mc:Fallback>
                <p:oleObj name="Equation" r:id="rId9" imgW="1307880" imgH="203040" progId="Equation.DSMT4">
                  <p:embed/>
                  <p:pic>
                    <p:nvPicPr>
                      <p:cNvPr id="0" name=""/>
                      <p:cNvPicPr>
                        <a:picLocks noChangeAspect="1" noChangeArrowheads="1"/>
                      </p:cNvPicPr>
                      <p:nvPr/>
                    </p:nvPicPr>
                    <p:blipFill>
                      <a:blip r:embed="rId10"/>
                      <a:srcRect/>
                      <a:stretch>
                        <a:fillRect/>
                      </a:stretch>
                    </p:blipFill>
                    <p:spPr bwMode="auto">
                      <a:xfrm>
                        <a:off x="4882333" y="2736332"/>
                        <a:ext cx="4699000" cy="666750"/>
                      </a:xfrm>
                      <a:prstGeom prst="rect">
                        <a:avLst/>
                      </a:prstGeom>
                      <a:noFill/>
                      <a:extLst/>
                    </p:spPr>
                  </p:pic>
                </p:oleObj>
              </mc:Fallback>
            </mc:AlternateContent>
          </a:graphicData>
        </a:graphic>
      </p:graphicFrame>
      <p:graphicFrame>
        <p:nvGraphicFramePr>
          <p:cNvPr id="21" name="Object 32"/>
          <p:cNvGraphicFramePr>
            <a:graphicFrameLocks noChangeAspect="1"/>
          </p:cNvGraphicFramePr>
          <p:nvPr>
            <p:extLst>
              <p:ext uri="{D42A27DB-BD31-4B8C-83A1-F6EECF244321}">
                <p14:modId xmlns:p14="http://schemas.microsoft.com/office/powerpoint/2010/main" val="273054969"/>
              </p:ext>
            </p:extLst>
          </p:nvPr>
        </p:nvGraphicFramePr>
        <p:xfrm>
          <a:off x="2040163" y="3636446"/>
          <a:ext cx="6705600" cy="666750"/>
        </p:xfrm>
        <a:graphic>
          <a:graphicData uri="http://schemas.openxmlformats.org/presentationml/2006/ole">
            <mc:AlternateContent xmlns:mc="http://schemas.openxmlformats.org/markup-compatibility/2006">
              <mc:Choice xmlns:v="urn:schemas-microsoft-com:vml" Requires="v">
                <p:oleObj spid="_x0000_s71549" name="Equation" r:id="rId11" imgW="1866600" imgH="203040" progId="Equation.DSMT4">
                  <p:embed/>
                </p:oleObj>
              </mc:Choice>
              <mc:Fallback>
                <p:oleObj name="Equation" r:id="rId11" imgW="1866600" imgH="203040" progId="Equation.DSMT4">
                  <p:embed/>
                  <p:pic>
                    <p:nvPicPr>
                      <p:cNvPr id="0" name=""/>
                      <p:cNvPicPr>
                        <a:picLocks noChangeAspect="1" noChangeArrowheads="1"/>
                      </p:cNvPicPr>
                      <p:nvPr/>
                    </p:nvPicPr>
                    <p:blipFill>
                      <a:blip r:embed="rId12"/>
                      <a:srcRect/>
                      <a:stretch>
                        <a:fillRect/>
                      </a:stretch>
                    </p:blipFill>
                    <p:spPr bwMode="auto">
                      <a:xfrm>
                        <a:off x="2040163" y="3636446"/>
                        <a:ext cx="6705600" cy="666750"/>
                      </a:xfrm>
                      <a:prstGeom prst="rect">
                        <a:avLst/>
                      </a:prstGeom>
                      <a:noFill/>
                      <a:extLst/>
                    </p:spPr>
                  </p:pic>
                </p:oleObj>
              </mc:Fallback>
            </mc:AlternateContent>
          </a:graphicData>
        </a:graphic>
      </p:graphicFrame>
      <p:graphicFrame>
        <p:nvGraphicFramePr>
          <p:cNvPr id="22" name="Object 32"/>
          <p:cNvGraphicFramePr>
            <a:graphicFrameLocks noChangeAspect="1"/>
          </p:cNvGraphicFramePr>
          <p:nvPr>
            <p:extLst>
              <p:ext uri="{D42A27DB-BD31-4B8C-83A1-F6EECF244321}">
                <p14:modId xmlns:p14="http://schemas.microsoft.com/office/powerpoint/2010/main" val="3369641613"/>
              </p:ext>
            </p:extLst>
          </p:nvPr>
        </p:nvGraphicFramePr>
        <p:xfrm>
          <a:off x="7708900" y="3671888"/>
          <a:ext cx="411163" cy="584200"/>
        </p:xfrm>
        <a:graphic>
          <a:graphicData uri="http://schemas.openxmlformats.org/presentationml/2006/ole">
            <mc:AlternateContent xmlns:mc="http://schemas.openxmlformats.org/markup-compatibility/2006">
              <mc:Choice xmlns:v="urn:schemas-microsoft-com:vml" Requires="v">
                <p:oleObj spid="_x0000_s71550" name="Equation" r:id="rId13" imgW="114120" imgH="177480" progId="Equation.DSMT4">
                  <p:embed/>
                </p:oleObj>
              </mc:Choice>
              <mc:Fallback>
                <p:oleObj name="Equation" r:id="rId13" imgW="114120" imgH="177480" progId="Equation.DSMT4">
                  <p:embed/>
                  <p:pic>
                    <p:nvPicPr>
                      <p:cNvPr id="0" name=""/>
                      <p:cNvPicPr>
                        <a:picLocks noChangeAspect="1" noChangeArrowheads="1"/>
                      </p:cNvPicPr>
                      <p:nvPr/>
                    </p:nvPicPr>
                    <p:blipFill>
                      <a:blip r:embed="rId6"/>
                      <a:srcRect/>
                      <a:stretch>
                        <a:fillRect/>
                      </a:stretch>
                    </p:blipFill>
                    <p:spPr bwMode="auto">
                      <a:xfrm>
                        <a:off x="7708900" y="3671888"/>
                        <a:ext cx="411163" cy="584200"/>
                      </a:xfrm>
                      <a:prstGeom prst="rect">
                        <a:avLst/>
                      </a:prstGeom>
                      <a:noFill/>
                      <a:extLst/>
                    </p:spPr>
                  </p:pic>
                </p:oleObj>
              </mc:Fallback>
            </mc:AlternateContent>
          </a:graphicData>
        </a:graphic>
      </p:graphicFrame>
    </p:spTree>
    <p:extLst>
      <p:ext uri="{BB962C8B-B14F-4D97-AF65-F5344CB8AC3E}">
        <p14:creationId xmlns:p14="http://schemas.microsoft.com/office/powerpoint/2010/main" val="265067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2.29167E-6 0.03888 L 2.29167E-6 -0.14815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2.29167E-6 0.03842 L 2.29167E-6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txBox="1">
                <a:spLocks/>
              </p:cNvSpPr>
              <p:nvPr/>
            </p:nvSpPr>
            <p:spPr>
              <a:xfrm>
                <a:off x="838200" y="880636"/>
                <a:ext cx="10515600" cy="49449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14:m>
                  <m:oMath xmlns:m="http://schemas.openxmlformats.org/officeDocument/2006/math">
                    <m:d>
                      <m:dPr>
                        <m:ctrlPr>
                          <a:rPr lang="en-US" altLang="zh-CN" i="1" smtClean="0">
                            <a:solidFill>
                              <a:srgbClr val="0B338B"/>
                            </a:solidFill>
                            <a:latin typeface="Cambria Math"/>
                          </a:rPr>
                        </m:ctrlPr>
                      </m:dPr>
                      <m:e>
                        <m:r>
                          <a:rPr lang="en-US" altLang="zh-CN" b="0" i="1" smtClean="0">
                            <a:solidFill>
                              <a:srgbClr val="0B338B"/>
                            </a:solidFill>
                            <a:latin typeface="Cambria Math"/>
                          </a:rPr>
                          <m:t>5</m:t>
                        </m:r>
                      </m:e>
                    </m:d>
                  </m:oMath>
                </a14:m>
                <a:r>
                  <a:rPr lang="zh-CN" altLang="en-US" dirty="0" smtClean="0">
                    <a:solidFill>
                      <a:srgbClr val="0B338B"/>
                    </a:solidFill>
                  </a:rPr>
                  <a:t> </a:t>
                </a:r>
                <a:r>
                  <a:rPr lang="en-US" altLang="zh-CN" dirty="0" smtClean="0">
                    <a:solidFill>
                      <a:srgbClr val="0B338B"/>
                    </a:solidFill>
                  </a:rPr>
                  <a:t>(Sylvester </a:t>
                </a:r>
                <a:r>
                  <a:rPr lang="zh-CN" altLang="en-US" dirty="0" smtClean="0">
                    <a:solidFill>
                      <a:srgbClr val="0B338B"/>
                    </a:solidFill>
                  </a:rPr>
                  <a:t>不等式</a:t>
                </a:r>
                <a:r>
                  <a:rPr lang="en-US" altLang="zh-CN" dirty="0" smtClean="0">
                    <a:solidFill>
                      <a:srgbClr val="0B338B"/>
                    </a:solidFill>
                  </a:rPr>
                  <a:t>) </a:t>
                </a:r>
                <a:r>
                  <a:rPr lang="zh-CN" altLang="en-US" dirty="0" smtClean="0">
                    <a:solidFill>
                      <a:srgbClr val="0B338B"/>
                    </a:solidFill>
                  </a:rPr>
                  <a:t>设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r>
                          <a:rPr lang="en-US" altLang="zh-CN" i="1" smtClean="0">
                            <a:solidFill>
                              <a:srgbClr val="0B338B"/>
                            </a:solidFill>
                            <a:latin typeface="Cambria Math" panose="02040503050406030204" pitchFamily="18" charset="0"/>
                          </a:rPr>
                          <m:t>𝑚</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𝑛</m:t>
                        </m:r>
                      </m:sup>
                    </m:sSup>
                    <m:r>
                      <a:rPr lang="zh-CN" altLang="en-US" i="1">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rPr>
                      <m:t>𝐵</m:t>
                    </m:r>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𝑙</m:t>
                        </m:r>
                      </m:sup>
                    </m:sSup>
                    <m:r>
                      <a:rPr lang="zh-CN" altLang="en-US" i="1">
                        <a:solidFill>
                          <a:srgbClr val="0B338B"/>
                        </a:solidFill>
                        <a:latin typeface="Cambria Math" panose="02040503050406030204" pitchFamily="18" charset="0"/>
                      </a:rPr>
                      <m:t>，</m:t>
                    </m:r>
                  </m:oMath>
                </a14:m>
                <a:r>
                  <a:rPr lang="zh-CN" altLang="en-US" dirty="0" smtClean="0">
                    <a:solidFill>
                      <a:srgbClr val="0B338B"/>
                    </a:solidFill>
                  </a:rPr>
                  <a:t>则</a:t>
                </a:r>
                <a:endParaRPr lang="en-US" altLang="zh-CN" dirty="0" smtClean="0">
                  <a:solidFill>
                    <a:srgbClr val="0B338B"/>
                  </a:solidFill>
                </a:endParaRPr>
              </a:p>
              <a:p>
                <a:pPr marL="0" indent="0" algn="ctr">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𝐴𝐵</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𝐴</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𝐵</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rPr>
                        <m:t>. </m:t>
                      </m:r>
                    </m:oMath>
                  </m:oMathPara>
                </a14:m>
                <a:endParaRPr lang="en-US" altLang="zh-CN" dirty="0" smtClean="0">
                  <a:solidFill>
                    <a:srgbClr val="0B338B"/>
                  </a:solidFill>
                </a:endParaRPr>
              </a:p>
              <a:p>
                <a:pPr marL="0" indent="0">
                  <a:lnSpc>
                    <a:spcPct val="150000"/>
                  </a:lnSpc>
                  <a:buFont typeface="Arial" panose="020B0604020202020204" pitchFamily="34" charset="0"/>
                  <a:buNone/>
                </a:pPr>
                <a:r>
                  <a:rPr lang="zh-CN" altLang="en-US" b="1" dirty="0" smtClean="0">
                    <a:solidFill>
                      <a:srgbClr val="0B338B"/>
                    </a:solidFill>
                    <a:latin typeface="黑体" panose="02010609060101010101" pitchFamily="49" charset="-122"/>
                    <a:ea typeface="黑体" panose="02010609060101010101" pitchFamily="49" charset="-122"/>
                  </a:rPr>
                  <a:t>证</a:t>
                </a:r>
                <a:r>
                  <a:rPr lang="en-US" altLang="zh-CN" b="1" dirty="0" smtClean="0">
                    <a:solidFill>
                      <a:srgbClr val="0B338B"/>
                    </a:solidFill>
                    <a:latin typeface="黑体" panose="02010609060101010101" pitchFamily="49" charset="-122"/>
                    <a:ea typeface="黑体" panose="02010609060101010101" pitchFamily="49" charset="-122"/>
                  </a:rPr>
                  <a:t>I</a:t>
                </a:r>
                <a:r>
                  <a:rPr lang="zh-CN" altLang="en-US" dirty="0" smtClean="0">
                    <a:solidFill>
                      <a:srgbClr val="0B338B"/>
                    </a:solidFill>
                  </a:rPr>
                  <a:t>    </a:t>
                </a:r>
                <a14:m>
                  <m:oMath xmlns:m="http://schemas.openxmlformats.org/officeDocument/2006/math">
                    <m:r>
                      <a:rPr lang="en-US" altLang="zh-CN" i="1" smtClean="0">
                        <a:solidFill>
                          <a:srgbClr val="0B338B"/>
                        </a:solidFill>
                        <a:latin typeface="Cambria Math" panose="02040503050406030204" pitchFamily="18" charset="0"/>
                      </a:rPr>
                      <m:t>𝐶</m:t>
                    </m:r>
                    <m:r>
                      <a:rPr lang="en-US" altLang="zh-CN" i="1" smtClean="0">
                        <a:solidFill>
                          <a:srgbClr val="0B338B"/>
                        </a:solidFill>
                        <a:latin typeface="Cambria Math" panose="02040503050406030204" pitchFamily="18" charset="0"/>
                      </a:rPr>
                      <m:t>=</m:t>
                    </m:r>
                    <m:d>
                      <m:dPr>
                        <m:ctrlPr>
                          <a:rPr lang="en-US" altLang="zh-CN" i="1" smtClean="0">
                            <a:solidFill>
                              <a:srgbClr val="0B338B"/>
                            </a:solidFill>
                            <a:latin typeface="Cambria Math"/>
                          </a:rPr>
                        </m:ctrlPr>
                      </m:dPr>
                      <m:e>
                        <m:m>
                          <m:mPr>
                            <m:mcs>
                              <m:mc>
                                <m:mcPr>
                                  <m:count m:val="2"/>
                                  <m:mcJc m:val="center"/>
                                </m:mcPr>
                              </m:mc>
                            </m:mcs>
                            <m:ctrlPr>
                              <a:rPr lang="en-US" altLang="zh-CN" i="1" smtClean="0">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rPr>
                                <m:t>𝐴</m:t>
                              </m:r>
                            </m:e>
                            <m:e>
                              <m:r>
                                <a:rPr lang="en-US" altLang="zh-CN" i="1" smtClean="0">
                                  <a:solidFill>
                                    <a:srgbClr val="0B338B"/>
                                  </a:solidFill>
                                  <a:latin typeface="Cambria Math" panose="02040503050406030204" pitchFamily="18" charset="0"/>
                                </a:rPr>
                                <m:t>0</m:t>
                              </m:r>
                            </m:e>
                          </m:mr>
                          <m:mr>
                            <m:e>
                              <m:r>
                                <m:rPr>
                                  <m:sty m:val="p"/>
                                </m:rPr>
                                <a:rPr lang="en-US" altLang="zh-CN" i="1">
                                  <a:solidFill>
                                    <a:srgbClr val="0B338B"/>
                                  </a:solidFill>
                                  <a:latin typeface="Cambria Math" panose="02040503050406030204" pitchFamily="18" charset="0"/>
                                </a:rPr>
                                <m:t>I</m:t>
                              </m:r>
                            </m:e>
                            <m:e>
                              <m:r>
                                <a:rPr lang="en-US" altLang="zh-CN" i="1" smtClean="0">
                                  <a:solidFill>
                                    <a:srgbClr val="0B338B"/>
                                  </a:solidFill>
                                  <a:latin typeface="Cambria Math" panose="02040503050406030204" pitchFamily="18" charset="0"/>
                                </a:rPr>
                                <m:t>𝐵</m:t>
                              </m:r>
                            </m:e>
                          </m:mr>
                        </m:m>
                      </m:e>
                    </m:d>
                    <m:r>
                      <a:rPr lang="en-US" altLang="zh-CN" i="1" smtClean="0">
                        <a:solidFill>
                          <a:srgbClr val="0B338B"/>
                        </a:solidFill>
                        <a:latin typeface="Cambria Math" panose="02040503050406030204" pitchFamily="18" charset="0"/>
                        <a:ea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smtClean="0">
                                  <a:solidFill>
                                    <a:srgbClr val="0B338B"/>
                                  </a:solidFill>
                                  <a:latin typeface="Cambria Math" panose="02040503050406030204" pitchFamily="18" charset="0"/>
                                </a:rPr>
                                <m:t>0</m:t>
                              </m:r>
                            </m:e>
                            <m:e>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𝐴𝐵</m:t>
                              </m:r>
                            </m:e>
                          </m:mr>
                          <m:mr>
                            <m:e>
                              <m:r>
                                <m:rPr>
                                  <m:sty m:val="p"/>
                                </m:rPr>
                                <a:rPr lang="en-US" altLang="zh-CN" i="1">
                                  <a:solidFill>
                                    <a:srgbClr val="0B338B"/>
                                  </a:solidFill>
                                  <a:latin typeface="Cambria Math" panose="02040503050406030204" pitchFamily="18" charset="0"/>
                                </a:rPr>
                                <m:t>I</m:t>
                              </m:r>
                            </m:e>
                            <m:e>
                              <m:r>
                                <a:rPr lang="en-US" altLang="zh-CN" i="1">
                                  <a:solidFill>
                                    <a:srgbClr val="0B338B"/>
                                  </a:solidFill>
                                  <a:latin typeface="Cambria Math" panose="02040503050406030204" pitchFamily="18" charset="0"/>
                                </a:rPr>
                                <m:t>𝐵</m:t>
                              </m:r>
                            </m:e>
                          </m:mr>
                        </m:m>
                      </m:e>
                    </m:d>
                    <m:r>
                      <a:rPr lang="en-US" altLang="zh-CN" i="1" smtClean="0">
                        <a:solidFill>
                          <a:srgbClr val="0B338B"/>
                        </a:solidFill>
                        <a:latin typeface="Cambria Math" panose="02040503050406030204" pitchFamily="18" charset="0"/>
                        <a:ea typeface="Cambria Math" panose="02040503050406030204" pitchFamily="18" charset="0"/>
                      </a:rPr>
                      <m:t>→</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𝐴𝐵</m:t>
                              </m:r>
                            </m:e>
                          </m:mr>
                          <m:mr>
                            <m:e>
                              <m:r>
                                <m:rPr>
                                  <m:sty m:val="p"/>
                                </m:rPr>
                                <a:rPr lang="en-US" altLang="zh-CN" i="1">
                                  <a:solidFill>
                                    <a:srgbClr val="0B338B"/>
                                  </a:solidFill>
                                  <a:latin typeface="Cambria Math" panose="02040503050406030204" pitchFamily="18" charset="0"/>
                                </a:rPr>
                                <m:t>I</m:t>
                              </m:r>
                            </m:e>
                            <m:e>
                              <m:r>
                                <a:rPr lang="en-US" altLang="zh-CN" i="1" smtClean="0">
                                  <a:solidFill>
                                    <a:srgbClr val="0B338B"/>
                                  </a:solidFill>
                                  <a:latin typeface="Cambria Math" panose="02040503050406030204" pitchFamily="18" charset="0"/>
                                </a:rPr>
                                <m:t>0</m:t>
                              </m:r>
                            </m:e>
                          </m:mr>
                        </m:m>
                      </m:e>
                    </m:d>
                    <m:r>
                      <a:rPr lang="zh-CN" altLang="en-US" i="1" dirty="0" smtClean="0">
                        <a:solidFill>
                          <a:srgbClr val="0B338B"/>
                        </a:solidFill>
                        <a:latin typeface="Cambria Math"/>
                      </a:rPr>
                      <m:t>⇒</m:t>
                    </m:r>
                  </m:oMath>
                </a14:m>
                <a:endParaRPr lang="en-US" altLang="zh-CN" dirty="0" smtClean="0">
                  <a:solidFill>
                    <a:srgbClr val="0B338B"/>
                  </a:solidFill>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𝐴</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𝐵</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𝐶</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a:solidFill>
                                <a:srgbClr val="0B338B"/>
                              </a:solidFill>
                              <a:latin typeface="Cambria Math"/>
                            </a:rPr>
                          </m:ctrlPr>
                        </m:dPr>
                        <m:e>
                          <m:m>
                            <m:mPr>
                              <m:mcs>
                                <m:mc>
                                  <m:mcPr>
                                    <m:count m:val="2"/>
                                    <m:mcJc m:val="center"/>
                                  </m:mcPr>
                                </m:mc>
                              </m:mcs>
                              <m:ctrlPr>
                                <a:rPr lang="en-US" altLang="zh-CN" i="1">
                                  <a:solidFill>
                                    <a:srgbClr val="0B338B"/>
                                  </a:solidFill>
                                  <a:latin typeface="Cambria Math"/>
                                </a:rPr>
                              </m:ctrlPr>
                            </m:mPr>
                            <m:mr>
                              <m:e>
                                <m:r>
                                  <m:rPr>
                                    <m:brk m:alnAt="7"/>
                                  </m:rPr>
                                  <a:rPr lang="en-US" altLang="zh-CN" i="1">
                                    <a:solidFill>
                                      <a:srgbClr val="0B338B"/>
                                    </a:solidFill>
                                    <a:latin typeface="Cambria Math" panose="02040503050406030204" pitchFamily="18" charset="0"/>
                                  </a:rPr>
                                  <m:t>0</m:t>
                                </m:r>
                              </m:e>
                              <m:e>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𝐴𝐵</m:t>
                                </m:r>
                              </m:e>
                            </m:mr>
                            <m:mr>
                              <m:e>
                                <m:r>
                                  <m:rPr>
                                    <m:sty m:val="p"/>
                                  </m:rPr>
                                  <a:rPr lang="en-US" altLang="zh-CN" i="1">
                                    <a:solidFill>
                                      <a:srgbClr val="0B338B"/>
                                    </a:solidFill>
                                    <a:latin typeface="Cambria Math" panose="02040503050406030204" pitchFamily="18" charset="0"/>
                                  </a:rPr>
                                  <m:t>I</m:t>
                                </m:r>
                              </m:e>
                              <m:e>
                                <m:r>
                                  <a:rPr lang="en-US" altLang="zh-CN" i="1">
                                    <a:solidFill>
                                      <a:srgbClr val="0B338B"/>
                                    </a:solidFill>
                                    <a:latin typeface="Cambria Math" panose="02040503050406030204" pitchFamily="18" charset="0"/>
                                  </a:rPr>
                                  <m:t>0</m:t>
                                </m:r>
                              </m:e>
                            </m:mr>
                          </m:m>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𝐴𝐵</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m:rPr>
                              <m:sty m:val="p"/>
                            </m:rPr>
                            <a:rPr lang="en-US" altLang="zh-CN" i="1">
                              <a:solidFill>
                                <a:srgbClr val="0B338B"/>
                              </a:solidFill>
                              <a:latin typeface="Cambria Math" panose="02040503050406030204" pitchFamily="18" charset="0"/>
                            </a:rPr>
                            <m:t>I</m:t>
                          </m:r>
                        </m:e>
                      </m:d>
                      <m:r>
                        <a:rPr lang="zh-CN" altLang="en-US" i="1" dirty="0">
                          <a:solidFill>
                            <a:srgbClr val="0B338B"/>
                          </a:solidFill>
                          <a:latin typeface="Cambria Math"/>
                        </a:rPr>
                        <m:t>⇒</m:t>
                      </m:r>
                    </m:oMath>
                  </m:oMathPara>
                </a14:m>
                <a:endParaRPr lang="en-US" altLang="zh-CN" dirty="0" smtClean="0">
                  <a:solidFill>
                    <a:srgbClr val="0B338B"/>
                  </a:solidFill>
                </a:endParaRPr>
              </a:p>
              <a:p>
                <a:pPr marL="0"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𝐴𝐵</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𝐴</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𝑟</m:t>
                      </m:r>
                      <m:d>
                        <m:dPr>
                          <m:ctrlPr>
                            <a:rPr lang="en-US" altLang="zh-CN" i="1" smtClean="0">
                              <a:solidFill>
                                <a:srgbClr val="0B338B"/>
                              </a:solidFill>
                              <a:latin typeface="Cambria Math"/>
                            </a:rPr>
                          </m:ctrlPr>
                        </m:dPr>
                        <m:e>
                          <m:r>
                            <a:rPr lang="en-US" altLang="zh-CN" i="1" smtClean="0">
                              <a:solidFill>
                                <a:srgbClr val="0B338B"/>
                              </a:solidFill>
                              <a:latin typeface="Cambria Math" panose="02040503050406030204" pitchFamily="18" charset="0"/>
                            </a:rPr>
                            <m:t>𝐵</m:t>
                          </m:r>
                        </m:e>
                      </m:d>
                      <m:r>
                        <a:rPr lang="en-US" altLang="zh-CN" i="1" smtClean="0">
                          <a:solidFill>
                            <a:srgbClr val="0B338B"/>
                          </a:solidFill>
                          <a:latin typeface="Cambria Math" panose="02040503050406030204" pitchFamily="18" charset="0"/>
                        </a:rPr>
                        <m:t>−</m:t>
                      </m:r>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rPr>
                        <m:t>.</m:t>
                      </m:r>
                    </m:oMath>
                  </m:oMathPara>
                </a14:m>
                <a:endParaRPr lang="en-US" altLang="zh-CN" dirty="0">
                  <a:solidFill>
                    <a:srgbClr val="0B338B"/>
                  </a:solidFill>
                </a:endParaRPr>
              </a:p>
              <a:p>
                <a:pPr marL="0" indent="0">
                  <a:buNone/>
                </a:pPr>
                <a:endParaRPr lang="en-US" altLang="zh-CN" dirty="0" smtClean="0">
                  <a:solidFill>
                    <a:srgbClr val="0B338B"/>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838200" y="880636"/>
                <a:ext cx="10515600" cy="4944977"/>
              </a:xfrm>
              <a:prstGeom prst="rect">
                <a:avLst/>
              </a:prstGeom>
              <a:blipFill rotWithShape="1">
                <a:blip r:embed="rId2"/>
                <a:stretch>
                  <a:fillRect l="-1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p:cNvSpPr txBox="1">
                <a:spLocks/>
              </p:cNvSpPr>
              <p:nvPr/>
            </p:nvSpPr>
            <p:spPr>
              <a:xfrm>
                <a:off x="661219" y="5496882"/>
                <a:ext cx="10515600" cy="9017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14:m>
                  <m:oMath xmlns:m="http://schemas.openxmlformats.org/officeDocument/2006/math">
                    <m:d>
                      <m:dPr>
                        <m:ctrlPr>
                          <a:rPr lang="en-US" altLang="zh-CN" i="1" smtClean="0">
                            <a:solidFill>
                              <a:srgbClr val="0B338B"/>
                            </a:solidFill>
                            <a:latin typeface="Cambria Math"/>
                          </a:rPr>
                        </m:ctrlPr>
                      </m:dPr>
                      <m:e>
                        <m:r>
                          <a:rPr lang="en-US" altLang="zh-CN" b="0" i="1" smtClean="0">
                            <a:solidFill>
                              <a:srgbClr val="0B338B"/>
                            </a:solidFill>
                            <a:latin typeface="Cambria Math"/>
                          </a:rPr>
                          <m:t>6</m:t>
                        </m:r>
                      </m:e>
                    </m:d>
                  </m:oMath>
                </a14:m>
                <a:r>
                  <a:rPr lang="zh-CN" altLang="en-US" dirty="0" smtClean="0">
                    <a:solidFill>
                      <a:srgbClr val="0B338B"/>
                    </a:solidFill>
                  </a:rPr>
                  <a:t> </a:t>
                </a:r>
                <a:r>
                  <a:rPr lang="en-US" altLang="zh-CN" dirty="0" smtClean="0">
                    <a:solidFill>
                      <a:srgbClr val="0B338B"/>
                    </a:solidFill>
                  </a:rPr>
                  <a:t> </a:t>
                </a:r>
                <a:r>
                  <a:rPr lang="zh-CN" altLang="en-US" dirty="0" smtClean="0">
                    <a:solidFill>
                      <a:srgbClr val="0B338B"/>
                    </a:solidFill>
                  </a:rPr>
                  <a:t>设 </a:t>
                </a:r>
                <a14:m>
                  <m:oMath xmlns:m="http://schemas.openxmlformats.org/officeDocument/2006/math">
                    <m:r>
                      <a:rPr lang="en-US" altLang="zh-CN" i="1" smtClean="0">
                        <a:solidFill>
                          <a:srgbClr val="0B338B"/>
                        </a:solidFill>
                        <a:latin typeface="Cambria Math" panose="02040503050406030204" pitchFamily="18" charset="0"/>
                      </a:rPr>
                      <m:t>𝐴</m:t>
                    </m:r>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r>
                          <a:rPr lang="en-US" altLang="zh-CN" i="1" smtClean="0">
                            <a:solidFill>
                              <a:srgbClr val="0B338B"/>
                            </a:solidFill>
                            <a:latin typeface="Cambria Math" panose="02040503050406030204" pitchFamily="18" charset="0"/>
                          </a:rPr>
                          <m:t>𝑚</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𝑛</m:t>
                        </m:r>
                      </m:sup>
                    </m:sSup>
                    <m:r>
                      <a:rPr lang="zh-CN" altLang="en-US" i="1">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rPr>
                      <m:t>𝐵</m:t>
                    </m:r>
                    <m:r>
                      <a:rPr lang="en-US" altLang="zh-CN" i="1" smtClean="0">
                        <a:solidFill>
                          <a:srgbClr val="0B338B"/>
                        </a:solidFill>
                        <a:latin typeface="Cambria Math" panose="02040503050406030204" pitchFamily="18" charset="0"/>
                      </a:rPr>
                      <m:t>∈</m:t>
                    </m:r>
                    <m:sSup>
                      <m:sSupPr>
                        <m:ctrlPr>
                          <a:rPr lang="en-US" altLang="zh-CN" i="1" smtClean="0">
                            <a:solidFill>
                              <a:srgbClr val="0B338B"/>
                            </a:solidFill>
                            <a:latin typeface="Cambria Math"/>
                          </a:rPr>
                        </m:ctrlPr>
                      </m:sSupPr>
                      <m:e>
                        <m:r>
                          <a:rPr lang="en-US" altLang="zh-CN" i="1" smtClean="0">
                            <a:solidFill>
                              <a:srgbClr val="0B338B"/>
                            </a:solidFill>
                            <a:latin typeface="Cambria Math" panose="02040503050406030204" pitchFamily="18" charset="0"/>
                          </a:rPr>
                          <m:t>𝐹</m:t>
                        </m:r>
                      </m:e>
                      <m:sup>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ea typeface="Cambria Math" panose="02040503050406030204" pitchFamily="18" charset="0"/>
                          </a:rPr>
                          <m:t>×</m:t>
                        </m:r>
                        <m:r>
                          <a:rPr lang="en-US" altLang="zh-CN" i="1" smtClean="0">
                            <a:solidFill>
                              <a:srgbClr val="0B338B"/>
                            </a:solidFill>
                            <a:latin typeface="Cambria Math" panose="02040503050406030204" pitchFamily="18" charset="0"/>
                            <a:ea typeface="Cambria Math" panose="02040503050406030204" pitchFamily="18" charset="0"/>
                          </a:rPr>
                          <m:t>𝑙</m:t>
                        </m:r>
                      </m:sup>
                    </m:sSup>
                    <m:r>
                      <a:rPr lang="zh-CN" altLang="en-US" i="1">
                        <a:solidFill>
                          <a:srgbClr val="0B338B"/>
                        </a:solidFill>
                        <a:latin typeface="Cambria Math" panose="02040503050406030204" pitchFamily="18" charset="0"/>
                      </a:rPr>
                      <m:t>，</m:t>
                    </m:r>
                  </m:oMath>
                </a14:m>
                <a:r>
                  <a:rPr lang="zh-CN" altLang="en-US" dirty="0" smtClean="0">
                    <a:solidFill>
                      <a:srgbClr val="0B338B"/>
                    </a:solidFill>
                  </a:rPr>
                  <a:t>且</a:t>
                </a:r>
                <a14:m>
                  <m:oMath xmlns:m="http://schemas.openxmlformats.org/officeDocument/2006/math">
                    <m:r>
                      <a:rPr lang="en-US" altLang="zh-CN" i="1">
                        <a:solidFill>
                          <a:srgbClr val="0B338B"/>
                        </a:solidFill>
                        <a:latin typeface="Cambria Math" panose="02040503050406030204" pitchFamily="18" charset="0"/>
                      </a:rPr>
                      <m:t>𝐴𝐵</m:t>
                    </m:r>
                  </m:oMath>
                </a14:m>
                <a:r>
                  <a:rPr lang="en-US" altLang="zh-CN" dirty="0" smtClean="0">
                    <a:solidFill>
                      <a:srgbClr val="0B338B"/>
                    </a:solidFill>
                  </a:rPr>
                  <a:t>=0</a:t>
                </a:r>
                <a:r>
                  <a:rPr lang="zh-CN" altLang="en-US" dirty="0" smtClean="0">
                    <a:solidFill>
                      <a:srgbClr val="0B338B"/>
                    </a:solidFill>
                  </a:rPr>
                  <a:t>，则</a:t>
                </a:r>
                <a14:m>
                  <m:oMath xmlns:m="http://schemas.openxmlformats.org/officeDocument/2006/math">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𝐴</m:t>
                        </m:r>
                      </m:e>
                    </m:d>
                    <m:r>
                      <a:rPr lang="en-US" altLang="zh-CN" i="1">
                        <a:solidFill>
                          <a:srgbClr val="0B338B"/>
                        </a:solidFill>
                        <a:latin typeface="Cambria Math" panose="02040503050406030204" pitchFamily="18" charset="0"/>
                      </a:rPr>
                      <m:t>+</m:t>
                    </m:r>
                    <m:r>
                      <a:rPr lang="en-US" altLang="zh-CN" i="1">
                        <a:solidFill>
                          <a:srgbClr val="0B338B"/>
                        </a:solidFill>
                        <a:latin typeface="Cambria Math" panose="02040503050406030204" pitchFamily="18" charset="0"/>
                      </a:rPr>
                      <m:t>𝑟</m:t>
                    </m:r>
                    <m:d>
                      <m:dPr>
                        <m:ctrlPr>
                          <a:rPr lang="en-US" altLang="zh-CN" i="1">
                            <a:solidFill>
                              <a:srgbClr val="0B338B"/>
                            </a:solidFill>
                            <a:latin typeface="Cambria Math"/>
                          </a:rPr>
                        </m:ctrlPr>
                      </m:dPr>
                      <m:e>
                        <m:r>
                          <a:rPr lang="en-US" altLang="zh-CN" i="1">
                            <a:solidFill>
                              <a:srgbClr val="0B338B"/>
                            </a:solidFill>
                            <a:latin typeface="Cambria Math" panose="02040503050406030204" pitchFamily="18" charset="0"/>
                          </a:rPr>
                          <m:t>𝐵</m:t>
                        </m:r>
                      </m:e>
                    </m:d>
                    <m:r>
                      <a:rPr lang="en-US" altLang="zh-CN" i="1" smtClean="0">
                        <a:solidFill>
                          <a:srgbClr val="0B338B"/>
                        </a:solidFill>
                        <a:latin typeface="Cambria Math"/>
                        <a:ea typeface="Cambria Math"/>
                      </a:rPr>
                      <m:t>≤</m:t>
                    </m:r>
                    <m:r>
                      <a:rPr lang="en-US" altLang="zh-CN" i="1" smtClean="0">
                        <a:solidFill>
                          <a:srgbClr val="0B338B"/>
                        </a:solidFill>
                        <a:latin typeface="Cambria Math" panose="02040503050406030204" pitchFamily="18" charset="0"/>
                      </a:rPr>
                      <m:t>𝑛</m:t>
                    </m:r>
                    <m:r>
                      <a:rPr lang="en-US" altLang="zh-CN" i="1" smtClean="0">
                        <a:solidFill>
                          <a:srgbClr val="0B338B"/>
                        </a:solidFill>
                        <a:latin typeface="Cambria Math" panose="02040503050406030204" pitchFamily="18" charset="0"/>
                      </a:rPr>
                      <m:t>. </m:t>
                    </m:r>
                  </m:oMath>
                </a14:m>
                <a:endParaRPr lang="en-US" altLang="zh-CN" dirty="0" smtClean="0">
                  <a:solidFill>
                    <a:srgbClr val="0B338B"/>
                  </a:solidFill>
                </a:endParaRPr>
              </a:p>
              <a:p>
                <a:pPr marL="0" indent="0">
                  <a:buNone/>
                </a:pPr>
                <a:endParaRPr lang="en-US" altLang="zh-CN" dirty="0" smtClean="0">
                  <a:solidFill>
                    <a:srgbClr val="0B338B"/>
                  </a:solidFill>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661219" y="5496882"/>
                <a:ext cx="10515600" cy="901785"/>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962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64275" y="172750"/>
            <a:ext cx="9362570" cy="707886"/>
          </a:xfrm>
          <a:prstGeom prst="rect">
            <a:avLst/>
          </a:prstGeom>
          <a:noFill/>
        </p:spPr>
        <p:txBody>
          <a:bodyPr wrap="square" rtlCol="0">
            <a:spAutoFit/>
          </a:bodyPr>
          <a:lstStyle/>
          <a:p>
            <a:r>
              <a:rPr lang="zh-CN" altLang="en-US" sz="4000" dirty="0" smtClean="0">
                <a:solidFill>
                  <a:schemeClr val="accent1"/>
                </a:solidFill>
                <a:latin typeface="微软雅黑" panose="020B0503020204020204" pitchFamily="34" charset="-122"/>
                <a:ea typeface="微软雅黑" panose="020B0503020204020204" pitchFamily="34" charset="-122"/>
              </a:rPr>
              <a:t>矩阵的乘法运算</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p:sp>
        <p:nvSpPr>
          <p:cNvPr id="5" name="矩形 4"/>
          <p:cNvSpPr/>
          <p:nvPr/>
        </p:nvSpPr>
        <p:spPr>
          <a:xfrm>
            <a:off x="1193800" y="1506729"/>
            <a:ext cx="9867900" cy="4401205"/>
          </a:xfrm>
          <a:prstGeom prst="rect">
            <a:avLst/>
          </a:prstGeom>
        </p:spPr>
        <p:txBody>
          <a:bodyPr wrap="square">
            <a:spAutoFit/>
          </a:bodyPr>
          <a:lstStyle/>
          <a:p>
            <a:pPr>
              <a:spcBef>
                <a:spcPts val="1200"/>
              </a:spcBef>
              <a:spcAft>
                <a:spcPts val="1200"/>
              </a:spcAft>
              <a:buClr>
                <a:srgbClr val="00B0F0"/>
              </a:buClr>
              <a:buSzPct val="90000"/>
            </a:pPr>
            <a:r>
              <a:rPr lang="zh-CN" altLang="en-US" sz="4000" dirty="0" smtClean="0">
                <a:latin typeface="+mj-ea"/>
                <a:ea typeface="+mj-ea"/>
              </a:rPr>
              <a:t>定义</a:t>
            </a:r>
            <a:r>
              <a:rPr lang="en-US" altLang="zh-CN" sz="4000" dirty="0" smtClean="0">
                <a:latin typeface="+mj-ea"/>
                <a:ea typeface="+mj-ea"/>
              </a:rPr>
              <a:t>:</a:t>
            </a:r>
            <a:r>
              <a:rPr lang="zh-CN" altLang="en-US" sz="4000" dirty="0" smtClean="0">
                <a:latin typeface="+mj-ea"/>
                <a:ea typeface="+mj-ea"/>
              </a:rPr>
              <a:t>  设                     ，                 </a:t>
            </a:r>
            <a:r>
              <a:rPr lang="en-US" altLang="zh-CN" sz="4000" dirty="0" smtClean="0">
                <a:latin typeface="+mj-ea"/>
                <a:ea typeface="+mj-ea"/>
              </a:rPr>
              <a:t>.  </a:t>
            </a:r>
            <a:r>
              <a:rPr lang="zh-CN" altLang="en-US" sz="4000" dirty="0" smtClean="0">
                <a:latin typeface="+mj-ea"/>
                <a:ea typeface="+mj-ea"/>
              </a:rPr>
              <a:t>                    </a:t>
            </a:r>
            <a:endParaRPr lang="en-US" altLang="zh-CN" sz="4000" dirty="0" smtClean="0">
              <a:latin typeface="+mj-ea"/>
              <a:ea typeface="+mj-ea"/>
            </a:endParaRPr>
          </a:p>
          <a:p>
            <a:pPr>
              <a:spcBef>
                <a:spcPts val="1200"/>
              </a:spcBef>
              <a:spcAft>
                <a:spcPts val="1200"/>
              </a:spcAft>
              <a:buClr>
                <a:srgbClr val="00B0F0"/>
              </a:buClr>
              <a:buSzPct val="90000"/>
            </a:pPr>
            <a:r>
              <a:rPr lang="zh-CN" altLang="en-US" sz="4000" dirty="0" smtClean="0">
                <a:latin typeface="+mj-ea"/>
                <a:ea typeface="+mj-ea"/>
              </a:rPr>
              <a:t>称          矩阵                    为     与      的</a:t>
            </a:r>
            <a:r>
              <a:rPr lang="zh-CN" altLang="en-US" sz="4000" dirty="0" smtClean="0">
                <a:solidFill>
                  <a:srgbClr val="C00000"/>
                </a:solidFill>
                <a:latin typeface="+mj-ea"/>
                <a:ea typeface="+mj-ea"/>
              </a:rPr>
              <a:t>乘积</a:t>
            </a:r>
            <a:r>
              <a:rPr lang="zh-CN" altLang="en-US" sz="4000" dirty="0" smtClean="0">
                <a:latin typeface="+mj-ea"/>
                <a:ea typeface="+mj-ea"/>
              </a:rPr>
              <a:t>，</a:t>
            </a:r>
            <a:endParaRPr lang="en-US" altLang="zh-CN" sz="4000" dirty="0" smtClean="0">
              <a:latin typeface="+mj-ea"/>
              <a:ea typeface="+mj-ea"/>
            </a:endParaRPr>
          </a:p>
          <a:p>
            <a:pPr>
              <a:spcBef>
                <a:spcPts val="1200"/>
              </a:spcBef>
              <a:spcAft>
                <a:spcPts val="1200"/>
              </a:spcAft>
              <a:buClr>
                <a:srgbClr val="00B0F0"/>
              </a:buClr>
              <a:buSzPct val="90000"/>
            </a:pPr>
            <a:r>
              <a:rPr lang="zh-CN" altLang="en-US" sz="4000" dirty="0" smtClean="0">
                <a:latin typeface="+mj-ea"/>
                <a:ea typeface="+mj-ea"/>
              </a:rPr>
              <a:t>其中</a:t>
            </a:r>
            <a:endParaRPr lang="en-US" altLang="zh-CN" sz="4000" dirty="0" smtClean="0">
              <a:latin typeface="+mj-ea"/>
              <a:ea typeface="+mj-ea"/>
            </a:endParaRPr>
          </a:p>
          <a:p>
            <a:pPr>
              <a:spcBef>
                <a:spcPts val="1200"/>
              </a:spcBef>
              <a:spcAft>
                <a:spcPts val="1200"/>
              </a:spcAft>
              <a:buClr>
                <a:srgbClr val="00B0F0"/>
              </a:buClr>
              <a:buSzPct val="90000"/>
            </a:pPr>
            <a:endParaRPr lang="en-US" altLang="zh-CN" sz="4000" dirty="0" smtClean="0">
              <a:latin typeface="+mj-ea"/>
              <a:ea typeface="+mj-ea"/>
            </a:endParaRPr>
          </a:p>
          <a:p>
            <a:pPr>
              <a:spcBef>
                <a:spcPts val="1200"/>
              </a:spcBef>
              <a:spcAft>
                <a:spcPts val="1200"/>
              </a:spcAft>
              <a:buClr>
                <a:srgbClr val="00B0F0"/>
              </a:buClr>
              <a:buSzPct val="90000"/>
            </a:pPr>
            <a:r>
              <a:rPr lang="zh-CN" altLang="en-US" sz="4000" dirty="0" smtClean="0">
                <a:latin typeface="+mj-ea"/>
                <a:ea typeface="+mj-ea"/>
              </a:rPr>
              <a:t>记为               </a:t>
            </a:r>
            <a:r>
              <a:rPr lang="en-US" altLang="zh-CN" sz="4000" dirty="0" smtClean="0">
                <a:latin typeface="+mj-ea"/>
                <a:ea typeface="+mj-ea"/>
              </a:rPr>
              <a:t>.</a:t>
            </a:r>
            <a:r>
              <a:rPr lang="zh-CN" altLang="en-US" sz="4000" dirty="0" smtClean="0">
                <a:latin typeface="+mj-ea"/>
                <a:ea typeface="+mj-ea"/>
              </a:rPr>
              <a:t>           </a:t>
            </a:r>
            <a:endParaRPr lang="zh-CN" altLang="en-US" sz="4000" dirty="0">
              <a:latin typeface="+mj-ea"/>
              <a:ea typeface="+mj-ea"/>
            </a:endParaRPr>
          </a:p>
        </p:txBody>
      </p:sp>
      <p:graphicFrame>
        <p:nvGraphicFramePr>
          <p:cNvPr id="7" name="Object 32"/>
          <p:cNvGraphicFramePr>
            <a:graphicFrameLocks noChangeAspect="1"/>
          </p:cNvGraphicFramePr>
          <p:nvPr>
            <p:extLst/>
          </p:nvPr>
        </p:nvGraphicFramePr>
        <p:xfrm>
          <a:off x="3360738" y="1582562"/>
          <a:ext cx="2552700" cy="790575"/>
        </p:xfrm>
        <a:graphic>
          <a:graphicData uri="http://schemas.openxmlformats.org/presentationml/2006/ole">
            <mc:AlternateContent xmlns:mc="http://schemas.openxmlformats.org/markup-compatibility/2006">
              <mc:Choice xmlns:v="urn:schemas-microsoft-com:vml" Requires="v">
                <p:oleObj spid="_x0000_s82912" name="Equation" r:id="rId3" imgW="711000" imgH="241200" progId="Equation.DSMT4">
                  <p:embed/>
                </p:oleObj>
              </mc:Choice>
              <mc:Fallback>
                <p:oleObj name="Equation" r:id="rId3" imgW="711000" imgH="241200" progId="Equation.DSMT4">
                  <p:embed/>
                  <p:pic>
                    <p:nvPicPr>
                      <p:cNvPr id="0" name=""/>
                      <p:cNvPicPr>
                        <a:picLocks noChangeAspect="1" noChangeArrowheads="1"/>
                      </p:cNvPicPr>
                      <p:nvPr/>
                    </p:nvPicPr>
                    <p:blipFill>
                      <a:blip r:embed="rId4"/>
                      <a:srcRect/>
                      <a:stretch>
                        <a:fillRect/>
                      </a:stretch>
                    </p:blipFill>
                    <p:spPr bwMode="auto">
                      <a:xfrm>
                        <a:off x="3360738" y="1582562"/>
                        <a:ext cx="2552700" cy="790575"/>
                      </a:xfrm>
                      <a:prstGeom prst="rect">
                        <a:avLst/>
                      </a:prstGeom>
                      <a:noFill/>
                      <a:extLst/>
                    </p:spPr>
                  </p:pic>
                </p:oleObj>
              </mc:Fallback>
            </mc:AlternateContent>
          </a:graphicData>
        </a:graphic>
      </p:graphicFrame>
      <p:graphicFrame>
        <p:nvGraphicFramePr>
          <p:cNvPr id="8" name="Object 32"/>
          <p:cNvGraphicFramePr>
            <a:graphicFrameLocks noChangeAspect="1"/>
          </p:cNvGraphicFramePr>
          <p:nvPr>
            <p:extLst/>
          </p:nvPr>
        </p:nvGraphicFramePr>
        <p:xfrm>
          <a:off x="6127750" y="1582562"/>
          <a:ext cx="2416175" cy="790575"/>
        </p:xfrm>
        <a:graphic>
          <a:graphicData uri="http://schemas.openxmlformats.org/presentationml/2006/ole">
            <mc:AlternateContent xmlns:mc="http://schemas.openxmlformats.org/markup-compatibility/2006">
              <mc:Choice xmlns:v="urn:schemas-microsoft-com:vml" Requires="v">
                <p:oleObj spid="_x0000_s82913" name="Equation" r:id="rId5" imgW="672840" imgH="241200" progId="Equation.DSMT4">
                  <p:embed/>
                </p:oleObj>
              </mc:Choice>
              <mc:Fallback>
                <p:oleObj name="Equation" r:id="rId5" imgW="672840" imgH="241200" progId="Equation.DSMT4">
                  <p:embed/>
                  <p:pic>
                    <p:nvPicPr>
                      <p:cNvPr id="0" name=""/>
                      <p:cNvPicPr>
                        <a:picLocks noChangeAspect="1" noChangeArrowheads="1"/>
                      </p:cNvPicPr>
                      <p:nvPr/>
                    </p:nvPicPr>
                    <p:blipFill>
                      <a:blip r:embed="rId6"/>
                      <a:srcRect/>
                      <a:stretch>
                        <a:fillRect/>
                      </a:stretch>
                    </p:blipFill>
                    <p:spPr bwMode="auto">
                      <a:xfrm>
                        <a:off x="6127750" y="1582562"/>
                        <a:ext cx="2416175" cy="790575"/>
                      </a:xfrm>
                      <a:prstGeom prst="rect">
                        <a:avLst/>
                      </a:prstGeom>
                      <a:noFill/>
                      <a:extLst/>
                    </p:spPr>
                  </p:pic>
                </p:oleObj>
              </mc:Fallback>
            </mc:AlternateContent>
          </a:graphicData>
        </a:graphic>
      </p:graphicFrame>
      <p:graphicFrame>
        <p:nvGraphicFramePr>
          <p:cNvPr id="9" name="Object 32"/>
          <p:cNvGraphicFramePr>
            <a:graphicFrameLocks noChangeAspect="1"/>
          </p:cNvGraphicFramePr>
          <p:nvPr>
            <p:extLst/>
          </p:nvPr>
        </p:nvGraphicFramePr>
        <p:xfrm>
          <a:off x="4095750" y="2497138"/>
          <a:ext cx="2552700" cy="790575"/>
        </p:xfrm>
        <a:graphic>
          <a:graphicData uri="http://schemas.openxmlformats.org/presentationml/2006/ole">
            <mc:AlternateContent xmlns:mc="http://schemas.openxmlformats.org/markup-compatibility/2006">
              <mc:Choice xmlns:v="urn:schemas-microsoft-com:vml" Requires="v">
                <p:oleObj spid="_x0000_s82914" name="Equation" r:id="rId7" imgW="711000" imgH="241200" progId="Equation.DSMT4">
                  <p:embed/>
                </p:oleObj>
              </mc:Choice>
              <mc:Fallback>
                <p:oleObj name="Equation" r:id="rId7" imgW="711000" imgH="241200" progId="Equation.DSMT4">
                  <p:embed/>
                  <p:pic>
                    <p:nvPicPr>
                      <p:cNvPr id="0" name=""/>
                      <p:cNvPicPr>
                        <a:picLocks noChangeAspect="1" noChangeArrowheads="1"/>
                      </p:cNvPicPr>
                      <p:nvPr/>
                    </p:nvPicPr>
                    <p:blipFill>
                      <a:blip r:embed="rId8"/>
                      <a:srcRect/>
                      <a:stretch>
                        <a:fillRect/>
                      </a:stretch>
                    </p:blipFill>
                    <p:spPr bwMode="auto">
                      <a:xfrm>
                        <a:off x="4095750" y="2497138"/>
                        <a:ext cx="2552700" cy="790575"/>
                      </a:xfrm>
                      <a:prstGeom prst="rect">
                        <a:avLst/>
                      </a:prstGeom>
                      <a:noFill/>
                      <a:extLst/>
                    </p:spPr>
                  </p:pic>
                </p:oleObj>
              </mc:Fallback>
            </mc:AlternateContent>
          </a:graphicData>
        </a:graphic>
      </p:graphicFrame>
      <p:graphicFrame>
        <p:nvGraphicFramePr>
          <p:cNvPr id="10" name="Object 32"/>
          <p:cNvGraphicFramePr>
            <a:graphicFrameLocks noChangeAspect="1"/>
          </p:cNvGraphicFramePr>
          <p:nvPr>
            <p:extLst/>
          </p:nvPr>
        </p:nvGraphicFramePr>
        <p:xfrm>
          <a:off x="7105651" y="2497138"/>
          <a:ext cx="547687" cy="541338"/>
        </p:xfrm>
        <a:graphic>
          <a:graphicData uri="http://schemas.openxmlformats.org/presentationml/2006/ole">
            <mc:AlternateContent xmlns:mc="http://schemas.openxmlformats.org/markup-compatibility/2006">
              <mc:Choice xmlns:v="urn:schemas-microsoft-com:vml" Requires="v">
                <p:oleObj spid="_x0000_s82915" name="Equation" r:id="rId9" imgW="152280" imgH="164880" progId="Equation.DSMT4">
                  <p:embed/>
                </p:oleObj>
              </mc:Choice>
              <mc:Fallback>
                <p:oleObj name="Equation" r:id="rId9" imgW="152280" imgH="164880" progId="Equation.DSMT4">
                  <p:embed/>
                  <p:pic>
                    <p:nvPicPr>
                      <p:cNvPr id="0" name=""/>
                      <p:cNvPicPr>
                        <a:picLocks noChangeAspect="1" noChangeArrowheads="1"/>
                      </p:cNvPicPr>
                      <p:nvPr/>
                    </p:nvPicPr>
                    <p:blipFill>
                      <a:blip r:embed="rId10"/>
                      <a:srcRect/>
                      <a:stretch>
                        <a:fillRect/>
                      </a:stretch>
                    </p:blipFill>
                    <p:spPr bwMode="auto">
                      <a:xfrm>
                        <a:off x="7105651" y="2497138"/>
                        <a:ext cx="547687" cy="541338"/>
                      </a:xfrm>
                      <a:prstGeom prst="rect">
                        <a:avLst/>
                      </a:prstGeom>
                      <a:noFill/>
                      <a:extLst/>
                    </p:spPr>
                  </p:pic>
                </p:oleObj>
              </mc:Fallback>
            </mc:AlternateContent>
          </a:graphicData>
        </a:graphic>
      </p:graphicFrame>
      <p:graphicFrame>
        <p:nvGraphicFramePr>
          <p:cNvPr id="11" name="Object 32"/>
          <p:cNvGraphicFramePr>
            <a:graphicFrameLocks noChangeAspect="1"/>
          </p:cNvGraphicFramePr>
          <p:nvPr>
            <p:extLst/>
          </p:nvPr>
        </p:nvGraphicFramePr>
        <p:xfrm>
          <a:off x="8350476" y="2497138"/>
          <a:ext cx="547687" cy="541338"/>
        </p:xfrm>
        <a:graphic>
          <a:graphicData uri="http://schemas.openxmlformats.org/presentationml/2006/ole">
            <mc:AlternateContent xmlns:mc="http://schemas.openxmlformats.org/markup-compatibility/2006">
              <mc:Choice xmlns:v="urn:schemas-microsoft-com:vml" Requires="v">
                <p:oleObj spid="_x0000_s82916" name="Equation" r:id="rId11" imgW="152280" imgH="164880" progId="Equation.DSMT4">
                  <p:embed/>
                </p:oleObj>
              </mc:Choice>
              <mc:Fallback>
                <p:oleObj name="Equation" r:id="rId11" imgW="152280" imgH="164880" progId="Equation.DSMT4">
                  <p:embed/>
                  <p:pic>
                    <p:nvPicPr>
                      <p:cNvPr id="0" name=""/>
                      <p:cNvPicPr>
                        <a:picLocks noChangeAspect="1" noChangeArrowheads="1"/>
                      </p:cNvPicPr>
                      <p:nvPr/>
                    </p:nvPicPr>
                    <p:blipFill>
                      <a:blip r:embed="rId12"/>
                      <a:srcRect/>
                      <a:stretch>
                        <a:fillRect/>
                      </a:stretch>
                    </p:blipFill>
                    <p:spPr bwMode="auto">
                      <a:xfrm>
                        <a:off x="8350476" y="2497138"/>
                        <a:ext cx="547687" cy="541338"/>
                      </a:xfrm>
                      <a:prstGeom prst="rect">
                        <a:avLst/>
                      </a:prstGeom>
                      <a:noFill/>
                      <a:extLst/>
                    </p:spPr>
                  </p:pic>
                </p:oleObj>
              </mc:Fallback>
            </mc:AlternateContent>
          </a:graphicData>
        </a:graphic>
      </p:graphicFrame>
      <p:graphicFrame>
        <p:nvGraphicFramePr>
          <p:cNvPr id="12" name="Object 32"/>
          <p:cNvGraphicFramePr>
            <a:graphicFrameLocks noChangeAspect="1"/>
          </p:cNvGraphicFramePr>
          <p:nvPr>
            <p:extLst/>
          </p:nvPr>
        </p:nvGraphicFramePr>
        <p:xfrm>
          <a:off x="2398712" y="5243019"/>
          <a:ext cx="1824037" cy="582613"/>
        </p:xfrm>
        <a:graphic>
          <a:graphicData uri="http://schemas.openxmlformats.org/presentationml/2006/ole">
            <mc:AlternateContent xmlns:mc="http://schemas.openxmlformats.org/markup-compatibility/2006">
              <mc:Choice xmlns:v="urn:schemas-microsoft-com:vml" Requires="v">
                <p:oleObj spid="_x0000_s82917" name="Equation" r:id="rId13" imgW="507960" imgH="177480" progId="Equation.DSMT4">
                  <p:embed/>
                </p:oleObj>
              </mc:Choice>
              <mc:Fallback>
                <p:oleObj name="Equation" r:id="rId13" imgW="507960" imgH="177480" progId="Equation.DSMT4">
                  <p:embed/>
                  <p:pic>
                    <p:nvPicPr>
                      <p:cNvPr id="0" name=""/>
                      <p:cNvPicPr>
                        <a:picLocks noChangeAspect="1" noChangeArrowheads="1"/>
                      </p:cNvPicPr>
                      <p:nvPr/>
                    </p:nvPicPr>
                    <p:blipFill>
                      <a:blip r:embed="rId14"/>
                      <a:srcRect/>
                      <a:stretch>
                        <a:fillRect/>
                      </a:stretch>
                    </p:blipFill>
                    <p:spPr bwMode="auto">
                      <a:xfrm>
                        <a:off x="2398712" y="5243019"/>
                        <a:ext cx="1824037" cy="582613"/>
                      </a:xfrm>
                      <a:prstGeom prst="rect">
                        <a:avLst/>
                      </a:prstGeom>
                      <a:noFill/>
                      <a:extLst/>
                    </p:spPr>
                  </p:pic>
                </p:oleObj>
              </mc:Fallback>
            </mc:AlternateContent>
          </a:graphicData>
        </a:graphic>
      </p:graphicFrame>
      <p:graphicFrame>
        <p:nvGraphicFramePr>
          <p:cNvPr id="13" name="Object 32"/>
          <p:cNvGraphicFramePr>
            <a:graphicFrameLocks noChangeAspect="1"/>
          </p:cNvGraphicFramePr>
          <p:nvPr>
            <p:extLst/>
          </p:nvPr>
        </p:nvGraphicFramePr>
        <p:xfrm>
          <a:off x="1759744" y="2618013"/>
          <a:ext cx="1277937" cy="458787"/>
        </p:xfrm>
        <a:graphic>
          <a:graphicData uri="http://schemas.openxmlformats.org/presentationml/2006/ole">
            <mc:AlternateContent xmlns:mc="http://schemas.openxmlformats.org/markup-compatibility/2006">
              <mc:Choice xmlns:v="urn:schemas-microsoft-com:vml" Requires="v">
                <p:oleObj spid="_x0000_s82918" name="Equation" r:id="rId15" imgW="355320" imgH="139680" progId="Equation.DSMT4">
                  <p:embed/>
                </p:oleObj>
              </mc:Choice>
              <mc:Fallback>
                <p:oleObj name="Equation" r:id="rId15" imgW="355320" imgH="139680" progId="Equation.DSMT4">
                  <p:embed/>
                  <p:pic>
                    <p:nvPicPr>
                      <p:cNvPr id="0" name=""/>
                      <p:cNvPicPr>
                        <a:picLocks noChangeAspect="1" noChangeArrowheads="1"/>
                      </p:cNvPicPr>
                      <p:nvPr/>
                    </p:nvPicPr>
                    <p:blipFill>
                      <a:blip r:embed="rId16"/>
                      <a:srcRect/>
                      <a:stretch>
                        <a:fillRect/>
                      </a:stretch>
                    </p:blipFill>
                    <p:spPr bwMode="auto">
                      <a:xfrm>
                        <a:off x="1759744" y="2618013"/>
                        <a:ext cx="1277937" cy="458787"/>
                      </a:xfrm>
                      <a:prstGeom prst="rect">
                        <a:avLst/>
                      </a:prstGeom>
                      <a:noFill/>
                      <a:extLst/>
                    </p:spPr>
                  </p:pic>
                </p:oleObj>
              </mc:Fallback>
            </mc:AlternateContent>
          </a:graphicData>
        </a:graphic>
      </p:graphicFrame>
      <p:graphicFrame>
        <p:nvGraphicFramePr>
          <p:cNvPr id="14" name="Object 32"/>
          <p:cNvGraphicFramePr>
            <a:graphicFrameLocks noChangeAspect="1"/>
          </p:cNvGraphicFramePr>
          <p:nvPr>
            <p:extLst/>
          </p:nvPr>
        </p:nvGraphicFramePr>
        <p:xfrm>
          <a:off x="2457450" y="3115322"/>
          <a:ext cx="7232863" cy="1175142"/>
        </p:xfrm>
        <a:graphic>
          <a:graphicData uri="http://schemas.openxmlformats.org/presentationml/2006/ole">
            <mc:AlternateContent xmlns:mc="http://schemas.openxmlformats.org/markup-compatibility/2006">
              <mc:Choice xmlns:v="urn:schemas-microsoft-com:vml" Requires="v">
                <p:oleObj spid="_x0000_s82919" name="Equation" r:id="rId17" imgW="2425680" imgH="431640" progId="Equation.DSMT4">
                  <p:embed/>
                </p:oleObj>
              </mc:Choice>
              <mc:Fallback>
                <p:oleObj name="Equation" r:id="rId17" imgW="2425680" imgH="431640" progId="Equation.DSMT4">
                  <p:embed/>
                  <p:pic>
                    <p:nvPicPr>
                      <p:cNvPr id="0" name=""/>
                      <p:cNvPicPr>
                        <a:picLocks noChangeAspect="1" noChangeArrowheads="1"/>
                      </p:cNvPicPr>
                      <p:nvPr/>
                    </p:nvPicPr>
                    <p:blipFill>
                      <a:blip r:embed="rId18"/>
                      <a:srcRect/>
                      <a:stretch>
                        <a:fillRect/>
                      </a:stretch>
                    </p:blipFill>
                    <p:spPr bwMode="auto">
                      <a:xfrm>
                        <a:off x="2457450" y="3115322"/>
                        <a:ext cx="7232863" cy="1175142"/>
                      </a:xfrm>
                      <a:prstGeom prst="rect">
                        <a:avLst/>
                      </a:prstGeom>
                      <a:noFill/>
                      <a:extLst/>
                    </p:spPr>
                  </p:pic>
                </p:oleObj>
              </mc:Fallback>
            </mc:AlternateContent>
          </a:graphicData>
        </a:graphic>
      </p:graphicFrame>
      <p:graphicFrame>
        <p:nvGraphicFramePr>
          <p:cNvPr id="15" name="Object 32"/>
          <p:cNvGraphicFramePr>
            <a:graphicFrameLocks noChangeAspect="1"/>
          </p:cNvGraphicFramePr>
          <p:nvPr>
            <p:extLst/>
          </p:nvPr>
        </p:nvGraphicFramePr>
        <p:xfrm>
          <a:off x="3421063" y="4491038"/>
          <a:ext cx="4521200" cy="531812"/>
        </p:xfrm>
        <a:graphic>
          <a:graphicData uri="http://schemas.openxmlformats.org/presentationml/2006/ole">
            <mc:AlternateContent xmlns:mc="http://schemas.openxmlformats.org/markup-compatibility/2006">
              <mc:Choice xmlns:v="urn:schemas-microsoft-com:vml" Requires="v">
                <p:oleObj spid="_x0000_s82920" name="Equation" r:id="rId19" imgW="1574640" imgH="203040" progId="Equation.DSMT4">
                  <p:embed/>
                </p:oleObj>
              </mc:Choice>
              <mc:Fallback>
                <p:oleObj name="Equation" r:id="rId19" imgW="1574640" imgH="203040" progId="Equation.DSMT4">
                  <p:embed/>
                  <p:pic>
                    <p:nvPicPr>
                      <p:cNvPr id="0" name=""/>
                      <p:cNvPicPr>
                        <a:picLocks noChangeAspect="1" noChangeArrowheads="1"/>
                      </p:cNvPicPr>
                      <p:nvPr/>
                    </p:nvPicPr>
                    <p:blipFill>
                      <a:blip r:embed="rId20"/>
                      <a:srcRect/>
                      <a:stretch>
                        <a:fillRect/>
                      </a:stretch>
                    </p:blipFill>
                    <p:spPr bwMode="auto">
                      <a:xfrm>
                        <a:off x="3421063" y="4491038"/>
                        <a:ext cx="4521200" cy="531812"/>
                      </a:xfrm>
                      <a:prstGeom prst="rect">
                        <a:avLst/>
                      </a:prstGeom>
                      <a:noFill/>
                      <a:extLst/>
                    </p:spPr>
                  </p:pic>
                </p:oleObj>
              </mc:Fallback>
            </mc:AlternateContent>
          </a:graphicData>
        </a:graphic>
      </p:graphicFrame>
    </p:spTree>
    <p:extLst>
      <p:ext uri="{BB962C8B-B14F-4D97-AF65-F5344CB8AC3E}">
        <p14:creationId xmlns:p14="http://schemas.microsoft.com/office/powerpoint/2010/main" val="187544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64" presetClass="path" presetSubtype="0" decel="30000" fill="hold" grpId="1" nodeType="withEffect">
                                  <p:stCondLst>
                                    <p:cond delay="0"/>
                                  </p:stCondLst>
                                  <p:childTnLst>
                                    <p:animMotion origin="layout" path="M -8.33333E-7 0.03889 L -8.33333E-7 -0.14814 " pathEditMode="relative" rAng="0" ptsTypes="AA">
                                      <p:cBhvr>
                                        <p:cTn id="9" dur="750" spd="-100000" fill="hold"/>
                                        <p:tgtEl>
                                          <p:spTgt spid="48"/>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8.33333E-7 0.03843 L -8.33333E-7 -4.07407E-6 " pathEditMode="relative" rAng="0" ptsTypes="AA">
                                      <p:cBhvr>
                                        <p:cTn id="11" dur="750" fill="hold"/>
                                        <p:tgtEl>
                                          <p:spTgt spid="4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2"/>
          <p:cNvSpPr txBox="1">
            <a:spLocks noRot="1" noChangeArrowheads="1"/>
          </p:cNvSpPr>
          <p:nvPr/>
        </p:nvSpPr>
        <p:spPr bwMode="auto">
          <a:xfrm>
            <a:off x="334434" y="260350"/>
            <a:ext cx="11523133"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Arial" charset="0"/>
              <a:buChar char="•"/>
            </a:pPr>
            <a:r>
              <a:rPr lang="zh-CN" altLang="en-US" sz="3200" b="1" dirty="0" smtClean="0">
                <a:latin typeface="Calibri" pitchFamily="34" charset="0"/>
              </a:rPr>
              <a:t>例</a:t>
            </a:r>
            <a:r>
              <a:rPr lang="en-US" altLang="zh-CN" sz="3200" dirty="0" smtClean="0">
                <a:latin typeface="Calibri" pitchFamily="34" charset="0"/>
              </a:rPr>
              <a:t>  </a:t>
            </a:r>
            <a:r>
              <a:rPr lang="zh-CN" altLang="en-US" sz="3200" dirty="0">
                <a:latin typeface="Calibri" pitchFamily="34" charset="0"/>
              </a:rPr>
              <a:t>设矩阵</a:t>
            </a:r>
          </a:p>
          <a:p>
            <a:pPr eaLnBrk="1" hangingPunct="1">
              <a:spcBef>
                <a:spcPct val="20000"/>
              </a:spcBef>
              <a:buFont typeface="Arial" charset="0"/>
              <a:buChar char="•"/>
            </a:pPr>
            <a:endParaRPr lang="zh-CN" altLang="en-US" sz="3200" dirty="0">
              <a:latin typeface="Calibri" pitchFamily="34" charset="0"/>
            </a:endParaRPr>
          </a:p>
          <a:p>
            <a:pPr eaLnBrk="1" hangingPunct="1">
              <a:spcBef>
                <a:spcPct val="20000"/>
              </a:spcBef>
              <a:buFont typeface="Arial" charset="0"/>
              <a:buChar char="•"/>
            </a:pPr>
            <a:endParaRPr lang="zh-CN" altLang="en-US" sz="3200" dirty="0" smtClean="0">
              <a:latin typeface="Calibri" pitchFamily="34" charset="0"/>
            </a:endParaRPr>
          </a:p>
          <a:p>
            <a:pPr eaLnBrk="1" hangingPunct="1">
              <a:spcBef>
                <a:spcPct val="20000"/>
              </a:spcBef>
              <a:buFont typeface="Wingdings 2" pitchFamily="18" charset="2"/>
              <a:buNone/>
            </a:pPr>
            <a:r>
              <a:rPr lang="zh-CN" altLang="en-US" sz="3200" dirty="0" smtClean="0">
                <a:latin typeface="Calibri" pitchFamily="34" charset="0"/>
              </a:rPr>
              <a:t>     求</a:t>
            </a:r>
            <a:r>
              <a:rPr lang="zh-CN" altLang="en-US" sz="3200" dirty="0">
                <a:latin typeface="Calibri" pitchFamily="34" charset="0"/>
              </a:rPr>
              <a:t>乘积      ．</a:t>
            </a:r>
          </a:p>
          <a:p>
            <a:pPr eaLnBrk="1" hangingPunct="1">
              <a:spcBef>
                <a:spcPct val="20000"/>
              </a:spcBef>
              <a:buFont typeface="Wingdings 2" pitchFamily="18" charset="2"/>
              <a:buNone/>
            </a:pPr>
            <a:r>
              <a:rPr lang="zh-CN" altLang="en-US" sz="3200" dirty="0">
                <a:latin typeface="Calibri" pitchFamily="34" charset="0"/>
              </a:rPr>
              <a:t> </a:t>
            </a:r>
          </a:p>
        </p:txBody>
      </p:sp>
      <p:graphicFrame>
        <p:nvGraphicFramePr>
          <p:cNvPr id="17410" name="Object 2"/>
          <p:cNvGraphicFramePr>
            <a:graphicFrameLocks noChangeAspect="1"/>
          </p:cNvGraphicFramePr>
          <p:nvPr/>
        </p:nvGraphicFramePr>
        <p:xfrm>
          <a:off x="2256367" y="981075"/>
          <a:ext cx="3268133" cy="958850"/>
        </p:xfrm>
        <a:graphic>
          <a:graphicData uri="http://schemas.openxmlformats.org/presentationml/2006/ole">
            <mc:AlternateContent xmlns:mc="http://schemas.openxmlformats.org/markup-compatibility/2006">
              <mc:Choice xmlns:v="urn:schemas-microsoft-com:vml" Requires="v">
                <p:oleObj spid="_x0000_s94595" name="Equation" r:id="rId3" imgW="1168200" imgH="457200" progId="Equation.DSMT4">
                  <p:embed/>
                </p:oleObj>
              </mc:Choice>
              <mc:Fallback>
                <p:oleObj name="Equation" r:id="rId3" imgW="11682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367" y="981075"/>
                        <a:ext cx="3268133"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3"/>
          <p:cNvGraphicFramePr>
            <a:graphicFrameLocks noChangeAspect="1"/>
          </p:cNvGraphicFramePr>
          <p:nvPr/>
        </p:nvGraphicFramePr>
        <p:xfrm>
          <a:off x="5903384" y="765176"/>
          <a:ext cx="2700867" cy="1368425"/>
        </p:xfrm>
        <a:graphic>
          <a:graphicData uri="http://schemas.openxmlformats.org/presentationml/2006/ole">
            <mc:AlternateContent xmlns:mc="http://schemas.openxmlformats.org/markup-compatibility/2006">
              <mc:Choice xmlns:v="urn:schemas-microsoft-com:vml" Requires="v">
                <p:oleObj spid="_x0000_s94596" name="Equation" r:id="rId5" imgW="1054100" imgH="711200" progId="Equation.DSMT4">
                  <p:embed/>
                </p:oleObj>
              </mc:Choice>
              <mc:Fallback>
                <p:oleObj name="Equation" r:id="rId5" imgW="1054100" imgH="71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3384" y="765176"/>
                        <a:ext cx="2700867"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4"/>
          <p:cNvGraphicFramePr>
            <a:graphicFrameLocks noChangeAspect="1"/>
          </p:cNvGraphicFramePr>
          <p:nvPr>
            <p:extLst>
              <p:ext uri="{D42A27DB-BD31-4B8C-83A1-F6EECF244321}">
                <p14:modId xmlns:p14="http://schemas.microsoft.com/office/powerpoint/2010/main" val="1239922229"/>
              </p:ext>
            </p:extLst>
          </p:nvPr>
        </p:nvGraphicFramePr>
        <p:xfrm>
          <a:off x="2025650" y="2089151"/>
          <a:ext cx="865717" cy="409575"/>
        </p:xfrm>
        <a:graphic>
          <a:graphicData uri="http://schemas.openxmlformats.org/presentationml/2006/ole">
            <mc:AlternateContent xmlns:mc="http://schemas.openxmlformats.org/markup-compatibility/2006">
              <mc:Choice xmlns:v="urn:schemas-microsoft-com:vml" Requires="v">
                <p:oleObj spid="_x0000_s94597" name="Equation" r:id="rId7" imgW="253780" imgH="164957" progId="Equation.DSMT4">
                  <p:embed/>
                </p:oleObj>
              </mc:Choice>
              <mc:Fallback>
                <p:oleObj name="Equation" r:id="rId7" imgW="253780" imgH="16495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5650" y="2089151"/>
                        <a:ext cx="865717"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6"/>
          <p:cNvSpPr>
            <a:spLocks noChangeArrowheads="1"/>
          </p:cNvSpPr>
          <p:nvPr/>
        </p:nvSpPr>
        <p:spPr bwMode="auto">
          <a:xfrm>
            <a:off x="0" y="28871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graphicFrame>
        <p:nvGraphicFramePr>
          <p:cNvPr id="22533" name="Object 5"/>
          <p:cNvGraphicFramePr>
            <a:graphicFrameLocks noChangeAspect="1"/>
          </p:cNvGraphicFramePr>
          <p:nvPr/>
        </p:nvGraphicFramePr>
        <p:xfrm>
          <a:off x="1809751" y="2286000"/>
          <a:ext cx="7679267" cy="1854200"/>
        </p:xfrm>
        <a:graphic>
          <a:graphicData uri="http://schemas.openxmlformats.org/presentationml/2006/ole">
            <mc:AlternateContent xmlns:mc="http://schemas.openxmlformats.org/markup-compatibility/2006">
              <mc:Choice xmlns:v="urn:schemas-microsoft-com:vml" Requires="v">
                <p:oleObj spid="_x0000_s94598" name="Equation" r:id="rId9" imgW="2222500" imgH="711200" progId="Equation.DSMT4">
                  <p:embed/>
                </p:oleObj>
              </mc:Choice>
              <mc:Fallback>
                <p:oleObj name="Equation" r:id="rId9" imgW="2222500" imgH="71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9751" y="2286000"/>
                        <a:ext cx="7679267" cy="185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8"/>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sp>
        <p:nvSpPr>
          <p:cNvPr id="17418" name="Rectangle 10"/>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itchFamily="34" charset="0"/>
            </a:endParaRPr>
          </a:p>
        </p:txBody>
      </p:sp>
      <p:graphicFrame>
        <p:nvGraphicFramePr>
          <p:cNvPr id="2" name="Object 7"/>
          <p:cNvGraphicFramePr>
            <a:graphicFrameLocks noChangeAspect="1"/>
          </p:cNvGraphicFramePr>
          <p:nvPr/>
        </p:nvGraphicFramePr>
        <p:xfrm>
          <a:off x="2476500" y="4500563"/>
          <a:ext cx="3649133" cy="1206500"/>
        </p:xfrm>
        <a:graphic>
          <a:graphicData uri="http://schemas.openxmlformats.org/presentationml/2006/ole">
            <mc:AlternateContent xmlns:mc="http://schemas.openxmlformats.org/markup-compatibility/2006">
              <mc:Choice xmlns:v="urn:schemas-microsoft-com:vml" Requires="v">
                <p:oleObj spid="_x0000_s94599" name="Equation" r:id="rId11" imgW="1041400" imgH="457200" progId="Equation.DSMT4">
                  <p:embed/>
                </p:oleObj>
              </mc:Choice>
              <mc:Fallback>
                <p:oleObj name="Equation" r:id="rId11" imgW="1041400" imgH="457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6500" y="4500563"/>
                        <a:ext cx="3649133"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a:spLocks noChangeArrowheads="1"/>
          </p:cNvSpPr>
          <p:nvPr/>
        </p:nvSpPr>
        <p:spPr bwMode="auto">
          <a:xfrm>
            <a:off x="762000" y="2857501"/>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Calibri" pitchFamily="34" charset="0"/>
              </a:rPr>
              <a:t>解</a:t>
            </a:r>
            <a:endParaRPr lang="zh-CN" altLang="en-US" sz="2400"/>
          </a:p>
        </p:txBody>
      </p:sp>
      <p:sp>
        <p:nvSpPr>
          <p:cNvPr id="13" name="TextBox 12"/>
          <p:cNvSpPr txBox="1">
            <a:spLocks noChangeArrowheads="1"/>
          </p:cNvSpPr>
          <p:nvPr/>
        </p:nvSpPr>
        <p:spPr bwMode="auto">
          <a:xfrm>
            <a:off x="4191000" y="2714625"/>
            <a:ext cx="2381251" cy="369888"/>
          </a:xfrm>
          <a:prstGeom prst="rect">
            <a:avLst/>
          </a:prstGeom>
          <a:noFill/>
          <a:ln w="38100">
            <a:solidFill>
              <a:srgbClr val="FD0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0" name="TextBox 19"/>
          <p:cNvSpPr txBox="1">
            <a:spLocks noChangeArrowheads="1"/>
          </p:cNvSpPr>
          <p:nvPr/>
        </p:nvSpPr>
        <p:spPr bwMode="auto">
          <a:xfrm rot="5400000">
            <a:off x="6402123" y="2994303"/>
            <a:ext cx="1785938" cy="369332"/>
          </a:xfrm>
          <a:prstGeom prst="rect">
            <a:avLst/>
          </a:prstGeom>
          <a:noFill/>
          <a:ln w="38100">
            <a:solidFill>
              <a:srgbClr val="FD0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1" name="TextBox 20"/>
          <p:cNvSpPr txBox="1">
            <a:spLocks noChangeArrowheads="1"/>
          </p:cNvSpPr>
          <p:nvPr/>
        </p:nvSpPr>
        <p:spPr bwMode="auto">
          <a:xfrm rot="5400000">
            <a:off x="7164123" y="2994303"/>
            <a:ext cx="1785938" cy="369332"/>
          </a:xfrm>
          <a:prstGeom prst="rect">
            <a:avLst/>
          </a:prstGeom>
          <a:noFill/>
          <a:ln w="38100">
            <a:solidFill>
              <a:srgbClr val="FD0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2" name="TextBox 21"/>
          <p:cNvSpPr txBox="1">
            <a:spLocks noChangeArrowheads="1"/>
          </p:cNvSpPr>
          <p:nvPr/>
        </p:nvSpPr>
        <p:spPr bwMode="auto">
          <a:xfrm rot="5400000">
            <a:off x="8082756" y="2994303"/>
            <a:ext cx="1785938" cy="369332"/>
          </a:xfrm>
          <a:prstGeom prst="rect">
            <a:avLst/>
          </a:prstGeom>
          <a:noFill/>
          <a:ln w="38100">
            <a:solidFill>
              <a:srgbClr val="FD0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1" name="TextBox 30"/>
          <p:cNvSpPr txBox="1">
            <a:spLocks noChangeArrowheads="1"/>
          </p:cNvSpPr>
          <p:nvPr/>
        </p:nvSpPr>
        <p:spPr bwMode="auto">
          <a:xfrm>
            <a:off x="4191000" y="3286125"/>
            <a:ext cx="2381251" cy="369888"/>
          </a:xfrm>
          <a:prstGeom prst="rect">
            <a:avLst/>
          </a:prstGeom>
          <a:noFill/>
          <a:ln w="38100">
            <a:solidFill>
              <a:srgbClr val="FD0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2" name="TextBox 31"/>
          <p:cNvSpPr txBox="1">
            <a:spLocks noChangeArrowheads="1"/>
          </p:cNvSpPr>
          <p:nvPr/>
        </p:nvSpPr>
        <p:spPr bwMode="auto">
          <a:xfrm>
            <a:off x="3143251" y="4572000"/>
            <a:ext cx="762000" cy="369888"/>
          </a:xfrm>
          <a:prstGeom prst="rect">
            <a:avLst/>
          </a:prstGeom>
          <a:solidFill>
            <a:srgbClr val="FD0FFF"/>
          </a:solidFill>
          <a:ln w="38100">
            <a:solidFill>
              <a:srgbClr val="FD0FFF"/>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3" name="TextBox 32"/>
          <p:cNvSpPr txBox="1">
            <a:spLocks noChangeArrowheads="1"/>
          </p:cNvSpPr>
          <p:nvPr/>
        </p:nvSpPr>
        <p:spPr bwMode="auto">
          <a:xfrm>
            <a:off x="4191000" y="4572000"/>
            <a:ext cx="762000" cy="369888"/>
          </a:xfrm>
          <a:prstGeom prst="rect">
            <a:avLst/>
          </a:prstGeom>
          <a:solidFill>
            <a:srgbClr val="FD0FFF"/>
          </a:solidFill>
          <a:ln w="38100">
            <a:solidFill>
              <a:srgbClr val="FD0FFF"/>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4" name="TextBox 33"/>
          <p:cNvSpPr txBox="1">
            <a:spLocks noChangeArrowheads="1"/>
          </p:cNvSpPr>
          <p:nvPr/>
        </p:nvSpPr>
        <p:spPr bwMode="auto">
          <a:xfrm>
            <a:off x="5143500" y="4572000"/>
            <a:ext cx="762000" cy="369888"/>
          </a:xfrm>
          <a:prstGeom prst="rect">
            <a:avLst/>
          </a:prstGeom>
          <a:solidFill>
            <a:srgbClr val="FD0FFF"/>
          </a:solidFill>
          <a:ln w="38100">
            <a:solidFill>
              <a:srgbClr val="FD0FFF"/>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5" name="TextBox 34"/>
          <p:cNvSpPr txBox="1">
            <a:spLocks noChangeArrowheads="1"/>
          </p:cNvSpPr>
          <p:nvPr/>
        </p:nvSpPr>
        <p:spPr bwMode="auto">
          <a:xfrm>
            <a:off x="3143251" y="5143500"/>
            <a:ext cx="762000" cy="369888"/>
          </a:xfrm>
          <a:prstGeom prst="rect">
            <a:avLst/>
          </a:prstGeom>
          <a:solidFill>
            <a:srgbClr val="FD0FFF"/>
          </a:solidFill>
          <a:ln w="38100">
            <a:solidFill>
              <a:srgbClr val="FD0FFF"/>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6" name="TextBox 35"/>
          <p:cNvSpPr txBox="1">
            <a:spLocks noChangeArrowheads="1"/>
          </p:cNvSpPr>
          <p:nvPr/>
        </p:nvSpPr>
        <p:spPr bwMode="auto">
          <a:xfrm>
            <a:off x="4191000" y="5143500"/>
            <a:ext cx="762000" cy="369888"/>
          </a:xfrm>
          <a:prstGeom prst="rect">
            <a:avLst/>
          </a:prstGeom>
          <a:solidFill>
            <a:srgbClr val="FD0FFF"/>
          </a:solidFill>
          <a:ln w="38100">
            <a:solidFill>
              <a:srgbClr val="FD0FFF"/>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 name="TextBox 36"/>
          <p:cNvSpPr txBox="1">
            <a:spLocks noChangeArrowheads="1"/>
          </p:cNvSpPr>
          <p:nvPr/>
        </p:nvSpPr>
        <p:spPr bwMode="auto">
          <a:xfrm>
            <a:off x="5143500" y="5143500"/>
            <a:ext cx="762000" cy="369888"/>
          </a:xfrm>
          <a:prstGeom prst="rect">
            <a:avLst/>
          </a:prstGeom>
          <a:solidFill>
            <a:srgbClr val="FD0FFF"/>
          </a:solidFill>
          <a:ln w="38100">
            <a:solidFill>
              <a:srgbClr val="FD0FFF"/>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416728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checkerboard(across)">
                                      <p:cBhvr>
                                        <p:cTn id="12" dur="500"/>
                                        <p:tgtEl>
                                          <p:spTgt spid="22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1"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xit" presetSubtype="16" fill="hold" grpId="0" nodeType="clickEffect">
                                  <p:stCondLst>
                                    <p:cond delay="0"/>
                                  </p:stCondLst>
                                  <p:childTnLst>
                                    <p:animEffect transition="out" filter="box(in)">
                                      <p:cBhvr>
                                        <p:cTn id="42" dur="500"/>
                                        <p:tgtEl>
                                          <p:spTgt spid="32"/>
                                        </p:tgtEl>
                                      </p:cBhvr>
                                    </p:animEffect>
                                    <p:set>
                                      <p:cBhvr>
                                        <p:cTn id="43" dur="1" fill="hold">
                                          <p:stCondLst>
                                            <p:cond delay="499"/>
                                          </p:stCondLst>
                                        </p:cTn>
                                        <p:tgtEl>
                                          <p:spTgt spid="32"/>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xit" presetSubtype="16" fill="hold" grpId="1" nodeType="clickEffect">
                                  <p:stCondLst>
                                    <p:cond delay="0"/>
                                  </p:stCondLst>
                                  <p:childTnLst>
                                    <p:animEffect transition="out" filter="box(in)">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ox(in)">
                                      <p:cBhvr>
                                        <p:cTn id="53" dur="500"/>
                                        <p:tgtEl>
                                          <p:spTgt spid="2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xit" presetSubtype="10" fill="hold" grpId="0" nodeType="clickEffect">
                                  <p:stCondLst>
                                    <p:cond delay="0"/>
                                  </p:stCondLst>
                                  <p:childTnLst>
                                    <p:animEffect transition="out" filter="checkerboard(across)">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xit" presetSubtype="10" fill="hold" grpId="1" nodeType="clickEffect">
                                  <p:stCondLst>
                                    <p:cond delay="0"/>
                                  </p:stCondLst>
                                  <p:childTnLst>
                                    <p:animEffect transition="out" filter="checkerboard(across)">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xit" presetSubtype="16" fill="hold" grpId="0" nodeType="clickEffect">
                                  <p:stCondLst>
                                    <p:cond delay="0"/>
                                  </p:stCondLst>
                                  <p:childTnLst>
                                    <p:animEffect transition="out" filter="box(in)">
                                      <p:cBhvr>
                                        <p:cTn id="72" dur="500"/>
                                        <p:tgtEl>
                                          <p:spTgt spid="34"/>
                                        </p:tgtEl>
                                      </p:cBhvr>
                                    </p:animEffect>
                                    <p:set>
                                      <p:cBhvr>
                                        <p:cTn id="73" dur="1" fill="hold">
                                          <p:stCondLst>
                                            <p:cond delay="499"/>
                                          </p:stCondLst>
                                        </p:cTn>
                                        <p:tgtEl>
                                          <p:spTgt spid="34"/>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2"/>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xit" presetSubtype="10" fill="hold" grpId="1" nodeType="clickEffect">
                                  <p:stCondLst>
                                    <p:cond delay="0"/>
                                  </p:stCondLst>
                                  <p:childTnLst>
                                    <p:animEffect transition="out" filter="checkerboard(across)">
                                      <p:cBhvr>
                                        <p:cTn id="81" dur="500"/>
                                        <p:tgtEl>
                                          <p:spTgt spid="13"/>
                                        </p:tgtEl>
                                      </p:cBhvr>
                                    </p:animEffect>
                                    <p:set>
                                      <p:cBhvr>
                                        <p:cTn id="82" dur="1" fill="hold">
                                          <p:stCondLst>
                                            <p:cond delay="499"/>
                                          </p:stCondLst>
                                        </p:cTn>
                                        <p:tgtEl>
                                          <p:spTgt spid="13"/>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2"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blinds(horizontal)">
                                      <p:cBhvr>
                                        <p:cTn id="91" dur="500"/>
                                        <p:tgtEl>
                                          <p:spTgt spid="2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5" presetClass="exit" presetSubtype="10" fill="hold" grpId="0" nodeType="clickEffect">
                                  <p:stCondLst>
                                    <p:cond delay="0"/>
                                  </p:stCondLst>
                                  <p:childTnLst>
                                    <p:animEffect transition="out" filter="checkerboard(across)">
                                      <p:cBhvr>
                                        <p:cTn id="95" dur="500"/>
                                        <p:tgtEl>
                                          <p:spTgt spid="35"/>
                                        </p:tgtEl>
                                      </p:cBhvr>
                                    </p:animEffect>
                                    <p:set>
                                      <p:cBhvr>
                                        <p:cTn id="96" dur="1" fill="hold">
                                          <p:stCondLst>
                                            <p:cond delay="499"/>
                                          </p:stCondLst>
                                        </p:cTn>
                                        <p:tgtEl>
                                          <p:spTgt spid="35"/>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xit" presetSubtype="16" fill="hold" grpId="3" nodeType="clickEffect">
                                  <p:stCondLst>
                                    <p:cond delay="0"/>
                                  </p:stCondLst>
                                  <p:childTnLst>
                                    <p:animEffect transition="out" filter="box(in)">
                                      <p:cBhvr>
                                        <p:cTn id="100" dur="500"/>
                                        <p:tgtEl>
                                          <p:spTgt spid="20"/>
                                        </p:tgtEl>
                                      </p:cBhvr>
                                    </p:animEffect>
                                    <p:set>
                                      <p:cBhvr>
                                        <p:cTn id="101" dur="1" fill="hold">
                                          <p:stCondLst>
                                            <p:cond delay="499"/>
                                          </p:stCondLst>
                                        </p:cTn>
                                        <p:tgtEl>
                                          <p:spTgt spid="20"/>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5" presetClass="entr" presetSubtype="10" fill="hold" grpId="2" nodeType="click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checkerboard(across)">
                                      <p:cBhvr>
                                        <p:cTn id="106" dur="500"/>
                                        <p:tgtEl>
                                          <p:spTgt spid="2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 presetClass="exit" presetSubtype="16" fill="hold" grpId="0" nodeType="clickEffect">
                                  <p:stCondLst>
                                    <p:cond delay="0"/>
                                  </p:stCondLst>
                                  <p:childTnLst>
                                    <p:animEffect transition="out" filter="box(in)">
                                      <p:cBhvr>
                                        <p:cTn id="110" dur="500"/>
                                        <p:tgtEl>
                                          <p:spTgt spid="36"/>
                                        </p:tgtEl>
                                      </p:cBhvr>
                                    </p:animEffect>
                                    <p:set>
                                      <p:cBhvr>
                                        <p:cTn id="111" dur="1" fill="hold">
                                          <p:stCondLst>
                                            <p:cond delay="499"/>
                                          </p:stCondLst>
                                        </p:cTn>
                                        <p:tgtEl>
                                          <p:spTgt spid="36"/>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21"/>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 presetClass="entr" presetSubtype="16" fill="hold" grpId="2" nodeType="click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box(in)">
                                      <p:cBhvr>
                                        <p:cTn id="120" dur="500"/>
                                        <p:tgtEl>
                                          <p:spTgt spid="22"/>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xit" presetSubtype="16" fill="hold" grpId="0" nodeType="clickEffect">
                                  <p:stCondLst>
                                    <p:cond delay="0"/>
                                  </p:stCondLst>
                                  <p:childTnLst>
                                    <p:animEffect transition="out" filter="box(in)">
                                      <p:cBhvr>
                                        <p:cTn id="124" dur="500"/>
                                        <p:tgtEl>
                                          <p:spTgt spid="37"/>
                                        </p:tgtEl>
                                      </p:cBhvr>
                                    </p:animEffect>
                                    <p:set>
                                      <p:cBhvr>
                                        <p:cTn id="125" dur="1" fill="hold">
                                          <p:stCondLst>
                                            <p:cond delay="499"/>
                                          </p:stCondLst>
                                        </p:cTn>
                                        <p:tgtEl>
                                          <p:spTgt spid="37"/>
                                        </p:tgtEl>
                                        <p:attrNameLst>
                                          <p:attrName>style.visibility</p:attrName>
                                        </p:attrNameLst>
                                      </p:cBhvr>
                                      <p:to>
                                        <p:strVal val="hidden"/>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8" presetClass="exit" presetSubtype="16" fill="hold" grpId="3" nodeType="clickEffect">
                                  <p:stCondLst>
                                    <p:cond delay="0"/>
                                  </p:stCondLst>
                                  <p:childTnLst>
                                    <p:animEffect transition="out" filter="diamond(in)">
                                      <p:cBhvr>
                                        <p:cTn id="129" dur="2000"/>
                                        <p:tgtEl>
                                          <p:spTgt spid="22"/>
                                        </p:tgtEl>
                                      </p:cBhvr>
                                    </p:animEffect>
                                    <p:set>
                                      <p:cBhvr>
                                        <p:cTn id="130" dur="1" fill="hold">
                                          <p:stCondLst>
                                            <p:cond delay="1999"/>
                                          </p:stCondLst>
                                        </p:cTn>
                                        <p:tgtEl>
                                          <p:spTgt spid="22"/>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5" presetClass="exit" presetSubtype="10" fill="hold" grpId="1" nodeType="clickEffect">
                                  <p:stCondLst>
                                    <p:cond delay="0"/>
                                  </p:stCondLst>
                                  <p:childTnLst>
                                    <p:animEffect transition="out" filter="checkerboard(across)">
                                      <p:cBhvr>
                                        <p:cTn id="134" dur="500"/>
                                        <p:tgtEl>
                                          <p:spTgt spid="31"/>
                                        </p:tgtEl>
                                      </p:cBhvr>
                                    </p:animEffect>
                                    <p:set>
                                      <p:cBhvr>
                                        <p:cTn id="135"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20" grpId="0" animBg="1"/>
      <p:bldP spid="20" grpId="1" animBg="1"/>
      <p:bldP spid="20" grpId="2" animBg="1"/>
      <p:bldP spid="20" grpId="3" animBg="1"/>
      <p:bldP spid="21" grpId="0" animBg="1"/>
      <p:bldP spid="21" grpId="1" animBg="1"/>
      <p:bldP spid="21" grpId="2" animBg="1"/>
      <p:bldP spid="21" grpId="3" animBg="1"/>
      <p:bldP spid="22" grpId="0" animBg="1"/>
      <p:bldP spid="22" grpId="1" animBg="1"/>
      <p:bldP spid="22" grpId="2" animBg="1"/>
      <p:bldP spid="22" grpId="3" animBg="1"/>
      <p:bldP spid="31" grpId="0" animBg="1"/>
      <p:bldP spid="31" grpId="1" animBg="1"/>
      <p:bldP spid="32" grpId="0" animBg="1"/>
      <p:bldP spid="33" grpId="0" animBg="1"/>
      <p:bldP spid="34" grpId="0" animBg="1"/>
      <p:bldP spid="35" grpId="0" animBg="1"/>
      <p:bldP spid="36" grpId="0" animBg="1"/>
      <p:bldP spid="37" grpId="0" animBg="1"/>
    </p:bldLst>
  </p:timing>
</p:sld>
</file>

<file path=ppt/theme/theme1.xml><?xml version="1.0" encoding="utf-8"?>
<a:theme xmlns:a="http://schemas.openxmlformats.org/drawingml/2006/main" name="Office 主题">
  <a:themeElements>
    <a:clrScheme name="深色">
      <a:dk1>
        <a:sysClr val="windowText" lastClr="000000"/>
      </a:dk1>
      <a:lt1>
        <a:sysClr val="window" lastClr="FFFFFF"/>
      </a:lt1>
      <a:dk2>
        <a:srgbClr val="44546A"/>
      </a:dk2>
      <a:lt2>
        <a:srgbClr val="E7E6E6"/>
      </a:lt2>
      <a:accent1>
        <a:srgbClr val="092B6B"/>
      </a:accent1>
      <a:accent2>
        <a:srgbClr val="256090"/>
      </a:accent2>
      <a:accent3>
        <a:srgbClr val="CCE0CD"/>
      </a:accent3>
      <a:accent4>
        <a:srgbClr val="FFC000"/>
      </a:accent4>
      <a:accent5>
        <a:srgbClr val="4472C4"/>
      </a:accent5>
      <a:accent6>
        <a:srgbClr val="70AD47"/>
      </a:accent6>
      <a:hlink>
        <a:srgbClr val="0563C1"/>
      </a:hlink>
      <a:folHlink>
        <a:srgbClr val="954F72"/>
      </a:folHlink>
    </a:clrScheme>
    <a:fontScheme name="华文细黑">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6534</TotalTime>
  <Words>3551</Words>
  <Application>Microsoft Office PowerPoint</Application>
  <PresentationFormat>自定义</PresentationFormat>
  <Paragraphs>289</Paragraphs>
  <Slides>70</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73" baseType="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张涛</dc:creator>
  <cp:lastModifiedBy>Administrator</cp:lastModifiedBy>
  <cp:revision>548</cp:revision>
  <dcterms:created xsi:type="dcterms:W3CDTF">2016-04-20T05:42:33Z</dcterms:created>
  <dcterms:modified xsi:type="dcterms:W3CDTF">2019-02-26T00:34:25Z</dcterms:modified>
</cp:coreProperties>
</file>