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2" r:id="rId11"/>
    <p:sldId id="453" r:id="rId12"/>
    <p:sldId id="454" r:id="rId13"/>
    <p:sldId id="455" r:id="rId14"/>
    <p:sldId id="456" r:id="rId15"/>
    <p:sldId id="457" r:id="rId16"/>
    <p:sldId id="460" r:id="rId17"/>
    <p:sldId id="385" r:id="rId18"/>
    <p:sldId id="409" r:id="rId19"/>
    <p:sldId id="394" r:id="rId20"/>
    <p:sldId id="410" r:id="rId21"/>
    <p:sldId id="412" r:id="rId22"/>
    <p:sldId id="414" r:id="rId23"/>
    <p:sldId id="461" r:id="rId24"/>
    <p:sldId id="421" r:id="rId25"/>
    <p:sldId id="423" r:id="rId26"/>
    <p:sldId id="429" r:id="rId27"/>
    <p:sldId id="431" r:id="rId28"/>
    <p:sldId id="426" r:id="rId29"/>
    <p:sldId id="427" r:id="rId30"/>
    <p:sldId id="439" r:id="rId31"/>
    <p:sldId id="436" r:id="rId32"/>
    <p:sldId id="437" r:id="rId33"/>
    <p:sldId id="428" r:id="rId34"/>
    <p:sldId id="438" r:id="rId35"/>
    <p:sldId id="435" r:id="rId36"/>
    <p:sldId id="398" r:id="rId37"/>
    <p:sldId id="440" r:id="rId38"/>
    <p:sldId id="441" r:id="rId39"/>
    <p:sldId id="404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5" r:id="rId56"/>
    <p:sldId id="487" r:id="rId57"/>
    <p:sldId id="488" r:id="rId58"/>
    <p:sldId id="489" r:id="rId59"/>
    <p:sldId id="490" r:id="rId60"/>
    <p:sldId id="496" r:id="rId61"/>
    <p:sldId id="497" r:id="rId62"/>
    <p:sldId id="499" r:id="rId63"/>
    <p:sldId id="500" r:id="rId64"/>
    <p:sldId id="501" r:id="rId65"/>
    <p:sldId id="502" r:id="rId66"/>
    <p:sldId id="504" r:id="rId67"/>
    <p:sldId id="505" r:id="rId68"/>
    <p:sldId id="507" r:id="rId69"/>
    <p:sldId id="514" r:id="rId70"/>
    <p:sldId id="515" r:id="rId71"/>
    <p:sldId id="516" r:id="rId72"/>
    <p:sldId id="517" r:id="rId73"/>
    <p:sldId id="518" r:id="rId74"/>
    <p:sldId id="527" r:id="rId75"/>
    <p:sldId id="528" r:id="rId76"/>
    <p:sldId id="529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58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7061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262BF6"/>
    <a:srgbClr val="082667"/>
    <a:srgbClr val="256090"/>
    <a:srgbClr val="0B338B"/>
    <a:srgbClr val="CBE0F2"/>
    <a:srgbClr val="96C1E4"/>
    <a:srgbClr val="62A2D7"/>
    <a:srgbClr val="FFFFFF"/>
    <a:srgbClr val="2F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4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272" y="-451"/>
      </p:cViewPr>
      <p:guideLst>
        <p:guide orient="horz" pos="3158"/>
        <p:guide orient="horz" pos="595"/>
        <p:guide orient="horz" pos="1457"/>
        <p:guide orient="horz" pos="2069"/>
        <p:guide pos="3795"/>
        <p:guide pos="7061"/>
        <p:guide pos="2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e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13.wmf"/><Relationship Id="rId5" Type="http://schemas.openxmlformats.org/officeDocument/2006/relationships/image" Target="../media/image118.wmf"/><Relationship Id="rId10" Type="http://schemas.openxmlformats.org/officeDocument/2006/relationships/image" Target="../media/image112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13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12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10" Type="http://schemas.openxmlformats.org/officeDocument/2006/relationships/image" Target="../media/image135.wmf"/><Relationship Id="rId4" Type="http://schemas.openxmlformats.org/officeDocument/2006/relationships/image" Target="../media/image131.wmf"/><Relationship Id="rId9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0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4" Type="http://schemas.openxmlformats.org/officeDocument/2006/relationships/image" Target="../media/image2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54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10" Type="http://schemas.openxmlformats.org/officeDocument/2006/relationships/image" Target="../media/image269.wmf"/><Relationship Id="rId4" Type="http://schemas.openxmlformats.org/officeDocument/2006/relationships/image" Target="../media/image263.wmf"/><Relationship Id="rId9" Type="http://schemas.openxmlformats.org/officeDocument/2006/relationships/image" Target="../media/image26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4" Type="http://schemas.openxmlformats.org/officeDocument/2006/relationships/image" Target="../media/image28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3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4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Relationship Id="rId9" Type="http://schemas.openxmlformats.org/officeDocument/2006/relationships/image" Target="../media/image31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e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3" Type="http://schemas.openxmlformats.org/officeDocument/2006/relationships/image" Target="../media/image353.wmf"/><Relationship Id="rId7" Type="http://schemas.openxmlformats.org/officeDocument/2006/relationships/image" Target="../media/image357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Relationship Id="rId9" Type="http://schemas.openxmlformats.org/officeDocument/2006/relationships/image" Target="../media/image359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wmf"/><Relationship Id="rId1" Type="http://schemas.openxmlformats.org/officeDocument/2006/relationships/image" Target="../media/image360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2037-7BE2-4B55-B730-C4A1A0C58E1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5F3E-6C76-4A64-BA24-39CAB9C78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2974-5696-4564-A7F5-B41BAFD10B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EFAC-C919-42A5-9A3C-2B7F113698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4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10" Type="http://schemas.openxmlformats.org/officeDocument/2006/relationships/image" Target="NUL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wmf"/><Relationship Id="rId22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3.wmf"/><Relationship Id="rId22" Type="http://schemas.openxmlformats.org/officeDocument/2006/relationships/image" Target="../media/image1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7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8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05.bin"/><Relationship Id="rId25" Type="http://schemas.openxmlformats.org/officeDocument/2006/relationships/oleObject" Target="../embeddings/oleObject209.bin"/><Relationship Id="rId33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oleObject" Target="../embeddings/oleObject211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197.wmf"/><Relationship Id="rId32" Type="http://schemas.openxmlformats.org/officeDocument/2006/relationships/oleObject" Target="../embeddings/oleObject213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28" Type="http://schemas.openxmlformats.org/officeDocument/2006/relationships/image" Target="../media/image199.wmf"/><Relationship Id="rId10" Type="http://schemas.openxmlformats.org/officeDocument/2006/relationships/oleObject" Target="../embeddings/oleObject201.bin"/><Relationship Id="rId19" Type="http://schemas.openxmlformats.org/officeDocument/2006/relationships/oleObject" Target="../embeddings/oleObject206.bin"/><Relationship Id="rId31" Type="http://schemas.openxmlformats.org/officeDocument/2006/relationships/image" Target="../media/image200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210.bin"/><Relationship Id="rId30" Type="http://schemas.openxmlformats.org/officeDocument/2006/relationships/oleObject" Target="../embeddings/oleObject2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0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6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5.wmf"/><Relationship Id="rId11" Type="http://schemas.openxmlformats.org/officeDocument/2006/relationships/image" Target="../media/image226.wmf"/><Relationship Id="rId5" Type="http://schemas.openxmlformats.org/officeDocument/2006/relationships/oleObject" Target="../embeddings/oleObject237.bin"/><Relationship Id="rId10" Type="http://schemas.openxmlformats.org/officeDocument/2006/relationships/oleObject" Target="../embeddings/oleObject241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4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8.wmf"/><Relationship Id="rId11" Type="http://schemas.openxmlformats.org/officeDocument/2006/relationships/image" Target="../media/image230.wmf"/><Relationship Id="rId5" Type="http://schemas.openxmlformats.org/officeDocument/2006/relationships/oleObject" Target="../embeddings/oleObject243.bin"/><Relationship Id="rId10" Type="http://schemas.openxmlformats.org/officeDocument/2006/relationships/oleObject" Target="../embeddings/oleObject246.bin"/><Relationship Id="rId4" Type="http://schemas.openxmlformats.org/officeDocument/2006/relationships/image" Target="../media/image227.wmf"/><Relationship Id="rId9" Type="http://schemas.openxmlformats.org/officeDocument/2006/relationships/image" Target="../media/image2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40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57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3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0" Type="http://schemas.openxmlformats.org/officeDocument/2006/relationships/image" Target="../media/image240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4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4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7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5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67.wmf"/><Relationship Id="rId3" Type="http://schemas.openxmlformats.org/officeDocument/2006/relationships/oleObject" Target="../embeddings/oleObject282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wmf"/><Relationship Id="rId20" Type="http://schemas.openxmlformats.org/officeDocument/2006/relationships/image" Target="../media/image268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image" Target="../media/image269.wmf"/><Relationship Id="rId10" Type="http://schemas.openxmlformats.org/officeDocument/2006/relationships/image" Target="../media/image263.wmf"/><Relationship Id="rId19" Type="http://schemas.openxmlformats.org/officeDocument/2006/relationships/oleObject" Target="../embeddings/oleObject290.bin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65.wmf"/><Relationship Id="rId22" Type="http://schemas.openxmlformats.org/officeDocument/2006/relationships/oleObject" Target="../embeddings/oleObject29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7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9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306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28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1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1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29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png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00.wmf"/><Relationship Id="rId3" Type="http://schemas.openxmlformats.org/officeDocument/2006/relationships/oleObject" Target="../embeddings/oleObject319.bin"/><Relationship Id="rId7" Type="http://schemas.openxmlformats.org/officeDocument/2006/relationships/image" Target="../media/image295.wmf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wmf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21.bin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6.bin"/><Relationship Id="rId10" Type="http://schemas.openxmlformats.org/officeDocument/2006/relationships/oleObject" Target="../embeddings/oleObject323.bin"/><Relationship Id="rId4" Type="http://schemas.openxmlformats.org/officeDocument/2006/relationships/image" Target="../media/image293.wmf"/><Relationship Id="rId9" Type="http://schemas.openxmlformats.org/officeDocument/2006/relationships/image" Target="../media/image296.wmf"/><Relationship Id="rId14" Type="http://schemas.openxmlformats.org/officeDocument/2006/relationships/image" Target="../media/image29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30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15.wmf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12.wmf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4.wmf"/><Relationship Id="rId20" Type="http://schemas.openxmlformats.org/officeDocument/2006/relationships/image" Target="../media/image316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10" Type="http://schemas.openxmlformats.org/officeDocument/2006/relationships/image" Target="../media/image311.w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1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49.bin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2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327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5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9.png"/><Relationship Id="rId11" Type="http://schemas.openxmlformats.org/officeDocument/2006/relationships/image" Target="../media/image328.e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355.bin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356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57.bin"/><Relationship Id="rId10" Type="http://schemas.openxmlformats.org/officeDocument/2006/relationships/image" Target="../media/image59.png"/><Relationship Id="rId4" Type="http://schemas.openxmlformats.org/officeDocument/2006/relationships/image" Target="../media/image329.wmf"/><Relationship Id="rId9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96.png"/><Relationship Id="rId11" Type="http://schemas.openxmlformats.org/officeDocument/2006/relationships/image" Target="../media/image333.wmf"/><Relationship Id="rId5" Type="http://schemas.openxmlformats.org/officeDocument/2006/relationships/image" Target="../media/image331.wmf"/><Relationship Id="rId10" Type="http://schemas.openxmlformats.org/officeDocument/2006/relationships/oleObject" Target="../embeddings/oleObject360.bin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13" Type="http://schemas.openxmlformats.org/officeDocument/2006/relationships/image" Target="../media/image338.emf"/><Relationship Id="rId3" Type="http://schemas.openxmlformats.org/officeDocument/2006/relationships/image" Target="../media/image103.png"/><Relationship Id="rId7" Type="http://schemas.openxmlformats.org/officeDocument/2006/relationships/image" Target="../media/image335.wmf"/><Relationship Id="rId12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37.emf"/><Relationship Id="rId5" Type="http://schemas.openxmlformats.org/officeDocument/2006/relationships/image" Target="../media/image334.w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3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33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349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4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58.w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52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354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56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17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60.wmf"/><Relationship Id="rId9" Type="http://schemas.openxmlformats.org/officeDocument/2006/relationships/image" Target="../media/image16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395.bin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365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36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69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36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线性空间的定义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764275" y="3866148"/>
                <a:ext cx="10399594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ct val="20000"/>
                  </a:spcBef>
                  <a:buClr>
                    <a:srgbClr val="000000"/>
                  </a:buClr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rPr>
                  <a:t>如果上述运算</a:t>
                </a:r>
                <a:r>
                  <a:rPr lang="zh-CN" altLang="en-US" sz="2800" b="1" kern="0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满足</a:t>
                </a:r>
                <a:r>
                  <a:rPr lang="zh-CN" altLang="en-US" sz="2800" b="1" kern="0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下述规</a:t>
                </a:r>
                <a:r>
                  <a:rPr lang="zh-CN" altLang="en-US" sz="2800" b="1" kern="0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律</a:t>
                </a:r>
                <a:r>
                  <a:rPr lang="zh-CN" altLang="en-US" sz="2800" b="1" kern="0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，</a:t>
                </a:r>
                <a:r>
                  <a:rPr lang="zh-CN" altLang="en-US" sz="2800" b="1" kern="0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1" i="1" kern="0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𝑽</m:t>
                    </m:r>
                  </m:oMath>
                </a14:m>
                <a:r>
                  <a:rPr lang="zh-CN" altLang="en-US" sz="2800" b="1" kern="0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为数</a:t>
                </a:r>
                <a:r>
                  <a:rPr lang="zh-CN" altLang="en-US" sz="2800" b="1" kern="0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800" b="1" i="1" kern="0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𝑭</m:t>
                    </m:r>
                  </m:oMath>
                </a14:m>
                <a:r>
                  <a:rPr lang="zh-CN" altLang="en-US" sz="2800" b="1" kern="0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上</a:t>
                </a:r>
                <a:r>
                  <a:rPr lang="zh-CN" altLang="en-US" sz="2800" b="1" kern="0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的</a:t>
                </a:r>
                <a:r>
                  <a:rPr lang="zh-CN" altLang="en-US" sz="2800" b="1" kern="0" dirty="0">
                    <a:solidFill>
                      <a:srgbClr val="CC0000"/>
                    </a:solidFill>
                    <a:latin typeface="华文仿宋" pitchFamily="2" charset="-122"/>
                    <a:ea typeface="华文仿宋" pitchFamily="2" charset="-122"/>
                  </a:rPr>
                  <a:t>线性空间</a:t>
                </a:r>
                <a:r>
                  <a:rPr lang="zh-CN" altLang="en-US" sz="2800" b="1" kern="0" dirty="0" smtClean="0">
                    <a:solidFill>
                      <a:sysClr val="windowText" lastClr="000000"/>
                    </a:solidFill>
                    <a:latin typeface="华文仿宋" pitchFamily="2" charset="-122"/>
                    <a:ea typeface="华文仿宋" pitchFamily="2" charset="-122"/>
                  </a:rPr>
                  <a:t>：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24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275" y="3866148"/>
                <a:ext cx="10399594" cy="483209"/>
              </a:xfrm>
              <a:prstGeom prst="rect">
                <a:avLst/>
              </a:prstGeom>
              <a:blipFill rotWithShape="1">
                <a:blip r:embed="rId3"/>
                <a:stretch>
                  <a:fillRect l="-1172" t="-21519" b="-341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2448397" y="2622784"/>
            <a:ext cx="4907748" cy="523220"/>
            <a:chOff x="2412694" y="1721111"/>
            <a:chExt cx="4907748" cy="523220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12694" y="1721111"/>
              <a:ext cx="49077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effectLst/>
                  <a:latin typeface="华文仿宋" pitchFamily="2" charset="-122"/>
                  <a:ea typeface="华文仿宋" pitchFamily="2" charset="-122"/>
                </a:rPr>
                <a:t>加法运算：           ，</a:t>
              </a:r>
              <a:r>
                <a:rPr lang="zh-CN" altLang="en-US" sz="2800" b="1" dirty="0" smtClean="0">
                  <a:effectLst/>
                  <a:latin typeface="Arial" charset="0"/>
                </a:rPr>
                <a:t>　　　　　</a:t>
              </a:r>
              <a:endParaRPr lang="zh-CN" altLang="en-US" sz="2800" dirty="0">
                <a:effectLst/>
                <a:latin typeface="Arial" charset="0"/>
              </a:endParaRPr>
            </a:p>
          </p:txBody>
        </p:sp>
        <p:graphicFrame>
          <p:nvGraphicFramePr>
            <p:cNvPr id="3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691459"/>
                </p:ext>
              </p:extLst>
            </p:nvPr>
          </p:nvGraphicFramePr>
          <p:xfrm>
            <a:off x="4434768" y="1792221"/>
            <a:ext cx="863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8" name="Equation" r:id="rId4" imgW="863280" imgH="380880" progId="Equation.DSMT4">
                    <p:embed/>
                  </p:oleObj>
                </mc:Choice>
                <mc:Fallback>
                  <p:oleObj name="Equation" r:id="rId4" imgW="8632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768" y="1792221"/>
                          <a:ext cx="8636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887309" y="1560786"/>
            <a:ext cx="10965313" cy="954107"/>
            <a:chOff x="567249" y="800159"/>
            <a:chExt cx="10965296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5"/>
                <p:cNvSpPr>
                  <a:spLocks noChangeArrowheads="1"/>
                </p:cNvSpPr>
                <p:nvPr/>
              </p:nvSpPr>
              <p:spPr bwMode="auto">
                <a:xfrm>
                  <a:off x="567249" y="800159"/>
                  <a:ext cx="10965296" cy="9541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设</a:t>
                  </a:r>
                  <a:r>
                    <a:rPr kumimoji="0" lang="en-US" altLang="zh-CN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   </a:t>
                  </a:r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是</a:t>
                  </a:r>
                  <a:r>
                    <a:rPr kumimoji="0" lang="zh-CN" alt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一个非空集合</a:t>
                  </a:r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/>
                          <a:ea typeface="华文仿宋" pitchFamily="2" charset="-122"/>
                        </a:rPr>
                        <m:t>𝑭</m:t>
                      </m:r>
                    </m:oMath>
                  </a14:m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是</a:t>
                  </a:r>
                  <a:r>
                    <a:rPr kumimoji="0" lang="zh-CN" alt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一个数域</a:t>
                  </a:r>
                  <a:r>
                    <a:rPr kumimoji="0" lang="zh-CN" altLang="en-US" sz="2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华文仿宋" pitchFamily="2" charset="-122"/>
                      <a:ea typeface="华文仿宋" pitchFamily="2" charset="-122"/>
                    </a:rPr>
                    <a:t>，在集合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/>
                          <a:ea typeface="华文仿宋" pitchFamily="2" charset="-122"/>
                        </a:rPr>
                        <m:t>𝑽</m:t>
                      </m:r>
                    </m:oMath>
                  </a14:m>
                  <a:r>
                    <a:rPr lang="zh-CN" altLang="en-US" sz="2800" b="1" kern="0" dirty="0" smtClean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中定义</a:t>
                  </a:r>
                  <a:endParaRPr lang="en-US" altLang="zh-CN" sz="2800" b="1" kern="0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2800" b="1" kern="0" dirty="0" smtClean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两种</a:t>
                  </a:r>
                  <a:r>
                    <a:rPr lang="zh-CN" altLang="en-US" sz="2800" b="1" kern="0" dirty="0" smtClean="0">
                      <a:solidFill>
                        <a:srgbClr val="FF0000"/>
                      </a:solidFill>
                      <a:latin typeface="华文仿宋" pitchFamily="2" charset="-122"/>
                      <a:ea typeface="华文仿宋" pitchFamily="2" charset="-122"/>
                    </a:rPr>
                    <a:t>封闭</a:t>
                  </a:r>
                  <a:r>
                    <a:rPr lang="zh-CN" altLang="en-US" sz="2800" b="1" kern="0" dirty="0" smtClean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的代数运算，即                                    定义</a:t>
                  </a:r>
                  <a:endPara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mc:Choice>
          <mc:Fallback xmlns="">
            <p:sp>
              <p:nvSpPr>
                <p:cNvPr id="7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249" y="800159"/>
                  <a:ext cx="10965296" cy="9541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68" t="-6369" b="-1656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对象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89484321"/>
                    </p:ext>
                  </p:extLst>
                </p:nvPr>
              </p:nvGraphicFramePr>
              <p:xfrm>
                <a:off x="1062443" y="935738"/>
                <a:ext cx="2921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7119" name="Equation" r:id="rId7" imgW="291960" imgH="304560" progId="Equation.DSMT4">
                        <p:embed/>
                      </p:oleObj>
                    </mc:Choice>
                    <mc:Fallback>
                      <p:oleObj name="Equation" r:id="rId7" imgW="291960" imgH="3045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2443" y="935738"/>
                              <a:ext cx="2921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对象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9259712"/>
                    </p:ext>
                  </p:extLst>
                </p:nvPr>
              </p:nvGraphicFramePr>
              <p:xfrm>
                <a:off x="1062443" y="935738"/>
                <a:ext cx="292100" cy="304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548" name="Equation" r:id="rId9" imgW="291960" imgH="304560" progId="Equation.DSMT4">
                        <p:embed/>
                      </p:oleObj>
                    </mc:Choice>
                    <mc:Fallback>
                      <p:oleObj name="Equation" r:id="rId9" imgW="291960" imgH="304560" progId="Equation.DSMT4">
                        <p:embed/>
                        <p:pic>
                          <p:nvPicPr>
                            <p:cNvPr id="0" name="对象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2443" y="935738"/>
                              <a:ext cx="292100" cy="304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13100"/>
              </p:ext>
            </p:extLst>
          </p:nvPr>
        </p:nvGraphicFramePr>
        <p:xfrm>
          <a:off x="5013719" y="2070393"/>
          <a:ext cx="2973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11" imgW="1549080" imgH="241200" progId="Equation.DSMT4">
                  <p:embed/>
                </p:oleObj>
              </mc:Choice>
              <mc:Fallback>
                <p:oleObj name="Equation" r:id="rId11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719" y="2070393"/>
                        <a:ext cx="29733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448397" y="3154912"/>
            <a:ext cx="5352883" cy="519112"/>
            <a:chOff x="2448397" y="2676568"/>
            <a:chExt cx="5352883" cy="519112"/>
          </a:xfrm>
        </p:grpSpPr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448397" y="2676568"/>
              <a:ext cx="535288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乘法运算： </a:t>
              </a:r>
              <a:r>
                <a:rPr lang="zh-CN" altLang="en-US" sz="2800" b="1" dirty="0" smtClean="0">
                  <a:effectLst/>
                  <a:latin typeface="Arial" charset="0"/>
                </a:rPr>
                <a:t>　　　　　</a:t>
              </a:r>
              <a:endParaRPr lang="zh-CN" altLang="en-US" sz="2800" dirty="0">
                <a:effectLst/>
                <a:latin typeface="Arial" charset="0"/>
              </a:endParaRPr>
            </a:p>
          </p:txBody>
        </p:sp>
        <p:graphicFrame>
          <p:nvGraphicFramePr>
            <p:cNvPr id="20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374331"/>
                </p:ext>
              </p:extLst>
            </p:nvPr>
          </p:nvGraphicFramePr>
          <p:xfrm>
            <a:off x="4489521" y="2791661"/>
            <a:ext cx="4127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1" name="Equation" r:id="rId13" imgW="583920" imgH="380880" progId="Equation.DSMT4">
                    <p:embed/>
                  </p:oleObj>
                </mc:Choice>
                <mc:Fallback>
                  <p:oleObj name="Equation" r:id="rId13" imgW="5839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521" y="2791661"/>
                          <a:ext cx="41275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00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向量组等价的定义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9495"/>
              </p:ext>
            </p:extLst>
          </p:nvPr>
        </p:nvGraphicFramePr>
        <p:xfrm>
          <a:off x="1685925" y="1449388"/>
          <a:ext cx="751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3" imgW="7518240" imgH="431640" progId="Equation.DSMT4">
                  <p:embed/>
                </p:oleObj>
              </mc:Choice>
              <mc:Fallback>
                <p:oleObj name="Equation" r:id="rId3" imgW="7518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449388"/>
                        <a:ext cx="751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644340"/>
              </p:ext>
            </p:extLst>
          </p:nvPr>
        </p:nvGraphicFramePr>
        <p:xfrm>
          <a:off x="1656688" y="3727450"/>
          <a:ext cx="9164639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5" imgW="8991360" imgH="939600" progId="Equation.DSMT4">
                  <p:embed/>
                </p:oleObj>
              </mc:Choice>
              <mc:Fallback>
                <p:oleObj name="Equation" r:id="rId5" imgW="8991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688" y="3727450"/>
                        <a:ext cx="9164639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01109"/>
              </p:ext>
            </p:extLst>
          </p:nvPr>
        </p:nvGraphicFramePr>
        <p:xfrm>
          <a:off x="1668466" y="2365375"/>
          <a:ext cx="912495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7" imgW="8584920" imgH="939600" progId="Equation.DSMT4">
                  <p:embed/>
                </p:oleObj>
              </mc:Choice>
              <mc:Fallback>
                <p:oleObj name="Equation" r:id="rId7" imgW="8584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6" y="2365375"/>
                        <a:ext cx="9124951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1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954188" y="1786696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向量组之间的等价关系具有：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098656" y="2434396"/>
            <a:ext cx="3629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8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1) 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反身性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098657" y="3082978"/>
            <a:ext cx="367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2)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对称性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 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809730" y="3802821"/>
            <a:ext cx="424815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   3)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传递性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5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34546"/>
              </p:ext>
            </p:extLst>
          </p:nvPr>
        </p:nvGraphicFramePr>
        <p:xfrm>
          <a:off x="3490555" y="2504648"/>
          <a:ext cx="39100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1955520" imgH="927000" progId="Equation.DSMT4">
                  <p:embed/>
                </p:oleObj>
              </mc:Choice>
              <mc:Fallback>
                <p:oleObj name="Equation" r:id="rId3" imgW="19555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555" y="2504648"/>
                        <a:ext cx="39100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5390"/>
              </p:ext>
            </p:extLst>
          </p:nvPr>
        </p:nvGraphicFramePr>
        <p:xfrm>
          <a:off x="2052640" y="4348169"/>
          <a:ext cx="715803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5" imgW="3581280" imgH="939600" progId="Equation.DSMT4">
                  <p:embed/>
                </p:oleObj>
              </mc:Choice>
              <mc:Fallback>
                <p:oleObj name="Equation" r:id="rId5" imgW="35812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40" y="4348169"/>
                        <a:ext cx="7158037" cy="1882775"/>
                      </a:xfrm>
                      <a:prstGeom prst="rect">
                        <a:avLst/>
                      </a:prstGeom>
                      <a:solidFill>
                        <a:sysClr val="window" lastClr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62351" y="2569065"/>
            <a:ext cx="3744912" cy="4333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562351" y="2949852"/>
            <a:ext cx="3744912" cy="4333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62351" y="3383233"/>
            <a:ext cx="3744912" cy="43338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562351" y="3925461"/>
            <a:ext cx="3744912" cy="4333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987680" y="5077986"/>
            <a:ext cx="733425" cy="4318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13029" y="5077986"/>
            <a:ext cx="503239" cy="4318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927782" y="4358060"/>
            <a:ext cx="576263" cy="187166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596188" y="4298955"/>
            <a:ext cx="1152525" cy="1871663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675689" y="6014611"/>
            <a:ext cx="360363" cy="2159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 smtClean="0">
              <a:solidFill>
                <a:srgbClr val="000000"/>
              </a:solidFill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96188" y="2907873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smtClean="0">
                <a:solidFill>
                  <a:srgbClr val="000000"/>
                </a:solidFill>
              </a:rPr>
              <a:t>线性表示的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smtClean="0">
                <a:solidFill>
                  <a:srgbClr val="000000"/>
                </a:solidFill>
              </a:rPr>
              <a:t>系数矩阵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81155"/>
              </p:ext>
            </p:extLst>
          </p:nvPr>
        </p:nvGraphicFramePr>
        <p:xfrm>
          <a:off x="1061247" y="1316665"/>
          <a:ext cx="925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7" imgW="9258120" imgH="952200" progId="Equation.DSMT4">
                  <p:embed/>
                </p:oleObj>
              </mc:Choice>
              <mc:Fallback>
                <p:oleObj name="Equation" r:id="rId7" imgW="92581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47" y="1316665"/>
                        <a:ext cx="9258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9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276073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23773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571473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271685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19385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567085" y="1479869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17260" y="4200844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则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53541"/>
              </p:ext>
            </p:extLst>
          </p:nvPr>
        </p:nvGraphicFramePr>
        <p:xfrm>
          <a:off x="2525717" y="3487744"/>
          <a:ext cx="6372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3" imgW="3187440" imgH="939600" progId="Equation.DSMT4">
                  <p:embed/>
                </p:oleObj>
              </mc:Choice>
              <mc:Fallback>
                <p:oleObj name="Equation" r:id="rId3" imgW="31874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7" y="3487744"/>
                        <a:ext cx="6372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498202" y="5553394"/>
            <a:ext cx="843597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结论：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的列向量组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能由矩阵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的列向量组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线性表示，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为这一线性表示的系数矩阵．</a:t>
            </a: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9011"/>
              </p:ext>
            </p:extLst>
          </p:nvPr>
        </p:nvGraphicFramePr>
        <p:xfrm>
          <a:off x="1572814" y="1402088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5" imgW="4140000" imgH="939600" progId="Equation.DSMT4">
                  <p:embed/>
                </p:oleObj>
              </mc:Choice>
              <mc:Fallback>
                <p:oleObj name="Equation" r:id="rId5" imgW="414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814" y="1402088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02077"/>
              </p:ext>
            </p:extLst>
          </p:nvPr>
        </p:nvGraphicFramePr>
        <p:xfrm>
          <a:off x="1643067" y="887413"/>
          <a:ext cx="3051767" cy="40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7" imgW="3263760" imgH="431640" progId="Equation.DSMT4">
                  <p:embed/>
                </p:oleObj>
              </mc:Choice>
              <mc:Fallback>
                <p:oleObj name="Equation" r:id="rId7" imgW="326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7" y="887413"/>
                        <a:ext cx="3051767" cy="403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2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36800"/>
              </p:ext>
            </p:extLst>
          </p:nvPr>
        </p:nvGraphicFramePr>
        <p:xfrm>
          <a:off x="1747060" y="135914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3" imgW="4140000" imgH="939600" progId="Equation.DSMT4">
                  <p:embed/>
                </p:oleObj>
              </mc:Choice>
              <mc:Fallback>
                <p:oleObj name="Equation" r:id="rId3" imgW="414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60" y="135914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22477" y="4146787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则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23596"/>
              </p:ext>
            </p:extLst>
          </p:nvPr>
        </p:nvGraphicFramePr>
        <p:xfrm>
          <a:off x="4268791" y="3421069"/>
          <a:ext cx="44942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5" imgW="2247840" imgH="952200" progId="Equation.DSMT4">
                  <p:embed/>
                </p:oleObj>
              </mc:Choice>
              <mc:Fallback>
                <p:oleObj name="Equation" r:id="rId5" imgW="22478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91" y="3421069"/>
                        <a:ext cx="4494212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820080" y="1832212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820080" y="2300525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0080" y="2768837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93808" y="1832212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493808" y="230052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493808" y="2768837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303419" y="5499337"/>
            <a:ext cx="843597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结论：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的行向量组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能由矩阵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的行向量组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线性表示，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为这一线性表示的系数矩阵．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05781"/>
              </p:ext>
            </p:extLst>
          </p:nvPr>
        </p:nvGraphicFramePr>
        <p:xfrm>
          <a:off x="1643067" y="887419"/>
          <a:ext cx="3051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7" imgW="3263760" imgH="431640" progId="Equation.DSMT4">
                  <p:embed/>
                </p:oleObj>
              </mc:Choice>
              <mc:Fallback>
                <p:oleObj name="Equation" r:id="rId7" imgW="326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7" y="887419"/>
                        <a:ext cx="3051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56709"/>
              </p:ext>
            </p:extLst>
          </p:nvPr>
        </p:nvGraphicFramePr>
        <p:xfrm>
          <a:off x="1666878" y="2909888"/>
          <a:ext cx="843915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3" imgW="7683480" imgH="393480" progId="Equation.DSMT4">
                  <p:embed/>
                </p:oleObj>
              </mc:Choice>
              <mc:Fallback>
                <p:oleObj name="Equation" r:id="rId3" imgW="768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8" y="2909888"/>
                        <a:ext cx="8439151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93544"/>
              </p:ext>
            </p:extLst>
          </p:nvPr>
        </p:nvGraphicFramePr>
        <p:xfrm>
          <a:off x="1670051" y="2447925"/>
          <a:ext cx="8675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5" imgW="7873920" imgH="380880" progId="Equation.DSMT4">
                  <p:embed/>
                </p:oleObj>
              </mc:Choice>
              <mc:Fallback>
                <p:oleObj name="Equation" r:id="rId5" imgW="7873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1" y="2447925"/>
                        <a:ext cx="86756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89457"/>
              </p:ext>
            </p:extLst>
          </p:nvPr>
        </p:nvGraphicFramePr>
        <p:xfrm>
          <a:off x="1431925" y="1198563"/>
          <a:ext cx="802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7" imgW="8026200" imgH="431640" progId="Equation.DSMT4">
                  <p:embed/>
                </p:oleObj>
              </mc:Choice>
              <mc:Fallback>
                <p:oleObj name="Equation" r:id="rId7" imgW="8026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198563"/>
                        <a:ext cx="802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64671"/>
              </p:ext>
            </p:extLst>
          </p:nvPr>
        </p:nvGraphicFramePr>
        <p:xfrm>
          <a:off x="1678795" y="1966936"/>
          <a:ext cx="184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9" imgW="1841400" imgH="342720" progId="Equation.DSMT4">
                  <p:embed/>
                </p:oleObj>
              </mc:Choice>
              <mc:Fallback>
                <p:oleObj name="Equation" r:id="rId9" imgW="1841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795" y="1966936"/>
                        <a:ext cx="184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958035" y="1047749"/>
                <a:ext cx="10972800" cy="5066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lvl="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</a:pPr>
                <a:r>
                  <a:rPr kumimoji="1" lang="zh-CN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rPr>
                  <a:t>向量组</a:t>
                </a: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𝑩</m:t>
                    </m:r>
                    <m:r>
                      <a:rPr kumimoji="1" lang="en-US" altLang="zh-CN" sz="28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kumimoji="1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kern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800" b="1" i="1" kern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能由向量组 </a:t>
                </a:r>
                <a14:m>
                  <m:oMath xmlns:m="http://schemas.openxmlformats.org/officeDocument/2006/math">
                    <m:r>
                      <a:rPr kumimoji="1" lang="en-US" altLang="zh-CN" sz="2800" b="1" i="1" kern="0" dirty="0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kumimoji="1" lang="en-US" altLang="zh-CN" sz="2800" b="1" i="1" kern="0" dirty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ker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kumimoji="1" lang="zh-CN" altLang="en-US" sz="2800" b="1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线性表示</a:t>
                </a:r>
              </a:p>
              <a:p>
                <a:pPr marL="342900" marR="0" lvl="0" indent="-342900" defTabSz="91440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     </a:t>
                </a:r>
                <a:r>
                  <a:rPr kumimoji="1" lang="zh-CN" altLang="en-US" sz="2800" b="1" kern="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存在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矩阵 </a:t>
                </a:r>
                <a:r>
                  <a:rPr kumimoji="0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，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使得</a:t>
                </a: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AK = B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 </a:t>
                </a:r>
              </a:p>
              <a:p>
                <a:pPr marL="342900" marR="0" lvl="0" indent="-342900" defTabSz="91440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     </a:t>
                </a:r>
                <a:r>
                  <a:rPr kumimoji="1" lang="zh-CN" altLang="en-US" sz="2800" b="1" kern="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矩阵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方程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AX = B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有解</a:t>
                </a:r>
                <a:r>
                  <a:rPr kumimoji="1" lang="zh-CN" altLang="en-US" sz="2800" b="1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342900" marR="0" lvl="0" indent="-342900" defTabSz="91440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    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 </a:t>
                </a:r>
                <a:endPara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  <a:p>
                <a:pPr marL="342900" marR="0" lvl="0" indent="-342900" defTabSz="91440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		    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kumimoji="1" lang="en-US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) </a:t>
                </a:r>
                <a:endPara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035" y="1047749"/>
                <a:ext cx="10972800" cy="5066447"/>
              </a:xfrm>
              <a:prstGeom prst="rect">
                <a:avLst/>
              </a:prstGeom>
              <a:blipFill rotWithShape="1">
                <a:blip r:embed="rId2"/>
                <a:stretch>
                  <a:fillRect l="-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1368754" y="2082741"/>
            <a:ext cx="662516" cy="364833"/>
          </a:xfrm>
          <a:prstGeom prst="leftRightArrow">
            <a:avLst>
              <a:gd name="adj1" fmla="val 50000"/>
              <a:gd name="adj2" fmla="val 36363"/>
            </a:avLst>
          </a:prstGeom>
          <a:solidFill>
            <a:srgbClr val="9999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AutoShape 8"/>
          <p:cNvSpPr>
            <a:spLocks noChangeAspect="1" noChangeArrowheads="1"/>
          </p:cNvSpPr>
          <p:nvPr/>
        </p:nvSpPr>
        <p:spPr bwMode="auto">
          <a:xfrm>
            <a:off x="1330790" y="2710636"/>
            <a:ext cx="662516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AutoShape 11"/>
          <p:cNvSpPr>
            <a:spLocks noChangeAspect="1" noChangeArrowheads="1"/>
          </p:cNvSpPr>
          <p:nvPr/>
        </p:nvSpPr>
        <p:spPr bwMode="auto">
          <a:xfrm>
            <a:off x="1436310" y="4155047"/>
            <a:ext cx="690033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AutoShape 12"/>
          <p:cNvSpPr>
            <a:spLocks noChangeAspect="1" noChangeArrowheads="1"/>
          </p:cNvSpPr>
          <p:nvPr/>
        </p:nvSpPr>
        <p:spPr bwMode="auto">
          <a:xfrm>
            <a:off x="1330790" y="3443178"/>
            <a:ext cx="662516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6960143" y="4105239"/>
            <a:ext cx="3234734" cy="51077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因为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≤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向量组等价的性质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958035" y="5028988"/>
                <a:ext cx="11055351" cy="1471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lvl="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推论</a:t>
                </a: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：</a:t>
                </a:r>
                <a:r>
                  <a:rPr kumimoji="1" lang="zh-CN" altLang="zh-CN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向量组</a:t>
                </a:r>
                <a14:m>
                  <m:oMath xmlns:m="http://schemas.openxmlformats.org/officeDocument/2006/math">
                    <m:r>
                      <a:rPr kumimoji="1" lang="en-US" altLang="zh-CN" sz="2800" b="1" i="1" kern="0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kumimoji="1" lang="en-US" altLang="zh-CN" sz="2800" b="1" i="1" kern="0" dirty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ker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800" b="1" kern="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与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向</a:t>
                </a:r>
                <a:r>
                  <a:rPr kumimoji="1" lang="zh-CN" altLang="en-US" sz="2800" b="1" kern="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量</a:t>
                </a: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组 </a:t>
                </a:r>
                <a14:m>
                  <m:oMath xmlns:m="http://schemas.openxmlformats.org/officeDocument/2006/math">
                    <m:r>
                      <a:rPr kumimoji="1" lang="en-US" altLang="zh-CN" sz="2800" b="1" i="1" kern="0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  <m:r>
                      <a:rPr kumimoji="1" lang="en-US" altLang="zh-CN" sz="2800" b="1" i="1" kern="0" dirty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ker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a:rPr kumimoji="1" lang="zh-CN" altLang="en-US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800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kumimoji="1" lang="zh-CN" altLang="en-US" sz="2400" b="1" kern="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等价</a:t>
                </a:r>
                <a:endParaRPr kumimoji="1" lang="en-US" altLang="zh-CN" sz="2400" b="1" kern="0" dirty="0" smtClean="0">
                  <a:solidFill>
                    <a:srgbClr val="000000"/>
                  </a:solidFill>
                  <a:latin typeface="华文仿宋" pitchFamily="2" charset="-122"/>
                  <a:ea typeface="华文仿宋" pitchFamily="2" charset="-122"/>
                </a:endParaRPr>
              </a:p>
              <a:p>
                <a:pPr marL="342900" lvl="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rPr>
                  <a:t>的充要条件是</a:t>
                </a: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rPr>
                  <a:t>  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400" b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kern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400" b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400" b="1" kern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kumimoji="1" lang="en-US" altLang="zh-CN" sz="2400" b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400" b="1" i="1" kern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kern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1" lang="en-US" altLang="zh-CN" sz="2400" b="1" i="1" kern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zh-CN" sz="2400" b="1" kern="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sz="2400" b="1" kern="0" dirty="0" smtClean="0">
                    <a:solidFill>
                      <a:srgbClr val="000000"/>
                    </a:solidFill>
                  </a:rPr>
                  <a:t>．</a:t>
                </a:r>
                <a:endPara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035" y="5028988"/>
                <a:ext cx="11055351" cy="1471172"/>
              </a:xfrm>
              <a:prstGeom prst="rect">
                <a:avLst/>
              </a:prstGeom>
              <a:blipFill rotWithShape="1">
                <a:blip r:embed="rId3"/>
                <a:stretch>
                  <a:fillRect l="-1103" b="-6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 autoUpdateAnimBg="0"/>
      <p:bldP spid="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三维几何空间中的向量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776873"/>
              </p:ext>
            </p:extLst>
          </p:nvPr>
        </p:nvGraphicFramePr>
        <p:xfrm>
          <a:off x="1474523" y="1944972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公式" r:id="rId3" imgW="2603160" imgH="419040" progId="Equation.3">
                  <p:embed/>
                </p:oleObj>
              </mc:Choice>
              <mc:Fallback>
                <p:oleObj name="公式" r:id="rId3" imgW="260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523" y="1944972"/>
                        <a:ext cx="260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946169"/>
              </p:ext>
            </p:extLst>
          </p:nvPr>
        </p:nvGraphicFramePr>
        <p:xfrm>
          <a:off x="4703339" y="1938622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Equation" r:id="rId5" imgW="2654280" imgH="431640" progId="Equation.DSMT4">
                  <p:embed/>
                </p:oleObj>
              </mc:Choice>
              <mc:Fallback>
                <p:oleObj name="Equation" r:id="rId5" imgW="2654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339" y="1938622"/>
                        <a:ext cx="265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8069353" y="1071563"/>
            <a:ext cx="2862507" cy="2893218"/>
            <a:chOff x="3696" y="1073"/>
            <a:chExt cx="1318" cy="1086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4077" y="1707"/>
              <a:ext cx="68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H="1">
              <a:off x="3849" y="1707"/>
              <a:ext cx="228" cy="27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3923" y="1888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4440" y="1707"/>
              <a:ext cx="136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3696" y="1934"/>
            <a:ext cx="19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" name="公式" r:id="rId7" imgW="393480" imgH="444240" progId="Equation.3">
                    <p:embed/>
                  </p:oleObj>
                </mc:Choice>
                <mc:Fallback>
                  <p:oleObj name="公式" r:id="rId7" imgW="393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34"/>
                          <a:ext cx="19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5"/>
            <p:cNvGraphicFramePr>
              <a:graphicFrameLocks noChangeAspect="1"/>
            </p:cNvGraphicFramePr>
            <p:nvPr/>
          </p:nvGraphicFramePr>
          <p:xfrm>
            <a:off x="3969" y="1073"/>
            <a:ext cx="2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9" name="公式" r:id="rId9" imgW="419040" imgH="444240" progId="Equation.3">
                    <p:embed/>
                  </p:oleObj>
                </mc:Choice>
                <mc:Fallback>
                  <p:oleObj name="公式" r:id="rId9" imgW="4190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073"/>
                          <a:ext cx="21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4802" y="1573"/>
            <a:ext cx="2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0" name="公式" r:id="rId11" imgW="419040" imgH="444240" progId="Equation.3">
                    <p:embed/>
                  </p:oleObj>
                </mc:Choice>
                <mc:Fallback>
                  <p:oleObj name="公式" r:id="rId11" imgW="4190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573"/>
                          <a:ext cx="21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4086" y="1715"/>
              <a:ext cx="363" cy="18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36" name="Object 28"/>
            <p:cNvGraphicFramePr>
              <a:graphicFrameLocks noChangeAspect="1"/>
            </p:cNvGraphicFramePr>
            <p:nvPr/>
          </p:nvGraphicFramePr>
          <p:xfrm>
            <a:off x="4452" y="1859"/>
            <a:ext cx="19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1" name="公式" r:id="rId13" imgW="393480" imgH="419040" progId="Equation.3">
                    <p:embed/>
                  </p:oleObj>
                </mc:Choice>
                <mc:Fallback>
                  <p:oleObj name="公式" r:id="rId13" imgW="393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859"/>
                          <a:ext cx="19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V="1">
              <a:off x="4083" y="1253"/>
              <a:ext cx="0" cy="453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17377"/>
              </p:ext>
            </p:extLst>
          </p:nvPr>
        </p:nvGraphicFramePr>
        <p:xfrm>
          <a:off x="4882867" y="3269343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name="Equation" r:id="rId15" imgW="2628720" imgH="431640" progId="Equation.DSMT4">
                  <p:embed/>
                </p:oleObj>
              </mc:Choice>
              <mc:Fallback>
                <p:oleObj name="Equation" r:id="rId15" imgW="26287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867" y="3269343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24"/>
          <p:cNvGrpSpPr>
            <a:grpSpLocks/>
          </p:cNvGrpSpPr>
          <p:nvPr/>
        </p:nvGrpSpPr>
        <p:grpSpPr bwMode="auto">
          <a:xfrm>
            <a:off x="1052353" y="2988020"/>
            <a:ext cx="3557715" cy="666972"/>
            <a:chOff x="913" y="3702"/>
            <a:chExt cx="1878" cy="363"/>
          </a:xfrm>
        </p:grpSpPr>
        <p:graphicFrame>
          <p:nvGraphicFramePr>
            <p:cNvPr id="40" name="Object 25"/>
            <p:cNvGraphicFramePr>
              <a:graphicFrameLocks noChangeAspect="1"/>
            </p:cNvGraphicFramePr>
            <p:nvPr/>
          </p:nvGraphicFramePr>
          <p:xfrm>
            <a:off x="913" y="3825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" name="公式" r:id="rId17" imgW="342720" imgH="380880" progId="Equation.3">
                    <p:embed/>
                  </p:oleObj>
                </mc:Choice>
                <mc:Fallback>
                  <p:oleObj name="公式" r:id="rId17" imgW="3427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3825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6"/>
            <p:cNvGraphicFramePr>
              <a:graphicFrameLocks noChangeAspect="1"/>
            </p:cNvGraphicFramePr>
            <p:nvPr/>
          </p:nvGraphicFramePr>
          <p:xfrm>
            <a:off x="1895" y="3817"/>
            <a:ext cx="8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" name="公式" r:id="rId19" imgW="1422360" imgH="368280" progId="Equation.3">
                    <p:embed/>
                  </p:oleObj>
                </mc:Choice>
                <mc:Fallback>
                  <p:oleObj name="公式" r:id="rId19" imgW="1422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3817"/>
                          <a:ext cx="8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Group 27"/>
            <p:cNvGrpSpPr>
              <a:grpSpLocks/>
            </p:cNvGrpSpPr>
            <p:nvPr/>
          </p:nvGrpSpPr>
          <p:grpSpPr bwMode="auto">
            <a:xfrm>
              <a:off x="1188" y="3702"/>
              <a:ext cx="635" cy="272"/>
              <a:chOff x="1247" y="3566"/>
              <a:chExt cx="635" cy="272"/>
            </a:xfrm>
          </p:grpSpPr>
          <p:grpSp>
            <p:nvGrpSpPr>
              <p:cNvPr id="43" name="Group 28"/>
              <p:cNvGrpSpPr>
                <a:grpSpLocks/>
              </p:cNvGrpSpPr>
              <p:nvPr/>
            </p:nvGrpSpPr>
            <p:grpSpPr bwMode="auto">
              <a:xfrm>
                <a:off x="1247" y="3793"/>
                <a:ext cx="635" cy="45"/>
                <a:chOff x="1247" y="3793"/>
                <a:chExt cx="635" cy="45"/>
              </a:xfrm>
            </p:grpSpPr>
            <p:sp>
              <p:nvSpPr>
                <p:cNvPr id="45" name="Line 29"/>
                <p:cNvSpPr>
                  <a:spLocks noChangeShapeType="1"/>
                </p:cNvSpPr>
                <p:nvPr/>
              </p:nvSpPr>
              <p:spPr bwMode="auto">
                <a:xfrm>
                  <a:off x="1247" y="3793"/>
                  <a:ext cx="63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Line 30"/>
                <p:cNvSpPr>
                  <a:spLocks noChangeShapeType="1"/>
                </p:cNvSpPr>
                <p:nvPr/>
              </p:nvSpPr>
              <p:spPr bwMode="auto">
                <a:xfrm>
                  <a:off x="1247" y="3838"/>
                  <a:ext cx="63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4" name="Text Box 31"/>
              <p:cNvSpPr txBox="1">
                <a:spLocks noChangeArrowheads="1"/>
              </p:cNvSpPr>
              <p:nvPr/>
            </p:nvSpPr>
            <p:spPr bwMode="auto">
              <a:xfrm>
                <a:off x="1247" y="3566"/>
                <a:ext cx="63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华文仿宋" pitchFamily="2" charset="-122"/>
                    <a:ea typeface="华文仿宋" pitchFamily="2" charset="-122"/>
                  </a:rPr>
                  <a:t>不可能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110021" y="4641644"/>
            <a:ext cx="9016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我们把上面这种向量之间的最基本的关系予以推广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并换一种叫法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05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线性相关与线性无关的定义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对象 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09412"/>
              </p:ext>
            </p:extLst>
          </p:nvPr>
        </p:nvGraphicFramePr>
        <p:xfrm>
          <a:off x="2092325" y="1473200"/>
          <a:ext cx="787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3" imgW="6946560" imgH="431640" progId="Equation.DSMT4">
                  <p:embed/>
                </p:oleObj>
              </mc:Choice>
              <mc:Fallback>
                <p:oleObj name="Equation" r:id="rId3" imgW="694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473200"/>
                        <a:ext cx="787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89920"/>
              </p:ext>
            </p:extLst>
          </p:nvPr>
        </p:nvGraphicFramePr>
        <p:xfrm>
          <a:off x="4155389" y="2669950"/>
          <a:ext cx="4736811" cy="59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Equation" r:id="rId5" imgW="3911400" imgH="495000" progId="Equation.DSMT4">
                  <p:embed/>
                </p:oleObj>
              </mc:Choice>
              <mc:Fallback>
                <p:oleObj name="Equation" r:id="rId5" imgW="3911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389" y="2669950"/>
                        <a:ext cx="4736811" cy="599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84742"/>
              </p:ext>
            </p:extLst>
          </p:nvPr>
        </p:nvGraphicFramePr>
        <p:xfrm>
          <a:off x="1509723" y="3479800"/>
          <a:ext cx="87550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Equation" r:id="rId7" imgW="7086600" imgH="850680" progId="Equation.DSMT4">
                  <p:embed/>
                </p:oleObj>
              </mc:Choice>
              <mc:Fallback>
                <p:oleObj name="Equation" r:id="rId7" imgW="70866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23" y="3479800"/>
                        <a:ext cx="87550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37744"/>
              </p:ext>
            </p:extLst>
          </p:nvPr>
        </p:nvGraphicFramePr>
        <p:xfrm>
          <a:off x="1404949" y="2184400"/>
          <a:ext cx="292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9" imgW="2577960" imgH="431640" progId="Equation.DSMT4">
                  <p:embed/>
                </p:oleObj>
              </mc:Choice>
              <mc:Fallback>
                <p:oleObj name="Equation" r:id="rId9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49" y="2184400"/>
                        <a:ext cx="292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96099"/>
              </p:ext>
            </p:extLst>
          </p:nvPr>
        </p:nvGraphicFramePr>
        <p:xfrm>
          <a:off x="4307455" y="4733641"/>
          <a:ext cx="47371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11" imgW="3911400" imgH="495000" progId="Equation.DSMT4">
                  <p:embed/>
                </p:oleObj>
              </mc:Choice>
              <mc:Fallback>
                <p:oleObj name="Equation" r:id="rId11" imgW="3911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455" y="4733641"/>
                        <a:ext cx="47371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23139"/>
              </p:ext>
            </p:extLst>
          </p:nvPr>
        </p:nvGraphicFramePr>
        <p:xfrm>
          <a:off x="1582740" y="5572141"/>
          <a:ext cx="46942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13" imgW="4140000" imgH="431640" progId="Equation.DSMT4">
                  <p:embed/>
                </p:oleObj>
              </mc:Choice>
              <mc:Fallback>
                <p:oleObj name="Equation" r:id="rId13" imgW="4140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40" y="5572141"/>
                        <a:ext cx="46942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8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71549" y="1052513"/>
            <a:ext cx="446405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注</a:t>
            </a:r>
            <a:r>
              <a:rPr kumimoji="1" lang="zh-CN" altLang="en-US" sz="28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：</a:t>
            </a:r>
            <a:endParaRPr kumimoji="1" lang="zh-CN" altLang="en-US" sz="2800" dirty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" name="对象 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82802"/>
              </p:ext>
            </p:extLst>
          </p:nvPr>
        </p:nvGraphicFramePr>
        <p:xfrm>
          <a:off x="1349386" y="1655767"/>
          <a:ext cx="9420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3" imgW="8305560" imgH="774360" progId="Equation.DSMT4">
                  <p:embed/>
                </p:oleObj>
              </mc:Choice>
              <mc:Fallback>
                <p:oleObj name="Equation" r:id="rId3" imgW="8305560" imgH="774360" progId="Equation.DSMT4">
                  <p:embed/>
                  <p:pic>
                    <p:nvPicPr>
                      <p:cNvPr id="0" name="对象 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6" y="1655767"/>
                        <a:ext cx="9420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11757"/>
              </p:ext>
            </p:extLst>
          </p:nvPr>
        </p:nvGraphicFramePr>
        <p:xfrm>
          <a:off x="1336686" y="2819400"/>
          <a:ext cx="89011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5" imgW="7848360" imgH="393480" progId="Equation.DSMT4">
                  <p:embed/>
                </p:oleObj>
              </mc:Choice>
              <mc:Fallback>
                <p:oleObj name="Equation" r:id="rId5" imgW="7848360" imgH="393480" progId="Equation.DSMT4">
                  <p:embed/>
                  <p:pic>
                    <p:nvPicPr>
                      <p:cNvPr id="0" name="对象 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86" y="2819400"/>
                        <a:ext cx="89011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118029"/>
              </p:ext>
            </p:extLst>
          </p:nvPr>
        </p:nvGraphicFramePr>
        <p:xfrm>
          <a:off x="1366839" y="3729043"/>
          <a:ext cx="89011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7" imgW="7848360" imgH="406080" progId="Equation.DSMT4">
                  <p:embed/>
                </p:oleObj>
              </mc:Choice>
              <mc:Fallback>
                <p:oleObj name="Equation" r:id="rId7" imgW="7848360" imgH="406080" progId="Equation.DSMT4">
                  <p:embed/>
                  <p:pic>
                    <p:nvPicPr>
                      <p:cNvPr id="0" name="对象 6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9" y="3729043"/>
                        <a:ext cx="89011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线性相关与线性无关的定义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线性空间的定义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577976" y="871739"/>
            <a:ext cx="48244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加法满足下列四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条规律： </a:t>
            </a:r>
            <a:endParaRPr lang="zh-CN" altLang="en-US" sz="2800" b="1" kern="0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362076" y="1415564"/>
            <a:ext cx="2736850" cy="519112"/>
            <a:chOff x="340" y="391"/>
            <a:chExt cx="1724" cy="327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40" y="391"/>
              <a:ext cx="4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 dirty="0">
                  <a:solidFill>
                    <a:sysClr val="windowText" lastClr="000000"/>
                  </a:solidFill>
                  <a:latin typeface="宋体" charset="-122"/>
                </a:rPr>
                <a:t>①</a:t>
              </a:r>
              <a:r>
                <a:rPr lang="en-US" altLang="zh-CN" sz="2800" kern="0" dirty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703" y="391"/>
            <a:ext cx="136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3" name="Equation" r:id="rId3" imgW="914400" imgH="203040" progId="Equation.DSMT4">
                    <p:embed/>
                  </p:oleObj>
                </mc:Choice>
                <mc:Fallback>
                  <p:oleObj name="Equation" r:id="rId3" imgW="914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91"/>
                          <a:ext cx="136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396208" y="3099464"/>
            <a:ext cx="7848600" cy="554037"/>
            <a:chOff x="476" y="1842"/>
            <a:chExt cx="4944" cy="349"/>
          </a:xfrm>
        </p:grpSpPr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76" y="1842"/>
              <a:ext cx="86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④</a:t>
              </a:r>
              <a:r>
                <a:rPr lang="en-US" altLang="zh-CN" sz="2800" kern="0">
                  <a:solidFill>
                    <a:sysClr val="windowText" lastClr="000000"/>
                  </a:solidFill>
                  <a:latin typeface="宋体" charset="-122"/>
                </a:rPr>
                <a:t> </a:t>
              </a:r>
              <a:r>
                <a:rPr lang="zh-CN" altLang="en-US" sz="2800" b="1" kern="0">
                  <a:solidFill>
                    <a:sysClr val="windowText" lastClr="000000"/>
                  </a:solidFill>
                  <a:latin typeface="宋体" charset="-122"/>
                </a:rPr>
                <a:t>对</a:t>
              </a:r>
              <a:r>
                <a:rPr lang="zh-CN" altLang="en-US" sz="1100" kern="0">
                  <a:solidFill>
                    <a:sysClr val="windowText" lastClr="000000"/>
                  </a:solidFill>
                </a:rPr>
                <a:t> </a:t>
              </a: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2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118648"/>
                </p:ext>
              </p:extLst>
            </p:nvPr>
          </p:nvGraphicFramePr>
          <p:xfrm>
            <a:off x="1102" y="1888"/>
            <a:ext cx="8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4" name="Equation" r:id="rId5" imgW="558720" imgH="203040" progId="Equation.DSMT4">
                    <p:embed/>
                  </p:oleObj>
                </mc:Choice>
                <mc:Fallback>
                  <p:oleObj name="Equation" r:id="rId5" imgW="558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1888"/>
                          <a:ext cx="816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1920" y="1842"/>
              <a:ext cx="35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都有</a:t>
              </a:r>
              <a:r>
                <a:rPr lang="en-US" altLang="zh-CN" sz="2800" b="1" i="1" kern="0" dirty="0">
                  <a:solidFill>
                    <a:sysClr val="windowText" lastClr="000000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中的一个</a:t>
              </a:r>
              <a:r>
                <a:rPr lang="zh-CN" altLang="en-US" sz="2800" b="1" kern="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元素     ，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使得　 </a:t>
              </a:r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1433514" y="4388051"/>
            <a:ext cx="1708150" cy="533400"/>
            <a:chOff x="385" y="2886"/>
            <a:chExt cx="1076" cy="336"/>
          </a:xfrm>
        </p:grpSpPr>
        <p:graphicFrame>
          <p:nvGraphicFramePr>
            <p:cNvPr id="15" name="Object 35"/>
            <p:cNvGraphicFramePr>
              <a:graphicFrameLocks noChangeAspect="1"/>
            </p:cNvGraphicFramePr>
            <p:nvPr/>
          </p:nvGraphicFramePr>
          <p:xfrm>
            <a:off x="661" y="2886"/>
            <a:ext cx="80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5" name="Equation" r:id="rId7" imgW="469800" imgH="177480" progId="Equation.DSMT4">
                    <p:embed/>
                  </p:oleObj>
                </mc:Choice>
                <mc:Fallback>
                  <p:oleObj name="Equation" r:id="rId7" imgW="4698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886"/>
                          <a:ext cx="800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385" y="2895"/>
              <a:ext cx="43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⑤</a:t>
              </a:r>
              <a:r>
                <a:rPr lang="en-US" altLang="zh-CN" sz="2800" kern="0">
                  <a:solidFill>
                    <a:sysClr val="windowText" lastClr="000000"/>
                  </a:solidFill>
                </a:rPr>
                <a:t> </a:t>
              </a:r>
            </a:p>
          </p:txBody>
        </p: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4899820" y="4381702"/>
            <a:ext cx="3133725" cy="539750"/>
            <a:chOff x="2744" y="2886"/>
            <a:chExt cx="1974" cy="340"/>
          </a:xfrm>
        </p:grpSpPr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2744" y="2886"/>
              <a:ext cx="3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⑥</a:t>
              </a:r>
              <a:r>
                <a:rPr lang="en-US" altLang="zh-CN" sz="1100" kern="0">
                  <a:solidFill>
                    <a:sysClr val="windowText" lastClr="000000"/>
                  </a:solidFill>
                </a:rPr>
                <a:t> </a:t>
              </a:r>
              <a:endParaRPr lang="en-US" altLang="zh-CN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9" name="Object 39"/>
            <p:cNvGraphicFramePr>
              <a:graphicFrameLocks noChangeAspect="1"/>
            </p:cNvGraphicFramePr>
            <p:nvPr/>
          </p:nvGraphicFramePr>
          <p:xfrm>
            <a:off x="3037" y="2886"/>
            <a:ext cx="168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Equation" r:id="rId9" imgW="888840" imgH="203040" progId="Equation.DSMT4">
                    <p:embed/>
                  </p:oleObj>
                </mc:Choice>
                <mc:Fallback>
                  <p:oleObj name="Equation" r:id="rId9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2886"/>
                          <a:ext cx="1681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1649414" y="4931629"/>
            <a:ext cx="59436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数量乘法与加法满足下列两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条规律：</a:t>
            </a:r>
            <a:r>
              <a:rPr lang="zh-CN" altLang="en-US" sz="1100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kern="0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1480310" y="5644972"/>
            <a:ext cx="3397250" cy="519113"/>
            <a:chOff x="340" y="3566"/>
            <a:chExt cx="2140" cy="327"/>
          </a:xfrm>
        </p:grpSpPr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340" y="3566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⑦</a:t>
              </a:r>
              <a:r>
                <a:rPr lang="en-US" altLang="zh-CN" sz="2800" kern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graphicFrame>
          <p:nvGraphicFramePr>
            <p:cNvPr id="23" name="Object 43"/>
            <p:cNvGraphicFramePr>
              <a:graphicFrameLocks noChangeAspect="1"/>
            </p:cNvGraphicFramePr>
            <p:nvPr/>
          </p:nvGraphicFramePr>
          <p:xfrm>
            <a:off x="657" y="3566"/>
            <a:ext cx="182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name="Equation" r:id="rId11" imgW="1180800" imgH="203040" progId="Equation.DSMT4">
                    <p:embed/>
                  </p:oleObj>
                </mc:Choice>
                <mc:Fallback>
                  <p:oleObj name="Equation" r:id="rId11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566"/>
                          <a:ext cx="182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1362076" y="2470352"/>
            <a:ext cx="8134351" cy="528637"/>
            <a:chOff x="431" y="1102"/>
            <a:chExt cx="5124" cy="333"/>
          </a:xfrm>
        </p:grpSpPr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1" y="1117"/>
              <a:ext cx="4704" cy="3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</a:pPr>
              <a:r>
                <a:rPr lang="en-US" altLang="zh-CN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③</a:t>
              </a:r>
              <a:r>
                <a:rPr lang="en-US" altLang="zh-CN" sz="2800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在</a:t>
              </a:r>
              <a:r>
                <a:rPr lang="en-US" altLang="zh-CN" sz="2800" b="1" i="1" kern="0" dirty="0">
                  <a:solidFill>
                    <a:sysClr val="windowText" lastClr="000000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中有一个元素</a:t>
              </a:r>
              <a:r>
                <a:rPr lang="en-US" altLang="zh-CN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0</a:t>
              </a: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，对</a:t>
              </a:r>
            </a:p>
          </p:txBody>
        </p:sp>
        <p:graphicFrame>
          <p:nvGraphicFramePr>
            <p:cNvPr id="26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021553"/>
                </p:ext>
              </p:extLst>
            </p:nvPr>
          </p:nvGraphicFramePr>
          <p:xfrm>
            <a:off x="3248" y="1102"/>
            <a:ext cx="230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8" name="Equation" r:id="rId13" imgW="1498320" imgH="215640" progId="Equation.DSMT4">
                    <p:embed/>
                  </p:oleObj>
                </mc:Choice>
                <mc:Fallback>
                  <p:oleObj name="Equation" r:id="rId13" imgW="14983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1102"/>
                          <a:ext cx="230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1649414" y="3663583"/>
            <a:ext cx="4661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数量乘法满足下列两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条规律 </a:t>
            </a:r>
            <a:r>
              <a:rPr lang="en-US" altLang="zh-CN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:</a:t>
            </a:r>
          </a:p>
        </p:txBody>
      </p: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1362076" y="1889326"/>
            <a:ext cx="4416425" cy="525463"/>
            <a:chOff x="340" y="736"/>
            <a:chExt cx="2782" cy="331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340" y="736"/>
              <a:ext cx="562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②</a:t>
              </a:r>
              <a:r>
                <a:rPr lang="en-US" altLang="zh-CN" sz="2800" kern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graphicFrame>
          <p:nvGraphicFramePr>
            <p:cNvPr id="35" name="Object 70"/>
            <p:cNvGraphicFramePr>
              <a:graphicFrameLocks noChangeAspect="1"/>
            </p:cNvGraphicFramePr>
            <p:nvPr/>
          </p:nvGraphicFramePr>
          <p:xfrm>
            <a:off x="703" y="754"/>
            <a:ext cx="241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9" name="Equation" r:id="rId15" imgW="1574640" imgH="203040" progId="Equation.DSMT4">
                    <p:embed/>
                  </p:oleObj>
                </mc:Choice>
                <mc:Fallback>
                  <p:oleObj name="Equation" r:id="rId15" imgW="1574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54"/>
                          <a:ext cx="2419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47694"/>
              </p:ext>
            </p:extLst>
          </p:nvPr>
        </p:nvGraphicFramePr>
        <p:xfrm>
          <a:off x="5681664" y="871739"/>
          <a:ext cx="2019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17" imgW="838080" imgH="203040" progId="Equation.DSMT4">
                  <p:embed/>
                </p:oleObj>
              </mc:Choice>
              <mc:Fallback>
                <p:oleObj name="Equation" r:id="rId17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4" y="871739"/>
                        <a:ext cx="2019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78"/>
          <p:cNvGrpSpPr>
            <a:grpSpLocks/>
          </p:cNvGrpSpPr>
          <p:nvPr/>
        </p:nvGrpSpPr>
        <p:grpSpPr bwMode="auto">
          <a:xfrm>
            <a:off x="5095876" y="5644972"/>
            <a:ext cx="3594100" cy="519113"/>
            <a:chOff x="2699" y="3566"/>
            <a:chExt cx="2264" cy="327"/>
          </a:xfrm>
        </p:grpSpPr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699" y="3566"/>
              <a:ext cx="40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kern="0">
                  <a:solidFill>
                    <a:sysClr val="windowText" lastClr="000000"/>
                  </a:solidFill>
                  <a:latin typeface="宋体" charset="-122"/>
                </a:rPr>
                <a:t>⑧</a:t>
              </a:r>
              <a:r>
                <a:rPr lang="en-US" altLang="zh-CN" sz="2800" kern="0">
                  <a:solidFill>
                    <a:sysClr val="windowText" lastClr="000000"/>
                  </a:solidFill>
                </a:rPr>
                <a:t> </a:t>
              </a:r>
            </a:p>
          </p:txBody>
        </p:sp>
        <p:graphicFrame>
          <p:nvGraphicFramePr>
            <p:cNvPr id="39" name="Object 76"/>
            <p:cNvGraphicFramePr>
              <a:graphicFrameLocks noChangeAspect="1"/>
            </p:cNvGraphicFramePr>
            <p:nvPr/>
          </p:nvGraphicFramePr>
          <p:xfrm>
            <a:off x="3016" y="3566"/>
            <a:ext cx="194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1" name="Equation" r:id="rId19" imgW="1282680" imgH="203040" progId="Equation.DSMT4">
                    <p:embed/>
                  </p:oleObj>
                </mc:Choice>
                <mc:Fallback>
                  <p:oleObj name="Equation" r:id="rId19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566"/>
                          <a:ext cx="194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44856"/>
              </p:ext>
            </p:extLst>
          </p:nvPr>
        </p:nvGraphicFramePr>
        <p:xfrm>
          <a:off x="6941380" y="3164156"/>
          <a:ext cx="373819" cy="45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21" imgW="164880" imgH="203040" progId="Equation.DSMT4">
                  <p:embed/>
                </p:oleObj>
              </mc:Choice>
              <mc:Fallback>
                <p:oleObj name="Equation" r:id="rId21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380" y="3164156"/>
                        <a:ext cx="373819" cy="454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2609"/>
              </p:ext>
            </p:extLst>
          </p:nvPr>
        </p:nvGraphicFramePr>
        <p:xfrm>
          <a:off x="8488545" y="3099463"/>
          <a:ext cx="16383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23" imgW="634680" imgH="203040" progId="Equation.DSMT4">
                  <p:embed/>
                </p:oleObj>
              </mc:Choice>
              <mc:Fallback>
                <p:oleObj name="Equation" r:id="rId23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545" y="3099463"/>
                        <a:ext cx="16383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24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线性相关与线性无关的定义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1348169" y="1193851"/>
            <a:ext cx="755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kumimoji="1" lang="en-US" altLang="zh-CN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     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判断下列向量组是否线性相关</a:t>
            </a:r>
            <a:r>
              <a:rPr kumimoji="1" lang="en-US" altLang="zh-CN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　</a:t>
            </a:r>
          </a:p>
        </p:txBody>
      </p:sp>
      <p:graphicFrame>
        <p:nvGraphicFramePr>
          <p:cNvPr id="13" name="Object 1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05904"/>
              </p:ext>
            </p:extLst>
          </p:nvPr>
        </p:nvGraphicFramePr>
        <p:xfrm>
          <a:off x="1901825" y="1873250"/>
          <a:ext cx="645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3" imgW="6451560" imgH="431640" progId="Equation.DSMT4">
                  <p:embed/>
                </p:oleObj>
              </mc:Choice>
              <mc:Fallback>
                <p:oleObj name="Equation" r:id="rId3" imgW="645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873250"/>
                        <a:ext cx="645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34370"/>
              </p:ext>
            </p:extLst>
          </p:nvPr>
        </p:nvGraphicFramePr>
        <p:xfrm>
          <a:off x="1865313" y="2454275"/>
          <a:ext cx="774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5" imgW="7746840" imgH="431640" progId="Equation.DSMT4">
                  <p:embed/>
                </p:oleObj>
              </mc:Choice>
              <mc:Fallback>
                <p:oleObj name="Equation" r:id="rId5" imgW="7746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2454275"/>
                        <a:ext cx="774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43189"/>
              </p:ext>
            </p:extLst>
          </p:nvPr>
        </p:nvGraphicFramePr>
        <p:xfrm>
          <a:off x="3763252" y="3669715"/>
          <a:ext cx="2802909" cy="51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252" y="3669715"/>
                        <a:ext cx="2802909" cy="517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96760" y="3664424"/>
            <a:ext cx="2866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解：</a:t>
            </a:r>
            <a:r>
              <a:rPr kumimoji="1" lang="en-US" altLang="zh-CN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）观察得：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4009" y="3664432"/>
            <a:ext cx="394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所以向量组线性相关</a:t>
            </a:r>
            <a:r>
              <a:rPr lang="en-US" altLang="zh-CN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zh-CN" altLang="en-US" sz="2800" b="1" dirty="0">
              <a:solidFill>
                <a:srgbClr val="262BF6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线性相关与线性无关的定义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10274"/>
              </p:ext>
            </p:extLst>
          </p:nvPr>
        </p:nvGraphicFramePr>
        <p:xfrm>
          <a:off x="2230415" y="3826586"/>
          <a:ext cx="43576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3" imgW="1879560" imgH="228600" progId="Equation.DSMT4">
                  <p:embed/>
                </p:oleObj>
              </mc:Choice>
              <mc:Fallback>
                <p:oleObj name="Equation" r:id="rId3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15" y="3826586"/>
                        <a:ext cx="43576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09137"/>
              </p:ext>
            </p:extLst>
          </p:nvPr>
        </p:nvGraphicFramePr>
        <p:xfrm>
          <a:off x="2197693" y="4552761"/>
          <a:ext cx="4133851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693" y="4552761"/>
                        <a:ext cx="4133851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43905"/>
              </p:ext>
            </p:extLst>
          </p:nvPr>
        </p:nvGraphicFramePr>
        <p:xfrm>
          <a:off x="2260610" y="3130550"/>
          <a:ext cx="4211639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10" y="3130550"/>
                        <a:ext cx="4211639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6124"/>
              </p:ext>
            </p:extLst>
          </p:nvPr>
        </p:nvGraphicFramePr>
        <p:xfrm>
          <a:off x="2159002" y="5249863"/>
          <a:ext cx="4914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9" imgW="2108160" imgH="228600" progId="Equation.DSMT4">
                  <p:embed/>
                </p:oleObj>
              </mc:Choice>
              <mc:Fallback>
                <p:oleObj name="Equation" r:id="rId9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2" y="5249863"/>
                        <a:ext cx="4914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4413" y="3130697"/>
            <a:ext cx="1176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62BF6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解：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262BF6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2)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262BF6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1348169" y="1193851"/>
            <a:ext cx="755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kumimoji="1" lang="en-US" altLang="zh-CN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     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判断下列向量组是否线性相关</a:t>
            </a:r>
            <a:r>
              <a:rPr kumimoji="1" lang="en-US" altLang="zh-CN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　</a:t>
            </a:r>
          </a:p>
        </p:txBody>
      </p:sp>
      <p:graphicFrame>
        <p:nvGraphicFramePr>
          <p:cNvPr id="30" name="Object 1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151241"/>
              </p:ext>
            </p:extLst>
          </p:nvPr>
        </p:nvGraphicFramePr>
        <p:xfrm>
          <a:off x="1901825" y="1873250"/>
          <a:ext cx="645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11" imgW="6451560" imgH="431640" progId="Equation.DSMT4">
                  <p:embed/>
                </p:oleObj>
              </mc:Choice>
              <mc:Fallback>
                <p:oleObj name="Equation" r:id="rId11" imgW="645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1873250"/>
                        <a:ext cx="645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034069"/>
              </p:ext>
            </p:extLst>
          </p:nvPr>
        </p:nvGraphicFramePr>
        <p:xfrm>
          <a:off x="1865313" y="2454275"/>
          <a:ext cx="774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13" imgW="7746840" imgH="431640" progId="Equation.DSMT4">
                  <p:embed/>
                </p:oleObj>
              </mc:Choice>
              <mc:Fallback>
                <p:oleObj name="Equation" r:id="rId13" imgW="7746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2454275"/>
                        <a:ext cx="774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78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线性相关与线性无关的定义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619251" y="4653766"/>
            <a:ext cx="5240338" cy="523874"/>
            <a:chOff x="930" y="2800"/>
            <a:chExt cx="3301" cy="330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30" y="2800"/>
              <a:ext cx="6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由于 </a:t>
              </a:r>
            </a:p>
          </p:txBody>
        </p:sp>
        <p:graphicFrame>
          <p:nvGraphicFramePr>
            <p:cNvPr id="1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965200"/>
                </p:ext>
              </p:extLst>
            </p:nvPr>
          </p:nvGraphicFramePr>
          <p:xfrm>
            <a:off x="1465" y="2832"/>
            <a:ext cx="8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6" name="Equation" r:id="rId3" imgW="1320480" imgH="431640" progId="Equation.DSMT4">
                    <p:embed/>
                  </p:oleObj>
                </mc:Choice>
                <mc:Fallback>
                  <p:oleObj name="Equation" r:id="rId3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2832"/>
                          <a:ext cx="8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249" y="2800"/>
              <a:ext cx="19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线性无关，于是有</a:t>
              </a:r>
              <a:r>
                <a: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</p:grpSp>
      <p:graphicFrame>
        <p:nvGraphicFramePr>
          <p:cNvPr id="1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5604"/>
              </p:ext>
            </p:extLst>
          </p:nvPr>
        </p:nvGraphicFramePr>
        <p:xfrm>
          <a:off x="6824663" y="4293407"/>
          <a:ext cx="1930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Equation" r:id="rId5" imgW="1930320" imgH="1257120" progId="Equation.DSMT4">
                  <p:embed/>
                </p:oleObj>
              </mc:Choice>
              <mc:Fallback>
                <p:oleObj name="Equation" r:id="rId5" imgW="193032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4293407"/>
                        <a:ext cx="1930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1871663" y="3011506"/>
            <a:ext cx="4078288" cy="519113"/>
            <a:chOff x="1020" y="1570"/>
            <a:chExt cx="2569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020" y="1570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设</a:t>
              </a:r>
            </a:p>
          </p:txBody>
        </p:sp>
        <p:graphicFrame>
          <p:nvGraphicFramePr>
            <p:cNvPr id="2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333218"/>
                </p:ext>
              </p:extLst>
            </p:nvPr>
          </p:nvGraphicFramePr>
          <p:xfrm>
            <a:off x="1445" y="1570"/>
            <a:ext cx="21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8" name="Equation" r:id="rId7" imgW="3403440" imgH="495000" progId="Equation.DSMT4">
                    <p:embed/>
                  </p:oleObj>
                </mc:Choice>
                <mc:Fallback>
                  <p:oleObj name="Equation" r:id="rId7" imgW="34034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1570"/>
                          <a:ext cx="214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119815" y="3011504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即 </a:t>
            </a:r>
          </a:p>
        </p:txBody>
      </p:sp>
      <p:graphicFrame>
        <p:nvGraphicFramePr>
          <p:cNvPr id="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18266"/>
              </p:ext>
            </p:extLst>
          </p:nvPr>
        </p:nvGraphicFramePr>
        <p:xfrm>
          <a:off x="1997871" y="3731217"/>
          <a:ext cx="615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9" name="Equation" r:id="rId9" imgW="6159240" imgH="495000" progId="Equation.DSMT4">
                  <p:embed/>
                </p:oleObj>
              </mc:Choice>
              <mc:Fallback>
                <p:oleObj name="Equation" r:id="rId9" imgW="6159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871" y="3731217"/>
                        <a:ext cx="6159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1089460" y="1121369"/>
            <a:ext cx="8712200" cy="519113"/>
            <a:chOff x="476" y="300"/>
            <a:chExt cx="5488" cy="327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476" y="300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例　已知向量组    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3152" y="300"/>
              <a:ext cx="28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线性无关，向量</a:t>
              </a:r>
            </a:p>
          </p:txBody>
        </p:sp>
        <p:graphicFrame>
          <p:nvGraphicFramePr>
            <p:cNvPr id="26" name="Object 39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0667965"/>
                </p:ext>
              </p:extLst>
            </p:nvPr>
          </p:nvGraphicFramePr>
          <p:xfrm>
            <a:off x="2290" y="346"/>
            <a:ext cx="8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0" name="Equation" r:id="rId11" imgW="1320480" imgH="431640" progId="Equation.DSMT4">
                    <p:embed/>
                  </p:oleObj>
                </mc:Choice>
                <mc:Fallback>
                  <p:oleObj name="Equation" r:id="rId11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46"/>
                          <a:ext cx="8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5"/>
          <p:cNvGrpSpPr>
            <a:grpSpLocks/>
          </p:cNvGrpSpPr>
          <p:nvPr/>
        </p:nvGrpSpPr>
        <p:grpSpPr bwMode="auto">
          <a:xfrm>
            <a:off x="1152535" y="2309102"/>
            <a:ext cx="6265863" cy="519112"/>
            <a:chOff x="476" y="1071"/>
            <a:chExt cx="3947" cy="327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76" y="1071"/>
              <a:ext cx="19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证明： 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064" y="1071"/>
              <a:ext cx="2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线性无关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30" name="Object 4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771766"/>
                </p:ext>
              </p:extLst>
            </p:nvPr>
          </p:nvGraphicFramePr>
          <p:xfrm>
            <a:off x="1202" y="1117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1" name="Equation" r:id="rId13" imgW="1346040" imgH="431640" progId="Equation.DSMT4">
                    <p:embed/>
                  </p:oleObj>
                </mc:Choice>
                <mc:Fallback>
                  <p:oleObj name="Equation" r:id="rId13" imgW="1346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17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43565"/>
              </p:ext>
            </p:extLst>
          </p:nvPr>
        </p:nvGraphicFramePr>
        <p:xfrm>
          <a:off x="1471614" y="5721096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Equation" r:id="rId15" imgW="3466800" imgH="431640" progId="Equation.DSMT4">
                  <p:embed/>
                </p:oleObj>
              </mc:Choice>
              <mc:Fallback>
                <p:oleObj name="Equation" r:id="rId15" imgW="346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4" y="5721096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06751"/>
              </p:ext>
            </p:extLst>
          </p:nvPr>
        </p:nvGraphicFramePr>
        <p:xfrm>
          <a:off x="5445563" y="5717893"/>
          <a:ext cx="351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Equation" r:id="rId17" imgW="3517560" imgH="431640" progId="Equation.DSMT4">
                  <p:embed/>
                </p:oleObj>
              </mc:Choice>
              <mc:Fallback>
                <p:oleObj name="Equation" r:id="rId17" imgW="351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563" y="5717893"/>
                        <a:ext cx="351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2345967" y="1734901"/>
            <a:ext cx="6211888" cy="431800"/>
            <a:chOff x="938" y="709"/>
            <a:chExt cx="3913" cy="272"/>
          </a:xfrm>
        </p:grpSpPr>
        <p:graphicFrame>
          <p:nvGraphicFramePr>
            <p:cNvPr id="39" name="Object 43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0501360"/>
                </p:ext>
              </p:extLst>
            </p:nvPr>
          </p:nvGraphicFramePr>
          <p:xfrm>
            <a:off x="938" y="709"/>
            <a:ext cx="1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4" name="Equation" r:id="rId19" imgW="1879560" imgH="431640" progId="Equation.DSMT4">
                    <p:embed/>
                  </p:oleObj>
                </mc:Choice>
                <mc:Fallback>
                  <p:oleObj name="Equation" r:id="rId19" imgW="1879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709"/>
                          <a:ext cx="11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4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591983"/>
                </p:ext>
              </p:extLst>
            </p:nvPr>
          </p:nvGraphicFramePr>
          <p:xfrm>
            <a:off x="2290" y="709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5" name="Equation" r:id="rId21" imgW="1917360" imgH="431640" progId="Equation.DSMT4">
                    <p:embed/>
                  </p:oleObj>
                </mc:Choice>
                <mc:Fallback>
                  <p:oleObj name="Equation" r:id="rId21" imgW="1917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709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5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558575"/>
                </p:ext>
              </p:extLst>
            </p:nvPr>
          </p:nvGraphicFramePr>
          <p:xfrm>
            <a:off x="3651" y="709"/>
            <a:ext cx="1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6" name="Equation" r:id="rId23" imgW="1904760" imgH="431640" progId="Equation.DSMT4">
                    <p:embed/>
                  </p:oleObj>
                </mc:Choice>
                <mc:Fallback>
                  <p:oleObj name="Equation" r:id="rId23" imgW="19047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09"/>
                          <a:ext cx="1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49" descr="白色大理石"/>
          <p:cNvSpPr>
            <a:spLocks noChangeArrowheads="1"/>
          </p:cNvSpPr>
          <p:nvPr/>
        </p:nvSpPr>
        <p:spPr bwMode="auto">
          <a:xfrm>
            <a:off x="1152527" y="3011504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证：</a:t>
            </a:r>
          </a:p>
        </p:txBody>
      </p:sp>
    </p:spTree>
    <p:extLst>
      <p:ext uri="{BB962C8B-B14F-4D97-AF65-F5344CB8AC3E}">
        <p14:creationId xmlns:p14="http://schemas.microsoft.com/office/powerpoint/2010/main" val="45774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916682" y="1381377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" name="对象 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61903"/>
              </p:ext>
            </p:extLst>
          </p:nvPr>
        </p:nvGraphicFramePr>
        <p:xfrm>
          <a:off x="2261808" y="1428690"/>
          <a:ext cx="916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3" imgW="8839080" imgH="431640" progId="Equation.DSMT4">
                  <p:embed/>
                </p:oleObj>
              </mc:Choice>
              <mc:Fallback>
                <p:oleObj name="Equation" r:id="rId3" imgW="883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808" y="1428690"/>
                        <a:ext cx="9169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32021"/>
              </p:ext>
            </p:extLst>
          </p:nvPr>
        </p:nvGraphicFramePr>
        <p:xfrm>
          <a:off x="2270420" y="2099638"/>
          <a:ext cx="77581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5" imgW="7505640" imgH="431640" progId="Equation.DSMT4">
                  <p:embed/>
                </p:oleObj>
              </mc:Choice>
              <mc:Fallback>
                <p:oleObj name="Equation" r:id="rId5" imgW="7505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420" y="2099638"/>
                        <a:ext cx="77581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916682" y="2923304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" name="对象 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1156"/>
              </p:ext>
            </p:extLst>
          </p:nvPr>
        </p:nvGraphicFramePr>
        <p:xfrm>
          <a:off x="2376981" y="2923321"/>
          <a:ext cx="8299451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7" imgW="8001000" imgH="431640" progId="Equation.DSMT4">
                  <p:embed/>
                </p:oleObj>
              </mc:Choice>
              <mc:Fallback>
                <p:oleObj name="Equation" r:id="rId7" imgW="800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981" y="2923321"/>
                        <a:ext cx="8299451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9725"/>
              </p:ext>
            </p:extLst>
          </p:nvPr>
        </p:nvGraphicFramePr>
        <p:xfrm>
          <a:off x="2376983" y="3446525"/>
          <a:ext cx="786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9" imgW="7530840" imgH="393480" progId="Equation.DSMT4">
                  <p:embed/>
                </p:oleObj>
              </mc:Choice>
              <mc:Fallback>
                <p:oleObj name="Equation" r:id="rId9" imgW="7530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983" y="3446525"/>
                        <a:ext cx="786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53130"/>
              </p:ext>
            </p:extLst>
          </p:nvPr>
        </p:nvGraphicFramePr>
        <p:xfrm>
          <a:off x="2269581" y="4412484"/>
          <a:ext cx="8299451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11" imgW="8001000" imgH="431640" progId="Equation.DSMT4">
                  <p:embed/>
                </p:oleObj>
              </mc:Choice>
              <mc:Fallback>
                <p:oleObj name="Equation" r:id="rId11" imgW="800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581" y="4412484"/>
                        <a:ext cx="8299451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96885"/>
              </p:ext>
            </p:extLst>
          </p:nvPr>
        </p:nvGraphicFramePr>
        <p:xfrm>
          <a:off x="2271627" y="4955536"/>
          <a:ext cx="861695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13" imgW="8254800" imgH="393480" progId="Equation.DSMT4">
                  <p:embed/>
                </p:oleObj>
              </mc:Choice>
              <mc:Fallback>
                <p:oleObj name="Equation" r:id="rId13" imgW="8254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627" y="4955536"/>
                        <a:ext cx="8616951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0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26716" y="24674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必要性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163117" y="2467401"/>
            <a:ext cx="969963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仿宋" pitchFamily="2" charset="-122"/>
                <a:ea typeface="华文仿宋" pitchFamily="2" charset="-122"/>
              </a:rPr>
              <a:t>证明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133089" y="3717925"/>
            <a:ext cx="7812087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, …, 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altLang="zh-CN" sz="2800" b="1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，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使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+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… + 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en-US" altLang="zh-CN" sz="2800" b="1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= 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293675" y="4631532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于是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810819" y="3110451"/>
            <a:ext cx="802798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33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524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193675" defTabSz="91440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设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0" lang="zh-CN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</a:rPr>
              <a:t>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</a:rPr>
              <a:t>, </a:t>
            </a:r>
            <a:r>
              <a:rPr kumimoji="0" lang="zh-CN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</a:rPr>
              <a:t>,  …, </a:t>
            </a:r>
            <a:r>
              <a:rPr kumimoji="0" lang="zh-CN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kumimoji="0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仿宋" pitchFamily="2" charset="-122"/>
                <a:cs typeface="Times New Roman" pitchFamily="18" charset="0"/>
              </a:rPr>
              <a:t>s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线性相关，则有不全为零的实数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133089" y="4645827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800" b="1" dirty="0" smtClean="0">
                <a:latin typeface="华文仿宋" pitchFamily="2" charset="-122"/>
                <a:ea typeface="华文仿宋" pitchFamily="2" charset="-122"/>
              </a:rPr>
              <a:t>不妨设 </a:t>
            </a:r>
            <a:r>
              <a:rPr lang="en-US" altLang="zh-CN" sz="2800" b="1" i="1" dirty="0" err="1" smtClean="0">
                <a:latin typeface="华文仿宋" pitchFamily="2" charset="-122"/>
                <a:ea typeface="华文仿宋" pitchFamily="2" charset="-122"/>
              </a:rPr>
              <a:t>k</a:t>
            </a:r>
            <a:r>
              <a:rPr lang="en-US" altLang="zh-CN" sz="2800" b="1" i="1" baseline="-25000" dirty="0" err="1" smtClean="0">
                <a:latin typeface="华文仿宋" pitchFamily="2" charset="-122"/>
                <a:ea typeface="华文仿宋" pitchFamily="2" charset="-122"/>
              </a:rPr>
              <a:t>s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 0,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916682" y="1367460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8" name="对象 17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52"/>
              </p:ext>
            </p:extLst>
          </p:nvPr>
        </p:nvGraphicFramePr>
        <p:xfrm>
          <a:off x="2376981" y="1367477"/>
          <a:ext cx="8299451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3" imgW="8001000" imgH="431640" progId="Equation.DSMT4">
                  <p:embed/>
                </p:oleObj>
              </mc:Choice>
              <mc:Fallback>
                <p:oleObj name="Equation" r:id="rId3" imgW="800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981" y="1367477"/>
                        <a:ext cx="8299451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5179"/>
              </p:ext>
            </p:extLst>
          </p:nvPr>
        </p:nvGraphicFramePr>
        <p:xfrm>
          <a:off x="2376983" y="1890681"/>
          <a:ext cx="786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5" imgW="7530840" imgH="393480" progId="Equation.DSMT4">
                  <p:embed/>
                </p:oleObj>
              </mc:Choice>
              <mc:Fallback>
                <p:oleObj name="Equation" r:id="rId5" imgW="7530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983" y="1890681"/>
                        <a:ext cx="786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85946"/>
              </p:ext>
            </p:extLst>
          </p:nvPr>
        </p:nvGraphicFramePr>
        <p:xfrm>
          <a:off x="5649913" y="4414838"/>
          <a:ext cx="3832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7" imgW="1701720" imgH="431640" progId="Equation.DSMT4">
                  <p:embed/>
                </p:oleObj>
              </mc:Choice>
              <mc:Fallback>
                <p:oleObj name="Equation" r:id="rId7" imgW="1701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4414838"/>
                        <a:ext cx="38322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254525" y="5753109"/>
            <a:ext cx="5868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即 </a:t>
            </a:r>
            <a:r>
              <a:rPr lang="zh-CN" altLang="zh-CN" sz="2800" b="1" i="1" dirty="0" smtClean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</a:t>
            </a:r>
            <a:r>
              <a:rPr lang="en-US" altLang="zh-CN" sz="2800" b="1" i="1" baseline="-2500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 dirty="0" smtClean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可由  </a:t>
            </a:r>
            <a:r>
              <a:rPr lang="zh-CN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, </a:t>
            </a:r>
            <a:r>
              <a:rPr lang="zh-CN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,  …, </a:t>
            </a:r>
            <a:r>
              <a:rPr lang="zh-CN" altLang="zh-CN" sz="2800" b="1" i="1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2500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en-US" altLang="zh-CN" sz="2800" b="1" baseline="-2500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线性表出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  <p:bldP spid="16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79612" y="1850816"/>
            <a:ext cx="838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52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19367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若某个向量例如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0" lang="zh-CN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</a:t>
            </a:r>
            <a:r>
              <a:rPr kumimoji="0" lang="zh-CN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 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可被其余向量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线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性表出，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  <a:sym typeface="Symbol" pitchFamily="18" charset="2"/>
              </a:rPr>
              <a:t>不放设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254386" y="2604878"/>
            <a:ext cx="4989513" cy="579438"/>
            <a:chOff x="1234" y="2500"/>
            <a:chExt cx="3143" cy="365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1247" y="2500"/>
              <a:ext cx="3039" cy="365"/>
            </a:xfrm>
            <a:prstGeom prst="roundRect">
              <a:avLst>
                <a:gd name="adj" fmla="val 16667"/>
              </a:avLst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234" y="2523"/>
              <a:ext cx="3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</a:t>
              </a:r>
              <a:r>
                <a:rPr kumimoji="0" lang="zh-CN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 </a:t>
              </a:r>
              <a:r>
                <a:rPr kumimoji="0" lang="zh-CN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1</a:t>
              </a:r>
              <a:r>
                <a:rPr kumimoji="0" lang="zh-CN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=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k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2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 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2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+ 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k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3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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3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+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… + </a:t>
              </a:r>
              <a:r>
                <a:rPr kumimoji="0" lang="en-US" altLang="zh-CN" sz="28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k</a:t>
              </a:r>
              <a:r>
                <a:rPr kumimoji="0" lang="en-US" altLang="zh-CN" sz="2800" b="1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s</a:t>
              </a:r>
              <a:r>
                <a: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 </a:t>
              </a:r>
              <a:r>
                <a: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s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 </a:t>
              </a:r>
            </a:p>
          </p:txBody>
        </p:sp>
      </p:grp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144713" y="3362108"/>
            <a:ext cx="134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于是</a:t>
            </a:r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203577" y="3865350"/>
            <a:ext cx="5832475" cy="579438"/>
            <a:chOff x="1202" y="3293"/>
            <a:chExt cx="3674" cy="365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202" y="3293"/>
              <a:ext cx="3538" cy="365"/>
            </a:xfrm>
            <a:prstGeom prst="roundRect">
              <a:avLst>
                <a:gd name="adj" fmla="val 16667"/>
              </a:avLst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202" y="3294"/>
              <a:ext cx="3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sym typeface="Symbol" pitchFamily="18" charset="2"/>
                </a:rPr>
                <a:t>1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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kumimoji="0" lang="zh-CN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zh-CN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0" lang="zh-CN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+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 </a:t>
              </a:r>
              <a:r>
                <a:rPr kumimoji="0" lang="zh-CN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(</a:t>
              </a:r>
              <a:r>
                <a:rPr kumimoji="0" lang="zh-CN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2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)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 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2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+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… + ( </a:t>
              </a:r>
              <a:r>
                <a:rPr kumimoji="0" lang="en-US" altLang="zh-CN" sz="28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k</a:t>
              </a:r>
              <a:r>
                <a:rPr kumimoji="0" lang="en-US" altLang="zh-CN" sz="2800" b="1" i="1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)</a:t>
              </a:r>
              <a:r>
                <a: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 </a:t>
              </a:r>
              <a:r>
                <a:rPr kumimoji="0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= 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0</a:t>
              </a:r>
              <a:endPara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124077" y="4730549"/>
            <a:ext cx="755967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其系数</a:t>
            </a:r>
            <a:r>
              <a:rPr lang="zh-CN" altLang="en-US" sz="2800" b="1" i="1" baseline="-25000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 </a:t>
            </a:r>
            <a:r>
              <a:rPr lang="zh-CN" altLang="zh-CN" sz="2800" b="1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不全为零，故 </a:t>
            </a:r>
            <a:r>
              <a:rPr lang="zh-CN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, </a:t>
            </a:r>
            <a:r>
              <a:rPr lang="zh-CN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,  …, </a:t>
            </a:r>
            <a:r>
              <a:rPr lang="zh-CN" altLang="zh-CN" sz="2800" b="1" i="1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i="1" baseline="-25000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  </a:t>
            </a:r>
            <a:r>
              <a:rPr lang="zh-CN" altLang="zh-CN" sz="2800" b="1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线性相关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  <a:sym typeface="Symbol" pitchFamily="18" charset="2"/>
              </a:rPr>
              <a:t>。</a:t>
            </a:r>
            <a:endParaRPr lang="en-US" altLang="zh-CN" sz="2800" b="1" dirty="0"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195516" y="1130091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华文仿宋" pitchFamily="2" charset="-122"/>
                <a:ea typeface="华文仿宋" pitchFamily="2" charset="-122"/>
              </a:rPr>
              <a:t>充分性</a:t>
            </a:r>
          </a:p>
        </p:txBody>
      </p:sp>
    </p:spTree>
    <p:extLst>
      <p:ext uri="{BB962C8B-B14F-4D97-AF65-F5344CB8AC3E}">
        <p14:creationId xmlns:p14="http://schemas.microsoft.com/office/powerpoint/2010/main" val="29688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764286" y="1381377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62302" y="1381377"/>
            <a:ext cx="9916687" cy="221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     若向量组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线性相关， 则向量组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dirty="0" smtClean="0">
                <a:solidFill>
                  <a:srgbClr val="262BF6"/>
                </a:solidFill>
                <a:latin typeface="Cambria Math"/>
                <a:ea typeface="楷体_GB2312" pitchFamily="49" charset="-122"/>
              </a:rPr>
              <a:t>𝜶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rgbClr val="262BF6"/>
                </a:solidFill>
                <a:latin typeface="Cambria Math"/>
                <a:ea typeface="楷体_GB2312" pitchFamily="49" charset="-122"/>
              </a:rPr>
              <a:t>𝜶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+t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也线性相关．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46097"/>
              </p:ext>
            </p:extLst>
          </p:nvPr>
        </p:nvGraphicFramePr>
        <p:xfrm>
          <a:off x="3698807" y="2252703"/>
          <a:ext cx="17287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07" y="2252703"/>
                        <a:ext cx="1728788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32579"/>
              </p:ext>
            </p:extLst>
          </p:nvPr>
        </p:nvGraphicFramePr>
        <p:xfrm>
          <a:off x="3738502" y="3003607"/>
          <a:ext cx="15922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02" y="3003607"/>
                        <a:ext cx="159226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825682" y="2379704"/>
            <a:ext cx="7489825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因为向量</a:t>
            </a:r>
            <a:r>
              <a:rPr kumimoji="0" lang="zh-CN" altLang="en-US" sz="2400" b="1" dirty="0" smtClean="0">
                <a:latin typeface="华文仿宋" pitchFamily="2" charset="-122"/>
                <a:ea typeface="华文仿宋" pitchFamily="2" charset="-122"/>
              </a:rPr>
              <a:t>组                            </a:t>
            </a: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线性相关，则存在一组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0" lang="zh-CN" altLang="en-US" sz="2400" b="1" dirty="0">
              <a:latin typeface="华文仿宋" pitchFamily="2" charset="-122"/>
              <a:ea typeface="华文仿宋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不全为</a:t>
            </a:r>
            <a:r>
              <a:rPr kumimoji="0" lang="en-US" altLang="zh-CN" sz="2400" b="1" dirty="0">
                <a:latin typeface="华文仿宋" pitchFamily="2" charset="-122"/>
                <a:ea typeface="华文仿宋" pitchFamily="2" charset="-122"/>
              </a:rPr>
              <a:t>0</a:t>
            </a: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的</a:t>
            </a:r>
            <a:r>
              <a:rPr kumimoji="0" lang="zh-CN" altLang="en-US" sz="2400" b="1" dirty="0" smtClean="0">
                <a:latin typeface="华文仿宋" pitchFamily="2" charset="-122"/>
                <a:ea typeface="华文仿宋" pitchFamily="2" charset="-122"/>
              </a:rPr>
              <a:t>数                        </a:t>
            </a: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，使得     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962083" y="225880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证明</a:t>
            </a:r>
          </a:p>
        </p:txBody>
      </p:sp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65534"/>
              </p:ext>
            </p:extLst>
          </p:nvPr>
        </p:nvGraphicFramePr>
        <p:xfrm>
          <a:off x="6720645" y="3015262"/>
          <a:ext cx="340305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45" y="3015262"/>
                        <a:ext cx="340305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99165"/>
              </p:ext>
            </p:extLst>
          </p:nvPr>
        </p:nvGraphicFramePr>
        <p:xfrm>
          <a:off x="3340700" y="5482214"/>
          <a:ext cx="3489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7" name="Equation" r:id="rId9" imgW="1574640" imgH="228600" progId="Equation.DSMT4">
                  <p:embed/>
                </p:oleObj>
              </mc:Choice>
              <mc:Fallback>
                <p:oleObj name="Equation" r:id="rId9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00" y="5482214"/>
                        <a:ext cx="34893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127671"/>
              </p:ext>
            </p:extLst>
          </p:nvPr>
        </p:nvGraphicFramePr>
        <p:xfrm>
          <a:off x="2879725" y="3695700"/>
          <a:ext cx="53832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Equation" r:id="rId11" imgW="2857320" imgH="228600" progId="Equation.DSMT4">
                  <p:embed/>
                </p:oleObj>
              </mc:Choice>
              <mc:Fallback>
                <p:oleObj name="Equation" r:id="rId11" imgW="285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695700"/>
                        <a:ext cx="53832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86532"/>
              </p:ext>
            </p:extLst>
          </p:nvPr>
        </p:nvGraphicFramePr>
        <p:xfrm>
          <a:off x="2499649" y="4685326"/>
          <a:ext cx="2706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Equation" r:id="rId13" imgW="1218960" imgH="228600" progId="Equation.DSMT4">
                  <p:embed/>
                </p:oleObj>
              </mc:Choice>
              <mc:Fallback>
                <p:oleObj name="Equation" r:id="rId13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49" y="4685326"/>
                        <a:ext cx="27066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04593" y="3740085"/>
            <a:ext cx="7273925" cy="266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于是有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0" lang="zh-CN" altLang="en-US" sz="2400" b="1" dirty="0">
              <a:latin typeface="华文仿宋" pitchFamily="2" charset="-122"/>
              <a:ea typeface="华文仿宋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0" lang="zh-CN" altLang="en-US" sz="2400" b="1" dirty="0">
              <a:latin typeface="华文仿宋" pitchFamily="2" charset="-122"/>
              <a:ea typeface="华文仿宋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400" b="1" dirty="0" smtClean="0">
                <a:latin typeface="华文仿宋" pitchFamily="2" charset="-122"/>
                <a:ea typeface="华文仿宋" pitchFamily="2" charset="-122"/>
              </a:rPr>
              <a:t>显然                                     </a:t>
            </a: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不全为零</a:t>
            </a:r>
            <a:r>
              <a:rPr kumimoji="0" lang="zh-CN" altLang="en-US" sz="24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endParaRPr kumimoji="0" lang="en-US" altLang="zh-CN" sz="2400" b="1" dirty="0" smtClean="0">
              <a:latin typeface="华文仿宋" pitchFamily="2" charset="-122"/>
              <a:ea typeface="华文仿宋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0" lang="en-US" altLang="zh-CN" sz="2400" b="1" dirty="0" smtClean="0">
              <a:latin typeface="华文仿宋" pitchFamily="2" charset="-122"/>
              <a:ea typeface="华文仿宋" pitchFamily="2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zh-CN" altLang="en-US" sz="2400" b="1" dirty="0" smtClean="0">
                <a:latin typeface="华文仿宋" pitchFamily="2" charset="-122"/>
                <a:ea typeface="华文仿宋" pitchFamily="2" charset="-122"/>
              </a:rPr>
              <a:t>所以向量组                                                </a:t>
            </a:r>
            <a:r>
              <a:rPr kumimoji="0" lang="zh-CN" altLang="en-US" sz="2400" b="1" dirty="0">
                <a:latin typeface="华文仿宋" pitchFamily="2" charset="-122"/>
                <a:ea typeface="华文仿宋" pitchFamily="2" charset="-122"/>
              </a:rPr>
              <a:t>线性相关。</a:t>
            </a:r>
          </a:p>
        </p:txBody>
      </p:sp>
    </p:spTree>
    <p:extLst>
      <p:ext uri="{BB962C8B-B14F-4D97-AF65-F5344CB8AC3E}">
        <p14:creationId xmlns:p14="http://schemas.microsoft.com/office/powerpoint/2010/main" val="26421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764286" y="1381377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62302" y="1381377"/>
            <a:ext cx="9916687" cy="221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     若向量组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线性相关， 则向量组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dirty="0" smtClean="0">
                <a:solidFill>
                  <a:srgbClr val="262BF6"/>
                </a:solidFill>
                <a:latin typeface="Cambria Math"/>
                <a:ea typeface="楷体_GB2312" pitchFamily="49" charset="-122"/>
              </a:rPr>
              <a:t>𝜶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rgbClr val="262BF6"/>
                </a:solidFill>
                <a:latin typeface="Cambria Math"/>
                <a:ea typeface="楷体_GB2312" pitchFamily="49" charset="-122"/>
              </a:rPr>
              <a:t>𝜶</a:t>
            </a:r>
            <a:r>
              <a:rPr kumimoji="1" lang="en-US" altLang="zh-CN" sz="2400" b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 dirty="0" err="1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+t</a:t>
            </a:r>
            <a:r>
              <a:rPr kumimoji="1" lang="en-US" altLang="zh-CN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也线性相关．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	其逆否命题也成立，即若向量组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线性无关，则向量组 </a:t>
            </a:r>
            <a:r>
              <a:rPr kumimoji="1" lang="en-US" altLang="zh-CN" sz="2400" b="1" i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262BF6"/>
                </a:solidFill>
                <a:latin typeface="Times New Roman" pitchFamily="18" charset="0"/>
                <a:ea typeface="楷体_GB2312" pitchFamily="49" charset="-122"/>
              </a:rPr>
              <a:t>也线性无关．</a:t>
            </a:r>
          </a:p>
        </p:txBody>
      </p:sp>
      <p:sp>
        <p:nvSpPr>
          <p:cNvPr id="2" name="矩形 1"/>
          <p:cNvSpPr/>
          <p:nvPr/>
        </p:nvSpPr>
        <p:spPr>
          <a:xfrm>
            <a:off x="4609723" y="190461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部分相关，整体必相关</a:t>
            </a:r>
            <a:endParaRPr lang="zh-CN" altLang="en-US" sz="2400" kern="0" dirty="0" smtClean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9723" y="293657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整体无关，部分必无关</a:t>
            </a:r>
            <a:endParaRPr lang="zh-CN" altLang="en-US" sz="2400" kern="0" dirty="0" smtClean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71549"/>
              </p:ext>
            </p:extLst>
          </p:nvPr>
        </p:nvGraphicFramePr>
        <p:xfrm>
          <a:off x="2257839" y="4377117"/>
          <a:ext cx="4878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3" imgW="2273040" imgH="228600" progId="Equation.DSMT4">
                  <p:embed/>
                </p:oleObj>
              </mc:Choice>
              <mc:Fallback>
                <p:oleObj name="Equation" r:id="rId3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839" y="4377117"/>
                        <a:ext cx="48783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64719"/>
              </p:ext>
            </p:extLst>
          </p:nvPr>
        </p:nvGraphicFramePr>
        <p:xfrm>
          <a:off x="2224597" y="3853897"/>
          <a:ext cx="908939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5" imgW="4330440" imgH="228600" progId="Equation.DSMT4">
                  <p:embed/>
                </p:oleObj>
              </mc:Choice>
              <mc:Fallback>
                <p:oleObj name="Equation" r:id="rId5" imgW="433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597" y="3853897"/>
                        <a:ext cx="908939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895669" y="3853897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7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" grpId="0"/>
      <p:bldP spid="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27682"/>
              </p:ext>
            </p:extLst>
          </p:nvPr>
        </p:nvGraphicFramePr>
        <p:xfrm>
          <a:off x="1889985" y="3114796"/>
          <a:ext cx="4073631" cy="49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Equation" r:id="rId3" imgW="1892160" imgH="228600" progId="Equation.DSMT4">
                  <p:embed/>
                </p:oleObj>
              </mc:Choice>
              <mc:Fallback>
                <p:oleObj name="Equation" r:id="rId3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85" y="3114796"/>
                        <a:ext cx="4073631" cy="495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24832"/>
              </p:ext>
            </p:extLst>
          </p:nvPr>
        </p:nvGraphicFramePr>
        <p:xfrm>
          <a:off x="3853165" y="2443642"/>
          <a:ext cx="4908697" cy="46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Equation" r:id="rId5" imgW="2400120" imgH="228600" progId="Equation.DSMT4">
                  <p:embed/>
                </p:oleObj>
              </mc:Choice>
              <mc:Fallback>
                <p:oleObj name="Equation" r:id="rId5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165" y="2443642"/>
                        <a:ext cx="4908697" cy="462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1830"/>
              </p:ext>
            </p:extLst>
          </p:nvPr>
        </p:nvGraphicFramePr>
        <p:xfrm>
          <a:off x="6091368" y="3073852"/>
          <a:ext cx="4895082" cy="46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7" imgW="2438280" imgH="228600" progId="Equation.DSMT4">
                  <p:embed/>
                </p:oleObj>
              </mc:Choice>
              <mc:Fallback>
                <p:oleObj name="Equation" r:id="rId7" imgW="243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368" y="3073852"/>
                        <a:ext cx="4895082" cy="462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07405"/>
              </p:ext>
            </p:extLst>
          </p:nvPr>
        </p:nvGraphicFramePr>
        <p:xfrm>
          <a:off x="3902371" y="3747657"/>
          <a:ext cx="4545593" cy="53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9" imgW="1930320" imgH="228600" progId="Equation.DSMT4">
                  <p:embed/>
                </p:oleObj>
              </mc:Choice>
              <mc:Fallback>
                <p:oleObj name="Equation" r:id="rId9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371" y="3747657"/>
                        <a:ext cx="4545593" cy="53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708424" y="235803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证明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913133"/>
              </p:ext>
            </p:extLst>
          </p:nvPr>
        </p:nvGraphicFramePr>
        <p:xfrm>
          <a:off x="1739813" y="5147424"/>
          <a:ext cx="4286819" cy="47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9" name="Equation" r:id="rId11" imgW="2044440" imgH="228600" progId="Equation.DSMT4">
                  <p:embed/>
                </p:oleObj>
              </mc:Choice>
              <mc:Fallback>
                <p:oleObj name="Equation" r:id="rId11" imgW="2044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13" y="5147424"/>
                        <a:ext cx="4286819" cy="478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69402"/>
              </p:ext>
            </p:extLst>
          </p:nvPr>
        </p:nvGraphicFramePr>
        <p:xfrm>
          <a:off x="6231703" y="5102336"/>
          <a:ext cx="1547520" cy="42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0" name="Equation" r:id="rId13" imgW="698400" imgH="190440" progId="Equation.DSMT4">
                  <p:embed/>
                </p:oleObj>
              </mc:Choice>
              <mc:Fallback>
                <p:oleObj name="Equation" r:id="rId13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703" y="5102336"/>
                        <a:ext cx="1547520" cy="425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90999"/>
              </p:ext>
            </p:extLst>
          </p:nvPr>
        </p:nvGraphicFramePr>
        <p:xfrm>
          <a:off x="4679511" y="4383114"/>
          <a:ext cx="4368674" cy="53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Equation" r:id="rId15" imgW="1625400" imgH="228600" progId="Equation.DSMT4">
                  <p:embed/>
                </p:oleObj>
              </mc:Choice>
              <mc:Fallback>
                <p:oleObj name="Equation" r:id="rId15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11" y="4383114"/>
                        <a:ext cx="4368674" cy="531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07733"/>
              </p:ext>
            </p:extLst>
          </p:nvPr>
        </p:nvGraphicFramePr>
        <p:xfrm>
          <a:off x="2808226" y="5758538"/>
          <a:ext cx="4432783" cy="7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17" imgW="1892160" imgH="393480" progId="Equation.DSMT4">
                  <p:embed/>
                </p:oleObj>
              </mc:Choice>
              <mc:Fallback>
                <p:oleObj name="Equation" r:id="rId17" imgW="1892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26" y="5758538"/>
                        <a:ext cx="4432783" cy="73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79312"/>
              </p:ext>
            </p:extLst>
          </p:nvPr>
        </p:nvGraphicFramePr>
        <p:xfrm>
          <a:off x="1611235" y="4404762"/>
          <a:ext cx="2576947" cy="4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19" imgW="1180800" imgH="215640" progId="Equation.DSMT4">
                  <p:embed/>
                </p:oleObj>
              </mc:Choice>
              <mc:Fallback>
                <p:oleObj name="Equation" r:id="rId19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235" y="4404762"/>
                        <a:ext cx="2576947" cy="47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11235" y="5866235"/>
            <a:ext cx="73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故</a:t>
            </a:r>
            <a:endParaRPr lang="zh-CN" altLang="en-US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41855"/>
              </p:ext>
            </p:extLst>
          </p:nvPr>
        </p:nvGraphicFramePr>
        <p:xfrm>
          <a:off x="1902997" y="1743099"/>
          <a:ext cx="4878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4" name="Equation" r:id="rId21" imgW="2273040" imgH="228600" progId="Equation.DSMT4">
                  <p:embed/>
                </p:oleObj>
              </mc:Choice>
              <mc:Fallback>
                <p:oleObj name="Equation" r:id="rId21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997" y="1743099"/>
                        <a:ext cx="48783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69883"/>
              </p:ext>
            </p:extLst>
          </p:nvPr>
        </p:nvGraphicFramePr>
        <p:xfrm>
          <a:off x="1869755" y="1219879"/>
          <a:ext cx="908939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5" name="Equation" r:id="rId23" imgW="4330440" imgH="228600" progId="Equation.DSMT4">
                  <p:embed/>
                </p:oleObj>
              </mc:Choice>
              <mc:Fallback>
                <p:oleObj name="Equation" r:id="rId23" imgW="433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755" y="1219879"/>
                        <a:ext cx="908939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0827" y="1219879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1889985" y="2358030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充分性证明</a:t>
            </a:r>
          </a:p>
        </p:txBody>
      </p:sp>
    </p:spTree>
    <p:extLst>
      <p:ext uri="{BB962C8B-B14F-4D97-AF65-F5344CB8AC3E}">
        <p14:creationId xmlns:p14="http://schemas.microsoft.com/office/powerpoint/2010/main" val="35244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326177" y="2666576"/>
            <a:ext cx="6913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再证表示方法唯一</a:t>
            </a:r>
          </a:p>
        </p:txBody>
      </p:sp>
      <p:sp>
        <p:nvSpPr>
          <p:cNvPr id="2" name="矩形 1"/>
          <p:cNvSpPr/>
          <p:nvPr/>
        </p:nvSpPr>
        <p:spPr>
          <a:xfrm>
            <a:off x="1934293" y="3419951"/>
            <a:ext cx="2911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如果</a:t>
            </a:r>
            <a:r>
              <a:rPr lang="zh-CN" altLang="en-US" sz="2400" i="1" kern="0" dirty="0">
                <a:solidFill>
                  <a:sysClr val="windowText" lastClr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𝛃</a:t>
            </a:r>
            <a:r>
              <a:rPr lang="zh-CN" altLang="en-US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还可以表示为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35880"/>
              </p:ext>
            </p:extLst>
          </p:nvPr>
        </p:nvGraphicFramePr>
        <p:xfrm>
          <a:off x="2047165" y="5095829"/>
          <a:ext cx="3891603" cy="50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3" imgW="1777680" imgH="228600" progId="Equation.DSMT4">
                  <p:embed/>
                </p:oleObj>
              </mc:Choice>
              <mc:Fallback>
                <p:oleObj name="Equation" r:id="rId3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165" y="5095829"/>
                        <a:ext cx="3891603" cy="500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61069"/>
              </p:ext>
            </p:extLst>
          </p:nvPr>
        </p:nvGraphicFramePr>
        <p:xfrm>
          <a:off x="4845678" y="3409319"/>
          <a:ext cx="3165569" cy="48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678" y="3409319"/>
                        <a:ext cx="3165569" cy="482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0416"/>
              </p:ext>
            </p:extLst>
          </p:nvPr>
        </p:nvGraphicFramePr>
        <p:xfrm>
          <a:off x="3090367" y="3974473"/>
          <a:ext cx="6381180" cy="92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7" imgW="2730240" imgH="393480" progId="Equation.DSMT4">
                  <p:embed/>
                </p:oleObj>
              </mc:Choice>
              <mc:Fallback>
                <p:oleObj name="Equation" r:id="rId7" imgW="2730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367" y="3974473"/>
                        <a:ext cx="6381180" cy="92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8032"/>
              </p:ext>
            </p:extLst>
          </p:nvPr>
        </p:nvGraphicFramePr>
        <p:xfrm>
          <a:off x="6399033" y="4973164"/>
          <a:ext cx="2840707" cy="78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9" imgW="1434960" imgH="393480" progId="Equation.DSMT4">
                  <p:embed/>
                </p:oleObj>
              </mc:Choice>
              <mc:Fallback>
                <p:oleObj name="Equation" r:id="rId9" imgW="1434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033" y="4973164"/>
                        <a:ext cx="2840707" cy="785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926078" y="420811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则有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08675"/>
              </p:ext>
            </p:extLst>
          </p:nvPr>
        </p:nvGraphicFramePr>
        <p:xfrm>
          <a:off x="2129773" y="5781036"/>
          <a:ext cx="3500439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1" imgW="1765080" imgH="393480" progId="Equation.DSMT4">
                  <p:embed/>
                </p:oleObj>
              </mc:Choice>
              <mc:Fallback>
                <p:oleObj name="Equation" r:id="rId11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773" y="5781036"/>
                        <a:ext cx="3500439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31595"/>
              </p:ext>
            </p:extLst>
          </p:nvPr>
        </p:nvGraphicFramePr>
        <p:xfrm>
          <a:off x="1902997" y="1743099"/>
          <a:ext cx="4878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13" imgW="2273040" imgH="228600" progId="Equation.DSMT4">
                  <p:embed/>
                </p:oleObj>
              </mc:Choice>
              <mc:Fallback>
                <p:oleObj name="Equation" r:id="rId13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997" y="1743099"/>
                        <a:ext cx="48783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88737"/>
              </p:ext>
            </p:extLst>
          </p:nvPr>
        </p:nvGraphicFramePr>
        <p:xfrm>
          <a:off x="1869755" y="1219879"/>
          <a:ext cx="908939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15" imgW="4330440" imgH="228600" progId="Equation.DSMT4">
                  <p:embed/>
                </p:oleObj>
              </mc:Choice>
              <mc:Fallback>
                <p:oleObj name="Equation" r:id="rId15" imgW="433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755" y="1219879"/>
                        <a:ext cx="908939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540827" y="1219879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6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线性空间的定义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58887" y="3496575"/>
            <a:ext cx="6119813" cy="519113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3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．线性空间的判定：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8312" y="1171248"/>
            <a:ext cx="109548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　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． 凡满足以上八条规则的加法及数量乘法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也</a:t>
            </a:r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称为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线性运算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．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58887" y="2205038"/>
            <a:ext cx="9782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．线性空间的元素也称为向量，线性空间也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称</a:t>
            </a:r>
            <a:r>
              <a:rPr lang="zh-CN" altLang="en-US" sz="2800" b="1" kern="0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向量空间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．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042987" y="4395385"/>
            <a:ext cx="99980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若集合对于定义的加法和数乘运算不封闭，</a:t>
            </a:r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或者运算封闭但不满足八条规则中的任一条，则此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集合</a:t>
            </a:r>
            <a:r>
              <a:rPr lang="zh-CN" altLang="en-US" sz="2800" b="1" kern="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就不能构成线性空间．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7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39364"/>
              </p:ext>
            </p:extLst>
          </p:nvPr>
        </p:nvGraphicFramePr>
        <p:xfrm>
          <a:off x="1889985" y="4357072"/>
          <a:ext cx="4427869" cy="48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8" name="Equation" r:id="rId3" imgW="2108160" imgH="228600" progId="Equation.DSMT4">
                  <p:embed/>
                </p:oleObj>
              </mc:Choice>
              <mc:Fallback>
                <p:oleObj name="Equation" r:id="rId3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85" y="4357072"/>
                        <a:ext cx="4427869" cy="483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95184"/>
              </p:ext>
            </p:extLst>
          </p:nvPr>
        </p:nvGraphicFramePr>
        <p:xfrm>
          <a:off x="1973263" y="3030538"/>
          <a:ext cx="45450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9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030538"/>
                        <a:ext cx="4545012" cy="46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017768"/>
              </p:ext>
            </p:extLst>
          </p:nvPr>
        </p:nvGraphicFramePr>
        <p:xfrm>
          <a:off x="6670912" y="4342737"/>
          <a:ext cx="4689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912" y="4342737"/>
                        <a:ext cx="4689475" cy="461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13554"/>
              </p:ext>
            </p:extLst>
          </p:nvPr>
        </p:nvGraphicFramePr>
        <p:xfrm>
          <a:off x="6813622" y="2997793"/>
          <a:ext cx="3422199" cy="48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1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622" y="2997793"/>
                        <a:ext cx="3422199" cy="48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06020"/>
              </p:ext>
            </p:extLst>
          </p:nvPr>
        </p:nvGraphicFramePr>
        <p:xfrm>
          <a:off x="5445562" y="4942859"/>
          <a:ext cx="3302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2" name="Equation" r:id="rId11" imgW="1574640" imgH="228600" progId="Equation.DSMT4">
                  <p:embed/>
                </p:oleObj>
              </mc:Choice>
              <mc:Fallback>
                <p:oleObj name="Equation" r:id="rId11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562" y="4942859"/>
                        <a:ext cx="3302000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53715"/>
              </p:ext>
            </p:extLst>
          </p:nvPr>
        </p:nvGraphicFramePr>
        <p:xfrm>
          <a:off x="1889985" y="4992095"/>
          <a:ext cx="32575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name="Equation" r:id="rId13" imgW="1625400" imgH="228600" progId="Equation.DSMT4">
                  <p:embed/>
                </p:oleObj>
              </mc:Choice>
              <mc:Fallback>
                <p:oleObj name="Equation" r:id="rId13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85" y="4992095"/>
                        <a:ext cx="3257550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27882"/>
              </p:ext>
            </p:extLst>
          </p:nvPr>
        </p:nvGraphicFramePr>
        <p:xfrm>
          <a:off x="3820662" y="2358030"/>
          <a:ext cx="4914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name="Equation" r:id="rId15" imgW="1828800" imgH="228600" progId="Equation.DSMT4">
                  <p:embed/>
                </p:oleObj>
              </mc:Choice>
              <mc:Fallback>
                <p:oleObj name="Equation" r:id="rId15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662" y="2358030"/>
                        <a:ext cx="49149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26417"/>
              </p:ext>
            </p:extLst>
          </p:nvPr>
        </p:nvGraphicFramePr>
        <p:xfrm>
          <a:off x="1902997" y="1743099"/>
          <a:ext cx="4878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5" name="Equation" r:id="rId17" imgW="2273040" imgH="228600" progId="Equation.DSMT4">
                  <p:embed/>
                </p:oleObj>
              </mc:Choice>
              <mc:Fallback>
                <p:oleObj name="Equation" r:id="rId17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997" y="1743099"/>
                        <a:ext cx="4878388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49879"/>
              </p:ext>
            </p:extLst>
          </p:nvPr>
        </p:nvGraphicFramePr>
        <p:xfrm>
          <a:off x="1869755" y="1219879"/>
          <a:ext cx="908939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6" name="Equation" r:id="rId19" imgW="4330440" imgH="228600" progId="Equation.DSMT4">
                  <p:embed/>
                </p:oleObj>
              </mc:Choice>
              <mc:Fallback>
                <p:oleObj name="Equation" r:id="rId19" imgW="433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755" y="1219879"/>
                        <a:ext cx="908939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40827" y="1219879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1889985" y="2358030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必要性证明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5759"/>
              </p:ext>
            </p:extLst>
          </p:nvPr>
        </p:nvGraphicFramePr>
        <p:xfrm>
          <a:off x="1976313" y="3654425"/>
          <a:ext cx="6899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7" name="Equation" r:id="rId21" imgW="3251160" imgH="228600" progId="Equation.DSMT4">
                  <p:embed/>
                </p:oleObj>
              </mc:Choice>
              <mc:Fallback>
                <p:oleObj name="Equation" r:id="rId21" imgW="325116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313" y="3654425"/>
                        <a:ext cx="6899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0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853008" y="1381377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40015"/>
              </p:ext>
            </p:extLst>
          </p:nvPr>
        </p:nvGraphicFramePr>
        <p:xfrm>
          <a:off x="2296748" y="1381377"/>
          <a:ext cx="7213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3" imgW="6248160" imgH="850680" progId="Equation.DSMT4">
                  <p:embed/>
                </p:oleObj>
              </mc:Choice>
              <mc:Fallback>
                <p:oleObj name="Equation" r:id="rId3" imgW="62481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748" y="1381377"/>
                        <a:ext cx="7213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796067" y="237319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证明</a:t>
            </a:r>
          </a:p>
        </p:txBody>
      </p:sp>
      <p:graphicFrame>
        <p:nvGraphicFramePr>
          <p:cNvPr id="4" name="对象 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08338"/>
              </p:ext>
            </p:extLst>
          </p:nvPr>
        </p:nvGraphicFramePr>
        <p:xfrm>
          <a:off x="2313319" y="2486839"/>
          <a:ext cx="50371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5" imgW="5321160" imgH="431640" progId="Equation.DSMT4">
                  <p:embed/>
                </p:oleObj>
              </mc:Choice>
              <mc:Fallback>
                <p:oleObj name="Equation" r:id="rId5" imgW="5321160" imgH="431640" progId="Equation.DSMT4">
                  <p:embed/>
                  <p:pic>
                    <p:nvPicPr>
                      <p:cNvPr id="0" name="对象 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319" y="2486839"/>
                        <a:ext cx="50371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75841"/>
              </p:ext>
            </p:extLst>
          </p:nvPr>
        </p:nvGraphicFramePr>
        <p:xfrm>
          <a:off x="2273300" y="3227388"/>
          <a:ext cx="67452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7" imgW="5841720" imgH="380880" progId="Equation.DSMT4">
                  <p:embed/>
                </p:oleObj>
              </mc:Choice>
              <mc:Fallback>
                <p:oleObj name="Equation" r:id="rId7" imgW="5841720" imgH="380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227388"/>
                        <a:ext cx="67452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91068"/>
              </p:ext>
            </p:extLst>
          </p:nvPr>
        </p:nvGraphicFramePr>
        <p:xfrm>
          <a:off x="4263955" y="5813330"/>
          <a:ext cx="26908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9" name="Equation" r:id="rId9" imgW="1346040" imgH="253800" progId="Equation.DSMT4">
                  <p:embed/>
                </p:oleObj>
              </mc:Choice>
              <mc:Fallback>
                <p:oleObj name="Equation" r:id="rId9" imgW="134604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955" y="5813330"/>
                        <a:ext cx="26908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67882"/>
              </p:ext>
            </p:extLst>
          </p:nvPr>
        </p:nvGraphicFramePr>
        <p:xfrm>
          <a:off x="2313319" y="3640873"/>
          <a:ext cx="66008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0" name="Equation" r:id="rId11" imgW="3301920" imgH="939600" progId="Equation.DSMT4">
                  <p:embed/>
                </p:oleObj>
              </mc:Choice>
              <mc:Fallback>
                <p:oleObj name="Equation" r:id="rId11" imgW="3301920" imgH="939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319" y="3640873"/>
                        <a:ext cx="66008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8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18697"/>
              </p:ext>
            </p:extLst>
          </p:nvPr>
        </p:nvGraphicFramePr>
        <p:xfrm>
          <a:off x="3605213" y="881063"/>
          <a:ext cx="3679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1" name="Equation" r:id="rId3" imgW="1841400" imgH="939600" progId="Equation.DSMT4">
                  <p:embed/>
                </p:oleObj>
              </mc:Choice>
              <mc:Fallback>
                <p:oleObj name="Equation" r:id="rId3" imgW="1841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881063"/>
                        <a:ext cx="36798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51128" y="1554665"/>
            <a:ext cx="221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仿宋" pitchFamily="2" charset="-122"/>
                <a:ea typeface="华文仿宋" pitchFamily="2" charset="-122"/>
              </a:rPr>
              <a:t>代入（∗）得</a:t>
            </a:r>
            <a:endParaRPr lang="zh-CN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81955"/>
              </p:ext>
            </p:extLst>
          </p:nvPr>
        </p:nvGraphicFramePr>
        <p:xfrm>
          <a:off x="7816850" y="1597025"/>
          <a:ext cx="2487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2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1597025"/>
                        <a:ext cx="2487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71852"/>
              </p:ext>
            </p:extLst>
          </p:nvPr>
        </p:nvGraphicFramePr>
        <p:xfrm>
          <a:off x="1351128" y="2700101"/>
          <a:ext cx="583723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3" name="Equation" r:id="rId7" imgW="2920680" imgH="939600" progId="Equation.DSMT4">
                  <p:embed/>
                </p:oleObj>
              </mc:Choice>
              <mc:Fallback>
                <p:oleObj name="Equation" r:id="rId7" imgW="2920680" imgH="939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28" y="2700101"/>
                        <a:ext cx="5837237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3953"/>
              </p:ext>
            </p:extLst>
          </p:nvPr>
        </p:nvGraphicFramePr>
        <p:xfrm>
          <a:off x="1378529" y="4971743"/>
          <a:ext cx="72977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4" name="Equation" r:id="rId9" imgW="7708680" imgH="431640" progId="Equation.DSMT4">
                  <p:embed/>
                </p:oleObj>
              </mc:Choice>
              <mc:Fallback>
                <p:oleObj name="Equation" r:id="rId9" imgW="7708680" imgH="431640" progId="Equation.DSMT4">
                  <p:embed/>
                  <p:pic>
                    <p:nvPicPr>
                      <p:cNvPr id="0" name="对象 3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529" y="4971743"/>
                        <a:ext cx="7297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06905"/>
              </p:ext>
            </p:extLst>
          </p:nvPr>
        </p:nvGraphicFramePr>
        <p:xfrm>
          <a:off x="1351128" y="5882280"/>
          <a:ext cx="50434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Equation" r:id="rId11" imgW="4368600" imgH="380880" progId="Equation.DSMT4">
                  <p:embed/>
                </p:oleObj>
              </mc:Choice>
              <mc:Fallback>
                <p:oleObj name="Equation" r:id="rId11" imgW="4368600" imgH="380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28" y="5882280"/>
                        <a:ext cx="50434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965670" y="1308413"/>
            <a:ext cx="8291513" cy="523875"/>
            <a:chOff x="385" y="314"/>
            <a:chExt cx="5223" cy="330"/>
          </a:xfrm>
        </p:grpSpPr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85" y="314"/>
              <a:ext cx="27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推论   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若向量组  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3152" y="314"/>
              <a:ext cx="22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可经向量组 </a:t>
              </a:r>
              <a:r>
                <a: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19" name="Object 17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505489"/>
                </p:ext>
              </p:extLst>
            </p:nvPr>
          </p:nvGraphicFramePr>
          <p:xfrm>
            <a:off x="2081" y="314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4" name="Equation" r:id="rId3" imgW="1777680" imgH="431640" progId="Equation.DSMT4">
                    <p:embed/>
                  </p:oleObj>
                </mc:Choice>
                <mc:Fallback>
                  <p:oleObj name="Equation" r:id="rId3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14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014422"/>
                </p:ext>
              </p:extLst>
            </p:nvPr>
          </p:nvGraphicFramePr>
          <p:xfrm>
            <a:off x="4472" y="343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5" name="Equation" r:id="rId5" imgW="1803240" imgH="431640" progId="Equation.DSMT4">
                    <p:embed/>
                  </p:oleObj>
                </mc:Choice>
                <mc:Fallback>
                  <p:oleObj name="Equation" r:id="rId5" imgW="18032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343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105958" y="1897355"/>
            <a:ext cx="7546975" cy="523874"/>
            <a:chOff x="655" y="3113"/>
            <a:chExt cx="4754" cy="330"/>
          </a:xfrm>
        </p:grpSpPr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655" y="3113"/>
              <a:ext cx="15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线性表出，且</a:t>
              </a:r>
              <a:r>
                <a:rPr kumimoji="1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3216" y="3113"/>
              <a:ext cx="20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线线性无关</a:t>
              </a:r>
              <a:r>
                <a:rPr kumimoji="1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，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则     </a:t>
              </a:r>
              <a:r>
                <a:rPr kumimoji="1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262BF6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24" name="Object 19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807178"/>
                </p:ext>
              </p:extLst>
            </p:nvPr>
          </p:nvGraphicFramePr>
          <p:xfrm>
            <a:off x="2123" y="3113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6" name="Equation" r:id="rId7" imgW="1777680" imgH="431640" progId="Equation.DSMT4">
                    <p:embed/>
                  </p:oleObj>
                </mc:Choice>
                <mc:Fallback>
                  <p:oleObj name="Equation" r:id="rId7" imgW="17776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3113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956901"/>
                </p:ext>
              </p:extLst>
            </p:nvPr>
          </p:nvGraphicFramePr>
          <p:xfrm>
            <a:off x="4897" y="3158"/>
            <a:ext cx="5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7" name="Equation" r:id="rId9" imgW="812520" imgH="291960" progId="Equation.DSMT4">
                    <p:embed/>
                  </p:oleObj>
                </mc:Choice>
                <mc:Fallback>
                  <p:oleObj name="Equation" r:id="rId9" imgW="81252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3158"/>
                          <a:ext cx="51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981556" y="3259789"/>
            <a:ext cx="9467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推论</a:t>
            </a:r>
            <a:r>
              <a:rPr kumimoji="1" lang="zh-CN" altLang="en-US" sz="2800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　</a:t>
            </a:r>
            <a:r>
              <a:rPr kumimoji="1" lang="zh-CN" altLang="en-US" sz="2800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两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个线性无关的等价向量组必含相同</a:t>
            </a:r>
            <a:r>
              <a:rPr kumimoji="1" lang="zh-CN" altLang="en-US" sz="2800" b="1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个数</a:t>
            </a:r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的向量</a:t>
            </a:r>
            <a:r>
              <a:rPr kumimoji="1" lang="en-US" altLang="zh-CN" sz="2800" dirty="0" smtClean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kumimoji="1" lang="zh-CN" altLang="en-US" sz="2800" dirty="0">
              <a:solidFill>
                <a:srgbClr val="262BF6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900382" y="4176572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66243"/>
              </p:ext>
            </p:extLst>
          </p:nvPr>
        </p:nvGraphicFramePr>
        <p:xfrm>
          <a:off x="2312954" y="4176573"/>
          <a:ext cx="8135818" cy="152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Equation" r:id="rId11" imgW="7022880" imgH="1320480" progId="Equation.DSMT4">
                  <p:embed/>
                </p:oleObj>
              </mc:Choice>
              <mc:Fallback>
                <p:oleObj name="Equation" r:id="rId11" imgW="7022880" imgH="1320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54" y="4176573"/>
                        <a:ext cx="8135818" cy="1527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27937"/>
              </p:ext>
            </p:extLst>
          </p:nvPr>
        </p:nvGraphicFramePr>
        <p:xfrm>
          <a:off x="2312953" y="2663008"/>
          <a:ext cx="7496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Equation" r:id="rId13" imgW="7226280" imgH="444240" progId="Equation.DSMT4">
                  <p:embed/>
                </p:oleObj>
              </mc:Choice>
              <mc:Fallback>
                <p:oleObj name="Equation" r:id="rId13" imgW="7226280" imgH="444240" progId="Equation.DSMT4">
                  <p:embed/>
                  <p:pic>
                    <p:nvPicPr>
                      <p:cNvPr id="0" name="对象 3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53" y="2663008"/>
                        <a:ext cx="74961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4759" y="262287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262BF6"/>
                </a:solidFill>
                <a:latin typeface="华文仿宋" pitchFamily="2" charset="-122"/>
                <a:ea typeface="华文仿宋" pitchFamily="2" charset="-122"/>
              </a:rPr>
              <a:t>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4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900382" y="1133120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6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56979"/>
              </p:ext>
            </p:extLst>
          </p:nvPr>
        </p:nvGraphicFramePr>
        <p:xfrm>
          <a:off x="2312954" y="1133122"/>
          <a:ext cx="7649912" cy="143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Equation" r:id="rId3" imgW="7022880" imgH="1320480" progId="Equation.DSMT4">
                  <p:embed/>
                </p:oleObj>
              </mc:Choice>
              <mc:Fallback>
                <p:oleObj name="Equation" r:id="rId3" imgW="702288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54" y="1133122"/>
                        <a:ext cx="7649912" cy="143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1070608" y="280992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kern="0" dirty="0" smtClean="0">
                <a:solidFill>
                  <a:srgbClr val="FF3300"/>
                </a:solidFill>
                <a:latin typeface="华文仿宋" pitchFamily="2" charset="-122"/>
                <a:ea typeface="华文仿宋" pitchFamily="2" charset="-122"/>
              </a:rPr>
              <a:t>证明</a:t>
            </a:r>
          </a:p>
        </p:txBody>
      </p:sp>
      <p:graphicFrame>
        <p:nvGraphicFramePr>
          <p:cNvPr id="2" name="对象 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98335"/>
              </p:ext>
            </p:extLst>
          </p:nvPr>
        </p:nvGraphicFramePr>
        <p:xfrm>
          <a:off x="2474225" y="2809923"/>
          <a:ext cx="2971337" cy="37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Equation" r:id="rId5" imgW="3276360" imgH="431640" progId="Equation.DSMT4">
                  <p:embed/>
                </p:oleObj>
              </mc:Choice>
              <mc:Fallback>
                <p:oleObj name="Equation" r:id="rId5" imgW="3276360" imgH="431640" progId="Equation.DSMT4">
                  <p:embed/>
                  <p:pic>
                    <p:nvPicPr>
                      <p:cNvPr id="0" name="对象 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25" y="2809923"/>
                        <a:ext cx="2971337" cy="374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93142"/>
              </p:ext>
            </p:extLst>
          </p:nvPr>
        </p:nvGraphicFramePr>
        <p:xfrm>
          <a:off x="6320312" y="2809923"/>
          <a:ext cx="4447772" cy="35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Equation" r:id="rId7" imgW="5460840" imgH="431640" progId="Equation.DSMT4">
                  <p:embed/>
                </p:oleObj>
              </mc:Choice>
              <mc:Fallback>
                <p:oleObj name="Equation" r:id="rId7" imgW="5460840" imgH="431640" progId="Equation.DSMT4">
                  <p:embed/>
                  <p:pic>
                    <p:nvPicPr>
                      <p:cNvPr id="0" name="对象 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0312" y="2809923"/>
                        <a:ext cx="4447772" cy="35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53895"/>
              </p:ext>
            </p:extLst>
          </p:nvPr>
        </p:nvGraphicFramePr>
        <p:xfrm>
          <a:off x="2319339" y="3452813"/>
          <a:ext cx="4763850" cy="49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" name="Equation" r:id="rId9" imgW="2463480" imgH="253800" progId="Equation.DSMT4">
                  <p:embed/>
                </p:oleObj>
              </mc:Choice>
              <mc:Fallback>
                <p:oleObj name="Equation" r:id="rId9" imgW="2463480" imgH="253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9" y="3452813"/>
                        <a:ext cx="4763850" cy="49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16528"/>
              </p:ext>
            </p:extLst>
          </p:nvPr>
        </p:nvGraphicFramePr>
        <p:xfrm>
          <a:off x="7452271" y="3535435"/>
          <a:ext cx="2974619" cy="35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11" imgW="3162240" imgH="380880" progId="Equation.DSMT4">
                  <p:embed/>
                </p:oleObj>
              </mc:Choice>
              <mc:Fallback>
                <p:oleObj name="Equation" r:id="rId11" imgW="3162240" imgH="380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271" y="3535435"/>
                        <a:ext cx="2974619" cy="35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71736"/>
              </p:ext>
            </p:extLst>
          </p:nvPr>
        </p:nvGraphicFramePr>
        <p:xfrm>
          <a:off x="2360692" y="4264688"/>
          <a:ext cx="5411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13" imgW="5981400" imgH="431640" progId="Equation.DSMT4">
                  <p:embed/>
                </p:oleObj>
              </mc:Choice>
              <mc:Fallback>
                <p:oleObj name="Equation" r:id="rId13" imgW="5981400" imgH="431640" progId="Equation.DSMT4">
                  <p:embed/>
                  <p:pic>
                    <p:nvPicPr>
                      <p:cNvPr id="0" name="对象 5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92" y="4264688"/>
                        <a:ext cx="54117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左右箭头 15"/>
          <p:cNvSpPr/>
          <p:nvPr/>
        </p:nvSpPr>
        <p:spPr>
          <a:xfrm>
            <a:off x="5656991" y="2868390"/>
            <a:ext cx="504967" cy="245659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rgbClr val="3366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7" name="对象 16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920491"/>
              </p:ext>
            </p:extLst>
          </p:nvPr>
        </p:nvGraphicFramePr>
        <p:xfrm>
          <a:off x="8554564" y="5379177"/>
          <a:ext cx="22161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15" imgW="2450880" imgH="393480" progId="Equation.DSMT4">
                  <p:embed/>
                </p:oleObj>
              </mc:Choice>
              <mc:Fallback>
                <p:oleObj name="Equation" r:id="rId15" imgW="2450880" imgH="393480" progId="Equation.DSMT4">
                  <p:embed/>
                  <p:pic>
                    <p:nvPicPr>
                      <p:cNvPr id="0" name="对象 5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564" y="5379177"/>
                        <a:ext cx="22161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右箭头 31"/>
          <p:cNvSpPr/>
          <p:nvPr/>
        </p:nvSpPr>
        <p:spPr>
          <a:xfrm>
            <a:off x="2108209" y="5410630"/>
            <a:ext cx="504967" cy="245659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rgbClr val="3366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45728"/>
              </p:ext>
            </p:extLst>
          </p:nvPr>
        </p:nvGraphicFramePr>
        <p:xfrm>
          <a:off x="2899212" y="4684241"/>
          <a:ext cx="4552466" cy="18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17" imgW="2374560" imgH="939600" progId="Equation.DSMT4">
                  <p:embed/>
                </p:oleObj>
              </mc:Choice>
              <mc:Fallback>
                <p:oleObj name="Equation" r:id="rId17" imgW="2374560" imgH="939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212" y="4684241"/>
                        <a:ext cx="4552466" cy="18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左右箭头 33"/>
          <p:cNvSpPr/>
          <p:nvPr/>
        </p:nvSpPr>
        <p:spPr>
          <a:xfrm>
            <a:off x="7691676" y="5434942"/>
            <a:ext cx="504967" cy="245659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rgbClr val="3366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左右箭头 34"/>
          <p:cNvSpPr/>
          <p:nvPr/>
        </p:nvSpPr>
        <p:spPr>
          <a:xfrm>
            <a:off x="7691676" y="5969479"/>
            <a:ext cx="504967" cy="245659"/>
          </a:xfrm>
          <a:prstGeom prst="left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rgbClr val="3366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9" name="对象 28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07800"/>
              </p:ext>
            </p:extLst>
          </p:nvPr>
        </p:nvGraphicFramePr>
        <p:xfrm>
          <a:off x="8614581" y="5933943"/>
          <a:ext cx="10906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6" name="Equation" r:id="rId19" imgW="1206360" imgH="393480" progId="Equation.DSMT4">
                  <p:embed/>
                </p:oleObj>
              </mc:Choice>
              <mc:Fallback>
                <p:oleObj name="Equation" r:id="rId19" imgW="1206360" imgH="393480" progId="Equation.DSMT4">
                  <p:embed/>
                  <p:pic>
                    <p:nvPicPr>
                      <p:cNvPr id="0" name="对象 16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581" y="5933943"/>
                        <a:ext cx="10906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7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32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0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06385"/>
              </p:ext>
            </p:extLst>
          </p:nvPr>
        </p:nvGraphicFramePr>
        <p:xfrm>
          <a:off x="6025772" y="3975124"/>
          <a:ext cx="3172819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3" imgW="3568680" imgH="431640" progId="Equation.DSMT4">
                  <p:embed/>
                </p:oleObj>
              </mc:Choice>
              <mc:Fallback>
                <p:oleObj name="Equation" r:id="rId3" imgW="3568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772" y="3975124"/>
                        <a:ext cx="3172819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62025" y="852492"/>
            <a:ext cx="9726084" cy="461963"/>
            <a:chOff x="476" y="300"/>
            <a:chExt cx="4595" cy="291"/>
          </a:xfrm>
        </p:grpSpPr>
        <p:sp>
          <p:nvSpPr>
            <p:cNvPr id="33811" name="Text Box 5"/>
            <p:cNvSpPr txBox="1">
              <a:spLocks noChangeArrowheads="1"/>
            </p:cNvSpPr>
            <p:nvPr/>
          </p:nvSpPr>
          <p:spPr bwMode="auto">
            <a:xfrm>
              <a:off x="476" y="300"/>
              <a:ext cx="32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solidFill>
                    <a:srgbClr val="262BF6"/>
                  </a:solidFill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　已知向量组    </a:t>
              </a:r>
            </a:p>
          </p:txBody>
        </p:sp>
        <p:sp>
          <p:nvSpPr>
            <p:cNvPr id="33812" name="Text Box 7"/>
            <p:cNvSpPr txBox="1">
              <a:spLocks noChangeArrowheads="1"/>
            </p:cNvSpPr>
            <p:nvPr/>
          </p:nvSpPr>
          <p:spPr bwMode="auto">
            <a:xfrm>
              <a:off x="2259" y="300"/>
              <a:ext cx="28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线性无关，向量</a:t>
              </a:r>
            </a:p>
          </p:txBody>
        </p:sp>
        <p:graphicFrame>
          <p:nvGraphicFramePr>
            <p:cNvPr id="33804" name="Object 4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824678"/>
                </p:ext>
              </p:extLst>
            </p:nvPr>
          </p:nvGraphicFramePr>
          <p:xfrm>
            <a:off x="1586" y="310"/>
            <a:ext cx="66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6" name="Equation" r:id="rId5" imgW="1320227" imgH="431613" progId="Equation.DSMT4">
                    <p:embed/>
                  </p:oleObj>
                </mc:Choice>
                <mc:Fallback>
                  <p:oleObj name="Equation" r:id="rId5" imgW="132022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310"/>
                          <a:ext cx="66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134534" y="1986818"/>
            <a:ext cx="7310966" cy="469900"/>
            <a:chOff x="581" y="1071"/>
            <a:chExt cx="3454" cy="296"/>
          </a:xfrm>
        </p:grpSpPr>
        <p:sp>
          <p:nvSpPr>
            <p:cNvPr id="33809" name="Text Box 10"/>
            <p:cNvSpPr txBox="1">
              <a:spLocks noChangeArrowheads="1"/>
            </p:cNvSpPr>
            <p:nvPr/>
          </p:nvSpPr>
          <p:spPr bwMode="auto">
            <a:xfrm>
              <a:off x="581" y="1071"/>
              <a:ext cx="1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证明 </a:t>
              </a:r>
              <a:endParaRPr kumimoji="1" lang="zh-CN" altLang="en-US" sz="2400" b="1" dirty="0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33810" name="Text Box 12"/>
            <p:cNvSpPr txBox="1">
              <a:spLocks noChangeArrowheads="1"/>
            </p:cNvSpPr>
            <p:nvPr/>
          </p:nvSpPr>
          <p:spPr bwMode="auto">
            <a:xfrm>
              <a:off x="1676" y="1076"/>
              <a:ext cx="2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线性无关</a:t>
              </a:r>
              <a:r>
                <a:rPr kumimoji="1" lang="en-US" altLang="zh-CN" sz="24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33803" name="Object 41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509533"/>
                </p:ext>
              </p:extLst>
            </p:nvPr>
          </p:nvGraphicFramePr>
          <p:xfrm>
            <a:off x="974" y="1101"/>
            <a:ext cx="6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7" name="Equation" r:id="rId7" imgW="1346200" imgH="431800" progId="Equation.DSMT4">
                    <p:embed/>
                  </p:oleObj>
                </mc:Choice>
                <mc:Fallback>
                  <p:oleObj name="Equation" r:id="rId7" imgW="1346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101"/>
                          <a:ext cx="6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0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46054"/>
              </p:ext>
            </p:extLst>
          </p:nvPr>
        </p:nvGraphicFramePr>
        <p:xfrm>
          <a:off x="4736042" y="5656594"/>
          <a:ext cx="4095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8" name="Equation" r:id="rId9" imgW="3606480" imgH="431640" progId="Equation.DSMT4">
                  <p:embed/>
                </p:oleObj>
              </mc:Choice>
              <mc:Fallback>
                <p:oleObj name="Equation" r:id="rId9" imgW="360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042" y="5656594"/>
                        <a:ext cx="4095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15067" y="1420363"/>
            <a:ext cx="7046384" cy="434975"/>
            <a:chOff x="930" y="700"/>
            <a:chExt cx="3329" cy="274"/>
          </a:xfrm>
        </p:grpSpPr>
        <p:graphicFrame>
          <p:nvGraphicFramePr>
            <p:cNvPr id="33800" name="Object 43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63489"/>
                </p:ext>
              </p:extLst>
            </p:nvPr>
          </p:nvGraphicFramePr>
          <p:xfrm>
            <a:off x="930" y="709"/>
            <a:ext cx="9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9" name="Equation" r:id="rId11" imgW="1905000" imgH="431800" progId="Equation.DSMT4">
                    <p:embed/>
                  </p:oleObj>
                </mc:Choice>
                <mc:Fallback>
                  <p:oleObj name="Equation" r:id="rId11" imgW="1905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709"/>
                          <a:ext cx="93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44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961190"/>
                </p:ext>
              </p:extLst>
            </p:nvPr>
          </p:nvGraphicFramePr>
          <p:xfrm>
            <a:off x="1997" y="700"/>
            <a:ext cx="106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0" name="Equation" r:id="rId13" imgW="1917700" imgH="431800" progId="Equation.DSMT4">
                    <p:embed/>
                  </p:oleObj>
                </mc:Choice>
                <mc:Fallback>
                  <p:oleObj name="Equation" r:id="rId13" imgW="191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700"/>
                          <a:ext cx="106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45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9757"/>
                </p:ext>
              </p:extLst>
            </p:nvPr>
          </p:nvGraphicFramePr>
          <p:xfrm>
            <a:off x="3176" y="700"/>
            <a:ext cx="108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1" name="Equation" r:id="rId15" imgW="1905000" imgH="431800" progId="Equation.DSMT4">
                    <p:embed/>
                  </p:oleObj>
                </mc:Choice>
                <mc:Fallback>
                  <p:oleObj name="Equation" r:id="rId15" imgW="1905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700"/>
                          <a:ext cx="108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33" name="Rectangle 49" descr="白色大理石"/>
          <p:cNvSpPr>
            <a:spLocks noChangeArrowheads="1"/>
          </p:cNvSpPr>
          <p:nvPr/>
        </p:nvSpPr>
        <p:spPr bwMode="auto">
          <a:xfrm>
            <a:off x="719667" y="2652588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证：</a:t>
            </a:r>
          </a:p>
        </p:txBody>
      </p:sp>
      <p:graphicFrame>
        <p:nvGraphicFramePr>
          <p:cNvPr id="3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2128"/>
              </p:ext>
            </p:extLst>
          </p:nvPr>
        </p:nvGraphicFramePr>
        <p:xfrm>
          <a:off x="1836164" y="2470008"/>
          <a:ext cx="5601866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2" name="Equation" r:id="rId17" imgW="4978400" imgH="1206500" progId="Equation.DSMT4">
                  <p:embed/>
                </p:oleObj>
              </mc:Choice>
              <mc:Fallback>
                <p:oleObj name="Equation" r:id="rId17" imgW="49784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164" y="2470008"/>
                        <a:ext cx="5601866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34068"/>
              </p:ext>
            </p:extLst>
          </p:nvPr>
        </p:nvGraphicFramePr>
        <p:xfrm>
          <a:off x="1310218" y="3505367"/>
          <a:ext cx="424442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" name="Equation" r:id="rId19" imgW="3949700" imgH="1333500" progId="Equation.DSMT4">
                  <p:embed/>
                </p:oleObj>
              </mc:Choice>
              <mc:Fallback>
                <p:oleObj name="Equation" r:id="rId19" imgW="39497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218" y="3505367"/>
                        <a:ext cx="4244422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03114"/>
              </p:ext>
            </p:extLst>
          </p:nvPr>
        </p:nvGraphicFramePr>
        <p:xfrm>
          <a:off x="976313" y="4987925"/>
          <a:ext cx="7231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" name="Equation" r:id="rId21" imgW="7403760" imgH="431640" progId="Equation.DSMT4">
                  <p:embed/>
                </p:oleObj>
              </mc:Choice>
              <mc:Fallback>
                <p:oleObj name="Equation" r:id="rId21" imgW="740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987925"/>
                        <a:ext cx="72310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22726"/>
              </p:ext>
            </p:extLst>
          </p:nvPr>
        </p:nvGraphicFramePr>
        <p:xfrm>
          <a:off x="962025" y="5610249"/>
          <a:ext cx="35163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" name="Equation" r:id="rId23" imgW="3365280" imgH="355320" progId="Equation.DSMT4">
                  <p:embed/>
                </p:oleObj>
              </mc:Choice>
              <mc:Fallback>
                <p:oleObj name="Equation" r:id="rId23" imgW="3365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610249"/>
                        <a:ext cx="35163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504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84893"/>
              </p:ext>
            </p:extLst>
          </p:nvPr>
        </p:nvGraphicFramePr>
        <p:xfrm>
          <a:off x="2098379" y="1558542"/>
          <a:ext cx="9275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3" imgW="8953200" imgH="431640" progId="Equation.DSMT4">
                  <p:embed/>
                </p:oleObj>
              </mc:Choice>
              <mc:Fallback>
                <p:oleObj name="Equation" r:id="rId3" imgW="8953200" imgH="431640" progId="Equation.DSMT4">
                  <p:embed/>
                  <p:pic>
                    <p:nvPicPr>
                      <p:cNvPr id="0" name="对象 5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79" y="1558542"/>
                        <a:ext cx="92757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873763"/>
              </p:ext>
            </p:extLst>
          </p:nvPr>
        </p:nvGraphicFramePr>
        <p:xfrm>
          <a:off x="2343574" y="2086398"/>
          <a:ext cx="5619751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5" imgW="5549760" imgH="431640" progId="Equation.DSMT4">
                  <p:embed/>
                </p:oleObj>
              </mc:Choice>
              <mc:Fallback>
                <p:oleObj name="Equation" r:id="rId5" imgW="5549760" imgH="431640" progId="Equation.DSMT4">
                  <p:embed/>
                  <p:pic>
                    <p:nvPicPr>
                      <p:cNvPr id="0" name="对象 5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574" y="2086398"/>
                        <a:ext cx="5619751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95848"/>
              </p:ext>
            </p:extLst>
          </p:nvPr>
        </p:nvGraphicFramePr>
        <p:xfrm>
          <a:off x="2305002" y="3371306"/>
          <a:ext cx="3203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7" imgW="3162240" imgH="406080" progId="Equation.DSMT4">
                  <p:embed/>
                </p:oleObj>
              </mc:Choice>
              <mc:Fallback>
                <p:oleObj name="Equation" r:id="rId7" imgW="3162240" imgH="406080" progId="Equation.DSMT4">
                  <p:embed/>
                  <p:pic>
                    <p:nvPicPr>
                      <p:cNvPr id="0" name="对象 2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02" y="3371306"/>
                        <a:ext cx="3203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45685"/>
              </p:ext>
            </p:extLst>
          </p:nvPr>
        </p:nvGraphicFramePr>
        <p:xfrm>
          <a:off x="2289471" y="2693890"/>
          <a:ext cx="7880351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Equation" r:id="rId9" imgW="7391160" imgH="482400" progId="Equation.DSMT4">
                  <p:embed/>
                </p:oleObj>
              </mc:Choice>
              <mc:Fallback>
                <p:oleObj name="Equation" r:id="rId9" imgW="7391160" imgH="482400" progId="Equation.DSMT4">
                  <p:embed/>
                  <p:pic>
                    <p:nvPicPr>
                      <p:cNvPr id="0" name="对象 2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71" y="2693890"/>
                        <a:ext cx="7880351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11969"/>
              </p:ext>
            </p:extLst>
          </p:nvPr>
        </p:nvGraphicFramePr>
        <p:xfrm>
          <a:off x="2405078" y="4812537"/>
          <a:ext cx="2870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Equation" r:id="rId11" imgW="2831760" imgH="393480" progId="Equation.DSMT4">
                  <p:embed/>
                </p:oleObj>
              </mc:Choice>
              <mc:Fallback>
                <p:oleObj name="Equation" r:id="rId11" imgW="2831760" imgH="393480" progId="Equation.DSMT4">
                  <p:embed/>
                  <p:pic>
                    <p:nvPicPr>
                      <p:cNvPr id="0" name="对象 2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78" y="4812537"/>
                        <a:ext cx="2870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5223"/>
              </p:ext>
            </p:extLst>
          </p:nvPr>
        </p:nvGraphicFramePr>
        <p:xfrm>
          <a:off x="2288320" y="3930622"/>
          <a:ext cx="6381751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13" imgW="6298920" imgH="749160" progId="Equation.DSMT4">
                  <p:embed/>
                </p:oleObj>
              </mc:Choice>
              <mc:Fallback>
                <p:oleObj name="Equation" r:id="rId13" imgW="6298920" imgH="749160" progId="Equation.DSMT4">
                  <p:embed/>
                  <p:pic>
                    <p:nvPicPr>
                      <p:cNvPr id="0" name="对象 22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320" y="3930622"/>
                        <a:ext cx="6381751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9824"/>
              </p:ext>
            </p:extLst>
          </p:nvPr>
        </p:nvGraphicFramePr>
        <p:xfrm>
          <a:off x="5445562" y="4752202"/>
          <a:ext cx="26638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15" imgW="2628720" imgH="495000" progId="Equation.DSMT4">
                  <p:embed/>
                </p:oleObj>
              </mc:Choice>
              <mc:Fallback>
                <p:oleObj name="Equation" r:id="rId15" imgW="2628720" imgH="495000" progId="Equation.DSMT4">
                  <p:embed/>
                  <p:pic>
                    <p:nvPicPr>
                      <p:cNvPr id="0" name="对象 5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562" y="4752202"/>
                        <a:ext cx="26638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638068" y="1506482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7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2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764285" y="1036074"/>
            <a:ext cx="146031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endParaRPr lang="zh-CN" altLang="en-US" sz="32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974862" y="1036652"/>
            <a:ext cx="51847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判断向量组</a:t>
            </a:r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的线性相关性</a:t>
            </a:r>
            <a:r>
              <a:rPr kumimoji="1"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eaLnBrk="1" hangingPunct="1">
              <a:defRPr/>
            </a:pPr>
            <a:endParaRPr kumimoji="1" lang="zh-CN" altLang="en-US" sz="2800" b="1" kern="0" dirty="0" smtClean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69261"/>
              </p:ext>
            </p:extLst>
          </p:nvPr>
        </p:nvGraphicFramePr>
        <p:xfrm>
          <a:off x="1928813" y="1593850"/>
          <a:ext cx="703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3" imgW="7035480" imgH="482400" progId="Equation.DSMT4">
                  <p:embed/>
                </p:oleObj>
              </mc:Choice>
              <mc:Fallback>
                <p:oleObj name="Equation" r:id="rId3" imgW="703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593850"/>
                        <a:ext cx="703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53548"/>
              </p:ext>
            </p:extLst>
          </p:nvPr>
        </p:nvGraphicFramePr>
        <p:xfrm>
          <a:off x="1947863" y="2170113"/>
          <a:ext cx="640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5" imgW="6400800" imgH="482400" progId="Equation.DSMT4">
                  <p:embed/>
                </p:oleObj>
              </mc:Choice>
              <mc:Fallback>
                <p:oleObj name="Equation" r:id="rId5" imgW="6400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170113"/>
                        <a:ext cx="640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 descr="白色大理石"/>
          <p:cNvSpPr>
            <a:spLocks noChangeArrowheads="1"/>
          </p:cNvSpPr>
          <p:nvPr/>
        </p:nvSpPr>
        <p:spPr bwMode="auto">
          <a:xfrm>
            <a:off x="931969" y="3009107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262BF6"/>
                </a:solidFill>
                <a:latin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262BF6"/>
              </a:solidFill>
              <a:latin typeface="宋体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190752" y="5233262"/>
            <a:ext cx="6624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对矩阵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作初等行变换化行最简形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053277"/>
              </p:ext>
            </p:extLst>
          </p:nvPr>
        </p:nvGraphicFramePr>
        <p:xfrm>
          <a:off x="2640701" y="2826272"/>
          <a:ext cx="51816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7" imgW="5181480" imgH="2234880" progId="Equation.DSMT4">
                  <p:embed/>
                </p:oleObj>
              </mc:Choice>
              <mc:Fallback>
                <p:oleObj name="Equation" r:id="rId7" imgW="518148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701" y="2826272"/>
                        <a:ext cx="51816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4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42388"/>
              </p:ext>
            </p:extLst>
          </p:nvPr>
        </p:nvGraphicFramePr>
        <p:xfrm>
          <a:off x="2239477" y="4134795"/>
          <a:ext cx="1377191" cy="35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3" imgW="1612900" imgH="419100" progId="Equation.DSMT4">
                  <p:embed/>
                </p:oleObj>
              </mc:Choice>
              <mc:Fallback>
                <p:oleObj name="Equation" r:id="rId3" imgW="1612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77" y="4134795"/>
                        <a:ext cx="1377191" cy="35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46977"/>
              </p:ext>
            </p:extLst>
          </p:nvPr>
        </p:nvGraphicFramePr>
        <p:xfrm>
          <a:off x="4803279" y="4128444"/>
          <a:ext cx="323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Equation" r:id="rId5" imgW="3238500" imgH="342900" progId="Equation.DSMT4">
                  <p:embed/>
                </p:oleObj>
              </mc:Choice>
              <mc:Fallback>
                <p:oleObj name="Equation" r:id="rId5" imgW="32385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279" y="4128444"/>
                        <a:ext cx="3238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203936"/>
              </p:ext>
            </p:extLst>
          </p:nvPr>
        </p:nvGraphicFramePr>
        <p:xfrm>
          <a:off x="4293691" y="4128444"/>
          <a:ext cx="382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7" imgW="215713" imgH="203024" progId="Equation.DSMT4">
                  <p:embed/>
                </p:oleObj>
              </mc:Choice>
              <mc:Fallback>
                <p:oleObj name="Equation" r:id="rId7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691" y="4128444"/>
                        <a:ext cx="3825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438"/>
              </p:ext>
            </p:extLst>
          </p:nvPr>
        </p:nvGraphicFramePr>
        <p:xfrm>
          <a:off x="2209800" y="4856163"/>
          <a:ext cx="518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9" imgW="5181480" imgH="431640" progId="Equation.DSMT4">
                  <p:embed/>
                </p:oleObj>
              </mc:Choice>
              <mc:Fallback>
                <p:oleObj name="Equation" r:id="rId9" imgW="518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56163"/>
                        <a:ext cx="518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843287"/>
              </p:ext>
            </p:extLst>
          </p:nvPr>
        </p:nvGraphicFramePr>
        <p:xfrm>
          <a:off x="1994991" y="1320156"/>
          <a:ext cx="3035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11" imgW="3035300" imgH="2235200" progId="Equation.DSMT4">
                  <p:embed/>
                </p:oleObj>
              </mc:Choice>
              <mc:Fallback>
                <p:oleObj name="Equation" r:id="rId11" imgW="3035300" imgH="223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991" y="1320156"/>
                        <a:ext cx="30353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46246"/>
              </p:ext>
            </p:extLst>
          </p:nvPr>
        </p:nvGraphicFramePr>
        <p:xfrm>
          <a:off x="5124450" y="1387475"/>
          <a:ext cx="29464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13" imgW="2946240" imgH="2247840" progId="Equation.DSMT4">
                  <p:embed/>
                </p:oleObj>
              </mc:Choice>
              <mc:Fallback>
                <p:oleObj name="Equation" r:id="rId13" imgW="2946240" imgH="2247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1387475"/>
                        <a:ext cx="29464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5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69977"/>
              </p:ext>
            </p:extLst>
          </p:nvPr>
        </p:nvGraphicFramePr>
        <p:xfrm>
          <a:off x="2098379" y="1506482"/>
          <a:ext cx="8178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3" imgW="6959520" imgH="1104840" progId="Equation.DSMT4">
                  <p:embed/>
                </p:oleObj>
              </mc:Choice>
              <mc:Fallback>
                <p:oleObj name="Equation" r:id="rId3" imgW="695952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79" y="1506482"/>
                        <a:ext cx="8178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线性相关与线性无关的性质</a:t>
            </a:r>
            <a:endParaRPr lang="zh-CN" altLang="en-US" sz="4000" b="1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638068" y="1506482"/>
            <a:ext cx="1460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性质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8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4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9"/>
          <p:cNvGrpSpPr>
            <a:grpSpLocks/>
          </p:cNvGrpSpPr>
          <p:nvPr/>
        </p:nvGrpSpPr>
        <p:grpSpPr bwMode="auto">
          <a:xfrm>
            <a:off x="2672453" y="1486694"/>
            <a:ext cx="3421063" cy="519112"/>
            <a:chOff x="498" y="1344"/>
            <a:chExt cx="2155" cy="327"/>
          </a:xfrm>
        </p:grpSpPr>
        <p:sp>
          <p:nvSpPr>
            <p:cNvPr id="18" name="Text Box 82" descr="白色大理石"/>
            <p:cNvSpPr txBox="1">
              <a:spLocks noChangeArrowheads="1"/>
            </p:cNvSpPr>
            <p:nvPr/>
          </p:nvSpPr>
          <p:spPr bwMode="auto">
            <a:xfrm>
              <a:off x="498" y="1344"/>
              <a:ext cx="21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设</a:t>
              </a:r>
            </a:p>
          </p:txBody>
        </p:sp>
        <p:graphicFrame>
          <p:nvGraphicFramePr>
            <p:cNvPr id="19" name="Object 8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652930"/>
                </p:ext>
              </p:extLst>
            </p:nvPr>
          </p:nvGraphicFramePr>
          <p:xfrm>
            <a:off x="948" y="1360"/>
            <a:ext cx="1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5" name="Equation" r:id="rId3" imgW="2565360" imgH="431640" progId="Equation.DSMT4">
                    <p:embed/>
                  </p:oleObj>
                </mc:Choice>
                <mc:Fallback>
                  <p:oleObj name="Equation" r:id="rId3" imgW="2565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360"/>
                          <a:ext cx="1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81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1003"/>
              </p:ext>
            </p:extLst>
          </p:nvPr>
        </p:nvGraphicFramePr>
        <p:xfrm>
          <a:off x="6259515" y="1557338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5" imgW="2577960" imgH="431640" progId="Equation.DSMT4">
                  <p:embed/>
                </p:oleObj>
              </mc:Choice>
              <mc:Fallback>
                <p:oleObj name="Equation" r:id="rId5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5" y="1557338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4"/>
          <p:cNvSpPr>
            <a:spLocks noChangeArrowheads="1"/>
          </p:cNvSpPr>
          <p:nvPr/>
        </p:nvSpPr>
        <p:spPr bwMode="auto">
          <a:xfrm>
            <a:off x="1519929" y="1413669"/>
            <a:ext cx="2303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定义</a:t>
            </a:r>
          </a:p>
        </p:txBody>
      </p:sp>
      <p:graphicFrame>
        <p:nvGraphicFramePr>
          <p:cNvPr id="22" name="Object 5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38095"/>
              </p:ext>
            </p:extLst>
          </p:nvPr>
        </p:nvGraphicFramePr>
        <p:xfrm>
          <a:off x="3436771" y="2295529"/>
          <a:ext cx="30099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7" imgW="2781300" imgH="381000" progId="Equation.DSMT4">
                  <p:embed/>
                </p:oleObj>
              </mc:Choice>
              <mc:Fallback>
                <p:oleObj name="Equation" r:id="rId7" imgW="2781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771" y="2295529"/>
                        <a:ext cx="30099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4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97172"/>
              </p:ext>
            </p:extLst>
          </p:nvPr>
        </p:nvGraphicFramePr>
        <p:xfrm>
          <a:off x="1527175" y="2938463"/>
          <a:ext cx="689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9" imgW="6438600" imgH="431640" progId="Equation.DSMT4">
                  <p:embed/>
                </p:oleObj>
              </mc:Choice>
              <mc:Fallback>
                <p:oleObj name="Equation" r:id="rId9" imgW="643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938463"/>
                        <a:ext cx="689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6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91932"/>
              </p:ext>
            </p:extLst>
          </p:nvPr>
        </p:nvGraphicFramePr>
        <p:xfrm>
          <a:off x="1631951" y="3646488"/>
          <a:ext cx="788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11" imgW="7886520" imgH="723600" progId="Equation.DSMT4">
                  <p:embed/>
                </p:oleObj>
              </mc:Choice>
              <mc:Fallback>
                <p:oleObj name="Equation" r:id="rId11" imgW="78865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3646488"/>
                        <a:ext cx="7886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8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11122"/>
              </p:ext>
            </p:extLst>
          </p:nvPr>
        </p:nvGraphicFramePr>
        <p:xfrm>
          <a:off x="1641475" y="5459413"/>
          <a:ext cx="678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13" imgW="6781680" imgH="431640" progId="Equation.DSMT4">
                  <p:embed/>
                </p:oleObj>
              </mc:Choice>
              <mc:Fallback>
                <p:oleObj name="Equation" r:id="rId13" imgW="6781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459413"/>
                        <a:ext cx="678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78577"/>
              </p:ext>
            </p:extLst>
          </p:nvPr>
        </p:nvGraphicFramePr>
        <p:xfrm>
          <a:off x="1965325" y="4510088"/>
          <a:ext cx="538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15" imgW="5384520" imgH="431640" progId="Equation.DSMT4">
                  <p:embed/>
                </p:oleObj>
              </mc:Choice>
              <mc:Fallback>
                <p:oleObj name="Equation" r:id="rId15" imgW="538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510088"/>
                        <a:ext cx="538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02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87943"/>
              </p:ext>
            </p:extLst>
          </p:nvPr>
        </p:nvGraphicFramePr>
        <p:xfrm>
          <a:off x="1242484" y="333375"/>
          <a:ext cx="794173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3" imgW="5956200" imgH="419040" progId="Equation.DSMT4">
                  <p:embed/>
                </p:oleObj>
              </mc:Choice>
              <mc:Fallback>
                <p:oleObj name="Equation" r:id="rId3" imgW="5956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484" y="333375"/>
                        <a:ext cx="794173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90651" y="1196975"/>
          <a:ext cx="10092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5" imgW="7569200" imgH="431800" progId="Equation.DSMT4">
                  <p:embed/>
                </p:oleObj>
              </mc:Choice>
              <mc:Fallback>
                <p:oleObj name="Equation" r:id="rId5" imgW="7569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1196975"/>
                        <a:ext cx="100922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814917" y="2276475"/>
          <a:ext cx="4910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7" imgW="368300" imgH="228600" progId="Equation.DSMT4">
                  <p:embed/>
                </p:oleObj>
              </mc:Choice>
              <mc:Fallback>
                <p:oleObj name="Equation" r:id="rId7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7" y="2276475"/>
                        <a:ext cx="4910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850900" y="3140075"/>
          <a:ext cx="4910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40075"/>
                        <a:ext cx="4910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850900" y="4292600"/>
          <a:ext cx="4910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10" imgW="368300" imgH="228600" progId="Equation.DSMT4">
                  <p:embed/>
                </p:oleObj>
              </mc:Choice>
              <mc:Fallback>
                <p:oleObj name="Equation" r:id="rId10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292600"/>
                        <a:ext cx="4910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814917" y="1341438"/>
          <a:ext cx="4910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11" imgW="368300" imgH="228600" progId="Equation.DSMT4">
                  <p:embed/>
                </p:oleObj>
              </mc:Choice>
              <mc:Fallback>
                <p:oleObj name="Equation" r:id="rId11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7" y="1341438"/>
                        <a:ext cx="4910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1524000" y="3068638"/>
          <a:ext cx="9076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13" imgW="6807200" imgH="431800" progId="Equation.DSMT4">
                  <p:embed/>
                </p:oleObj>
              </mc:Choice>
              <mc:Fallback>
                <p:oleObj name="Equation" r:id="rId13" imgW="680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8638"/>
                        <a:ext cx="90762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426633" y="4221163"/>
          <a:ext cx="902546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15" imgW="6769100" imgH="393700" progId="Equation.DSMT4">
                  <p:embed/>
                </p:oleObj>
              </mc:Choice>
              <mc:Fallback>
                <p:oleObj name="Equation" r:id="rId15" imgW="6769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33" y="4221163"/>
                        <a:ext cx="902546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426633" y="5300663"/>
          <a:ext cx="958426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17" imgW="7188200" imgH="393700" progId="Equation.DSMT4">
                  <p:embed/>
                </p:oleObj>
              </mc:Choice>
              <mc:Fallback>
                <p:oleObj name="Equation" r:id="rId17" imgW="7188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33" y="5300663"/>
                        <a:ext cx="958426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488018" y="765175"/>
          <a:ext cx="794173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19" imgW="5956300" imgH="419100" progId="Equation.DSMT4">
                  <p:embed/>
                </p:oleObj>
              </mc:Choice>
              <mc:Fallback>
                <p:oleObj name="Equation" r:id="rId19" imgW="595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8" y="765175"/>
                        <a:ext cx="794173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390651" y="1700213"/>
          <a:ext cx="909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21" imgW="6819900" imgH="431800" progId="Equation.DSMT4">
                  <p:embed/>
                </p:oleObj>
              </mc:Choice>
              <mc:Fallback>
                <p:oleObj name="Equation" r:id="rId21" imgW="6819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1700213"/>
                        <a:ext cx="909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1619251" y="3571875"/>
          <a:ext cx="904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23" imgW="6781800" imgH="431800" progId="Equation.DSMT4">
                  <p:embed/>
                </p:oleObj>
              </mc:Choice>
              <mc:Fallback>
                <p:oleObj name="Equation" r:id="rId23" imgW="6781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3571875"/>
                        <a:ext cx="904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1426633" y="4795838"/>
          <a:ext cx="883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25" imgW="6629400" imgH="393700" progId="Equation.DSMT4">
                  <p:embed/>
                </p:oleObj>
              </mc:Choice>
              <mc:Fallback>
                <p:oleObj name="Equation" r:id="rId25" imgW="6629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33" y="4795838"/>
                        <a:ext cx="883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1426633" y="5875338"/>
          <a:ext cx="711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27" imgW="5334000" imgH="393700" progId="Equation.DSMT4">
                  <p:embed/>
                </p:oleObj>
              </mc:Choice>
              <mc:Fallback>
                <p:oleObj name="Equation" r:id="rId27" imgW="5334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33" y="5875338"/>
                        <a:ext cx="711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8" name="Object 16"/>
          <p:cNvGraphicFramePr>
            <a:graphicFrameLocks noChangeAspect="1"/>
          </p:cNvGraphicFramePr>
          <p:nvPr/>
        </p:nvGraphicFramePr>
        <p:xfrm>
          <a:off x="850900" y="5372100"/>
          <a:ext cx="4910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29" imgW="368300" imgH="228600" progId="Equation.DSMT4">
                  <p:embed/>
                </p:oleObj>
              </mc:Choice>
              <mc:Fallback>
                <p:oleObj name="Equation" r:id="rId29" imgW="36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372100"/>
                        <a:ext cx="4910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1488017" y="2205038"/>
          <a:ext cx="802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30" imgW="6019800" imgH="342900" progId="Equation.DSMT4">
                  <p:embed/>
                </p:oleObj>
              </mc:Choice>
              <mc:Fallback>
                <p:oleObj name="Equation" r:id="rId30" imgW="6019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2205038"/>
                        <a:ext cx="802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1303867" y="2643188"/>
          <a:ext cx="84666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32" imgW="6350000" imgH="342900" progId="Equation.DSMT4">
                  <p:embed/>
                </p:oleObj>
              </mc:Choice>
              <mc:Fallback>
                <p:oleObj name="Equation" r:id="rId32" imgW="6350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67" y="2643188"/>
                        <a:ext cx="84666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十字星 19"/>
          <p:cNvSpPr/>
          <p:nvPr/>
        </p:nvSpPr>
        <p:spPr>
          <a:xfrm>
            <a:off x="334434" y="3141663"/>
            <a:ext cx="192617" cy="21590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十字星 20"/>
          <p:cNvSpPr/>
          <p:nvPr/>
        </p:nvSpPr>
        <p:spPr>
          <a:xfrm>
            <a:off x="239184" y="4292600"/>
            <a:ext cx="192616" cy="21590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0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00151" y="1844675"/>
          <a:ext cx="61806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3" imgW="4635500" imgH="342900" progId="Equation.DSMT4">
                  <p:embed/>
                </p:oleObj>
              </mc:Choice>
              <mc:Fallback>
                <p:oleObj name="Equation" r:id="rId3" imgW="46355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1844675"/>
                        <a:ext cx="61806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200151" y="1773238"/>
          <a:ext cx="70442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5" imgW="5283200" imgH="381000" progId="Equation.DSMT4">
                  <p:embed/>
                </p:oleObj>
              </mc:Choice>
              <mc:Fallback>
                <p:oleObj name="Equation" r:id="rId5" imgW="5283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1773238"/>
                        <a:ext cx="704426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200151" y="2636838"/>
          <a:ext cx="778933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7" imgW="5842000" imgH="342900" progId="Equation.DSMT4">
                  <p:embed/>
                </p:oleObj>
              </mc:Choice>
              <mc:Fallback>
                <p:oleObj name="Equation" r:id="rId7" imgW="5842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2636838"/>
                        <a:ext cx="778933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200150" y="3429000"/>
          <a:ext cx="57234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9" imgW="4292600" imgH="342900" progId="Equation.DSMT4">
                  <p:embed/>
                </p:oleObj>
              </mc:Choice>
              <mc:Fallback>
                <p:oleObj name="Equation" r:id="rId9" imgW="42926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429000"/>
                        <a:ext cx="57234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1295400" y="4221163"/>
          <a:ext cx="819573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11" imgW="6146800" imgH="342900" progId="Equation.DSMT4">
                  <p:embed/>
                </p:oleObj>
              </mc:Choice>
              <mc:Fallback>
                <p:oleObj name="Equation" r:id="rId11" imgW="6146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1163"/>
                        <a:ext cx="819573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295400" y="5157788"/>
          <a:ext cx="93641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13" imgW="7023100" imgH="838200" progId="Equation.DSMT4">
                  <p:embed/>
                </p:oleObj>
              </mc:Choice>
              <mc:Fallback>
                <p:oleObj name="Equation" r:id="rId13" imgW="7023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57788"/>
                        <a:ext cx="936413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719667" y="1196975"/>
          <a:ext cx="506306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15" imgW="3797300" imgH="368300" progId="Equation.DSMT4">
                  <p:embed/>
                </p:oleObj>
              </mc:Choice>
              <mc:Fallback>
                <p:oleObj name="Equation" r:id="rId15" imgW="3797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1196975"/>
                        <a:ext cx="506306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92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2284" y="1341438"/>
          <a:ext cx="577426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3" imgW="4330700" imgH="393700" progId="Equation.DSMT4">
                  <p:embed/>
                </p:oleObj>
              </mc:Choice>
              <mc:Fallback>
                <p:oleObj name="Equation" r:id="rId3" imgW="4330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1341438"/>
                        <a:ext cx="577426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2284" y="1916113"/>
          <a:ext cx="580813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5" imgW="4356100" imgH="393700" progId="Equation.DSMT4">
                  <p:embed/>
                </p:oleObj>
              </mc:Choice>
              <mc:Fallback>
                <p:oleObj name="Equation" r:id="rId5" imgW="4356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1916113"/>
                        <a:ext cx="580813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912284" y="256540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7" imgW="6858000" imgH="838200" progId="Equation.DSMT4">
                  <p:embed/>
                </p:oleObj>
              </mc:Choice>
              <mc:Fallback>
                <p:oleObj name="Equation" r:id="rId7" imgW="68580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256540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814917" y="4724400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9" imgW="3771900" imgH="431800" progId="Equation.DSMT4">
                  <p:embed/>
                </p:oleObj>
              </mc:Choice>
              <mc:Fallback>
                <p:oleObj name="Equation" r:id="rId9" imgW="377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7" y="4724400"/>
                        <a:ext cx="502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6959600" y="1341438"/>
          <a:ext cx="13546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1" imgW="1016000" imgH="342900" progId="Equation.DSMT4">
                  <p:embed/>
                </p:oleObj>
              </mc:Choice>
              <mc:Fallback>
                <p:oleObj name="Equation" r:id="rId11" imgW="1016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341438"/>
                        <a:ext cx="13546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8401051" y="1412875"/>
          <a:ext cx="6942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13" imgW="520700" imgH="228600" progId="Equation.DSMT4">
                  <p:embed/>
                </p:oleObj>
              </mc:Choice>
              <mc:Fallback>
                <p:oleObj name="Equation" r:id="rId13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1412875"/>
                        <a:ext cx="6942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6959600" y="1916113"/>
          <a:ext cx="13546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15" imgW="1016000" imgH="342900" progId="Equation.DSMT4">
                  <p:embed/>
                </p:oleObj>
              </mc:Choice>
              <mc:Fallback>
                <p:oleObj name="Equation" r:id="rId15" imgW="1016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916113"/>
                        <a:ext cx="135466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8451851" y="1987550"/>
          <a:ext cx="59266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17" imgW="444307" imgH="228501" progId="Equation.DSMT4">
                  <p:embed/>
                </p:oleObj>
              </mc:Choice>
              <mc:Fallback>
                <p:oleObj name="Equation" r:id="rId17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1" y="1987550"/>
                        <a:ext cx="59266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0" name="Object 18"/>
          <p:cNvGraphicFramePr>
            <a:graphicFrameLocks noChangeAspect="1"/>
          </p:cNvGraphicFramePr>
          <p:nvPr/>
        </p:nvGraphicFramePr>
        <p:xfrm>
          <a:off x="814917" y="3716338"/>
          <a:ext cx="1100666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19" imgW="8255000" imgH="838200" progId="Equation.DSMT4">
                  <p:embed/>
                </p:oleObj>
              </mc:Choice>
              <mc:Fallback>
                <p:oleObj name="Equation" r:id="rId19" imgW="82550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7" y="3716338"/>
                        <a:ext cx="1100666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007533" y="5300663"/>
          <a:ext cx="650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21" imgW="4876800" imgH="342900" progId="Equation.DSMT4">
                  <p:embed/>
                </p:oleObj>
              </mc:Choice>
              <mc:Fallback>
                <p:oleObj name="Equation" r:id="rId21" imgW="4876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3" y="5300663"/>
                        <a:ext cx="6502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14917" y="5732463"/>
          <a:ext cx="1122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23" imgW="8420100" imgH="342900" progId="Equation.DSMT4">
                  <p:embed/>
                </p:oleObj>
              </mc:Choice>
              <mc:Fallback>
                <p:oleObj name="Equation" r:id="rId23" imgW="84201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7" y="5732463"/>
                        <a:ext cx="1122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438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10167" y="2132012"/>
            <a:ext cx="9093200" cy="523874"/>
            <a:chOff x="476" y="336"/>
            <a:chExt cx="4296" cy="330"/>
          </a:xfrm>
        </p:grpSpPr>
        <p:sp>
          <p:nvSpPr>
            <p:cNvPr id="31758" name="Text Box 4"/>
            <p:cNvSpPr txBox="1">
              <a:spLocks noChangeArrowheads="1"/>
            </p:cNvSpPr>
            <p:nvPr/>
          </p:nvSpPr>
          <p:spPr bwMode="auto">
            <a:xfrm>
              <a:off x="476" y="336"/>
              <a:ext cx="2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latin typeface="宋体" pitchFamily="2" charset="-122"/>
                </a:rPr>
                <a:t>）如果向量组</a:t>
              </a:r>
              <a:r>
                <a:rPr kumimoji="1" lang="zh-CN" altLang="en-US" sz="2800" b="1">
                  <a:latin typeface="Calibri" pitchFamily="34" charset="0"/>
                </a:rPr>
                <a:t> </a:t>
              </a:r>
            </a:p>
          </p:txBody>
        </p:sp>
        <p:sp>
          <p:nvSpPr>
            <p:cNvPr id="31759" name="Text Box 5"/>
            <p:cNvSpPr txBox="1">
              <a:spLocks noChangeArrowheads="1"/>
            </p:cNvSpPr>
            <p:nvPr/>
          </p:nvSpPr>
          <p:spPr bwMode="auto">
            <a:xfrm>
              <a:off x="3152" y="336"/>
              <a:ext cx="1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Calibri" pitchFamily="34" charset="0"/>
                </a:rPr>
                <a:t>线性无关</a:t>
              </a:r>
              <a:r>
                <a:rPr kumimoji="1" lang="zh-CN" altLang="en-US" sz="2800">
                  <a:latin typeface="Calibri" pitchFamily="34" charset="0"/>
                </a:rPr>
                <a:t>，</a:t>
              </a:r>
              <a:r>
                <a:rPr kumimoji="1" lang="zh-CN" altLang="en-US" sz="2800" b="1">
                  <a:latin typeface="Calibri" pitchFamily="34" charset="0"/>
                </a:rPr>
                <a:t>而向量组</a:t>
              </a:r>
            </a:p>
          </p:txBody>
        </p:sp>
        <p:graphicFrame>
          <p:nvGraphicFramePr>
            <p:cNvPr id="31760" name="Object 14" descr="白色大理石"/>
            <p:cNvGraphicFramePr>
              <a:graphicFrameLocks noChangeAspect="1"/>
            </p:cNvGraphicFramePr>
            <p:nvPr/>
          </p:nvGraphicFramePr>
          <p:xfrm>
            <a:off x="2018" y="346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6" name="Equation" r:id="rId3" imgW="1765300" imgH="431800" progId="Equation.DSMT4">
                    <p:embed/>
                  </p:oleObj>
                </mc:Choice>
                <mc:Fallback>
                  <p:oleObj name="Equation" r:id="rId3" imgW="17653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6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90651" y="2924175"/>
            <a:ext cx="9408583" cy="533400"/>
            <a:chOff x="884" y="790"/>
            <a:chExt cx="4445" cy="336"/>
          </a:xfrm>
        </p:grpSpPr>
        <p:sp>
          <p:nvSpPr>
            <p:cNvPr id="31754" name="Text Box 6"/>
            <p:cNvSpPr txBox="1">
              <a:spLocks noChangeArrowheads="1"/>
            </p:cNvSpPr>
            <p:nvPr/>
          </p:nvSpPr>
          <p:spPr bwMode="auto">
            <a:xfrm>
              <a:off x="2245" y="790"/>
              <a:ext cx="1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宋体" pitchFamily="2" charset="-122"/>
                </a:rPr>
                <a:t>线性相关，则</a:t>
              </a:r>
              <a:r>
                <a:rPr kumimoji="1" lang="zh-CN" altLang="en-US" sz="2800">
                  <a:latin typeface="Calibri" pitchFamily="34" charset="0"/>
                </a:rPr>
                <a:t> </a:t>
              </a:r>
            </a:p>
          </p:txBody>
        </p:sp>
        <p:sp>
          <p:nvSpPr>
            <p:cNvPr id="31755" name="Text Box 7"/>
            <p:cNvSpPr txBox="1">
              <a:spLocks noChangeArrowheads="1"/>
            </p:cNvSpPr>
            <p:nvPr/>
          </p:nvSpPr>
          <p:spPr bwMode="auto">
            <a:xfrm>
              <a:off x="3787" y="799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Calibri" pitchFamily="34" charset="0"/>
                </a:rPr>
                <a:t> </a:t>
              </a:r>
              <a:r>
                <a:rPr kumimoji="1" lang="zh-CN" altLang="en-US" sz="2800" b="1">
                  <a:latin typeface="Calibri" pitchFamily="34" charset="0"/>
                </a:rPr>
                <a:t>可经向量组</a:t>
              </a:r>
            </a:p>
          </p:txBody>
        </p:sp>
        <p:graphicFrame>
          <p:nvGraphicFramePr>
            <p:cNvPr id="31756" name="Object 15" descr="白色大理石"/>
            <p:cNvGraphicFramePr>
              <a:graphicFrameLocks noChangeAspect="1"/>
            </p:cNvGraphicFramePr>
            <p:nvPr/>
          </p:nvGraphicFramePr>
          <p:xfrm>
            <a:off x="3696" y="845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7" name="Equation" r:id="rId5" imgW="291973" imgH="380835" progId="Equation.DSMT4">
                    <p:embed/>
                  </p:oleObj>
                </mc:Choice>
                <mc:Fallback>
                  <p:oleObj name="Equation" r:id="rId5" imgW="291973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45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6" descr="白色大理石"/>
            <p:cNvGraphicFramePr>
              <a:graphicFrameLocks noChangeAspect="1"/>
            </p:cNvGraphicFramePr>
            <p:nvPr/>
          </p:nvGraphicFramePr>
          <p:xfrm>
            <a:off x="884" y="799"/>
            <a:ext cx="1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8" name="Equation" r:id="rId7" imgW="2184400" imgH="431800" progId="Equation.DSMT4">
                    <p:embed/>
                  </p:oleObj>
                </mc:Choice>
                <mc:Fallback>
                  <p:oleObj name="Equation" r:id="rId7" imgW="2184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799"/>
                          <a:ext cx="13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93285" y="3714751"/>
            <a:ext cx="4521200" cy="523875"/>
            <a:chOff x="1042" y="1629"/>
            <a:chExt cx="2136" cy="330"/>
          </a:xfrm>
        </p:grpSpPr>
        <p:sp>
          <p:nvSpPr>
            <p:cNvPr id="31752" name="Text Box 14"/>
            <p:cNvSpPr txBox="1">
              <a:spLocks noChangeArrowheads="1"/>
            </p:cNvSpPr>
            <p:nvPr/>
          </p:nvSpPr>
          <p:spPr bwMode="auto">
            <a:xfrm>
              <a:off x="2200" y="1629"/>
              <a:ext cx="9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宋体" pitchFamily="2" charset="-122"/>
                </a:rPr>
                <a:t>线性表出，</a:t>
              </a:r>
              <a:r>
                <a:rPr kumimoji="1" lang="en-US" altLang="zh-CN" sz="2800"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1753" name="Object 17" descr="白色大理石"/>
            <p:cNvGraphicFramePr>
              <a:graphicFrameLocks noChangeAspect="1"/>
            </p:cNvGraphicFramePr>
            <p:nvPr/>
          </p:nvGraphicFramePr>
          <p:xfrm>
            <a:off x="1042" y="1661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9" name="Equation" r:id="rId9" imgW="1765300" imgH="431800" progId="Equation.DSMT4">
                    <p:embed/>
                  </p:oleObj>
                </mc:Choice>
                <mc:Fallback>
                  <p:oleObj name="Equation" r:id="rId9" imgW="17653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661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903385" y="3716338"/>
            <a:ext cx="34565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且表达式唯一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  <a:endParaRPr kumimoji="1" lang="en-US" altLang="zh-CN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27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3" name="AutoShape 101"/>
          <p:cNvSpPr>
            <a:spLocks noChangeArrowheads="1"/>
          </p:cNvSpPr>
          <p:nvPr/>
        </p:nvSpPr>
        <p:spPr bwMode="auto">
          <a:xfrm>
            <a:off x="1102784" y="1268413"/>
            <a:ext cx="10464800" cy="4032250"/>
          </a:xfrm>
          <a:prstGeom prst="flowChartAlternateProcess">
            <a:avLst/>
          </a:prstGeom>
          <a:solidFill>
            <a:srgbClr val="CCFFCC">
              <a:alpha val="30196"/>
            </a:srgbClr>
          </a:solidFill>
          <a:ln w="25400" cap="rnd">
            <a:solidFill>
              <a:srgbClr val="CC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1007533" y="476251"/>
            <a:ext cx="988906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宋体" pitchFamily="2" charset="-122"/>
              </a:rPr>
              <a:t>）向量组线性相关的基本性质定理</a:t>
            </a:r>
            <a:r>
              <a:rPr kumimoji="1" lang="zh-CN" altLang="en-US" sz="2800" b="1">
                <a:latin typeface="Calibri" pitchFamily="34" charset="0"/>
              </a:rPr>
              <a:t> </a:t>
            </a:r>
          </a:p>
        </p:txBody>
      </p:sp>
      <p:sp>
        <p:nvSpPr>
          <p:cNvPr id="32772" name="Text Box 41"/>
          <p:cNvSpPr txBox="1">
            <a:spLocks noChangeArrowheads="1"/>
          </p:cNvSpPr>
          <p:nvPr/>
        </p:nvSpPr>
        <p:spPr bwMode="auto">
          <a:xfrm>
            <a:off x="5160434" y="339725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800">
              <a:latin typeface="Calibri" pitchFamily="34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488018" y="1484313"/>
            <a:ext cx="12096749" cy="519112"/>
            <a:chOff x="703" y="845"/>
            <a:chExt cx="5715" cy="327"/>
          </a:xfrm>
        </p:grpSpPr>
        <p:sp>
          <p:nvSpPr>
            <p:cNvPr id="32785" name="Text Box 34"/>
            <p:cNvSpPr txBox="1">
              <a:spLocks noChangeArrowheads="1"/>
            </p:cNvSpPr>
            <p:nvPr/>
          </p:nvSpPr>
          <p:spPr bwMode="auto">
            <a:xfrm>
              <a:off x="703" y="845"/>
              <a:ext cx="57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0000FF"/>
                  </a:solidFill>
                  <a:latin typeface="Calibri" pitchFamily="34" charset="0"/>
                </a:rPr>
                <a:t>定理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2   </a:t>
              </a:r>
              <a:r>
                <a:rPr kumimoji="1" lang="zh-CN" altLang="en-US" sz="2800" b="1" dirty="0" smtClean="0">
                  <a:latin typeface="Calibri" pitchFamily="34" charset="0"/>
                </a:rPr>
                <a:t>设                    </a:t>
              </a:r>
              <a:r>
                <a:rPr kumimoji="1" lang="zh-CN" altLang="en-US" sz="2800" b="1" dirty="0">
                  <a:latin typeface="Calibri" pitchFamily="34" charset="0"/>
                </a:rPr>
                <a:t>　</a:t>
              </a:r>
              <a:r>
                <a:rPr kumimoji="1" lang="zh-CN" altLang="en-US" sz="2800" b="1" dirty="0" smtClean="0">
                  <a:latin typeface="Calibri" pitchFamily="34" charset="0"/>
                </a:rPr>
                <a:t>与                                  </a:t>
              </a:r>
              <a:r>
                <a:rPr kumimoji="1" lang="zh-CN" altLang="en-US" sz="2800" b="1" dirty="0">
                  <a:latin typeface="Calibri" pitchFamily="34" charset="0"/>
                </a:rPr>
                <a:t>为两个</a:t>
              </a:r>
            </a:p>
          </p:txBody>
        </p:sp>
        <p:graphicFrame>
          <p:nvGraphicFramePr>
            <p:cNvPr id="32786" name="Object 2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390343"/>
                </p:ext>
              </p:extLst>
            </p:nvPr>
          </p:nvGraphicFramePr>
          <p:xfrm>
            <a:off x="2714" y="845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6" name="Equation" r:id="rId3" imgW="1803400" imgH="431800" progId="Equation.DSMT4">
                    <p:embed/>
                  </p:oleObj>
                </mc:Choice>
                <mc:Fallback>
                  <p:oleObj name="Equation" r:id="rId3" imgW="1803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" y="845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21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10118"/>
                </p:ext>
              </p:extLst>
            </p:nvPr>
          </p:nvGraphicFramePr>
          <p:xfrm>
            <a:off x="1464" y="845"/>
            <a:ext cx="96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7" name="Equation" r:id="rId5" imgW="1777229" imgH="431613" progId="Equation.DSMT4">
                    <p:embed/>
                  </p:oleObj>
                </mc:Choice>
                <mc:Fallback>
                  <p:oleObj name="Equation" r:id="rId5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845"/>
                          <a:ext cx="96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1390651" y="2924176"/>
            <a:ext cx="12289367" cy="519113"/>
            <a:chOff x="657" y="1752"/>
            <a:chExt cx="5806" cy="327"/>
          </a:xfrm>
        </p:grpSpPr>
        <p:sp>
          <p:nvSpPr>
            <p:cNvPr id="32782" name="Text Box 36"/>
            <p:cNvSpPr txBox="1">
              <a:spLocks noChangeArrowheads="1"/>
            </p:cNvSpPr>
            <p:nvPr/>
          </p:nvSpPr>
          <p:spPr bwMode="auto">
            <a:xfrm>
              <a:off x="657" y="1752"/>
              <a:ext cx="5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pitchFamily="18" charset="0"/>
                </a:rPr>
                <a:t>i)</a:t>
              </a:r>
              <a:r>
                <a:rPr kumimoji="1" lang="en-US" altLang="zh-CN" sz="2800" dirty="0">
                  <a:latin typeface="Calibri" pitchFamily="34" charset="0"/>
                </a:rPr>
                <a:t> </a:t>
              </a:r>
              <a:r>
                <a:rPr kumimoji="1" lang="zh-CN" altLang="en-US" sz="2800" b="1" dirty="0">
                  <a:latin typeface="宋体" pitchFamily="2" charset="-122"/>
                </a:rPr>
                <a:t>向量</a:t>
              </a:r>
              <a:r>
                <a:rPr kumimoji="1" lang="zh-CN" altLang="en-US" sz="2800" b="1" dirty="0" smtClean="0">
                  <a:latin typeface="宋体" pitchFamily="2" charset="-122"/>
                </a:rPr>
                <a:t>组               </a:t>
              </a:r>
              <a:r>
                <a:rPr kumimoji="1" lang="zh-CN" altLang="en-US" sz="2800" b="1" dirty="0">
                  <a:latin typeface="Calibri" pitchFamily="34" charset="0"/>
                </a:rPr>
                <a:t>可</a:t>
              </a:r>
              <a:r>
                <a:rPr kumimoji="1" lang="zh-CN" altLang="en-US" sz="2800" b="1" dirty="0" smtClean="0">
                  <a:latin typeface="Calibri" pitchFamily="34" charset="0"/>
                </a:rPr>
                <a:t>经                               </a:t>
              </a:r>
              <a:r>
                <a:rPr kumimoji="1" lang="zh-CN" altLang="en-US" sz="2800" b="1" dirty="0">
                  <a:latin typeface="Calibri" pitchFamily="34" charset="0"/>
                </a:rPr>
                <a:t>线性表出</a:t>
              </a:r>
              <a:r>
                <a:rPr kumimoji="1" lang="zh-CN" altLang="en-US" sz="2800" dirty="0">
                  <a:latin typeface="Calibri" pitchFamily="34" charset="0"/>
                </a:rPr>
                <a:t>；</a:t>
              </a:r>
            </a:p>
          </p:txBody>
        </p:sp>
        <p:graphicFrame>
          <p:nvGraphicFramePr>
            <p:cNvPr id="32783" name="Object 22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610464"/>
                </p:ext>
              </p:extLst>
            </p:nvPr>
          </p:nvGraphicFramePr>
          <p:xfrm>
            <a:off x="3004" y="1778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8" name="Equation" r:id="rId7" imgW="1803400" imgH="431800" progId="Equation.DSMT4">
                    <p:embed/>
                  </p:oleObj>
                </mc:Choice>
                <mc:Fallback>
                  <p:oleObj name="Equation" r:id="rId7" imgW="1803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1778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23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968483"/>
                </p:ext>
              </p:extLst>
            </p:nvPr>
          </p:nvGraphicFramePr>
          <p:xfrm>
            <a:off x="1405" y="1755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9" name="Equation" r:id="rId8" imgW="1777229" imgH="431613" progId="Equation.DSMT4">
                    <p:embed/>
                  </p:oleObj>
                </mc:Choice>
                <mc:Fallback>
                  <p:oleObj name="Equation" r:id="rId8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755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200151" y="4365626"/>
            <a:ext cx="10176933" cy="519113"/>
            <a:chOff x="657" y="2704"/>
            <a:chExt cx="4808" cy="327"/>
          </a:xfrm>
        </p:grpSpPr>
        <p:sp>
          <p:nvSpPr>
            <p:cNvPr id="32780" name="Rectangle 97" descr="白色大理石"/>
            <p:cNvSpPr>
              <a:spLocks noChangeArrowheads="1"/>
            </p:cNvSpPr>
            <p:nvPr/>
          </p:nvSpPr>
          <p:spPr bwMode="auto">
            <a:xfrm>
              <a:off x="657" y="2704"/>
              <a:ext cx="48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</a:rPr>
                <a:t>则向量</a:t>
              </a:r>
              <a:r>
                <a:rPr kumimoji="1" lang="zh-CN" altLang="en-US" sz="2800" b="1" dirty="0" smtClean="0">
                  <a:latin typeface="宋体" pitchFamily="2" charset="-122"/>
                </a:rPr>
                <a:t>组                </a:t>
              </a:r>
              <a:r>
                <a:rPr kumimoji="1" lang="zh-CN" altLang="en-US" sz="2800" b="1" dirty="0">
                  <a:latin typeface="Calibri" pitchFamily="34" charset="0"/>
                </a:rPr>
                <a:t>必线性相关</a:t>
              </a:r>
              <a:r>
                <a:rPr kumimoji="1" lang="en-US" altLang="zh-CN" sz="2800" dirty="0">
                  <a:latin typeface="Calibri" pitchFamily="34" charset="0"/>
                </a:rPr>
                <a:t>.</a:t>
              </a:r>
            </a:p>
          </p:txBody>
        </p:sp>
        <p:graphicFrame>
          <p:nvGraphicFramePr>
            <p:cNvPr id="32781" name="Object 24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261627"/>
                </p:ext>
              </p:extLst>
            </p:nvPr>
          </p:nvGraphicFramePr>
          <p:xfrm>
            <a:off x="1495" y="2750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0" name="Equation" r:id="rId9" imgW="1777229" imgH="431613" progId="Equation.DSMT4">
                    <p:embed/>
                  </p:oleObj>
                </mc:Choice>
                <mc:Fallback>
                  <p:oleObj name="Equation" r:id="rId9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750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1390651" y="3573463"/>
            <a:ext cx="3744383" cy="519112"/>
            <a:chOff x="657" y="2160"/>
            <a:chExt cx="1769" cy="327"/>
          </a:xfrm>
        </p:grpSpPr>
        <p:sp>
          <p:nvSpPr>
            <p:cNvPr id="32778" name="Text Box 46"/>
            <p:cNvSpPr txBox="1">
              <a:spLocks noChangeArrowheads="1"/>
            </p:cNvSpPr>
            <p:nvPr/>
          </p:nvSpPr>
          <p:spPr bwMode="auto">
            <a:xfrm>
              <a:off x="657" y="2160"/>
              <a:ext cx="17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latin typeface="Times New Roman" pitchFamily="18" charset="0"/>
                </a:rPr>
                <a:t>ii)</a:t>
              </a:r>
              <a:endParaRPr kumimoji="1" lang="en-US" altLang="zh-CN" sz="2800">
                <a:latin typeface="Calibri" pitchFamily="34" charset="0"/>
              </a:endParaRPr>
            </a:p>
          </p:txBody>
        </p:sp>
        <p:graphicFrame>
          <p:nvGraphicFramePr>
            <p:cNvPr id="32779" name="Object 25" descr="白色大理石"/>
            <p:cNvGraphicFramePr>
              <a:graphicFrameLocks noChangeAspect="1"/>
            </p:cNvGraphicFramePr>
            <p:nvPr/>
          </p:nvGraphicFramePr>
          <p:xfrm>
            <a:off x="1020" y="2273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1" name="Equation" r:id="rId10" imgW="812447" imgH="241195" progId="Equation.DSMT4">
                    <p:embed/>
                  </p:oleObj>
                </mc:Choice>
                <mc:Fallback>
                  <p:oleObj name="Equation" r:id="rId10" imgW="81244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73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66" name="Rectangle 94" descr="白色大理石"/>
          <p:cNvSpPr>
            <a:spLocks noChangeArrowheads="1"/>
          </p:cNvSpPr>
          <p:nvPr/>
        </p:nvSpPr>
        <p:spPr bwMode="auto">
          <a:xfrm>
            <a:off x="1488017" y="2133601"/>
            <a:ext cx="467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Calibri" pitchFamily="34" charset="0"/>
              </a:rPr>
              <a:t>向量组，若</a:t>
            </a:r>
          </a:p>
        </p:txBody>
      </p:sp>
    </p:spTree>
    <p:extLst>
      <p:ext uri="{BB962C8B-B14F-4D97-AF65-F5344CB8AC3E}">
        <p14:creationId xmlns:p14="http://schemas.microsoft.com/office/powerpoint/2010/main" val="73520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3" grpId="0" animBg="1"/>
      <p:bldP spid="156684" grpId="0"/>
      <p:bldP spid="1567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912285" y="2276476"/>
            <a:ext cx="117115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推论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宋体" pitchFamily="2" charset="-122"/>
              </a:rPr>
              <a:t>　</a:t>
            </a:r>
            <a:r>
              <a:rPr kumimoji="1" lang="zh-CN" altLang="en-US" sz="2800" b="1">
                <a:latin typeface="宋体" pitchFamily="2" charset="-122"/>
              </a:rPr>
              <a:t>任意</a:t>
            </a:r>
            <a:r>
              <a:rPr kumimoji="1" lang="zh-CN" altLang="en-US" sz="2800" b="1" i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zh-CN" altLang="en-US" sz="2800" b="1">
                <a:latin typeface="Times New Roman" pitchFamily="18" charset="0"/>
              </a:rPr>
              <a:t>＋</a:t>
            </a:r>
            <a:r>
              <a:rPr kumimoji="1" lang="en-US" altLang="zh-CN" sz="2800" b="1">
                <a:latin typeface="Times New Roman" pitchFamily="18" charset="0"/>
              </a:rPr>
              <a:t>1 </a:t>
            </a:r>
            <a:r>
              <a:rPr kumimoji="1" lang="zh-CN" altLang="en-US" sz="2800" b="1">
                <a:latin typeface="宋体" pitchFamily="2" charset="-122"/>
              </a:rPr>
              <a:t>个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宋体" pitchFamily="2" charset="-122"/>
              </a:rPr>
              <a:t>维向量必线性相关</a:t>
            </a:r>
            <a:r>
              <a:rPr kumimoji="1" lang="en-US" altLang="zh-CN" sz="2800" b="1">
                <a:latin typeface="宋体" pitchFamily="2" charset="-122"/>
              </a:rPr>
              <a:t>.</a:t>
            </a:r>
            <a:r>
              <a:rPr kumimoji="1" lang="en-US" altLang="zh-CN" sz="2800" b="1">
                <a:latin typeface="Calibri" pitchFamily="34" charset="0"/>
              </a:rPr>
              <a:t> 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912284" y="3933826"/>
            <a:ext cx="12096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推论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800" dirty="0">
                <a:latin typeface="Times New Roman" pitchFamily="18" charset="0"/>
              </a:rPr>
              <a:t>　</a:t>
            </a:r>
            <a:r>
              <a:rPr kumimoji="1" lang="zh-CN" altLang="en-US" sz="2800" b="1" dirty="0">
                <a:latin typeface="Times New Roman" pitchFamily="18" charset="0"/>
              </a:rPr>
              <a:t>两个线性无关的等价向量组必含相同</a:t>
            </a:r>
            <a:r>
              <a:rPr kumimoji="1" lang="zh-CN" altLang="en-US" sz="2800" b="1" dirty="0" smtClean="0">
                <a:latin typeface="Times New Roman" pitchFamily="18" charset="0"/>
              </a:rPr>
              <a:t>个数</a:t>
            </a:r>
            <a:r>
              <a:rPr kumimoji="1" lang="zh-CN" altLang="en-US" sz="2800" b="1" dirty="0">
                <a:latin typeface="Calibri" pitchFamily="34" charset="0"/>
              </a:rPr>
              <a:t>的向量</a:t>
            </a:r>
            <a:r>
              <a:rPr kumimoji="1" lang="en-US" altLang="zh-CN" sz="2800" dirty="0" smtClean="0">
                <a:latin typeface="Calibri" pitchFamily="34" charset="0"/>
              </a:rPr>
              <a:t>.</a:t>
            </a:r>
            <a:endParaRPr kumimoji="1" lang="zh-CN" altLang="en-US" sz="2800" dirty="0">
              <a:latin typeface="Calibri" pitchFamily="34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814917" y="498475"/>
            <a:ext cx="10132484" cy="519113"/>
            <a:chOff x="385" y="314"/>
            <a:chExt cx="4787" cy="327"/>
          </a:xfrm>
        </p:grpSpPr>
        <p:sp>
          <p:nvSpPr>
            <p:cNvPr id="33806" name="Text Box 31"/>
            <p:cNvSpPr txBox="1">
              <a:spLocks noChangeArrowheads="1"/>
            </p:cNvSpPr>
            <p:nvPr/>
          </p:nvSpPr>
          <p:spPr bwMode="auto">
            <a:xfrm>
              <a:off x="385" y="314"/>
              <a:ext cx="27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宋体" pitchFamily="2" charset="-122"/>
                </a:rPr>
                <a:t>推论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latin typeface="宋体" pitchFamily="2" charset="-122"/>
                </a:rPr>
                <a:t> </a:t>
              </a:r>
              <a:r>
                <a:rPr kumimoji="1" lang="zh-CN" altLang="en-US" sz="2800" b="1">
                  <a:latin typeface="宋体" pitchFamily="2" charset="-122"/>
                </a:rPr>
                <a:t>若向量组</a:t>
              </a:r>
              <a:endParaRPr kumimoji="1" lang="zh-CN" altLang="en-US" sz="2800" b="1">
                <a:latin typeface="Calibri" pitchFamily="34" charset="0"/>
              </a:endParaRPr>
            </a:p>
          </p:txBody>
        </p:sp>
        <p:sp>
          <p:nvSpPr>
            <p:cNvPr id="33807" name="Text Box 32"/>
            <p:cNvSpPr txBox="1">
              <a:spLocks noChangeArrowheads="1"/>
            </p:cNvSpPr>
            <p:nvPr/>
          </p:nvSpPr>
          <p:spPr bwMode="auto">
            <a:xfrm>
              <a:off x="2906" y="314"/>
              <a:ext cx="2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latin typeface="宋体" pitchFamily="2" charset="-122"/>
                </a:rPr>
                <a:t> </a:t>
              </a:r>
              <a:r>
                <a:rPr kumimoji="1" lang="zh-CN" altLang="en-US" sz="2800" b="1" dirty="0">
                  <a:latin typeface="宋体" pitchFamily="2" charset="-122"/>
                </a:rPr>
                <a:t>可经向量组</a:t>
              </a:r>
              <a:r>
                <a:rPr kumimoji="1" lang="zh-CN" altLang="en-US" sz="2800" dirty="0"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3808" name="Object 17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589536"/>
                </p:ext>
              </p:extLst>
            </p:nvPr>
          </p:nvGraphicFramePr>
          <p:xfrm>
            <a:off x="1690" y="341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7" name="Equation" r:id="rId3" imgW="1777229" imgH="431613" progId="Equation.DSMT4">
                    <p:embed/>
                  </p:oleObj>
                </mc:Choice>
                <mc:Fallback>
                  <p:oleObj name="Equation" r:id="rId3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41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8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167741"/>
                </p:ext>
              </p:extLst>
            </p:nvPr>
          </p:nvGraphicFramePr>
          <p:xfrm>
            <a:off x="3963" y="369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8" name="Equation" r:id="rId5" imgW="1803400" imgH="431800" progId="Equation.DSMT4">
                    <p:embed/>
                  </p:oleObj>
                </mc:Choice>
                <mc:Fallback>
                  <p:oleObj name="Equation" r:id="rId5" imgW="1803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369"/>
                          <a:ext cx="1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390652" y="1341434"/>
            <a:ext cx="8475132" cy="539749"/>
            <a:chOff x="724" y="3103"/>
            <a:chExt cx="4004" cy="340"/>
          </a:xfrm>
        </p:grpSpPr>
        <p:sp>
          <p:nvSpPr>
            <p:cNvPr id="33802" name="Text Box 36"/>
            <p:cNvSpPr txBox="1">
              <a:spLocks noChangeArrowheads="1"/>
            </p:cNvSpPr>
            <p:nvPr/>
          </p:nvSpPr>
          <p:spPr bwMode="auto">
            <a:xfrm>
              <a:off x="724" y="3103"/>
              <a:ext cx="11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宋体" pitchFamily="2" charset="-122"/>
                </a:rPr>
                <a:t>线性表出，且</a:t>
              </a:r>
              <a:r>
                <a:rPr kumimoji="1" lang="zh-CN" altLang="en-US" sz="2800">
                  <a:latin typeface="Calibri" pitchFamily="34" charset="0"/>
                </a:rPr>
                <a:t> </a:t>
              </a:r>
            </a:p>
          </p:txBody>
        </p:sp>
        <p:sp>
          <p:nvSpPr>
            <p:cNvPr id="33803" name="Text Box 37"/>
            <p:cNvSpPr txBox="1">
              <a:spLocks noChangeArrowheads="1"/>
            </p:cNvSpPr>
            <p:nvPr/>
          </p:nvSpPr>
          <p:spPr bwMode="auto">
            <a:xfrm>
              <a:off x="3023" y="3113"/>
              <a:ext cx="15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 smtClean="0">
                  <a:latin typeface="宋体" pitchFamily="2" charset="-122"/>
                </a:rPr>
                <a:t>线性无关</a:t>
              </a:r>
              <a:r>
                <a:rPr kumimoji="1" lang="zh-CN" altLang="en-US" sz="2800" dirty="0">
                  <a:latin typeface="宋体" pitchFamily="2" charset="-122"/>
                </a:rPr>
                <a:t>，</a:t>
              </a:r>
              <a:r>
                <a:rPr kumimoji="1" lang="zh-CN" altLang="en-US" sz="2800" b="1" dirty="0">
                  <a:latin typeface="宋体" pitchFamily="2" charset="-122"/>
                </a:rPr>
                <a:t>则     </a:t>
              </a:r>
              <a:r>
                <a:rPr kumimoji="1" lang="zh-CN" altLang="en-US" sz="2800" dirty="0"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3804" name="Object 19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873753"/>
                </p:ext>
              </p:extLst>
            </p:nvPr>
          </p:nvGraphicFramePr>
          <p:xfrm>
            <a:off x="1872" y="3132"/>
            <a:ext cx="1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9" name="Equation" r:id="rId7" imgW="1777229" imgH="431613" progId="Equation.DSMT4">
                    <p:embed/>
                  </p:oleObj>
                </mc:Choice>
                <mc:Fallback>
                  <p:oleObj name="Equation" r:id="rId7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32"/>
                          <a:ext cx="11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20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770911"/>
                </p:ext>
              </p:extLst>
            </p:nvPr>
          </p:nvGraphicFramePr>
          <p:xfrm>
            <a:off x="4216" y="3186"/>
            <a:ext cx="51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0" name="Equation" r:id="rId8" imgW="812447" imgH="291973" progId="Equation.DSMT4">
                    <p:embed/>
                  </p:oleObj>
                </mc:Choice>
                <mc:Fallback>
                  <p:oleObj name="Equation" r:id="rId8" imgW="812447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186"/>
                          <a:ext cx="51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583268" y="2997201"/>
            <a:ext cx="11459633" cy="519113"/>
            <a:chOff x="868" y="1997"/>
            <a:chExt cx="5414" cy="327"/>
          </a:xfrm>
        </p:grpSpPr>
        <p:sp>
          <p:nvSpPr>
            <p:cNvPr id="33800" name="Rectangle 52" descr="白色大理石"/>
            <p:cNvSpPr>
              <a:spLocks noChangeArrowheads="1"/>
            </p:cNvSpPr>
            <p:nvPr/>
          </p:nvSpPr>
          <p:spPr bwMode="auto">
            <a:xfrm>
              <a:off x="868" y="1997"/>
              <a:ext cx="54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itchFamily="2" charset="-122"/>
                </a:rPr>
                <a:t>（任意</a:t>
              </a:r>
              <a:r>
                <a:rPr kumimoji="1" lang="zh-CN" altLang="en-US" sz="2800" b="1" i="1" dirty="0">
                  <a:latin typeface="Times New Roman" pitchFamily="18" charset="0"/>
                </a:rPr>
                <a:t> </a:t>
              </a:r>
              <a:r>
                <a:rPr kumimoji="1" lang="zh-CN" altLang="en-US" sz="2800" b="1" i="1" dirty="0" smtClean="0">
                  <a:latin typeface="Times New Roman" pitchFamily="18" charset="0"/>
                </a:rPr>
                <a:t>   </a:t>
              </a:r>
              <a:r>
                <a:rPr kumimoji="1" lang="zh-CN" altLang="en-US" sz="2800" b="1" i="1" dirty="0">
                  <a:latin typeface="Times New Roman" pitchFamily="18" charset="0"/>
                </a:rPr>
                <a:t>　　　</a:t>
              </a:r>
              <a:r>
                <a:rPr kumimoji="1" lang="zh-CN" altLang="en-US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宋体" pitchFamily="2" charset="-122"/>
                </a:rPr>
                <a:t>个</a:t>
              </a:r>
              <a:r>
                <a:rPr kumimoji="1" lang="zh-CN" altLang="en-US" sz="2800" b="1" dirty="0">
                  <a:latin typeface="Times New Roman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itchFamily="18" charset="0"/>
                </a:rPr>
                <a:t>n</a:t>
              </a:r>
              <a:r>
                <a:rPr kumimoji="1" lang="en-US" altLang="zh-CN" sz="2800" b="1" dirty="0">
                  <a:latin typeface="Times New Roman" pitchFamily="18" charset="0"/>
                </a:rPr>
                <a:t> </a:t>
              </a:r>
              <a:r>
                <a:rPr kumimoji="1" lang="zh-CN" altLang="en-US" sz="2800" b="1" dirty="0">
                  <a:latin typeface="宋体" pitchFamily="2" charset="-122"/>
                </a:rPr>
                <a:t>维向量必线性相关</a:t>
              </a:r>
              <a:r>
                <a:rPr kumimoji="1" lang="en-US" altLang="zh-CN" sz="2800" b="1" dirty="0">
                  <a:latin typeface="宋体" pitchFamily="2" charset="-122"/>
                </a:rPr>
                <a:t>.</a:t>
              </a:r>
              <a:r>
                <a:rPr kumimoji="1" lang="zh-CN" altLang="en-US" sz="2800" b="1" dirty="0">
                  <a:latin typeface="宋体" pitchFamily="2" charset="-122"/>
                </a:rPr>
                <a:t>）</a:t>
              </a:r>
              <a:r>
                <a:rPr kumimoji="1" lang="zh-CN" altLang="en-US" sz="2800" b="1" dirty="0">
                  <a:latin typeface="Calibri" pitchFamily="34" charset="0"/>
                </a:rPr>
                <a:t> </a:t>
              </a:r>
            </a:p>
          </p:txBody>
        </p:sp>
        <p:graphicFrame>
          <p:nvGraphicFramePr>
            <p:cNvPr id="33801" name="Object 21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5334367"/>
                </p:ext>
              </p:extLst>
            </p:nvPr>
          </p:nvGraphicFramePr>
          <p:xfrm>
            <a:off x="1481" y="2047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1" name="Equation" r:id="rId10" imgW="1066337" imgH="393529" progId="Equation.DSMT4">
                    <p:embed/>
                  </p:oleObj>
                </mc:Choice>
                <mc:Fallback>
                  <p:oleObj name="Equation" r:id="rId10" imgW="106633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047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7040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/>
      <p:bldP spid="1597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29733" y="2160588"/>
          <a:ext cx="1083733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8128000" imgH="393700" progId="Equation.DSMT4">
                  <p:embed/>
                </p:oleObj>
              </mc:Choice>
              <mc:Fallback>
                <p:oleObj name="Equation" r:id="rId3" imgW="8128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33" y="2160588"/>
                        <a:ext cx="1083733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390651" y="2781300"/>
          <a:ext cx="1000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5" imgW="7505700" imgH="838200" progId="Equation.DSMT4">
                  <p:embed/>
                </p:oleObj>
              </mc:Choice>
              <mc:Fallback>
                <p:oleObj name="Equation" r:id="rId5" imgW="7505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2781300"/>
                        <a:ext cx="1000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5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90651" y="3038470"/>
            <a:ext cx="5492750" cy="554036"/>
            <a:chOff x="2016" y="1869"/>
            <a:chExt cx="2595" cy="349"/>
          </a:xfrm>
        </p:grpSpPr>
        <p:sp>
          <p:nvSpPr>
            <p:cNvPr id="160790" name="Text Box 22"/>
            <p:cNvSpPr txBox="1">
              <a:spLocks noChangeArrowheads="1"/>
            </p:cNvSpPr>
            <p:nvPr/>
          </p:nvSpPr>
          <p:spPr bwMode="auto">
            <a:xfrm>
              <a:off x="2016" y="1888"/>
              <a:ext cx="2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800">
                  <a:latin typeface="Times New Roman" pitchFamily="18" charset="0"/>
                </a:rPr>
                <a:t>i)</a:t>
              </a:r>
              <a:r>
                <a:rPr kumimoji="1" lang="en-US" altLang="zh-CN" sz="2800"/>
                <a:t> </a:t>
              </a:r>
            </a:p>
          </p:txBody>
        </p:sp>
        <p:graphicFrame>
          <p:nvGraphicFramePr>
            <p:cNvPr id="160792" name="Object 24"/>
            <p:cNvGraphicFramePr>
              <a:graphicFrameLocks noChangeAspect="1"/>
            </p:cNvGraphicFramePr>
            <p:nvPr/>
          </p:nvGraphicFramePr>
          <p:xfrm>
            <a:off x="2324" y="1920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7" name="Equation" r:id="rId3" imgW="2006280" imgH="431640" progId="Equation.DSMT4">
                    <p:embed/>
                  </p:oleObj>
                </mc:Choice>
                <mc:Fallback>
                  <p:oleObj name="Equation" r:id="rId3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920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3" name="Text Box 25"/>
            <p:cNvSpPr txBox="1">
              <a:spLocks noChangeArrowheads="1"/>
            </p:cNvSpPr>
            <p:nvPr/>
          </p:nvSpPr>
          <p:spPr bwMode="auto">
            <a:xfrm>
              <a:off x="3633" y="1869"/>
              <a:ext cx="9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zh-CN" altLang="en-US" sz="2800" b="1" dirty="0">
                  <a:latin typeface="宋体" pitchFamily="2" charset="-122"/>
                </a:rPr>
                <a:t>线性无关；</a:t>
              </a:r>
              <a:r>
                <a:rPr kumimoji="1" lang="zh-CN" altLang="en-US" sz="2800" dirty="0"/>
                <a:t> </a:t>
              </a:r>
            </a:p>
          </p:txBody>
        </p:sp>
      </p:grp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1295467" y="5589240"/>
            <a:ext cx="1027218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极大线性无关组</a:t>
            </a:r>
            <a:r>
              <a:rPr kumimoji="1" lang="zh-CN" altLang="en-US" sz="2800" b="1" dirty="0">
                <a:latin typeface="宋体" pitchFamily="2" charset="-122"/>
              </a:rPr>
              <a:t>，简称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极大无关组</a:t>
            </a:r>
            <a:r>
              <a:rPr kumimoji="1" lang="en-US" altLang="zh-CN" sz="2800" dirty="0">
                <a:latin typeface="宋体" pitchFamily="2" charset="-122"/>
              </a:rPr>
              <a:t>.</a:t>
            </a:r>
            <a:r>
              <a:rPr kumimoji="1" lang="en-US" altLang="zh-CN" sz="2800" dirty="0"/>
              <a:t> 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912285" y="2492378"/>
            <a:ext cx="6646333" cy="536576"/>
            <a:chOff x="1023" y="1326"/>
            <a:chExt cx="3140" cy="338"/>
          </a:xfrm>
        </p:grpSpPr>
        <p:sp>
          <p:nvSpPr>
            <p:cNvPr id="160787" name="Text Box 19"/>
            <p:cNvSpPr txBox="1">
              <a:spLocks noChangeArrowheads="1"/>
            </p:cNvSpPr>
            <p:nvPr/>
          </p:nvSpPr>
          <p:spPr bwMode="auto">
            <a:xfrm>
              <a:off x="1023" y="1326"/>
              <a:ext cx="93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一个部分组</a:t>
              </a:r>
            </a:p>
          </p:txBody>
        </p:sp>
        <p:graphicFrame>
          <p:nvGraphicFramePr>
            <p:cNvPr id="160788" name="Object 20"/>
            <p:cNvGraphicFramePr>
              <a:graphicFrameLocks noChangeAspect="1"/>
            </p:cNvGraphicFramePr>
            <p:nvPr/>
          </p:nvGraphicFramePr>
          <p:xfrm>
            <a:off x="2296" y="1375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8" name="Equation" r:id="rId5" imgW="2006280" imgH="431640" progId="Equation.DSMT4">
                    <p:embed/>
                  </p:oleObj>
                </mc:Choice>
                <mc:Fallback>
                  <p:oleObj name="Equation" r:id="rId5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375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3524" y="1334"/>
              <a:ext cx="63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若满足</a:t>
              </a:r>
              <a:r>
                <a:rPr kumimoji="1" lang="zh-CN" altLang="en-US" sz="2800" b="1"/>
                <a:t> </a:t>
              </a:r>
            </a:p>
          </p:txBody>
        </p:sp>
      </p:grp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1200151" y="1844676"/>
            <a:ext cx="282151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>
                <a:solidFill>
                  <a:srgbClr val="CC3300"/>
                </a:solidFill>
                <a:latin typeface="宋体" pitchFamily="2" charset="-122"/>
              </a:rPr>
              <a:t>定义</a:t>
            </a:r>
            <a:endParaRPr kumimoji="1" lang="zh-CN" altLang="en-US" sz="2800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446867" y="1844676"/>
            <a:ext cx="11438467" cy="519113"/>
            <a:chOff x="1020" y="1117"/>
            <a:chExt cx="5404" cy="327"/>
          </a:xfrm>
        </p:grpSpPr>
        <p:graphicFrame>
          <p:nvGraphicFramePr>
            <p:cNvPr id="160783" name="Object 15"/>
            <p:cNvGraphicFramePr>
              <a:graphicFrameLocks noChangeAspect="1"/>
            </p:cNvGraphicFramePr>
            <p:nvPr/>
          </p:nvGraphicFramePr>
          <p:xfrm>
            <a:off x="1338" y="1162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9" name="Equation" r:id="rId7" imgW="1765080" imgH="431640" progId="Equation.DSMT4">
                    <p:embed/>
                  </p:oleObj>
                </mc:Choice>
                <mc:Fallback>
                  <p:oleObj name="Equation" r:id="rId7" imgW="1765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162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2426" y="1117"/>
              <a:ext cx="9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 dirty="0"/>
                <a:t>为</a:t>
              </a:r>
            </a:p>
          </p:txBody>
        </p:sp>
        <p:graphicFrame>
          <p:nvGraphicFramePr>
            <p:cNvPr id="160785" name="Object 17"/>
            <p:cNvGraphicFramePr>
              <a:graphicFrameLocks noChangeAspect="1"/>
            </p:cNvGraphicFramePr>
            <p:nvPr/>
          </p:nvGraphicFramePr>
          <p:xfrm>
            <a:off x="2789" y="1162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0" name="Equation" r:id="rId9" imgW="431640" imgH="380880" progId="Equation.DSMT4">
                    <p:embed/>
                  </p:oleObj>
                </mc:Choice>
                <mc:Fallback>
                  <p:oleObj name="Equation" r:id="rId9" imgW="4316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162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3016" y="1117"/>
              <a:ext cx="3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中的一个向量组，它的</a:t>
              </a:r>
              <a:endParaRPr kumimoji="1" lang="zh-CN" altLang="en-US" sz="2800" b="1"/>
            </a:p>
          </p:txBody>
        </p:sp>
        <p:sp>
          <p:nvSpPr>
            <p:cNvPr id="160812" name="Text Box 44" descr="白色大理石"/>
            <p:cNvSpPr txBox="1">
              <a:spLocks noChangeArrowheads="1"/>
            </p:cNvSpPr>
            <p:nvPr/>
          </p:nvSpPr>
          <p:spPr bwMode="auto">
            <a:xfrm>
              <a:off x="1020" y="1117"/>
              <a:ext cx="11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设</a:t>
              </a:r>
            </a:p>
          </p:txBody>
        </p:sp>
      </p:grp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1200151" y="4235456"/>
            <a:ext cx="51858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 dirty="0">
                <a:latin typeface="Times New Roman" pitchFamily="18" charset="0"/>
              </a:rPr>
              <a:t>线性表出</a:t>
            </a:r>
            <a:r>
              <a:rPr kumimoji="1" lang="zh-CN" altLang="en-US" sz="2800" dirty="0">
                <a:latin typeface="Times New Roman" pitchFamily="18" charset="0"/>
              </a:rPr>
              <a:t>；</a:t>
            </a:r>
            <a:endParaRPr kumimoji="1" lang="zh-CN" altLang="en-US" sz="2800" dirty="0"/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4817" y="3705230"/>
            <a:ext cx="10282767" cy="546100"/>
            <a:chOff x="607" y="2380"/>
            <a:chExt cx="4858" cy="344"/>
          </a:xfrm>
        </p:grpSpPr>
        <p:graphicFrame>
          <p:nvGraphicFramePr>
            <p:cNvPr id="160798" name="Object 30"/>
            <p:cNvGraphicFramePr>
              <a:graphicFrameLocks noChangeAspect="1"/>
            </p:cNvGraphicFramePr>
            <p:nvPr/>
          </p:nvGraphicFramePr>
          <p:xfrm>
            <a:off x="4195" y="2432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1" name="Equation" r:id="rId11" imgW="2006280" imgH="431640" progId="Equation.DSMT4">
                    <p:embed/>
                  </p:oleObj>
                </mc:Choice>
                <mc:Fallback>
                  <p:oleObj name="Equation" r:id="rId11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432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79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38253"/>
                </p:ext>
              </p:extLst>
            </p:nvPr>
          </p:nvGraphicFramePr>
          <p:xfrm>
            <a:off x="1817" y="2420"/>
            <a:ext cx="12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2" name="Equation" r:id="rId13" imgW="1955520" imgH="482400" progId="Equation.DSMT4">
                    <p:embed/>
                  </p:oleObj>
                </mc:Choice>
                <mc:Fallback>
                  <p:oleObj name="Equation" r:id="rId13" imgW="19555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2420"/>
                          <a:ext cx="12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1" name="Text Box 23"/>
            <p:cNvSpPr txBox="1">
              <a:spLocks noChangeArrowheads="1"/>
            </p:cNvSpPr>
            <p:nvPr/>
          </p:nvSpPr>
          <p:spPr bwMode="auto">
            <a:xfrm>
              <a:off x="607" y="2380"/>
              <a:ext cx="25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800" dirty="0">
                  <a:latin typeface="Times New Roman" pitchFamily="18" charset="0"/>
                </a:rPr>
                <a:t>ii)</a:t>
              </a:r>
              <a:r>
                <a:rPr kumimoji="1" lang="en-US" altLang="zh-CN" sz="2800" dirty="0">
                  <a:latin typeface="宋体" pitchFamily="2" charset="-122"/>
                </a:rPr>
                <a:t> </a:t>
              </a:r>
              <a:r>
                <a:rPr kumimoji="1" lang="zh-CN" altLang="en-US" sz="2800" b="1" dirty="0">
                  <a:latin typeface="宋体" pitchFamily="2" charset="-122"/>
                </a:rPr>
                <a:t>对任意</a:t>
              </a:r>
              <a:r>
                <a:rPr kumimoji="1" lang="zh-CN" altLang="en-US" sz="2800" b="1" dirty="0" smtClean="0">
                  <a:latin typeface="宋体" pitchFamily="2" charset="-122"/>
                </a:rPr>
                <a:t>的 </a:t>
              </a:r>
              <a:r>
                <a:rPr kumimoji="1" lang="zh-CN" altLang="en-US" sz="2800" dirty="0" smtClean="0"/>
                <a:t> </a:t>
              </a:r>
              <a:endParaRPr kumimoji="1" lang="zh-CN" altLang="en-US" sz="2800" dirty="0"/>
            </a:p>
          </p:txBody>
        </p:sp>
        <p:sp>
          <p:nvSpPr>
            <p:cNvPr id="160797" name="Text Box 29"/>
            <p:cNvSpPr txBox="1">
              <a:spLocks noChangeArrowheads="1"/>
            </p:cNvSpPr>
            <p:nvPr/>
          </p:nvSpPr>
          <p:spPr bwMode="auto">
            <a:xfrm>
              <a:off x="3198" y="2387"/>
              <a:ext cx="2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en-US" altLang="zh-CN" sz="2800" b="1" dirty="0"/>
                <a:t>,      </a:t>
              </a:r>
              <a:r>
                <a:rPr kumimoji="1" lang="zh-CN" altLang="en-US" sz="2800" b="1" dirty="0" smtClean="0"/>
                <a:t>可由</a:t>
              </a:r>
              <a:endParaRPr kumimoji="1" lang="zh-CN" altLang="en-US" sz="2800" b="1" dirty="0"/>
            </a:p>
          </p:txBody>
        </p:sp>
        <p:graphicFrame>
          <p:nvGraphicFramePr>
            <p:cNvPr id="16079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938062"/>
                </p:ext>
              </p:extLst>
            </p:nvPr>
          </p:nvGraphicFramePr>
          <p:xfrm>
            <a:off x="3297" y="2413"/>
            <a:ext cx="2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3" name="Equation" r:id="rId15" imgW="368280" imgH="482400" progId="Equation.DSMT4">
                    <p:embed/>
                  </p:oleObj>
                </mc:Choice>
                <mc:Fallback>
                  <p:oleObj name="Equation" r:id="rId15" imgW="3682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7" y="2413"/>
                          <a:ext cx="27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1200151" y="415926"/>
            <a:ext cx="9791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4000" b="1" dirty="0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极</a:t>
            </a:r>
            <a:r>
              <a:rPr lang="zh-CN" altLang="en-US" sz="40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大线性无关</a:t>
            </a:r>
            <a:r>
              <a:rPr lang="zh-CN" altLang="en-US" sz="4000" b="1" dirty="0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组</a:t>
            </a:r>
            <a:endParaRPr lang="zh-CN" altLang="en-US" sz="4000" b="1" dirty="0">
              <a:solidFill>
                <a:srgbClr val="0033CC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200151" y="4941888"/>
            <a:ext cx="12549716" cy="533400"/>
            <a:chOff x="521" y="3158"/>
            <a:chExt cx="5929" cy="336"/>
          </a:xfrm>
        </p:grpSpPr>
        <p:sp>
          <p:nvSpPr>
            <p:cNvPr id="160800" name="Text Box 32"/>
            <p:cNvSpPr txBox="1">
              <a:spLocks noChangeArrowheads="1"/>
            </p:cNvSpPr>
            <p:nvPr/>
          </p:nvSpPr>
          <p:spPr bwMode="auto">
            <a:xfrm>
              <a:off x="521" y="3167"/>
              <a:ext cx="1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则称</a:t>
              </a:r>
              <a:r>
                <a:rPr kumimoji="1" lang="zh-CN" altLang="en-US" sz="2800" b="1"/>
                <a:t> </a:t>
              </a:r>
            </a:p>
          </p:txBody>
        </p:sp>
        <p:graphicFrame>
          <p:nvGraphicFramePr>
            <p:cNvPr id="160801" name="Object 33"/>
            <p:cNvGraphicFramePr>
              <a:graphicFrameLocks noChangeAspect="1"/>
            </p:cNvGraphicFramePr>
            <p:nvPr/>
          </p:nvGraphicFramePr>
          <p:xfrm>
            <a:off x="1066" y="3203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4" name="Equation" r:id="rId17" imgW="2006280" imgH="431640" progId="Equation.DSMT4">
                    <p:embed/>
                  </p:oleObj>
                </mc:Choice>
                <mc:Fallback>
                  <p:oleObj name="Equation" r:id="rId17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03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02" name="Text Box 34"/>
            <p:cNvSpPr txBox="1">
              <a:spLocks noChangeArrowheads="1"/>
            </p:cNvSpPr>
            <p:nvPr/>
          </p:nvSpPr>
          <p:spPr bwMode="auto">
            <a:xfrm>
              <a:off x="2290" y="315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为向量组</a:t>
              </a:r>
              <a:r>
                <a:rPr kumimoji="1" lang="zh-CN" altLang="en-US" sz="2800"/>
                <a:t> </a:t>
              </a:r>
            </a:p>
          </p:txBody>
        </p:sp>
        <p:graphicFrame>
          <p:nvGraphicFramePr>
            <p:cNvPr id="160803" name="Object 35"/>
            <p:cNvGraphicFramePr>
              <a:graphicFrameLocks noChangeAspect="1"/>
            </p:cNvGraphicFramePr>
            <p:nvPr/>
          </p:nvGraphicFramePr>
          <p:xfrm>
            <a:off x="3288" y="3180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5" name="Equation" r:id="rId19" imgW="1765080" imgH="431640" progId="Equation.DSMT4">
                    <p:embed/>
                  </p:oleObj>
                </mc:Choice>
                <mc:Fallback>
                  <p:oleObj name="Equation" r:id="rId19" imgW="1765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180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29" name="Rectangle 61" descr="白色大理石"/>
            <p:cNvSpPr>
              <a:spLocks noChangeArrowheads="1"/>
            </p:cNvSpPr>
            <p:nvPr/>
          </p:nvSpPr>
          <p:spPr bwMode="auto">
            <a:xfrm>
              <a:off x="4422" y="3158"/>
              <a:ext cx="2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b="1">
                  <a:latin typeface="宋体" pitchFamily="2" charset="-122"/>
                </a:rPr>
                <a:t>的一个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4" grpId="0"/>
      <p:bldP spid="160782" grpId="0"/>
      <p:bldP spid="160799" grpId="0"/>
      <p:bldP spid="16082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03347" y="1916656"/>
            <a:ext cx="5219700" cy="523874"/>
            <a:chOff x="2016" y="1888"/>
            <a:chExt cx="2466" cy="330"/>
          </a:xfrm>
        </p:grpSpPr>
        <p:sp>
          <p:nvSpPr>
            <p:cNvPr id="160790" name="Text Box 22"/>
            <p:cNvSpPr txBox="1">
              <a:spLocks noChangeArrowheads="1"/>
            </p:cNvSpPr>
            <p:nvPr/>
          </p:nvSpPr>
          <p:spPr bwMode="auto">
            <a:xfrm>
              <a:off x="2016" y="1888"/>
              <a:ext cx="2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en-US" altLang="zh-CN" sz="2800">
                  <a:latin typeface="Times New Roman" pitchFamily="18" charset="0"/>
                </a:rPr>
                <a:t>i)</a:t>
              </a:r>
              <a:r>
                <a:rPr kumimoji="1" lang="en-US" altLang="zh-CN" sz="2800"/>
                <a:t> </a:t>
              </a:r>
            </a:p>
          </p:txBody>
        </p:sp>
        <p:graphicFrame>
          <p:nvGraphicFramePr>
            <p:cNvPr id="160792" name="Object 24"/>
            <p:cNvGraphicFramePr>
              <a:graphicFrameLocks noChangeAspect="1"/>
            </p:cNvGraphicFramePr>
            <p:nvPr/>
          </p:nvGraphicFramePr>
          <p:xfrm>
            <a:off x="2324" y="1920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Equation" r:id="rId3" imgW="2006280" imgH="431640" progId="Equation.DSMT4">
                    <p:embed/>
                  </p:oleObj>
                </mc:Choice>
                <mc:Fallback>
                  <p:oleObj name="Equation" r:id="rId3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920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93" name="Text Box 25"/>
            <p:cNvSpPr txBox="1">
              <a:spLocks noChangeArrowheads="1"/>
            </p:cNvSpPr>
            <p:nvPr/>
          </p:nvSpPr>
          <p:spPr bwMode="auto">
            <a:xfrm>
              <a:off x="3504" y="1888"/>
              <a:ext cx="9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线性无关；</a:t>
              </a:r>
              <a:r>
                <a:rPr kumimoji="1" lang="zh-CN" altLang="en-US" sz="2800"/>
                <a:t> </a:t>
              </a:r>
            </a:p>
          </p:txBody>
        </p:sp>
      </p:grpSp>
      <p:sp>
        <p:nvSpPr>
          <p:cNvPr id="160804" name="Text Box 36"/>
          <p:cNvSpPr txBox="1">
            <a:spLocks noChangeArrowheads="1"/>
          </p:cNvSpPr>
          <p:nvPr/>
        </p:nvSpPr>
        <p:spPr bwMode="auto">
          <a:xfrm>
            <a:off x="911424" y="3717032"/>
            <a:ext cx="1027218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 dirty="0">
                <a:solidFill>
                  <a:srgbClr val="CC0000"/>
                </a:solidFill>
                <a:latin typeface="宋体" pitchFamily="2" charset="-122"/>
              </a:rPr>
              <a:t>极大线性无关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宋体" pitchFamily="2" charset="-122"/>
              </a:rPr>
              <a:t>组</a:t>
            </a:r>
            <a:r>
              <a:rPr kumimoji="1" lang="en-US" altLang="zh-CN" sz="2800" dirty="0" smtClean="0">
                <a:latin typeface="宋体" pitchFamily="2" charset="-122"/>
              </a:rPr>
              <a:t>.</a:t>
            </a:r>
            <a:r>
              <a:rPr kumimoji="1" lang="en-US" altLang="zh-CN" sz="2800" dirty="0" smtClean="0"/>
              <a:t> </a:t>
            </a:r>
            <a:endParaRPr kumimoji="1" lang="en-US" altLang="zh-CN" sz="2800" dirty="0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103445" y="1340770"/>
            <a:ext cx="3591983" cy="523876"/>
            <a:chOff x="2296" y="1334"/>
            <a:chExt cx="1697" cy="330"/>
          </a:xfrm>
        </p:grpSpPr>
        <p:graphicFrame>
          <p:nvGraphicFramePr>
            <p:cNvPr id="160788" name="Object 20"/>
            <p:cNvGraphicFramePr>
              <a:graphicFrameLocks noChangeAspect="1"/>
            </p:cNvGraphicFramePr>
            <p:nvPr/>
          </p:nvGraphicFramePr>
          <p:xfrm>
            <a:off x="2296" y="1375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3" name="Equation" r:id="rId5" imgW="2006280" imgH="431640" progId="Equation.DSMT4">
                    <p:embed/>
                  </p:oleObj>
                </mc:Choice>
                <mc:Fallback>
                  <p:oleObj name="Equation" r:id="rId5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375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9" name="Text Box 21"/>
            <p:cNvSpPr txBox="1">
              <a:spLocks noChangeArrowheads="1"/>
            </p:cNvSpPr>
            <p:nvPr/>
          </p:nvSpPr>
          <p:spPr bwMode="auto">
            <a:xfrm>
              <a:off x="3524" y="1334"/>
              <a:ext cx="4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kumimoji="1" lang="zh-CN" altLang="en-US" sz="2800" b="1" dirty="0" smtClean="0">
                  <a:latin typeface="宋体" pitchFamily="2" charset="-122"/>
                </a:rPr>
                <a:t>满足</a:t>
              </a:r>
              <a:r>
                <a:rPr kumimoji="1" lang="zh-CN" altLang="en-US" sz="2800" b="1" dirty="0" smtClean="0"/>
                <a:t> </a:t>
              </a:r>
              <a:endParaRPr kumimoji="1" lang="zh-CN" altLang="en-US" sz="2800" b="1" dirty="0"/>
            </a:p>
          </p:txBody>
        </p:sp>
      </p:grp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912847" y="692696"/>
            <a:ext cx="282151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 dirty="0" smtClean="0">
                <a:solidFill>
                  <a:srgbClr val="CC3300"/>
                </a:solidFill>
                <a:latin typeface="宋体" pitchFamily="2" charset="-122"/>
              </a:rPr>
              <a:t>定义</a:t>
            </a:r>
            <a:r>
              <a:rPr kumimoji="1" lang="en-US" altLang="zh-CN" sz="28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endParaRPr kumimoji="1" lang="zh-CN" altLang="en-US" sz="2800" dirty="0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4943872" y="692696"/>
          <a:ext cx="23537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692696"/>
                        <a:ext cx="23537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7056107" y="692696"/>
            <a:ext cx="364840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800" b="1" dirty="0">
                <a:latin typeface="宋体" pitchFamily="2" charset="-122"/>
              </a:rPr>
              <a:t> </a:t>
            </a:r>
            <a:r>
              <a:rPr kumimoji="1" lang="zh-CN" altLang="en-US" sz="2800" b="1" dirty="0" smtClean="0">
                <a:latin typeface="宋体" pitchFamily="2" charset="-122"/>
              </a:rPr>
              <a:t>的</a:t>
            </a:r>
            <a:r>
              <a:rPr kumimoji="1" lang="zh-CN" altLang="en-US" sz="2800" b="1" dirty="0">
                <a:latin typeface="宋体" pitchFamily="2" charset="-122"/>
              </a:rPr>
              <a:t>一</a:t>
            </a:r>
            <a:r>
              <a:rPr kumimoji="1" lang="zh-CN" altLang="en-US" sz="2800" b="1" dirty="0" smtClean="0">
                <a:latin typeface="宋体" pitchFamily="2" charset="-122"/>
              </a:rPr>
              <a:t>个部分组</a:t>
            </a:r>
            <a:endParaRPr kumimoji="1" lang="zh-CN" altLang="en-US" sz="2800" b="1" dirty="0"/>
          </a:p>
        </p:txBody>
      </p:sp>
      <p:sp>
        <p:nvSpPr>
          <p:cNvPr id="160812" name="Text Box 44" descr="白色大理石"/>
          <p:cNvSpPr txBox="1">
            <a:spLocks noChangeArrowheads="1"/>
          </p:cNvSpPr>
          <p:nvPr/>
        </p:nvSpPr>
        <p:spPr bwMode="auto">
          <a:xfrm>
            <a:off x="2831638" y="692696"/>
            <a:ext cx="25294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latin typeface="宋体" pitchFamily="2" charset="-122"/>
              </a:rPr>
              <a:t>若向量组</a:t>
            </a:r>
            <a:endParaRPr kumimoji="1" lang="zh-CN" altLang="en-US" sz="2800" b="1" dirty="0">
              <a:latin typeface="宋体" pitchFamily="2" charset="-122"/>
            </a:endParaRP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1008096" y="2564359"/>
            <a:ext cx="61440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en-US" altLang="zh-CN" sz="2800" dirty="0" smtClean="0">
                <a:latin typeface="Times New Roman" pitchFamily="18" charset="0"/>
              </a:rPr>
              <a:t>ii</a:t>
            </a:r>
            <a:r>
              <a:rPr kumimoji="1" lang="zh-CN" altLang="en-US" sz="2800" dirty="0" smtClean="0">
                <a:latin typeface="Times New Roman" pitchFamily="18" charset="0"/>
              </a:rPr>
              <a:t>）</a:t>
            </a:r>
            <a:r>
              <a:rPr kumimoji="1" lang="zh-CN" altLang="en-US" sz="2800" dirty="0" smtClean="0"/>
              <a:t> </a:t>
            </a:r>
            <a:endParaRPr kumimoji="1" lang="zh-CN" altLang="en-US" sz="2800" dirty="0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15414" y="3140968"/>
            <a:ext cx="12549716" cy="533400"/>
            <a:chOff x="521" y="3158"/>
            <a:chExt cx="5929" cy="336"/>
          </a:xfrm>
        </p:grpSpPr>
        <p:sp>
          <p:nvSpPr>
            <p:cNvPr id="160800" name="Text Box 32"/>
            <p:cNvSpPr txBox="1">
              <a:spLocks noChangeArrowheads="1"/>
            </p:cNvSpPr>
            <p:nvPr/>
          </p:nvSpPr>
          <p:spPr bwMode="auto">
            <a:xfrm>
              <a:off x="521" y="3167"/>
              <a:ext cx="1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则称</a:t>
              </a:r>
              <a:r>
                <a:rPr kumimoji="1" lang="zh-CN" altLang="en-US" sz="2800" b="1"/>
                <a:t> </a:t>
              </a:r>
            </a:p>
          </p:txBody>
        </p:sp>
        <p:graphicFrame>
          <p:nvGraphicFramePr>
            <p:cNvPr id="160801" name="Object 33"/>
            <p:cNvGraphicFramePr>
              <a:graphicFrameLocks noChangeAspect="1"/>
            </p:cNvGraphicFramePr>
            <p:nvPr/>
          </p:nvGraphicFramePr>
          <p:xfrm>
            <a:off x="1066" y="3203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5" name="Equation" r:id="rId9" imgW="2006280" imgH="431640" progId="Equation.DSMT4">
                    <p:embed/>
                  </p:oleObj>
                </mc:Choice>
                <mc:Fallback>
                  <p:oleObj name="Equation" r:id="rId9" imgW="2006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03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02" name="Text Box 34"/>
            <p:cNvSpPr txBox="1">
              <a:spLocks noChangeArrowheads="1"/>
            </p:cNvSpPr>
            <p:nvPr/>
          </p:nvSpPr>
          <p:spPr bwMode="auto">
            <a:xfrm>
              <a:off x="2290" y="315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2800" b="1">
                  <a:latin typeface="宋体" pitchFamily="2" charset="-122"/>
                </a:rPr>
                <a:t>为向量组</a:t>
              </a:r>
              <a:r>
                <a:rPr kumimoji="1" lang="zh-CN" altLang="en-US" sz="2800"/>
                <a:t> </a:t>
              </a:r>
            </a:p>
          </p:txBody>
        </p:sp>
        <p:graphicFrame>
          <p:nvGraphicFramePr>
            <p:cNvPr id="160803" name="Object 35"/>
            <p:cNvGraphicFramePr>
              <a:graphicFrameLocks noChangeAspect="1"/>
            </p:cNvGraphicFramePr>
            <p:nvPr/>
          </p:nvGraphicFramePr>
          <p:xfrm>
            <a:off x="3288" y="3180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" name="Equation" r:id="rId11" imgW="1765080" imgH="431640" progId="Equation.DSMT4">
                    <p:embed/>
                  </p:oleObj>
                </mc:Choice>
                <mc:Fallback>
                  <p:oleObj name="Equation" r:id="rId11" imgW="1765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180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29" name="Rectangle 61" descr="白色大理石"/>
            <p:cNvSpPr>
              <a:spLocks noChangeArrowheads="1"/>
            </p:cNvSpPr>
            <p:nvPr/>
          </p:nvSpPr>
          <p:spPr bwMode="auto">
            <a:xfrm>
              <a:off x="4422" y="3158"/>
              <a:ext cx="2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800" b="1">
                  <a:latin typeface="宋体" pitchFamily="2" charset="-122"/>
                </a:rPr>
                <a:t>的一个</a:t>
              </a:r>
            </a:p>
          </p:txBody>
        </p:sp>
      </p:grp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1871531" y="2564904"/>
          <a:ext cx="780626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13" imgW="5854680" imgH="457200" progId="Equation.DSMT4">
                  <p:embed/>
                </p:oleObj>
              </mc:Choice>
              <mc:Fallback>
                <p:oleObj name="Equation" r:id="rId13" imgW="5854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31" y="2564904"/>
                        <a:ext cx="780626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391477" y="4725144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kumimoji="1" lang="zh-CN" altLang="en-US" sz="2800" b="1" dirty="0" smtClean="0">
                <a:solidFill>
                  <a:srgbClr val="0000FF"/>
                </a:solidFill>
                <a:latin typeface="宋体" pitchFamily="2" charset="-122"/>
              </a:rPr>
              <a:t>注：  </a:t>
            </a:r>
            <a:r>
              <a:rPr kumimoji="1" lang="zh-CN" altLang="en-US" sz="2800" b="1" dirty="0" smtClean="0">
                <a:solidFill>
                  <a:srgbClr val="CC3300"/>
                </a:solidFill>
                <a:latin typeface="宋体" pitchFamily="2" charset="-122"/>
              </a:rPr>
              <a:t>定义</a:t>
            </a:r>
            <a:r>
              <a:rPr kumimoji="1" lang="en-US" altLang="zh-CN" sz="2800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kumimoji="1" lang="zh-CN" altLang="en-US" sz="2800" b="1" dirty="0" smtClean="0">
                <a:latin typeface="宋体" pitchFamily="2" charset="-122"/>
              </a:rPr>
              <a:t>与</a:t>
            </a:r>
            <a:r>
              <a:rPr kumimoji="1" lang="zh-CN" altLang="en-US" sz="2800" b="1" dirty="0" smtClean="0">
                <a:solidFill>
                  <a:srgbClr val="CC3300"/>
                </a:solidFill>
                <a:latin typeface="宋体" pitchFamily="2" charset="-122"/>
              </a:rPr>
              <a:t>定义</a:t>
            </a:r>
            <a:r>
              <a:rPr kumimoji="1" lang="en-US" altLang="zh-CN" sz="2800" b="1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kumimoji="1" lang="zh-CN" altLang="en-US" sz="2800" b="1" dirty="0" smtClean="0">
                <a:latin typeface="宋体" pitchFamily="2" charset="-122"/>
              </a:rPr>
              <a:t>是等价的。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3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4" grpId="0"/>
      <p:bldP spid="160791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863600" y="1125538"/>
            <a:ext cx="1291378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zh-CN" altLang="en-US" sz="2800" b="1" dirty="0" smtClean="0">
                <a:solidFill>
                  <a:srgbClr val="CC3300"/>
                </a:solidFill>
                <a:latin typeface="宋体" pitchFamily="2" charset="-122"/>
              </a:rPr>
              <a:t>定义　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宋体" pitchFamily="2" charset="-122"/>
              </a:rPr>
              <a:t>向量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组的极大无关组所含向量个数称为这个</a:t>
            </a:r>
            <a:endParaRPr kumimoji="1" lang="zh-CN" altLang="en-US" sz="2800" b="1" dirty="0">
              <a:solidFill>
                <a:srgbClr val="EF6B97"/>
              </a:solidFill>
            </a:endParaRPr>
          </a:p>
        </p:txBody>
      </p:sp>
      <p:sp>
        <p:nvSpPr>
          <p:cNvPr id="161809" name="Rectangle 17" descr="白色大理石"/>
          <p:cNvSpPr>
            <a:spLocks noChangeArrowheads="1"/>
          </p:cNvSpPr>
          <p:nvPr/>
        </p:nvSpPr>
        <p:spPr bwMode="auto">
          <a:xfrm>
            <a:off x="1295400" y="1844676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chemeClr val="tx2"/>
                </a:solidFill>
              </a:rPr>
              <a:t>向量组的</a:t>
            </a:r>
            <a:r>
              <a:rPr kumimoji="1" lang="zh-CN" altLang="en-US" sz="2800" b="1">
                <a:solidFill>
                  <a:srgbClr val="CC0000"/>
                </a:solidFill>
              </a:rPr>
              <a:t>秩</a:t>
            </a:r>
            <a:r>
              <a:rPr kumimoji="1" lang="en-US" altLang="zh-CN" sz="2800" b="1">
                <a:solidFill>
                  <a:schemeClr val="tx2"/>
                </a:solidFill>
              </a:rPr>
              <a:t>.</a:t>
            </a:r>
            <a:r>
              <a:rPr kumimoji="1" lang="en-US" altLang="zh-CN"/>
              <a:t> 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1007533" y="404813"/>
            <a:ext cx="652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、向量组的秩 </a:t>
            </a:r>
          </a:p>
        </p:txBody>
      </p:sp>
    </p:spTree>
    <p:extLst>
      <p:ext uri="{BB962C8B-B14F-4D97-AF65-F5344CB8AC3E}">
        <p14:creationId xmlns:p14="http://schemas.microsoft.com/office/powerpoint/2010/main" val="40995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3" grpId="0"/>
      <p:bldP spid="161809" grpId="0"/>
      <p:bldP spid="1618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24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46620"/>
              </p:ext>
            </p:extLst>
          </p:nvPr>
        </p:nvGraphicFramePr>
        <p:xfrm>
          <a:off x="1755279" y="2099796"/>
          <a:ext cx="511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5117760" imgH="419040" progId="Equation.DSMT4">
                  <p:embed/>
                </p:oleObj>
              </mc:Choice>
              <mc:Fallback>
                <p:oleObj name="Equation" r:id="rId3" imgW="511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79" y="2099796"/>
                        <a:ext cx="511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631292" y="273433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）零向量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可由任一向量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组线性表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. 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631295" y="3454410"/>
            <a:ext cx="90741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）向量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组中每一向量都可由该向量组线性表出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. </a:t>
            </a:r>
          </a:p>
        </p:txBody>
      </p:sp>
      <p:sp>
        <p:nvSpPr>
          <p:cNvPr id="16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3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1200151" y="404813"/>
            <a:ext cx="499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kumimoji="1" lang="zh-CN" altLang="en-US" sz="2800" b="1" dirty="0" smtClean="0">
                <a:solidFill>
                  <a:srgbClr val="CC3300"/>
                </a:solidFill>
                <a:latin typeface="宋体" pitchFamily="2" charset="-122"/>
              </a:rPr>
              <a:t>、性质</a:t>
            </a:r>
            <a:endParaRPr kumimoji="1" lang="zh-CN" altLang="en-US" sz="2800" b="1" dirty="0">
              <a:solidFill>
                <a:srgbClr val="6600CC"/>
              </a:solidFill>
              <a:latin typeface="Calibri" pitchFamily="34" charset="0"/>
            </a:endParaRP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912284" y="3644901"/>
            <a:ext cx="95059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>
                <a:latin typeface="宋体" pitchFamily="2" charset="-122"/>
              </a:rPr>
              <a:t>）等价的向量组必有相同的秩</a:t>
            </a:r>
            <a:r>
              <a:rPr kumimoji="1" lang="en-US" altLang="zh-CN" sz="2800" b="1">
                <a:latin typeface="宋体" pitchFamily="2" charset="-122"/>
              </a:rPr>
              <a:t>.</a:t>
            </a:r>
            <a:endParaRPr kumimoji="1" lang="en-US" altLang="zh-CN" sz="2800" b="1">
              <a:latin typeface="Calibri" pitchFamily="34" charset="0"/>
            </a:endParaRPr>
          </a:p>
        </p:txBody>
      </p:sp>
      <p:graphicFrame>
        <p:nvGraphicFramePr>
          <p:cNvPr id="13" name="Object 28"/>
          <p:cNvGraphicFramePr>
            <a:graphicFrameLocks noChangeAspect="1"/>
          </p:cNvGraphicFramePr>
          <p:nvPr/>
        </p:nvGraphicFramePr>
        <p:xfrm>
          <a:off x="912284" y="2420938"/>
          <a:ext cx="1102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3" imgW="8267700" imgH="457200" progId="Equation.DSMT4">
                  <p:embed/>
                </p:oleObj>
              </mc:Choice>
              <mc:Fallback>
                <p:oleObj name="Equation" r:id="rId3" imgW="8267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2420938"/>
                        <a:ext cx="1102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/>
        </p:nvGraphicFramePr>
        <p:xfrm>
          <a:off x="912284" y="1196975"/>
          <a:ext cx="104817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5" imgW="7861300" imgH="457200" progId="Equation.DSMT4">
                  <p:embed/>
                </p:oleObj>
              </mc:Choice>
              <mc:Fallback>
                <p:oleObj name="Equation" r:id="rId5" imgW="786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84" y="1196975"/>
                        <a:ext cx="1048173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30"/>
          <p:cNvGraphicFramePr>
            <a:graphicFrameLocks noChangeAspect="1"/>
          </p:cNvGraphicFramePr>
          <p:nvPr/>
        </p:nvGraphicFramePr>
        <p:xfrm>
          <a:off x="1102784" y="1844675"/>
          <a:ext cx="102785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7" imgW="7708900" imgH="457200" progId="Equation.DSMT4">
                  <p:embed/>
                </p:oleObj>
              </mc:Choice>
              <mc:Fallback>
                <p:oleObj name="Equation" r:id="rId7" imgW="7708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784" y="1844675"/>
                        <a:ext cx="1027853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/>
        </p:nvGraphicFramePr>
        <p:xfrm>
          <a:off x="1583267" y="3068638"/>
          <a:ext cx="702733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9" imgW="5270500" imgH="444500" progId="Equation.DSMT4">
                  <p:embed/>
                </p:oleObj>
              </mc:Choice>
              <mc:Fallback>
                <p:oleObj name="Equation" r:id="rId9" imgW="5270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7" y="3068638"/>
                        <a:ext cx="702733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2"/>
          <p:cNvGraphicFramePr>
            <a:graphicFrameLocks noChangeAspect="1"/>
          </p:cNvGraphicFramePr>
          <p:nvPr/>
        </p:nvGraphicFramePr>
        <p:xfrm>
          <a:off x="1007534" y="4508500"/>
          <a:ext cx="992293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11" imgW="7442200" imgH="444500" progId="Equation.DSMT4">
                  <p:embed/>
                </p:oleObj>
              </mc:Choice>
              <mc:Fallback>
                <p:oleObj name="Equation" r:id="rId11" imgW="7442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4" y="4508500"/>
                        <a:ext cx="992293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33"/>
          <p:cNvGraphicFramePr>
            <a:graphicFrameLocks noChangeAspect="1"/>
          </p:cNvGraphicFramePr>
          <p:nvPr/>
        </p:nvGraphicFramePr>
        <p:xfrm>
          <a:off x="1799167" y="5661026"/>
          <a:ext cx="9455151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13" imgW="6654800" imgH="393700" progId="Equation.DSMT4">
                  <p:embed/>
                </p:oleObj>
              </mc:Choice>
              <mc:Fallback>
                <p:oleObj name="Equation" r:id="rId13" imgW="6654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67" y="5661026"/>
                        <a:ext cx="9455151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34"/>
          <p:cNvGraphicFramePr>
            <a:graphicFrameLocks noChangeAspect="1"/>
          </p:cNvGraphicFramePr>
          <p:nvPr/>
        </p:nvGraphicFramePr>
        <p:xfrm>
          <a:off x="1007533" y="5084763"/>
          <a:ext cx="985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15" imgW="7391400" imgH="457200" progId="Equation.DSMT4">
                  <p:embed/>
                </p:oleObj>
              </mc:Choice>
              <mc:Fallback>
                <p:oleObj name="Equation" r:id="rId15" imgW="7391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33" y="5084763"/>
                        <a:ext cx="985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64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4" grpId="0"/>
      <p:bldP spid="1618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09651" y="477838"/>
            <a:ext cx="10278533" cy="519112"/>
            <a:chOff x="477" y="301"/>
            <a:chExt cx="4856" cy="327"/>
          </a:xfrm>
        </p:grpSpPr>
        <p:sp>
          <p:nvSpPr>
            <p:cNvPr id="49161" name="Text Box 14"/>
            <p:cNvSpPr txBox="1">
              <a:spLocks noChangeArrowheads="1"/>
            </p:cNvSpPr>
            <p:nvPr/>
          </p:nvSpPr>
          <p:spPr bwMode="auto">
            <a:xfrm>
              <a:off x="477" y="301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prstClr val="black"/>
                  </a:solidFill>
                  <a:effectLst/>
                  <a:latin typeface="宋体" pitchFamily="2" charset="-122"/>
                </a:rPr>
                <a:t>   </a:t>
              </a:r>
              <a:r>
                <a:rPr lang="zh-CN" altLang="en-US" sz="2800" b="1" dirty="0" smtClean="0">
                  <a:solidFill>
                    <a:prstClr val="black"/>
                  </a:solidFill>
                  <a:effectLst/>
                  <a:latin typeface="宋体" pitchFamily="2" charset="-122"/>
                </a:rPr>
                <a:t>　求向量组</a:t>
              </a:r>
              <a:endParaRPr lang="zh-CN" altLang="en-US" sz="2800" b="1" dirty="0" smtClean="0">
                <a:solidFill>
                  <a:prstClr val="black"/>
                </a:solidFill>
                <a:effectLst/>
                <a:latin typeface="Calibri" pitchFamily="34" charset="0"/>
              </a:endParaRPr>
            </a:p>
          </p:txBody>
        </p:sp>
        <p:graphicFrame>
          <p:nvGraphicFramePr>
            <p:cNvPr id="49162" name="Object 17" descr="白色大理石"/>
            <p:cNvGraphicFramePr>
              <a:graphicFrameLocks noChangeAspect="1"/>
            </p:cNvGraphicFramePr>
            <p:nvPr/>
          </p:nvGraphicFramePr>
          <p:xfrm>
            <a:off x="2109" y="346"/>
            <a:ext cx="3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7" name="Equation" r:id="rId3" imgW="5118100" imgH="431800" progId="Equation.DSMT4">
                    <p:embed/>
                  </p:oleObj>
                </mc:Choice>
                <mc:Fallback>
                  <p:oleObj name="Equation" r:id="rId3" imgW="5118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46"/>
                          <a:ext cx="3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56" name="Object 18" descr="白色大理石"/>
          <p:cNvGraphicFramePr>
            <a:graphicFrameLocks noChangeAspect="1"/>
          </p:cNvGraphicFramePr>
          <p:nvPr/>
        </p:nvGraphicFramePr>
        <p:xfrm>
          <a:off x="1392767" y="1270000"/>
          <a:ext cx="97366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5" imgW="7302500" imgH="431800" progId="Equation.DSMT4">
                  <p:embed/>
                </p:oleObj>
              </mc:Choice>
              <mc:Fallback>
                <p:oleObj name="Equation" r:id="rId5" imgW="7302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67" y="1270000"/>
                        <a:ext cx="973666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1009651" y="1844675"/>
            <a:ext cx="10079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prstClr val="black"/>
                </a:solidFill>
                <a:effectLst/>
                <a:latin typeface="宋体" pitchFamily="2" charset="-122"/>
              </a:rPr>
              <a:t>的秩以及它的一个极大无关组，并用之表示其余向量</a:t>
            </a:r>
            <a:r>
              <a:rPr lang="en-US" altLang="zh-CN" sz="2800" b="1" smtClean="0">
                <a:solidFill>
                  <a:prstClr val="black"/>
                </a:solidFill>
                <a:effectLst/>
                <a:latin typeface="宋体" pitchFamily="2" charset="-122"/>
              </a:rPr>
              <a:t>.</a:t>
            </a:r>
          </a:p>
        </p:txBody>
      </p:sp>
      <p:graphicFrame>
        <p:nvGraphicFramePr>
          <p:cNvPr id="189459" name="Object 19" descr="白色大理石"/>
          <p:cNvGraphicFramePr>
            <a:graphicFrameLocks noChangeAspect="1"/>
          </p:cNvGraphicFramePr>
          <p:nvPr/>
        </p:nvGraphicFramePr>
        <p:xfrm>
          <a:off x="6959600" y="2997200"/>
          <a:ext cx="382693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7" imgW="2870200" imgH="1549400" progId="Equation.DSMT4">
                  <p:embed/>
                </p:oleObj>
              </mc:Choice>
              <mc:Fallback>
                <p:oleObj name="Equation" r:id="rId7" imgW="2870200" imgH="154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997200"/>
                        <a:ext cx="3826933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0" name="Rectangle 20" descr="白色大理石"/>
          <p:cNvSpPr>
            <a:spLocks noChangeArrowheads="1"/>
          </p:cNvSpPr>
          <p:nvPr/>
        </p:nvSpPr>
        <p:spPr bwMode="auto">
          <a:xfrm>
            <a:off x="1200151" y="2924176"/>
            <a:ext cx="55689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smtClean="0">
                <a:solidFill>
                  <a:prstClr val="black"/>
                </a:solidFill>
                <a:effectLst/>
                <a:ea typeface="宋体" pitchFamily="2" charset="-122"/>
              </a:rPr>
              <a:t>解：令</a:t>
            </a:r>
            <a:endParaRPr lang="zh-CN" altLang="en-US" sz="2800" b="1" smtClean="0">
              <a:solidFill>
                <a:prstClr val="black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6629" name="Object 20"/>
          <p:cNvGraphicFramePr>
            <a:graphicFrameLocks noChangeAspect="1"/>
          </p:cNvGraphicFramePr>
          <p:nvPr/>
        </p:nvGraphicFramePr>
        <p:xfrm>
          <a:off x="1775884" y="3500438"/>
          <a:ext cx="523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9" imgW="3924300" imgH="482600" progId="Equation.DSMT4">
                  <p:embed/>
                </p:oleObj>
              </mc:Choice>
              <mc:Fallback>
                <p:oleObj name="Equation" r:id="rId9" imgW="392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884" y="3500438"/>
                        <a:ext cx="523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21"/>
          <p:cNvGraphicFramePr>
            <a:graphicFrameLocks noChangeAspect="1"/>
          </p:cNvGraphicFramePr>
          <p:nvPr/>
        </p:nvGraphicFramePr>
        <p:xfrm>
          <a:off x="1583268" y="4437063"/>
          <a:ext cx="714163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1" imgW="5956300" imgH="2082800" progId="Equation.DSMT4">
                  <p:embed/>
                </p:oleObj>
              </mc:Choice>
              <mc:Fallback>
                <p:oleObj name="Equation" r:id="rId11" imgW="59563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8" y="4437063"/>
                        <a:ext cx="714163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976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8" grpId="0"/>
      <p:bldP spid="1894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5" name="Object 23"/>
          <p:cNvGraphicFramePr>
            <a:graphicFrameLocks noChangeAspect="1"/>
          </p:cNvGraphicFramePr>
          <p:nvPr/>
        </p:nvGraphicFramePr>
        <p:xfrm>
          <a:off x="1390651" y="3357563"/>
          <a:ext cx="953346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3" imgW="7150100" imgH="457200" progId="Equation.DSMT4">
                  <p:embed/>
                </p:oleObj>
              </mc:Choice>
              <mc:Fallback>
                <p:oleObj name="Equation" r:id="rId3" imgW="7150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1" y="3357563"/>
                        <a:ext cx="953346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24"/>
          <p:cNvGraphicFramePr>
            <a:graphicFrameLocks noChangeAspect="1"/>
          </p:cNvGraphicFramePr>
          <p:nvPr/>
        </p:nvGraphicFramePr>
        <p:xfrm>
          <a:off x="5401733" y="4724400"/>
          <a:ext cx="231986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5" imgW="1739900" imgH="444500" progId="Equation.DSMT4">
                  <p:embed/>
                </p:oleObj>
              </mc:Choice>
              <mc:Fallback>
                <p:oleObj name="Equation" r:id="rId5" imgW="1739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733" y="4724400"/>
                        <a:ext cx="231986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25"/>
          <p:cNvGraphicFramePr>
            <a:graphicFrameLocks noChangeAspect="1"/>
          </p:cNvGraphicFramePr>
          <p:nvPr/>
        </p:nvGraphicFramePr>
        <p:xfrm>
          <a:off x="5327651" y="5516563"/>
          <a:ext cx="287866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7" imgW="2159000" imgH="444500" progId="Equation.DSMT4">
                  <p:embed/>
                </p:oleObj>
              </mc:Choice>
              <mc:Fallback>
                <p:oleObj name="Equation" r:id="rId7" imgW="2159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1" y="5516563"/>
                        <a:ext cx="287866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/>
        </p:nvGraphicFramePr>
        <p:xfrm>
          <a:off x="1475317" y="4076700"/>
          <a:ext cx="949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9" imgW="7124700" imgH="457200" progId="Equation.DSMT4">
                  <p:embed/>
                </p:oleObj>
              </mc:Choice>
              <mc:Fallback>
                <p:oleObj name="Equation" r:id="rId9" imgW="712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317" y="4076700"/>
                        <a:ext cx="949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1200151" y="2565400"/>
          <a:ext cx="754168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11" imgW="6400800" imgH="444500" progId="Equation.DSMT4">
                  <p:embed/>
                </p:oleObj>
              </mc:Choice>
              <mc:Fallback>
                <p:oleObj name="Equation" r:id="rId11" imgW="6400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2565400"/>
                        <a:ext cx="754168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28"/>
          <p:cNvGraphicFramePr>
            <a:graphicFrameLocks noChangeAspect="1"/>
          </p:cNvGraphicFramePr>
          <p:nvPr/>
        </p:nvGraphicFramePr>
        <p:xfrm>
          <a:off x="1200152" y="404813"/>
          <a:ext cx="714163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13" imgW="5956300" imgH="2082800" progId="Equation.DSMT4">
                  <p:embed/>
                </p:oleObj>
              </mc:Choice>
              <mc:Fallback>
                <p:oleObj name="Equation" r:id="rId13" imgW="59563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2" y="404813"/>
                        <a:ext cx="714163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0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欧氏空间的定义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754805" y="2226619"/>
            <a:ext cx="4660900" cy="461962"/>
            <a:chOff x="431" y="1797"/>
            <a:chExt cx="2936" cy="291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31" y="1797"/>
              <a:ext cx="2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满足性质：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023718"/>
                </p:ext>
              </p:extLst>
            </p:nvPr>
          </p:nvGraphicFramePr>
          <p:xfrm>
            <a:off x="1656" y="1835"/>
            <a:ext cx="171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0" name="Equation" r:id="rId3" imgW="3352680" imgH="393480" progId="Equation.DSMT4">
                    <p:embed/>
                  </p:oleObj>
                </mc:Choice>
                <mc:Fallback>
                  <p:oleObj name="Equation" r:id="rId3" imgW="3352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1835"/>
                          <a:ext cx="171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87921"/>
              </p:ext>
            </p:extLst>
          </p:nvPr>
        </p:nvGraphicFramePr>
        <p:xfrm>
          <a:off x="2159001" y="2760276"/>
          <a:ext cx="2399351" cy="43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Equation" r:id="rId5" imgW="2590560" imgH="469800" progId="Equation.DSMT4">
                  <p:embed/>
                </p:oleObj>
              </mc:Choice>
              <mc:Fallback>
                <p:oleObj name="Equation" r:id="rId5" imgW="2590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1" y="2760276"/>
                        <a:ext cx="2399351" cy="435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80065"/>
              </p:ext>
            </p:extLst>
          </p:nvPr>
        </p:nvGraphicFramePr>
        <p:xfrm>
          <a:off x="2121523" y="3373252"/>
          <a:ext cx="2846262" cy="44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7" imgW="3035160" imgH="469800" progId="Equation.DSMT4">
                  <p:embed/>
                </p:oleObj>
              </mc:Choice>
              <mc:Fallback>
                <p:oleObj name="Equation" r:id="rId7" imgW="303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523" y="3373252"/>
                        <a:ext cx="2846262" cy="44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54932"/>
              </p:ext>
            </p:extLst>
          </p:nvPr>
        </p:nvGraphicFramePr>
        <p:xfrm>
          <a:off x="2153825" y="3931294"/>
          <a:ext cx="3862860" cy="45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9" imgW="4330440" imgH="507960" progId="Equation.DSMT4">
                  <p:embed/>
                </p:oleObj>
              </mc:Choice>
              <mc:Fallback>
                <p:oleObj name="Equation" r:id="rId9" imgW="433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825" y="3931294"/>
                        <a:ext cx="3862860" cy="453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2069130" y="4614275"/>
            <a:ext cx="6408737" cy="469900"/>
            <a:chOff x="567" y="3521"/>
            <a:chExt cx="4037" cy="296"/>
          </a:xfrm>
        </p:grpSpPr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567" y="3521"/>
            <a:ext cx="1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4" name="Equation" r:id="rId11" imgW="1981080" imgH="469800" progId="Equation.DSMT4">
                    <p:embed/>
                  </p:oleObj>
                </mc:Choice>
                <mc:Fallback>
                  <p:oleObj name="Equation" r:id="rId11" imgW="1981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21"/>
                          <a:ext cx="1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1791" y="3521"/>
              <a:ext cx="2813" cy="294"/>
              <a:chOff x="1927" y="3566"/>
              <a:chExt cx="2813" cy="294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927" y="3566"/>
                <a:ext cx="28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当且仅当     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  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时</a:t>
                </a:r>
              </a:p>
            </p:txBody>
          </p:sp>
          <p:graphicFrame>
            <p:nvGraphicFramePr>
              <p:cNvPr id="16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006743"/>
                  </p:ext>
                </p:extLst>
              </p:nvPr>
            </p:nvGraphicFramePr>
            <p:xfrm>
              <a:off x="2901" y="3611"/>
              <a:ext cx="43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75" name="Equation" r:id="rId13" imgW="825480" imgH="317160" progId="Equation.DSMT4">
                      <p:embed/>
                    </p:oleObj>
                  </mc:Choice>
                  <mc:Fallback>
                    <p:oleObj name="Equation" r:id="rId13" imgW="825480" imgH="3171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1" y="3611"/>
                            <a:ext cx="43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0"/>
              <p:cNvGraphicFramePr>
                <a:graphicFrameLocks noChangeAspect="1"/>
              </p:cNvGraphicFramePr>
              <p:nvPr/>
            </p:nvGraphicFramePr>
            <p:xfrm>
              <a:off x="3696" y="3612"/>
              <a:ext cx="9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876" name="Equation" r:id="rId15" imgW="1498320" imgH="393480" progId="Equation.DSMT4">
                      <p:embed/>
                    </p:oleObj>
                  </mc:Choice>
                  <mc:Fallback>
                    <p:oleObj name="Equation" r:id="rId15" imgW="149832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612"/>
                            <a:ext cx="9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98910" y="1179327"/>
            <a:ext cx="2222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400" b="1" dirty="0">
              <a:solidFill>
                <a:srgbClr val="FF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0" name="Group 28"/>
          <p:cNvGrpSpPr>
            <a:grpSpLocks/>
          </p:cNvGrpSpPr>
          <p:nvPr/>
        </p:nvGrpSpPr>
        <p:grpSpPr bwMode="auto">
          <a:xfrm>
            <a:off x="1905617" y="1710656"/>
            <a:ext cx="9432925" cy="461963"/>
            <a:chOff x="567" y="1434"/>
            <a:chExt cx="5942" cy="291"/>
          </a:xfrm>
        </p:grpSpPr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67" y="1434"/>
              <a:ext cx="59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定义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一个二元实函数，记作            ，若</a:t>
              </a:r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0824432"/>
                </p:ext>
              </p:extLst>
            </p:nvPr>
          </p:nvGraphicFramePr>
          <p:xfrm>
            <a:off x="2970" y="1454"/>
            <a:ext cx="4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7" name="Equation" r:id="rId17" imgW="901440" imgH="393480" progId="Equation.DSMT4">
                    <p:embed/>
                  </p:oleObj>
                </mc:Choice>
                <mc:Fallback>
                  <p:oleObj name="Equation" r:id="rId17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1454"/>
                          <a:ext cx="4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365751"/>
                </p:ext>
              </p:extLst>
            </p:nvPr>
          </p:nvGraphicFramePr>
          <p:xfrm>
            <a:off x="3932" y="1455"/>
            <a:ext cx="49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Equation" r:id="rId19" imgW="901440" imgH="393480" progId="Equation.DSMT4">
                    <p:embed/>
                  </p:oleObj>
                </mc:Choice>
                <mc:Fallback>
                  <p:oleObj name="Equation" r:id="rId19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1455"/>
                          <a:ext cx="49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8225461" y="2762957"/>
            <a:ext cx="2592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（对称性）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8288168" y="3248265"/>
            <a:ext cx="233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（数乘）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8225461" y="3895135"/>
            <a:ext cx="2555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（可加性）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8378655" y="4598759"/>
            <a:ext cx="2249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（正定性）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1266656" y="5416348"/>
                <a:ext cx="936148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则称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</m:ctrlPr>
                      </m:dPr>
                      <m:e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𝜶</m:t>
                        </m:r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，</m:t>
                        </m:r>
                        <m:r>
                          <a:rPr lang="zh-CN" alt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华文仿宋" pitchFamily="2" charset="-122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为</a:t>
                </a:r>
                <a:r>
                  <a:rPr lang="zh-CN" altLang="en-US" sz="2400" i="1" dirty="0" smtClean="0">
                    <a:solidFill>
                      <a:prstClr val="black"/>
                    </a:solidFill>
                    <a:latin typeface="Cambria Math"/>
                    <a:ea typeface="华文仿宋" pitchFamily="2" charset="-122"/>
                  </a:rPr>
                  <a:t>𝛂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和</a:t>
                </a:r>
                <a:r>
                  <a:rPr lang="en-US" altLang="zh-CN" sz="2400" i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lang="zh-CN" altLang="en-US" sz="2400" i="1" dirty="0" smtClean="0">
                    <a:solidFill>
                      <a:prstClr val="black"/>
                    </a:solidFill>
                    <a:latin typeface="Cambria Math"/>
                    <a:ea typeface="华文仿宋" pitchFamily="2" charset="-122"/>
                  </a:rPr>
                  <a:t>𝛃</a:t>
                </a:r>
                <a:r>
                  <a:rPr lang="en-US" altLang="zh-CN" sz="2400" i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srgbClr val="CC0000"/>
                    </a:solidFill>
                    <a:latin typeface="华文仿宋" pitchFamily="2" charset="-122"/>
                    <a:ea typeface="华文仿宋" pitchFamily="2" charset="-122"/>
                  </a:rPr>
                  <a:t>内积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，并称这种定义了内积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实数域</a:t>
                </a:r>
                <a:r>
                  <a:rPr lang="zh-CN" altLang="en-US" sz="2400" b="1" i="1" dirty="0">
                    <a:solidFill>
                      <a:prstClr val="black"/>
                    </a:solidFill>
                    <a:latin typeface="Euclid Math Two" pitchFamily="18" charset="2"/>
                    <a:ea typeface="华文仿宋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Euclid Math Two" pitchFamily="18" charset="2"/>
                    <a:ea typeface="华文仿宋" pitchFamily="2" charset="-122"/>
                    <a:cs typeface="Times New Roman" pitchFamily="18" charset="0"/>
                  </a:rPr>
                  <a:t>R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上的线性空间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为</a:t>
                </a:r>
                <a:r>
                  <a:rPr lang="zh-CN" altLang="en-US" sz="2400" b="1" dirty="0">
                    <a:solidFill>
                      <a:srgbClr val="CC0000"/>
                    </a:solidFill>
                    <a:latin typeface="华文仿宋" pitchFamily="2" charset="-122"/>
                    <a:ea typeface="华文仿宋" pitchFamily="2" charset="-122"/>
                  </a:rPr>
                  <a:t>欧氏空间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华文仿宋" pitchFamily="2" charset="-122"/>
                    <a:ea typeface="华文仿宋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3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6656" y="5416348"/>
                <a:ext cx="9361487" cy="830997"/>
              </a:xfrm>
              <a:prstGeom prst="rect">
                <a:avLst/>
              </a:prstGeom>
              <a:blipFill rotWithShape="1">
                <a:blip r:embed="rId21"/>
                <a:stretch>
                  <a:fillRect l="-1042" t="-11765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853230" y="1179327"/>
            <a:ext cx="9485312" cy="461665"/>
            <a:chOff x="1853230" y="1179327"/>
            <a:chExt cx="9485312" cy="461665"/>
          </a:xfrm>
        </p:grpSpPr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853230" y="1179327"/>
              <a:ext cx="94853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是实数域</a:t>
              </a:r>
              <a:r>
                <a:rPr lang="en-US" altLang="zh-CN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lang="en-US" altLang="zh-CN" sz="2400" b="1" dirty="0">
                  <a:solidFill>
                    <a:prstClr val="black"/>
                  </a:solidFill>
                  <a:latin typeface="Euclid Math Two" pitchFamily="18" charset="2"/>
                  <a:ea typeface="华文仿宋" pitchFamily="2" charset="-122"/>
                  <a:cs typeface="Times New Roman" pitchFamily="18" charset="0"/>
                </a:rPr>
                <a:t>R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上的线性空间，对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中任意两个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向量             ，</a:t>
              </a:r>
              <a:endParaRPr lang="zh-CN" altLang="en-US" sz="24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603194"/>
                </p:ext>
              </p:extLst>
            </p:nvPr>
          </p:nvGraphicFramePr>
          <p:xfrm>
            <a:off x="8901113" y="1247775"/>
            <a:ext cx="677862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9" name="Equation" r:id="rId22" imgW="927000" imgH="393480" progId="Equation.DSMT4">
                    <p:embed/>
                  </p:oleObj>
                </mc:Choice>
                <mc:Fallback>
                  <p:oleObj name="Equation" r:id="rId22" imgW="92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1113" y="1247775"/>
                          <a:ext cx="677862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647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欧氏空间的定义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836737" y="2175629"/>
            <a:ext cx="63373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①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为实数域 </a:t>
            </a:r>
            <a:r>
              <a:rPr lang="en-US" altLang="zh-CN" sz="2400" b="1" dirty="0">
                <a:solidFill>
                  <a:prstClr val="black"/>
                </a:solidFill>
                <a:latin typeface="Euclid Math Two" pitchFamily="18" charset="2"/>
                <a:ea typeface="华文仿宋" pitchFamily="2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上的线性空间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;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36737" y="2995951"/>
            <a:ext cx="77771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②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除向量的线性运算外，还有“内积”运算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;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836737" y="3759957"/>
            <a:ext cx="2247900" cy="677863"/>
            <a:chOff x="612" y="2750"/>
            <a:chExt cx="1416" cy="427"/>
          </a:xfrm>
        </p:grpSpPr>
        <p:graphicFrame>
          <p:nvGraphicFramePr>
            <p:cNvPr id="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67055"/>
                </p:ext>
              </p:extLst>
            </p:nvPr>
          </p:nvGraphicFramePr>
          <p:xfrm>
            <a:off x="1020" y="2908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6" name="Equation" r:id="rId3" imgW="1600200" imgH="393480" progId="Equation.DSMT4">
                    <p:embed/>
                  </p:oleObj>
                </mc:Choice>
                <mc:Fallback>
                  <p:oleObj name="Equation" r:id="rId3" imgW="1600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8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612" y="2750"/>
              <a:ext cx="1089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③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</p:grp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341562" y="1301016"/>
            <a:ext cx="6553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欧氏空间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是特殊的线性空间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1476375" y="145490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  <a:latin typeface="华文仿宋" pitchFamily="2" charset="-122"/>
                <a:ea typeface="华文仿宋" pitchFamily="2" charset="-122"/>
              </a:rPr>
              <a:t>注</a:t>
            </a:r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：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927780" y="4905107"/>
            <a:ext cx="8846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欧氏空间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的子空间在所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中定义的内积之下也</a:t>
            </a:r>
            <a:r>
              <a:rPr lang="zh-CN" altLang="en-US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是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一个欧氏空间，称之为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欧氏子空间</a:t>
            </a:r>
            <a:r>
              <a:rPr lang="en-US" altLang="zh-CN" sz="2800" b="1" dirty="0" smtClean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zh-CN" altLang="en-US" sz="2800" b="1" dirty="0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内积的性质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51561"/>
              </p:ext>
            </p:extLst>
          </p:nvPr>
        </p:nvGraphicFramePr>
        <p:xfrm>
          <a:off x="1932781" y="2060574"/>
          <a:ext cx="648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3" imgW="6489360" imgH="507960" progId="Equation.DSMT4">
                  <p:embed/>
                </p:oleObj>
              </mc:Choice>
              <mc:Fallback>
                <p:oleObj name="Equation" r:id="rId3" imgW="6489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781" y="2060574"/>
                        <a:ext cx="648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26142"/>
              </p:ext>
            </p:extLst>
          </p:nvPr>
        </p:nvGraphicFramePr>
        <p:xfrm>
          <a:off x="1932781" y="3068637"/>
          <a:ext cx="445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5" imgW="4457520" imgH="393480" progId="Equation.DSMT4">
                  <p:embed/>
                </p:oleObj>
              </mc:Choice>
              <mc:Fallback>
                <p:oleObj name="Equation" r:id="rId5" imgW="4457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781" y="3068637"/>
                        <a:ext cx="445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301081" y="3716337"/>
            <a:ext cx="4433887" cy="952500"/>
            <a:chOff x="748" y="2115"/>
            <a:chExt cx="2793" cy="600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748" y="2250"/>
              <a:ext cx="13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推广： </a:t>
              </a:r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565" y="2115"/>
            <a:ext cx="197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0" name="Equation" r:id="rId7" imgW="3136680" imgH="952200" progId="Equation.DSMT4">
                    <p:embed/>
                  </p:oleObj>
                </mc:Choice>
                <mc:Fallback>
                  <p:oleObj name="Equation" r:id="rId7" imgW="3136680" imgH="952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115"/>
                          <a:ext cx="1976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02577"/>
              </p:ext>
            </p:extLst>
          </p:nvPr>
        </p:nvGraphicFramePr>
        <p:xfrm>
          <a:off x="2005806" y="4941887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9" imgW="2006280" imgH="393480" progId="Equation.DSMT4">
                  <p:embed/>
                </p:oleObj>
              </mc:Choice>
              <mc:Fallback>
                <p:oleObj name="Equation" r:id="rId9" imgW="2006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06" y="4941887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1942306" y="1196973"/>
            <a:ext cx="5691187" cy="523875"/>
            <a:chOff x="567" y="754"/>
            <a:chExt cx="3585" cy="330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988845"/>
                </p:ext>
              </p:extLst>
            </p:nvPr>
          </p:nvGraphicFramePr>
          <p:xfrm>
            <a:off x="2200" y="820"/>
            <a:ext cx="1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12" name="Equation" r:id="rId11" imgW="3098520" imgH="393480" progId="Equation.DSMT4">
                    <p:embed/>
                  </p:oleObj>
                </mc:Choice>
                <mc:Fallback>
                  <p:oleObj name="Equation" r:id="rId11" imgW="3098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20"/>
                          <a:ext cx="19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67" y="754"/>
              <a:ext cx="24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为欧氏空间，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5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向量的长度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617663" y="2347915"/>
            <a:ext cx="7200900" cy="523876"/>
            <a:chOff x="567" y="1660"/>
            <a:chExt cx="4536" cy="330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567" y="1660"/>
              <a:ext cx="4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2) 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欧氏空间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V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中，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/>
          </p:nvGraphicFramePr>
          <p:xfrm>
            <a:off x="2336" y="1706"/>
            <a:ext cx="1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0" name="Equation" r:id="rId3" imgW="2997000" imgH="393480" progId="Equation.DSMT4">
                    <p:embed/>
                  </p:oleObj>
                </mc:Choice>
                <mc:Fallback>
                  <p:oleObj name="Equation" r:id="rId3" imgW="299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06"/>
                          <a:ext cx="18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978025" y="3068635"/>
            <a:ext cx="6192838" cy="523874"/>
            <a:chOff x="703" y="2115"/>
            <a:chExt cx="3901" cy="330"/>
          </a:xfrm>
        </p:grpSpPr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703" y="2115"/>
              <a:ext cx="39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使得   　　　有意义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1338" y="2160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1" name="Equation" r:id="rId5" imgW="977760" imgH="444240" progId="Equation.DSMT4">
                    <p:embed/>
                  </p:oleObj>
                </mc:Choice>
                <mc:Fallback>
                  <p:oleObj name="Equation" r:id="rId5" imgW="9777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60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4788" y="90805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引入长度概念的可能性</a:t>
            </a:r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1617663" y="1627189"/>
            <a:ext cx="6840537" cy="534988"/>
            <a:chOff x="567" y="1161"/>
            <a:chExt cx="4309" cy="33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7" y="1161"/>
              <a:ext cx="4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）在　 向量　的长度（模） </a:t>
              </a:r>
            </a:p>
          </p:txBody>
        </p: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3422" y="1162"/>
            <a:ext cx="116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2" name="Equation" r:id="rId7" imgW="1841400" imgH="533160" progId="Equation.DSMT4">
                    <p:embed/>
                  </p:oleObj>
                </mc:Choice>
                <mc:Fallback>
                  <p:oleObj name="Equation" r:id="rId7" imgW="18414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162"/>
                          <a:ext cx="116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175704"/>
                </p:ext>
              </p:extLst>
            </p:nvPr>
          </p:nvGraphicFramePr>
          <p:xfrm>
            <a:off x="1202" y="1183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3" name="Equation" r:id="rId9" imgW="419040" imgH="380880" progId="Equation.DSMT4">
                    <p:embed/>
                  </p:oleObj>
                </mc:Choice>
                <mc:Fallback>
                  <p:oleObj name="Equation" r:id="rId9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83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1927" y="1276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4" name="Equation" r:id="rId11" imgW="279360" imgH="241200" progId="Equation.DSMT4">
                    <p:embed/>
                  </p:oleObj>
                </mc:Choice>
                <mc:Fallback>
                  <p:oleObj name="Equation" r:id="rId11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276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546225" y="378936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3200">
                <a:solidFill>
                  <a:srgbClr val="256090"/>
                </a:solidFill>
                <a:latin typeface="黑体" pitchFamily="2" charset="-122"/>
                <a:ea typeface="黑体" pitchFamily="2" charset="-122"/>
              </a:rPr>
              <a:t>向量长度的定义</a:t>
            </a:r>
          </a:p>
        </p:txBody>
      </p: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1833563" y="4652963"/>
            <a:ext cx="8497887" cy="533400"/>
            <a:chOff x="657" y="2931"/>
            <a:chExt cx="5353" cy="336"/>
          </a:xfrm>
        </p:grpSpPr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657" y="2931"/>
            <a:ext cx="21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5" name="Equation" r:id="rId13" imgW="3454200" imgH="533160" progId="Equation.DSMT4">
                    <p:embed/>
                  </p:oleObj>
                </mc:Choice>
                <mc:Fallback>
                  <p:oleObj name="Equation" r:id="rId13" imgW="345420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931"/>
                          <a:ext cx="21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2880" y="2931"/>
              <a:ext cx="3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称为向量    的</a:t>
              </a:r>
              <a:r>
                <a:rPr lang="zh-CN" altLang="en-US" sz="2800" b="1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长度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2" name="Object 25"/>
            <p:cNvGraphicFramePr>
              <a:graphicFrameLocks noChangeAspect="1"/>
            </p:cNvGraphicFramePr>
            <p:nvPr/>
          </p:nvGraphicFramePr>
          <p:xfrm>
            <a:off x="3878" y="30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6" name="Equation" r:id="rId15" imgW="279360" imgH="241200" progId="Equation.DSMT4">
                    <p:embed/>
                  </p:oleObj>
                </mc:Choice>
                <mc:Fallback>
                  <p:oleObj name="Equation" r:id="rId1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1617663" y="5373688"/>
            <a:ext cx="7632700" cy="519112"/>
            <a:chOff x="521" y="3385"/>
            <a:chExt cx="4808" cy="327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21" y="3385"/>
              <a:ext cx="4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特别地，当           时，称    为</a:t>
              </a:r>
              <a:r>
                <a:rPr lang="zh-CN" altLang="en-US" sz="2800" b="1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单位向量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 </a:t>
              </a:r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1746" y="3400"/>
            <a:ext cx="5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7" name="Equation" r:id="rId17" imgW="901440" imgH="495000" progId="Equation.DSMT4">
                    <p:embed/>
                  </p:oleObj>
                </mc:Choice>
                <mc:Fallback>
                  <p:oleObj name="Equation" r:id="rId17" imgW="9014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400"/>
                          <a:ext cx="5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8"/>
            <p:cNvGraphicFramePr>
              <a:graphicFrameLocks noChangeAspect="1"/>
            </p:cNvGraphicFramePr>
            <p:nvPr/>
          </p:nvGraphicFramePr>
          <p:xfrm>
            <a:off x="3061" y="348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8" name="Equation" r:id="rId19" imgW="279360" imgH="241200" progId="Equation.DSMT4">
                    <p:embed/>
                  </p:oleObj>
                </mc:Choice>
                <mc:Fallback>
                  <p:oleObj name="Equation" r:id="rId19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48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080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向量长度的简单性质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50184"/>
              </p:ext>
            </p:extLst>
          </p:nvPr>
        </p:nvGraphicFramePr>
        <p:xfrm>
          <a:off x="1292660" y="1491563"/>
          <a:ext cx="415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Equation" r:id="rId3" imgW="4152600" imgH="495000" progId="Equation.DSMT4">
                  <p:embed/>
                </p:oleObj>
              </mc:Choice>
              <mc:Fallback>
                <p:oleObj name="Equation" r:id="rId3" imgW="4152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60" y="1491563"/>
                        <a:ext cx="415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29160" y="3147325"/>
            <a:ext cx="6119812" cy="952500"/>
            <a:chOff x="567" y="1888"/>
            <a:chExt cx="3855" cy="60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567" y="2023"/>
              <a:ext cx="38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3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）非零向量    的单位化： </a:t>
              </a:r>
            </a:p>
          </p:txBody>
        </p: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1904" y="2115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5" name="Equation" r:id="rId5" imgW="279360" imgH="241200" progId="Equation.DSMT4">
                    <p:embed/>
                  </p:oleObj>
                </mc:Choice>
                <mc:Fallback>
                  <p:oleObj name="Equation" r:id="rId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2115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9"/>
            <p:cNvGraphicFramePr>
              <a:graphicFrameLocks noChangeAspect="1"/>
            </p:cNvGraphicFramePr>
            <p:nvPr/>
          </p:nvGraphicFramePr>
          <p:xfrm>
            <a:off x="3334" y="1888"/>
            <a:ext cx="54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6" name="Equation" r:id="rId7" imgW="863280" imgH="952200" progId="Equation.DSMT4">
                    <p:embed/>
                  </p:oleObj>
                </mc:Choice>
                <mc:Fallback>
                  <p:oleObj name="Equation" r:id="rId7" imgW="863280" imgH="952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888"/>
                          <a:ext cx="54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292660" y="2426600"/>
          <a:ext cx="227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9" imgW="2273040" imgH="495000" progId="Equation.DSMT4">
                  <p:embed/>
                </p:oleObj>
              </mc:Choice>
              <mc:Fallback>
                <p:oleObj name="Equation" r:id="rId9" imgW="2273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60" y="2426600"/>
                        <a:ext cx="2273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5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47677" y="1751519"/>
            <a:ext cx="6480175" cy="519112"/>
            <a:chOff x="476" y="1071"/>
            <a:chExt cx="4082" cy="327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76" y="1071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）在  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  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中向量   与    的夹角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312059"/>
                </p:ext>
              </p:extLst>
            </p:nvPr>
          </p:nvGraphicFramePr>
          <p:xfrm>
            <a:off x="1128" y="1114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0" name="Equation" r:id="rId3" imgW="419040" imgH="380880" progId="Equation.DSMT4">
                    <p:embed/>
                  </p:oleObj>
                </mc:Choice>
                <mc:Fallback>
                  <p:oleObj name="Equation" r:id="rId3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114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2064" y="1162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1" name="Equation" r:id="rId5" imgW="279360" imgH="241200" progId="Equation.DSMT4">
                    <p:embed/>
                  </p:oleObj>
                </mc:Choice>
                <mc:Fallback>
                  <p:oleObj name="Equation" r:id="rId5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162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2472" y="111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2" name="Equation" r:id="rId7" imgW="291960" imgH="380880" progId="Equation.DSMT4">
                    <p:embed/>
                  </p:oleObj>
                </mc:Choice>
                <mc:Fallback>
                  <p:oleObj name="Equation" r:id="rId7" imgW="291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117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19115" y="3480306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）在一般欧氏空间中推广（</a:t>
            </a:r>
            <a:r>
              <a:rPr lang="en-US" altLang="zh-CN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）的形式，首先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730519" y="1176993"/>
            <a:ext cx="7704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引入夹角概念的可能性与困难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992140" y="4559806"/>
            <a:ext cx="4751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应证明不等式： </a:t>
            </a: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36167"/>
              </p:ext>
            </p:extLst>
          </p:nvPr>
        </p:nvGraphicFramePr>
        <p:xfrm>
          <a:off x="4943302" y="4343906"/>
          <a:ext cx="1574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9" imgW="1574640" imgH="1079280" progId="Equation.DSMT4">
                  <p:embed/>
                </p:oleObj>
              </mc:Choice>
              <mc:Fallback>
                <p:oleObj name="Equation" r:id="rId9" imgW="157464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302" y="4343906"/>
                        <a:ext cx="1574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85256"/>
              </p:ext>
            </p:extLst>
          </p:nvPr>
        </p:nvGraphicFramePr>
        <p:xfrm>
          <a:off x="3360565" y="2400806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11" imgW="3377880" imgH="952200" progId="Equation.DSMT4">
                  <p:embed/>
                </p:oleObj>
              </mc:Choice>
              <mc:Fallback>
                <p:oleObj name="Equation" r:id="rId11" imgW="33778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565" y="2400806"/>
                        <a:ext cx="3378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786514" y="2423504"/>
            <a:ext cx="2449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）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199115" y="1818423"/>
            <a:ext cx="7775575" cy="2663825"/>
          </a:xfrm>
          <a:prstGeom prst="flowChartAlternateProcess">
            <a:avLst/>
          </a:prstGeom>
          <a:solidFill>
            <a:srgbClr val="0070C0">
              <a:alpha val="5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86452" y="2105761"/>
            <a:ext cx="7704138" cy="523876"/>
            <a:chOff x="612" y="890"/>
            <a:chExt cx="4853" cy="330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612" y="890"/>
              <a:ext cx="4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对欧氏空间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V</a:t>
              </a:r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中任意两个向量           ，有 </a:t>
              </a: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606" y="935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0" name="Equation" r:id="rId3" imgW="838080" imgH="380880" progId="Equation.DSMT4">
                    <p:embed/>
                  </p:oleObj>
                </mc:Choice>
                <mc:Fallback>
                  <p:oleObj name="Equation" r:id="rId3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935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38977" y="2861410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5" imgW="2120760" imgH="495000" progId="Equation.DSMT4">
                  <p:embed/>
                </p:oleObj>
              </mc:Choice>
              <mc:Fallback>
                <p:oleObj name="Equation" r:id="rId5" imgW="2120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977" y="2861410"/>
                        <a:ext cx="2120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54652" y="1026260"/>
            <a:ext cx="9432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柯西－布涅柯夫斯基不等式</a:t>
            </a:r>
            <a:endParaRPr lang="en-US" altLang="zh-CN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2341990" y="3615469"/>
            <a:ext cx="7561262" cy="523875"/>
            <a:chOff x="567" y="1978"/>
            <a:chExt cx="4763" cy="33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67" y="1978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当且仅当          线性相关时等号成立</a:t>
              </a:r>
              <a:r>
                <a:rPr lang="en-US" altLang="zh-CN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1536" y="2024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2" name="Equation" r:id="rId7" imgW="838080" imgH="380880" progId="Equation.DSMT4">
                    <p:embed/>
                  </p:oleObj>
                </mc:Choice>
                <mc:Fallback>
                  <p:oleObj name="Equation" r:id="rId7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24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8175258" y="2796672"/>
            <a:ext cx="2449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5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18681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9152140" y="5383977"/>
            <a:ext cx="276544" cy="4169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375649" y="5392317"/>
            <a:ext cx="276544" cy="4169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53992" y="5397151"/>
            <a:ext cx="276544" cy="4169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65117" y="5383976"/>
            <a:ext cx="276544" cy="4169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322888" y="2611438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5991229" y="2611438"/>
            <a:ext cx="214313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6688137" y="2611438"/>
            <a:ext cx="214312" cy="36036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882408" y="1152584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rPr>
              <a:t>例：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rPr>
              <a:t>设</a:t>
            </a: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58569"/>
              </p:ext>
            </p:extLst>
          </p:nvPr>
        </p:nvGraphicFramePr>
        <p:xfrm>
          <a:off x="3060700" y="687388"/>
          <a:ext cx="34528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3" imgW="1726920" imgH="698400" progId="Equation.DSMT4">
                  <p:embed/>
                </p:oleObj>
              </mc:Choice>
              <mc:Fallback>
                <p:oleObj name="Equation" r:id="rId3" imgW="17269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687388"/>
                        <a:ext cx="34528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19003"/>
              </p:ext>
            </p:extLst>
          </p:nvPr>
        </p:nvGraphicFramePr>
        <p:xfrm>
          <a:off x="2254252" y="2143125"/>
          <a:ext cx="2843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5" imgW="1422360" imgH="698400" progId="Equation.DSMT4">
                  <p:embed/>
                </p:oleObj>
              </mc:Choice>
              <mc:Fallback>
                <p:oleObj name="Equation" r:id="rId5" imgW="14223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2" y="2143125"/>
                        <a:ext cx="28432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37019"/>
              </p:ext>
            </p:extLst>
          </p:nvPr>
        </p:nvGraphicFramePr>
        <p:xfrm>
          <a:off x="5091113" y="2627313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2627313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363"/>
              </p:ext>
            </p:extLst>
          </p:nvPr>
        </p:nvGraphicFramePr>
        <p:xfrm>
          <a:off x="1204915" y="2143125"/>
          <a:ext cx="109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9" imgW="545760" imgH="698400" progId="Equation.DSMT4">
                  <p:embed/>
                </p:oleObj>
              </mc:Choice>
              <mc:Fallback>
                <p:oleObj name="Equation" r:id="rId9" imgW="545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5" y="2143125"/>
                        <a:ext cx="10906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55616" y="2587625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rPr>
              <a:t>那么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787903" y="3403605"/>
            <a:ext cx="2744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rPr>
              <a:t>线性组合的系数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615781" y="75174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076156" y="751740"/>
            <a:ext cx="0" cy="12588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AutoShape 17"/>
              <p:cNvSpPr>
                <a:spLocks noChangeArrowheads="1"/>
              </p:cNvSpPr>
              <p:nvPr/>
            </p:nvSpPr>
            <p:spPr bwMode="auto">
              <a:xfrm>
                <a:off x="7148516" y="538691"/>
                <a:ext cx="2799805" cy="1377422"/>
              </a:xfrm>
              <a:prstGeom prst="cloudCallout">
                <a:avLst>
                  <a:gd name="adj1" fmla="val -44514"/>
                  <a:gd name="adj2" fmla="val 101468"/>
                </a:avLst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𝒆</m:t>
                    </m:r>
                    <m:r>
                      <a:rPr kumimoji="1" lang="en-US" altLang="zh-CN" sz="2400" b="1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𝟏</m:t>
                    </m:r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𝒆</m:t>
                    </m:r>
                    <m:r>
                      <a:rPr kumimoji="1" lang="en-US" altLang="zh-CN" sz="2400" b="1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𝟐</m:t>
                    </m:r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𝒆</m:t>
                    </m:r>
                    <m:r>
                      <a:rPr kumimoji="1" lang="en-US" altLang="zh-CN" sz="2400" b="1" i="1" u="none" strike="noStrike" kern="0" cap="none" spc="0" normalizeH="0" baseline="-25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𝟑</m:t>
                    </m:r>
                  </m:oMath>
                </a14:m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的</a:t>
                </a:r>
              </a:p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线性组合</a:t>
                </a:r>
              </a:p>
            </p:txBody>
          </p:sp>
        </mc:Choice>
        <mc:Fallback xmlns="">
          <p:sp>
            <p:nvSpPr>
              <p:cNvPr id="35" name="AutoShap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538691"/>
                <a:ext cx="2799805" cy="1377422"/>
              </a:xfrm>
              <a:prstGeom prst="cloudCallout">
                <a:avLst>
                  <a:gd name="adj1" fmla="val -44514"/>
                  <a:gd name="adj2" fmla="val 101468"/>
                </a:avLst>
              </a:prstGeom>
              <a:blipFill rotWithShape="1">
                <a:blip r:embed="rId11"/>
                <a:stretch>
                  <a:fillRect/>
                </a:stretch>
              </a:blipFill>
              <a:ln w="28575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5348292" y="3086100"/>
            <a:ext cx="1800225" cy="71438"/>
            <a:chOff x="1791" y="3394"/>
            <a:chExt cx="1633" cy="45"/>
          </a:xfrm>
        </p:grpSpPr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1791" y="3394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1791" y="3439"/>
              <a:ext cx="163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5435601" y="3116269"/>
            <a:ext cx="1441451" cy="331787"/>
            <a:chOff x="3424" y="2024"/>
            <a:chExt cx="908" cy="209"/>
          </a:xfrm>
        </p:grpSpPr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1"/>
              <p:cNvSpPr txBox="1">
                <a:spLocks noChangeArrowheads="1"/>
              </p:cNvSpPr>
              <p:nvPr/>
            </p:nvSpPr>
            <p:spPr bwMode="auto">
              <a:xfrm>
                <a:off x="455616" y="3933825"/>
                <a:ext cx="79200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342900" marR="0" lvl="0" indent="-34290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一般地，对于任意的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华文宋体" pitchFamily="2" charset="-122"/>
                      </a:rPr>
                      <m:t>𝒏</m:t>
                    </m:r>
                  </m:oMath>
                </a14:m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 </a:t>
                </a: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kumimoji="1" lang="zh-CN" altLang="en-US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华文宋体" pitchFamily="2" charset="-122"/>
                      </a:rPr>
                      <m:t>𝜶</m:t>
                    </m:r>
                  </m:oMath>
                </a14:m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，必有</a:t>
                </a:r>
              </a:p>
            </p:txBody>
          </p:sp>
        </mc:Choice>
        <mc:Fallback xmlns="">
          <p:sp>
            <p:nvSpPr>
              <p:cNvPr id="43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3" y="3933825"/>
                <a:ext cx="7920037" cy="457200"/>
              </a:xfrm>
              <a:prstGeom prst="rect">
                <a:avLst/>
              </a:prstGeom>
              <a:blipFill rotWithShape="1">
                <a:blip r:embed="rId12"/>
                <a:stretch>
                  <a:fillRect l="-1232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43950"/>
              </p:ext>
            </p:extLst>
          </p:nvPr>
        </p:nvGraphicFramePr>
        <p:xfrm>
          <a:off x="2346329" y="4406906"/>
          <a:ext cx="45688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13" imgW="2286000" imgH="1155600" progId="Equation.DSMT4">
                  <p:embed/>
                </p:oleObj>
              </mc:Choice>
              <mc:Fallback>
                <p:oleObj name="Equation" r:id="rId13" imgW="228600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9" y="4406906"/>
                        <a:ext cx="4568825" cy="23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38246"/>
              </p:ext>
            </p:extLst>
          </p:nvPr>
        </p:nvGraphicFramePr>
        <p:xfrm>
          <a:off x="1216025" y="4406906"/>
          <a:ext cx="12192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15" imgW="609480" imgH="1168200" progId="Equation.DSMT4">
                  <p:embed/>
                </p:oleObj>
              </mc:Choice>
              <mc:Fallback>
                <p:oleObj name="Equation" r:id="rId15" imgW="60948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406906"/>
                        <a:ext cx="1219200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106886"/>
              </p:ext>
            </p:extLst>
          </p:nvPr>
        </p:nvGraphicFramePr>
        <p:xfrm>
          <a:off x="7088837" y="5373555"/>
          <a:ext cx="3502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17" imgW="1752480" imgH="228600" progId="Equation.DSMT4">
                  <p:embed/>
                </p:oleObj>
              </mc:Choice>
              <mc:Fallback>
                <p:oleObj name="Equation" r:id="rId17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837" y="5373555"/>
                        <a:ext cx="3502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7779749" y="4162431"/>
            <a:ext cx="3015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宋体" pitchFamily="2" charset="-122"/>
                <a:cs typeface="Times New Roman" pitchFamily="18" charset="0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仿宋" pitchFamily="2" charset="-122"/>
                <a:ea typeface="华文仿宋" pitchFamily="2" charset="-122"/>
              </a:rPr>
              <a:t>维标准单位向量组</a:t>
            </a:r>
          </a:p>
        </p:txBody>
      </p:sp>
      <p:grpSp>
        <p:nvGrpSpPr>
          <p:cNvPr id="53" name="Group 27"/>
          <p:cNvGrpSpPr>
            <a:grpSpLocks/>
          </p:cNvGrpSpPr>
          <p:nvPr/>
        </p:nvGrpSpPr>
        <p:grpSpPr bwMode="auto">
          <a:xfrm rot="10800000">
            <a:off x="7798440" y="4624095"/>
            <a:ext cx="2604949" cy="629069"/>
            <a:chOff x="3424" y="2024"/>
            <a:chExt cx="908" cy="209"/>
          </a:xfrm>
        </p:grpSpPr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3424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H="1">
              <a:off x="3969" y="2024"/>
              <a:ext cx="363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878" y="2024"/>
              <a:ext cx="0" cy="2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3" grpId="0" animBg="1"/>
      <p:bldP spid="23" grpId="0" animBg="1"/>
      <p:bldP spid="24" grpId="0" animBg="1"/>
      <p:bldP spid="25" grpId="0" animBg="1"/>
      <p:bldP spid="31" grpId="0"/>
      <p:bldP spid="32" grpId="0"/>
      <p:bldP spid="35" grpId="0" animBg="1"/>
      <p:bldP spid="43" grpId="0"/>
      <p:bldP spid="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997532" y="970282"/>
            <a:ext cx="7927975" cy="523875"/>
            <a:chOff x="1429" y="753"/>
            <a:chExt cx="4994" cy="33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429" y="753"/>
              <a:ext cx="4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为欧氏空间，        为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中任意两非零</a:t>
              </a:r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3128" y="799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6" name="Equation" r:id="rId3" imgW="838080" imgH="380880" progId="Equation.DSMT4">
                    <p:embed/>
                  </p:oleObj>
                </mc:Choice>
                <mc:Fallback>
                  <p:oleObj name="Equation" r:id="rId3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799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997532" y="1573529"/>
            <a:ext cx="5327650" cy="523874"/>
            <a:chOff x="431" y="1253"/>
            <a:chExt cx="3356" cy="330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431" y="1253"/>
              <a:ext cx="3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向量，         的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夹角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定义为 </a:t>
              </a:r>
            </a:p>
          </p:txBody>
        </p:sp>
        <p:graphicFrame>
          <p:nvGraphicFramePr>
            <p:cNvPr id="11" name="Object 15"/>
            <p:cNvGraphicFramePr>
              <a:graphicFrameLocks noChangeAspect="1"/>
            </p:cNvGraphicFramePr>
            <p:nvPr/>
          </p:nvGraphicFramePr>
          <p:xfrm>
            <a:off x="1111" y="1298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7" name="Equation" r:id="rId5" imgW="838080" imgH="380880" progId="Equation.DSMT4">
                    <p:embed/>
                  </p:oleObj>
                </mc:Choice>
                <mc:Fallback>
                  <p:oleObj name="Equation" r:id="rId5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98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29107" y="1000043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4418"/>
              </p:ext>
            </p:extLst>
          </p:nvPr>
        </p:nvGraphicFramePr>
        <p:xfrm>
          <a:off x="4362782" y="2321717"/>
          <a:ext cx="396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Equation" r:id="rId6" imgW="3962160" imgH="952200" progId="Equation.DSMT4">
                  <p:embed/>
                </p:oleObj>
              </mc:Choice>
              <mc:Fallback>
                <p:oleObj name="Equation" r:id="rId6" imgW="39621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782" y="2321717"/>
                        <a:ext cx="396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1372"/>
              </p:ext>
            </p:extLst>
          </p:nvPr>
        </p:nvGraphicFramePr>
        <p:xfrm>
          <a:off x="8206049" y="2487551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8" imgW="2565360" imgH="495000" progId="Equation.DSMT4">
                  <p:embed/>
                </p:oleObj>
              </mc:Choice>
              <mc:Fallback>
                <p:oleObj name="Equation" r:id="rId8" imgW="2565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049" y="2487551"/>
                        <a:ext cx="256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2997532" y="3570410"/>
            <a:ext cx="7777163" cy="523875"/>
            <a:chOff x="1247" y="2477"/>
            <a:chExt cx="4899" cy="330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247" y="2477"/>
              <a:ext cx="48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设          为欧氏空间中两个向量，若内积 </a:t>
              </a:r>
            </a:p>
          </p:txBody>
        </p:sp>
        <p:graphicFrame>
          <p:nvGraphicFramePr>
            <p:cNvPr id="17" name="Object 32"/>
            <p:cNvGraphicFramePr>
              <a:graphicFrameLocks noChangeAspect="1"/>
            </p:cNvGraphicFramePr>
            <p:nvPr/>
          </p:nvGraphicFramePr>
          <p:xfrm>
            <a:off x="1565" y="2523"/>
            <a:ext cx="5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0" name="Equation" r:id="rId10" imgW="838080" imgH="380880" progId="Equation.DSMT4">
                    <p:embed/>
                  </p:oleObj>
                </mc:Choice>
                <mc:Fallback>
                  <p:oleObj name="Equation" r:id="rId10" imgW="8380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523"/>
                          <a:ext cx="5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52626"/>
              </p:ext>
            </p:extLst>
          </p:nvPr>
        </p:nvGraphicFramePr>
        <p:xfrm>
          <a:off x="4912057" y="4364156"/>
          <a:ext cx="149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1" name="Equation" r:id="rId11" imgW="1498320" imgH="495000" progId="Equation.DSMT4">
                  <p:embed/>
                </p:oleObj>
              </mc:Choice>
              <mc:Fallback>
                <p:oleObj name="Equation" r:id="rId11" imgW="14983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057" y="4364156"/>
                        <a:ext cx="149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2997532" y="5154726"/>
            <a:ext cx="7273925" cy="523874"/>
            <a:chOff x="521" y="3338"/>
            <a:chExt cx="4582" cy="330"/>
          </a:xfrm>
        </p:grpSpPr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521" y="3338"/>
              <a:ext cx="45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则称    与    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正交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或</a:t>
              </a:r>
              <a:r>
                <a:rPr lang="zh-CN" altLang="en-US" sz="2800" b="1" dirty="0">
                  <a:solidFill>
                    <a:srgbClr val="CC0000"/>
                  </a:solidFill>
                  <a:latin typeface="华文仿宋" pitchFamily="2" charset="-122"/>
                  <a:ea typeface="华文仿宋" pitchFamily="2" charset="-122"/>
                </a:rPr>
                <a:t>互相垂直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，记作 </a:t>
              </a:r>
            </a:p>
          </p:txBody>
        </p:sp>
        <p:graphicFrame>
          <p:nvGraphicFramePr>
            <p:cNvPr id="21" name="Object 36"/>
            <p:cNvGraphicFramePr>
              <a:graphicFrameLocks noChangeAspect="1"/>
            </p:cNvGraphicFramePr>
            <p:nvPr/>
          </p:nvGraphicFramePr>
          <p:xfrm>
            <a:off x="1065" y="3440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2" name="Equation" r:id="rId13" imgW="279360" imgH="241200" progId="Equation.DSMT4">
                    <p:embed/>
                  </p:oleObj>
                </mc:Choice>
                <mc:Fallback>
                  <p:oleObj name="Equation" r:id="rId13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440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7"/>
            <p:cNvGraphicFramePr>
              <a:graphicFrameLocks noChangeAspect="1"/>
            </p:cNvGraphicFramePr>
            <p:nvPr/>
          </p:nvGraphicFramePr>
          <p:xfrm>
            <a:off x="1474" y="339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3" name="Equation" r:id="rId15" imgW="291960" imgH="380880" progId="Equation.DSMT4">
                    <p:embed/>
                  </p:oleObj>
                </mc:Choice>
                <mc:Fallback>
                  <p:oleObj name="Equation" r:id="rId15" imgW="2919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9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8"/>
            <p:cNvGraphicFramePr>
              <a:graphicFrameLocks noChangeAspect="1"/>
            </p:cNvGraphicFramePr>
            <p:nvPr/>
          </p:nvGraphicFramePr>
          <p:xfrm>
            <a:off x="4059" y="3385"/>
            <a:ext cx="6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4" name="Equation" r:id="rId17" imgW="1054080" imgH="393480" progId="Equation.DSMT4">
                    <p:embed/>
                  </p:oleObj>
                </mc:Choice>
                <mc:Fallback>
                  <p:oleObj name="Equation" r:id="rId17" imgW="1054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385"/>
                          <a:ext cx="6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29107" y="3549844"/>
            <a:ext cx="309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3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AutoShape 4"/>
          <p:cNvSpPr>
            <a:spLocks noChangeArrowheads="1"/>
          </p:cNvSpPr>
          <p:nvPr/>
        </p:nvSpPr>
        <p:spPr bwMode="auto">
          <a:xfrm>
            <a:off x="1953060" y="1626738"/>
            <a:ext cx="6985000" cy="1873250"/>
          </a:xfrm>
          <a:prstGeom prst="flowChartAlternateProcess">
            <a:avLst/>
          </a:prstGeom>
          <a:solidFill>
            <a:schemeClr val="accent1">
              <a:alpha val="500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solidFill>
                <a:prstClr val="black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1881623" y="907600"/>
            <a:ext cx="7704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勾股定理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1881623" y="1841052"/>
            <a:ext cx="5256212" cy="523875"/>
            <a:chOff x="567" y="798"/>
            <a:chExt cx="3311" cy="330"/>
          </a:xfrm>
        </p:grpSpPr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567" y="798"/>
              <a:ext cx="33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　设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rPr>
                <a:t>V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为欧氏空间，</a:t>
              </a:r>
            </a:p>
          </p:txBody>
        </p:sp>
        <p:graphicFrame>
          <p:nvGraphicFramePr>
            <p:cNvPr id="59" name="Object 7"/>
            <p:cNvGraphicFramePr>
              <a:graphicFrameLocks noChangeAspect="1"/>
            </p:cNvGraphicFramePr>
            <p:nvPr/>
          </p:nvGraphicFramePr>
          <p:xfrm>
            <a:off x="2653" y="868"/>
            <a:ext cx="9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6" name="Equation" r:id="rId3" imgW="1536480" imgH="393480" progId="Equation.DSMT4">
                    <p:embed/>
                  </p:oleObj>
                </mc:Choice>
                <mc:Fallback>
                  <p:oleObj name="Equation" r:id="rId3" imgW="1536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868"/>
                          <a:ext cx="9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Group 8"/>
          <p:cNvGrpSpPr>
            <a:grpSpLocks/>
          </p:cNvGrpSpPr>
          <p:nvPr/>
        </p:nvGrpSpPr>
        <p:grpSpPr bwMode="auto">
          <a:xfrm>
            <a:off x="2600760" y="2563363"/>
            <a:ext cx="4775200" cy="571500"/>
            <a:chOff x="785" y="3113"/>
            <a:chExt cx="3008" cy="360"/>
          </a:xfrm>
        </p:grpSpPr>
        <p:graphicFrame>
          <p:nvGraphicFramePr>
            <p:cNvPr id="61" name="Object 9"/>
            <p:cNvGraphicFramePr>
              <a:graphicFrameLocks noChangeAspect="1"/>
            </p:cNvGraphicFramePr>
            <p:nvPr/>
          </p:nvGraphicFramePr>
          <p:xfrm>
            <a:off x="785" y="3113"/>
            <a:ext cx="30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7" name="Equation" r:id="rId5" imgW="4775040" imgH="571320" progId="Equation.DSMT4">
                    <p:embed/>
                  </p:oleObj>
                </mc:Choice>
                <mc:Fallback>
                  <p:oleObj name="Equation" r:id="rId5" imgW="477504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113"/>
                          <a:ext cx="30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AutoShape 10"/>
            <p:cNvSpPr>
              <a:spLocks noChangeArrowheads="1"/>
            </p:cNvSpPr>
            <p:nvPr/>
          </p:nvSpPr>
          <p:spPr bwMode="auto">
            <a:xfrm>
              <a:off x="1429" y="3249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2024498" y="3785271"/>
            <a:ext cx="287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证： </a:t>
            </a:r>
          </a:p>
        </p:txBody>
      </p:sp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10242"/>
              </p:ext>
            </p:extLst>
          </p:nvPr>
        </p:nvGraphicFramePr>
        <p:xfrm>
          <a:off x="2869821" y="3785271"/>
          <a:ext cx="453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7" imgW="4533840" imgH="571320" progId="Equation.DSMT4">
                  <p:embed/>
                </p:oleObj>
              </mc:Choice>
              <mc:Fallback>
                <p:oleObj name="Equation" r:id="rId7" imgW="453384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821" y="3785271"/>
                        <a:ext cx="453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43875"/>
              </p:ext>
            </p:extLst>
          </p:nvPr>
        </p:nvGraphicFramePr>
        <p:xfrm>
          <a:off x="5048401" y="4533759"/>
          <a:ext cx="398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9" imgW="3987720" imgH="495000" progId="Equation.DSMT4">
                  <p:embed/>
                </p:oleObj>
              </mc:Choice>
              <mc:Fallback>
                <p:oleObj name="Equation" r:id="rId9" imgW="3987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401" y="4533759"/>
                        <a:ext cx="398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4218"/>
              </p:ext>
            </p:extLst>
          </p:nvPr>
        </p:nvGraphicFramePr>
        <p:xfrm>
          <a:off x="2017713" y="5227638"/>
          <a:ext cx="382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11" imgW="3822480" imgH="571320" progId="Equation.DSMT4">
                  <p:embed/>
                </p:oleObj>
              </mc:Choice>
              <mc:Fallback>
                <p:oleObj name="Equation" r:id="rId11" imgW="38224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227638"/>
                        <a:ext cx="3822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15"/>
          <p:cNvGrpSpPr>
            <a:grpSpLocks/>
          </p:cNvGrpSpPr>
          <p:nvPr/>
        </p:nvGrpSpPr>
        <p:grpSpPr bwMode="auto">
          <a:xfrm>
            <a:off x="5946416" y="5354188"/>
            <a:ext cx="2382837" cy="393700"/>
            <a:chOff x="2835" y="1434"/>
            <a:chExt cx="1501" cy="248"/>
          </a:xfrm>
        </p:grpSpPr>
        <p:sp>
          <p:nvSpPr>
            <p:cNvPr id="68" name="AutoShape 16"/>
            <p:cNvSpPr>
              <a:spLocks noChangeArrowheads="1"/>
            </p:cNvSpPr>
            <p:nvPr/>
          </p:nvSpPr>
          <p:spPr bwMode="auto">
            <a:xfrm>
              <a:off x="2835" y="1480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69" name="Object 17"/>
            <p:cNvGraphicFramePr>
              <a:graphicFrameLocks noChangeAspect="1"/>
            </p:cNvGraphicFramePr>
            <p:nvPr/>
          </p:nvGraphicFramePr>
          <p:xfrm>
            <a:off x="3424" y="1434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1" name="Equation" r:id="rId13" imgW="1447560" imgH="393480" progId="Equation.DSMT4">
                    <p:embed/>
                  </p:oleObj>
                </mc:Choice>
                <mc:Fallback>
                  <p:oleObj name="Equation" r:id="rId13" imgW="1447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434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Group 18"/>
          <p:cNvGrpSpPr>
            <a:grpSpLocks/>
          </p:cNvGrpSpPr>
          <p:nvPr/>
        </p:nvGrpSpPr>
        <p:grpSpPr bwMode="auto">
          <a:xfrm>
            <a:off x="5946416" y="5912988"/>
            <a:ext cx="2100262" cy="393700"/>
            <a:chOff x="2835" y="1842"/>
            <a:chExt cx="1323" cy="248"/>
          </a:xfrm>
        </p:grpSpPr>
        <p:graphicFrame>
          <p:nvGraphicFramePr>
            <p:cNvPr id="71" name="Object 19"/>
            <p:cNvGraphicFramePr>
              <a:graphicFrameLocks noChangeAspect="1"/>
            </p:cNvGraphicFramePr>
            <p:nvPr/>
          </p:nvGraphicFramePr>
          <p:xfrm>
            <a:off x="3470" y="1842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62" name="Equation" r:id="rId15" imgW="1091880" imgH="393480" progId="Equation.DSMT4">
                    <p:embed/>
                  </p:oleObj>
                </mc:Choice>
                <mc:Fallback>
                  <p:oleObj name="Equation" r:id="rId15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42"/>
                          <a:ext cx="6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AutoShape 20"/>
            <p:cNvSpPr>
              <a:spLocks noChangeArrowheads="1"/>
            </p:cNvSpPr>
            <p:nvPr/>
          </p:nvSpPr>
          <p:spPr bwMode="auto">
            <a:xfrm>
              <a:off x="2835" y="1888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6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6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向量的夹角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51497" y="822654"/>
            <a:ext cx="6588125" cy="568325"/>
            <a:chOff x="476" y="254"/>
            <a:chExt cx="4150" cy="35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76" y="254"/>
              <a:ext cx="20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99"/>
                  </a:solidFill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华文仿宋" pitchFamily="2" charset="-122"/>
                  <a:ea typeface="华文仿宋" pitchFamily="2" charset="-122"/>
                </a:rPr>
                <a:t>     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已知 </a:t>
              </a:r>
              <a:endParaRPr lang="zh-CN" altLang="en-US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746" y="300"/>
            <a:ext cx="28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4" name="Equation" r:id="rId3" imgW="4572000" imgH="495000" progId="Equation.DSMT4">
                    <p:embed/>
                  </p:oleObj>
                </mc:Choice>
                <mc:Fallback>
                  <p:oleObj name="Equation" r:id="rId3" imgW="45720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0"/>
                          <a:ext cx="288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080060" y="1616403"/>
            <a:ext cx="7781925" cy="523875"/>
            <a:chOff x="431" y="754"/>
            <a:chExt cx="4902" cy="330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31" y="754"/>
              <a:ext cx="35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在通常的内积定义下，求</a:t>
              </a:r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061" y="754"/>
            <a:ext cx="22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5" name="Equation" r:id="rId5" imgW="3606480" imgH="495000" progId="Equation.DSMT4">
                    <p:embed/>
                  </p:oleObj>
                </mc:Choice>
                <mc:Fallback>
                  <p:oleObj name="Equation" r:id="rId5" imgW="360648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754"/>
                          <a:ext cx="22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80060" y="2622413"/>
            <a:ext cx="1655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解： 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1438"/>
              </p:ext>
            </p:extLst>
          </p:nvPr>
        </p:nvGraphicFramePr>
        <p:xfrm>
          <a:off x="2872222" y="2553029"/>
          <a:ext cx="687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7" imgW="6870600" imgH="609480" progId="Equation.DSMT4">
                  <p:embed/>
                </p:oleObj>
              </mc:Choice>
              <mc:Fallback>
                <p:oleObj name="Equation" r:id="rId7" imgW="68706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222" y="2553029"/>
                        <a:ext cx="687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343881"/>
              </p:ext>
            </p:extLst>
          </p:nvPr>
        </p:nvGraphicFramePr>
        <p:xfrm>
          <a:off x="2080060" y="3561092"/>
          <a:ext cx="5791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9" imgW="5790960" imgH="495000" progId="Equation.DSMT4">
                  <p:embed/>
                </p:oleObj>
              </mc:Choice>
              <mc:Fallback>
                <p:oleObj name="Equation" r:id="rId9" imgW="57909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060" y="3561092"/>
                        <a:ext cx="5791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13788"/>
              </p:ext>
            </p:extLst>
          </p:nvPr>
        </p:nvGraphicFramePr>
        <p:xfrm>
          <a:off x="8064500" y="3343275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11" imgW="2273040" imgH="838080" progId="Equation.DSMT4">
                  <p:embed/>
                </p:oleObj>
              </mc:Choice>
              <mc:Fallback>
                <p:oleObj name="Equation" r:id="rId11" imgW="2273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3343275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080060" y="4278638"/>
            <a:ext cx="3462337" cy="523875"/>
            <a:chOff x="522" y="2930"/>
            <a:chExt cx="2181" cy="330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22" y="2930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又 </a:t>
              </a:r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975" y="2931"/>
            <a:ext cx="17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9" name="Equation" r:id="rId13" imgW="2743200" imgH="495000" progId="Equation.DSMT4">
                    <p:embed/>
                  </p:oleObj>
                </mc:Choice>
                <mc:Fallback>
                  <p:oleObj name="Equation" r:id="rId13" imgW="274320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931"/>
                          <a:ext cx="172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77876"/>
              </p:ext>
            </p:extLst>
          </p:nvPr>
        </p:nvGraphicFramePr>
        <p:xfrm>
          <a:off x="2080060" y="4913952"/>
          <a:ext cx="732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15" imgW="7327800" imgH="672840" progId="Equation.DSMT4">
                  <p:embed/>
                </p:oleObj>
              </mc:Choice>
              <mc:Fallback>
                <p:oleObj name="Equation" r:id="rId15" imgW="7327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060" y="4913952"/>
                        <a:ext cx="732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151497" y="5864554"/>
            <a:ext cx="7632700" cy="647700"/>
            <a:chOff x="476" y="3430"/>
            <a:chExt cx="4808" cy="408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476" y="3430"/>
              <a:ext cx="4808" cy="408"/>
            </a:xfrm>
            <a:prstGeom prst="flowChartProcess">
              <a:avLst/>
            </a:prstGeom>
            <a:solidFill>
              <a:srgbClr val="FF99CC">
                <a:alpha val="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prstClr val="black"/>
                  </a:solidFill>
                  <a:latin typeface="华文仿宋" pitchFamily="2" charset="-122"/>
                  <a:ea typeface="华文仿宋" pitchFamily="2" charset="-122"/>
                </a:rPr>
                <a:t>通常称　　　为　与　的距离，记作</a:t>
              </a:r>
            </a:p>
          </p:txBody>
        </p:sp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1269" y="3497"/>
            <a:ext cx="147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1" name="Equation" r:id="rId17" imgW="2336760" imgH="495000" progId="Equation.DSMT4">
                    <p:embed/>
                  </p:oleObj>
                </mc:Choice>
                <mc:Fallback>
                  <p:oleObj name="Equation" r:id="rId17" imgW="233676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3497"/>
                          <a:ext cx="147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4"/>
            <p:cNvGraphicFramePr>
              <a:graphicFrameLocks noChangeAspect="1"/>
            </p:cNvGraphicFramePr>
            <p:nvPr/>
          </p:nvGraphicFramePr>
          <p:xfrm>
            <a:off x="4241" y="3521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2" name="Equation" r:id="rId19" imgW="1206360" imgH="393480" progId="Equation.DSMT4">
                    <p:embed/>
                  </p:oleObj>
                </mc:Choice>
                <mc:Fallback>
                  <p:oleObj name="Equation" r:id="rId19" imgW="1206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521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005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34244" y="1745352"/>
            <a:ext cx="8292897" cy="310854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对于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欧氏空间</a:t>
            </a:r>
            <a:r>
              <a:rPr lang="en-US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中的一个向量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组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如果向量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组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中不含零向量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且其中的向量两两正交</a:t>
            </a:r>
            <a:r>
              <a:rPr lang="en-US" altLang="zh-CN" sz="2800" b="1" i="1" baseline="-25000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则称它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为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一个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正交向量组</a:t>
            </a:r>
            <a:r>
              <a:rPr lang="zh-CN" altLang="en-US" sz="2800" b="1" i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如果一个正交向量组中的每个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向量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都是单位向量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则称它是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正交单位向量组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向量组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正交规范向量组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4244" y="1196127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22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72456" y="1343809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定理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正交向量组必是线性无关向量组</a:t>
            </a:r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1620043" y="2183561"/>
            <a:ext cx="7966075" cy="523875"/>
            <a:chOff x="431" y="390"/>
            <a:chExt cx="5018" cy="330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31" y="390"/>
              <a:ext cx="50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证：设非零向量　　                　  两两正交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2154" y="436"/>
            <a:ext cx="1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7" name="Equation" r:id="rId3" imgW="2489040" imgH="431640" progId="Equation.DSMT4">
                    <p:embed/>
                  </p:oleObj>
                </mc:Choice>
                <mc:Fallback>
                  <p:oleObj name="Equation" r:id="rId3" imgW="2489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436"/>
                          <a:ext cx="1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1718113" y="3004218"/>
            <a:ext cx="6202362" cy="523875"/>
            <a:chOff x="476" y="753"/>
            <a:chExt cx="3907" cy="330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76" y="753"/>
              <a:ext cx="1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令</a:t>
              </a:r>
            </a:p>
          </p:txBody>
        </p:sp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97996"/>
                </p:ext>
              </p:extLst>
            </p:nvPr>
          </p:nvGraphicFramePr>
          <p:xfrm>
            <a:off x="975" y="799"/>
            <a:ext cx="3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8" name="Equation" r:id="rId5" imgW="5410080" imgH="431640" progId="Equation.DSMT4">
                    <p:embed/>
                  </p:oleObj>
                </mc:Choice>
                <mc:Fallback>
                  <p:oleObj name="Equation" r:id="rId5" imgW="5410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799"/>
                          <a:ext cx="3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620043" y="3613898"/>
            <a:ext cx="7137401" cy="990600"/>
            <a:chOff x="431" y="1253"/>
            <a:chExt cx="4496" cy="624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31" y="1388"/>
              <a:ext cx="1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则</a:t>
              </a:r>
            </a:p>
          </p:txBody>
        </p:sp>
        <p:graphicFrame>
          <p:nvGraphicFramePr>
            <p:cNvPr id="26" name="Object 11"/>
            <p:cNvGraphicFramePr>
              <a:graphicFrameLocks noChangeAspect="1"/>
            </p:cNvGraphicFramePr>
            <p:nvPr/>
          </p:nvGraphicFramePr>
          <p:xfrm>
            <a:off x="975" y="1253"/>
            <a:ext cx="395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99" name="Equation" r:id="rId7" imgW="6273720" imgH="990360" progId="Equation.DSMT4">
                    <p:embed/>
                  </p:oleObj>
                </mc:Choice>
                <mc:Fallback>
                  <p:oleObj name="Equation" r:id="rId7" imgW="6273720" imgH="990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53"/>
                          <a:ext cx="395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1762918" y="4945807"/>
            <a:ext cx="4103687" cy="523875"/>
            <a:chOff x="521" y="2295"/>
            <a:chExt cx="2585" cy="330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521" y="2295"/>
              <a:ext cx="25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由        　知</a:t>
              </a:r>
            </a:p>
          </p:txBody>
        </p:sp>
        <p:graphicFrame>
          <p:nvGraphicFramePr>
            <p:cNvPr id="29" name="Object 13"/>
            <p:cNvGraphicFramePr>
              <a:graphicFrameLocks noChangeAspect="1"/>
            </p:cNvGraphicFramePr>
            <p:nvPr/>
          </p:nvGraphicFramePr>
          <p:xfrm>
            <a:off x="839" y="2341"/>
            <a:ext cx="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00" name="Equation" r:id="rId9" imgW="914400" imgH="431640" progId="Equation.DSMT4">
                    <p:embed/>
                  </p:oleObj>
                </mc:Choice>
                <mc:Fallback>
                  <p:oleObj name="Equation" r:id="rId9" imgW="9144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41"/>
                          <a:ext cx="5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1791" y="2341"/>
            <a:ext cx="10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01" name="Equation" r:id="rId11" imgW="1688760" imgH="431640" progId="Equation.DSMT4">
                    <p:embed/>
                  </p:oleObj>
                </mc:Choice>
                <mc:Fallback>
                  <p:oleObj name="Equation" r:id="rId11" imgW="16887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341"/>
                          <a:ext cx="10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76559"/>
              </p:ext>
            </p:extLst>
          </p:nvPr>
        </p:nvGraphicFramePr>
        <p:xfrm>
          <a:off x="5603080" y="4991844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13" imgW="4190760" imgH="431640" progId="Equation.DSMT4">
                  <p:embed/>
                </p:oleObj>
              </mc:Choice>
              <mc:Fallback>
                <p:oleObj name="Equation" r:id="rId13" imgW="4190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080" y="4991844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1872100" y="5875037"/>
            <a:ext cx="6048375" cy="523875"/>
            <a:chOff x="567" y="3112"/>
            <a:chExt cx="3810" cy="330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567" y="3112"/>
              <a:ext cx="38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故　　　　　　线性无关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34" name="Object 17"/>
            <p:cNvGraphicFramePr>
              <a:graphicFrameLocks noChangeAspect="1"/>
            </p:cNvGraphicFramePr>
            <p:nvPr/>
          </p:nvGraphicFramePr>
          <p:xfrm>
            <a:off x="930" y="3113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03" name="Equation" r:id="rId15" imgW="1854000" imgH="431640" progId="Equation.DSMT4">
                    <p:embed/>
                  </p:oleObj>
                </mc:Choice>
                <mc:Fallback>
                  <p:oleObj name="Equation" r:id="rId15" imgW="18540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13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56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正交向量组的性质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08491" y="1574275"/>
            <a:ext cx="772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欧氏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空间中线性无关向量组未必是正交向量组．</a:t>
            </a:r>
          </a:p>
        </p:txBody>
      </p:sp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54119"/>
              </p:ext>
            </p:extLst>
          </p:nvPr>
        </p:nvGraphicFramePr>
        <p:xfrm>
          <a:off x="2885957" y="4139277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957" y="4139277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1352954" y="2511367"/>
            <a:ext cx="10091737" cy="523875"/>
            <a:chOff x="431" y="799"/>
            <a:chExt cx="6357" cy="330"/>
          </a:xfrm>
        </p:grpSpPr>
        <p:graphicFrame>
          <p:nvGraphicFramePr>
            <p:cNvPr id="43" name="Object 8"/>
            <p:cNvGraphicFramePr>
              <a:graphicFrameLocks noChangeAspect="1"/>
            </p:cNvGraphicFramePr>
            <p:nvPr/>
          </p:nvGraphicFramePr>
          <p:xfrm>
            <a:off x="1973" y="845"/>
            <a:ext cx="24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19" name="Equation" r:id="rId5" imgW="3809880" imgH="431640" progId="Equation.DSMT4">
                    <p:embed/>
                  </p:oleObj>
                </mc:Choice>
                <mc:Fallback>
                  <p:oleObj name="Equation" r:id="rId5" imgW="38098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845"/>
                          <a:ext cx="24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31" y="799"/>
              <a:ext cx="27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例如：</a:t>
              </a:r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　　中</a:t>
              </a:r>
              <a:endParaRPr kumimoji="1" lang="zh-CN" altLang="en-US" sz="2800" dirty="0">
                <a:latin typeface="华文仿宋" pitchFamily="2" charset="-122"/>
                <a:ea typeface="华文仿宋" pitchFamily="2" charset="-122"/>
              </a:endParaRPr>
            </a:p>
          </p:txBody>
        </p:sp>
        <p:graphicFrame>
          <p:nvGraphicFramePr>
            <p:cNvPr id="4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416290"/>
                </p:ext>
              </p:extLst>
            </p:nvPr>
          </p:nvGraphicFramePr>
          <p:xfrm>
            <a:off x="1338" y="845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0" name="Equation" r:id="rId7" imgW="419040" imgH="380880" progId="Equation.DSMT4">
                    <p:embed/>
                  </p:oleObj>
                </mc:Choice>
                <mc:Fallback>
                  <p:oleObj name="Equation" r:id="rId7" imgW="419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845"/>
                          <a:ext cx="2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4377" y="799"/>
              <a:ext cx="24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线性无关．</a:t>
              </a:r>
            </a:p>
          </p:txBody>
        </p:sp>
      </p:grp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2625394" y="3383008"/>
            <a:ext cx="5832475" cy="523875"/>
            <a:chOff x="431" y="1388"/>
            <a:chExt cx="3674" cy="330"/>
          </a:xfrm>
        </p:grpSpPr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431" y="1388"/>
              <a:ext cx="3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但　　　不是正交向量组</a:t>
              </a:r>
              <a:r>
                <a:rPr kumimoji="1" lang="en-US" altLang="zh-CN" sz="28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53" name="Object 16"/>
            <p:cNvGraphicFramePr>
              <a:graphicFrameLocks noChangeAspect="1"/>
            </p:cNvGraphicFramePr>
            <p:nvPr/>
          </p:nvGraphicFramePr>
          <p:xfrm>
            <a:off x="793" y="1389"/>
            <a:ext cx="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1" name="Equation" r:id="rId9" imgW="838080" imgH="431640" progId="Equation.DSMT4">
                    <p:embed/>
                  </p:oleObj>
                </mc:Choice>
                <mc:Fallback>
                  <p:oleObj name="Equation" r:id="rId9" imgW="838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389"/>
                          <a:ext cx="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4383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20699" y="2064135"/>
            <a:ext cx="8292897" cy="181588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由 </a:t>
            </a:r>
            <a:r>
              <a:rPr lang="en-US" altLang="zh-CN" sz="2800" b="1" i="1" dirty="0" smtClean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 smtClean="0"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个向量组成的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正交向量组称为</a:t>
            </a:r>
            <a:r>
              <a:rPr lang="en-US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</a:rPr>
              <a:t>;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pPr marL="457200" indent="-457200">
              <a:buClr>
                <a:schemeClr val="accent4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由 </a:t>
            </a:r>
            <a:r>
              <a:rPr lang="en-US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</a:t>
            </a:r>
            <a:r>
              <a:rPr lang="en-US" altLang="zh-CN" sz="2800" b="1" i="1" dirty="0"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个向量组成的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正交单位向量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组称为</a:t>
            </a:r>
            <a:r>
              <a:rPr lang="en-US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 </a:t>
            </a:r>
            <a:r>
              <a:rPr lang="zh-CN" altLang="en-US" sz="2800" b="1" dirty="0" smtClean="0">
                <a:latin typeface="华文仿宋" pitchFamily="2" charset="-122"/>
                <a:ea typeface="华文仿宋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en-US" altLang="zh-CN" sz="2800" b="1" dirty="0" smtClean="0">
                <a:latin typeface="华文仿宋" pitchFamily="2" charset="-122"/>
                <a:ea typeface="华文仿宋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7954" y="1332605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r>
              <a:rPr lang="en-US" altLang="zh-CN" sz="2800" b="1" dirty="0">
                <a:solidFill>
                  <a:prstClr val="black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69529" y="1332605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在 </a:t>
            </a:r>
            <a:r>
              <a:rPr lang="en-US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n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维欧氏空间 </a:t>
            </a:r>
            <a:r>
              <a:rPr lang="en-US" altLang="zh-CN" sz="28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V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中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</a:rPr>
              <a:t>,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5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119516" y="1006118"/>
                <a:ext cx="915724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C00000"/>
                    </a:solidFill>
                    <a:latin typeface="华文仿宋" pitchFamily="2" charset="-122"/>
                    <a:ea typeface="华文仿宋" pitchFamily="2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,…,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维欧氏空间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的一个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标准正交基，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516" y="1006118"/>
                <a:ext cx="915724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98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067137" y="1497887"/>
                <a:ext cx="64817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b="0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l-GR" altLang="zh-CN" sz="2800" b="0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是</a:t>
                </a:r>
                <a:r>
                  <a:rPr lang="en-US" altLang="zh-CN" sz="2800" b="1" i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V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中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任意两个向量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,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设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37" y="1497887"/>
                <a:ext cx="648176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067137" y="2021107"/>
                <a:ext cx="80888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,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𝒚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𝒚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,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7137" y="2021107"/>
                <a:ext cx="8088823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765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00906" y="2494281"/>
            <a:ext cx="936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837531" y="2905313"/>
                <a:ext cx="76338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𝟏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 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华文仿宋" pitchFamily="2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 =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𝜶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,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l-GR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𝜶</m:t>
                      </m:r>
                      <m:r>
                        <a:rPr lang="en-US" altLang="zh-CN" sz="2800" b="1" i="1" baseline="-25000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𝒊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</m:t>
                      </m:r>
                      <m:r>
                        <a:rPr lang="en-US" altLang="zh-CN" sz="2800" b="1" i="1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(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𝒊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𝟏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𝟐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, …,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𝒏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)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  <a:cs typeface="Times New Roman" pitchFamily="18" charset="0"/>
                        </a:rPr>
                        <m:t> ,</m:t>
                      </m:r>
                      <m:r>
                        <a:rPr lang="en-US" altLang="zh-CN" sz="2800" b="1" i="1" dirty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   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2905313"/>
                <a:ext cx="76338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837531" y="4345970"/>
                <a:ext cx="57610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)</m:t>
                    </m:r>
                    <m:r>
                      <a:rPr lang="zh-CN" altLang="en-US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= 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𝒙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lang="en-US" altLang="zh-CN" sz="2800" b="1" i="1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baseline="-25000" dirty="0" err="1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4345970"/>
                <a:ext cx="5761037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116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381080" y="2905313"/>
            <a:ext cx="201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284114" y="3621772"/>
                <a:ext cx="67406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+…+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(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,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)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sz="2800" b="1" i="1" baseline="-25000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𝒏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;</a:t>
                </a:r>
                <a:r>
                  <a:rPr lang="el-GR" altLang="zh-CN" sz="2800" b="1" i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cs typeface="Times New Roman" pitchFamily="18" charset="0"/>
                  </a:rPr>
                  <a:t> </a:t>
                </a:r>
                <a:endParaRPr lang="zh-CN" altLang="en-US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1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114" y="3621772"/>
                <a:ext cx="6740656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837531" y="5080982"/>
                <a:ext cx="18002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|</m:t>
                    </m:r>
                    <m:r>
                      <a:rPr lang="el-GR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𝜶</m:t>
                    </m:r>
                    <m:r>
                      <a:rPr lang="en-US" altLang="zh-CN" sz="2800" b="1" i="1" dirty="0">
                        <a:solidFill>
                          <a:srgbClr val="0000FF"/>
                        </a:solidFill>
                        <a:latin typeface="Cambria Math"/>
                        <a:ea typeface="华文仿宋" pitchFamily="2" charset="-122"/>
                      </a:rPr>
                      <m:t>| 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华文仿宋" pitchFamily="2" charset="-122"/>
                    <a:ea typeface="华文仿宋" pitchFamily="2" charset="-122"/>
                    <a:sym typeface="Symbol" pitchFamily="18" charset="2"/>
                  </a:rPr>
                  <a:t>= </a:t>
                </a:r>
                <a:endParaRPr lang="en-US" altLang="zh-CN" sz="2800" b="1" dirty="0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7531" y="5080982"/>
                <a:ext cx="1800225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6757" t="-10465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00055"/>
              </p:ext>
            </p:extLst>
          </p:nvPr>
        </p:nvGraphicFramePr>
        <p:xfrm>
          <a:off x="3348831" y="5065574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10" imgW="2133360" imgH="622080" progId="Equation.DSMT4">
                  <p:embed/>
                </p:oleObj>
              </mc:Choice>
              <mc:Fallback>
                <p:oleObj name="Equation" r:id="rId10" imgW="21333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31" y="5065574"/>
                        <a:ext cx="2133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8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标准正交基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008063" y="3383756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C0000"/>
                </a:solidFill>
                <a:latin typeface="华文仿宋" pitchFamily="2" charset="-122"/>
                <a:ea typeface="华文仿宋" pitchFamily="2" charset="-122"/>
              </a:rPr>
              <a:t>解</a:t>
            </a:r>
            <a:endParaRPr lang="en-US" altLang="zh-CN" sz="2800" b="1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081088" y="4031456"/>
            <a:ext cx="1319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因为 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081088" y="4749006"/>
            <a:ext cx="525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故向量</a:t>
            </a:r>
            <a:r>
              <a:rPr lang="el-GR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α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在此基下的坐标为：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71436"/>
              </p:ext>
            </p:extLst>
          </p:nvPr>
        </p:nvGraphicFramePr>
        <p:xfrm>
          <a:off x="3529013" y="1727994"/>
          <a:ext cx="2616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Equation" r:id="rId3" imgW="2616120" imgH="1041120" progId="Equation.DSMT4">
                  <p:embed/>
                </p:oleObj>
              </mc:Choice>
              <mc:Fallback>
                <p:oleObj name="Equation" r:id="rId3" imgW="26161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727994"/>
                        <a:ext cx="2616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936625" y="1151731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在欧氏空间</a:t>
            </a:r>
            <a:r>
              <a:rPr lang="en-US" altLang="zh-CN" sz="2800" b="1" dirty="0">
                <a:solidFill>
                  <a:schemeClr val="tx1"/>
                </a:solidFill>
                <a:latin typeface="Euclid Math Two" pitchFamily="18" charset="2"/>
                <a:ea typeface="华文仿宋" pitchFamily="2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中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求向量</a:t>
            </a:r>
            <a:r>
              <a:rPr lang="el-GR" altLang="zh-CN" sz="2800" b="1" i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α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=(2,3,1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)</a:t>
            </a:r>
            <a:r>
              <a:rPr lang="en-US" altLang="zh-CN" sz="2800" b="1" i="1" baseline="30000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在标准正交基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1008063" y="2015331"/>
            <a:ext cx="316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cs typeface="Times New Roman" pitchFamily="18" charset="0"/>
              </a:rPr>
              <a:t>α</a:t>
            </a:r>
            <a:r>
              <a:rPr lang="en-US" altLang="zh-CN" sz="2800" b="1" baseline="-2500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=(0 , 1 , 0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)</a:t>
            </a:r>
            <a:r>
              <a:rPr lang="en-US" altLang="zh-CN" sz="2800" b="1" i="1" baseline="3000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, </a:t>
            </a:r>
            <a:endParaRPr lang="en-US" altLang="zh-CN" sz="2800" b="1">
              <a:solidFill>
                <a:schemeClr val="tx1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36625" y="2807494"/>
            <a:ext cx="2303463" cy="5222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下的坐标</a:t>
            </a:r>
            <a:r>
              <a:rPr lang="en-US" altLang="zh-CN" sz="28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00448"/>
              </p:ext>
            </p:extLst>
          </p:nvPr>
        </p:nvGraphicFramePr>
        <p:xfrm>
          <a:off x="6192838" y="1727994"/>
          <a:ext cx="2222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5" imgW="2222280" imgH="1041120" progId="Equation.DSMT4">
                  <p:embed/>
                </p:oleObj>
              </mc:Choice>
              <mc:Fallback>
                <p:oleObj name="Equation" r:id="rId5" imgW="22222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1727994"/>
                        <a:ext cx="2222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464050" y="4031456"/>
            <a:ext cx="2954338" cy="576263"/>
            <a:chOff x="1258888" y="3429000"/>
            <a:chExt cx="2953072" cy="576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baseline="-2500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</a:rPr>
                            <m:t>𝟐</m:t>
                          </m:r>
                        </m:e>
                      </m:d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华文仿宋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sz="2800" b="1" dirty="0" smtClean="0">
                      <a:solidFill>
                        <a:prstClr val="black"/>
                      </a:solidFill>
                      <a:ea typeface="华文仿宋" pitchFamily="2" charset="-122"/>
                      <a:cs typeface="Times New Roman" pitchFamily="18" charset="0"/>
                    </a:rPr>
                    <a:t>=</a:t>
                  </a:r>
                  <a:endParaRPr lang="zh-CN" altLang="en-US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mc:Choice>
          <mc:Fallback xmlns="">
            <p:sp>
              <p:nvSpPr>
                <p:cNvPr id="15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3953" b="-290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2627040" y="4005064"/>
              <a:ext cx="1152128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1871663" y="4031456"/>
            <a:ext cx="2954337" cy="576263"/>
            <a:chOff x="1258888" y="3429000"/>
            <a:chExt cx="2953072" cy="576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8"/>
                <p:cNvSpPr>
                  <a:spLocks noChangeArrowheads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baseline="-25000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baseline="-25000" dirty="0">
                          <a:solidFill>
                            <a:prstClr val="black"/>
                          </a:solidFill>
                          <a:latin typeface="Cambria Math"/>
                          <a:ea typeface="华文仿宋" pitchFamily="2" charset="-122"/>
                        </a:rPr>
                        <m:t> </m:t>
                      </m:r>
                    </m:oMath>
                  </a14:m>
                  <a:r>
                    <a:rPr lang="en-US" altLang="zh-CN" sz="2800" b="1" dirty="0" smtClean="0">
                      <a:solidFill>
                        <a:schemeClr val="tx1"/>
                      </a:solidFill>
                      <a:ea typeface="华文仿宋" pitchFamily="2" charset="-122"/>
                      <a:cs typeface="Times New Roman" pitchFamily="18" charset="0"/>
                    </a:rPr>
                    <a:t>=</a:t>
                  </a:r>
                  <a:endParaRPr lang="zh-CN" altLang="en-US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mc:Choice>
          <mc:Fallback xmlns="">
            <p:sp>
              <p:nvSpPr>
                <p:cNvPr id="18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3953" b="-290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7"/>
            <p:cNvCxnSpPr>
              <a:cxnSpLocks noChangeShapeType="1"/>
            </p:cNvCxnSpPr>
            <p:nvPr/>
          </p:nvCxnSpPr>
          <p:spPr bwMode="auto">
            <a:xfrm>
              <a:off x="2699792" y="4005064"/>
              <a:ext cx="1152128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056438" y="4102894"/>
            <a:ext cx="2700337" cy="576262"/>
            <a:chOff x="1258888" y="3429000"/>
            <a:chExt cx="2953072" cy="576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l-GR" altLang="zh-CN" sz="2800" b="1" i="1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altLang="zh-CN" sz="2800" b="1" i="1" baseline="-25000" dirty="0">
                              <a:solidFill>
                                <a:prstClr val="black"/>
                              </a:solidFill>
                              <a:latin typeface="Cambria Math"/>
                              <a:ea typeface="华文仿宋" pitchFamily="2" charset="-122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华文仿宋" pitchFamily="2" charset="-122"/>
                      <a:cs typeface="Times New Roman" pitchFamily="18" charset="0"/>
                    </a:rPr>
                    <a:t> =</a:t>
                  </a:r>
                  <a:endParaRPr lang="zh-CN" altLang="en-US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</a:endParaRPr>
                </a:p>
              </p:txBody>
            </p:sp>
          </mc:Choice>
          <mc:Fallback xmlns="">
            <p:sp>
              <p:nvSpPr>
                <p:cNvPr id="21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888" y="3429000"/>
                  <a:ext cx="2953072" cy="5238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3953" b="-290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2"/>
            <p:cNvCxnSpPr>
              <a:cxnSpLocks noChangeShapeType="1"/>
            </p:cNvCxnSpPr>
            <p:nvPr/>
          </p:nvCxnSpPr>
          <p:spPr bwMode="auto">
            <a:xfrm>
              <a:off x="2627040" y="4005064"/>
              <a:ext cx="1152128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529013" y="4031456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3</a:t>
            </a:r>
            <a:endParaRPr lang="en-US" altLang="zh-CN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6121400" y="4031456"/>
            <a:ext cx="79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-1</a:t>
            </a:r>
            <a:endParaRPr lang="en-US" altLang="zh-CN" sz="2800" b="1">
              <a:solidFill>
                <a:srgbClr val="0000FF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713323" y="4080965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2</a:t>
            </a:r>
            <a:endParaRPr lang="en-US" altLang="zh-CN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689600" y="4752181"/>
                <a:ext cx="31686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solidFill>
                          <a:schemeClr val="tx1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𝜶</m:t>
                    </m:r>
                    <m:r>
                      <a:rPr lang="el-GR" altLang="zh-CN" sz="2800" b="1" i="1" dirty="0" smtClean="0">
                        <a:solidFill>
                          <a:schemeClr val="tx1"/>
                        </a:solidFill>
                        <a:latin typeface="Cambria Math"/>
                        <a:ea typeface="华文仿宋" pitchFamily="2" charset="-122"/>
                        <a:cs typeface="Times New Roman" pitchFamily="18" charset="0"/>
                      </a:rPr>
                      <m:t> =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</a:rPr>
                  <a:t> (3 , -1 , 2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  <a:sym typeface="Symbol" pitchFamily="18" charset="2"/>
                  </a:rPr>
                  <a:t>)</a:t>
                </a:r>
                <a:r>
                  <a:rPr lang="en-US" altLang="zh-CN" sz="2800" b="1" i="1" baseline="30000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  <a:sym typeface="Symbol" pitchFamily="18" charset="2"/>
                  </a:rPr>
                  <a:t>T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华文仿宋" pitchFamily="2" charset="-122"/>
                    <a:ea typeface="华文仿宋" pitchFamily="2" charset="-122"/>
                  </a:rPr>
                  <a:t> . </a:t>
                </a:r>
                <a:endParaRPr lang="en-US" altLang="zh-CN" sz="2800" b="1" dirty="0">
                  <a:solidFill>
                    <a:schemeClr val="tx1"/>
                  </a:solidFill>
                  <a:latin typeface="华文仿宋" pitchFamily="2" charset="-122"/>
                  <a:ea typeface="华文仿宋" pitchFamily="2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9600" y="4752181"/>
                <a:ext cx="3168650" cy="523875"/>
              </a:xfrm>
              <a:prstGeom prst="rect">
                <a:avLst/>
              </a:prstGeom>
              <a:blipFill rotWithShape="1">
                <a:blip r:embed="rId10"/>
                <a:stretch>
                  <a:fillRect t="-11765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3" grpId="0"/>
      <p:bldP spid="24" grpId="0"/>
      <p:bldP spid="25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7"/>
          <p:cNvSpPr>
            <a:spLocks noChangeArrowheads="1"/>
          </p:cNvSpPr>
          <p:nvPr/>
        </p:nvSpPr>
        <p:spPr bwMode="auto">
          <a:xfrm>
            <a:off x="6663739" y="4761241"/>
            <a:ext cx="5086350" cy="1944687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1368632" y="1504301"/>
                <a:ext cx="8229600" cy="9961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第一步：正交化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——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施密特（</a:t>
                </a:r>
                <a:r>
                  <a:rPr lang="en-US" altLang="zh-CN" b="1" dirty="0" err="1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Schimidt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华文仿宋" pitchFamily="2" charset="-122"/>
                    <a:ea typeface="华文仿宋" pitchFamily="2" charset="-122"/>
                  </a:rPr>
                  <a:t>）正交化过程</a:t>
                </a:r>
              </a:p>
              <a:p>
                <a:pPr>
                  <a:buFont typeface="Wingdings" pitchFamily="2" charset="2"/>
                  <a:buNone/>
                </a:pPr>
                <a:r>
                  <a:rPr kumimoji="1" lang="zh-CN" altLang="en-US" b="1" dirty="0" smtClean="0">
                    <a:latin typeface="华文仿宋" pitchFamily="2" charset="-122"/>
                    <a:ea typeface="华文仿宋" pitchFamily="2" charset="-122"/>
                  </a:rPr>
                  <a:t>设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smtClean="0"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kumimoji="1" lang="en-US" altLang="zh-CN" b="1" i="1" dirty="0" smtClean="0">
                        <a:latin typeface="Cambria Math"/>
                        <a:ea typeface="华文仿宋" pitchFamily="2" charset="-122"/>
                      </a:rPr>
                      <m:t>, </m:t>
                    </m:r>
                    <m:r>
                      <a:rPr kumimoji="1" lang="en-US" altLang="zh-CN" b="1" i="1" dirty="0" smtClean="0"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smtClean="0">
                        <a:latin typeface="Cambria Math"/>
                        <a:ea typeface="华文仿宋" pitchFamily="2" charset="-122"/>
                      </a:rPr>
                      <m:t>𝟐</m:t>
                    </m:r>
                    <m:r>
                      <a:rPr kumimoji="1" lang="en-US" altLang="zh-CN" b="1" i="1" dirty="0" smtClean="0">
                        <a:latin typeface="Cambria Math"/>
                        <a:ea typeface="华文仿宋" pitchFamily="2" charset="-122"/>
                      </a:rPr>
                      <m:t>, …, </m:t>
                    </m:r>
                    <m:r>
                      <a:rPr kumimoji="1" lang="en-US" altLang="zh-CN" b="1" i="1" dirty="0" err="1" smtClean="0">
                        <a:latin typeface="Cambria Math"/>
                        <a:ea typeface="华文仿宋" pitchFamily="2" charset="-122"/>
                      </a:rPr>
                      <m:t>𝒂</m:t>
                    </m:r>
                    <m:r>
                      <a:rPr kumimoji="1" lang="en-US" altLang="zh-CN" b="1" i="1" baseline="-25000" dirty="0" err="1" smtClean="0">
                        <a:latin typeface="Cambria Math"/>
                        <a:ea typeface="华文仿宋" pitchFamily="2" charset="-122"/>
                      </a:rPr>
                      <m:t>𝒓</m:t>
                    </m:r>
                    <m:r>
                      <a:rPr kumimoji="1" lang="en-US" altLang="zh-CN" b="1" i="1" dirty="0" smtClean="0"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kumimoji="1" lang="zh-CN" altLang="en-US" b="1" dirty="0" smtClean="0">
                    <a:latin typeface="华文仿宋" pitchFamily="2" charset="-122"/>
                    <a:ea typeface="华文仿宋" pitchFamily="2" charset="-122"/>
                  </a:rPr>
                  <a:t>是向量空间 </a:t>
                </a:r>
                <a:r>
                  <a:rPr kumimoji="1" lang="en-US" altLang="zh-CN" b="1" i="1" dirty="0" smtClean="0">
                    <a:latin typeface="华文仿宋" pitchFamily="2" charset="-122"/>
                    <a:ea typeface="华文仿宋" pitchFamily="2" charset="-122"/>
                  </a:rPr>
                  <a:t>V</a:t>
                </a:r>
                <a:r>
                  <a:rPr kumimoji="1" lang="en-US" altLang="zh-CN" b="1" dirty="0" smtClean="0"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kumimoji="1" lang="zh-CN" altLang="en-US" b="1" dirty="0" smtClean="0">
                    <a:latin typeface="华文仿宋" pitchFamily="2" charset="-122"/>
                    <a:ea typeface="华文仿宋" pitchFamily="2" charset="-122"/>
                  </a:rPr>
                  <a:t>中的一个基，那么令</a:t>
                </a:r>
                <a:endParaRPr kumimoji="1" lang="zh-CN" altLang="en-US" b="1" baseline="-25000" dirty="0" smtClean="0">
                  <a:latin typeface="华文仿宋" pitchFamily="2" charset="-122"/>
                  <a:ea typeface="华文仿宋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32" y="1504301"/>
                <a:ext cx="8229600" cy="996170"/>
              </a:xfrm>
              <a:prstGeom prst="rect">
                <a:avLst/>
              </a:prstGeom>
              <a:blipFill rotWithShape="1">
                <a:blip r:embed="rId3"/>
                <a:stretch>
                  <a:fillRect l="-1556" t="-10429" r="-889" b="-16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63000"/>
              </p:ext>
            </p:extLst>
          </p:nvPr>
        </p:nvGraphicFramePr>
        <p:xfrm>
          <a:off x="1501189" y="2846716"/>
          <a:ext cx="1050942" cy="54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4" imgW="444240" imgH="228600" progId="Equation.DSMT4">
                  <p:embed/>
                </p:oleObj>
              </mc:Choice>
              <mc:Fallback>
                <p:oleObj name="Equation" r:id="rId4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89" y="2846716"/>
                        <a:ext cx="1050942" cy="540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8449677" y="6056641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AutoShape 37"/>
          <p:cNvCxnSpPr>
            <a:cxnSpLocks noChangeShapeType="1"/>
            <a:endCxn id="9" idx="1"/>
          </p:cNvCxnSpPr>
          <p:nvPr/>
        </p:nvCxnSpPr>
        <p:spPr bwMode="auto">
          <a:xfrm>
            <a:off x="8952914" y="5147003"/>
            <a:ext cx="1655763" cy="923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ine 38"/>
          <p:cNvSpPr>
            <a:spLocks noChangeAspect="1" noChangeShapeType="1"/>
          </p:cNvSpPr>
          <p:nvPr/>
        </p:nvSpPr>
        <p:spPr bwMode="auto">
          <a:xfrm flipH="1">
            <a:off x="8121064" y="5161291"/>
            <a:ext cx="831850" cy="144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2" name="AutoShape 39"/>
          <p:cNvCxnSpPr>
            <a:cxnSpLocks noChangeShapeType="1"/>
            <a:endCxn id="9" idx="1"/>
          </p:cNvCxnSpPr>
          <p:nvPr/>
        </p:nvCxnSpPr>
        <p:spPr bwMode="auto">
          <a:xfrm flipH="1">
            <a:off x="10608677" y="5175578"/>
            <a:ext cx="503237" cy="8953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7873414" y="5161291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7455902" y="588042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5" name="AutoShape 42"/>
          <p:cNvCxnSpPr>
            <a:cxnSpLocks noChangeShapeType="1"/>
            <a:stCxn id="13" idx="1"/>
            <a:endCxn id="14" idx="0"/>
          </p:cNvCxnSpPr>
          <p:nvPr/>
        </p:nvCxnSpPr>
        <p:spPr bwMode="auto">
          <a:xfrm flipH="1">
            <a:off x="7455902" y="5175578"/>
            <a:ext cx="1497012" cy="6905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3"/>
          <p:cNvCxnSpPr>
            <a:cxnSpLocks noChangeShapeType="1"/>
            <a:stCxn id="13" idx="0"/>
            <a:endCxn id="14" idx="0"/>
          </p:cNvCxnSpPr>
          <p:nvPr/>
        </p:nvCxnSpPr>
        <p:spPr bwMode="auto">
          <a:xfrm flipH="1">
            <a:off x="7455902" y="5147003"/>
            <a:ext cx="417512" cy="7191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7455902" y="3711903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8" name="AutoShape 45"/>
          <p:cNvCxnSpPr>
            <a:cxnSpLocks noChangeShapeType="1"/>
            <a:stCxn id="27" idx="0"/>
            <a:endCxn id="17" idx="1"/>
          </p:cNvCxnSpPr>
          <p:nvPr/>
        </p:nvCxnSpPr>
        <p:spPr bwMode="auto">
          <a:xfrm flipH="1" flipV="1">
            <a:off x="7455902" y="3697616"/>
            <a:ext cx="1498600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6"/>
              <p:cNvSpPr txBox="1">
                <a:spLocks noChangeArrowheads="1"/>
              </p:cNvSpPr>
              <p:nvPr/>
            </p:nvSpPr>
            <p:spPr bwMode="auto">
              <a:xfrm>
                <a:off x="7722602" y="6272541"/>
                <a:ext cx="506036" cy="51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𝑎</m:t>
                    </m:r>
                  </m:oMath>
                </a14:m>
                <a:r>
                  <a:rPr lang="en-US" altLang="zh-CN" sz="2800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19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2602" y="6272541"/>
                <a:ext cx="506036" cy="513282"/>
              </a:xfrm>
              <a:prstGeom prst="rect">
                <a:avLst/>
              </a:prstGeom>
              <a:blipFill rotWithShape="1">
                <a:blip r:embed="rId6"/>
                <a:stretch>
                  <a:fillRect r="-10843" b="-32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8305214" y="6272541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8"/>
              <p:cNvSpPr txBox="1">
                <a:spLocks noChangeArrowheads="1"/>
              </p:cNvSpPr>
              <p:nvPr/>
            </p:nvSpPr>
            <p:spPr bwMode="auto">
              <a:xfrm>
                <a:off x="10392777" y="5985203"/>
                <a:ext cx="506036" cy="51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𝑎</m:t>
                    </m:r>
                  </m:oMath>
                </a14:m>
                <a:r>
                  <a:rPr lang="en-US" altLang="zh-CN" sz="2800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2</a:t>
                </a:r>
              </a:p>
            </p:txBody>
          </p:sp>
        </mc:Choice>
        <mc:Fallback xmlns="">
          <p:sp>
            <p:nvSpPr>
              <p:cNvPr id="21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2777" y="5985203"/>
                <a:ext cx="506036" cy="513282"/>
              </a:xfrm>
              <a:prstGeom prst="rect">
                <a:avLst/>
              </a:prstGeom>
              <a:blipFill rotWithShape="1">
                <a:blip r:embed="rId7"/>
                <a:stretch>
                  <a:fillRect r="-10843" b="-32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7074902" y="3295978"/>
            <a:ext cx="47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dirty="0" smtClean="0">
                <a:solidFill>
                  <a:srgbClr val="000000"/>
                </a:solidFill>
                <a:ea typeface="华文仿宋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cxnSp>
        <p:nvCxnSpPr>
          <p:cNvPr id="23" name="AutoShape 50"/>
          <p:cNvCxnSpPr>
            <a:cxnSpLocks noChangeShapeType="1"/>
            <a:stCxn id="9" idx="0"/>
          </p:cNvCxnSpPr>
          <p:nvPr/>
        </p:nvCxnSpPr>
        <p:spPr bwMode="auto">
          <a:xfrm flipV="1">
            <a:off x="8449677" y="5147003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7944852" y="5815341"/>
            <a:ext cx="447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2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10962689" y="4688216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2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7236827" y="5815341"/>
            <a:ext cx="4475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sp>
        <p:nvSpPr>
          <p:cNvPr id="27" name="Line 54"/>
          <p:cNvSpPr>
            <a:spLocks noChangeAspect="1" noChangeShapeType="1"/>
          </p:cNvSpPr>
          <p:nvPr/>
        </p:nvSpPr>
        <p:spPr bwMode="auto">
          <a:xfrm flipH="1">
            <a:off x="8538577" y="5161291"/>
            <a:ext cx="414337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8751302" y="5266066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31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8084552" y="4642178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c</a:t>
            </a:r>
            <a:r>
              <a:rPr lang="en-US" altLang="zh-CN" sz="2800" baseline="-2500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32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V="1">
            <a:off x="7455902" y="371190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9091027" y="2745116"/>
            <a:ext cx="4796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3</a:t>
            </a: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8449677" y="6056641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7482889" y="3034041"/>
            <a:ext cx="1470025" cy="66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24705"/>
              </p:ext>
            </p:extLst>
          </p:nvPr>
        </p:nvGraphicFramePr>
        <p:xfrm>
          <a:off x="1487488" y="3397250"/>
          <a:ext cx="41925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8" imgW="1739880" imgH="444240" progId="Equation.DSMT4">
                  <p:embed/>
                </p:oleObj>
              </mc:Choice>
              <mc:Fallback>
                <p:oleObj name="Equation" r:id="rId8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397250"/>
                        <a:ext cx="41925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51340"/>
              </p:ext>
            </p:extLst>
          </p:nvPr>
        </p:nvGraphicFramePr>
        <p:xfrm>
          <a:off x="1462088" y="4376738"/>
          <a:ext cx="40576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10" imgW="1917360" imgH="927000" progId="Equation.DSMT4">
                  <p:embed/>
                </p:oleObj>
              </mc:Choice>
              <mc:Fallback>
                <p:oleObj name="Equation" r:id="rId10" imgW="19173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76738"/>
                        <a:ext cx="40576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1817102" y="4862841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1817102" y="5454651"/>
            <a:ext cx="3700848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2652127" y="5367666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4077702" y="5367666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41" name="AutoShape 70"/>
          <p:cNvCxnSpPr>
            <a:cxnSpLocks noChangeShapeType="1"/>
            <a:stCxn id="30" idx="1"/>
            <a:endCxn id="27" idx="1"/>
          </p:cNvCxnSpPr>
          <p:nvPr/>
        </p:nvCxnSpPr>
        <p:spPr bwMode="auto">
          <a:xfrm>
            <a:off x="7455902" y="3697616"/>
            <a:ext cx="1084262" cy="21971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71"/>
          <p:cNvCxnSpPr>
            <a:cxnSpLocks noChangeShapeType="1"/>
            <a:stCxn id="30" idx="1"/>
            <a:endCxn id="13" idx="0"/>
          </p:cNvCxnSpPr>
          <p:nvPr/>
        </p:nvCxnSpPr>
        <p:spPr bwMode="auto">
          <a:xfrm>
            <a:off x="7455902" y="3697616"/>
            <a:ext cx="417512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275760" y="95535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基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703373" y="938857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676814" y="95758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标准正交基</a:t>
            </a:r>
          </a:p>
        </p:txBody>
      </p: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7094411" y="970282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9126745" y="976302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1048" y="89045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的方法</a:t>
            </a:r>
            <a:endParaRPr lang="zh-CN" altLang="en-US" sz="28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3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8354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78 -0.12835 L 3.92732E-6 -4.92137E-6 " pathEditMode="relative" rAng="0" ptsTypes="AA">
                                      <p:cBhvr>
                                        <p:cTn id="91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64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3013E-6 -4.98612E-6 L 0.12622 -0.09019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5" y="-451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7" grpId="0" animBg="1"/>
      <p:bldP spid="19" grpId="0"/>
      <p:bldP spid="20" grpId="0"/>
      <p:bldP spid="21" grpId="0"/>
      <p:bldP spid="22" grpId="0"/>
      <p:bldP spid="24" grpId="0"/>
      <p:bldP spid="24" grpId="1"/>
      <p:bldP spid="25" grpId="0"/>
      <p:bldP spid="26" grpId="0"/>
      <p:bldP spid="27" grpId="0" animBg="1"/>
      <p:bldP spid="28" grpId="0"/>
      <p:bldP spid="29" grpId="0"/>
      <p:bldP spid="30" grpId="0" animBg="1"/>
      <p:bldP spid="30" grpId="1" animBg="1"/>
      <p:bldP spid="31" grpId="0"/>
      <p:bldP spid="32" grpId="0" animBg="1"/>
      <p:bldP spid="32" grpId="1" animBg="1"/>
      <p:bldP spid="33" grpId="0" animBg="1"/>
      <p:bldP spid="37" grpId="0" animBg="1"/>
      <p:bldP spid="38" grpId="0" animBg="1"/>
      <p:bldP spid="39" grpId="0" animBg="1"/>
      <p:bldP spid="40" grpId="0" animBg="1"/>
      <p:bldP spid="43" grpId="0"/>
      <p:bldP spid="44" grpId="0"/>
      <p:bldP spid="45" grpId="0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76209"/>
              </p:ext>
            </p:extLst>
          </p:nvPr>
        </p:nvGraphicFramePr>
        <p:xfrm>
          <a:off x="2155827" y="2640013"/>
          <a:ext cx="542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3" imgW="5422680" imgH="482400" progId="Equation.DSMT4">
                  <p:embed/>
                </p:oleObj>
              </mc:Choice>
              <mc:Fallback>
                <p:oleObj name="Equation" r:id="rId3" imgW="5422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7" y="2640013"/>
                        <a:ext cx="542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1650099" y="3277149"/>
            <a:ext cx="6199192" cy="523875"/>
            <a:chOff x="385" y="2582"/>
            <a:chExt cx="3905" cy="330"/>
          </a:xfrm>
        </p:grpSpPr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85" y="2582"/>
              <a:ext cx="39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解：  设                                         ，则有</a:t>
              </a:r>
            </a:p>
          </p:txBody>
        </p:sp>
        <p:graphicFrame>
          <p:nvGraphicFramePr>
            <p:cNvPr id="20" name="Object 3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8496733"/>
                </p:ext>
              </p:extLst>
            </p:nvPr>
          </p:nvGraphicFramePr>
          <p:xfrm>
            <a:off x="1366" y="2628"/>
            <a:ext cx="2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5" name="Equation" r:id="rId5" imgW="3327120" imgH="431640" progId="Equation.DSMT4">
                    <p:embed/>
                  </p:oleObj>
                </mc:Choice>
                <mc:Fallback>
                  <p:oleObj name="Equation" r:id="rId5" imgW="3327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2628"/>
                          <a:ext cx="20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189783" y="4071938"/>
            <a:ext cx="5345113" cy="1625600"/>
            <a:chOff x="823" y="2931"/>
            <a:chExt cx="3367" cy="1024"/>
          </a:xfrm>
        </p:grpSpPr>
        <p:graphicFrame>
          <p:nvGraphicFramePr>
            <p:cNvPr id="22" name="Object 4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076499"/>
                </p:ext>
              </p:extLst>
            </p:nvPr>
          </p:nvGraphicFramePr>
          <p:xfrm>
            <a:off x="823" y="2931"/>
            <a:ext cx="2136" cy="1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6" name="Equation" r:id="rId7" imgW="3390840" imgH="1625400" progId="Equation.DSMT4">
                    <p:embed/>
                  </p:oleObj>
                </mc:Choice>
                <mc:Fallback>
                  <p:oleObj name="Equation" r:id="rId7" imgW="3390840" imgH="1625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931"/>
                          <a:ext cx="2136" cy="1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60" descr="白色大理石"/>
            <p:cNvSpPr>
              <a:spLocks noChangeArrowheads="1"/>
            </p:cNvSpPr>
            <p:nvPr/>
          </p:nvSpPr>
          <p:spPr bwMode="auto">
            <a:xfrm>
              <a:off x="3515" y="3217"/>
              <a:ext cx="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（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1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）</a:t>
              </a:r>
            </a:p>
          </p:txBody>
        </p:sp>
      </p:grp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1691684" y="1206846"/>
            <a:ext cx="9001125" cy="523875"/>
            <a:chOff x="567" y="346"/>
            <a:chExt cx="5670" cy="330"/>
          </a:xfrm>
        </p:grpSpPr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67" y="346"/>
              <a:ext cx="56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  <a:cs typeface="Times New Roman" pitchFamily="18" charset="0"/>
                </a:rPr>
                <a:t>    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判断向量　能否由向量组　　　　线性表出，其中　</a:t>
              </a:r>
            </a:p>
          </p:txBody>
        </p:sp>
        <p:graphicFrame>
          <p:nvGraphicFramePr>
            <p:cNvPr id="26" name="Object 5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918970"/>
                </p:ext>
              </p:extLst>
            </p:nvPr>
          </p:nvGraphicFramePr>
          <p:xfrm>
            <a:off x="2042" y="433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9" imgW="279360" imgH="241200" progId="Equation.DSMT4">
                    <p:embed/>
                  </p:oleObj>
                </mc:Choice>
                <mc:Fallback>
                  <p:oleObj name="Equation" r:id="rId9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433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152178"/>
                </p:ext>
              </p:extLst>
            </p:nvPr>
          </p:nvGraphicFramePr>
          <p:xfrm>
            <a:off x="3613" y="401"/>
            <a:ext cx="8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8" name="Equation" r:id="rId11" imgW="1320480" imgH="431640" progId="Equation.DSMT4">
                    <p:embed/>
                  </p:oleObj>
                </mc:Choice>
                <mc:Fallback>
                  <p:oleObj name="Equation" r:id="rId11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401"/>
                          <a:ext cx="8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7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56189"/>
              </p:ext>
            </p:extLst>
          </p:nvPr>
        </p:nvGraphicFramePr>
        <p:xfrm>
          <a:off x="2251075" y="1981200"/>
          <a:ext cx="505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13" imgW="5054400" imgH="482400" progId="Equation.DSMT4">
                  <p:embed/>
                </p:oleObj>
              </mc:Choice>
              <mc:Fallback>
                <p:oleObj name="Equation" r:id="rId13" imgW="5054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981200"/>
                        <a:ext cx="505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3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5529950" y="2545502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ea typeface="华文仿宋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smtClean="0">
                <a:solidFill>
                  <a:srgbClr val="0000FF"/>
                </a:solidFill>
                <a:ea typeface="华文仿宋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4450450" y="1335827"/>
            <a:ext cx="2159000" cy="112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50450" y="2459777"/>
            <a:ext cx="33464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448863" y="2459777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</p:txBody>
      </p:sp>
      <p:cxnSp>
        <p:nvCxnSpPr>
          <p:cNvPr id="10" name="AutoShape 7"/>
          <p:cNvCxnSpPr>
            <a:cxnSpLocks noChangeShapeType="1"/>
            <a:stCxn id="9" idx="1"/>
            <a:endCxn id="7" idx="1"/>
          </p:cNvCxnSpPr>
          <p:nvPr/>
        </p:nvCxnSpPr>
        <p:spPr bwMode="auto">
          <a:xfrm flipV="1">
            <a:off x="5888725" y="1321540"/>
            <a:ext cx="720725" cy="1152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448863" y="1575543"/>
            <a:ext cx="3838574" cy="884238"/>
            <a:chOff x="1745" y="2782"/>
            <a:chExt cx="2418" cy="55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745" y="3339"/>
              <a:ext cx="10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13" name="AutoShape 10"/>
            <p:cNvCxnSpPr>
              <a:cxnSpLocks noChangeShapeType="1"/>
              <a:stCxn id="12" idx="1"/>
              <a:endCxn id="7" idx="1"/>
            </p:cNvCxnSpPr>
            <p:nvPr/>
          </p:nvCxnSpPr>
          <p:spPr bwMode="auto">
            <a:xfrm flipV="1">
              <a:off x="2765" y="2782"/>
              <a:ext cx="1398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448863" y="1575543"/>
            <a:ext cx="3838574" cy="884238"/>
            <a:chOff x="1745" y="2782"/>
            <a:chExt cx="2418" cy="557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45" y="3339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16" name="AutoShape 13"/>
            <p:cNvCxnSpPr>
              <a:cxnSpLocks noChangeShapeType="1"/>
              <a:stCxn id="15" idx="1"/>
              <a:endCxn id="7" idx="1"/>
            </p:cNvCxnSpPr>
            <p:nvPr/>
          </p:nvCxnSpPr>
          <p:spPr bwMode="auto">
            <a:xfrm flipV="1">
              <a:off x="2879" y="2782"/>
              <a:ext cx="1284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448863" y="1575543"/>
            <a:ext cx="3838574" cy="884238"/>
            <a:chOff x="1745" y="2782"/>
            <a:chExt cx="2418" cy="557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745" y="3339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19" name="AutoShape 16"/>
            <p:cNvCxnSpPr>
              <a:cxnSpLocks noChangeShapeType="1"/>
              <a:stCxn id="18" idx="1"/>
              <a:endCxn id="7" idx="1"/>
            </p:cNvCxnSpPr>
            <p:nvPr/>
          </p:nvCxnSpPr>
          <p:spPr bwMode="auto">
            <a:xfrm flipV="1">
              <a:off x="2992" y="2782"/>
              <a:ext cx="1171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448863" y="1575543"/>
            <a:ext cx="3838574" cy="884238"/>
            <a:chOff x="1745" y="2782"/>
            <a:chExt cx="2418" cy="557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45" y="3339"/>
              <a:ext cx="1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22" name="AutoShape 19"/>
            <p:cNvCxnSpPr>
              <a:cxnSpLocks noChangeShapeType="1"/>
              <a:stCxn id="21" idx="1"/>
              <a:endCxn id="7" idx="1"/>
            </p:cNvCxnSpPr>
            <p:nvPr/>
          </p:nvCxnSpPr>
          <p:spPr bwMode="auto">
            <a:xfrm flipV="1">
              <a:off x="3105" y="2782"/>
              <a:ext cx="1058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450450" y="1575543"/>
            <a:ext cx="3836988" cy="884238"/>
            <a:chOff x="1746" y="2782"/>
            <a:chExt cx="2417" cy="557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46" y="3339"/>
              <a:ext cx="1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25" name="AutoShape 22"/>
            <p:cNvCxnSpPr>
              <a:cxnSpLocks noChangeShapeType="1"/>
              <a:stCxn id="24" idx="1"/>
              <a:endCxn id="7" idx="1"/>
            </p:cNvCxnSpPr>
            <p:nvPr/>
          </p:nvCxnSpPr>
          <p:spPr bwMode="auto">
            <a:xfrm flipV="1">
              <a:off x="3220" y="2782"/>
              <a:ext cx="943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4450450" y="1575543"/>
            <a:ext cx="3836988" cy="884238"/>
            <a:chOff x="1746" y="2782"/>
            <a:chExt cx="2417" cy="55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746" y="3339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28" name="AutoShape 25"/>
            <p:cNvCxnSpPr>
              <a:cxnSpLocks noChangeShapeType="1"/>
              <a:stCxn id="27" idx="1"/>
              <a:endCxn id="7" idx="1"/>
            </p:cNvCxnSpPr>
            <p:nvPr/>
          </p:nvCxnSpPr>
          <p:spPr bwMode="auto">
            <a:xfrm flipV="1">
              <a:off x="3333" y="2782"/>
              <a:ext cx="830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4450450" y="1575543"/>
            <a:ext cx="3836988" cy="884238"/>
            <a:chOff x="1746" y="2782"/>
            <a:chExt cx="2417" cy="557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746" y="3339"/>
              <a:ext cx="17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31" name="AutoShape 28"/>
            <p:cNvCxnSpPr>
              <a:cxnSpLocks noChangeShapeType="1"/>
              <a:stCxn id="30" idx="1"/>
              <a:endCxn id="7" idx="1"/>
            </p:cNvCxnSpPr>
            <p:nvPr/>
          </p:nvCxnSpPr>
          <p:spPr bwMode="auto">
            <a:xfrm flipV="1">
              <a:off x="3446" y="2782"/>
              <a:ext cx="717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4450450" y="1575543"/>
            <a:ext cx="3836988" cy="884238"/>
            <a:chOff x="1746" y="2782"/>
            <a:chExt cx="2417" cy="557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746" y="3339"/>
              <a:ext cx="1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cxnSp>
          <p:nvCxnSpPr>
            <p:cNvPr id="34" name="AutoShape 31"/>
            <p:cNvCxnSpPr>
              <a:cxnSpLocks noChangeShapeType="1"/>
              <a:stCxn id="33" idx="1"/>
              <a:endCxn id="7" idx="1"/>
            </p:cNvCxnSpPr>
            <p:nvPr/>
          </p:nvCxnSpPr>
          <p:spPr bwMode="auto">
            <a:xfrm flipV="1">
              <a:off x="3560" y="2782"/>
              <a:ext cx="603" cy="55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452038" y="2459777"/>
            <a:ext cx="2159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itchFamily="18" charset="0"/>
              <a:ea typeface="华文仿宋" pitchFamily="2" charset="-122"/>
              <a:cs typeface="Times New Roman" pitchFamily="18" charset="0"/>
            </a:endParaRPr>
          </a:p>
        </p:txBody>
      </p:sp>
      <p:cxnSp>
        <p:nvCxnSpPr>
          <p:cNvPr id="36" name="AutoShape 33"/>
          <p:cNvCxnSpPr>
            <a:cxnSpLocks noChangeShapeType="1"/>
            <a:stCxn id="7" idx="1"/>
            <a:endCxn id="35" idx="1"/>
          </p:cNvCxnSpPr>
          <p:nvPr/>
        </p:nvCxnSpPr>
        <p:spPr bwMode="auto">
          <a:xfrm>
            <a:off x="6609450" y="1321540"/>
            <a:ext cx="1588" cy="11572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4"/>
          <p:cNvCxnSpPr>
            <a:cxnSpLocks noChangeShapeType="1"/>
            <a:stCxn id="35" idx="1"/>
            <a:endCxn id="7" idx="1"/>
          </p:cNvCxnSpPr>
          <p:nvPr/>
        </p:nvCxnSpPr>
        <p:spPr bwMode="auto">
          <a:xfrm flipH="1" flipV="1">
            <a:off x="6609450" y="1321540"/>
            <a:ext cx="1588" cy="11572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190350" y="2545502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CC00"/>
                </a:solidFill>
                <a:ea typeface="华文仿宋" pitchFamily="2" charset="-122"/>
                <a:cs typeface="Times New Roman" pitchFamily="18" charset="0"/>
              </a:rPr>
              <a:t>c</a:t>
            </a:r>
            <a:r>
              <a:rPr lang="en-US" altLang="zh-CN" sz="2800" baseline="-25000" smtClean="0">
                <a:solidFill>
                  <a:srgbClr val="00CC00"/>
                </a:solidFill>
                <a:ea typeface="华文仿宋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395138" y="745277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0000FF"/>
                </a:solidFill>
                <a:ea typeface="华文仿宋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smtClean="0">
                <a:solidFill>
                  <a:srgbClr val="0000FF"/>
                </a:solidFill>
                <a:ea typeface="华文仿宋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682475" y="1705715"/>
            <a:ext cx="484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2135875" y="3290040"/>
                <a:ext cx="8229600" cy="2591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𝒄</m:t>
                    </m:r>
                    <m:r>
                      <a:rPr kumimoji="1" lang="en-US" altLang="zh-CN" sz="2800" b="1" i="1" baseline="-25000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𝟐</m:t>
                    </m:r>
                  </m:oMath>
                </a14:m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为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在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b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1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上的投影，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则</m:t>
                    </m:r>
                    <m:r>
                      <a:rPr kumimoji="1" lang="zh-CN" altLang="en-US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𝒄</m:t>
                    </m:r>
                    <m:r>
                      <a:rPr kumimoji="1" lang="en-US" altLang="zh-CN" sz="2800" b="1" i="1" baseline="-25000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𝟐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 = 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𝒍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  <m:r>
                      <a:rPr kumimoji="1" lang="en-US" altLang="zh-CN" sz="2800" b="1" i="1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𝒃</m:t>
                    </m:r>
                    <m:r>
                      <a:rPr kumimoji="1" lang="en-US" altLang="zh-CN" sz="2800" b="1" i="1" baseline="-25000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𝟏</m:t>
                    </m:r>
                    <m:r>
                      <a:rPr kumimoji="1" lang="en-US" altLang="zh-CN" sz="2800" b="1" i="1" baseline="-25000" dirty="0" smtClean="0">
                        <a:solidFill>
                          <a:srgbClr val="000000"/>
                        </a:solidFill>
                        <a:latin typeface="Cambria Math"/>
                        <a:ea typeface="华文仿宋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，</a:t>
                </a:r>
                <a:endParaRPr kumimoji="1" lang="zh-CN" altLang="en-US" sz="2800" b="1" baseline="-25000" dirty="0" smtClean="0">
                  <a:solidFill>
                    <a:srgbClr val="000000"/>
                  </a:solidFill>
                  <a:latin typeface="华文仿宋" pitchFamily="2" charset="-122"/>
                  <a:ea typeface="华文仿宋" pitchFamily="2" charset="-122"/>
                </a:endParaRP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若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令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b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2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 =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2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－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c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2 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=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2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－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l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b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Times New Roman" pitchFamily="18" charset="0"/>
                    <a:ea typeface="华文仿宋" pitchFamily="2" charset="-122"/>
                    <a:cs typeface="Times New Roman" pitchFamily="18" charset="0"/>
                  </a:rPr>
                  <a:t>1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，则 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b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1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⊥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b</a:t>
                </a:r>
                <a:r>
                  <a:rPr kumimoji="1" lang="en-US" altLang="zh-CN" sz="2800" b="1" baseline="-25000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2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．</a:t>
                </a: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下面确定</a:t>
                </a:r>
                <a:r>
                  <a:rPr kumimoji="1" lang="en-US" altLang="zh-CN" sz="2800" b="1" i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l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的值．因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为</a:t>
                </a: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endParaRPr kumimoji="1" lang="zh-CN" altLang="en-US" sz="2800" b="1" dirty="0" smtClean="0">
                  <a:solidFill>
                    <a:srgbClr val="000000"/>
                  </a:solidFill>
                  <a:latin typeface="华文仿宋" pitchFamily="2" charset="-122"/>
                  <a:ea typeface="华文仿宋" pitchFamily="2" charset="-122"/>
                </a:endParaRP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kumimoji="1" lang="zh-CN" altLang="en-US" sz="2800" b="1" dirty="0" smtClean="0">
                    <a:solidFill>
                      <a:srgbClr val="000000"/>
                    </a:solidFill>
                    <a:latin typeface="华文仿宋" pitchFamily="2" charset="-122"/>
                    <a:ea typeface="华文仿宋" pitchFamily="2" charset="-122"/>
                  </a:rPr>
                  <a:t>所以                   ，从而</a:t>
                </a:r>
              </a:p>
            </p:txBody>
          </p:sp>
        </mc:Choice>
        <mc:Fallback xmlns="">
          <p:sp>
            <p:nvSpPr>
              <p:cNvPr id="4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875" y="3290040"/>
                <a:ext cx="8229600" cy="2591479"/>
              </a:xfrm>
              <a:prstGeom prst="rect">
                <a:avLst/>
              </a:prstGeom>
              <a:blipFill rotWithShape="1">
                <a:blip r:embed="rId3"/>
                <a:stretch>
                  <a:fillRect l="-1481" t="-2824" b="-5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84188"/>
              </p:ext>
            </p:extLst>
          </p:nvPr>
        </p:nvGraphicFramePr>
        <p:xfrm>
          <a:off x="2797175" y="4748213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748213"/>
                        <a:ext cx="568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23465"/>
              </p:ext>
            </p:extLst>
          </p:nvPr>
        </p:nvGraphicFramePr>
        <p:xfrm>
          <a:off x="2996207" y="5205358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6" imgW="749160" imgH="444240" progId="Equation.DSMT4">
                  <p:embed/>
                </p:oleObj>
              </mc:Choice>
              <mc:Fallback>
                <p:oleObj name="Equation" r:id="rId6" imgW="749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207" y="5205358"/>
                        <a:ext cx="149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4191688" y="4748952"/>
            <a:ext cx="18430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59449"/>
              </p:ext>
            </p:extLst>
          </p:nvPr>
        </p:nvGraphicFramePr>
        <p:xfrm>
          <a:off x="5799825" y="5182340"/>
          <a:ext cx="477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Equation" r:id="rId8" imgW="2387520" imgH="444240" progId="Equation.DSMT4">
                  <p:embed/>
                </p:oleObj>
              </mc:Choice>
              <mc:Fallback>
                <p:oleObj name="Equation" r:id="rId8" imgW="2387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825" y="5182340"/>
                        <a:ext cx="477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4234550" y="5398240"/>
            <a:ext cx="1008063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5185463" y="1843827"/>
            <a:ext cx="1202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－</a:t>
            </a:r>
            <a:r>
              <a:rPr lang="en-US" altLang="zh-CN" sz="2800" i="1" dirty="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b</a:t>
            </a:r>
            <a:r>
              <a:rPr lang="en-US" altLang="zh-CN" sz="2800" baseline="-25000" dirty="0" smtClean="0">
                <a:solidFill>
                  <a:srgbClr val="FF0000"/>
                </a:solidFill>
                <a:ea typeface="华文仿宋" pitchFamily="2" charset="-122"/>
                <a:cs typeface="Times New Roman" pitchFamily="18" charset="0"/>
              </a:rPr>
              <a:t>1 </a:t>
            </a:r>
          </a:p>
        </p:txBody>
      </p: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7258738" y="2015277"/>
            <a:ext cx="446087" cy="430213"/>
            <a:chOff x="3515" y="1118"/>
            <a:chExt cx="281" cy="271"/>
          </a:xfrm>
        </p:grpSpPr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3515" y="1283"/>
              <a:ext cx="136" cy="106"/>
            </a:xfrm>
            <a:custGeom>
              <a:avLst/>
              <a:gdLst>
                <a:gd name="T0" fmla="*/ 0 w 136"/>
                <a:gd name="T1" fmla="*/ 15 h 106"/>
                <a:gd name="T2" fmla="*/ 91 w 136"/>
                <a:gd name="T3" fmla="*/ 15 h 106"/>
                <a:gd name="T4" fmla="*/ 136 w 136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06">
                  <a:moveTo>
                    <a:pt x="0" y="15"/>
                  </a:moveTo>
                  <a:cubicBezTo>
                    <a:pt x="34" y="7"/>
                    <a:pt x="68" y="0"/>
                    <a:pt x="91" y="15"/>
                  </a:cubicBezTo>
                  <a:cubicBezTo>
                    <a:pt x="114" y="30"/>
                    <a:pt x="125" y="68"/>
                    <a:pt x="136" y="106"/>
                  </a:cubicBezTo>
                </a:path>
              </a:pathLst>
            </a:custGeom>
            <a:noFill/>
            <a:ln w="28575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54" name="Object 10"/>
            <p:cNvGraphicFramePr>
              <a:graphicFrameLocks noChangeAspect="1"/>
            </p:cNvGraphicFramePr>
            <p:nvPr/>
          </p:nvGraphicFramePr>
          <p:xfrm>
            <a:off x="3619" y="1118"/>
            <a:ext cx="1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8" name="Equation" r:id="rId10" imgW="139680" imgH="177480" progId="Equation.DSMT4">
                    <p:embed/>
                  </p:oleObj>
                </mc:Choice>
                <mc:Fallback>
                  <p:oleObj name="Equation" r:id="rId10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118"/>
                          <a:ext cx="17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56"/>
          <p:cNvGrpSpPr>
            <a:grpSpLocks noChangeAspect="1"/>
          </p:cNvGrpSpPr>
          <p:nvPr/>
        </p:nvGrpSpPr>
        <p:grpSpPr bwMode="auto">
          <a:xfrm>
            <a:off x="6596750" y="2266102"/>
            <a:ext cx="179388" cy="179388"/>
            <a:chOff x="748" y="3884"/>
            <a:chExt cx="136" cy="136"/>
          </a:xfrm>
        </p:grpSpPr>
        <p:sp>
          <p:nvSpPr>
            <p:cNvPr id="56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  <p:sp>
          <p:nvSpPr>
            <p:cNvPr id="57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8" name="组合 22"/>
          <p:cNvGrpSpPr>
            <a:grpSpLocks/>
          </p:cNvGrpSpPr>
          <p:nvPr/>
        </p:nvGrpSpPr>
        <p:grpSpPr bwMode="auto">
          <a:xfrm>
            <a:off x="6015725" y="2016865"/>
            <a:ext cx="379413" cy="428625"/>
            <a:chOff x="6403087" y="6143647"/>
            <a:chExt cx="378727" cy="428625"/>
          </a:xfrm>
        </p:grpSpPr>
        <p:graphicFrame>
          <p:nvGraphicFramePr>
            <p:cNvPr id="59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9" name="Equation" r:id="rId12" imgW="139680" imgH="177480" progId="Equation.DSMT4">
                    <p:embed/>
                  </p:oleObj>
                </mc:Choice>
                <mc:Fallback>
                  <p:oleObj name="Equation" r:id="rId12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" name="Group 71"/>
            <p:cNvGrpSpPr>
              <a:grpSpLocks/>
            </p:cNvGrpSpPr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61" name="Freeform 72"/>
              <p:cNvSpPr>
                <a:spLocks/>
              </p:cNvSpPr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000000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2" name="Freeform 73"/>
              <p:cNvSpPr>
                <a:spLocks/>
              </p:cNvSpPr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000000"/>
                  </a:solidFill>
                  <a:latin typeface="Times New Roman" pitchFamily="18" charset="0"/>
                  <a:ea typeface="华文仿宋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63" name="Rectangle 44"/>
          <p:cNvSpPr>
            <a:spLocks noChangeArrowheads="1"/>
          </p:cNvSpPr>
          <p:nvPr/>
        </p:nvSpPr>
        <p:spPr bwMode="auto">
          <a:xfrm>
            <a:off x="6034775" y="4748952"/>
            <a:ext cx="2376488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8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35" grpId="0" animBg="1"/>
      <p:bldP spid="38" grpId="0"/>
      <p:bldP spid="40" grpId="0"/>
      <p:bldP spid="44" grpId="0" animBg="1"/>
      <p:bldP spid="49" grpId="0" animBg="1"/>
      <p:bldP spid="51" grpId="0"/>
      <p:bldP spid="51" grpId="1"/>
      <p:bldP spid="6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80531" y="1419225"/>
            <a:ext cx="8727743" cy="46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第二步：单位化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设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, …, 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en-US" altLang="zh-CN" sz="2800" b="1" i="1" baseline="-25000" dirty="0" err="1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r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是向量空间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中的一个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，那么令</a:t>
            </a:r>
            <a:endParaRPr kumimoji="1" lang="en-US" altLang="zh-CN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zh-CN" altLang="en-US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因为</a:t>
            </a:r>
            <a:endParaRPr kumimoji="1" lang="en-US" altLang="zh-CN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1" lang="en-US" altLang="zh-CN" sz="2800" b="1" dirty="0" smtClean="0">
              <a:solidFill>
                <a:srgbClr val="000000"/>
              </a:solidFill>
              <a:latin typeface="华文仿宋" pitchFamily="2" charset="-122"/>
              <a:ea typeface="华文仿宋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从而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2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, …, </a:t>
            </a:r>
            <a:r>
              <a:rPr kumimoji="1" lang="en-US" altLang="zh-CN" sz="2800" b="1" i="1" dirty="0" err="1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e</a:t>
            </a:r>
            <a:r>
              <a:rPr kumimoji="1" lang="en-US" altLang="zh-CN" sz="2800" b="1" i="1" baseline="-25000" dirty="0" err="1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r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是向量空间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V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仿宋" pitchFamily="2" charset="-122"/>
                <a:ea typeface="华文仿宋" pitchFamily="2" charset="-122"/>
              </a:rPr>
              <a:t>中的一个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标准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正交基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华文仿宋" pitchFamily="2" charset="-122"/>
                <a:ea typeface="华文仿宋" pitchFamily="2" charset="-122"/>
              </a:rPr>
              <a:t>．</a:t>
            </a: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65001"/>
              </p:ext>
            </p:extLst>
          </p:nvPr>
        </p:nvGraphicFramePr>
        <p:xfrm>
          <a:off x="2803525" y="2398713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3" imgW="2476440" imgH="444240" progId="Equation.DSMT4">
                  <p:embed/>
                </p:oleObj>
              </mc:Choice>
              <mc:Fallback>
                <p:oleObj name="Equation" r:id="rId3" imgW="2476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398713"/>
                        <a:ext cx="495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37043"/>
              </p:ext>
            </p:extLst>
          </p:nvPr>
        </p:nvGraphicFramePr>
        <p:xfrm>
          <a:off x="2187575" y="3700463"/>
          <a:ext cx="624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5" imgW="3124080" imgH="457200" progId="Equation.DSMT4">
                  <p:embed/>
                </p:oleObj>
              </mc:Choice>
              <mc:Fallback>
                <p:oleObj name="Equation" r:id="rId5" imgW="312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700463"/>
                        <a:ext cx="624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290260"/>
              </p:ext>
            </p:extLst>
          </p:nvPr>
        </p:nvGraphicFramePr>
        <p:xfrm>
          <a:off x="2122488" y="4764088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7" imgW="1130040" imgH="266400" progId="Equation.DSMT4">
                  <p:embed/>
                </p:oleObj>
              </mc:Choice>
              <mc:Fallback>
                <p:oleObj name="Equation" r:id="rId7" imgW="1130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764088"/>
                        <a:ext cx="226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46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83" name="Group 15"/>
          <p:cNvGrpSpPr>
            <a:grpSpLocks/>
          </p:cNvGrpSpPr>
          <p:nvPr/>
        </p:nvGrpSpPr>
        <p:grpSpPr bwMode="auto">
          <a:xfrm>
            <a:off x="950384" y="957580"/>
            <a:ext cx="6049433" cy="528638"/>
            <a:chOff x="431" y="228"/>
            <a:chExt cx="2858" cy="333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431" y="228"/>
              <a:ext cx="21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003399"/>
                  </a:solidFill>
                  <a:latin typeface="华文仿宋" pitchFamily="2" charset="-122"/>
                  <a:ea typeface="华文仿宋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3399"/>
                  </a:solidFill>
                  <a:latin typeface="华文仿宋" pitchFamily="2" charset="-122"/>
                  <a:ea typeface="华文仿宋" pitchFamily="2" charset="-122"/>
                </a:rPr>
                <a:t>1.</a:t>
              </a:r>
              <a:r>
                <a:rPr kumimoji="1" lang="en-US" altLang="zh-CN" sz="2800" b="1">
                  <a:latin typeface="华文仿宋" pitchFamily="2" charset="-122"/>
                  <a:ea typeface="华文仿宋" pitchFamily="2" charset="-122"/>
                </a:rPr>
                <a:t> </a:t>
              </a:r>
              <a:r>
                <a:rPr kumimoji="1" lang="zh-CN" altLang="en-US" sz="2800" b="1">
                  <a:latin typeface="华文仿宋" pitchFamily="2" charset="-122"/>
                  <a:ea typeface="华文仿宋" pitchFamily="2" charset="-122"/>
                </a:rPr>
                <a:t>把</a:t>
              </a:r>
              <a:r>
                <a:rPr kumimoji="1" lang="zh-CN" altLang="en-US" sz="2800"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2375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717538"/>
                </p:ext>
              </p:extLst>
            </p:nvPr>
          </p:nvGraphicFramePr>
          <p:xfrm>
            <a:off x="1047" y="289"/>
            <a:ext cx="2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7" name="Equation" r:id="rId3" imgW="4483080" imgH="431640" progId="Equation.DSMT4">
                    <p:embed/>
                  </p:oleObj>
                </mc:Choice>
                <mc:Fallback>
                  <p:oleObj name="Equation" r:id="rId3" imgW="4483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89"/>
                          <a:ext cx="2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53472"/>
              </p:ext>
            </p:extLst>
          </p:nvPr>
        </p:nvGraphicFramePr>
        <p:xfrm>
          <a:off x="2172680" y="1481455"/>
          <a:ext cx="48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5" imgW="4940280" imgH="431640" progId="Equation.DSMT4">
                  <p:embed/>
                </p:oleObj>
              </mc:Choice>
              <mc:Fallback>
                <p:oleObj name="Equation" r:id="rId5" imgW="4940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680" y="1481455"/>
                        <a:ext cx="4827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728306" y="1921070"/>
            <a:ext cx="806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变成单位正交的向量组</a:t>
            </a:r>
            <a:r>
              <a:rPr kumimoji="1" lang="en-US" altLang="zh-CN" sz="2800" b="1" dirty="0"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4278"/>
              </p:ext>
            </p:extLst>
          </p:nvPr>
        </p:nvGraphicFramePr>
        <p:xfrm>
          <a:off x="2571498" y="2707591"/>
          <a:ext cx="27238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7" imgW="2730240" imgH="431640" progId="Equation.DSMT4">
                  <p:embed/>
                </p:oleObj>
              </mc:Choice>
              <mc:Fallback>
                <p:oleObj name="Equation" r:id="rId7" imgW="273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98" y="2707591"/>
                        <a:ext cx="272383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14917"/>
              </p:ext>
            </p:extLst>
          </p:nvPr>
        </p:nvGraphicFramePr>
        <p:xfrm>
          <a:off x="2450152" y="3118715"/>
          <a:ext cx="314514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9" imgW="2958840" imgH="927000" progId="Equation.DSMT4">
                  <p:embed/>
                </p:oleObj>
              </mc:Choice>
              <mc:Fallback>
                <p:oleObj name="Equation" r:id="rId9" imgW="2958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152" y="3118715"/>
                        <a:ext cx="314514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56080"/>
              </p:ext>
            </p:extLst>
          </p:nvPr>
        </p:nvGraphicFramePr>
        <p:xfrm>
          <a:off x="2411674" y="4114002"/>
          <a:ext cx="495811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tion" r:id="rId11" imgW="4863960" imgH="939600" progId="Equation.DSMT4">
                  <p:embed/>
                </p:oleObj>
              </mc:Choice>
              <mc:Fallback>
                <p:oleObj name="Equation" r:id="rId11" imgW="4863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674" y="4114002"/>
                        <a:ext cx="495811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1045633" y="2595495"/>
            <a:ext cx="5954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解：令</a:t>
            </a:r>
          </a:p>
        </p:txBody>
      </p:sp>
      <p:graphicFrame>
        <p:nvGraphicFramePr>
          <p:cNvPr id="2375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22435"/>
              </p:ext>
            </p:extLst>
          </p:nvPr>
        </p:nvGraphicFramePr>
        <p:xfrm>
          <a:off x="2334178" y="5211581"/>
          <a:ext cx="685487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13" imgW="6794280" imgH="952200" progId="Equation.DSMT4">
                  <p:embed/>
                </p:oleObj>
              </mc:Choice>
              <mc:Fallback>
                <p:oleObj name="Equation" r:id="rId13" imgW="67942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178" y="5211581"/>
                        <a:ext cx="685487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638803"/>
              </p:ext>
            </p:extLst>
          </p:nvPr>
        </p:nvGraphicFramePr>
        <p:xfrm>
          <a:off x="2810272" y="6187917"/>
          <a:ext cx="228034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Equation" r:id="rId15" imgW="1968480" imgH="393480" progId="Equation.DSMT4">
                  <p:embed/>
                </p:oleObj>
              </mc:Choice>
              <mc:Fallback>
                <p:oleObj name="Equation" r:id="rId15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272" y="6187917"/>
                        <a:ext cx="2280344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4" name="AutoShape 16"/>
          <p:cNvSpPr>
            <a:spLocks noChangeArrowheads="1"/>
          </p:cNvSpPr>
          <p:nvPr/>
        </p:nvSpPr>
        <p:spPr bwMode="auto">
          <a:xfrm>
            <a:off x="9398000" y="2475229"/>
            <a:ext cx="1729317" cy="576262"/>
          </a:xfrm>
          <a:prstGeom prst="wedgeRoundRectCallout">
            <a:avLst>
              <a:gd name="adj1" fmla="val -54037"/>
              <a:gd name="adj2" fmla="val 93250"/>
              <a:gd name="adj3" fmla="val 16667"/>
            </a:avLst>
          </a:prstGeom>
          <a:solidFill>
            <a:srgbClr val="FF00FF">
              <a:alpha val="5000"/>
            </a:srgbClr>
          </a:solidFill>
          <a:ln w="9525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正交化</a:t>
            </a:r>
          </a:p>
        </p:txBody>
      </p:sp>
      <p:graphicFrame>
        <p:nvGraphicFramePr>
          <p:cNvPr id="237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80468"/>
              </p:ext>
            </p:extLst>
          </p:nvPr>
        </p:nvGraphicFramePr>
        <p:xfrm>
          <a:off x="5909480" y="3118715"/>
          <a:ext cx="235821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4" name="Equation" r:id="rId17" imgW="2031840" imgH="838080" progId="Equation.DSMT4">
                  <p:embed/>
                </p:oleObj>
              </mc:Choice>
              <mc:Fallback>
                <p:oleObj name="Equation" r:id="rId17" imgW="20318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80" y="3118715"/>
                        <a:ext cx="235821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84320"/>
              </p:ext>
            </p:extLst>
          </p:nvPr>
        </p:nvGraphicFramePr>
        <p:xfrm>
          <a:off x="7434791" y="4141298"/>
          <a:ext cx="218688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name="Equation" r:id="rId19" imgW="2120760" imgH="838080" progId="Equation.DSMT4">
                  <p:embed/>
                </p:oleObj>
              </mc:Choice>
              <mc:Fallback>
                <p:oleObj name="Equation" r:id="rId19" imgW="2120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791" y="4141298"/>
                        <a:ext cx="218688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984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/>
      <p:bldP spid="237580" grpId="0"/>
      <p:bldP spid="23758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24505"/>
              </p:ext>
            </p:extLst>
          </p:nvPr>
        </p:nvGraphicFramePr>
        <p:xfrm>
          <a:off x="3099717" y="1365663"/>
          <a:ext cx="1727199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3" imgW="1714320" imgH="927000" progId="Equation.DSMT4">
                  <p:embed/>
                </p:oleObj>
              </mc:Choice>
              <mc:Fallback>
                <p:oleObj name="Equation" r:id="rId3" imgW="17143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17" y="1365663"/>
                        <a:ext cx="1727199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7212"/>
              </p:ext>
            </p:extLst>
          </p:nvPr>
        </p:nvGraphicFramePr>
        <p:xfrm>
          <a:off x="3099717" y="2445163"/>
          <a:ext cx="1727199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5" imgW="1777680" imgH="927000" progId="Equation.DSMT4">
                  <p:embed/>
                </p:oleObj>
              </mc:Choice>
              <mc:Fallback>
                <p:oleObj name="Equation" r:id="rId5" imgW="17776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17" y="2445163"/>
                        <a:ext cx="1727199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1169759" y="1497445"/>
            <a:ext cx="5376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华文仿宋" pitchFamily="2" charset="-122"/>
                <a:ea typeface="华文仿宋" pitchFamily="2" charset="-122"/>
              </a:rPr>
              <a:t>再单位化</a:t>
            </a:r>
          </a:p>
        </p:txBody>
      </p:sp>
      <p:graphicFrame>
        <p:nvGraphicFramePr>
          <p:cNvPr id="238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2406"/>
              </p:ext>
            </p:extLst>
          </p:nvPr>
        </p:nvGraphicFramePr>
        <p:xfrm>
          <a:off x="3194966" y="3597688"/>
          <a:ext cx="181610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7" imgW="1777680" imgH="939600" progId="Equation.DSMT4">
                  <p:embed/>
                </p:oleObj>
              </mc:Choice>
              <mc:Fallback>
                <p:oleObj name="Equation" r:id="rId7" imgW="1777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66" y="3597688"/>
                        <a:ext cx="1816101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79745"/>
              </p:ext>
            </p:extLst>
          </p:nvPr>
        </p:nvGraphicFramePr>
        <p:xfrm>
          <a:off x="3194968" y="4894675"/>
          <a:ext cx="181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9" imgW="1765080" imgH="927000" progId="Equation.DSMT4">
                  <p:embed/>
                </p:oleObj>
              </mc:Choice>
              <mc:Fallback>
                <p:oleObj name="Equation" r:id="rId9" imgW="17650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68" y="4894675"/>
                        <a:ext cx="181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8609" name="Group 17"/>
          <p:cNvGrpSpPr>
            <a:grpSpLocks/>
          </p:cNvGrpSpPr>
          <p:nvPr/>
        </p:nvGrpSpPr>
        <p:grpSpPr bwMode="auto">
          <a:xfrm>
            <a:off x="3028667" y="6118642"/>
            <a:ext cx="7768167" cy="523875"/>
            <a:chOff x="934" y="3385"/>
            <a:chExt cx="3670" cy="330"/>
          </a:xfrm>
        </p:grpSpPr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2064" y="3385"/>
              <a:ext cx="25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华文仿宋" pitchFamily="2" charset="-122"/>
                  <a:ea typeface="华文仿宋" pitchFamily="2" charset="-122"/>
                </a:rPr>
                <a:t>即为所求．</a:t>
              </a:r>
            </a:p>
          </p:txBody>
        </p:sp>
        <p:graphicFrame>
          <p:nvGraphicFramePr>
            <p:cNvPr id="238608" name="Object 16"/>
            <p:cNvGraphicFramePr>
              <a:graphicFrameLocks noChangeAspect="1"/>
            </p:cNvGraphicFramePr>
            <p:nvPr/>
          </p:nvGraphicFramePr>
          <p:xfrm>
            <a:off x="934" y="3385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5" name="Equation" r:id="rId11" imgW="1676160" imgH="431640" progId="Equation.DSMT4">
                    <p:embed/>
                  </p:oleObj>
                </mc:Choice>
                <mc:Fallback>
                  <p:oleObj name="Equation" r:id="rId11" imgW="1676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3385"/>
                          <a:ext cx="10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63738"/>
              </p:ext>
            </p:extLst>
          </p:nvPr>
        </p:nvGraphicFramePr>
        <p:xfrm>
          <a:off x="5011068" y="1385646"/>
          <a:ext cx="2504016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13" imgW="2349360" imgH="888840" progId="Equation.DSMT4">
                  <p:embed/>
                </p:oleObj>
              </mc:Choice>
              <mc:Fallback>
                <p:oleObj name="Equation" r:id="rId13" imgW="2349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068" y="1385646"/>
                        <a:ext cx="2504016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42322"/>
              </p:ext>
            </p:extLst>
          </p:nvPr>
        </p:nvGraphicFramePr>
        <p:xfrm>
          <a:off x="5011067" y="2527050"/>
          <a:ext cx="301381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15" imgW="2946240" imgH="901440" progId="Equation.DSMT4">
                  <p:embed/>
                </p:oleObj>
              </mc:Choice>
              <mc:Fallback>
                <p:oleObj name="Equation" r:id="rId15" imgW="29462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067" y="2527050"/>
                        <a:ext cx="301381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9759"/>
              </p:ext>
            </p:extLst>
          </p:nvPr>
        </p:nvGraphicFramePr>
        <p:xfrm>
          <a:off x="5171935" y="3629770"/>
          <a:ext cx="394477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name="Equation" r:id="rId17" imgW="3911400" imgH="888840" progId="Equation.DSMT4">
                  <p:embed/>
                </p:oleObj>
              </mc:Choice>
              <mc:Fallback>
                <p:oleObj name="Equation" r:id="rId17" imgW="3911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935" y="3629770"/>
                        <a:ext cx="394477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74557"/>
              </p:ext>
            </p:extLst>
          </p:nvPr>
        </p:nvGraphicFramePr>
        <p:xfrm>
          <a:off x="5187666" y="4881027"/>
          <a:ext cx="278262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19" imgW="2450880" imgH="838080" progId="Equation.DSMT4">
                  <p:embed/>
                </p:oleObj>
              </mc:Choice>
              <mc:Fallback>
                <p:oleObj name="Equation" r:id="rId19" imgW="2450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666" y="4881027"/>
                        <a:ext cx="278262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47"/>
          <p:cNvSpPr txBox="1"/>
          <p:nvPr/>
        </p:nvSpPr>
        <p:spPr>
          <a:xfrm>
            <a:off x="764275" y="172750"/>
            <a:ext cx="9362570" cy="72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a typeface="宋体" pitchFamily="2" charset="-122"/>
              </a:rPr>
              <a:t>Gram-Schmidt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正交化</a:t>
            </a:r>
            <a:r>
              <a:rPr lang="zh-CN" altLang="en-US" sz="4000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188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7381" y="3297565"/>
            <a:ext cx="5184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则称</a:t>
            </a:r>
            <a:r>
              <a:rPr kumimoji="1"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为正交矩阵</a:t>
            </a:r>
            <a:r>
              <a:rPr kumimoji="1"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  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907381" y="1786731"/>
            <a:ext cx="2592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71484"/>
              </p:ext>
            </p:extLst>
          </p:nvPr>
        </p:nvGraphicFramePr>
        <p:xfrm>
          <a:off x="6862763" y="2506663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3" imgW="1282680" imgH="380880" progId="Equation.DSMT4">
                  <p:embed/>
                </p:oleObj>
              </mc:Choice>
              <mc:Fallback>
                <p:oleObj name="Equation" r:id="rId3" imgW="1282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2506663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23281" y="2436019"/>
            <a:ext cx="5689600" cy="604837"/>
            <a:chOff x="567" y="935"/>
            <a:chExt cx="3584" cy="3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7925537"/>
                    </p:ext>
                  </p:extLst>
                </p:nvPr>
              </p:nvGraphicFramePr>
              <p:xfrm>
                <a:off x="930" y="980"/>
                <a:ext cx="1480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8309" name="Equation" r:id="rId5" imgW="2349360" imgH="533160" progId="Equation.DSMT4">
                        <p:embed/>
                      </p:oleObj>
                    </mc:Choice>
                    <mc:Fallback>
                      <p:oleObj name="Equation" r:id="rId5" imgW="234936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980"/>
                              <a:ext cx="1480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9276900"/>
                    </p:ext>
                  </p:extLst>
                </p:nvPr>
              </p:nvGraphicFramePr>
              <p:xfrm>
                <a:off x="930" y="980"/>
                <a:ext cx="1480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33" name="Equation" r:id="rId7" imgW="2349360" imgH="533160" progId="Equation.DSMT4">
                        <p:embed/>
                      </p:oleObj>
                    </mc:Choice>
                    <mc:Fallback>
                      <p:oleObj name="Equation" r:id="rId7" imgW="234936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980"/>
                              <a:ext cx="1480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67" y="957"/>
              <a:ext cx="1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华文仿宋" pitchFamily="2" charset="-122"/>
                  <a:ea typeface="华文仿宋" pitchFamily="2" charset="-122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21"/>
                <p:cNvSpPr>
                  <a:spLocks noChangeArrowheads="1"/>
                </p:cNvSpPr>
                <p:nvPr/>
              </p:nvSpPr>
              <p:spPr bwMode="auto">
                <a:xfrm>
                  <a:off x="2518" y="935"/>
                  <a:ext cx="163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zh-CN" altLang="en-US" sz="2800" b="1" dirty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1" lang="zh-CN" altLang="en-US" sz="2800" b="1" i="0" dirty="0" smtClean="0">
                          <a:solidFill>
                            <a:srgbClr val="0000FF"/>
                          </a:solidFill>
                          <a:latin typeface="Cambria Math"/>
                          <a:ea typeface="华文仿宋" pitchFamily="2" charset="-122"/>
                        </a:rPr>
                        <m:t>𝐀</m:t>
                      </m:r>
                    </m:oMath>
                  </a14:m>
                  <a:r>
                    <a:rPr kumimoji="1" lang="zh-CN" altLang="en-US" sz="2800" b="1" dirty="0">
                      <a:solidFill>
                        <a:srgbClr val="0000FF"/>
                      </a:solidFill>
                      <a:latin typeface="华文仿宋" pitchFamily="2" charset="-122"/>
                      <a:ea typeface="华文仿宋" pitchFamily="2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1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8" y="935"/>
                  <a:ext cx="1633" cy="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4695" t="-11628" b="-3139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40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74669" y="1097828"/>
            <a:ext cx="9432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）</a:t>
            </a:r>
            <a:r>
              <a:rPr kumimoji="1" lang="zh-CN" altLang="en-US" sz="2400" b="1" dirty="0">
                <a:latin typeface="华文仿宋" pitchFamily="2" charset="-122"/>
                <a:ea typeface="华文仿宋" pitchFamily="2" charset="-122"/>
              </a:rPr>
              <a:t>由标准正交基到标准正交基的过渡矩阵是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正交</a:t>
            </a:r>
            <a:r>
              <a:rPr kumimoji="1" lang="zh-CN" altLang="en-US" sz="2400" b="1" dirty="0">
                <a:latin typeface="华文仿宋" pitchFamily="2" charset="-122"/>
                <a:ea typeface="华文仿宋" pitchFamily="2" charset="-122"/>
              </a:rPr>
              <a:t>矩阵</a:t>
            </a:r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.</a:t>
            </a:r>
            <a:endParaRPr kumimoji="1" lang="en-US" altLang="zh-CN" sz="24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682618" y="4470556"/>
            <a:ext cx="5400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4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）</a:t>
            </a:r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A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、</a:t>
            </a:r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B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为正交矩阵</a:t>
            </a:r>
            <a:r>
              <a:rPr kumimoji="1" lang="en-US" altLang="zh-CN" sz="2400" b="1" dirty="0" smtClean="0">
                <a:latin typeface="华文仿宋" pitchFamily="2" charset="-122"/>
                <a:ea typeface="华文仿宋" pitchFamily="2" charset="-122"/>
              </a:rPr>
              <a:t>,</a:t>
            </a:r>
            <a:r>
              <a:rPr kumimoji="1" lang="zh-CN" altLang="en-US" sz="2400" b="1" dirty="0" smtClean="0">
                <a:latin typeface="华文仿宋" pitchFamily="2" charset="-122"/>
                <a:ea typeface="华文仿宋" pitchFamily="2" charset="-122"/>
              </a:rPr>
              <a:t>则</a:t>
            </a:r>
            <a:endParaRPr kumimoji="1" lang="zh-CN" altLang="en-US" sz="2400" b="1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574669" y="1674967"/>
            <a:ext cx="9721850" cy="461963"/>
            <a:chOff x="385" y="274"/>
            <a:chExt cx="6124" cy="291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385" y="274"/>
              <a:ext cx="61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latin typeface="华文仿宋" pitchFamily="2" charset="-122"/>
                  <a:ea typeface="华文仿宋" pitchFamily="2" charset="-122"/>
                </a:rPr>
                <a:t>2</a:t>
              </a:r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）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设          　　  是标准正交基，</a:t>
              </a:r>
              <a:r>
                <a:rPr kumimoji="1" lang="en-US" altLang="zh-CN" sz="2400" b="1" dirty="0">
                  <a:latin typeface="华文仿宋" pitchFamily="2" charset="-122"/>
                  <a:ea typeface="华文仿宋" pitchFamily="2" charset="-122"/>
                </a:rPr>
                <a:t>A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为正交矩阵，若</a:t>
              </a:r>
              <a:r>
                <a:rPr kumimoji="1" lang="zh-CN" altLang="en-US" sz="2400" dirty="0">
                  <a:latin typeface="华文仿宋" pitchFamily="2" charset="-122"/>
                  <a:ea typeface="华文仿宋" pitchFamily="2" charset="-122"/>
                </a:rPr>
                <a:t>  </a:t>
              </a: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783574"/>
                </p:ext>
              </p:extLst>
            </p:nvPr>
          </p:nvGraphicFramePr>
          <p:xfrm>
            <a:off x="980" y="287"/>
            <a:ext cx="86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6" name="Equation" r:id="rId3" imgW="1663560" imgH="431640" progId="Equation.DSMT4">
                    <p:embed/>
                  </p:oleObj>
                </mc:Choice>
                <mc:Fallback>
                  <p:oleObj name="Equation" r:id="rId3" imgW="1663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87"/>
                          <a:ext cx="863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576425" y="2247049"/>
            <a:ext cx="4986338" cy="461963"/>
            <a:chOff x="567" y="1226"/>
            <a:chExt cx="3141" cy="291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67" y="1226"/>
              <a:ext cx="31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495300" indent="-495300"/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则　　           　也是标准正交基</a:t>
              </a:r>
              <a:r>
                <a:rPr kumimoji="1" lang="en-US" altLang="zh-CN" sz="2400" b="1" dirty="0">
                  <a:latin typeface="华文仿宋" pitchFamily="2" charset="-122"/>
                  <a:ea typeface="华文仿宋" pitchFamily="2" charset="-122"/>
                </a:rPr>
                <a:t>.</a:t>
              </a:r>
              <a:r>
                <a:rPr kumimoji="1" lang="en-US" altLang="zh-CN" sz="2400" dirty="0">
                  <a:latin typeface="华文仿宋" pitchFamily="2" charset="-122"/>
                  <a:ea typeface="华文仿宋" pitchFamily="2" charset="-122"/>
                </a:rPr>
                <a:t> </a:t>
              </a:r>
            </a:p>
          </p:txBody>
        </p:sp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5256326"/>
                </p:ext>
              </p:extLst>
            </p:nvPr>
          </p:nvGraphicFramePr>
          <p:xfrm>
            <a:off x="932" y="1226"/>
            <a:ext cx="90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7" name="Equation" r:id="rId5" imgW="1688760" imgH="431640" progId="Equation.DSMT4">
                    <p:embed/>
                  </p:oleObj>
                </mc:Choice>
                <mc:Fallback>
                  <p:oleObj name="Equation" r:id="rId5" imgW="16887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226"/>
                          <a:ext cx="90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67602"/>
              </p:ext>
            </p:extLst>
          </p:nvPr>
        </p:nvGraphicFramePr>
        <p:xfrm>
          <a:off x="1861568" y="2309761"/>
          <a:ext cx="3659815" cy="3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Equation" r:id="rId7" imgW="4495680" imgH="431640" progId="Equation.DSMT4">
                  <p:embed/>
                </p:oleObj>
              </mc:Choice>
              <mc:Fallback>
                <p:oleObj name="Equation" r:id="rId7" imgW="4495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568" y="2309761"/>
                        <a:ext cx="3659815" cy="3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574669" y="2996208"/>
            <a:ext cx="5616575" cy="461963"/>
            <a:chOff x="340" y="1725"/>
            <a:chExt cx="3538" cy="291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40" y="1725"/>
              <a:ext cx="35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latin typeface="华文仿宋" pitchFamily="2" charset="-122"/>
                  <a:ea typeface="华文仿宋" pitchFamily="2" charset="-122"/>
                </a:rPr>
                <a:t>3</a:t>
              </a:r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）       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　　 为正交矩阵</a:t>
              </a:r>
            </a:p>
          </p:txBody>
        </p:sp>
        <p:graphicFrame>
          <p:nvGraphicFramePr>
            <p:cNvPr id="2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131791"/>
                </p:ext>
              </p:extLst>
            </p:nvPr>
          </p:nvGraphicFramePr>
          <p:xfrm>
            <a:off x="681" y="1751"/>
            <a:ext cx="73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9" name="Equation" r:id="rId9" imgW="1295280" imgH="380880" progId="Equation.DSMT4">
                    <p:embed/>
                  </p:oleObj>
                </mc:Choice>
                <mc:Fallback>
                  <p:oleObj name="Equation" r:id="rId9" imgW="12952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1751"/>
                          <a:ext cx="73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1960219" y="3480396"/>
            <a:ext cx="8964612" cy="461963"/>
            <a:chOff x="612" y="2115"/>
            <a:chExt cx="5647" cy="291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111" y="2115"/>
              <a:ext cx="5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latin typeface="华文仿宋" pitchFamily="2" charset="-122"/>
                  <a:ea typeface="华文仿宋" pitchFamily="2" charset="-122"/>
                </a:rPr>
                <a:t>A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的</a:t>
              </a:r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列</a:t>
              </a:r>
              <a:r>
                <a:rPr kumimoji="1" lang="en-US" altLang="zh-CN" sz="2400" b="1" dirty="0" smtClean="0">
                  <a:latin typeface="华文仿宋" pitchFamily="2" charset="-122"/>
                  <a:ea typeface="华文仿宋" pitchFamily="2" charset="-122"/>
                </a:rPr>
                <a:t>(</a:t>
              </a:r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行</a:t>
              </a:r>
              <a:r>
                <a:rPr kumimoji="1" lang="en-US" altLang="zh-CN" sz="2400" b="1" dirty="0" smtClean="0">
                  <a:latin typeface="华文仿宋" pitchFamily="2" charset="-122"/>
                  <a:ea typeface="华文仿宋" pitchFamily="2" charset="-122"/>
                </a:rPr>
                <a:t>)</a:t>
              </a:r>
              <a:r>
                <a:rPr kumimoji="1" lang="zh-CN" altLang="en-US" sz="2400" b="1" dirty="0" smtClean="0">
                  <a:latin typeface="华文仿宋" pitchFamily="2" charset="-122"/>
                  <a:ea typeface="华文仿宋" pitchFamily="2" charset="-122"/>
                </a:rPr>
                <a:t>向量</a:t>
              </a:r>
              <a:r>
                <a:rPr kumimoji="1" lang="zh-CN" altLang="en-US" sz="2400" b="1" dirty="0">
                  <a:latin typeface="华文仿宋" pitchFamily="2" charset="-122"/>
                  <a:ea typeface="华文仿宋" pitchFamily="2" charset="-122"/>
                </a:rPr>
                <a:t>组是欧氏空间     的标准正交基</a:t>
              </a:r>
              <a:r>
                <a:rPr kumimoji="1" lang="en-US" altLang="zh-CN" sz="2400" b="1" dirty="0">
                  <a:latin typeface="华文仿宋" pitchFamily="2" charset="-122"/>
                  <a:ea typeface="华文仿宋" pitchFamily="2" charset="-122"/>
                </a:rPr>
                <a:t>.</a:t>
              </a:r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397462"/>
                </p:ext>
              </p:extLst>
            </p:nvPr>
          </p:nvGraphicFramePr>
          <p:xfrm>
            <a:off x="3549" y="2115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0" name="Equation" r:id="rId11" imgW="431640" imgH="380880" progId="Equation.DSMT4">
                    <p:embed/>
                  </p:oleObj>
                </mc:Choice>
                <mc:Fallback>
                  <p:oleObj name="Equation" r:id="rId11" imgW="4316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2115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612" y="220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1960219" y="4132659"/>
            <a:ext cx="792163" cy="215900"/>
          </a:xfrm>
          <a:prstGeom prst="leftRightArrow">
            <a:avLst>
              <a:gd name="adj1" fmla="val 50000"/>
              <a:gd name="adj2" fmla="val 733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59185"/>
              </p:ext>
            </p:extLst>
          </p:nvPr>
        </p:nvGraphicFramePr>
        <p:xfrm>
          <a:off x="3062288" y="3978275"/>
          <a:ext cx="1373634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13" imgW="1460160" imgH="393480" progId="Equation.DSMT4">
                  <p:embed/>
                </p:oleObj>
              </mc:Choice>
              <mc:Fallback>
                <p:oleObj name="Equation" r:id="rId13" imgW="1460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978275"/>
                        <a:ext cx="1373634" cy="37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070111" y="4932519"/>
            <a:ext cx="755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(1) |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|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=±1,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即正交矩阵的行列式为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或 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-1;</a:t>
            </a:r>
            <a:endParaRPr lang="en-US" altLang="zh-CN" sz="2400" b="1" dirty="0">
              <a:solidFill>
                <a:srgbClr val="0000FF"/>
              </a:solidFill>
              <a:latin typeface="华文仿宋" pitchFamily="2" charset="-122"/>
              <a:ea typeface="华文仿宋" pitchFamily="2" charset="-122"/>
              <a:cs typeface="Times New Roman" pitchFamily="18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070111" y="5439518"/>
            <a:ext cx="799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(2)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,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A</a:t>
            </a:r>
            <a:r>
              <a:rPr lang="en-US" altLang="zh-CN" sz="2400" b="1" i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及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的伴随矩阵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400" b="1" baseline="50000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*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均为正交矩阵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; 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2070111" y="5901183"/>
            <a:ext cx="5040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(3)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AB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也是正交矩阵</a:t>
            </a:r>
            <a:r>
              <a:rPr lang="en-US" altLang="zh-CN" sz="2400" b="1" dirty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4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8" grpId="0" animBg="1"/>
      <p:bldP spid="42" grpId="0"/>
      <p:bldP spid="43" grpId="0"/>
      <p:bldP spid="4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4275" y="172750"/>
            <a:ext cx="936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正交矩阵的性质</a:t>
            </a:r>
            <a:endParaRPr lang="zh-CN" altLang="en-US" sz="4000" dirty="0">
              <a:solidFill>
                <a:srgbClr val="09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05220" y="1071890"/>
            <a:ext cx="1368425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华文仿宋" pitchFamily="2" charset="-122"/>
                <a:ea typeface="华文仿宋" pitchFamily="2" charset="-122"/>
              </a:rPr>
              <a:t>证明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357745" y="1071097"/>
            <a:ext cx="3097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仅证明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(3).</a:t>
            </a:r>
            <a:r>
              <a:rPr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endParaRPr lang="en-US" altLang="zh-CN" sz="2800" b="1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846445" y="6109028"/>
            <a:ext cx="828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(3)</a:t>
            </a:r>
            <a:r>
              <a:rPr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设</a:t>
            </a:r>
            <a:r>
              <a:rPr lang="en-US" altLang="zh-CN" sz="2800" b="1" i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A,B</a:t>
            </a:r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为同阶正交矩阵</a:t>
            </a:r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则</a:t>
            </a:r>
            <a:r>
              <a:rPr lang="en-US" altLang="zh-CN" sz="2800" b="1" i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AB</a:t>
            </a:r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也是正交矩阵</a:t>
            </a:r>
            <a:r>
              <a:rPr lang="en-US" altLang="zh-CN" sz="2800" b="1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349682" y="1791028"/>
            <a:ext cx="424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由</a:t>
            </a:r>
            <a:r>
              <a:rPr lang="zh-CN" altLang="en-US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altLang="zh-CN" sz="2800" b="1" i="1" baseline="5000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 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 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</a:t>
            </a:r>
            <a:r>
              <a:rPr lang="en-US" altLang="zh-CN" sz="2800" b="1" i="1" baseline="5000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B 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= 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得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96447"/>
              </p:ext>
            </p:extLst>
          </p:nvPr>
        </p:nvGraphicFramePr>
        <p:xfrm>
          <a:off x="3168832" y="2503488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3" imgW="1523880" imgH="495000" progId="Equation.DSMT4">
                  <p:embed/>
                </p:oleObj>
              </mc:Choice>
              <mc:Fallback>
                <p:oleObj name="Equation" r:id="rId3" imgW="1523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832" y="2503488"/>
                        <a:ext cx="152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421120" y="3228509"/>
            <a:ext cx="4392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因此</a:t>
            </a:r>
            <a:r>
              <a:rPr lang="zh-CN" altLang="en-US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AB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为正交阵</a:t>
            </a:r>
            <a:r>
              <a:rPr lang="en-US" altLang="zh-CN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742077"/>
              </p:ext>
            </p:extLst>
          </p:nvPr>
        </p:nvGraphicFramePr>
        <p:xfrm>
          <a:off x="4719820" y="2511426"/>
          <a:ext cx="172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5" imgW="1726920" imgH="406080" progId="Equation.DSMT4">
                  <p:embed/>
                </p:oleObj>
              </mc:Choice>
              <mc:Fallback>
                <p:oleObj name="Equation" r:id="rId5" imgW="1726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820" y="2511426"/>
                        <a:ext cx="172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21219"/>
              </p:ext>
            </p:extLst>
          </p:nvPr>
        </p:nvGraphicFramePr>
        <p:xfrm>
          <a:off x="6526395" y="2511426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7" imgW="1587240" imgH="406080" progId="Equation.DSMT4">
                  <p:embed/>
                </p:oleObj>
              </mc:Choice>
              <mc:Fallback>
                <p:oleObj name="Equation" r:id="rId7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395" y="2511426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8686982" y="3951288"/>
            <a:ext cx="1366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证毕</a:t>
            </a:r>
          </a:p>
        </p:txBody>
      </p:sp>
    </p:spTree>
    <p:extLst>
      <p:ext uri="{BB962C8B-B14F-4D97-AF65-F5344CB8AC3E}">
        <p14:creationId xmlns:p14="http://schemas.microsoft.com/office/powerpoint/2010/main" val="16381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8" grpId="1"/>
      <p:bldP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81533" y="2928339"/>
            <a:ext cx="712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由此求解出方程组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(1)</a:t>
            </a:r>
            <a:r>
              <a:rPr kumimoji="1" lang="zh-CN" altLang="en-US" sz="2800" b="1" kern="0" smtClean="0">
                <a:solidFill>
                  <a:srgbClr val="0000FF"/>
                </a:solidFill>
                <a:latin typeface="华文仿宋" pitchFamily="2" charset="-122"/>
                <a:ea typeface="华文仿宋" pitchFamily="2" charset="-122"/>
              </a:rPr>
              <a:t> 的解为 </a:t>
            </a:r>
            <a:endParaRPr kumimoji="1" lang="zh-CN" altLang="en-US" sz="2800" b="1" kern="0" dirty="0" smtClean="0">
              <a:solidFill>
                <a:srgbClr val="0000FF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7" name="Object 2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240376"/>
              </p:ext>
            </p:extLst>
          </p:nvPr>
        </p:nvGraphicFramePr>
        <p:xfrm>
          <a:off x="6282212" y="1302739"/>
          <a:ext cx="4178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" imgW="4178160" imgH="1625400" progId="Equation.DSMT4">
                  <p:embed/>
                </p:oleObj>
              </mc:Choice>
              <mc:Fallback>
                <p:oleObj name="Equation" r:id="rId3" imgW="417816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212" y="1302739"/>
                        <a:ext cx="4178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4500"/>
              </p:ext>
            </p:extLst>
          </p:nvPr>
        </p:nvGraphicFramePr>
        <p:xfrm>
          <a:off x="3505200" y="3657600"/>
          <a:ext cx="2489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5" imgW="2489040" imgH="1688760" progId="Equation.DSMT4">
                  <p:embed/>
                </p:oleObj>
              </mc:Choice>
              <mc:Fallback>
                <p:oleObj name="Equation" r:id="rId5" imgW="248904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2489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 descr="白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614287"/>
              </p:ext>
            </p:extLst>
          </p:nvPr>
        </p:nvGraphicFramePr>
        <p:xfrm>
          <a:off x="3042433" y="1391633"/>
          <a:ext cx="3098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7" imgW="3098520" imgH="1536480" progId="Equation.DSMT4">
                  <p:embed/>
                </p:oleObj>
              </mc:Choice>
              <mc:Fallback>
                <p:oleObj name="Equation" r:id="rId7" imgW="3098520" imgH="153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433" y="1391633"/>
                        <a:ext cx="3098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2081529" y="5864465"/>
            <a:ext cx="9001125" cy="523875"/>
            <a:chOff x="567" y="346"/>
            <a:chExt cx="5670" cy="330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67" y="346"/>
              <a:ext cx="56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所以向量　能由向量组  　　　　线性表出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.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　</a:t>
              </a:r>
            </a:p>
          </p:txBody>
        </p:sp>
        <p:graphicFrame>
          <p:nvGraphicFramePr>
            <p:cNvPr id="21" name="Object 5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568277"/>
                </p:ext>
              </p:extLst>
            </p:nvPr>
          </p:nvGraphicFramePr>
          <p:xfrm>
            <a:off x="1561" y="433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1" name="Equation" r:id="rId9" imgW="279360" imgH="241200" progId="Equation.DSMT4">
                    <p:embed/>
                  </p:oleObj>
                </mc:Choice>
                <mc:Fallback>
                  <p:oleObj name="Equation" r:id="rId9" imgW="279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433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555591"/>
                </p:ext>
              </p:extLst>
            </p:nvPr>
          </p:nvGraphicFramePr>
          <p:xfrm>
            <a:off x="2981" y="373"/>
            <a:ext cx="8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2" name="Equation" r:id="rId11" imgW="1320480" imgH="431640" progId="Equation.DSMT4">
                    <p:embed/>
                  </p:oleObj>
                </mc:Choice>
                <mc:Fallback>
                  <p:oleObj name="Equation" r:id="rId11" imgW="1320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373"/>
                          <a:ext cx="8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58"/>
          <p:cNvGrpSpPr>
            <a:grpSpLocks/>
          </p:cNvGrpSpPr>
          <p:nvPr/>
        </p:nvGrpSpPr>
        <p:grpSpPr bwMode="auto">
          <a:xfrm>
            <a:off x="2081533" y="5340593"/>
            <a:ext cx="5661031" cy="523875"/>
            <a:chOff x="385" y="2582"/>
            <a:chExt cx="3566" cy="330"/>
          </a:xfrm>
        </p:grpSpPr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85" y="2582"/>
              <a:ext cx="35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华文仿宋" pitchFamily="2" charset="-122"/>
                  <a:ea typeface="华文仿宋" pitchFamily="2" charset="-122"/>
                </a:rPr>
                <a:t>即方程                                        有解 </a:t>
              </a:r>
            </a:p>
          </p:txBody>
        </p:sp>
        <p:graphicFrame>
          <p:nvGraphicFramePr>
            <p:cNvPr id="25" name="Object 3" descr="白色大理石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997387"/>
                </p:ext>
              </p:extLst>
            </p:nvPr>
          </p:nvGraphicFramePr>
          <p:xfrm>
            <a:off x="1218" y="2611"/>
            <a:ext cx="2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3" name="Equation" r:id="rId13" imgW="3327120" imgH="431640" progId="Equation.DSMT4">
                    <p:embed/>
                  </p:oleObj>
                </mc:Choice>
                <mc:Fallback>
                  <p:oleObj name="Equation" r:id="rId13" imgW="3327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611"/>
                          <a:ext cx="20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24844"/>
              </p:ext>
            </p:extLst>
          </p:nvPr>
        </p:nvGraphicFramePr>
        <p:xfrm>
          <a:off x="987860" y="2229893"/>
          <a:ext cx="891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8915400" imgH="431640" progId="Equation.DSMT4">
                  <p:embed/>
                </p:oleObj>
              </mc:Choice>
              <mc:Fallback>
                <p:oleObj name="Equation" r:id="rId3" imgW="891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860" y="2229893"/>
                        <a:ext cx="891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448542"/>
              </p:ext>
            </p:extLst>
          </p:nvPr>
        </p:nvGraphicFramePr>
        <p:xfrm>
          <a:off x="1011403" y="3015208"/>
          <a:ext cx="560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5" imgW="5600520" imgH="431640" progId="Equation.DSMT4">
                  <p:embed/>
                </p:oleObj>
              </mc:Choice>
              <mc:Fallback>
                <p:oleObj name="Equation" r:id="rId5" imgW="5600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403" y="3015208"/>
                        <a:ext cx="560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47"/>
          <p:cNvSpPr txBox="1"/>
          <p:nvPr/>
        </p:nvSpPr>
        <p:spPr>
          <a:xfrm>
            <a:off x="764277" y="172750"/>
            <a:ext cx="936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92B6B"/>
                </a:solidFill>
                <a:latin typeface="华文新魏" pitchFamily="2" charset="-122"/>
                <a:ea typeface="华文新魏" pitchFamily="2" charset="-122"/>
              </a:rPr>
              <a:t>向量的线性组合</a:t>
            </a:r>
            <a:endParaRPr lang="zh-CN" altLang="en-US" sz="4000" dirty="0">
              <a:solidFill>
                <a:srgbClr val="092B6B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3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深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B6B"/>
      </a:accent1>
      <a:accent2>
        <a:srgbClr val="256090"/>
      </a:accent2>
      <a:accent3>
        <a:srgbClr val="CCE0C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2262</Words>
  <Application>Microsoft Office PowerPoint</Application>
  <PresentationFormat>自定义</PresentationFormat>
  <Paragraphs>411</Paragraphs>
  <Slides>76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79" baseType="lpstr"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张涛</dc:creator>
  <cp:lastModifiedBy>Administrator</cp:lastModifiedBy>
  <cp:revision>430</cp:revision>
  <dcterms:created xsi:type="dcterms:W3CDTF">2016-04-20T05:42:33Z</dcterms:created>
  <dcterms:modified xsi:type="dcterms:W3CDTF">2019-02-26T00:59:05Z</dcterms:modified>
</cp:coreProperties>
</file>