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79" r:id="rId2"/>
    <p:sldId id="318" r:id="rId3"/>
    <p:sldId id="319" r:id="rId4"/>
    <p:sldId id="320" r:id="rId5"/>
    <p:sldId id="321" r:id="rId6"/>
    <p:sldId id="322" r:id="rId7"/>
    <p:sldId id="323" r:id="rId8"/>
    <p:sldId id="325" r:id="rId9"/>
    <p:sldId id="348" r:id="rId10"/>
    <p:sldId id="349" r:id="rId11"/>
    <p:sldId id="350" r:id="rId12"/>
    <p:sldId id="351" r:id="rId13"/>
    <p:sldId id="353" r:id="rId14"/>
    <p:sldId id="355" r:id="rId15"/>
    <p:sldId id="326" r:id="rId16"/>
    <p:sldId id="327" r:id="rId17"/>
    <p:sldId id="329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0931" autoAdjust="0"/>
  </p:normalViewPr>
  <p:slideViewPr>
    <p:cSldViewPr>
      <p:cViewPr varScale="1">
        <p:scale>
          <a:sx n="104" d="100"/>
          <a:sy n="104" d="100"/>
        </p:scale>
        <p:origin x="-1824" y="-78"/>
      </p:cViewPr>
      <p:guideLst>
        <p:guide orient="horz" pos="3840"/>
        <p:guide pos="54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image" Target="../media/image81.emf"/><Relationship Id="rId7" Type="http://schemas.openxmlformats.org/officeDocument/2006/relationships/image" Target="../media/image85.emf"/><Relationship Id="rId2" Type="http://schemas.openxmlformats.org/officeDocument/2006/relationships/image" Target="../media/image80.e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2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wmf"/><Relationship Id="rId7" Type="http://schemas.openxmlformats.org/officeDocument/2006/relationships/image" Target="../media/image20.emf"/><Relationship Id="rId2" Type="http://schemas.openxmlformats.org/officeDocument/2006/relationships/image" Target="../media/image15.wmf"/><Relationship Id="rId1" Type="http://schemas.openxmlformats.org/officeDocument/2006/relationships/image" Target="../media/image6.wmf"/><Relationship Id="rId6" Type="http://schemas.openxmlformats.org/officeDocument/2006/relationships/image" Target="../media/image19.emf"/><Relationship Id="rId11" Type="http://schemas.openxmlformats.org/officeDocument/2006/relationships/image" Target="../media/image24.wmf"/><Relationship Id="rId5" Type="http://schemas.openxmlformats.org/officeDocument/2006/relationships/image" Target="../media/image18.emf"/><Relationship Id="rId10" Type="http://schemas.openxmlformats.org/officeDocument/2006/relationships/image" Target="../media/image23.w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36.emf"/><Relationship Id="rId3" Type="http://schemas.openxmlformats.org/officeDocument/2006/relationships/image" Target="../media/image27.wmf"/><Relationship Id="rId7" Type="http://schemas.openxmlformats.org/officeDocument/2006/relationships/image" Target="../media/image30.emf"/><Relationship Id="rId12" Type="http://schemas.openxmlformats.org/officeDocument/2006/relationships/image" Target="../media/image35.e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29.emf"/><Relationship Id="rId11" Type="http://schemas.openxmlformats.org/officeDocument/2006/relationships/image" Target="../media/image34.emf"/><Relationship Id="rId5" Type="http://schemas.openxmlformats.org/officeDocument/2006/relationships/image" Target="../media/image28.wmf"/><Relationship Id="rId10" Type="http://schemas.openxmlformats.org/officeDocument/2006/relationships/image" Target="../media/image33.emf"/><Relationship Id="rId4" Type="http://schemas.openxmlformats.org/officeDocument/2006/relationships/image" Target="../media/image6.wmf"/><Relationship Id="rId9" Type="http://schemas.openxmlformats.org/officeDocument/2006/relationships/image" Target="../media/image32.emf"/><Relationship Id="rId14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2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image" Target="../media/image61.emf"/><Relationship Id="rId3" Type="http://schemas.openxmlformats.org/officeDocument/2006/relationships/image" Target="../media/image51.wmf"/><Relationship Id="rId7" Type="http://schemas.openxmlformats.org/officeDocument/2006/relationships/image" Target="../media/image55.emf"/><Relationship Id="rId12" Type="http://schemas.openxmlformats.org/officeDocument/2006/relationships/image" Target="../media/image60.e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83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4584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4585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Microsoft_PowerPoint_97-2003_____1.ppt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5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5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86.e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e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91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9.wmf"/><Relationship Id="rId11" Type="http://schemas.openxmlformats.org/officeDocument/2006/relationships/image" Target="../media/image90.wmf"/><Relationship Id="rId5" Type="http://schemas.openxmlformats.org/officeDocument/2006/relationships/oleObject" Target="../embeddings/oleObject94.bin"/><Relationship Id="rId10" Type="http://schemas.openxmlformats.org/officeDocument/2006/relationships/oleObject" Target="../embeddings/oleObject97.bin"/><Relationship Id="rId4" Type="http://schemas.openxmlformats.org/officeDocument/2006/relationships/image" Target="../media/image88.wmf"/><Relationship Id="rId9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Microsoft_PowerPoint_97-2003_____2.ppt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1.e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emf"/><Relationship Id="rId20" Type="http://schemas.openxmlformats.org/officeDocument/2006/relationships/image" Target="../media/image22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10" Type="http://schemas.openxmlformats.org/officeDocument/2006/relationships/image" Target="../media/image17.e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emf"/><Relationship Id="rId22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1.emf"/><Relationship Id="rId26" Type="http://schemas.openxmlformats.org/officeDocument/2006/relationships/image" Target="../media/image35.e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emf"/><Relationship Id="rId20" Type="http://schemas.openxmlformats.org/officeDocument/2006/relationships/image" Target="../media/image32.emf"/><Relationship Id="rId29" Type="http://schemas.openxmlformats.org/officeDocument/2006/relationships/oleObject" Target="../embeddings/oleObject38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34.e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36.e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9.emf"/><Relationship Id="rId22" Type="http://schemas.openxmlformats.org/officeDocument/2006/relationships/image" Target="../media/image33.emf"/><Relationship Id="rId27" Type="http://schemas.openxmlformats.org/officeDocument/2006/relationships/oleObject" Target="../embeddings/oleObject37.bin"/><Relationship Id="rId30" Type="http://schemas.openxmlformats.org/officeDocument/2006/relationships/image" Target="../media/image3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11" Type="http://schemas.openxmlformats.org/officeDocument/2006/relationships/oleObject" Target="../embeddings/Microsoft_PowerPoint_97-2003_____3.ppt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6.emf"/><Relationship Id="rId26" Type="http://schemas.openxmlformats.org/officeDocument/2006/relationships/image" Target="../media/image60.e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e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59.w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28" Type="http://schemas.openxmlformats.org/officeDocument/2006/relationships/image" Target="../media/image61.emf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4.wmf"/><Relationship Id="rId22" Type="http://schemas.openxmlformats.org/officeDocument/2006/relationships/image" Target="../media/image58.wmf"/><Relationship Id="rId27" Type="http://schemas.openxmlformats.org/officeDocument/2006/relationships/oleObject" Target="../embeddings/oleObject6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5" descr="C:\Users\math\Pictures\003(2).jpg"/>
          <p:cNvPicPr>
            <a:picLocks noChangeAspect="1" noChangeArrowheads="1"/>
          </p:cNvPicPr>
          <p:nvPr/>
        </p:nvPicPr>
        <p:blipFill>
          <a:blip r:embed="rId3" cstate="print">
            <a:lum bright="8000" contrast="-64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1341438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     第二节   矩阵分块及其运算</a:t>
            </a: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3492500" y="4365625"/>
            <a:ext cx="25923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上海大学数学系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231876"/>
              </p:ext>
            </p:extLst>
          </p:nvPr>
        </p:nvGraphicFramePr>
        <p:xfrm>
          <a:off x="4114800" y="3032125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" name="演示文稿" showAsIcon="1" r:id="rId4" imgW="914400" imgH="792360" progId="PowerPoint.Show.8">
                  <p:embed/>
                </p:oleObj>
              </mc:Choice>
              <mc:Fallback>
                <p:oleObj name="演示文稿" showAsIcon="1" r:id="rId4" imgW="914400" imgH="792360" progId="PowerPoint.Show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032125"/>
                        <a:ext cx="9144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209800" y="914400"/>
          <a:ext cx="3200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8" name="Equation" r:id="rId3" imgW="3200400" imgH="2044440" progId="Equation.3">
                  <p:embed/>
                </p:oleObj>
              </mc:Choice>
              <mc:Fallback>
                <p:oleObj name="Equation" r:id="rId3" imgW="3200400" imgH="2044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14400"/>
                        <a:ext cx="32004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2514600" y="1981200"/>
            <a:ext cx="29718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4211960" y="836712"/>
            <a:ext cx="0" cy="251460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486400" y="1524000"/>
          <a:ext cx="152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9" name="Equation" r:id="rId5" imgW="1333440" imgH="977760" progId="Equation.3">
                  <p:embed/>
                </p:oleObj>
              </mc:Choice>
              <mc:Fallback>
                <p:oleObj name="Equation" r:id="rId5" imgW="1333440" imgH="9777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524000"/>
                        <a:ext cx="15240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819400" y="838200"/>
            <a:ext cx="12954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5943600" y="1600200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0" name="Equation" r:id="rId7" imgW="482400" imgH="419040" progId="Equation.3">
                  <p:embed/>
                </p:oleObj>
              </mc:Choice>
              <mc:Fallback>
                <p:oleObj name="Equation" r:id="rId7" imgW="48240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600200"/>
                        <a:ext cx="482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4191000" y="838200"/>
            <a:ext cx="11430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6527800" y="161925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1" name="Equation" r:id="rId9" imgW="215640" imgH="253800" progId="Equation.DSMT4">
                  <p:embed/>
                </p:oleObj>
              </mc:Choice>
              <mc:Fallback>
                <p:oleObj name="Equation" r:id="rId9" imgW="21564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1619250"/>
                        <a:ext cx="2159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2819400" y="1828800"/>
            <a:ext cx="12954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5943600" y="2057400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2" name="Equation" r:id="rId11" imgW="495000" imgH="419040" progId="Equation.3">
                  <p:embed/>
                </p:oleObj>
              </mc:Choice>
              <mc:Fallback>
                <p:oleObj name="Equation" r:id="rId11" imgW="49500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057400"/>
                        <a:ext cx="495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4191000" y="1828800"/>
            <a:ext cx="12954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6400800" y="2057400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3" name="Equation" r:id="rId13" imgW="495000" imgH="419040" progId="Equation.3">
                  <p:embed/>
                </p:oleObj>
              </mc:Choice>
              <mc:Fallback>
                <p:oleObj name="Equation" r:id="rId13" imgW="495000" imgH="419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057400"/>
                        <a:ext cx="495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990600" y="3657600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则</a:t>
            </a:r>
          </a:p>
        </p:txBody>
      </p:sp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1962150" y="3549650"/>
          <a:ext cx="3352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4" name="Equation" r:id="rId15" imgW="3352680" imgH="888840" progId="Equation.DSMT4">
                  <p:embed/>
                </p:oleObj>
              </mc:Choice>
              <mc:Fallback>
                <p:oleObj name="Equation" r:id="rId15" imgW="3352680" imgH="8888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549650"/>
                        <a:ext cx="3352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2571750" y="4768850"/>
          <a:ext cx="3352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5" name="Equation" r:id="rId17" imgW="3352680" imgH="888840" progId="Equation.DSMT4">
                  <p:embed/>
                </p:oleObj>
              </mc:Choice>
              <mc:Fallback>
                <p:oleObj name="Equation" r:id="rId17" imgW="3352680" imgH="8888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768850"/>
                        <a:ext cx="3352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  <p:bldP spid="17412" grpId="0" animBg="1"/>
      <p:bldP spid="17414" grpId="0" animBg="1"/>
      <p:bldP spid="17416" grpId="0" animBg="1"/>
      <p:bldP spid="17418" grpId="0" animBg="1"/>
      <p:bldP spid="17420" grpId="0" animBg="1"/>
      <p:bldP spid="1742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250950" y="882650"/>
          <a:ext cx="3848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0" name="Equation" r:id="rId3" imgW="3848040" imgH="888840" progId="Equation.DSMT4">
                  <p:embed/>
                </p:oleObj>
              </mc:Choice>
              <mc:Fallback>
                <p:oleObj name="Equation" r:id="rId3" imgW="3848040" imgH="888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882650"/>
                        <a:ext cx="38481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22325" y="2178050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又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600200" y="228600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1" name="Equation" r:id="rId5" imgW="1638000" imgH="419040" progId="Equation.3">
                  <p:embed/>
                </p:oleObj>
              </mc:Choice>
              <mc:Fallback>
                <p:oleObj name="Equation" r:id="rId5" imgW="163800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0"/>
                        <a:ext cx="1638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276600" y="2057400"/>
          <a:ext cx="4749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2" name="Equation" r:id="rId7" imgW="4749480" imgH="977760" progId="Equation.3">
                  <p:embed/>
                </p:oleObj>
              </mc:Choice>
              <mc:Fallback>
                <p:oleObj name="Equation" r:id="rId7" imgW="4749480" imgH="9777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57400"/>
                        <a:ext cx="47498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276600" y="3429000"/>
          <a:ext cx="3492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3" name="Equation" r:id="rId9" imgW="3492360" imgH="977760" progId="Equation.3">
                  <p:embed/>
                </p:oleObj>
              </mc:Choice>
              <mc:Fallback>
                <p:oleObj name="Equation" r:id="rId9" imgW="3492360" imgH="9777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429000"/>
                        <a:ext cx="34925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6858000" y="3352800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4" name="Equation" r:id="rId11" imgW="1726920" imgH="977760" progId="Equation.3">
                  <p:embed/>
                </p:oleObj>
              </mc:Choice>
              <mc:Fallback>
                <p:oleObj name="Equation" r:id="rId11" imgW="1726920" imgH="9777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52800"/>
                        <a:ext cx="17272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600200" y="4724400"/>
          <a:ext cx="425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5" name="Equation" r:id="rId13" imgW="4254480" imgH="977760" progId="Equation.3">
                  <p:embed/>
                </p:oleObj>
              </mc:Choice>
              <mc:Fallback>
                <p:oleObj name="Equation" r:id="rId13" imgW="4254480" imgH="9777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24400"/>
                        <a:ext cx="42545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5867400" y="4724400"/>
          <a:ext cx="1460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6" name="Equation" r:id="rId15" imgW="1460160" imgH="977760" progId="Equation.3">
                  <p:embed/>
                </p:oleObj>
              </mc:Choice>
              <mc:Fallback>
                <p:oleObj name="Equation" r:id="rId15" imgW="1460160" imgH="9777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724400"/>
                        <a:ext cx="14605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914400" y="1339850"/>
            <a:ext cx="901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于是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613025" y="1187450"/>
          <a:ext cx="374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4" name="Equation" r:id="rId3" imgW="3746160" imgH="888840" progId="Equation.DSMT4">
                  <p:embed/>
                </p:oleObj>
              </mc:Choice>
              <mc:Fallback>
                <p:oleObj name="Equation" r:id="rId3" imgW="3746160" imgH="888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1187450"/>
                        <a:ext cx="3746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87675" y="2438400"/>
            <a:ext cx="2743200" cy="2044700"/>
            <a:chOff x="1824" y="1344"/>
            <a:chExt cx="1728" cy="1288"/>
          </a:xfrm>
        </p:grpSpPr>
        <p:graphicFrame>
          <p:nvGraphicFramePr>
            <p:cNvPr id="19461" name="Object 5"/>
            <p:cNvGraphicFramePr>
              <a:graphicFrameLocks noChangeAspect="1"/>
            </p:cNvGraphicFramePr>
            <p:nvPr/>
          </p:nvGraphicFramePr>
          <p:xfrm>
            <a:off x="1824" y="1344"/>
            <a:ext cx="1728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35" name="Equation" r:id="rId5" imgW="2743200" imgH="2044440" progId="Equation.3">
                    <p:embed/>
                  </p:oleObj>
                </mc:Choice>
                <mc:Fallback>
                  <p:oleObj name="Equation" r:id="rId5" imgW="2743200" imgH="20444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344"/>
                          <a:ext cx="1728" cy="1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2016" y="1968"/>
              <a:ext cx="144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2832" y="1344"/>
              <a:ext cx="0" cy="124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43608" y="548680"/>
            <a:ext cx="3276600" cy="2362200"/>
            <a:chOff x="2112" y="2496"/>
            <a:chExt cx="2064" cy="1488"/>
          </a:xfrm>
        </p:grpSpPr>
        <p:graphicFrame>
          <p:nvGraphicFramePr>
            <p:cNvPr id="3" name="Object 9"/>
            <p:cNvGraphicFramePr>
              <a:graphicFrameLocks noChangeAspect="1"/>
            </p:cNvGraphicFramePr>
            <p:nvPr/>
          </p:nvGraphicFramePr>
          <p:xfrm>
            <a:off x="2112" y="2544"/>
            <a:ext cx="1864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59" name="Equation" r:id="rId3" imgW="2958840" imgH="2044440" progId="Equation.3">
                    <p:embed/>
                  </p:oleObj>
                </mc:Choice>
                <mc:Fallback>
                  <p:oleObj name="Equation" r:id="rId3" imgW="2958840" imgH="20444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544"/>
                          <a:ext cx="1864" cy="1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ine 10"/>
            <p:cNvSpPr>
              <a:spLocks noChangeShapeType="1"/>
            </p:cNvSpPr>
            <p:nvPr/>
          </p:nvSpPr>
          <p:spPr bwMode="auto">
            <a:xfrm>
              <a:off x="2400" y="3168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3312" y="2496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1187624" y="3429000"/>
          <a:ext cx="3200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0" name="Equation" r:id="rId5" imgW="3200400" imgH="2044440" progId="Equation.3">
                  <p:embed/>
                </p:oleObj>
              </mc:Choice>
              <mc:Fallback>
                <p:oleObj name="Equation" r:id="rId5" imgW="3200400" imgH="20444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429000"/>
                        <a:ext cx="32004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3"/>
          <p:cNvSpPr>
            <a:spLocks noChangeShapeType="1"/>
          </p:cNvSpPr>
          <p:nvPr/>
        </p:nvSpPr>
        <p:spPr bwMode="auto">
          <a:xfrm>
            <a:off x="1492424" y="4495800"/>
            <a:ext cx="29718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259632" y="764704"/>
          <a:ext cx="29591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6" name="Equation" r:id="rId3" imgW="2958840" imgH="2044440" progId="Equation.3">
                  <p:embed/>
                </p:oleObj>
              </mc:Choice>
              <mc:Fallback>
                <p:oleObj name="Equation" r:id="rId3" imgW="2958840" imgH="2044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764704"/>
                        <a:ext cx="29591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10"/>
          <p:cNvSpPr>
            <a:spLocks noChangeShapeType="1"/>
          </p:cNvSpPr>
          <p:nvPr/>
        </p:nvSpPr>
        <p:spPr bwMode="auto">
          <a:xfrm>
            <a:off x="1619672" y="1772816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2627784" y="620688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1187624" y="3429000"/>
          <a:ext cx="3200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7" name="Equation" r:id="rId5" imgW="3200400" imgH="2044440" progId="Equation.3">
                  <p:embed/>
                </p:oleObj>
              </mc:Choice>
              <mc:Fallback>
                <p:oleObj name="Equation" r:id="rId5" imgW="3200400" imgH="20444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429000"/>
                        <a:ext cx="32004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3"/>
          <p:cNvSpPr>
            <a:spLocks noChangeShapeType="1"/>
          </p:cNvSpPr>
          <p:nvPr/>
        </p:nvSpPr>
        <p:spPr bwMode="auto">
          <a:xfrm>
            <a:off x="1547664" y="3933056"/>
            <a:ext cx="29718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3635896" y="54868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475656" y="4941168"/>
            <a:ext cx="29718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043608" y="1124744"/>
            <a:ext cx="3924300" cy="1536700"/>
            <a:chOff x="580" y="480"/>
            <a:chExt cx="2472" cy="968"/>
          </a:xfrm>
        </p:grpSpPr>
        <p:graphicFrame>
          <p:nvGraphicFramePr>
            <p:cNvPr id="12296" name="Object 8"/>
            <p:cNvGraphicFramePr>
              <a:graphicFrameLocks noChangeAspect="1"/>
            </p:cNvGraphicFramePr>
            <p:nvPr/>
          </p:nvGraphicFramePr>
          <p:xfrm>
            <a:off x="580" y="480"/>
            <a:ext cx="2472" cy="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49" name="Equation" r:id="rId3" imgW="3924000" imgH="1536480" progId="Equation.3">
                    <p:embed/>
                  </p:oleObj>
                </mc:Choice>
                <mc:Fallback>
                  <p:oleObj name="Equation" r:id="rId3" imgW="3924000" imgH="15364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" y="480"/>
                          <a:ext cx="2472" cy="9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9"/>
            <p:cNvGraphicFramePr>
              <a:graphicFrameLocks noChangeAspect="1"/>
            </p:cNvGraphicFramePr>
            <p:nvPr/>
          </p:nvGraphicFramePr>
          <p:xfrm>
            <a:off x="2544" y="480"/>
            <a:ext cx="30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0" name="Equation" r:id="rId5" imgW="482400" imgH="419040" progId="Equation.3">
                    <p:embed/>
                  </p:oleObj>
                </mc:Choice>
                <mc:Fallback>
                  <p:oleObj name="Equation" r:id="rId5" imgW="482400" imgH="4190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480"/>
                          <a:ext cx="304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Object 10"/>
            <p:cNvGraphicFramePr>
              <a:graphicFrameLocks noChangeAspect="1"/>
            </p:cNvGraphicFramePr>
            <p:nvPr/>
          </p:nvGraphicFramePr>
          <p:xfrm>
            <a:off x="1680" y="1104"/>
            <a:ext cx="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1" name="Equation" r:id="rId7" imgW="482400" imgH="431640" progId="Equation.3">
                    <p:embed/>
                  </p:oleObj>
                </mc:Choice>
                <mc:Fallback>
                  <p:oleObj name="Equation" r:id="rId7" imgW="482400" imgH="4316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104"/>
                          <a:ext cx="30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475656" y="3645024"/>
            <a:ext cx="3708400" cy="1612900"/>
            <a:chOff x="3124" y="480"/>
            <a:chExt cx="2336" cy="1016"/>
          </a:xfrm>
        </p:grpSpPr>
        <p:graphicFrame>
          <p:nvGraphicFramePr>
            <p:cNvPr id="12300" name="Object 12"/>
            <p:cNvGraphicFramePr>
              <a:graphicFrameLocks noChangeAspect="1"/>
            </p:cNvGraphicFramePr>
            <p:nvPr/>
          </p:nvGraphicFramePr>
          <p:xfrm>
            <a:off x="3124" y="480"/>
            <a:ext cx="2336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2" name="Equation" r:id="rId9" imgW="3708360" imgH="1612800" progId="Equation.3">
                    <p:embed/>
                  </p:oleObj>
                </mc:Choice>
                <mc:Fallback>
                  <p:oleObj name="Equation" r:id="rId9" imgW="3708360" imgH="16128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" y="480"/>
                          <a:ext cx="2336" cy="10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13"/>
            <p:cNvGraphicFramePr>
              <a:graphicFrameLocks noChangeAspect="1"/>
            </p:cNvGraphicFramePr>
            <p:nvPr/>
          </p:nvGraphicFramePr>
          <p:xfrm>
            <a:off x="4944" y="480"/>
            <a:ext cx="3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3" name="Equation" r:id="rId11" imgW="482400" imgH="482400" progId="Equation.3">
                    <p:embed/>
                  </p:oleObj>
                </mc:Choice>
                <mc:Fallback>
                  <p:oleObj name="Equation" r:id="rId11" imgW="482400" imgH="4824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480"/>
                          <a:ext cx="30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14"/>
            <p:cNvGraphicFramePr>
              <a:graphicFrameLocks noChangeAspect="1"/>
            </p:cNvGraphicFramePr>
            <p:nvPr/>
          </p:nvGraphicFramePr>
          <p:xfrm>
            <a:off x="4176" y="1152"/>
            <a:ext cx="3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4" name="Equation" r:id="rId13" imgW="482400" imgH="469800" progId="Equation.3">
                    <p:embed/>
                  </p:oleObj>
                </mc:Choice>
                <mc:Fallback>
                  <p:oleObj name="Equation" r:id="rId13" imgW="482400" imgH="4698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152"/>
                          <a:ext cx="304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418506" y="3645024"/>
            <a:ext cx="3708400" cy="1612900"/>
            <a:chOff x="2400" y="2112"/>
            <a:chExt cx="2336" cy="1016"/>
          </a:xfrm>
        </p:grpSpPr>
        <p:graphicFrame>
          <p:nvGraphicFramePr>
            <p:cNvPr id="12304" name="Object 16"/>
            <p:cNvGraphicFramePr>
              <a:graphicFrameLocks noChangeAspect="1"/>
            </p:cNvGraphicFramePr>
            <p:nvPr/>
          </p:nvGraphicFramePr>
          <p:xfrm>
            <a:off x="4224" y="2160"/>
            <a:ext cx="3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5" name="Equation" r:id="rId15" imgW="482400" imgH="482400" progId="Equation.3">
                    <p:embed/>
                  </p:oleObj>
                </mc:Choice>
                <mc:Fallback>
                  <p:oleObj name="Equation" r:id="rId15" imgW="482400" imgH="4824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160"/>
                          <a:ext cx="30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Object 17"/>
            <p:cNvGraphicFramePr>
              <a:graphicFrameLocks noChangeAspect="1"/>
            </p:cNvGraphicFramePr>
            <p:nvPr/>
          </p:nvGraphicFramePr>
          <p:xfrm>
            <a:off x="3360" y="2780"/>
            <a:ext cx="3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6" name="Equation" r:id="rId17" imgW="482400" imgH="469800" progId="Equation.3">
                    <p:embed/>
                  </p:oleObj>
                </mc:Choice>
                <mc:Fallback>
                  <p:oleObj name="Equation" r:id="rId17" imgW="482400" imgH="4698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780"/>
                          <a:ext cx="304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6" name="Object 18"/>
            <p:cNvGraphicFramePr>
              <a:graphicFrameLocks noChangeAspect="1"/>
            </p:cNvGraphicFramePr>
            <p:nvPr/>
          </p:nvGraphicFramePr>
          <p:xfrm>
            <a:off x="2400" y="2112"/>
            <a:ext cx="2336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7" name="Equation" r:id="rId19" imgW="3708360" imgH="1612800" progId="Equation.3">
                    <p:embed/>
                  </p:oleObj>
                </mc:Choice>
                <mc:Fallback>
                  <p:oleObj name="Equation" r:id="rId19" imgW="3708360" imgH="16128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112"/>
                          <a:ext cx="2336" cy="10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55776" y="2060848"/>
            <a:ext cx="3530600" cy="2057400"/>
            <a:chOff x="1680" y="2544"/>
            <a:chExt cx="2224" cy="1296"/>
          </a:xfrm>
        </p:grpSpPr>
        <p:graphicFrame>
          <p:nvGraphicFramePr>
            <p:cNvPr id="13315" name="Object 3"/>
            <p:cNvGraphicFramePr>
              <a:graphicFrameLocks noChangeAspect="1"/>
            </p:cNvGraphicFramePr>
            <p:nvPr/>
          </p:nvGraphicFramePr>
          <p:xfrm>
            <a:off x="1680" y="2544"/>
            <a:ext cx="2224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67" name="Equation" r:id="rId3" imgW="3530520" imgH="2057400" progId="Equation.3">
                    <p:embed/>
                  </p:oleObj>
                </mc:Choice>
                <mc:Fallback>
                  <p:oleObj name="Equation" r:id="rId3" imgW="3530520" imgH="20574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544"/>
                          <a:ext cx="2224" cy="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6" name="Object 4"/>
            <p:cNvGraphicFramePr>
              <a:graphicFrameLocks noChangeAspect="1"/>
            </p:cNvGraphicFramePr>
            <p:nvPr/>
          </p:nvGraphicFramePr>
          <p:xfrm>
            <a:off x="2496" y="336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68" name="Equation" r:id="rId5" imgW="291960" imgH="317160" progId="Equation.3">
                    <p:embed/>
                  </p:oleObj>
                </mc:Choice>
                <mc:Fallback>
                  <p:oleObj name="Equation" r:id="rId5" imgW="291960" imgH="31716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360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5"/>
            <p:cNvGraphicFramePr>
              <a:graphicFrameLocks noChangeAspect="1"/>
            </p:cNvGraphicFramePr>
            <p:nvPr/>
          </p:nvGraphicFramePr>
          <p:xfrm>
            <a:off x="3216" y="28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69" name="Equation" r:id="rId7" imgW="291960" imgH="317160" progId="Equation.3">
                    <p:embed/>
                  </p:oleObj>
                </mc:Choice>
                <mc:Fallback>
                  <p:oleObj name="Equation" r:id="rId7" imgW="291960" imgH="31716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8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4302952" y="3276600"/>
          <a:ext cx="106488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公式" r:id="rId8" imgW="114120" imgH="215640" progId="Equation.3">
                  <p:embed/>
                </p:oleObj>
              </mc:Choice>
              <mc:Fallback>
                <p:oleObj name="公式" r:id="rId8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952" y="3276600"/>
                        <a:ext cx="106488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827584" y="4509120"/>
          <a:ext cx="799859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1" name="Equation" r:id="rId10" imgW="8331120" imgH="863280" progId="Equation.DSMT4">
                  <p:embed/>
                </p:oleObj>
              </mc:Choice>
              <mc:Fallback>
                <p:oleObj name="Equation" r:id="rId10" imgW="8331120" imgH="863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509120"/>
                        <a:ext cx="7998593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827584" y="548680"/>
          <a:ext cx="773430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Equation" r:id="rId12" imgW="7823160" imgH="1473120" progId="Equation.3">
                  <p:embed/>
                </p:oleObj>
              </mc:Choice>
              <mc:Fallback>
                <p:oleObj name="Equation" r:id="rId12" imgW="7823160" imgH="14731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48680"/>
                        <a:ext cx="7734300" cy="1404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643063" y="1193800"/>
          <a:ext cx="446087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Equation" r:id="rId3" imgW="5295600" imgH="1803240" progId="Equation.DSMT4">
                  <p:embed/>
                </p:oleObj>
              </mc:Choice>
              <mc:Fallback>
                <p:oleObj name="Equation" r:id="rId3" imgW="5295600" imgH="1803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193800"/>
                        <a:ext cx="4460875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752600" y="3657600"/>
          <a:ext cx="3581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Equation" r:id="rId5" imgW="4241520" imgH="2057400" progId="Equation.3">
                  <p:embed/>
                </p:oleObj>
              </mc:Choice>
              <mc:Fallback>
                <p:oleObj name="Equation" r:id="rId5" imgW="4241520" imgH="2057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57600"/>
                        <a:ext cx="35814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一、矩阵的分块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14400" y="1981200"/>
            <a:ext cx="7559675" cy="3016250"/>
            <a:chOff x="576" y="1248"/>
            <a:chExt cx="4762" cy="1900"/>
          </a:xfrm>
        </p:grpSpPr>
        <p:sp>
          <p:nvSpPr>
            <p:cNvPr id="4098" name="Text Box 2"/>
            <p:cNvSpPr txBox="1">
              <a:spLocks noChangeArrowheads="1"/>
            </p:cNvSpPr>
            <p:nvPr/>
          </p:nvSpPr>
          <p:spPr bwMode="auto">
            <a:xfrm>
              <a:off x="576" y="1248"/>
              <a:ext cx="4762" cy="1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200" b="1" dirty="0"/>
                <a:t>　　</a:t>
              </a:r>
              <a:r>
                <a:rPr lang="zh-CN" altLang="en-US" sz="3200" b="1" dirty="0">
                  <a:latin typeface="黑体" pitchFamily="2" charset="-122"/>
                  <a:ea typeface="黑体" pitchFamily="2" charset="-122"/>
                </a:rPr>
                <a:t>对于行数和列数较高的矩阵  ，为了</a:t>
              </a:r>
            </a:p>
            <a:p>
              <a:r>
                <a:rPr lang="zh-CN" altLang="en-US" sz="3200" b="1" dirty="0">
                  <a:latin typeface="黑体" pitchFamily="2" charset="-122"/>
                  <a:ea typeface="黑体" pitchFamily="2" charset="-122"/>
                </a:rPr>
                <a:t>简化运算，经常采用</a:t>
              </a:r>
              <a:r>
                <a:rPr lang="zh-CN" altLang="en-US" sz="32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分块法</a:t>
              </a:r>
              <a:r>
                <a:rPr lang="zh-CN" altLang="en-US" sz="3200" b="1" dirty="0">
                  <a:latin typeface="黑体" pitchFamily="2" charset="-122"/>
                  <a:ea typeface="黑体" pitchFamily="2" charset="-122"/>
                </a:rPr>
                <a:t>，使大矩阵的</a:t>
              </a:r>
            </a:p>
            <a:p>
              <a:r>
                <a:rPr lang="zh-CN" altLang="en-US" sz="3200" b="1" dirty="0">
                  <a:latin typeface="黑体" pitchFamily="2" charset="-122"/>
                  <a:ea typeface="黑体" pitchFamily="2" charset="-122"/>
                </a:rPr>
                <a:t>运算化成小矩阵的运算</a:t>
              </a:r>
              <a:r>
                <a:rPr lang="en-US" altLang="zh-CN" sz="3200" b="1" dirty="0">
                  <a:latin typeface="黑体" pitchFamily="2" charset="-122"/>
                  <a:ea typeface="黑体" pitchFamily="2" charset="-122"/>
                </a:rPr>
                <a:t>. </a:t>
              </a:r>
              <a:r>
                <a:rPr lang="zh-CN" altLang="en-US" sz="3200" b="1" dirty="0">
                  <a:latin typeface="黑体" pitchFamily="2" charset="-122"/>
                  <a:ea typeface="黑体" pitchFamily="2" charset="-122"/>
                </a:rPr>
                <a:t>具体做法是：将</a:t>
              </a:r>
            </a:p>
            <a:p>
              <a:r>
                <a:rPr lang="zh-CN" altLang="en-US" sz="3200" b="1" dirty="0">
                  <a:latin typeface="黑体" pitchFamily="2" charset="-122"/>
                  <a:ea typeface="黑体" pitchFamily="2" charset="-122"/>
                </a:rPr>
                <a:t>矩阵  用若干条纵线和横线分成许多个小</a:t>
              </a:r>
            </a:p>
            <a:p>
              <a:r>
                <a:rPr lang="zh-CN" altLang="en-US" sz="3200" b="1" dirty="0">
                  <a:latin typeface="黑体" pitchFamily="2" charset="-122"/>
                  <a:ea typeface="黑体" pitchFamily="2" charset="-122"/>
                </a:rPr>
                <a:t>矩阵，每一个小矩阵称为  的</a:t>
              </a:r>
              <a:r>
                <a:rPr lang="zh-CN" altLang="en-US" sz="32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子块</a:t>
              </a:r>
              <a:r>
                <a:rPr lang="zh-CN" altLang="en-US" sz="3200" b="1" dirty="0">
                  <a:latin typeface="黑体" pitchFamily="2" charset="-122"/>
                  <a:ea typeface="黑体" pitchFamily="2" charset="-122"/>
                </a:rPr>
                <a:t>，以子</a:t>
              </a:r>
            </a:p>
            <a:p>
              <a:r>
                <a:rPr lang="zh-CN" altLang="en-US" sz="3200" b="1" dirty="0">
                  <a:latin typeface="黑体" pitchFamily="2" charset="-122"/>
                  <a:ea typeface="黑体" pitchFamily="2" charset="-122"/>
                </a:rPr>
                <a:t>块为元素的形式上的矩阵称为</a:t>
              </a:r>
              <a:r>
                <a:rPr lang="zh-CN" altLang="en-US" sz="32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分块矩阵</a:t>
              </a:r>
              <a:r>
                <a:rPr lang="en-US" altLang="zh-CN" sz="3200" b="1" dirty="0">
                  <a:latin typeface="黑体" pitchFamily="2" charset="-122"/>
                  <a:ea typeface="黑体" pitchFamily="2" charset="-122"/>
                </a:rPr>
                <a:t>.</a:t>
              </a:r>
            </a:p>
          </p:txBody>
        </p:sp>
        <p:graphicFrame>
          <p:nvGraphicFramePr>
            <p:cNvPr id="35840" name="Object 1024"/>
            <p:cNvGraphicFramePr>
              <a:graphicFrameLocks noChangeAspect="1"/>
            </p:cNvGraphicFramePr>
            <p:nvPr/>
          </p:nvGraphicFramePr>
          <p:xfrm>
            <a:off x="4224" y="1284"/>
            <a:ext cx="2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4" name="Equation" r:id="rId3" imgW="291960" imgH="304560" progId="Equation.3">
                    <p:embed/>
                  </p:oleObj>
                </mc:Choice>
                <mc:Fallback>
                  <p:oleObj name="Equation" r:id="rId3" imgW="291960" imgH="30456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284"/>
                          <a:ext cx="27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1" name="Object 1025"/>
            <p:cNvGraphicFramePr>
              <a:graphicFrameLocks noChangeAspect="1"/>
            </p:cNvGraphicFramePr>
            <p:nvPr/>
          </p:nvGraphicFramePr>
          <p:xfrm>
            <a:off x="3432" y="2520"/>
            <a:ext cx="2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5" name="Equation" r:id="rId5" imgW="291960" imgH="304560" progId="Equation.3">
                    <p:embed/>
                  </p:oleObj>
                </mc:Choice>
                <mc:Fallback>
                  <p:oleObj name="Equation" r:id="rId5" imgW="291960" imgH="30456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2" y="2520"/>
                          <a:ext cx="27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2" name="Object 1026"/>
            <p:cNvGraphicFramePr>
              <a:graphicFrameLocks noChangeAspect="1"/>
            </p:cNvGraphicFramePr>
            <p:nvPr/>
          </p:nvGraphicFramePr>
          <p:xfrm>
            <a:off x="1128" y="2196"/>
            <a:ext cx="2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6" name="Equation" r:id="rId6" imgW="291960" imgH="304560" progId="Equation.3">
                    <p:embed/>
                  </p:oleObj>
                </mc:Choice>
                <mc:Fallback>
                  <p:oleObj name="Equation" r:id="rId6" imgW="291960" imgH="30456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2196"/>
                          <a:ext cx="27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2590800" y="1371600"/>
            <a:ext cx="19812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2514600" y="2362200"/>
            <a:ext cx="22098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724400" y="1066800"/>
          <a:ext cx="11557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4" name="Equation" r:id="rId3" imgW="1155600" imgH="1536480" progId="Equation.3">
                  <p:embed/>
                </p:oleObj>
              </mc:Choice>
              <mc:Fallback>
                <p:oleObj name="Equation" r:id="rId3" imgW="1155600" imgH="1536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066800"/>
                        <a:ext cx="115570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905000" y="838200"/>
          <a:ext cx="275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5" name="Equation" r:id="rId5" imgW="2755800" imgH="2044440" progId="Equation.3">
                  <p:embed/>
                </p:oleObj>
              </mc:Choice>
              <mc:Fallback>
                <p:oleObj name="Equation" r:id="rId5" imgW="2755800" imgH="20444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0"/>
                        <a:ext cx="2755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914400" y="1524000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例</a:t>
            </a: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1981200" y="3200400"/>
          <a:ext cx="2667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name="Equation" r:id="rId7" imgW="2666880" imgH="2044440" progId="Equation.3">
                  <p:embed/>
                </p:oleObj>
              </mc:Choice>
              <mc:Fallback>
                <p:oleObj name="Equation" r:id="rId7" imgW="2666880" imgH="20444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26670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743200" y="3352800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name="Equation" r:id="rId9" imgW="1714320" imgH="419040" progId="Equation.3">
                  <p:embed/>
                </p:oleObj>
              </mc:Choice>
              <mc:Fallback>
                <p:oleObj name="Equation" r:id="rId9" imgW="171432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1714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2743200" y="3810000"/>
          <a:ext cx="1739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8" name="Equation" r:id="rId11" imgW="1739880" imgH="952200" progId="Equation.3">
                  <p:embed/>
                </p:oleObj>
              </mc:Choice>
              <mc:Fallback>
                <p:oleObj name="Equation" r:id="rId11" imgW="1739880" imgH="952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0000"/>
                        <a:ext cx="17399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2743200" y="4800600"/>
          <a:ext cx="175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name="Equation" r:id="rId13" imgW="1676160" imgH="419040" progId="Equation.3">
                  <p:embed/>
                </p:oleObj>
              </mc:Choice>
              <mc:Fallback>
                <p:oleObj name="Equation" r:id="rId13" imgW="1676160" imgH="419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00600"/>
                        <a:ext cx="1752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4800600" y="3429000"/>
          <a:ext cx="838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0" name="Equation" r:id="rId15" imgW="838080" imgH="1511280" progId="Equation.3">
                  <p:embed/>
                </p:oleObj>
              </mc:Choice>
              <mc:Fallback>
                <p:oleObj name="Equation" r:id="rId15" imgW="838080" imgH="15112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429000"/>
                        <a:ext cx="8382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5181600" y="3505200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name="Equation" r:id="rId17" imgW="368280" imgH="419040" progId="Equation.3">
                  <p:embed/>
                </p:oleObj>
              </mc:Choice>
              <mc:Fallback>
                <p:oleObj name="Equation" r:id="rId17" imgW="368280" imgH="419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505200"/>
                        <a:ext cx="368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5181600" y="40386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2" name="Equation" r:id="rId19" imgW="393480" imgH="419040" progId="Equation.3">
                  <p:embed/>
                </p:oleObj>
              </mc:Choice>
              <mc:Fallback>
                <p:oleObj name="Equation" r:id="rId19" imgW="393480" imgH="419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03860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5181600" y="4495800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3" name="Equation" r:id="rId21" imgW="393480" imgH="431640" progId="Equation.3">
                  <p:embed/>
                </p:oleObj>
              </mc:Choice>
              <mc:Fallback>
                <p:oleObj name="Equation" r:id="rId21" imgW="393480" imgH="431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495800"/>
                        <a:ext cx="393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2667000" y="3733800"/>
            <a:ext cx="19812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2514600" y="4724400"/>
            <a:ext cx="22098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1066800" y="3962400"/>
            <a:ext cx="534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即</a:t>
            </a:r>
          </a:p>
        </p:txBody>
      </p:sp>
      <p:graphicFrame>
        <p:nvGraphicFramePr>
          <p:cNvPr id="66572" name="Object 1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413813"/>
              </p:ext>
            </p:extLst>
          </p:nvPr>
        </p:nvGraphicFramePr>
        <p:xfrm>
          <a:off x="7572375" y="28575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4" name="演示文稿" showAsIcon="1" r:id="rId23" imgW="914400" imgH="792360" progId="PowerPoint.Show.8">
                  <p:embed/>
                </p:oleObj>
              </mc:Choice>
              <mc:Fallback>
                <p:oleObj name="演示文稿" showAsIcon="1" r:id="rId23" imgW="914400" imgH="792360" progId="PowerPoint.Show.8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75" y="285750"/>
                        <a:ext cx="9144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3" grpId="0" animBg="1"/>
      <p:bldP spid="5135" grpId="0" animBg="1"/>
      <p:bldP spid="5136" grpId="0" animBg="1"/>
      <p:bldP spid="513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2133600" y="1600200"/>
            <a:ext cx="228600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3276600" y="838200"/>
            <a:ext cx="0" cy="25146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524000" y="1066800"/>
          <a:ext cx="275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8" name="Equation" r:id="rId3" imgW="2755800" imgH="2044440" progId="Equation.3">
                  <p:embed/>
                </p:oleObj>
              </mc:Choice>
              <mc:Fallback>
                <p:oleObj name="Equation" r:id="rId3" imgW="2755800" imgH="2044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66800"/>
                        <a:ext cx="2755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419600" y="1600200"/>
          <a:ext cx="1866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9" name="Equation" r:id="rId5" imgW="1866600" imgH="990360" progId="Equation.3">
                  <p:embed/>
                </p:oleObj>
              </mc:Choice>
              <mc:Fallback>
                <p:oleObj name="Equation" r:id="rId5" imgW="1866600" imgH="990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00200"/>
                        <a:ext cx="18669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2133600" y="3581400"/>
          <a:ext cx="4648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0" name="Equation" r:id="rId7" imgW="4038480" imgH="2044440" progId="Equation.3">
                  <p:embed/>
                </p:oleObj>
              </mc:Choice>
              <mc:Fallback>
                <p:oleObj name="Equation" r:id="rId7" imgW="4038480" imgH="20444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46482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3124200" y="3733800"/>
          <a:ext cx="69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1" name="Equation" r:id="rId9" imgW="698400" imgH="419040" progId="Equation.3">
                  <p:embed/>
                </p:oleObj>
              </mc:Choice>
              <mc:Fallback>
                <p:oleObj name="Equation" r:id="rId9" imgW="69840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698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5715000" y="4191000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2" name="Equation" r:id="rId11" imgW="368280" imgH="419040" progId="Equation.3">
                  <p:embed/>
                </p:oleObj>
              </mc:Choice>
              <mc:Fallback>
                <p:oleObj name="Equation" r:id="rId11" imgW="36828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191000"/>
                        <a:ext cx="368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267200" y="3733800"/>
            <a:ext cx="2374900" cy="876300"/>
            <a:chOff x="2256" y="2352"/>
            <a:chExt cx="1496" cy="552"/>
          </a:xfrm>
        </p:grpSpPr>
        <p:graphicFrame>
          <p:nvGraphicFramePr>
            <p:cNvPr id="6154" name="Object 10"/>
            <p:cNvGraphicFramePr>
              <a:graphicFrameLocks noChangeAspect="1"/>
            </p:cNvGraphicFramePr>
            <p:nvPr/>
          </p:nvGraphicFramePr>
          <p:xfrm>
            <a:off x="2256" y="2352"/>
            <a:ext cx="44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13" name="Equation" r:id="rId13" imgW="711000" imgH="419040" progId="Equation.3">
                    <p:embed/>
                  </p:oleObj>
                </mc:Choice>
                <mc:Fallback>
                  <p:oleObj name="Equation" r:id="rId13" imgW="711000" imgH="419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352"/>
                          <a:ext cx="44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11"/>
            <p:cNvGraphicFramePr>
              <a:graphicFrameLocks noChangeAspect="1"/>
            </p:cNvGraphicFramePr>
            <p:nvPr/>
          </p:nvGraphicFramePr>
          <p:xfrm>
            <a:off x="3504" y="2640"/>
            <a:ext cx="24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14" name="Equation" r:id="rId15" imgW="393480" imgH="419040" progId="Equation.3">
                    <p:embed/>
                  </p:oleObj>
                </mc:Choice>
                <mc:Fallback>
                  <p:oleObj name="Equation" r:id="rId15" imgW="393480" imgH="41904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640"/>
                          <a:ext cx="24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124200" y="4191000"/>
            <a:ext cx="2984500" cy="1485900"/>
            <a:chOff x="1536" y="2640"/>
            <a:chExt cx="1880" cy="936"/>
          </a:xfrm>
        </p:grpSpPr>
        <p:graphicFrame>
          <p:nvGraphicFramePr>
            <p:cNvPr id="6157" name="Object 13"/>
            <p:cNvGraphicFramePr>
              <a:graphicFrameLocks noChangeAspect="1"/>
            </p:cNvGraphicFramePr>
            <p:nvPr/>
          </p:nvGraphicFramePr>
          <p:xfrm>
            <a:off x="1536" y="2640"/>
            <a:ext cx="456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15" name="Equation" r:id="rId17" imgW="723600" imgH="1485720" progId="Equation.3">
                    <p:embed/>
                  </p:oleObj>
                </mc:Choice>
                <mc:Fallback>
                  <p:oleObj name="Equation" r:id="rId17" imgW="723600" imgH="148572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640"/>
                          <a:ext cx="456" cy="9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8" name="Object 14"/>
            <p:cNvGraphicFramePr>
              <a:graphicFrameLocks noChangeAspect="1"/>
            </p:cNvGraphicFramePr>
            <p:nvPr/>
          </p:nvGraphicFramePr>
          <p:xfrm>
            <a:off x="3168" y="2928"/>
            <a:ext cx="2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16" name="Equation" r:id="rId19" imgW="393480" imgH="431640" progId="Equation.3">
                    <p:embed/>
                  </p:oleObj>
                </mc:Choice>
                <mc:Fallback>
                  <p:oleObj name="Equation" r:id="rId19" imgW="393480" imgH="4316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928"/>
                          <a:ext cx="24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267200" y="4191000"/>
            <a:ext cx="2362200" cy="1485900"/>
            <a:chOff x="2256" y="2640"/>
            <a:chExt cx="1488" cy="936"/>
          </a:xfrm>
        </p:grpSpPr>
        <p:graphicFrame>
          <p:nvGraphicFramePr>
            <p:cNvPr id="6160" name="Object 16"/>
            <p:cNvGraphicFramePr>
              <a:graphicFrameLocks noChangeAspect="1"/>
            </p:cNvGraphicFramePr>
            <p:nvPr/>
          </p:nvGraphicFramePr>
          <p:xfrm>
            <a:off x="2256" y="2640"/>
            <a:ext cx="456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17" name="Equation" r:id="rId21" imgW="723600" imgH="1485720" progId="Equation.3">
                    <p:embed/>
                  </p:oleObj>
                </mc:Choice>
                <mc:Fallback>
                  <p:oleObj name="Equation" r:id="rId21" imgW="723600" imgH="148572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640"/>
                          <a:ext cx="456" cy="9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1" name="Object 17"/>
            <p:cNvGraphicFramePr>
              <a:graphicFrameLocks noChangeAspect="1"/>
            </p:cNvGraphicFramePr>
            <p:nvPr/>
          </p:nvGraphicFramePr>
          <p:xfrm>
            <a:off x="3504" y="2928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18" name="Equation" r:id="rId23" imgW="380880" imgH="419040" progId="Equation.3">
                    <p:embed/>
                  </p:oleObj>
                </mc:Choice>
                <mc:Fallback>
                  <p:oleObj name="Equation" r:id="rId23" imgW="380880" imgH="41904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928"/>
                          <a:ext cx="24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914400" y="4267200"/>
            <a:ext cx="534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即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animBg="1"/>
      <p:bldP spid="616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876675" y="35496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8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35496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2114550" y="1828800"/>
            <a:ext cx="24384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3200400" y="838200"/>
            <a:ext cx="0" cy="2286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4486275" y="1423988"/>
          <a:ext cx="1587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9" name="Equation" r:id="rId5" imgW="1523880" imgH="876240" progId="Equation.DSMT4">
                  <p:embed/>
                </p:oleObj>
              </mc:Choice>
              <mc:Fallback>
                <p:oleObj name="Equation" r:id="rId5" imgW="1523880" imgH="876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1423988"/>
                        <a:ext cx="1587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2028825" y="3429000"/>
            <a:ext cx="0" cy="2514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2638425" y="3429000"/>
            <a:ext cx="0" cy="2514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3248025" y="3429000"/>
            <a:ext cx="0" cy="2514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3733800" y="4343400"/>
          <a:ext cx="2895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0" name="Equation" r:id="rId7" imgW="3162240" imgH="431640" progId="Equation.3">
                  <p:embed/>
                </p:oleObj>
              </mc:Choice>
              <mc:Fallback>
                <p:oleObj name="Equation" r:id="rId7" imgW="31622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43400"/>
                        <a:ext cx="28956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904875" y="3581400"/>
          <a:ext cx="275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1" name="Equation" r:id="rId9" imgW="2755800" imgH="2044440" progId="Equation.3">
                  <p:embed/>
                </p:oleObj>
              </mc:Choice>
              <mc:Fallback>
                <p:oleObj name="Equation" r:id="rId9" imgW="2755800" imgH="20444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3581400"/>
                        <a:ext cx="2755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1447800" y="838200"/>
          <a:ext cx="275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2" name="Equation" r:id="rId11" imgW="2755800" imgH="2044440" progId="Equation.3">
                  <p:embed/>
                </p:oleObj>
              </mc:Choice>
              <mc:Fallback>
                <p:oleObj name="Equation" r:id="rId11" imgW="2755800" imgH="20444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838200"/>
                        <a:ext cx="2755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6140450" y="1435100"/>
          <a:ext cx="2527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3" name="Equation" r:id="rId13" imgW="2527200" imgH="1002960" progId="Equation.DSMT4">
                  <p:embed/>
                </p:oleObj>
              </mc:Choice>
              <mc:Fallback>
                <p:oleObj name="Equation" r:id="rId13" imgW="2527200" imgH="1002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1435100"/>
                        <a:ext cx="25273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6948264" y="1412776"/>
          <a:ext cx="1701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4" name="Equation" r:id="rId15" imgW="1701720" imgH="977760" progId="Equation.3">
                  <p:embed/>
                </p:oleObj>
              </mc:Choice>
              <mc:Fallback>
                <p:oleObj name="Equation" r:id="rId15" imgW="1701720" imgH="9777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412776"/>
                        <a:ext cx="17018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7236296" y="1484784"/>
          <a:ext cx="1409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5" name="Equation" r:id="rId17" imgW="1409400" imgH="863280" progId="Equation.DSMT4">
                  <p:embed/>
                </p:oleObj>
              </mc:Choice>
              <mc:Fallback>
                <p:oleObj name="Equation" r:id="rId17" imgW="1409400" imgH="8632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1484784"/>
                        <a:ext cx="14097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7092280" y="1412776"/>
          <a:ext cx="1701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6" name="Equation" r:id="rId19" imgW="1701720" imgH="977760" progId="Equation.DSMT4">
                  <p:embed/>
                </p:oleObj>
              </mc:Choice>
              <mc:Fallback>
                <p:oleObj name="Equation" r:id="rId19" imgW="1701720" imgH="9777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1412776"/>
                        <a:ext cx="17018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6616700" y="3581400"/>
          <a:ext cx="1993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7" name="Equation" r:id="rId21" imgW="1993680" imgH="2044440" progId="Equation.3">
                  <p:embed/>
                </p:oleObj>
              </mc:Choice>
              <mc:Fallback>
                <p:oleObj name="Equation" r:id="rId21" imgW="1993680" imgH="20444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3581400"/>
                        <a:ext cx="1993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7277100" y="3581400"/>
          <a:ext cx="1333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8" name="Equation" r:id="rId23" imgW="1333440" imgH="2044440" progId="Equation.3">
                  <p:embed/>
                </p:oleObj>
              </mc:Choice>
              <mc:Fallback>
                <p:oleObj name="Equation" r:id="rId23" imgW="1333440" imgH="20444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3581400"/>
                        <a:ext cx="13335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7289800" y="3581400"/>
          <a:ext cx="1320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9" name="Equation" r:id="rId25" imgW="1320480" imgH="2044440" progId="Equation.3">
                  <p:embed/>
                </p:oleObj>
              </mc:Choice>
              <mc:Fallback>
                <p:oleObj name="Equation" r:id="rId25" imgW="1320480" imgH="20444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3581400"/>
                        <a:ext cx="13208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7289800" y="3581400"/>
          <a:ext cx="1320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0" name="Equation" r:id="rId27" imgW="1320480" imgH="2044440" progId="Equation.3">
                  <p:embed/>
                </p:oleObj>
              </mc:Choice>
              <mc:Fallback>
                <p:oleObj name="Equation" r:id="rId27" imgW="1320480" imgH="20444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3581400"/>
                        <a:ext cx="13208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7162800" y="4572000"/>
          <a:ext cx="8382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1" name="Equation" r:id="rId29" imgW="672840" imgH="101520" progId="Equation.3">
                  <p:embed/>
                </p:oleObj>
              </mc:Choice>
              <mc:Fallback>
                <p:oleObj name="Equation" r:id="rId29" imgW="672840" imgH="10152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572000"/>
                        <a:ext cx="838200" cy="1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  <p:bldP spid="7172" grpId="0" animBg="1"/>
      <p:bldP spid="7174" grpId="0" animBg="1"/>
      <p:bldP spid="7175" grpId="0" animBg="1"/>
      <p:bldP spid="71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914400" y="1524000"/>
          <a:ext cx="68580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name="Equation" r:id="rId3" imgW="6540480" imgH="952200" progId="Equation.3">
                  <p:embed/>
                </p:oleObj>
              </mc:Choice>
              <mc:Fallback>
                <p:oleObj name="Equation" r:id="rId3" imgW="6540480" imgH="952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685800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47738" y="4179888"/>
          <a:ext cx="61293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5" name="Equation" r:id="rId5" imgW="5892480" imgH="507960" progId="Equation.DSMT4">
                  <p:embed/>
                </p:oleObj>
              </mc:Choice>
              <mc:Fallback>
                <p:oleObj name="Equation" r:id="rId5" imgW="589248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4179888"/>
                        <a:ext cx="61293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371600" y="4648200"/>
          <a:ext cx="59436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Equation" r:id="rId7" imgW="5244840" imgH="1536480" progId="Equation.3">
                  <p:embed/>
                </p:oleObj>
              </mc:Choice>
              <mc:Fallback>
                <p:oleObj name="Equation" r:id="rId7" imgW="5244840" imgH="1536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48200"/>
                        <a:ext cx="5943600" cy="150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543800" cy="1143000"/>
          </a:xfrm>
        </p:spPr>
        <p:txBody>
          <a:bodyPr/>
          <a:lstStyle/>
          <a:p>
            <a:r>
              <a:rPr lang="zh-CN" altLang="en-US"/>
              <a:t>二、分块矩阵的运算规则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524000" y="2514600"/>
          <a:ext cx="64182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7" name="Equation" r:id="rId9" imgW="6121080" imgH="1536480" progId="Equation.3">
                  <p:embed/>
                </p:oleObj>
              </mc:Choice>
              <mc:Fallback>
                <p:oleObj name="Equation" r:id="rId9" imgW="6121080" imgH="1536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6418263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86000" y="2438400"/>
            <a:ext cx="3962400" cy="2743200"/>
            <a:chOff x="1440" y="1536"/>
            <a:chExt cx="2496" cy="1728"/>
          </a:xfrm>
        </p:grpSpPr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1440" y="1536"/>
              <a:ext cx="384" cy="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1824" y="2928"/>
              <a:ext cx="960" cy="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3552" y="1536"/>
              <a:ext cx="384" cy="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10000" y="2438400"/>
            <a:ext cx="3962400" cy="2743200"/>
            <a:chOff x="2400" y="1536"/>
            <a:chExt cx="2496" cy="1728"/>
          </a:xfrm>
        </p:grpSpPr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400" y="1536"/>
              <a:ext cx="384" cy="33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4512" y="1536"/>
              <a:ext cx="384" cy="33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408" y="2928"/>
              <a:ext cx="1008" cy="33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9638" name="Object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80013"/>
              </p:ext>
            </p:extLst>
          </p:nvPr>
        </p:nvGraphicFramePr>
        <p:xfrm>
          <a:off x="7572396" y="28572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8" name="演示文稿" showAsIcon="1" r:id="rId11" imgW="914400" imgH="792360" progId="PowerPoint.Show.8">
                  <p:embed/>
                </p:oleObj>
              </mc:Choice>
              <mc:Fallback>
                <p:oleObj name="演示文稿" showAsIcon="1" r:id="rId11" imgW="914400" imgH="792360" progId="PowerPoint.Show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96" y="285728"/>
                        <a:ext cx="9144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682625" y="519113"/>
          <a:ext cx="640873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Equation" r:id="rId3" imgW="6298920" imgH="2247840" progId="Equation.DSMT4">
                  <p:embed/>
                </p:oleObj>
              </mc:Choice>
              <mc:Fallback>
                <p:oleObj name="Equation" r:id="rId3" imgW="6298920" imgH="2247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519113"/>
                        <a:ext cx="6408738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524000" y="2895600"/>
          <a:ext cx="388620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Equation" r:id="rId5" imgW="3720960" imgH="2070000" progId="Equation.3">
                  <p:embed/>
                </p:oleObj>
              </mc:Choice>
              <mc:Fallback>
                <p:oleObj name="Equation" r:id="rId5" imgW="3720960" imgH="2070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3886200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914400" y="762000"/>
          <a:ext cx="723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公式" r:id="rId3" imgW="2666880" imgH="215640" progId="Equation.3">
                  <p:embed/>
                </p:oleObj>
              </mc:Choice>
              <mc:Fallback>
                <p:oleObj name="公式" r:id="rId3" imgW="26668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239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914400" y="1371600"/>
          <a:ext cx="762000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" name="Equation" r:id="rId5" imgW="6337080" imgH="1536480" progId="Equation.3">
                  <p:embed/>
                </p:oleObj>
              </mc:Choice>
              <mc:Fallback>
                <p:oleObj name="Equation" r:id="rId5" imgW="6337080" imgH="1536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7620000" cy="155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960438" y="3108325"/>
          <a:ext cx="7491412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8" name="Equation" r:id="rId7" imgW="3162240" imgH="482400" progId="Equation.DSMT4">
                  <p:embed/>
                </p:oleObj>
              </mc:Choice>
              <mc:Fallback>
                <p:oleObj name="Equation" r:id="rId7" imgW="316224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3108325"/>
                        <a:ext cx="7491412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590800" y="3886200"/>
          <a:ext cx="373380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9" name="Equation" r:id="rId9" imgW="3200400" imgH="1536480" progId="Equation.DSMT4">
                  <p:embed/>
                </p:oleObj>
              </mc:Choice>
              <mc:Fallback>
                <p:oleObj name="Equation" r:id="rId9" imgW="3200400" imgH="1536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86200"/>
                        <a:ext cx="3733800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914400" y="5334000"/>
          <a:ext cx="7543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公式" r:id="rId11" imgW="2819160" imgH="431640" progId="Equation.3">
                  <p:embed/>
                </p:oleObj>
              </mc:Choice>
              <mc:Fallback>
                <p:oleObj name="公式" r:id="rId11" imgW="281916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0"/>
                        <a:ext cx="75438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914400" y="762000"/>
            <a:ext cx="1604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例</a:t>
            </a:r>
            <a:r>
              <a:rPr lang="en-US" altLang="zh-CN" sz="2800" b="1">
                <a:ea typeface="黑体" pitchFamily="2" charset="-122"/>
              </a:rPr>
              <a:t>1      </a:t>
            </a:r>
            <a:r>
              <a:rPr lang="zh-CN" altLang="en-US" sz="2800" b="1"/>
              <a:t>设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143000" y="1308100"/>
          <a:ext cx="3048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4" name="Equation" r:id="rId3" imgW="3047760" imgH="2044440" progId="Equation.3">
                  <p:embed/>
                </p:oleObj>
              </mc:Choice>
              <mc:Fallback>
                <p:oleObj name="Equation" r:id="rId3" imgW="3047760" imgH="2044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08100"/>
                        <a:ext cx="30480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4953000" y="1308100"/>
          <a:ext cx="3289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5" name="Equation" r:id="rId5" imgW="3288960" imgH="2044440" progId="Equation.3">
                  <p:embed/>
                </p:oleObj>
              </mc:Choice>
              <mc:Fallback>
                <p:oleObj name="Equation" r:id="rId5" imgW="3288960" imgH="20444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08100"/>
                        <a:ext cx="32893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990600" y="3352800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6" name="Equation" r:id="rId7" imgW="1054080" imgH="431640" progId="Equation.3">
                  <p:embed/>
                </p:oleObj>
              </mc:Choice>
              <mc:Fallback>
                <p:oleObj name="Equation" r:id="rId7" imgW="1054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52800"/>
                        <a:ext cx="1054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914400" y="3733800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解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752600" y="3886200"/>
          <a:ext cx="207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7" name="Equation" r:id="rId9" imgW="2070000" imgH="406080" progId="Equation.3">
                  <p:embed/>
                </p:oleObj>
              </mc:Choice>
              <mc:Fallback>
                <p:oleObj name="Equation" r:id="rId9" imgW="2070000" imgH="4060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86200"/>
                        <a:ext cx="2070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352800" y="3962400"/>
            <a:ext cx="3276600" cy="2362200"/>
            <a:chOff x="2112" y="2496"/>
            <a:chExt cx="2064" cy="1488"/>
          </a:xfrm>
        </p:grpSpPr>
        <p:graphicFrame>
          <p:nvGraphicFramePr>
            <p:cNvPr id="16393" name="Object 9"/>
            <p:cNvGraphicFramePr>
              <a:graphicFrameLocks noChangeAspect="1"/>
            </p:cNvGraphicFramePr>
            <p:nvPr/>
          </p:nvGraphicFramePr>
          <p:xfrm>
            <a:off x="2112" y="2544"/>
            <a:ext cx="1864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88" name="Equation" r:id="rId11" imgW="2958840" imgH="2044440" progId="Equation.3">
                    <p:embed/>
                  </p:oleObj>
                </mc:Choice>
                <mc:Fallback>
                  <p:oleObj name="Equation" r:id="rId11" imgW="2958840" imgH="204444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544"/>
                          <a:ext cx="1864" cy="1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2400" y="3168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3312" y="2496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131840" y="3861048"/>
            <a:ext cx="3581400" cy="2362200"/>
            <a:chOff x="3312" y="768"/>
            <a:chExt cx="2256" cy="1488"/>
          </a:xfrm>
        </p:grpSpPr>
        <p:graphicFrame>
          <p:nvGraphicFramePr>
            <p:cNvPr id="16397" name="Object 13"/>
            <p:cNvGraphicFramePr>
              <a:graphicFrameLocks noChangeAspect="1"/>
            </p:cNvGraphicFramePr>
            <p:nvPr/>
          </p:nvGraphicFramePr>
          <p:xfrm>
            <a:off x="3312" y="864"/>
            <a:ext cx="2112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89" name="Equation" r:id="rId13" imgW="2705040" imgH="2044440" progId="Equation.3">
                    <p:embed/>
                  </p:oleObj>
                </mc:Choice>
                <mc:Fallback>
                  <p:oleObj name="Equation" r:id="rId13" imgW="2705040" imgH="20444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864"/>
                          <a:ext cx="2112" cy="1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3792" y="1536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4656" y="768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6400" name="Object 16"/>
            <p:cNvGraphicFramePr>
              <a:graphicFrameLocks noChangeAspect="1"/>
            </p:cNvGraphicFramePr>
            <p:nvPr/>
          </p:nvGraphicFramePr>
          <p:xfrm>
            <a:off x="4800" y="864"/>
            <a:ext cx="44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90" name="Equation" r:id="rId15" imgW="711000" imgH="952200" progId="Equation.3">
                    <p:embed/>
                  </p:oleObj>
                </mc:Choice>
                <mc:Fallback>
                  <p:oleObj name="Equation" r:id="rId15" imgW="711000" imgH="9522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864"/>
                          <a:ext cx="448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17"/>
            <p:cNvGraphicFramePr>
              <a:graphicFrameLocks noChangeAspect="1"/>
            </p:cNvGraphicFramePr>
            <p:nvPr/>
          </p:nvGraphicFramePr>
          <p:xfrm>
            <a:off x="3936" y="1560"/>
            <a:ext cx="60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91" name="Equation" r:id="rId17" imgW="965160" imgH="952200" progId="Equation.3">
                    <p:embed/>
                  </p:oleObj>
                </mc:Choice>
                <mc:Fallback>
                  <p:oleObj name="Equation" r:id="rId17" imgW="965160" imgH="9522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560"/>
                          <a:ext cx="608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629400" y="4495800"/>
            <a:ext cx="1600200" cy="977900"/>
            <a:chOff x="3504" y="1344"/>
            <a:chExt cx="1008" cy="616"/>
          </a:xfrm>
        </p:grpSpPr>
        <p:graphicFrame>
          <p:nvGraphicFramePr>
            <p:cNvPr id="16403" name="Object 19"/>
            <p:cNvGraphicFramePr>
              <a:graphicFrameLocks noChangeAspect="1"/>
            </p:cNvGraphicFramePr>
            <p:nvPr/>
          </p:nvGraphicFramePr>
          <p:xfrm>
            <a:off x="3504" y="1344"/>
            <a:ext cx="100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92" name="Equation" r:id="rId19" imgW="1422360" imgH="977760" progId="Equation.3">
                    <p:embed/>
                  </p:oleObj>
                </mc:Choice>
                <mc:Fallback>
                  <p:oleObj name="Equation" r:id="rId19" imgW="1422360" imgH="97776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344"/>
                          <a:ext cx="1008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4" name="Object 20"/>
            <p:cNvGraphicFramePr>
              <a:graphicFrameLocks noChangeAspect="1"/>
            </p:cNvGraphicFramePr>
            <p:nvPr/>
          </p:nvGraphicFramePr>
          <p:xfrm>
            <a:off x="3824" y="1452"/>
            <a:ext cx="13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93" name="Equation" r:id="rId21" imgW="215640" imgH="253800" progId="Equation.DSMT4">
                    <p:embed/>
                  </p:oleObj>
                </mc:Choice>
                <mc:Fallback>
                  <p:oleObj name="Equation" r:id="rId21" imgW="215640" imgH="2538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" y="1452"/>
                          <a:ext cx="136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5" name="Object 21"/>
            <p:cNvGraphicFramePr>
              <a:graphicFrameLocks noChangeAspect="1"/>
            </p:cNvGraphicFramePr>
            <p:nvPr/>
          </p:nvGraphicFramePr>
          <p:xfrm>
            <a:off x="4160" y="1692"/>
            <a:ext cx="13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94" name="Equation" r:id="rId23" imgW="215640" imgH="253800" progId="Equation.DSMT4">
                    <p:embed/>
                  </p:oleObj>
                </mc:Choice>
                <mc:Fallback>
                  <p:oleObj name="Equation" r:id="rId23" imgW="215640" imgH="2538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0" y="1692"/>
                          <a:ext cx="136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6" name="Object 22"/>
            <p:cNvGraphicFramePr>
              <a:graphicFrameLocks noChangeAspect="1"/>
            </p:cNvGraphicFramePr>
            <p:nvPr/>
          </p:nvGraphicFramePr>
          <p:xfrm>
            <a:off x="4128" y="144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95" name="Equation" r:id="rId25" imgW="291960" imgH="317160" progId="Equation.3">
                    <p:embed/>
                  </p:oleObj>
                </mc:Choice>
                <mc:Fallback>
                  <p:oleObj name="Equation" r:id="rId25" imgW="291960" imgH="31716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440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7" name="Object 23"/>
            <p:cNvGraphicFramePr>
              <a:graphicFrameLocks noChangeAspect="1"/>
            </p:cNvGraphicFramePr>
            <p:nvPr/>
          </p:nvGraphicFramePr>
          <p:xfrm>
            <a:off x="3792" y="1632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96" name="Equation" r:id="rId27" imgW="368280" imgH="419040" progId="Equation.DSMT4">
                    <p:embed/>
                  </p:oleObj>
                </mc:Choice>
                <mc:Fallback>
                  <p:oleObj name="Equation" r:id="rId27" imgW="368280" imgH="41904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632"/>
                          <a:ext cx="232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6" name="直接连接符 25"/>
          <p:cNvCxnSpPr/>
          <p:nvPr/>
        </p:nvCxnSpPr>
        <p:spPr bwMode="auto">
          <a:xfrm>
            <a:off x="5580112" y="2276872"/>
            <a:ext cx="273630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utoUpdateAnimBg="0"/>
    </p:bldLst>
  </p:timing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D:\线性代数电子教案\模板.pot</Template>
  <TotalTime>756</TotalTime>
  <Words>33</Words>
  <Application>Microsoft Office PowerPoint</Application>
  <PresentationFormat>全屏显示(4:3)</PresentationFormat>
  <Paragraphs>18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模板</vt:lpstr>
      <vt:lpstr>Microsoft PowerPoint 97-2003 演示文稿</vt:lpstr>
      <vt:lpstr>Equation</vt:lpstr>
      <vt:lpstr>公式</vt:lpstr>
      <vt:lpstr>     第二节   矩阵分块及其运算</vt:lpstr>
      <vt:lpstr>一、矩阵的分块</vt:lpstr>
      <vt:lpstr>PowerPoint 演示文稿</vt:lpstr>
      <vt:lpstr>PowerPoint 演示文稿</vt:lpstr>
      <vt:lpstr>PowerPoint 演示文稿</vt:lpstr>
      <vt:lpstr>二、分块矩阵的运算规则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西安通信学院数学教研室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西安通信学院数学教研室</dc:creator>
  <cp:lastModifiedBy>dell</cp:lastModifiedBy>
  <cp:revision>92</cp:revision>
  <dcterms:created xsi:type="dcterms:W3CDTF">1990-03-25T13:43:48Z</dcterms:created>
  <dcterms:modified xsi:type="dcterms:W3CDTF">2016-12-06T02:39:16Z</dcterms:modified>
</cp:coreProperties>
</file>