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Default Extension="ppt" ContentType="application/vnd.ms-powerpoi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332" r:id="rId2"/>
    <p:sldId id="281" r:id="rId3"/>
    <p:sldId id="284" r:id="rId4"/>
    <p:sldId id="285" r:id="rId5"/>
    <p:sldId id="286" r:id="rId6"/>
    <p:sldId id="290" r:id="rId7"/>
    <p:sldId id="291" r:id="rId8"/>
    <p:sldId id="292" r:id="rId9"/>
    <p:sldId id="293" r:id="rId10"/>
    <p:sldId id="300" r:id="rId11"/>
    <p:sldId id="301" r:id="rId12"/>
    <p:sldId id="305" r:id="rId13"/>
    <p:sldId id="306" r:id="rId14"/>
    <p:sldId id="307" r:id="rId15"/>
    <p:sldId id="309" r:id="rId16"/>
    <p:sldId id="334" r:id="rId17"/>
    <p:sldId id="320" r:id="rId18"/>
    <p:sldId id="321" r:id="rId19"/>
    <p:sldId id="329" r:id="rId20"/>
    <p:sldId id="335" r:id="rId21"/>
    <p:sldId id="336" r:id="rId22"/>
    <p:sldId id="337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66FF"/>
    <a:srgbClr val="808000"/>
    <a:srgbClr val="006600"/>
    <a:srgbClr val="FF9900"/>
    <a:srgbClr val="800080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1054" autoAdjust="0"/>
  </p:normalViewPr>
  <p:slideViewPr>
    <p:cSldViewPr>
      <p:cViewPr varScale="1">
        <p:scale>
          <a:sx n="103" d="100"/>
          <a:sy n="103" d="100"/>
        </p:scale>
        <p:origin x="-2076" y="-96"/>
      </p:cViewPr>
      <p:guideLst>
        <p:guide orient="horz" pos="1776"/>
        <p:guide pos="1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0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9.wmf"/><Relationship Id="rId5" Type="http://schemas.openxmlformats.org/officeDocument/2006/relationships/image" Target="../media/image31.wmf"/><Relationship Id="rId4" Type="http://schemas.openxmlformats.org/officeDocument/2006/relationships/image" Target="../media/image3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48.wmf"/><Relationship Id="rId4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10" Type="http://schemas.openxmlformats.org/officeDocument/2006/relationships/image" Target="../media/image68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9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4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5165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516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277813"/>
            <a:ext cx="7772400" cy="58531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352800" y="6248400"/>
            <a:ext cx="2971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781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0377B7-E8F6-491C-9D7F-264F1A84493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20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4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wipe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Microsoft_Office_PowerPoint_97-2003_____5.ppt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Microsoft_Office_PowerPoint_97-2003_____6.ppt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Relationship Id="rId9" Type="http://schemas.openxmlformats.org/officeDocument/2006/relationships/oleObject" Target="../embeddings/Microsoft_Office_PowerPoint_97-2003_____7.ppt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Microsoft_Office_PowerPoint_97-2003_____8.ppt"/><Relationship Id="rId4" Type="http://schemas.openxmlformats.org/officeDocument/2006/relationships/oleObject" Target="../embeddings/oleObject5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1.bin"/><Relationship Id="rId11" Type="http://schemas.openxmlformats.org/officeDocument/2006/relationships/oleObject" Target="../embeddings/oleObject66.bin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59.bin"/><Relationship Id="rId9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1.bin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69.bin"/><Relationship Id="rId9" Type="http://schemas.openxmlformats.org/officeDocument/2006/relationships/oleObject" Target="../embeddings/oleObject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80.bin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9.bin"/><Relationship Id="rId5" Type="http://schemas.openxmlformats.org/officeDocument/2006/relationships/oleObject" Target="../embeddings/oleObject88.bin"/><Relationship Id="rId4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PowerPoint_97-2003_____1.ppt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9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6.bin"/><Relationship Id="rId5" Type="http://schemas.openxmlformats.org/officeDocument/2006/relationships/oleObject" Target="../embeddings/oleObject95.bin"/><Relationship Id="rId4" Type="http://schemas.openxmlformats.org/officeDocument/2006/relationships/oleObject" Target="../embeddings/oleObject9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Microsoft_Office_PowerPoint_97-2003_____3.ppt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Microsoft_Office_PowerPoint_97-2003_____4.ppt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611188" y="266700"/>
            <a:ext cx="51149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0" lang="zh-CN" altLang="en-US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问题的引入：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828154" y="2212412"/>
            <a:ext cx="950595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tabLst>
                <a:tab pos="228600" algn="l"/>
              </a:tabLst>
            </a:pPr>
            <a:r>
              <a:rPr kumimoji="0" lang="zh-CN" altLang="en-US" b="1" dirty="0"/>
              <a:t>性质</a:t>
            </a:r>
            <a:r>
              <a:rPr kumimoji="0" lang="en-US" altLang="zh-CN" b="1" dirty="0"/>
              <a:t>(</a:t>
            </a:r>
            <a:r>
              <a:rPr kumimoji="0" lang="zh-CN" altLang="en-US" b="1" dirty="0"/>
              <a:t>如长度、夹角</a:t>
            </a:r>
            <a:r>
              <a:rPr kumimoji="0" lang="en-US" altLang="zh-CN" b="1" dirty="0"/>
              <a:t>)</a:t>
            </a:r>
            <a:r>
              <a:rPr kumimoji="0" lang="zh-CN" altLang="en-US" b="1" dirty="0"/>
              <a:t>等在一般线性空间中没有涉及</a:t>
            </a:r>
            <a:r>
              <a:rPr kumimoji="0" lang="en-US" altLang="zh-CN" b="1" dirty="0"/>
              <a:t>.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899592" y="1700808"/>
            <a:ext cx="5472112" cy="469900"/>
            <a:chOff x="431" y="1117"/>
            <a:chExt cx="3447" cy="296"/>
          </a:xfrm>
        </p:grpSpPr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431" y="1117"/>
              <a:ext cx="344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zh-CN" altLang="en-US" b="1" dirty="0"/>
                <a:t>其具体模型为几何空间　  、</a:t>
              </a:r>
            </a:p>
          </p:txBody>
        </p:sp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2426" y="1117"/>
            <a:ext cx="712" cy="296"/>
          </p:xfrm>
          <a:graphic>
            <a:graphicData uri="http://schemas.openxmlformats.org/presentationml/2006/ole">
              <p:oleObj spid="_x0000_s152580" name="Equation" r:id="rId3" imgW="1130040" imgH="469800" progId="Equation.DSMT4">
                <p:embed/>
              </p:oleObj>
            </a:graphicData>
          </a:graphic>
        </p:graphicFrame>
      </p:grp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899592" y="1052736"/>
            <a:ext cx="95773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b="1" dirty="0"/>
              <a:t> </a:t>
            </a:r>
            <a:r>
              <a:rPr kumimoji="0" lang="en-US" altLang="zh-CN" b="1" dirty="0"/>
              <a:t>1</a:t>
            </a:r>
            <a:r>
              <a:rPr kumimoji="0" lang="zh-CN" altLang="en-US" b="1" dirty="0"/>
              <a:t>、线性空间中，向量之间的基本运算为线性运算，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5364088" y="1700808"/>
            <a:ext cx="5111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b="1" dirty="0"/>
              <a:t>但几何空间的度量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331392" y="4235674"/>
            <a:ext cx="2809875" cy="474662"/>
            <a:chOff x="657" y="2795"/>
            <a:chExt cx="1770" cy="299"/>
          </a:xfrm>
        </p:grpSpPr>
        <p:graphicFrame>
          <p:nvGraphicFramePr>
            <p:cNvPr id="4110" name="Object 14"/>
            <p:cNvGraphicFramePr>
              <a:graphicFrameLocks noChangeAspect="1"/>
            </p:cNvGraphicFramePr>
            <p:nvPr/>
          </p:nvGraphicFramePr>
          <p:xfrm>
            <a:off x="1474" y="2795"/>
            <a:ext cx="953" cy="299"/>
          </p:xfrm>
          <a:graphic>
            <a:graphicData uri="http://schemas.openxmlformats.org/presentationml/2006/ole">
              <p:oleObj spid="_x0000_s152579" name="Equation" r:id="rId4" imgW="1701720" imgH="533160" progId="Equation.DSMT4">
                <p:embed/>
              </p:oleObj>
            </a:graphicData>
          </a:graphic>
        </p:graphicFrame>
        <p:sp>
          <p:nvSpPr>
            <p:cNvPr id="4114" name="Rectangle 18"/>
            <p:cNvSpPr>
              <a:spLocks noChangeArrowheads="1"/>
            </p:cNvSpPr>
            <p:nvPr/>
          </p:nvSpPr>
          <p:spPr bwMode="auto">
            <a:xfrm>
              <a:off x="657" y="2795"/>
              <a:ext cx="15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400" b="1"/>
                <a:t>长度：</a:t>
              </a:r>
            </a:p>
          </p:txBody>
        </p:sp>
      </p:grpSp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828154" y="3514949"/>
            <a:ext cx="7127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b="1"/>
              <a:t>都可以通过内积反映出来：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1259954" y="4738911"/>
            <a:ext cx="5300663" cy="884238"/>
            <a:chOff x="657" y="3067"/>
            <a:chExt cx="3339" cy="557"/>
          </a:xfrm>
        </p:grpSpPr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1176" y="3067"/>
            <a:ext cx="2820" cy="557"/>
          </p:xfrm>
          <a:graphic>
            <a:graphicData uri="http://schemas.openxmlformats.org/presentationml/2006/ole">
              <p:oleObj spid="_x0000_s152578" name="Equation" r:id="rId5" imgW="4825800" imgH="952200" progId="Equation.DSMT4">
                <p:embed/>
              </p:oleObj>
            </a:graphicData>
          </a:graphic>
        </p:graphicFrame>
        <p:sp>
          <p:nvSpPr>
            <p:cNvPr id="4116" name="Rectangle 20"/>
            <p:cNvSpPr>
              <a:spLocks noChangeArrowheads="1"/>
            </p:cNvSpPr>
            <p:nvPr/>
          </p:nvSpPr>
          <p:spPr bwMode="auto">
            <a:xfrm>
              <a:off x="657" y="3112"/>
              <a:ext cx="217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zh-CN" altLang="en-US" sz="2400" b="1" dirty="0"/>
                <a:t>夹角</a:t>
              </a:r>
              <a:r>
                <a:rPr kumimoji="0" lang="zh-CN" altLang="en-US" b="1" dirty="0"/>
                <a:t>　　　    </a:t>
              </a:r>
              <a:r>
                <a:rPr kumimoji="0" lang="zh-CN" altLang="en-US" sz="2400" b="1" dirty="0"/>
                <a:t>：</a:t>
              </a:r>
            </a:p>
          </p:txBody>
        </p:sp>
      </p:grpSp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1044054" y="2938686"/>
            <a:ext cx="94599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b="1"/>
              <a:t>2</a:t>
            </a:r>
            <a:r>
              <a:rPr kumimoji="0" lang="zh-CN" altLang="en-US" b="1"/>
              <a:t>、在解析几何中，向量的长度，夹角等度量性质</a:t>
            </a:r>
          </a:p>
        </p:txBody>
      </p:sp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899592" y="5675536"/>
            <a:ext cx="96567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b="1"/>
              <a:t>3</a:t>
            </a:r>
            <a:r>
              <a:rPr kumimoji="0" lang="zh-CN" altLang="en-US" b="1"/>
              <a:t>、几何空间中向量的内积具有比较明显的代数性质</a:t>
            </a:r>
            <a:r>
              <a:rPr kumimoji="0" lang="en-US" altLang="zh-CN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/>
      <p:bldP spid="4101" grpId="0"/>
      <p:bldP spid="4103" grpId="0"/>
      <p:bldP spid="4105" grpId="0"/>
      <p:bldP spid="4115" grpId="0"/>
      <p:bldP spid="4117" grpId="0"/>
      <p:bldP spid="412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2124075" y="1341438"/>
            <a:ext cx="7927975" cy="519112"/>
            <a:chOff x="1429" y="754"/>
            <a:chExt cx="4994" cy="327"/>
          </a:xfrm>
        </p:grpSpPr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1429" y="754"/>
              <a:ext cx="49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sz="2800" b="1"/>
                <a:t>设</a:t>
              </a:r>
              <a:r>
                <a:rPr kumimoji="0" lang="en-US" altLang="zh-CN" sz="2800" b="1"/>
                <a:t>V</a:t>
              </a:r>
              <a:r>
                <a:rPr kumimoji="0" lang="zh-CN" altLang="en-US" sz="2800" b="1"/>
                <a:t>为欧氏空间，        为</a:t>
              </a:r>
              <a:r>
                <a:rPr kumimoji="0" lang="en-US" altLang="zh-CN" sz="2800" b="1"/>
                <a:t>V</a:t>
              </a:r>
              <a:r>
                <a:rPr kumimoji="0" lang="zh-CN" altLang="en-US" sz="2800" b="1"/>
                <a:t>中任意两非零</a:t>
              </a:r>
            </a:p>
          </p:txBody>
        </p:sp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3128" y="799"/>
            <a:ext cx="528" cy="240"/>
          </p:xfrm>
          <a:graphic>
            <a:graphicData uri="http://schemas.openxmlformats.org/presentationml/2006/ole">
              <p:oleObj spid="_x0000_s113669" name="Equation" r:id="rId3" imgW="838080" imgH="380880" progId="Equation.DSMT4">
                <p:embed/>
              </p:oleObj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755650" y="2205038"/>
            <a:ext cx="5327650" cy="519112"/>
            <a:chOff x="431" y="1253"/>
            <a:chExt cx="3356" cy="327"/>
          </a:xfrm>
        </p:grpSpPr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31" y="1253"/>
              <a:ext cx="33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zh-CN" altLang="en-US" sz="2800" b="1"/>
                <a:t>向量，         的</a:t>
              </a:r>
              <a:r>
                <a:rPr kumimoji="0" lang="zh-CN" altLang="en-US" sz="2800" b="1">
                  <a:solidFill>
                    <a:srgbClr val="CC0000"/>
                  </a:solidFill>
                  <a:ea typeface="黑体" pitchFamily="2" charset="-122"/>
                </a:rPr>
                <a:t>夹角</a:t>
              </a:r>
              <a:r>
                <a:rPr kumimoji="0" lang="zh-CN" altLang="en-US" sz="2800" b="1"/>
                <a:t>定义为 </a:t>
              </a:r>
            </a:p>
          </p:txBody>
        </p:sp>
        <p:graphicFrame>
          <p:nvGraphicFramePr>
            <p:cNvPr id="24591" name="Object 15"/>
            <p:cNvGraphicFramePr>
              <a:graphicFrameLocks noChangeAspect="1"/>
            </p:cNvGraphicFramePr>
            <p:nvPr/>
          </p:nvGraphicFramePr>
          <p:xfrm>
            <a:off x="1111" y="1298"/>
            <a:ext cx="528" cy="240"/>
          </p:xfrm>
          <a:graphic>
            <a:graphicData uri="http://schemas.openxmlformats.org/presentationml/2006/ole">
              <p:oleObj spid="_x0000_s113668" name="Equation" r:id="rId4" imgW="838080" imgH="380880" progId="Equation.DSMT4">
                <p:embed/>
              </p:oleObj>
            </a:graphicData>
          </a:graphic>
        </p:graphicFrame>
      </p:grp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611188" y="333375"/>
            <a:ext cx="9432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32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kumimoji="0" lang="zh-CN" altLang="en-US" sz="32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欧氏</a:t>
            </a:r>
            <a:r>
              <a:rPr kumimoji="0" lang="zh-CN" altLang="en-US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空间中两非零向量的夹角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755650" y="1268413"/>
            <a:ext cx="3095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：</a:t>
            </a:r>
            <a:endParaRPr kumimoji="0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2339975" y="3141663"/>
          <a:ext cx="3962400" cy="952500"/>
        </p:xfrm>
        <a:graphic>
          <a:graphicData uri="http://schemas.openxmlformats.org/presentationml/2006/ole">
            <p:oleObj spid="_x0000_s113666" name="Equation" r:id="rId5" imgW="3962160" imgH="952200" progId="Equation.DSMT4">
              <p:embed/>
            </p:oleObj>
          </a:graphicData>
        </a:graphic>
      </p:graphicFrame>
      <p:graphicFrame>
        <p:nvGraphicFramePr>
          <p:cNvPr id="24613" name="Object 37"/>
          <p:cNvGraphicFramePr>
            <a:graphicFrameLocks noChangeAspect="1"/>
          </p:cNvGraphicFramePr>
          <p:nvPr/>
        </p:nvGraphicFramePr>
        <p:xfrm>
          <a:off x="2555875" y="4508500"/>
          <a:ext cx="2565400" cy="495300"/>
        </p:xfrm>
        <a:graphic>
          <a:graphicData uri="http://schemas.openxmlformats.org/presentationml/2006/ole">
            <p:oleObj spid="_x0000_s113667" name="Equation" r:id="rId6" imgW="2565360" imgH="495000" progId="Equation.DSMT4">
              <p:embed/>
            </p:oleObj>
          </a:graphicData>
        </a:graphic>
      </p:graphicFrame>
      <p:graphicFrame>
        <p:nvGraphicFramePr>
          <p:cNvPr id="113671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08304" y="2132856"/>
          <a:ext cx="914400" cy="792162"/>
        </p:xfrm>
        <a:graphic>
          <a:graphicData uri="http://schemas.openxmlformats.org/presentationml/2006/ole">
            <p:oleObj spid="_x0000_s113671" name="演示文稿" showAsIcon="1" r:id="rId7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/>
      <p:bldP spid="245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755650" y="3911134"/>
            <a:ext cx="71278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0" lang="en-US" altLang="zh-CN" sz="2800" b="1"/>
              <a:t>①  </a:t>
            </a:r>
            <a:r>
              <a:rPr kumimoji="0" lang="zh-CN" altLang="en-US" sz="2800" b="1"/>
              <a:t>零向量与任意向量正交</a:t>
            </a:r>
            <a:r>
              <a:rPr kumimoji="0" lang="en-US" altLang="zh-CN" sz="2800" b="1"/>
              <a:t>.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684213" y="3068638"/>
            <a:ext cx="2232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2800" b="1">
                <a:solidFill>
                  <a:srgbClr val="000099"/>
                </a:solidFill>
                <a:ea typeface="黑体" pitchFamily="2" charset="-122"/>
              </a:rPr>
              <a:t>注：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755650" y="4560888"/>
            <a:ext cx="8066088" cy="838200"/>
            <a:chOff x="521" y="1117"/>
            <a:chExt cx="5081" cy="528"/>
          </a:xfrm>
        </p:grpSpPr>
        <p:sp>
          <p:nvSpPr>
            <p:cNvPr id="30733" name="Rectangle 13"/>
            <p:cNvSpPr>
              <a:spLocks noChangeArrowheads="1"/>
            </p:cNvSpPr>
            <p:nvPr/>
          </p:nvSpPr>
          <p:spPr bwMode="auto">
            <a:xfrm>
              <a:off x="521" y="1252"/>
              <a:ext cx="508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en-US" altLang="zh-CN" sz="2800" b="1"/>
                <a:t>②        </a:t>
              </a:r>
              <a:r>
                <a:rPr kumimoji="0" lang="zh-CN" altLang="en-US" sz="2800" b="1"/>
                <a:t>                              　　即　                      </a:t>
              </a:r>
              <a:r>
                <a:rPr kumimoji="0" lang="en-US" altLang="zh-CN" sz="2800" b="1"/>
                <a:t>.</a:t>
              </a:r>
            </a:p>
          </p:txBody>
        </p:sp>
        <p:graphicFrame>
          <p:nvGraphicFramePr>
            <p:cNvPr id="30734" name="Object 14"/>
            <p:cNvGraphicFramePr>
              <a:graphicFrameLocks noChangeAspect="1"/>
            </p:cNvGraphicFramePr>
            <p:nvPr/>
          </p:nvGraphicFramePr>
          <p:xfrm>
            <a:off x="975" y="1117"/>
            <a:ext cx="2312" cy="528"/>
          </p:xfrm>
          <a:graphic>
            <a:graphicData uri="http://schemas.openxmlformats.org/presentationml/2006/ole">
              <p:oleObj spid="_x0000_s114695" name="Equation" r:id="rId3" imgW="3670200" imgH="838080" progId="Equation.DSMT4">
                <p:embed/>
              </p:oleObj>
            </a:graphicData>
          </a:graphic>
        </p:graphicFrame>
        <p:graphicFrame>
          <p:nvGraphicFramePr>
            <p:cNvPr id="30735" name="Object 15"/>
            <p:cNvGraphicFramePr>
              <a:graphicFrameLocks noChangeAspect="1"/>
            </p:cNvGraphicFramePr>
            <p:nvPr/>
          </p:nvGraphicFramePr>
          <p:xfrm>
            <a:off x="3696" y="1298"/>
            <a:ext cx="1232" cy="240"/>
          </p:xfrm>
          <a:graphic>
            <a:graphicData uri="http://schemas.openxmlformats.org/presentationml/2006/ole">
              <p:oleObj spid="_x0000_s114696" name="Equation" r:id="rId4" imgW="1955520" imgH="380880" progId="Equation.DSMT4">
                <p:embed/>
              </p:oleObj>
            </a:graphicData>
          </a:graphic>
        </p:graphicFrame>
        <p:sp>
          <p:nvSpPr>
            <p:cNvPr id="30737" name="AutoShape 17"/>
            <p:cNvSpPr>
              <a:spLocks noChangeArrowheads="1"/>
            </p:cNvSpPr>
            <p:nvPr/>
          </p:nvSpPr>
          <p:spPr bwMode="auto">
            <a:xfrm>
              <a:off x="1632" y="1344"/>
              <a:ext cx="499" cy="136"/>
            </a:xfrm>
            <a:prstGeom prst="leftRightArrow">
              <a:avLst>
                <a:gd name="adj1" fmla="val 50000"/>
                <a:gd name="adj2" fmla="val 7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1908175" y="619122"/>
            <a:ext cx="7777163" cy="523874"/>
            <a:chOff x="1247" y="2477"/>
            <a:chExt cx="4899" cy="330"/>
          </a:xfrm>
        </p:grpSpPr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1247" y="2477"/>
              <a:ext cx="4899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sz="2800" b="1"/>
                <a:t>设          为欧氏空间中两个向量，若内积 </a:t>
              </a:r>
            </a:p>
          </p:txBody>
        </p:sp>
        <p:graphicFrame>
          <p:nvGraphicFramePr>
            <p:cNvPr id="30752" name="Object 32"/>
            <p:cNvGraphicFramePr>
              <a:graphicFrameLocks noChangeAspect="1"/>
            </p:cNvGraphicFramePr>
            <p:nvPr/>
          </p:nvGraphicFramePr>
          <p:xfrm>
            <a:off x="1565" y="2523"/>
            <a:ext cx="528" cy="240"/>
          </p:xfrm>
          <a:graphic>
            <a:graphicData uri="http://schemas.openxmlformats.org/presentationml/2006/ole">
              <p:oleObj spid="_x0000_s114694" name="Equation" r:id="rId5" imgW="838080" imgH="380880" progId="Equation.DSMT4">
                <p:embed/>
              </p:oleObj>
            </a:graphicData>
          </a:graphic>
        </p:graphicFrame>
      </p:grpSp>
      <p:graphicFrame>
        <p:nvGraphicFramePr>
          <p:cNvPr id="30753" name="Object 33"/>
          <p:cNvGraphicFramePr>
            <a:graphicFrameLocks noChangeAspect="1"/>
          </p:cNvGraphicFramePr>
          <p:nvPr/>
        </p:nvGraphicFramePr>
        <p:xfrm>
          <a:off x="2555875" y="1412875"/>
          <a:ext cx="1498600" cy="495300"/>
        </p:xfrm>
        <a:graphic>
          <a:graphicData uri="http://schemas.openxmlformats.org/presentationml/2006/ole">
            <p:oleObj spid="_x0000_s114690" name="Equation" r:id="rId6" imgW="1498320" imgH="495000" progId="Equation.DSMT4">
              <p:embed/>
            </p:oleObj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55650" y="2203445"/>
            <a:ext cx="7273925" cy="523874"/>
            <a:chOff x="521" y="3338"/>
            <a:chExt cx="4582" cy="330"/>
          </a:xfrm>
        </p:grpSpPr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521" y="3338"/>
              <a:ext cx="45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sz="2800" b="1"/>
                <a:t>则称    与    </a:t>
              </a:r>
              <a:r>
                <a:rPr kumimoji="0" lang="zh-CN" altLang="en-US" sz="2800" b="1">
                  <a:solidFill>
                    <a:srgbClr val="CC0000"/>
                  </a:solidFill>
                  <a:ea typeface="黑体" pitchFamily="2" charset="-122"/>
                </a:rPr>
                <a:t>正交</a:t>
              </a:r>
              <a:r>
                <a:rPr kumimoji="0" lang="zh-CN" altLang="en-US" sz="2800" b="1"/>
                <a:t>或</a:t>
              </a:r>
              <a:r>
                <a:rPr kumimoji="0" lang="zh-CN" altLang="en-US" sz="2800" b="1">
                  <a:solidFill>
                    <a:srgbClr val="CC0000"/>
                  </a:solidFill>
                  <a:ea typeface="黑体" pitchFamily="2" charset="-122"/>
                </a:rPr>
                <a:t>互相垂直</a:t>
              </a:r>
              <a:r>
                <a:rPr kumimoji="0" lang="zh-CN" altLang="en-US" sz="2800" b="1"/>
                <a:t>，记作 </a:t>
              </a:r>
            </a:p>
          </p:txBody>
        </p:sp>
        <p:graphicFrame>
          <p:nvGraphicFramePr>
            <p:cNvPr id="30756" name="Object 36"/>
            <p:cNvGraphicFramePr>
              <a:graphicFrameLocks noChangeAspect="1"/>
            </p:cNvGraphicFramePr>
            <p:nvPr/>
          </p:nvGraphicFramePr>
          <p:xfrm>
            <a:off x="1065" y="3440"/>
            <a:ext cx="176" cy="152"/>
          </p:xfrm>
          <a:graphic>
            <a:graphicData uri="http://schemas.openxmlformats.org/presentationml/2006/ole">
              <p:oleObj spid="_x0000_s114691" name="Equation" r:id="rId7" imgW="279360" imgH="241200" progId="Equation.DSMT4">
                <p:embed/>
              </p:oleObj>
            </a:graphicData>
          </a:graphic>
        </p:graphicFrame>
        <p:graphicFrame>
          <p:nvGraphicFramePr>
            <p:cNvPr id="30757" name="Object 37"/>
            <p:cNvGraphicFramePr>
              <a:graphicFrameLocks noChangeAspect="1"/>
            </p:cNvGraphicFramePr>
            <p:nvPr/>
          </p:nvGraphicFramePr>
          <p:xfrm>
            <a:off x="1474" y="3394"/>
            <a:ext cx="184" cy="240"/>
          </p:xfrm>
          <a:graphic>
            <a:graphicData uri="http://schemas.openxmlformats.org/presentationml/2006/ole">
              <p:oleObj spid="_x0000_s114692" name="Equation" r:id="rId8" imgW="291960" imgH="380880" progId="Equation.DSMT4">
                <p:embed/>
              </p:oleObj>
            </a:graphicData>
          </a:graphic>
        </p:graphicFrame>
        <p:graphicFrame>
          <p:nvGraphicFramePr>
            <p:cNvPr id="30758" name="Object 38"/>
            <p:cNvGraphicFramePr>
              <a:graphicFrameLocks noChangeAspect="1"/>
            </p:cNvGraphicFramePr>
            <p:nvPr/>
          </p:nvGraphicFramePr>
          <p:xfrm>
            <a:off x="4059" y="3385"/>
            <a:ext cx="664" cy="248"/>
          </p:xfrm>
          <a:graphic>
            <a:graphicData uri="http://schemas.openxmlformats.org/presentationml/2006/ole">
              <p:oleObj spid="_x0000_s114693" name="Equation" r:id="rId9" imgW="1054080" imgH="393480" progId="Equation.DSMT4">
                <p:embed/>
              </p:oleObj>
            </a:graphicData>
          </a:graphic>
        </p:graphicFrame>
      </p:grpSp>
      <p:sp>
        <p:nvSpPr>
          <p:cNvPr id="30759" name="Rectangle 39"/>
          <p:cNvSpPr>
            <a:spLocks noChangeArrowheads="1"/>
          </p:cNvSpPr>
          <p:nvPr/>
        </p:nvSpPr>
        <p:spPr bwMode="auto">
          <a:xfrm>
            <a:off x="612775" y="549275"/>
            <a:ext cx="30956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定义</a:t>
            </a:r>
            <a:r>
              <a:rPr kumimoji="0" lang="zh-CN" altLang="en-US" sz="2800" b="1" dirty="0" smtClean="0">
                <a:latin typeface="黑体" pitchFamily="2" charset="-122"/>
                <a:ea typeface="黑体" pitchFamily="2" charset="-122"/>
              </a:rPr>
              <a:t>：</a:t>
            </a:r>
            <a:endParaRPr kumimoji="0"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6" grpId="0"/>
      <p:bldP spid="307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755650" y="388938"/>
            <a:ext cx="8064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三</a:t>
            </a:r>
            <a:r>
              <a:rPr kumimoji="0" lang="zh-CN" altLang="en-US" sz="36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、标准</a:t>
            </a:r>
            <a:r>
              <a:rPr kumimoji="0" lang="zh-CN" altLang="en-US" sz="36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正交</a:t>
            </a:r>
            <a:endParaRPr kumimoji="0" lang="zh-CN" altLang="en-US" sz="3600" b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>
            <a:off x="1331640" y="2564904"/>
            <a:ext cx="7200900" cy="519113"/>
            <a:chOff x="521" y="1117"/>
            <a:chExt cx="4536" cy="327"/>
          </a:xfrm>
        </p:grpSpPr>
        <p:sp>
          <p:nvSpPr>
            <p:cNvPr id="4" name="Rectangle 60"/>
            <p:cNvSpPr>
              <a:spLocks noChangeArrowheads="1"/>
            </p:cNvSpPr>
            <p:nvPr/>
          </p:nvSpPr>
          <p:spPr bwMode="auto">
            <a:xfrm>
              <a:off x="521" y="1117"/>
              <a:ext cx="45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/>
                <a:t>设Ｖ为欧氏空间，非零向量</a:t>
              </a:r>
            </a:p>
          </p:txBody>
        </p:sp>
        <p:graphicFrame>
          <p:nvGraphicFramePr>
            <p:cNvPr id="5" name="Object 61"/>
            <p:cNvGraphicFramePr>
              <a:graphicFrameLocks noChangeAspect="1"/>
            </p:cNvGraphicFramePr>
            <p:nvPr/>
          </p:nvGraphicFramePr>
          <p:xfrm>
            <a:off x="3334" y="1162"/>
            <a:ext cx="1624" cy="272"/>
          </p:xfrm>
          <a:graphic>
            <a:graphicData uri="http://schemas.openxmlformats.org/presentationml/2006/ole">
              <p:oleObj spid="_x0000_s124930" name="Equation" r:id="rId3" imgW="2577960" imgH="431640" progId="Equation.DSMT4">
                <p:embed/>
              </p:oleObj>
            </a:graphicData>
          </a:graphic>
        </p:graphicFrame>
      </p:grp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260202" y="5085854"/>
            <a:ext cx="6624638" cy="519113"/>
            <a:chOff x="521" y="2478"/>
            <a:chExt cx="4173" cy="327"/>
          </a:xfrm>
        </p:grpSpPr>
        <p:sp>
          <p:nvSpPr>
            <p:cNvPr id="7" name="Rectangle 63"/>
            <p:cNvSpPr>
              <a:spLocks noChangeArrowheads="1"/>
            </p:cNvSpPr>
            <p:nvPr/>
          </p:nvSpPr>
          <p:spPr bwMode="auto">
            <a:xfrm>
              <a:off x="521" y="2478"/>
              <a:ext cx="417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800" b="1"/>
                <a:t>① </a:t>
              </a:r>
              <a:r>
                <a:rPr kumimoji="1" lang="zh-CN" altLang="en-US" sz="2800" b="1"/>
                <a:t>若              则     是正交向量组</a:t>
              </a:r>
              <a:r>
                <a:rPr kumimoji="1" lang="en-US" altLang="zh-CN" sz="2800" b="1"/>
                <a:t>.</a:t>
              </a:r>
            </a:p>
          </p:txBody>
        </p:sp>
        <p:graphicFrame>
          <p:nvGraphicFramePr>
            <p:cNvPr id="8" name="Object 64"/>
            <p:cNvGraphicFramePr>
              <a:graphicFrameLocks noChangeAspect="1"/>
            </p:cNvGraphicFramePr>
            <p:nvPr/>
          </p:nvGraphicFramePr>
          <p:xfrm>
            <a:off x="1202" y="2523"/>
            <a:ext cx="584" cy="248"/>
          </p:xfrm>
          <a:graphic>
            <a:graphicData uri="http://schemas.openxmlformats.org/presentationml/2006/ole">
              <p:oleObj spid="_x0000_s124931" name="Equation" r:id="rId4" imgW="927000" imgH="393480" progId="Equation.DSMT4">
                <p:embed/>
              </p:oleObj>
            </a:graphicData>
          </a:graphic>
        </p:graphicFrame>
        <p:graphicFrame>
          <p:nvGraphicFramePr>
            <p:cNvPr id="9" name="Object 65"/>
            <p:cNvGraphicFramePr>
              <a:graphicFrameLocks noChangeAspect="1"/>
            </p:cNvGraphicFramePr>
            <p:nvPr/>
          </p:nvGraphicFramePr>
          <p:xfrm>
            <a:off x="2200" y="2568"/>
            <a:ext cx="176" cy="152"/>
          </p:xfrm>
          <a:graphic>
            <a:graphicData uri="http://schemas.openxmlformats.org/presentationml/2006/ole">
              <p:oleObj spid="_x0000_s124932" name="Equation" r:id="rId5" imgW="279360" imgH="241200" progId="Equation.DSMT4">
                <p:embed/>
              </p:oleObj>
            </a:graphicData>
          </a:graphic>
        </p:graphicFrame>
      </p:grpSp>
      <p:sp>
        <p:nvSpPr>
          <p:cNvPr id="10" name="Rectangle 66"/>
          <p:cNvSpPr>
            <a:spLocks noChangeArrowheads="1"/>
          </p:cNvSpPr>
          <p:nvPr/>
        </p:nvSpPr>
        <p:spPr bwMode="auto">
          <a:xfrm>
            <a:off x="1260202" y="5804992"/>
            <a:ext cx="7129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800" b="1"/>
              <a:t>② </a:t>
            </a:r>
            <a:r>
              <a:rPr kumimoji="1" lang="zh-CN" altLang="en-US" sz="2800" b="1"/>
              <a:t>正交向量组必是线性无关向量组</a:t>
            </a:r>
            <a:r>
              <a:rPr kumimoji="1" lang="en-US" altLang="zh-CN" sz="2800" b="1"/>
              <a:t>.</a:t>
            </a:r>
          </a:p>
        </p:txBody>
      </p:sp>
      <p:sp>
        <p:nvSpPr>
          <p:cNvPr id="11" name="Rectangle 69"/>
          <p:cNvSpPr>
            <a:spLocks noChangeArrowheads="1"/>
          </p:cNvSpPr>
          <p:nvPr/>
        </p:nvSpPr>
        <p:spPr bwMode="auto">
          <a:xfrm>
            <a:off x="755576" y="1124744"/>
            <a:ext cx="7056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itchFamily="2" charset="-122"/>
                <a:ea typeface="黑体" pitchFamily="2" charset="-122"/>
              </a:rPr>
              <a:t>正交</a:t>
            </a:r>
            <a:r>
              <a:rPr lang="zh-CN" altLang="en-US" sz="36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itchFamily="2" charset="-122"/>
                <a:ea typeface="黑体" pitchFamily="2" charset="-122"/>
              </a:rPr>
              <a:t>向量组</a:t>
            </a:r>
            <a:endParaRPr lang="zh-CN" altLang="en-US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" name="Rectangle 70"/>
          <p:cNvSpPr>
            <a:spLocks noChangeArrowheads="1"/>
          </p:cNvSpPr>
          <p:nvPr/>
        </p:nvSpPr>
        <p:spPr bwMode="auto">
          <a:xfrm>
            <a:off x="1331640" y="1772742"/>
            <a:ext cx="25923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定义：</a:t>
            </a: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1188765" y="3357067"/>
            <a:ext cx="81359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800" b="1"/>
              <a:t>如果它们两两正交，则称之为</a:t>
            </a:r>
            <a:r>
              <a:rPr kumimoji="1" lang="zh-CN" altLang="en-US" sz="2800" b="1">
                <a:solidFill>
                  <a:srgbClr val="CC0000"/>
                </a:solidFill>
                <a:ea typeface="黑体" pitchFamily="2" charset="-122"/>
              </a:rPr>
              <a:t>正交向量组</a:t>
            </a:r>
            <a:r>
              <a:rPr kumimoji="1" lang="en-US" altLang="zh-CN" sz="2800" b="1"/>
              <a:t>.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1404665" y="4293692"/>
            <a:ext cx="3168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注：</a:t>
            </a:r>
          </a:p>
        </p:txBody>
      </p:sp>
      <p:graphicFrame>
        <p:nvGraphicFramePr>
          <p:cNvPr id="124933" name="Object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68344" y="1052736"/>
          <a:ext cx="914400" cy="792162"/>
        </p:xfrm>
        <a:graphic>
          <a:graphicData uri="http://schemas.openxmlformats.org/presentationml/2006/ole">
            <p:oleObj spid="_x0000_s124933" name="演示文稿" showAsIcon="1" r:id="rId6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539750" y="4005263"/>
            <a:ext cx="8208963" cy="519112"/>
            <a:chOff x="385" y="3158"/>
            <a:chExt cx="5171" cy="327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385" y="3158"/>
              <a:ext cx="51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en-US" altLang="zh-CN" sz="2800" b="1">
                  <a:latin typeface="宋体" pitchFamily="2" charset="-122"/>
                </a:rPr>
                <a:t>④ </a:t>
              </a:r>
              <a:r>
                <a:rPr kumimoji="1" lang="en-US" altLang="zh-CN" sz="2800" b="1"/>
                <a:t>   </a:t>
              </a:r>
              <a:r>
                <a:rPr kumimoji="1" lang="zh-CN" altLang="en-US" sz="2800" b="1"/>
                <a:t>维欧氏空间中正交向量组所含向量个数</a:t>
              </a:r>
            </a:p>
          </p:txBody>
        </p:sp>
        <p:graphicFrame>
          <p:nvGraphicFramePr>
            <p:cNvPr id="4" name="Object 5"/>
            <p:cNvGraphicFramePr>
              <a:graphicFrameLocks noChangeAspect="1"/>
            </p:cNvGraphicFramePr>
            <p:nvPr/>
          </p:nvGraphicFramePr>
          <p:xfrm>
            <a:off x="4830" y="3249"/>
            <a:ext cx="384" cy="184"/>
          </p:xfrm>
          <a:graphic>
            <a:graphicData uri="http://schemas.openxmlformats.org/presentationml/2006/ole">
              <p:oleObj spid="_x0000_s125954" name="Equation" r:id="rId3" imgW="609480" imgH="291960" progId="Equation.DSMT4">
                <p:embed/>
              </p:oleObj>
            </a:graphicData>
          </a:graphic>
        </p:graphicFrame>
        <p:graphicFrame>
          <p:nvGraphicFramePr>
            <p:cNvPr id="5" name="Object 6"/>
            <p:cNvGraphicFramePr>
              <a:graphicFrameLocks noChangeAspect="1"/>
            </p:cNvGraphicFramePr>
            <p:nvPr/>
          </p:nvGraphicFramePr>
          <p:xfrm>
            <a:off x="793" y="3249"/>
            <a:ext cx="144" cy="152"/>
          </p:xfrm>
          <a:graphic>
            <a:graphicData uri="http://schemas.openxmlformats.org/presentationml/2006/ole">
              <p:oleObj spid="_x0000_s125955" name="Equation" r:id="rId4" imgW="228600" imgH="241200" progId="Equation.DSMT4">
                <p:embed/>
              </p:oleObj>
            </a:graphicData>
          </a:graphic>
        </p:graphicFrame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11188" y="476250"/>
            <a:ext cx="96488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en-US" altLang="zh-CN" sz="2800" b="1">
                <a:latin typeface="宋体" pitchFamily="2" charset="-122"/>
              </a:rPr>
              <a:t>③ </a:t>
            </a:r>
            <a:r>
              <a:rPr kumimoji="1" lang="zh-CN" altLang="en-US" sz="2800" b="1"/>
              <a:t>欧氏空间中线性无关向量组未必是正交向量组．</a:t>
            </a: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971550" y="2924175"/>
          <a:ext cx="2794000" cy="431800"/>
        </p:xfrm>
        <a:graphic>
          <a:graphicData uri="http://schemas.openxmlformats.org/presentationml/2006/ole">
            <p:oleObj spid="_x0000_s125956" name="Equation" r:id="rId5" imgW="2793960" imgH="431640" progId="Equation.DSMT4">
              <p:embed/>
            </p:oleObj>
          </a:graphicData>
        </a:graphic>
      </p:graphicFrame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684213" y="1268413"/>
            <a:ext cx="10091737" cy="520700"/>
            <a:chOff x="431" y="799"/>
            <a:chExt cx="6357" cy="328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/>
          </p:nvGraphicFramePr>
          <p:xfrm>
            <a:off x="1973" y="845"/>
            <a:ext cx="2400" cy="272"/>
          </p:xfrm>
          <a:graphic>
            <a:graphicData uri="http://schemas.openxmlformats.org/presentationml/2006/ole">
              <p:oleObj spid="_x0000_s125957" name="Equation" r:id="rId6" imgW="3809880" imgH="431640" progId="Equation.DSMT4">
                <p:embed/>
              </p:oleObj>
            </a:graphicData>
          </a:graphic>
        </p:graphicFrame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31" y="800"/>
              <a:ext cx="27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/>
                <a:t>例如：　　中</a:t>
              </a:r>
              <a:endParaRPr kumimoji="1" lang="zh-CN" altLang="en-US" sz="2800"/>
            </a:p>
          </p:txBody>
        </p:sp>
        <p:graphicFrame>
          <p:nvGraphicFramePr>
            <p:cNvPr id="11" name="Object 10"/>
            <p:cNvGraphicFramePr>
              <a:graphicFrameLocks noChangeAspect="1"/>
            </p:cNvGraphicFramePr>
            <p:nvPr/>
          </p:nvGraphicFramePr>
          <p:xfrm>
            <a:off x="1338" y="845"/>
            <a:ext cx="264" cy="240"/>
          </p:xfrm>
          <a:graphic>
            <a:graphicData uri="http://schemas.openxmlformats.org/presentationml/2006/ole">
              <p:oleObj spid="_x0000_s125958" name="Equation" r:id="rId7" imgW="419040" imgH="380880" progId="Equation.DSMT4">
                <p:embed/>
              </p:oleObj>
            </a:graphicData>
          </a:graphic>
        </p:graphicFrame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377" y="799"/>
              <a:ext cx="241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 b="1"/>
                <a:t>线性无关．</a:t>
              </a:r>
            </a:p>
          </p:txBody>
        </p:sp>
      </p:grp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755650" y="2060575"/>
            <a:ext cx="5832475" cy="519113"/>
            <a:chOff x="431" y="1389"/>
            <a:chExt cx="3674" cy="327"/>
          </a:xfrm>
        </p:grpSpPr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31" y="1389"/>
              <a:ext cx="36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2800" b="1"/>
                <a:t>但　　　不是正交向量组</a:t>
              </a:r>
              <a:r>
                <a:rPr kumimoji="1" lang="en-US" altLang="zh-CN" sz="2800" b="1"/>
                <a:t>.</a:t>
              </a:r>
            </a:p>
          </p:txBody>
        </p:sp>
        <p:graphicFrame>
          <p:nvGraphicFramePr>
            <p:cNvPr id="15" name="Object 16"/>
            <p:cNvGraphicFramePr>
              <a:graphicFrameLocks noChangeAspect="1"/>
            </p:cNvGraphicFramePr>
            <p:nvPr/>
          </p:nvGraphicFramePr>
          <p:xfrm>
            <a:off x="793" y="1389"/>
            <a:ext cx="528" cy="272"/>
          </p:xfrm>
          <a:graphic>
            <a:graphicData uri="http://schemas.openxmlformats.org/presentationml/2006/ole">
              <p:oleObj spid="_x0000_s125959" name="Equation" r:id="rId8" imgW="838080" imgH="431640" progId="Equation.DSMT4">
                <p:embed/>
              </p:oleObj>
            </a:graphicData>
          </a:graphic>
        </p:graphicFrame>
      </p:grp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014663"/>
          <a:ext cx="914400" cy="828675"/>
        </p:xfrm>
        <a:graphic>
          <a:graphicData uri="http://schemas.openxmlformats.org/presentationml/2006/ole">
            <p:oleObj spid="_x0000_s125960" name="演示文稿" showAsIcon="1" r:id="rId9" imgW="914400" imgH="82872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27088" y="1125538"/>
            <a:ext cx="6985000" cy="579437"/>
            <a:chOff x="476" y="572"/>
            <a:chExt cx="4400" cy="365"/>
          </a:xfrm>
        </p:grpSpPr>
        <p:sp>
          <p:nvSpPr>
            <p:cNvPr id="3" name="Rectangle 26"/>
            <p:cNvSpPr>
              <a:spLocks noChangeArrowheads="1"/>
            </p:cNvSpPr>
            <p:nvPr/>
          </p:nvSpPr>
          <p:spPr bwMode="auto">
            <a:xfrm>
              <a:off x="476" y="572"/>
              <a:ext cx="4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3200" b="1" dirty="0" smtClean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几何</a:t>
              </a:r>
              <a:r>
                <a:rPr lang="zh-CN" altLang="en-US" sz="3200" b="1" dirty="0">
                  <a:solidFill>
                    <a:schemeClr val="accent2"/>
                  </a:solidFill>
                  <a:latin typeface="黑体" pitchFamily="2" charset="-122"/>
                  <a:ea typeface="黑体" pitchFamily="2" charset="-122"/>
                </a:rPr>
                <a:t>空间　 中的情况</a:t>
              </a:r>
            </a:p>
          </p:txBody>
        </p:sp>
        <p:graphicFrame>
          <p:nvGraphicFramePr>
            <p:cNvPr id="4" name="Object 14"/>
            <p:cNvGraphicFramePr>
              <a:graphicFrameLocks noChangeAspect="1"/>
            </p:cNvGraphicFramePr>
            <p:nvPr/>
          </p:nvGraphicFramePr>
          <p:xfrm>
            <a:off x="1565" y="617"/>
            <a:ext cx="318" cy="289"/>
          </p:xfrm>
          <a:graphic>
            <a:graphicData uri="http://schemas.openxmlformats.org/presentationml/2006/ole">
              <p:oleObj spid="_x0000_s126978" name="Equation" r:id="rId3" imgW="419040" imgH="380880" progId="Equation.DSMT4">
                <p:embed/>
              </p:oleObj>
            </a:graphicData>
          </a:graphic>
        </p:graphicFrame>
      </p:grp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900113" y="1773238"/>
            <a:ext cx="5327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b="1"/>
              <a:t>在直角坐标系下</a:t>
            </a:r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1258888" y="2492375"/>
          <a:ext cx="5461000" cy="508000"/>
        </p:xfrm>
        <a:graphic>
          <a:graphicData uri="http://schemas.openxmlformats.org/presentationml/2006/ole">
            <p:oleObj spid="_x0000_s126979" name="Equation" r:id="rId4" imgW="5460840" imgH="507960" progId="Equation.DSMT4">
              <p:embed/>
            </p:oleObj>
          </a:graphicData>
        </a:graphic>
      </p:graphicFrame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755650" y="3213100"/>
            <a:ext cx="7488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kumimoji="1" lang="zh-CN" altLang="en-US" b="1"/>
              <a:t>是由单位向量构成的正交向量组，即</a:t>
            </a:r>
            <a:r>
              <a:rPr kumimoji="1" lang="zh-CN" altLang="en-US"/>
              <a:t> 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900113" y="404813"/>
            <a:ext cx="70564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600" b="1" dirty="0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、</a:t>
            </a:r>
            <a:r>
              <a:rPr lang="zh-CN" altLang="en-US" sz="3600" b="1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3600" b="1" smtClean="0">
                <a:solidFill>
                  <a:schemeClr val="accent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itchFamily="2" charset="-122"/>
                <a:ea typeface="黑体" pitchFamily="2" charset="-122"/>
              </a:rPr>
              <a:t>正交</a:t>
            </a:r>
            <a:endParaRPr lang="zh-CN" altLang="en-US" sz="3600" b="1" dirty="0">
              <a:solidFill>
                <a:schemeClr val="accent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1763713" y="4005263"/>
          <a:ext cx="3873500" cy="508000"/>
        </p:xfrm>
        <a:graphic>
          <a:graphicData uri="http://schemas.openxmlformats.org/presentationml/2006/ole">
            <p:oleObj spid="_x0000_s126980" name="Equation" r:id="rId5" imgW="3873240" imgH="507960" progId="Equation.DSMT4">
              <p:embed/>
            </p:oleObj>
          </a:graphicData>
        </a:graphic>
      </p:graphicFrame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827088" y="5516563"/>
            <a:ext cx="5227637" cy="592137"/>
            <a:chOff x="720" y="3203"/>
            <a:chExt cx="3293" cy="373"/>
          </a:xfrm>
        </p:grpSpPr>
        <p:graphicFrame>
          <p:nvGraphicFramePr>
            <p:cNvPr id="11" name="Object 21"/>
            <p:cNvGraphicFramePr>
              <a:graphicFrameLocks noChangeAspect="1"/>
            </p:cNvGraphicFramePr>
            <p:nvPr/>
          </p:nvGraphicFramePr>
          <p:xfrm>
            <a:off x="720" y="3203"/>
            <a:ext cx="568" cy="320"/>
          </p:xfrm>
          <a:graphic>
            <a:graphicData uri="http://schemas.openxmlformats.org/presentationml/2006/ole">
              <p:oleObj spid="_x0000_s126981" name="Equation" r:id="rId6" imgW="901440" imgH="507960" progId="Equation.DSMT4">
                <p:embed/>
              </p:oleObj>
            </a:graphicData>
          </a:graphic>
        </p:graphicFrame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1292" y="3249"/>
              <a:ext cx="27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b="1"/>
                <a:t>是      的一组基</a:t>
              </a:r>
              <a:r>
                <a:rPr kumimoji="1" lang="en-US" altLang="zh-CN" b="1"/>
                <a:t>.</a:t>
              </a:r>
            </a:p>
          </p:txBody>
        </p:sp>
        <p:graphicFrame>
          <p:nvGraphicFramePr>
            <p:cNvPr id="13" name="Object 24"/>
            <p:cNvGraphicFramePr>
              <a:graphicFrameLocks noChangeAspect="1"/>
            </p:cNvGraphicFramePr>
            <p:nvPr/>
          </p:nvGraphicFramePr>
          <p:xfrm>
            <a:off x="1610" y="3249"/>
            <a:ext cx="264" cy="240"/>
          </p:xfrm>
          <a:graphic>
            <a:graphicData uri="http://schemas.openxmlformats.org/presentationml/2006/ole">
              <p:oleObj spid="_x0000_s126982" name="Equation" r:id="rId7" imgW="419040" imgH="380880" progId="Equation.DSMT4">
                <p:embed/>
              </p:oleObj>
            </a:graphicData>
          </a:graphic>
        </p:graphicFrame>
      </p:grpSp>
      <p:graphicFrame>
        <p:nvGraphicFramePr>
          <p:cNvPr id="14" name="Object 28"/>
          <p:cNvGraphicFramePr>
            <a:graphicFrameLocks noChangeAspect="1"/>
          </p:cNvGraphicFramePr>
          <p:nvPr/>
        </p:nvGraphicFramePr>
        <p:xfrm>
          <a:off x="1835150" y="4797425"/>
          <a:ext cx="2159000" cy="508000"/>
        </p:xfrm>
        <a:graphic>
          <a:graphicData uri="http://schemas.openxmlformats.org/presentationml/2006/ole">
            <p:oleObj spid="_x0000_s126983" name="Equation" r:id="rId8" imgW="2158920" imgH="50796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45" name="Rectangle 17"/>
          <p:cNvSpPr>
            <a:spLocks noChangeArrowheads="1"/>
          </p:cNvSpPr>
          <p:nvPr/>
        </p:nvSpPr>
        <p:spPr bwMode="auto">
          <a:xfrm>
            <a:off x="827088" y="404813"/>
            <a:ext cx="698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标准</a:t>
            </a:r>
            <a:r>
              <a:rPr lang="zh-CN" altLang="en-US" sz="32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正交向量组</a:t>
            </a:r>
            <a:endParaRPr lang="zh-CN" altLang="en-US" sz="32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27346" name="Rectangle 18"/>
          <p:cNvSpPr>
            <a:spLocks noChangeArrowheads="1"/>
          </p:cNvSpPr>
          <p:nvPr/>
        </p:nvSpPr>
        <p:spPr bwMode="auto">
          <a:xfrm>
            <a:off x="827584" y="1484784"/>
            <a:ext cx="829906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b="1" dirty="0"/>
              <a:t>由单位向量构成的</a:t>
            </a:r>
            <a:r>
              <a:rPr kumimoji="1" lang="zh-CN" altLang="en-US" sz="2800" b="1" dirty="0" smtClean="0"/>
              <a:t>正交向量组称为</a:t>
            </a:r>
            <a:r>
              <a:rPr kumimoji="1" lang="zh-CN" altLang="en-US" sz="2800" b="1" dirty="0">
                <a:solidFill>
                  <a:srgbClr val="CC0000"/>
                </a:solidFill>
                <a:ea typeface="黑体" pitchFamily="2" charset="-122"/>
              </a:rPr>
              <a:t>标准</a:t>
            </a:r>
            <a:r>
              <a:rPr kumimoji="1" lang="zh-CN" altLang="en-US" sz="2800" b="1" dirty="0" smtClean="0">
                <a:solidFill>
                  <a:srgbClr val="CC0000"/>
                </a:solidFill>
                <a:ea typeface="黑体" pitchFamily="2" charset="-122"/>
              </a:rPr>
              <a:t>正交向量组</a:t>
            </a:r>
            <a:r>
              <a:rPr kumimoji="1" lang="en-US" altLang="zh-CN" sz="2800" b="1" dirty="0" smtClean="0"/>
              <a:t>.</a:t>
            </a:r>
            <a:r>
              <a:rPr kumimoji="1" lang="en-US" altLang="zh-CN" sz="2800" dirty="0" smtClean="0"/>
              <a:t> </a:t>
            </a:r>
            <a:endParaRPr kumimoji="1" lang="en-US" altLang="zh-CN" sz="2800" dirty="0"/>
          </a:p>
        </p:txBody>
      </p:sp>
      <p:sp>
        <p:nvSpPr>
          <p:cNvPr id="227348" name="Rectangle 20"/>
          <p:cNvSpPr>
            <a:spLocks noChangeArrowheads="1"/>
          </p:cNvSpPr>
          <p:nvPr/>
        </p:nvSpPr>
        <p:spPr bwMode="auto">
          <a:xfrm>
            <a:off x="971600" y="2780928"/>
            <a:ext cx="31686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注：</a:t>
            </a:r>
          </a:p>
        </p:txBody>
      </p:sp>
      <p:sp>
        <p:nvSpPr>
          <p:cNvPr id="227349" name="Rectangle 21"/>
          <p:cNvSpPr>
            <a:spLocks noChangeArrowheads="1"/>
          </p:cNvSpPr>
          <p:nvPr/>
        </p:nvSpPr>
        <p:spPr bwMode="auto">
          <a:xfrm>
            <a:off x="755576" y="3282931"/>
            <a:ext cx="78486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en-US" altLang="zh-CN" sz="2800" b="1" dirty="0"/>
              <a:t>① </a:t>
            </a:r>
            <a:r>
              <a:rPr kumimoji="1" lang="zh-CN" altLang="en-US" sz="2800" b="1" dirty="0"/>
              <a:t>由</a:t>
            </a:r>
            <a:r>
              <a:rPr kumimoji="1" lang="zh-CN" altLang="en-US" sz="2800" b="1" dirty="0" smtClean="0"/>
              <a:t>正交向量组的</a:t>
            </a:r>
            <a:r>
              <a:rPr kumimoji="1" lang="zh-CN" altLang="en-US" sz="2800" b="1" dirty="0"/>
              <a:t>每个向量单位化，可得到一</a:t>
            </a:r>
            <a:r>
              <a:rPr kumimoji="1" lang="zh-CN" altLang="en-US" sz="2800" b="1" dirty="0" smtClean="0"/>
              <a:t>组</a:t>
            </a:r>
            <a:endParaRPr kumimoji="1" lang="zh-CN" altLang="en-US" sz="2800" b="1" dirty="0"/>
          </a:p>
        </p:txBody>
      </p:sp>
      <p:sp>
        <p:nvSpPr>
          <p:cNvPr id="227350" name="Rectangle 22"/>
          <p:cNvSpPr>
            <a:spLocks noChangeArrowheads="1"/>
          </p:cNvSpPr>
          <p:nvPr/>
        </p:nvSpPr>
        <p:spPr bwMode="auto">
          <a:xfrm>
            <a:off x="1042913" y="4077147"/>
            <a:ext cx="3484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b="1" dirty="0" smtClean="0"/>
              <a:t>标准正交向量组</a:t>
            </a:r>
            <a:r>
              <a:rPr kumimoji="1" lang="en-US" altLang="zh-CN" sz="2800" b="1" dirty="0" smtClean="0"/>
              <a:t>.</a:t>
            </a:r>
            <a:endParaRPr kumimoji="1" lang="en-US" altLang="zh-CN" sz="2800" b="1" dirty="0"/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683444" y="4580037"/>
            <a:ext cx="6048375" cy="519112"/>
            <a:chOff x="385" y="255"/>
            <a:chExt cx="3810" cy="327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385" y="255"/>
              <a:ext cx="381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r>
                <a:rPr kumimoji="1" lang="en-US" altLang="zh-CN" sz="2800" b="1" dirty="0" smtClean="0"/>
                <a:t>②         </a:t>
              </a:r>
              <a:r>
                <a:rPr kumimoji="1" lang="zh-CN" altLang="en-US" sz="2800" b="1" dirty="0"/>
                <a:t>　   为标准</a:t>
              </a:r>
              <a:r>
                <a:rPr kumimoji="1" lang="zh-CN" altLang="en-US" sz="2800" b="1" dirty="0" smtClean="0"/>
                <a:t>正交向量组</a:t>
              </a:r>
              <a:endParaRPr kumimoji="1" lang="zh-CN" altLang="en-US" sz="2800" b="1" dirty="0"/>
            </a:p>
          </p:txBody>
        </p:sp>
        <p:graphicFrame>
          <p:nvGraphicFramePr>
            <p:cNvPr id="15" name="Object 10"/>
            <p:cNvGraphicFramePr>
              <a:graphicFrameLocks noChangeAspect="1"/>
            </p:cNvGraphicFramePr>
            <p:nvPr/>
          </p:nvGraphicFramePr>
          <p:xfrm>
            <a:off x="748" y="301"/>
            <a:ext cx="768" cy="272"/>
          </p:xfrm>
          <a:graphic>
            <a:graphicData uri="http://schemas.openxmlformats.org/presentationml/2006/ole">
              <p:oleObj spid="_x0000_s129029" name="Equation" r:id="rId3" imgW="1218960" imgH="431640" progId="Equation.DSMT4">
                <p:embed/>
              </p:oleObj>
            </a:graphicData>
          </a:graphic>
        </p:graphicFrame>
      </p:grpSp>
      <p:grpSp>
        <p:nvGrpSpPr>
          <p:cNvPr id="16" name="Group 24"/>
          <p:cNvGrpSpPr>
            <a:grpSpLocks/>
          </p:cNvGrpSpPr>
          <p:nvPr/>
        </p:nvGrpSpPr>
        <p:grpSpPr bwMode="auto">
          <a:xfrm>
            <a:off x="972369" y="5372199"/>
            <a:ext cx="7974012" cy="850900"/>
            <a:chOff x="567" y="639"/>
            <a:chExt cx="5023" cy="536"/>
          </a:xfrm>
        </p:grpSpPr>
        <p:graphicFrame>
          <p:nvGraphicFramePr>
            <p:cNvPr id="17" name="Object 12"/>
            <p:cNvGraphicFramePr>
              <a:graphicFrameLocks noChangeAspect="1"/>
            </p:cNvGraphicFramePr>
            <p:nvPr/>
          </p:nvGraphicFramePr>
          <p:xfrm>
            <a:off x="967" y="639"/>
            <a:ext cx="3480" cy="536"/>
          </p:xfrm>
          <a:graphic>
            <a:graphicData uri="http://schemas.openxmlformats.org/presentationml/2006/ole">
              <p:oleObj spid="_x0000_s129030" name="Equation" r:id="rId4" imgW="5524200" imgH="850680" progId="Equation.DSMT4">
                <p:embed/>
              </p:oleObj>
            </a:graphicData>
          </a:graphic>
        </p:graphicFrame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876" y="754"/>
              <a:ext cx="7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r>
                <a:rPr kumimoji="1" lang="en-US" altLang="zh-CN" sz="2800" b="1"/>
                <a:t>(1)</a:t>
              </a:r>
              <a:r>
                <a:rPr kumimoji="1" lang="en-US" altLang="zh-CN" sz="2800"/>
                <a:t>      </a:t>
              </a:r>
            </a:p>
          </p:txBody>
        </p:sp>
        <p:sp>
          <p:nvSpPr>
            <p:cNvPr id="19" name="AutoShape 23"/>
            <p:cNvSpPr>
              <a:spLocks noChangeArrowheads="1"/>
            </p:cNvSpPr>
            <p:nvPr/>
          </p:nvSpPr>
          <p:spPr bwMode="auto">
            <a:xfrm>
              <a:off x="567" y="845"/>
              <a:ext cx="363" cy="136"/>
            </a:xfrm>
            <a:prstGeom prst="leftRightArrow">
              <a:avLst>
                <a:gd name="adj1" fmla="val 50000"/>
                <a:gd name="adj2" fmla="val 53382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graphicFrame>
        <p:nvGraphicFramePr>
          <p:cNvPr id="129031" name="Object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96336" y="188640"/>
          <a:ext cx="914400" cy="792163"/>
        </p:xfrm>
        <a:graphic>
          <a:graphicData uri="http://schemas.openxmlformats.org/presentationml/2006/ole">
            <p:oleObj spid="_x0000_s129031" name="演示文稿" showAsIcon="1" r:id="rId5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45" grpId="0"/>
      <p:bldP spid="227346" grpId="0"/>
      <p:bldP spid="227348" grpId="0"/>
      <p:bldP spid="227349" grpId="0"/>
      <p:bldP spid="22735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3"/>
          <p:cNvSpPr txBox="1">
            <a:spLocks noChangeArrowheads="1"/>
          </p:cNvSpPr>
          <p:nvPr/>
        </p:nvSpPr>
        <p:spPr bwMode="auto">
          <a:xfrm>
            <a:off x="755576" y="188640"/>
            <a:ext cx="2414588" cy="522288"/>
          </a:xfrm>
          <a:prstGeom prst="rect">
            <a:avLst/>
          </a:prstGeom>
          <a:solidFill>
            <a:srgbClr val="FFFFCC"/>
          </a:solidFill>
          <a:ln w="76200" cap="sq" cmpd="tri">
            <a:solidFill>
              <a:srgbClr val="3845F4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F6363F"/>
                </a:solidFill>
                <a:latin typeface="宋体" charset="-122"/>
              </a:rPr>
              <a:t>施密特正交化</a:t>
            </a:r>
            <a:endParaRPr lang="zh-CN" altLang="en-US" sz="2800" b="1" dirty="0">
              <a:solidFill>
                <a:srgbClr val="F6363F"/>
              </a:solidFill>
              <a:latin typeface="宋体" charset="-122"/>
            </a:endParaRPr>
          </a:p>
        </p:txBody>
      </p:sp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808285" y="908149"/>
          <a:ext cx="3059113" cy="515938"/>
        </p:xfrm>
        <a:graphic>
          <a:graphicData uri="http://schemas.openxmlformats.org/presentationml/2006/ole">
            <p:oleObj spid="_x0000_s154626" name="Equation" r:id="rId3" imgW="1434960" imgH="228600" progId="Equation.DSMT4">
              <p:embed/>
            </p:oleObj>
          </a:graphicData>
        </a:graphic>
      </p:graphicFrame>
      <p:graphicFrame>
        <p:nvGraphicFramePr>
          <p:cNvPr id="51203" name="Object 3"/>
          <p:cNvGraphicFramePr>
            <a:graphicFrameLocks noChangeAspect="1"/>
          </p:cNvGraphicFramePr>
          <p:nvPr/>
        </p:nvGraphicFramePr>
        <p:xfrm>
          <a:off x="5004048" y="836712"/>
          <a:ext cx="3098800" cy="514350"/>
        </p:xfrm>
        <a:graphic>
          <a:graphicData uri="http://schemas.openxmlformats.org/presentationml/2006/ole">
            <p:oleObj spid="_x0000_s154627" name="Equation" r:id="rId4" imgW="1371600" imgH="228600" progId="Equation.DSMT4">
              <p:embed/>
            </p:oleObj>
          </a:graphicData>
        </a:graphic>
      </p:graphicFrame>
      <p:sp>
        <p:nvSpPr>
          <p:cNvPr id="28" name="右箭头 27"/>
          <p:cNvSpPr/>
          <p:nvPr/>
        </p:nvSpPr>
        <p:spPr>
          <a:xfrm>
            <a:off x="4138860" y="979587"/>
            <a:ext cx="720725" cy="36036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1209" name="Object 18"/>
          <p:cNvGraphicFramePr>
            <a:graphicFrameLocks noChangeAspect="1"/>
          </p:cNvGraphicFramePr>
          <p:nvPr/>
        </p:nvGraphicFramePr>
        <p:xfrm>
          <a:off x="3059832" y="5877272"/>
          <a:ext cx="5143500" cy="431800"/>
        </p:xfrm>
        <a:graphic>
          <a:graphicData uri="http://schemas.openxmlformats.org/presentationml/2006/ole">
            <p:oleObj spid="_x0000_s154629" name="Equation" r:id="rId5" imgW="5143320" imgH="431640" progId="Equation.DSMT4">
              <p:embed/>
            </p:oleObj>
          </a:graphicData>
        </a:graphic>
      </p:graphicFrame>
      <p:graphicFrame>
        <p:nvGraphicFramePr>
          <p:cNvPr id="51210" name="Object 19"/>
          <p:cNvGraphicFramePr>
            <a:graphicFrameLocks noChangeAspect="1"/>
          </p:cNvGraphicFramePr>
          <p:nvPr/>
        </p:nvGraphicFramePr>
        <p:xfrm>
          <a:off x="971153" y="5228406"/>
          <a:ext cx="3492500" cy="482600"/>
        </p:xfrm>
        <a:graphic>
          <a:graphicData uri="http://schemas.openxmlformats.org/presentationml/2006/ole">
            <p:oleObj spid="_x0000_s154630" name="Equation" r:id="rId6" imgW="3492360" imgH="482400" progId="Equation.DSMT4">
              <p:embed/>
            </p:oleObj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6371753" y="3212182"/>
          <a:ext cx="1433513" cy="458788"/>
        </p:xfrm>
        <a:graphic>
          <a:graphicData uri="http://schemas.openxmlformats.org/presentationml/2006/ole">
            <p:oleObj spid="_x0000_s154633" name="Equation" r:id="rId7" imgW="317160" imgH="101520" progId="Equation.DSMT4">
              <p:embed/>
            </p:oleObj>
          </a:graphicData>
        </a:graphic>
      </p:graphicFrame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657944" y="5839172"/>
          <a:ext cx="2336800" cy="469900"/>
        </p:xfrm>
        <a:graphic>
          <a:graphicData uri="http://schemas.openxmlformats.org/presentationml/2006/ole">
            <p:oleObj spid="_x0000_s154635" name="Equation" r:id="rId8" imgW="2336760" imgH="469800" progId="Equation.DSMT4">
              <p:embed/>
            </p:oleObj>
          </a:graphicData>
        </a:graphic>
      </p:graphicFrame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899145" y="1483990"/>
          <a:ext cx="1219200" cy="431800"/>
        </p:xfrm>
        <a:graphic>
          <a:graphicData uri="http://schemas.openxmlformats.org/presentationml/2006/ole">
            <p:oleObj spid="_x0000_s154636" name="Equation" r:id="rId9" imgW="1218960" imgH="431640" progId="Equation.DSMT4">
              <p:embed/>
            </p:oleObj>
          </a:graphicData>
        </a:graphic>
      </p:graphicFrame>
      <p:graphicFrame>
        <p:nvGraphicFramePr>
          <p:cNvPr id="154637" name="Object 13"/>
          <p:cNvGraphicFramePr>
            <a:graphicFrameLocks noChangeAspect="1"/>
          </p:cNvGraphicFramePr>
          <p:nvPr/>
        </p:nvGraphicFramePr>
        <p:xfrm>
          <a:off x="827137" y="1916038"/>
          <a:ext cx="3111500" cy="927100"/>
        </p:xfrm>
        <a:graphic>
          <a:graphicData uri="http://schemas.openxmlformats.org/presentationml/2006/ole">
            <p:oleObj spid="_x0000_s154637" name="Equation" r:id="rId10" imgW="3111480" imgH="927000" progId="Equation.DSMT4">
              <p:embed/>
            </p:oleObj>
          </a:graphicData>
        </a:graphic>
      </p:graphicFrame>
      <p:graphicFrame>
        <p:nvGraphicFramePr>
          <p:cNvPr id="154638" name="Object 14"/>
          <p:cNvGraphicFramePr>
            <a:graphicFrameLocks noChangeAspect="1"/>
          </p:cNvGraphicFramePr>
          <p:nvPr/>
        </p:nvGraphicFramePr>
        <p:xfrm>
          <a:off x="827137" y="2924150"/>
          <a:ext cx="5041900" cy="952500"/>
        </p:xfrm>
        <a:graphic>
          <a:graphicData uri="http://schemas.openxmlformats.org/presentationml/2006/ole">
            <p:oleObj spid="_x0000_s154638" name="Equation" r:id="rId11" imgW="5041800" imgH="952200" progId="Equation.DSMT4">
              <p:embed/>
            </p:oleObj>
          </a:graphicData>
        </a:graphic>
      </p:graphicFrame>
      <p:graphicFrame>
        <p:nvGraphicFramePr>
          <p:cNvPr id="154639" name="Object 15"/>
          <p:cNvGraphicFramePr>
            <a:graphicFrameLocks noChangeAspect="1"/>
          </p:cNvGraphicFramePr>
          <p:nvPr/>
        </p:nvGraphicFramePr>
        <p:xfrm>
          <a:off x="755129" y="4076278"/>
          <a:ext cx="8242300" cy="952500"/>
        </p:xfrm>
        <a:graphic>
          <a:graphicData uri="http://schemas.openxmlformats.org/presentationml/2006/ole">
            <p:oleObj spid="_x0000_s154639" name="Equation" r:id="rId12" imgW="8242200" imgH="9522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5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66750" y="404813"/>
            <a:ext cx="5992813" cy="579437"/>
            <a:chOff x="431" y="210"/>
            <a:chExt cx="3775" cy="365"/>
          </a:xfrm>
        </p:grpSpPr>
        <p:sp>
          <p:nvSpPr>
            <p:cNvPr id="237572" name="Rectangle 4"/>
            <p:cNvSpPr>
              <a:spLocks noChangeArrowheads="1"/>
            </p:cNvSpPr>
            <p:nvPr/>
          </p:nvSpPr>
          <p:spPr bwMode="auto">
            <a:xfrm>
              <a:off x="431" y="210"/>
              <a:ext cx="217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sz="3200" b="1" dirty="0" smtClean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kumimoji="1" lang="en-US" altLang="zh-CN" sz="3200" b="1" dirty="0" smtClean="0">
                  <a:solidFill>
                    <a:srgbClr val="003399"/>
                  </a:solidFill>
                  <a:ea typeface="黑体" pitchFamily="2" charset="-122"/>
                </a:rPr>
                <a:t>4</a:t>
              </a:r>
              <a:r>
                <a:rPr kumimoji="1" lang="en-US" altLang="zh-CN" b="1" dirty="0" smtClean="0">
                  <a:solidFill>
                    <a:srgbClr val="003399"/>
                  </a:solidFill>
                </a:rPr>
                <a:t>.</a:t>
              </a:r>
              <a:r>
                <a:rPr kumimoji="1" lang="en-US" altLang="zh-CN" b="1" dirty="0" smtClean="0"/>
                <a:t> </a:t>
              </a:r>
              <a:r>
                <a:rPr kumimoji="1" lang="zh-CN" altLang="en-US" b="1" dirty="0"/>
                <a:t>把</a:t>
              </a:r>
              <a:r>
                <a:rPr kumimoji="1" lang="zh-CN" altLang="en-US" dirty="0"/>
                <a:t> </a:t>
              </a:r>
            </a:p>
          </p:txBody>
        </p:sp>
        <p:graphicFrame>
          <p:nvGraphicFramePr>
            <p:cNvPr id="237573" name="Object 5"/>
            <p:cNvGraphicFramePr>
              <a:graphicFrameLocks noChangeAspect="1"/>
            </p:cNvGraphicFramePr>
            <p:nvPr/>
          </p:nvGraphicFramePr>
          <p:xfrm>
            <a:off x="1382" y="255"/>
            <a:ext cx="2824" cy="272"/>
          </p:xfrm>
          <a:graphic>
            <a:graphicData uri="http://schemas.openxmlformats.org/presentationml/2006/ole">
              <p:oleObj spid="_x0000_s140298" name="Equation" r:id="rId3" imgW="4483080" imgH="431640" progId="Equation.DSMT4">
                <p:embed/>
              </p:oleObj>
            </a:graphicData>
          </a:graphic>
        </p:graphicFrame>
      </p:grpSp>
      <p:graphicFrame>
        <p:nvGraphicFramePr>
          <p:cNvPr id="237574" name="Object 6"/>
          <p:cNvGraphicFramePr>
            <a:graphicFrameLocks noChangeAspect="1"/>
          </p:cNvGraphicFramePr>
          <p:nvPr/>
        </p:nvGraphicFramePr>
        <p:xfrm>
          <a:off x="2051050" y="1052513"/>
          <a:ext cx="4940300" cy="431800"/>
        </p:xfrm>
        <a:graphic>
          <a:graphicData uri="http://schemas.openxmlformats.org/presentationml/2006/ole">
            <p:oleObj spid="_x0000_s140290" name="Equation" r:id="rId4" imgW="4940280" imgH="431640" progId="Equation.DSMT4">
              <p:embed/>
            </p:oleObj>
          </a:graphicData>
        </a:graphic>
      </p:graphicFrame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684213" y="1557338"/>
            <a:ext cx="6049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723900" algn="l"/>
              </a:tabLst>
            </a:pPr>
            <a:r>
              <a:rPr kumimoji="1" lang="zh-CN" altLang="en-US" b="1"/>
              <a:t>变成单位正交的向量组</a:t>
            </a:r>
            <a:r>
              <a:rPr kumimoji="1" lang="en-US" altLang="zh-CN" b="1"/>
              <a:t>.</a:t>
            </a:r>
          </a:p>
        </p:txBody>
      </p:sp>
      <p:graphicFrame>
        <p:nvGraphicFramePr>
          <p:cNvPr id="237577" name="Object 9"/>
          <p:cNvGraphicFramePr>
            <a:graphicFrameLocks noChangeAspect="1"/>
          </p:cNvGraphicFramePr>
          <p:nvPr/>
        </p:nvGraphicFramePr>
        <p:xfrm>
          <a:off x="2268538" y="2205038"/>
          <a:ext cx="2730500" cy="431800"/>
        </p:xfrm>
        <a:graphic>
          <a:graphicData uri="http://schemas.openxmlformats.org/presentationml/2006/ole">
            <p:oleObj spid="_x0000_s140291" name="Equation" r:id="rId5" imgW="2730240" imgH="431640" progId="Equation.DSMT4">
              <p:embed/>
            </p:oleObj>
          </a:graphicData>
        </a:graphic>
      </p:graphicFrame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1062038" y="2708275"/>
          <a:ext cx="2959100" cy="927100"/>
        </p:xfrm>
        <a:graphic>
          <a:graphicData uri="http://schemas.openxmlformats.org/presentationml/2006/ole">
            <p:oleObj spid="_x0000_s140292" name="Equation" r:id="rId6" imgW="2958840" imgH="927000" progId="Equation.DSMT4">
              <p:embed/>
            </p:oleObj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971550" y="3716338"/>
          <a:ext cx="4864100" cy="939800"/>
        </p:xfrm>
        <a:graphic>
          <a:graphicData uri="http://schemas.openxmlformats.org/presentationml/2006/ole">
            <p:oleObj spid="_x0000_s140293" name="Equation" r:id="rId7" imgW="4863960" imgH="939600" progId="Equation.DSMT4">
              <p:embed/>
            </p:oleObj>
          </a:graphicData>
        </a:graphic>
      </p:graphicFrame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755650" y="2117725"/>
            <a:ext cx="44656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b="1"/>
              <a:t>解：令</a:t>
            </a:r>
          </a:p>
        </p:txBody>
      </p:sp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900113" y="4724400"/>
          <a:ext cx="6794500" cy="952500"/>
        </p:xfrm>
        <a:graphic>
          <a:graphicData uri="http://schemas.openxmlformats.org/presentationml/2006/ole">
            <p:oleObj spid="_x0000_s140294" name="Equation" r:id="rId8" imgW="6794280" imgH="952200" progId="Equation.DSMT4">
              <p:embed/>
            </p:oleObj>
          </a:graphicData>
        </a:graphic>
      </p:graphicFrame>
      <p:graphicFrame>
        <p:nvGraphicFramePr>
          <p:cNvPr id="237582" name="Object 14"/>
          <p:cNvGraphicFramePr>
            <a:graphicFrameLocks noChangeAspect="1"/>
          </p:cNvGraphicFramePr>
          <p:nvPr/>
        </p:nvGraphicFramePr>
        <p:xfrm>
          <a:off x="1331913" y="5772150"/>
          <a:ext cx="1968500" cy="393700"/>
        </p:xfrm>
        <a:graphic>
          <a:graphicData uri="http://schemas.openxmlformats.org/presentationml/2006/ole">
            <p:oleObj spid="_x0000_s140295" name="Equation" r:id="rId9" imgW="1968480" imgH="393480" progId="Equation.DSMT4">
              <p:embed/>
            </p:oleObj>
          </a:graphicData>
        </a:graphic>
      </p:graphicFrame>
      <p:sp>
        <p:nvSpPr>
          <p:cNvPr id="237584" name="AutoShape 16"/>
          <p:cNvSpPr>
            <a:spLocks noChangeArrowheads="1"/>
          </p:cNvSpPr>
          <p:nvPr/>
        </p:nvSpPr>
        <p:spPr bwMode="auto">
          <a:xfrm>
            <a:off x="6804025" y="1844675"/>
            <a:ext cx="1296988" cy="576263"/>
          </a:xfrm>
          <a:prstGeom prst="wedgeRoundRectCallout">
            <a:avLst>
              <a:gd name="adj1" fmla="val -54037"/>
              <a:gd name="adj2" fmla="val 93250"/>
              <a:gd name="adj3" fmla="val 16667"/>
            </a:avLst>
          </a:prstGeom>
          <a:solidFill>
            <a:srgbClr val="FF00FF">
              <a:alpha val="5000"/>
            </a:srgbClr>
          </a:solidFill>
          <a:ln w="9525" cap="rnd">
            <a:solidFill>
              <a:srgbClr val="FF00FF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400" b="1">
                <a:ea typeface="楷体_GB2312" pitchFamily="49" charset="-122"/>
              </a:rPr>
              <a:t>正交化</a:t>
            </a:r>
          </a:p>
        </p:txBody>
      </p:sp>
      <p:graphicFrame>
        <p:nvGraphicFramePr>
          <p:cNvPr id="237585" name="Object 17"/>
          <p:cNvGraphicFramePr>
            <a:graphicFrameLocks noChangeAspect="1"/>
          </p:cNvGraphicFramePr>
          <p:nvPr/>
        </p:nvGraphicFramePr>
        <p:xfrm>
          <a:off x="4140200" y="2708275"/>
          <a:ext cx="2032000" cy="838200"/>
        </p:xfrm>
        <a:graphic>
          <a:graphicData uri="http://schemas.openxmlformats.org/presentationml/2006/ole">
            <p:oleObj spid="_x0000_s140296" name="Equation" r:id="rId10" imgW="2031840" imgH="838080" progId="Equation.DSMT4">
              <p:embed/>
            </p:oleObj>
          </a:graphicData>
        </a:graphic>
      </p:graphicFrame>
      <p:graphicFrame>
        <p:nvGraphicFramePr>
          <p:cNvPr id="237586" name="Object 18"/>
          <p:cNvGraphicFramePr>
            <a:graphicFrameLocks noChangeAspect="1"/>
          </p:cNvGraphicFramePr>
          <p:nvPr/>
        </p:nvGraphicFramePr>
        <p:xfrm>
          <a:off x="5940425" y="3716338"/>
          <a:ext cx="2120900" cy="838200"/>
        </p:xfrm>
        <a:graphic>
          <a:graphicData uri="http://schemas.openxmlformats.org/presentationml/2006/ole">
            <p:oleObj spid="_x0000_s140297" name="Equation" r:id="rId11" imgW="2120760" imgH="838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7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3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3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5" grpId="0"/>
      <p:bldP spid="237580" grpId="0"/>
      <p:bldP spid="2375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600" name="Object 8"/>
          <p:cNvGraphicFramePr>
            <a:graphicFrameLocks noChangeAspect="1"/>
          </p:cNvGraphicFramePr>
          <p:nvPr/>
        </p:nvGraphicFramePr>
        <p:xfrm>
          <a:off x="1331913" y="1109663"/>
          <a:ext cx="1714500" cy="927100"/>
        </p:xfrm>
        <a:graphic>
          <a:graphicData uri="http://schemas.openxmlformats.org/presentationml/2006/ole">
            <p:oleObj spid="_x0000_s141314" name="Equation" r:id="rId3" imgW="1714320" imgH="927000" progId="Equation.DSMT4">
              <p:embed/>
            </p:oleObj>
          </a:graphicData>
        </a:graphic>
      </p:graphicFrame>
      <p:graphicFrame>
        <p:nvGraphicFramePr>
          <p:cNvPr id="238601" name="Object 9"/>
          <p:cNvGraphicFramePr>
            <a:graphicFrameLocks noChangeAspect="1"/>
          </p:cNvGraphicFramePr>
          <p:nvPr/>
        </p:nvGraphicFramePr>
        <p:xfrm>
          <a:off x="1331913" y="2189163"/>
          <a:ext cx="1778000" cy="927100"/>
        </p:xfrm>
        <a:graphic>
          <a:graphicData uri="http://schemas.openxmlformats.org/presentationml/2006/ole">
            <p:oleObj spid="_x0000_s141315" name="Equation" r:id="rId4" imgW="1777680" imgH="927000" progId="Equation.DSMT4">
              <p:embed/>
            </p:oleObj>
          </a:graphicData>
        </a:graphic>
      </p:graphicFrame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611188" y="476250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b="1"/>
              <a:t>再单位化</a:t>
            </a:r>
          </a:p>
        </p:txBody>
      </p:sp>
      <p:graphicFrame>
        <p:nvGraphicFramePr>
          <p:cNvPr id="238605" name="Object 13"/>
          <p:cNvGraphicFramePr>
            <a:graphicFrameLocks noChangeAspect="1"/>
          </p:cNvGraphicFramePr>
          <p:nvPr/>
        </p:nvGraphicFramePr>
        <p:xfrm>
          <a:off x="1331913" y="3357563"/>
          <a:ext cx="1778000" cy="939800"/>
        </p:xfrm>
        <a:graphic>
          <a:graphicData uri="http://schemas.openxmlformats.org/presentationml/2006/ole">
            <p:oleObj spid="_x0000_s141316" name="Equation" r:id="rId5" imgW="1777680" imgH="939600" progId="Equation.DSMT4">
              <p:embed/>
            </p:oleObj>
          </a:graphicData>
        </a:graphic>
      </p:graphicFrame>
      <p:graphicFrame>
        <p:nvGraphicFramePr>
          <p:cNvPr id="238606" name="Object 14"/>
          <p:cNvGraphicFramePr>
            <a:graphicFrameLocks noChangeAspect="1"/>
          </p:cNvGraphicFramePr>
          <p:nvPr/>
        </p:nvGraphicFramePr>
        <p:xfrm>
          <a:off x="1403350" y="4638675"/>
          <a:ext cx="1765300" cy="927100"/>
        </p:xfrm>
        <a:graphic>
          <a:graphicData uri="http://schemas.openxmlformats.org/presentationml/2006/ole">
            <p:oleObj spid="_x0000_s141317" name="Equation" r:id="rId6" imgW="1765080" imgH="927000" progId="Equation.DSMT4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27088" y="5661025"/>
            <a:ext cx="5826125" cy="519113"/>
            <a:chOff x="934" y="3385"/>
            <a:chExt cx="3670" cy="327"/>
          </a:xfrm>
        </p:grpSpPr>
        <p:sp>
          <p:nvSpPr>
            <p:cNvPr id="238607" name="Rectangle 15"/>
            <p:cNvSpPr>
              <a:spLocks noChangeArrowheads="1"/>
            </p:cNvSpPr>
            <p:nvPr/>
          </p:nvSpPr>
          <p:spPr bwMode="auto">
            <a:xfrm>
              <a:off x="2064" y="3385"/>
              <a:ext cx="25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b="1"/>
                <a:t>即为所求．</a:t>
              </a:r>
            </a:p>
          </p:txBody>
        </p:sp>
        <p:graphicFrame>
          <p:nvGraphicFramePr>
            <p:cNvPr id="238608" name="Object 16"/>
            <p:cNvGraphicFramePr>
              <a:graphicFrameLocks noChangeAspect="1"/>
            </p:cNvGraphicFramePr>
            <p:nvPr/>
          </p:nvGraphicFramePr>
          <p:xfrm>
            <a:off x="934" y="3385"/>
            <a:ext cx="1056" cy="272"/>
          </p:xfrm>
          <a:graphic>
            <a:graphicData uri="http://schemas.openxmlformats.org/presentationml/2006/ole">
              <p:oleObj spid="_x0000_s141322" name="Equation" r:id="rId7" imgW="1676160" imgH="431640" progId="Equation.DSMT4">
                <p:embed/>
              </p:oleObj>
            </a:graphicData>
          </a:graphic>
        </p:graphicFrame>
      </p:grpSp>
      <p:graphicFrame>
        <p:nvGraphicFramePr>
          <p:cNvPr id="238610" name="Object 18"/>
          <p:cNvGraphicFramePr>
            <a:graphicFrameLocks noChangeAspect="1"/>
          </p:cNvGraphicFramePr>
          <p:nvPr/>
        </p:nvGraphicFramePr>
        <p:xfrm>
          <a:off x="3203575" y="1109663"/>
          <a:ext cx="2349500" cy="889000"/>
        </p:xfrm>
        <a:graphic>
          <a:graphicData uri="http://schemas.openxmlformats.org/presentationml/2006/ole">
            <p:oleObj spid="_x0000_s141318" name="Equation" r:id="rId8" imgW="2349360" imgH="888840" progId="Equation.DSMT4">
              <p:embed/>
            </p:oleObj>
          </a:graphicData>
        </a:graphic>
      </p:graphicFrame>
      <p:graphicFrame>
        <p:nvGraphicFramePr>
          <p:cNvPr id="238611" name="Object 19"/>
          <p:cNvGraphicFramePr>
            <a:graphicFrameLocks noChangeAspect="1"/>
          </p:cNvGraphicFramePr>
          <p:nvPr/>
        </p:nvGraphicFramePr>
        <p:xfrm>
          <a:off x="3203575" y="2189163"/>
          <a:ext cx="2946400" cy="901700"/>
        </p:xfrm>
        <a:graphic>
          <a:graphicData uri="http://schemas.openxmlformats.org/presentationml/2006/ole">
            <p:oleObj spid="_x0000_s141319" name="Equation" r:id="rId9" imgW="2946240" imgH="901440" progId="Equation.DSMT4">
              <p:embed/>
            </p:oleObj>
          </a:graphicData>
        </a:graphic>
      </p:graphicFrame>
      <p:graphicFrame>
        <p:nvGraphicFramePr>
          <p:cNvPr id="238612" name="Object 20"/>
          <p:cNvGraphicFramePr>
            <a:graphicFrameLocks noChangeAspect="1"/>
          </p:cNvGraphicFramePr>
          <p:nvPr/>
        </p:nvGraphicFramePr>
        <p:xfrm>
          <a:off x="3276600" y="3414713"/>
          <a:ext cx="3911600" cy="889000"/>
        </p:xfrm>
        <a:graphic>
          <a:graphicData uri="http://schemas.openxmlformats.org/presentationml/2006/ole">
            <p:oleObj spid="_x0000_s141320" name="Equation" r:id="rId10" imgW="3911400" imgH="888840" progId="Equation.DSMT4">
              <p:embed/>
            </p:oleObj>
          </a:graphicData>
        </a:graphic>
      </p:graphicFrame>
      <p:graphicFrame>
        <p:nvGraphicFramePr>
          <p:cNvPr id="238613" name="Object 21"/>
          <p:cNvGraphicFramePr>
            <a:graphicFrameLocks noChangeAspect="1"/>
          </p:cNvGraphicFramePr>
          <p:nvPr/>
        </p:nvGraphicFramePr>
        <p:xfrm>
          <a:off x="3276600" y="4638675"/>
          <a:ext cx="2451100" cy="838200"/>
        </p:xfrm>
        <a:graphic>
          <a:graphicData uri="http://schemas.openxmlformats.org/presentationml/2006/ole">
            <p:oleObj spid="_x0000_s141321" name="Equation" r:id="rId11" imgW="2450880" imgH="838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8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3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8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3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8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803" name="Rectangle 19"/>
          <p:cNvSpPr>
            <a:spLocks noChangeArrowheads="1"/>
          </p:cNvSpPr>
          <p:nvPr/>
        </p:nvSpPr>
        <p:spPr bwMode="auto">
          <a:xfrm>
            <a:off x="755650" y="404813"/>
            <a:ext cx="7056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三、</a:t>
            </a:r>
            <a:r>
              <a:rPr lang="zh-CN" altLang="en-US" sz="3600" b="1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itchFamily="2" charset="-122"/>
                <a:ea typeface="黑体" pitchFamily="2" charset="-122"/>
              </a:rPr>
              <a:t>正交矩阵</a:t>
            </a:r>
            <a:endParaRPr lang="zh-CN" altLang="en-US" sz="3600" b="1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/>
        </p:nvGraphicFramePr>
        <p:xfrm>
          <a:off x="899592" y="1052736"/>
          <a:ext cx="7292975" cy="919162"/>
        </p:xfrm>
        <a:graphic>
          <a:graphicData uri="http://schemas.openxmlformats.org/presentationml/2006/ole">
            <p:oleObj spid="_x0000_s149509" name="Equation" r:id="rId3" imgW="7264080" imgH="914400" progId="Equation.DSMT4">
              <p:embed/>
            </p:oleObj>
          </a:graphicData>
        </a:graphic>
      </p:graphicFrame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3642" y="3151510"/>
            <a:ext cx="847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 dirty="0">
                <a:solidFill>
                  <a:srgbClr val="FF0000"/>
                </a:solidFill>
                <a:latin typeface="+mn-ea"/>
                <a:ea typeface="+mn-ea"/>
              </a:rPr>
              <a:t>证明</a:t>
            </a:r>
            <a:endParaRPr kumimoji="1" lang="zh-CN" altLang="en-US" sz="26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701105" y="2045023"/>
            <a:ext cx="8477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 dirty="0">
                <a:solidFill>
                  <a:srgbClr val="0000FF"/>
                </a:solidFill>
                <a:latin typeface="+mn-ea"/>
                <a:ea typeface="+mn-ea"/>
              </a:rPr>
              <a:t>定理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721742" y="2072010"/>
            <a:ext cx="76327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600" b="1" dirty="0">
                <a:solidFill>
                  <a:srgbClr val="0000FF"/>
                </a:solidFill>
                <a:latin typeface="+mn-ea"/>
                <a:ea typeface="+mn-ea"/>
              </a:rPr>
              <a:t>　　</a:t>
            </a:r>
            <a:r>
              <a:rPr kumimoji="1" lang="zh-CN" altLang="en-US" sz="2600" b="1" dirty="0">
                <a:solidFill>
                  <a:srgbClr val="FF3300"/>
                </a:solidFill>
                <a:latin typeface="+mn-ea"/>
                <a:ea typeface="+mn-ea"/>
              </a:rPr>
              <a:t> </a:t>
            </a:r>
            <a:r>
              <a:rPr kumimoji="1"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</a:t>
            </a:r>
            <a:r>
              <a:rPr kumimoji="1" lang="en-US" altLang="zh-CN" sz="2600" b="1" i="1" dirty="0">
                <a:latin typeface="+mn-ea"/>
                <a:ea typeface="+mn-ea"/>
              </a:rPr>
              <a:t> </a:t>
            </a:r>
            <a:r>
              <a:rPr kumimoji="1" lang="zh-CN" altLang="en-US" sz="2600" b="1" dirty="0">
                <a:latin typeface="+mn-ea"/>
                <a:ea typeface="+mn-ea"/>
              </a:rPr>
              <a:t>为正交矩阵的充要条件是 </a:t>
            </a:r>
            <a:r>
              <a:rPr kumimoji="1" lang="en-US" altLang="zh-CN" sz="2600" b="1" i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 sz="2600" b="1" i="1" dirty="0">
                <a:latin typeface="+mn-ea"/>
                <a:ea typeface="+mn-ea"/>
              </a:rPr>
              <a:t> </a:t>
            </a:r>
            <a:r>
              <a:rPr kumimoji="1" lang="zh-CN" altLang="en-US" sz="2600" b="1" dirty="0">
                <a:latin typeface="+mn-ea"/>
                <a:ea typeface="+mn-ea"/>
              </a:rPr>
              <a:t>的列</a:t>
            </a:r>
            <a:r>
              <a:rPr kumimoji="1" lang="en-US" altLang="zh-CN" sz="2600" b="1" dirty="0">
                <a:latin typeface="+mn-ea"/>
                <a:ea typeface="+mn-ea"/>
              </a:rPr>
              <a:t>(</a:t>
            </a:r>
            <a:r>
              <a:rPr kumimoji="1" lang="zh-CN" altLang="en-US" sz="2600" b="1" dirty="0">
                <a:latin typeface="+mn-ea"/>
                <a:ea typeface="+mn-ea"/>
              </a:rPr>
              <a:t>行</a:t>
            </a:r>
            <a:r>
              <a:rPr kumimoji="1" lang="en-US" altLang="zh-CN" sz="2600" b="1" dirty="0">
                <a:latin typeface="+mn-ea"/>
                <a:ea typeface="+mn-ea"/>
              </a:rPr>
              <a:t>)</a:t>
            </a:r>
            <a:r>
              <a:rPr kumimoji="1" lang="zh-CN" altLang="en-US" sz="2600" b="1" dirty="0">
                <a:latin typeface="+mn-ea"/>
                <a:ea typeface="+mn-ea"/>
              </a:rPr>
              <a:t>向量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683642" y="2564135"/>
            <a:ext cx="4038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 dirty="0">
                <a:latin typeface="+mn-ea"/>
                <a:ea typeface="+mn-ea"/>
              </a:rPr>
              <a:t>都是单位向量且两两正交</a:t>
            </a:r>
            <a:r>
              <a:rPr kumimoji="1" lang="en-US" altLang="zh-CN" sz="2600" b="1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642492" y="3211835"/>
          <a:ext cx="2819400" cy="419100"/>
        </p:xfrm>
        <a:graphic>
          <a:graphicData uri="http://schemas.openxmlformats.org/presentationml/2006/ole">
            <p:oleObj spid="_x0000_s149510" name="Equation" r:id="rId4" imgW="2819160" imgH="419040" progId="Equation.DSMT4">
              <p:embed/>
            </p:oleObj>
          </a:graphicData>
        </a:graphic>
      </p:graphicFrame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4932040" y="3140968"/>
          <a:ext cx="3170237" cy="1722438"/>
        </p:xfrm>
        <a:graphic>
          <a:graphicData uri="http://schemas.openxmlformats.org/presentationml/2006/ole">
            <p:oleObj spid="_x0000_s149511" name="Equation" r:id="rId5" imgW="3670200" imgH="1993680" progId="Equation.DSMT4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1043608" y="5085184"/>
          <a:ext cx="6767512" cy="941387"/>
        </p:xfrm>
        <a:graphic>
          <a:graphicData uri="http://schemas.openxmlformats.org/presentationml/2006/ole">
            <p:oleObj spid="_x0000_s149512" name="Equation" r:id="rId6" imgW="6946560" imgH="965160" progId="Equation.DSMT4">
              <p:embed/>
            </p:oleObj>
          </a:graphicData>
        </a:graphic>
      </p:graphicFrame>
      <p:graphicFrame>
        <p:nvGraphicFramePr>
          <p:cNvPr id="19" name="Object 13"/>
          <p:cNvGraphicFramePr>
            <a:graphicFrameLocks noChangeAspect="1"/>
          </p:cNvGraphicFramePr>
          <p:nvPr/>
        </p:nvGraphicFramePr>
        <p:xfrm>
          <a:off x="3635896" y="3861048"/>
          <a:ext cx="1193800" cy="355600"/>
        </p:xfrm>
        <a:graphic>
          <a:graphicData uri="http://schemas.openxmlformats.org/presentationml/2006/ole">
            <p:oleObj spid="_x0000_s149513" name="Equation" r:id="rId7" imgW="1193760" imgH="35532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03" grpId="0"/>
      <p:bldP spid="12" grpId="0" autoUpdateAnimBg="0"/>
      <p:bldP spid="13" grpId="0" autoUpdateAnimBg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5" descr="C:\Users\math\Pictures\003(2).jpg"/>
          <p:cNvPicPr>
            <a:picLocks noChangeAspect="1" noChangeArrowheads="1"/>
          </p:cNvPicPr>
          <p:nvPr/>
        </p:nvPicPr>
        <p:blipFill>
          <a:blip r:embed="rId3" cstate="print">
            <a:lum bright="8000" contrast="-64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1341438"/>
            <a:ext cx="75438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</a:rPr>
              <a:t> 第六节 欧氏空间</a:t>
            </a:r>
          </a:p>
        </p:txBody>
      </p:sp>
      <p:sp>
        <p:nvSpPr>
          <p:cNvPr id="53253" name="TextBox 4"/>
          <p:cNvSpPr txBox="1">
            <a:spLocks noChangeArrowheads="1"/>
          </p:cNvSpPr>
          <p:nvPr/>
        </p:nvSpPr>
        <p:spPr bwMode="auto">
          <a:xfrm>
            <a:off x="3492500" y="4365625"/>
            <a:ext cx="259238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华文隶书" pitchFamily="2" charset="-122"/>
                <a:ea typeface="华文隶书" pitchFamily="2" charset="-122"/>
              </a:rPr>
              <a:t>上海大学数学系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032125"/>
          <a:ext cx="914400" cy="792163"/>
        </p:xfrm>
        <a:graphic>
          <a:graphicData uri="http://schemas.openxmlformats.org/presentationml/2006/ole">
            <p:oleObj spid="_x0000_s166913" name="演示文稿" showAsIcon="1" r:id="rId4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EC491D-63D3-442D-9200-BFC9EC16B9CA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914400" y="696913"/>
            <a:ext cx="53752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 dirty="0" smtClean="0"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600" b="1" dirty="0" smtClean="0">
                <a:latin typeface="Times New Roman" pitchFamily="18" charset="0"/>
                <a:ea typeface="黑体" pitchFamily="49" charset="-122"/>
              </a:rPr>
              <a:t>5. </a:t>
            </a:r>
            <a:r>
              <a:rPr kumimoji="1" lang="en-US" altLang="zh-CN" sz="2600" b="1" dirty="0" smtClean="0">
                <a:latin typeface="Times New Roman" pitchFamily="18" charset="0"/>
              </a:rPr>
              <a:t>  </a:t>
            </a:r>
            <a:r>
              <a:rPr kumimoji="1" lang="zh-CN" altLang="en-US" sz="2600" b="1" dirty="0">
                <a:latin typeface="Times New Roman" pitchFamily="18" charset="0"/>
                <a:ea typeface="黑体" pitchFamily="49" charset="-122"/>
              </a:rPr>
              <a:t>判别下列矩阵是否为正交阵</a:t>
            </a:r>
            <a:r>
              <a:rPr kumimoji="1" lang="zh-CN" altLang="en-US" sz="2600" b="1" dirty="0">
                <a:latin typeface="Times New Roman" pitchFamily="18" charset="0"/>
              </a:rPr>
              <a:t>．</a:t>
            </a:r>
          </a:p>
        </p:txBody>
      </p:sp>
      <p:sp>
        <p:nvSpPr>
          <p:cNvPr id="328718" name="Text Box 14"/>
          <p:cNvSpPr txBox="1">
            <a:spLocks noChangeArrowheads="1"/>
          </p:cNvSpPr>
          <p:nvPr/>
        </p:nvSpPr>
        <p:spPr bwMode="auto">
          <a:xfrm>
            <a:off x="1763713" y="5610225"/>
            <a:ext cx="353536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>
                <a:latin typeface="+mn-ea"/>
                <a:ea typeface="+mn-ea"/>
              </a:rPr>
              <a:t>所以它不是正交矩阵．</a:t>
            </a: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1116013" y="3789363"/>
            <a:ext cx="5383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600" b="1" dirty="0">
                <a:latin typeface="+mn-ea"/>
                <a:ea typeface="+mn-ea"/>
              </a:rPr>
              <a:t>(1)   </a:t>
            </a:r>
            <a:r>
              <a:rPr kumimoji="1" lang="zh-CN" altLang="en-US" sz="2600" b="1" dirty="0">
                <a:latin typeface="+mn-ea"/>
                <a:ea typeface="+mn-ea"/>
              </a:rPr>
              <a:t>考察矩阵的第一列和第二列</a:t>
            </a:r>
            <a:r>
              <a:rPr kumimoji="1" lang="en-US" altLang="zh-CN" sz="2600" b="1" dirty="0">
                <a:latin typeface="+mn-ea"/>
                <a:ea typeface="+mn-ea"/>
              </a:rPr>
              <a:t>,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1763713" y="4689475"/>
            <a:ext cx="8540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 dirty="0">
                <a:latin typeface="+mn-ea"/>
                <a:ea typeface="+mn-ea"/>
              </a:rPr>
              <a:t>由于</a:t>
            </a: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1357313" y="1428750"/>
          <a:ext cx="2428875" cy="2024063"/>
        </p:xfrm>
        <a:graphic>
          <a:graphicData uri="http://schemas.openxmlformats.org/presentationml/2006/ole">
            <p:oleObj spid="_x0000_s155650" name="Equation" r:id="rId3" imgW="1523880" imgH="1269720" progId="Equation.DSMT4">
              <p:embed/>
            </p:oleObj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2571750" y="4500563"/>
          <a:ext cx="3967163" cy="873125"/>
        </p:xfrm>
        <a:graphic>
          <a:graphicData uri="http://schemas.openxmlformats.org/presentationml/2006/ole">
            <p:oleObj spid="_x0000_s155651" name="Equation" r:id="rId4" imgW="2019240" imgH="44424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0" grpId="0" autoUpdateAnimBg="0"/>
      <p:bldP spid="328718" grpId="0" autoUpdateAnimBg="0"/>
      <p:bldP spid="328719" grpId="0" autoUpdateAnimBg="0"/>
      <p:bldP spid="32872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D4BD09-54CA-49A3-8D4F-22F5D116FDEC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58888" y="5661025"/>
            <a:ext cx="3170237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600" b="1" dirty="0">
                <a:latin typeface="+mn-ea"/>
                <a:ea typeface="+mn-ea"/>
              </a:rPr>
              <a:t>所以它是正交矩阵．</a:t>
            </a:r>
          </a:p>
        </p:txBody>
      </p:sp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1219200" y="2828925"/>
            <a:ext cx="18653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600" b="1" dirty="0">
                <a:latin typeface="+mn-ea"/>
                <a:ea typeface="+mn-ea"/>
              </a:rPr>
              <a:t>(2)   </a:t>
            </a:r>
            <a:r>
              <a:rPr kumimoji="1" lang="zh-CN" altLang="en-US" sz="2600" b="1" dirty="0">
                <a:latin typeface="+mn-ea"/>
                <a:ea typeface="+mn-ea"/>
              </a:rPr>
              <a:t>由于</a:t>
            </a:r>
          </a:p>
        </p:txBody>
      </p:sp>
      <p:graphicFrame>
        <p:nvGraphicFramePr>
          <p:cNvPr id="56322" name="Object 10"/>
          <p:cNvGraphicFramePr>
            <a:graphicFrameLocks noChangeAspect="1"/>
          </p:cNvGraphicFramePr>
          <p:nvPr/>
        </p:nvGraphicFramePr>
        <p:xfrm>
          <a:off x="1285875" y="428625"/>
          <a:ext cx="2857500" cy="2286000"/>
        </p:xfrm>
        <a:graphic>
          <a:graphicData uri="http://schemas.openxmlformats.org/presentationml/2006/ole">
            <p:oleObj spid="_x0000_s156674" name="Equation" r:id="rId3" imgW="1587240" imgH="1269720" progId="Equation.DSMT4">
              <p:embed/>
            </p:oleObj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1643063" y="3429000"/>
          <a:ext cx="2000250" cy="2081213"/>
        </p:xfrm>
        <a:graphic>
          <a:graphicData uri="http://schemas.openxmlformats.org/presentationml/2006/ole">
            <p:oleObj spid="_x0000_s156675" name="Equation" r:id="rId4" imgW="1244520" imgH="1295280" progId="Equation.DSMT4">
              <p:embed/>
            </p:oleObj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3786188" y="3500438"/>
          <a:ext cx="1785937" cy="2052637"/>
        </p:xfrm>
        <a:graphic>
          <a:graphicData uri="http://schemas.openxmlformats.org/presentationml/2006/ole">
            <p:oleObj spid="_x0000_s156676" name="Equation" r:id="rId5" imgW="1104840" imgH="1269720" progId="Equation.DSMT4">
              <p:embed/>
            </p:oleObj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5786438" y="3786188"/>
          <a:ext cx="1643062" cy="1370012"/>
        </p:xfrm>
        <a:graphic>
          <a:graphicData uri="http://schemas.openxmlformats.org/presentationml/2006/ole">
            <p:oleObj spid="_x0000_s156677" name="Equation" r:id="rId6" imgW="838080" imgH="69840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 autoUpdateAnimBg="0"/>
      <p:bldP spid="1863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2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51E4B2-5348-4B54-B6DA-15DEAD93CDE1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84337" name="Text Box 17"/>
          <p:cNvSpPr txBox="1">
            <a:spLocks noChangeArrowheads="1"/>
          </p:cNvSpPr>
          <p:nvPr/>
        </p:nvSpPr>
        <p:spPr bwMode="auto">
          <a:xfrm>
            <a:off x="857250" y="642938"/>
            <a:ext cx="4064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有关正交矩阵的一些结论</a:t>
            </a:r>
            <a:r>
              <a:rPr kumimoji="1" lang="en-US" altLang="zh-CN" sz="2600" b="1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: </a:t>
            </a:r>
          </a:p>
        </p:txBody>
      </p:sp>
      <p:sp>
        <p:nvSpPr>
          <p:cNvPr id="184338" name="Text Box 18"/>
          <p:cNvSpPr txBox="1">
            <a:spLocks noChangeArrowheads="1"/>
          </p:cNvSpPr>
          <p:nvPr/>
        </p:nvSpPr>
        <p:spPr bwMode="auto">
          <a:xfrm>
            <a:off x="857250" y="1147763"/>
            <a:ext cx="474821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设 </a:t>
            </a:r>
            <a:r>
              <a:rPr kumimoji="1" lang="en-US" altLang="zh-CN" sz="2600" b="1" i="1">
                <a:latin typeface="Times New Roman" pitchFamily="18" charset="0"/>
                <a:ea typeface="黑体" pitchFamily="49" charset="-122"/>
              </a:rPr>
              <a:t>A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, </a:t>
            </a:r>
            <a:r>
              <a:rPr kumimoji="1" lang="en-US" altLang="zh-CN" sz="2600" b="1" i="1">
                <a:latin typeface="Times New Roman" pitchFamily="18" charset="0"/>
                <a:ea typeface="黑体" pitchFamily="49" charset="-122"/>
              </a:rPr>
              <a:t>B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都是 </a:t>
            </a:r>
            <a:r>
              <a:rPr kumimoji="1" lang="en-US" altLang="zh-CN" sz="2600" b="1" i="1">
                <a:latin typeface="Times New Roman" pitchFamily="18" charset="0"/>
                <a:ea typeface="黑体" pitchFamily="49" charset="-122"/>
              </a:rPr>
              <a:t>n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阶正交矩阵</a:t>
            </a: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,  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则 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/>
        </p:nvGraphicFramePr>
        <p:xfrm>
          <a:off x="887413" y="1785938"/>
          <a:ext cx="2112962" cy="417512"/>
        </p:xfrm>
        <a:graphic>
          <a:graphicData uri="http://schemas.openxmlformats.org/presentationml/2006/ole">
            <p:oleObj spid="_x0000_s157698" name="Equation" r:id="rId3" imgW="1028520" imgH="203040" progId="Equation.DSMT4">
              <p:embed/>
            </p:oleObj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884238" y="2286000"/>
          <a:ext cx="5473700" cy="431800"/>
        </p:xfrm>
        <a:graphic>
          <a:graphicData uri="http://schemas.openxmlformats.org/presentationml/2006/ole">
            <p:oleObj spid="_x0000_s157699" name="Equation" r:id="rId4" imgW="5473440" imgH="431640" progId="Equation.DSMT4">
              <p:embed/>
            </p:oleObj>
          </a:graphicData>
        </a:graphic>
      </p:graphicFrame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900113" y="3000375"/>
          <a:ext cx="3314700" cy="406400"/>
        </p:xfrm>
        <a:graphic>
          <a:graphicData uri="http://schemas.openxmlformats.org/presentationml/2006/ole">
            <p:oleObj spid="_x0000_s157700" name="Equation" r:id="rId5" imgW="3314520" imgH="40608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7" grpId="0"/>
      <p:bldP spid="1843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Rectangle 21"/>
          <p:cNvSpPr>
            <a:spLocks noChangeArrowheads="1"/>
          </p:cNvSpPr>
          <p:nvPr/>
        </p:nvSpPr>
        <p:spPr bwMode="auto">
          <a:xfrm>
            <a:off x="755650" y="404813"/>
            <a:ext cx="70564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360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一、</a:t>
            </a:r>
            <a:r>
              <a:rPr kumimoji="0" lang="zh-CN" altLang="en-US" sz="360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itchFamily="2" charset="-122"/>
                <a:ea typeface="黑体" pitchFamily="2" charset="-122"/>
              </a:rPr>
              <a:t>欧氏空间的定义</a:t>
            </a:r>
            <a:endParaRPr kumimoji="0" lang="zh-CN" altLang="en-US" sz="360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90" name="Rectangle 22"/>
          <p:cNvSpPr>
            <a:spLocks noChangeArrowheads="1"/>
          </p:cNvSpPr>
          <p:nvPr/>
        </p:nvSpPr>
        <p:spPr bwMode="auto">
          <a:xfrm>
            <a:off x="755650" y="1038225"/>
            <a:ext cx="48244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3200" b="1" dirty="0">
                <a:solidFill>
                  <a:schemeClr val="accent2"/>
                </a:solidFill>
                <a:ea typeface="黑体" pitchFamily="2" charset="-122"/>
              </a:rPr>
              <a:t>1. </a:t>
            </a:r>
            <a:r>
              <a:rPr kumimoji="0" lang="zh-CN" altLang="en-US" sz="3200" b="1" dirty="0">
                <a:solidFill>
                  <a:schemeClr val="accent2"/>
                </a:solidFill>
                <a:ea typeface="黑体" pitchFamily="2" charset="-122"/>
              </a:rPr>
              <a:t>定义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1187624" y="1700808"/>
          <a:ext cx="6552728" cy="1326071"/>
        </p:xfrm>
        <a:graphic>
          <a:graphicData uri="http://schemas.openxmlformats.org/presentationml/2006/ole">
            <p:oleObj spid="_x0000_s97293" name="Equation" r:id="rId3" imgW="7289640" imgH="1536480" progId="Equation.DSMT4">
              <p:embed/>
            </p:oleObj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068388" y="3429000"/>
          <a:ext cx="7078662" cy="1389063"/>
        </p:xfrm>
        <a:graphic>
          <a:graphicData uri="http://schemas.openxmlformats.org/presentationml/2006/ole">
            <p:oleObj spid="_x0000_s97294" name="Equation" r:id="rId4" imgW="3492360" imgH="698400" progId="Equation.DSMT4">
              <p:embed/>
            </p:oleObj>
          </a:graphicData>
        </a:graphic>
      </p:graphicFrame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971600" y="5157192"/>
          <a:ext cx="7318325" cy="819725"/>
        </p:xfrm>
        <a:graphic>
          <a:graphicData uri="http://schemas.openxmlformats.org/presentationml/2006/ole">
            <p:oleObj spid="_x0000_s97295" name="Equation" r:id="rId5" imgW="8610480" imgH="965160" progId="Equation.DSMT4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" grpId="0"/>
      <p:bldP spid="71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6" name="Rectangle 22"/>
          <p:cNvSpPr>
            <a:spLocks noChangeArrowheads="1"/>
          </p:cNvSpPr>
          <p:nvPr/>
        </p:nvSpPr>
        <p:spPr bwMode="auto">
          <a:xfrm>
            <a:off x="971550" y="2781300"/>
            <a:ext cx="633730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b="1" dirty="0">
                <a:latin typeface="宋体" pitchFamily="2" charset="-122"/>
              </a:rPr>
              <a:t>①</a:t>
            </a:r>
            <a:r>
              <a:rPr kumimoji="0" lang="zh-CN" altLang="en-US" b="1" dirty="0"/>
              <a:t> </a:t>
            </a:r>
            <a:r>
              <a:rPr kumimoji="0" lang="en-US" altLang="zh-CN" b="1" dirty="0"/>
              <a:t>V</a:t>
            </a:r>
            <a:r>
              <a:rPr kumimoji="0" lang="zh-CN" altLang="en-US" b="1" dirty="0"/>
              <a:t>为实数域 </a:t>
            </a:r>
            <a:r>
              <a:rPr kumimoji="0" lang="en-US" altLang="zh-CN" b="1" dirty="0"/>
              <a:t>R</a:t>
            </a:r>
            <a:r>
              <a:rPr kumimoji="0" lang="zh-CN" altLang="en-US" b="1" dirty="0"/>
              <a:t>上的线性空间</a:t>
            </a:r>
            <a:r>
              <a:rPr kumimoji="0" lang="en-US" altLang="zh-CN" b="1" dirty="0"/>
              <a:t>;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971550" y="3652051"/>
            <a:ext cx="7777163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zh-CN" b="1" dirty="0">
                <a:latin typeface="宋体" pitchFamily="2" charset="-122"/>
              </a:rPr>
              <a:t>②</a:t>
            </a:r>
            <a:r>
              <a:rPr kumimoji="0" lang="en-US" altLang="zh-CN" b="1" dirty="0"/>
              <a:t> V</a:t>
            </a:r>
            <a:r>
              <a:rPr kumimoji="0" lang="zh-CN" altLang="en-US" b="1" dirty="0"/>
              <a:t>除向量的线性运算外，还有“内积”运算</a:t>
            </a:r>
            <a:r>
              <a:rPr kumimoji="0" lang="en-US" altLang="zh-CN" b="1" dirty="0"/>
              <a:t>;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971550" y="4365625"/>
            <a:ext cx="2247900" cy="644525"/>
            <a:chOff x="612" y="2750"/>
            <a:chExt cx="1416" cy="406"/>
          </a:xfrm>
        </p:grpSpPr>
        <p:graphicFrame>
          <p:nvGraphicFramePr>
            <p:cNvPr id="6160" name="Object 16"/>
            <p:cNvGraphicFramePr>
              <a:graphicFrameLocks noChangeAspect="1"/>
            </p:cNvGraphicFramePr>
            <p:nvPr/>
          </p:nvGraphicFramePr>
          <p:xfrm>
            <a:off x="1020" y="2908"/>
            <a:ext cx="1008" cy="248"/>
          </p:xfrm>
          <a:graphic>
            <a:graphicData uri="http://schemas.openxmlformats.org/presentationml/2006/ole">
              <p:oleObj spid="_x0000_s98307" name="Equation" r:id="rId3" imgW="1600200" imgH="393480" progId="Equation.DSMT4">
                <p:embed/>
              </p:oleObj>
            </a:graphicData>
          </a:graphic>
        </p:graphicFrame>
        <p:sp>
          <p:nvSpPr>
            <p:cNvPr id="6164" name="Rectangle 20"/>
            <p:cNvSpPr>
              <a:spLocks noChangeArrowheads="1"/>
            </p:cNvSpPr>
            <p:nvPr/>
          </p:nvSpPr>
          <p:spPr bwMode="auto">
            <a:xfrm>
              <a:off x="612" y="2750"/>
              <a:ext cx="1089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0" lang="en-US" altLang="zh-CN" b="1" dirty="0">
                  <a:latin typeface="宋体" pitchFamily="2" charset="-122"/>
                </a:rPr>
                <a:t>③</a:t>
              </a:r>
              <a:r>
                <a:rPr kumimoji="0" lang="zh-CN" altLang="en-US" b="1" dirty="0"/>
                <a:t> </a:t>
              </a:r>
            </a:p>
          </p:txBody>
        </p:sp>
      </p:grpSp>
      <p:sp>
        <p:nvSpPr>
          <p:cNvPr id="6165" name="Rectangle 21"/>
          <p:cNvSpPr>
            <a:spLocks noChangeArrowheads="1"/>
          </p:cNvSpPr>
          <p:nvPr/>
        </p:nvSpPr>
        <p:spPr bwMode="auto">
          <a:xfrm>
            <a:off x="1476375" y="1989138"/>
            <a:ext cx="6553200" cy="5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b="1"/>
              <a:t>欧氏空间 </a:t>
            </a:r>
            <a:r>
              <a:rPr kumimoji="0" lang="en-US" altLang="zh-CN" b="1"/>
              <a:t>V</a:t>
            </a:r>
            <a:r>
              <a:rPr kumimoji="0" lang="zh-CN" altLang="en-US" b="1"/>
              <a:t>是特殊的线性空间</a:t>
            </a:r>
          </a:p>
        </p:txBody>
      </p:sp>
      <p:sp>
        <p:nvSpPr>
          <p:cNvPr id="6171" name="Rectangle 27"/>
          <p:cNvSpPr>
            <a:spLocks noChangeArrowheads="1"/>
          </p:cNvSpPr>
          <p:nvPr/>
        </p:nvSpPr>
        <p:spPr bwMode="auto">
          <a:xfrm>
            <a:off x="611188" y="2060575"/>
            <a:ext cx="3600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32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</a:t>
            </a:r>
            <a:r>
              <a:rPr kumimoji="0" lang="zh-CN" altLang="en-US" sz="3200" i="1">
                <a:effectLst>
                  <a:outerShdw blurRad="38100" dist="38100" dir="2700000" algn="tl">
                    <a:srgbClr val="FFFFFF"/>
                  </a:outerShdw>
                </a:effectLst>
              </a:rPr>
              <a:t>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/>
      <p:bldP spid="6155" grpId="0"/>
      <p:bldP spid="6165" grpId="0"/>
      <p:bldP spid="6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56"/>
          <p:cNvGrpSpPr>
            <a:grpSpLocks/>
          </p:cNvGrpSpPr>
          <p:nvPr/>
        </p:nvGrpSpPr>
        <p:grpSpPr bwMode="auto">
          <a:xfrm>
            <a:off x="611188" y="404813"/>
            <a:ext cx="6192837" cy="549275"/>
            <a:chOff x="385" y="238"/>
            <a:chExt cx="3901" cy="346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385" y="254"/>
              <a:ext cx="390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sz="2800" b="1" dirty="0">
                  <a:solidFill>
                    <a:srgbClr val="000099"/>
                  </a:solidFill>
                </a:rPr>
                <a:t>例</a:t>
              </a:r>
              <a:r>
                <a:rPr kumimoji="0" lang="en-US" altLang="zh-CN" sz="2800" b="1" dirty="0">
                  <a:solidFill>
                    <a:srgbClr val="000099"/>
                  </a:solidFill>
                </a:rPr>
                <a:t>1</a:t>
              </a:r>
              <a:r>
                <a:rPr kumimoji="0" lang="zh-CN" altLang="en-US" sz="2800" b="1" dirty="0"/>
                <a:t>．在      中，对于向量 </a:t>
              </a:r>
            </a:p>
          </p:txBody>
        </p:sp>
        <p:graphicFrame>
          <p:nvGraphicFramePr>
            <p:cNvPr id="35" name="Object 5"/>
            <p:cNvGraphicFramePr>
              <a:graphicFrameLocks noChangeAspect="1"/>
            </p:cNvGraphicFramePr>
            <p:nvPr/>
          </p:nvGraphicFramePr>
          <p:xfrm>
            <a:off x="1247" y="238"/>
            <a:ext cx="318" cy="280"/>
          </p:xfrm>
          <a:graphic>
            <a:graphicData uri="http://schemas.openxmlformats.org/presentationml/2006/ole">
              <p:oleObj spid="_x0000_s99343" name="Equation" r:id="rId3" imgW="431640" imgH="380880" progId="Equation.DSMT4">
                <p:embed/>
              </p:oleObj>
            </a:graphicData>
          </a:graphic>
        </p:graphicFrame>
      </p:grpSp>
      <p:graphicFrame>
        <p:nvGraphicFramePr>
          <p:cNvPr id="36" name="Object 6"/>
          <p:cNvGraphicFramePr>
            <a:graphicFrameLocks noChangeAspect="1"/>
          </p:cNvGraphicFramePr>
          <p:nvPr/>
        </p:nvGraphicFramePr>
        <p:xfrm>
          <a:off x="1403350" y="1179513"/>
          <a:ext cx="5575300" cy="520700"/>
        </p:xfrm>
        <a:graphic>
          <a:graphicData uri="http://schemas.openxmlformats.org/presentationml/2006/ole">
            <p:oleObj spid="_x0000_s99344" name="Equation" r:id="rId4" imgW="5574960" imgH="520560" progId="Equation.DSMT4">
              <p:embed/>
            </p:oleObj>
          </a:graphicData>
        </a:graphic>
      </p:graphicFrame>
      <p:sp>
        <p:nvSpPr>
          <p:cNvPr id="58" name="Rectangle 8"/>
          <p:cNvSpPr>
            <a:spLocks noChangeArrowheads="1"/>
          </p:cNvSpPr>
          <p:nvPr/>
        </p:nvSpPr>
        <p:spPr bwMode="auto">
          <a:xfrm>
            <a:off x="611560" y="1944986"/>
            <a:ext cx="3455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kumimoji="0" lang="zh-CN" altLang="en-US" b="0" dirty="0"/>
          </a:p>
        </p:txBody>
      </p:sp>
      <p:graphicFrame>
        <p:nvGraphicFramePr>
          <p:cNvPr id="59" name="Object 9"/>
          <p:cNvGraphicFramePr>
            <a:graphicFrameLocks noChangeAspect="1"/>
          </p:cNvGraphicFramePr>
          <p:nvPr/>
        </p:nvGraphicFramePr>
        <p:xfrm>
          <a:off x="1531938" y="1989138"/>
          <a:ext cx="4800600" cy="444500"/>
        </p:xfrm>
        <a:graphic>
          <a:graphicData uri="http://schemas.openxmlformats.org/presentationml/2006/ole">
            <p:oleObj spid="_x0000_s99354" name="Equation" r:id="rId5" imgW="4800600" imgH="444240" progId="Equation.DSMT4">
              <p:embed/>
            </p:oleObj>
          </a:graphicData>
        </a:graphic>
      </p:graphicFrame>
      <p:graphicFrame>
        <p:nvGraphicFramePr>
          <p:cNvPr id="99356" name="Object 28"/>
          <p:cNvGraphicFramePr>
            <a:graphicFrameLocks noChangeAspect="1"/>
          </p:cNvGraphicFramePr>
          <p:nvPr/>
        </p:nvGraphicFramePr>
        <p:xfrm>
          <a:off x="1555750" y="2997200"/>
          <a:ext cx="7061200" cy="444500"/>
        </p:xfrm>
        <a:graphic>
          <a:graphicData uri="http://schemas.openxmlformats.org/presentationml/2006/ole">
            <p:oleObj spid="_x0000_s99356" name="Equation" r:id="rId6" imgW="7061040" imgH="444240" progId="Equation.DSMT4">
              <p:embed/>
            </p:oleObj>
          </a:graphicData>
        </a:graphic>
      </p:graphicFrame>
      <p:graphicFrame>
        <p:nvGraphicFramePr>
          <p:cNvPr id="99357" name="Object 29"/>
          <p:cNvGraphicFramePr>
            <a:graphicFrameLocks noChangeAspect="1"/>
          </p:cNvGraphicFramePr>
          <p:nvPr/>
        </p:nvGraphicFramePr>
        <p:xfrm>
          <a:off x="987425" y="4114800"/>
          <a:ext cx="3209925" cy="1314450"/>
        </p:xfrm>
        <a:graphic>
          <a:graphicData uri="http://schemas.openxmlformats.org/presentationml/2006/ole">
            <p:oleObj spid="_x0000_s99357" name="Document" r:id="rId7" imgW="3241080" imgH="1327680" progId="Word.Document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890588" y="2060575"/>
          <a:ext cx="6489700" cy="508000"/>
        </p:xfrm>
        <a:graphic>
          <a:graphicData uri="http://schemas.openxmlformats.org/presentationml/2006/ole">
            <p:oleObj spid="_x0000_s103426" name="Equation" r:id="rId3" imgW="6489360" imgH="507960" progId="Equation.DSMT4">
              <p:embed/>
            </p:oleObj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890588" y="3068638"/>
          <a:ext cx="4457700" cy="393700"/>
        </p:xfrm>
        <a:graphic>
          <a:graphicData uri="http://schemas.openxmlformats.org/presentationml/2006/ole">
            <p:oleObj spid="_x0000_s103427" name="Equation" r:id="rId4" imgW="4457520" imgH="393480" progId="Equation.DSMT4">
              <p:embed/>
            </p:oleObj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258888" y="3716338"/>
            <a:ext cx="4433887" cy="952500"/>
            <a:chOff x="748" y="2115"/>
            <a:chExt cx="2793" cy="600"/>
          </a:xfrm>
        </p:grpSpPr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748" y="2251"/>
              <a:ext cx="136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sz="2800" b="1" dirty="0"/>
                <a:t>推广： </a:t>
              </a:r>
            </a:p>
          </p:txBody>
        </p:sp>
        <p:graphicFrame>
          <p:nvGraphicFramePr>
            <p:cNvPr id="11276" name="Object 12"/>
            <p:cNvGraphicFramePr>
              <a:graphicFrameLocks noChangeAspect="1"/>
            </p:cNvGraphicFramePr>
            <p:nvPr/>
          </p:nvGraphicFramePr>
          <p:xfrm>
            <a:off x="1565" y="2115"/>
            <a:ext cx="1976" cy="600"/>
          </p:xfrm>
          <a:graphic>
            <a:graphicData uri="http://schemas.openxmlformats.org/presentationml/2006/ole">
              <p:oleObj spid="_x0000_s103430" name="Equation" r:id="rId5" imgW="3136680" imgH="952200" progId="Equation.DSMT4">
                <p:embed/>
              </p:oleObj>
            </a:graphicData>
          </a:graphic>
        </p:graphicFrame>
      </p:grp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963613" y="4941888"/>
          <a:ext cx="2006600" cy="393700"/>
        </p:xfrm>
        <a:graphic>
          <a:graphicData uri="http://schemas.openxmlformats.org/presentationml/2006/ole">
            <p:oleObj spid="_x0000_s103428" name="Equation" r:id="rId6" imgW="2006280" imgH="393480" progId="Equation.DSMT4">
              <p:embed/>
            </p:oleObj>
          </a:graphicData>
        </a:graphic>
      </p:graphicFrame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684213" y="333375"/>
            <a:ext cx="568801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chemeClr val="accent2"/>
                </a:solidFill>
                <a:ea typeface="黑体" pitchFamily="2" charset="-122"/>
              </a:rPr>
              <a:t>2. </a:t>
            </a:r>
            <a:r>
              <a:rPr kumimoji="0" lang="zh-CN" altLang="en-US" sz="3200">
                <a:solidFill>
                  <a:schemeClr val="accent2"/>
                </a:solidFill>
                <a:ea typeface="黑体" pitchFamily="2" charset="-122"/>
              </a:rPr>
              <a:t>内积的简单性质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00113" y="1196975"/>
            <a:ext cx="5691187" cy="519113"/>
            <a:chOff x="567" y="754"/>
            <a:chExt cx="3585" cy="327"/>
          </a:xfrm>
        </p:grpSpPr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2200" y="820"/>
            <a:ext cx="1952" cy="248"/>
          </p:xfrm>
          <a:graphic>
            <a:graphicData uri="http://schemas.openxmlformats.org/presentationml/2006/ole">
              <p:oleObj spid="_x0000_s103429" name="Equation" r:id="rId7" imgW="3098520" imgH="393480" progId="Equation.DSMT4">
                <p:embed/>
              </p:oleObj>
            </a:graphicData>
          </a:graphic>
        </p:graphicFrame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567" y="754"/>
              <a:ext cx="24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0" lang="en-US" altLang="zh-CN" sz="2800" b="1" dirty="0"/>
                <a:t>V</a:t>
              </a:r>
              <a:r>
                <a:rPr kumimoji="0" lang="zh-CN" altLang="en-US" sz="2800" b="1" dirty="0"/>
                <a:t>为欧氏空间，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755650" y="388938"/>
            <a:ext cx="8064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360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二、</a:t>
            </a:r>
            <a:r>
              <a:rPr kumimoji="0" lang="zh-CN" altLang="en-US" sz="360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itchFamily="2" charset="-122"/>
                <a:ea typeface="黑体" pitchFamily="2" charset="-122"/>
              </a:rPr>
              <a:t>欧氏空间中向量的长度</a:t>
            </a:r>
            <a:endParaRPr kumimoji="0" lang="zh-CN" altLang="en-US" sz="360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755576" y="1268760"/>
            <a:ext cx="6985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32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1. </a:t>
            </a:r>
            <a:r>
              <a:rPr kumimoji="0" lang="zh-CN" altLang="en-US" sz="32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向量长度的定义</a:t>
            </a:r>
          </a:p>
        </p:txBody>
      </p: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042914" y="2130777"/>
            <a:ext cx="8497887" cy="534988"/>
            <a:chOff x="657" y="2930"/>
            <a:chExt cx="5353" cy="337"/>
          </a:xfrm>
        </p:grpSpPr>
        <p:graphicFrame>
          <p:nvGraphicFramePr>
            <p:cNvPr id="14359" name="Object 23"/>
            <p:cNvGraphicFramePr>
              <a:graphicFrameLocks noChangeAspect="1"/>
            </p:cNvGraphicFramePr>
            <p:nvPr/>
          </p:nvGraphicFramePr>
          <p:xfrm>
            <a:off x="657" y="2931"/>
            <a:ext cx="2176" cy="336"/>
          </p:xfrm>
          <a:graphic>
            <a:graphicData uri="http://schemas.openxmlformats.org/presentationml/2006/ole">
              <p:oleObj spid="_x0000_s104452" name="Equation" r:id="rId3" imgW="3454200" imgH="533160" progId="Equation.DSMT4">
                <p:embed/>
              </p:oleObj>
            </a:graphicData>
          </a:graphic>
        </p:graphicFrame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2880" y="2930"/>
              <a:ext cx="313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sz="2800" b="1" dirty="0"/>
                <a:t>称为向量    的</a:t>
              </a:r>
              <a:r>
                <a:rPr kumimoji="0" lang="zh-CN" altLang="en-US" sz="2800" b="1" dirty="0">
                  <a:solidFill>
                    <a:srgbClr val="CC0000"/>
                  </a:solidFill>
                  <a:ea typeface="黑体" pitchFamily="2" charset="-122"/>
                </a:rPr>
                <a:t>长度</a:t>
              </a:r>
              <a:r>
                <a:rPr kumimoji="0" lang="en-US" altLang="zh-CN" sz="2800" b="1" dirty="0"/>
                <a:t>.</a:t>
              </a:r>
            </a:p>
          </p:txBody>
        </p:sp>
        <p:graphicFrame>
          <p:nvGraphicFramePr>
            <p:cNvPr id="14361" name="Object 25"/>
            <p:cNvGraphicFramePr>
              <a:graphicFrameLocks noChangeAspect="1"/>
            </p:cNvGraphicFramePr>
            <p:nvPr/>
          </p:nvGraphicFramePr>
          <p:xfrm>
            <a:off x="3878" y="3040"/>
            <a:ext cx="176" cy="152"/>
          </p:xfrm>
          <a:graphic>
            <a:graphicData uri="http://schemas.openxmlformats.org/presentationml/2006/ole">
              <p:oleObj spid="_x0000_s104453" name="Equation" r:id="rId4" imgW="279360" imgH="241200" progId="Equation.DSMT4">
                <p:embed/>
              </p:oleObj>
            </a:graphicData>
          </a:graphic>
        </p:graphicFrame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827014" y="2851492"/>
            <a:ext cx="7632700" cy="523875"/>
            <a:chOff x="521" y="3384"/>
            <a:chExt cx="4808" cy="330"/>
          </a:xfrm>
        </p:grpSpPr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521" y="3384"/>
              <a:ext cx="480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sz="2800" b="1" dirty="0"/>
                <a:t>特别地，当           时，称    为</a:t>
              </a:r>
              <a:r>
                <a:rPr kumimoji="0" lang="zh-CN" altLang="en-US" sz="2800" b="1" dirty="0">
                  <a:solidFill>
                    <a:srgbClr val="CC0000"/>
                  </a:solidFill>
                  <a:ea typeface="黑体" pitchFamily="2" charset="-122"/>
                </a:rPr>
                <a:t>单位向量</a:t>
              </a:r>
              <a:r>
                <a:rPr kumimoji="0" lang="en-US" altLang="zh-CN" sz="2800" b="1" dirty="0"/>
                <a:t>. </a:t>
              </a:r>
            </a:p>
          </p:txBody>
        </p:sp>
        <p:graphicFrame>
          <p:nvGraphicFramePr>
            <p:cNvPr id="14363" name="Object 27"/>
            <p:cNvGraphicFramePr>
              <a:graphicFrameLocks noChangeAspect="1"/>
            </p:cNvGraphicFramePr>
            <p:nvPr/>
          </p:nvGraphicFramePr>
          <p:xfrm>
            <a:off x="1746" y="3400"/>
            <a:ext cx="568" cy="312"/>
          </p:xfrm>
          <a:graphic>
            <a:graphicData uri="http://schemas.openxmlformats.org/presentationml/2006/ole">
              <p:oleObj spid="_x0000_s104450" name="Equation" r:id="rId5" imgW="901440" imgH="495000" progId="Equation.DSMT4">
                <p:embed/>
              </p:oleObj>
            </a:graphicData>
          </a:graphic>
        </p:graphicFrame>
        <p:graphicFrame>
          <p:nvGraphicFramePr>
            <p:cNvPr id="14364" name="Object 28"/>
            <p:cNvGraphicFramePr>
              <a:graphicFrameLocks noChangeAspect="1"/>
            </p:cNvGraphicFramePr>
            <p:nvPr/>
          </p:nvGraphicFramePr>
          <p:xfrm>
            <a:off x="3061" y="3485"/>
            <a:ext cx="176" cy="152"/>
          </p:xfrm>
          <a:graphic>
            <a:graphicData uri="http://schemas.openxmlformats.org/presentationml/2006/ole">
              <p:oleObj spid="_x0000_s104451" name="Equation" r:id="rId6" imgW="279360" imgH="241200" progId="Equation.DSMT4">
                <p:embed/>
              </p:oleObj>
            </a:graphicData>
          </a:graphic>
        </p:graphicFrame>
      </p:grpSp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1043609" y="3717032"/>
          <a:ext cx="3168352" cy="1326940"/>
        </p:xfrm>
        <a:graphic>
          <a:graphicData uri="http://schemas.openxmlformats.org/presentationml/2006/ole">
            <p:oleObj spid="_x0000_s104459" name="Equation" r:id="rId7" imgW="3759120" imgH="1574640" progId="Equation.DSMT4">
              <p:embed/>
            </p:oleObj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1403648" y="5229200"/>
          <a:ext cx="4699000" cy="649287"/>
        </p:xfrm>
        <a:graphic>
          <a:graphicData uri="http://schemas.openxmlformats.org/presentationml/2006/ole">
            <p:oleObj spid="_x0000_s104460" name="Equation" r:id="rId8" imgW="5689440" imgH="787320" progId="Equation.DSMT4">
              <p:embed/>
            </p:oleObj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2320" y="620688"/>
          <a:ext cx="914400" cy="792163"/>
        </p:xfrm>
        <a:graphic>
          <a:graphicData uri="http://schemas.openxmlformats.org/presentationml/2006/ole">
            <p:oleObj spid="_x0000_s104461" name="演示文稿" showAsIcon="1" r:id="rId9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/>
      <p:bldP spid="143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97" name="Object 13"/>
          <p:cNvGraphicFramePr>
            <a:graphicFrameLocks noChangeAspect="1"/>
          </p:cNvGraphicFramePr>
          <p:nvPr/>
        </p:nvGraphicFramePr>
        <p:xfrm>
          <a:off x="963613" y="1341438"/>
          <a:ext cx="4152900" cy="495300"/>
        </p:xfrm>
        <a:graphic>
          <a:graphicData uri="http://schemas.openxmlformats.org/presentationml/2006/ole">
            <p:oleObj spid="_x0000_s105474" name="Equation" r:id="rId3" imgW="4152600" imgH="495000" progId="Equation.DSMT4">
              <p:embed/>
            </p:oleObj>
          </a:graphicData>
        </a:graphic>
      </p:graphicFrame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84213" y="404813"/>
            <a:ext cx="698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en-US" altLang="zh-CN" sz="3200" dirty="0" smtClean="0">
                <a:solidFill>
                  <a:schemeClr val="accent2"/>
                </a:solidFill>
                <a:ea typeface="黑体" pitchFamily="2" charset="-122"/>
              </a:rPr>
              <a:t>2. </a:t>
            </a:r>
            <a:r>
              <a:rPr kumimoji="0" lang="zh-CN" altLang="en-US" sz="3200" dirty="0">
                <a:solidFill>
                  <a:schemeClr val="accent2"/>
                </a:solidFill>
                <a:ea typeface="黑体" pitchFamily="2" charset="-122"/>
              </a:rPr>
              <a:t>向量长度的简单性质</a:t>
            </a:r>
            <a:endParaRPr kumimoji="0" lang="en-US" altLang="zh-CN" sz="3200" dirty="0">
              <a:solidFill>
                <a:schemeClr val="accent2"/>
              </a:solidFill>
              <a:ea typeface="黑体" pitchFamily="2" charset="-122"/>
            </a:endParaRP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0113" y="2997200"/>
            <a:ext cx="6119812" cy="952500"/>
            <a:chOff x="567" y="1888"/>
            <a:chExt cx="3855" cy="600"/>
          </a:xfrm>
        </p:grpSpPr>
        <p:sp>
          <p:nvSpPr>
            <p:cNvPr id="16401" name="Rectangle 17"/>
            <p:cNvSpPr>
              <a:spLocks noChangeArrowheads="1"/>
            </p:cNvSpPr>
            <p:nvPr/>
          </p:nvSpPr>
          <p:spPr bwMode="auto">
            <a:xfrm>
              <a:off x="567" y="2023"/>
              <a:ext cx="3855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en-US" altLang="zh-CN" sz="2800" b="1" dirty="0"/>
                <a:t>3</a:t>
              </a:r>
              <a:r>
                <a:rPr kumimoji="0" lang="zh-CN" altLang="en-US" sz="2800" b="1" dirty="0"/>
                <a:t>）非零向量    的单位化： </a:t>
              </a:r>
            </a:p>
          </p:txBody>
        </p:sp>
        <p:graphicFrame>
          <p:nvGraphicFramePr>
            <p:cNvPr id="16402" name="Object 18"/>
            <p:cNvGraphicFramePr>
              <a:graphicFrameLocks noChangeAspect="1"/>
            </p:cNvGraphicFramePr>
            <p:nvPr/>
          </p:nvGraphicFramePr>
          <p:xfrm>
            <a:off x="1904" y="2115"/>
            <a:ext cx="176" cy="152"/>
          </p:xfrm>
          <a:graphic>
            <a:graphicData uri="http://schemas.openxmlformats.org/presentationml/2006/ole">
              <p:oleObj spid="_x0000_s105476" name="Equation" r:id="rId4" imgW="279360" imgH="241200" progId="Equation.DSMT4">
                <p:embed/>
              </p:oleObj>
            </a:graphicData>
          </a:graphic>
        </p:graphicFrame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3334" y="1888"/>
            <a:ext cx="544" cy="600"/>
          </p:xfrm>
          <a:graphic>
            <a:graphicData uri="http://schemas.openxmlformats.org/presentationml/2006/ole">
              <p:oleObj spid="_x0000_s105477" name="Equation" r:id="rId5" imgW="863280" imgH="952200" progId="Equation.DSMT4">
                <p:embed/>
              </p:oleObj>
            </a:graphicData>
          </a:graphic>
        </p:graphicFrame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963613" y="2133600"/>
            <a:ext cx="8505825" cy="638175"/>
            <a:chOff x="607" y="1344"/>
            <a:chExt cx="5358" cy="402"/>
          </a:xfrm>
        </p:grpSpPr>
        <p:graphicFrame>
          <p:nvGraphicFramePr>
            <p:cNvPr id="16398" name="Object 14"/>
            <p:cNvGraphicFramePr>
              <a:graphicFrameLocks noChangeAspect="1"/>
            </p:cNvGraphicFramePr>
            <p:nvPr/>
          </p:nvGraphicFramePr>
          <p:xfrm>
            <a:off x="607" y="1434"/>
            <a:ext cx="1432" cy="312"/>
          </p:xfrm>
          <a:graphic>
            <a:graphicData uri="http://schemas.openxmlformats.org/presentationml/2006/ole">
              <p:oleObj spid="_x0000_s105475" name="Equation" r:id="rId6" imgW="2273040" imgH="495000" progId="Equation.DSMT4">
                <p:embed/>
              </p:oleObj>
            </a:graphicData>
          </a:graphic>
        </p:graphicFrame>
        <p:sp>
          <p:nvSpPr>
            <p:cNvPr id="16404" name="Rectangle 20"/>
            <p:cNvSpPr>
              <a:spLocks noChangeArrowheads="1"/>
            </p:cNvSpPr>
            <p:nvPr/>
          </p:nvSpPr>
          <p:spPr bwMode="auto">
            <a:xfrm>
              <a:off x="4785" y="1344"/>
              <a:ext cx="11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/>
                <a:t>（</a:t>
              </a:r>
              <a:r>
                <a:rPr kumimoji="0" lang="en-US" altLang="zh-CN"/>
                <a:t>3</a:t>
              </a:r>
              <a:r>
                <a:rPr kumimoji="0" lang="zh-CN" altLang="en-US"/>
                <a:t>）</a:t>
              </a:r>
              <a:r>
                <a:rPr kumimoji="0" lang="zh-CN" altLang="en-US" b="0"/>
                <a:t> 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755650" y="388938"/>
            <a:ext cx="80645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zh-CN" alt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三、</a:t>
            </a:r>
            <a:r>
              <a:rPr kumimoji="0" lang="zh-CN" alt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细黑" pitchFamily="2" charset="-122"/>
                <a:ea typeface="黑体" pitchFamily="2" charset="-122"/>
              </a:rPr>
              <a:t>欧氏空间中向量的夹角</a:t>
            </a:r>
            <a:endParaRPr kumimoji="0" lang="zh-CN" altLang="en-US" sz="3600" b="1" dirty="0">
              <a:solidFill>
                <a:srgbClr val="A5002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756023" y="2060923"/>
            <a:ext cx="7775575" cy="2663825"/>
          </a:xfrm>
          <a:prstGeom prst="flowChartAlternateProcess">
            <a:avLst/>
          </a:prstGeom>
          <a:solidFill>
            <a:schemeClr val="accent1">
              <a:alpha val="5000"/>
            </a:schemeClr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" name="Group 23"/>
          <p:cNvGrpSpPr>
            <a:grpSpLocks/>
          </p:cNvGrpSpPr>
          <p:nvPr/>
        </p:nvGrpSpPr>
        <p:grpSpPr bwMode="auto">
          <a:xfrm>
            <a:off x="1043360" y="2348261"/>
            <a:ext cx="7704138" cy="523876"/>
            <a:chOff x="612" y="890"/>
            <a:chExt cx="4853" cy="3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12" y="890"/>
              <a:ext cx="485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zh-CN" altLang="en-US" sz="2800" b="1" dirty="0"/>
                <a:t>对欧氏空间</a:t>
              </a:r>
              <a:r>
                <a:rPr lang="en-US" altLang="zh-CN" sz="2800" b="1" dirty="0"/>
                <a:t>V</a:t>
              </a:r>
              <a:r>
                <a:rPr lang="zh-CN" altLang="en-US" sz="2800" b="1" dirty="0"/>
                <a:t>中任意两个向量           ，有 </a:t>
              </a:r>
            </a:p>
          </p:txBody>
        </p:sp>
        <p:graphicFrame>
          <p:nvGraphicFramePr>
            <p:cNvPr id="16" name="Object 9"/>
            <p:cNvGraphicFramePr>
              <a:graphicFrameLocks noChangeAspect="1"/>
            </p:cNvGraphicFramePr>
            <p:nvPr/>
          </p:nvGraphicFramePr>
          <p:xfrm>
            <a:off x="3606" y="935"/>
            <a:ext cx="528" cy="240"/>
          </p:xfrm>
          <a:graphic>
            <a:graphicData uri="http://schemas.openxmlformats.org/presentationml/2006/ole">
              <p:oleObj spid="_x0000_s106503" name="Equation" r:id="rId3" imgW="838080" imgH="380880" progId="Equation.DSMT4">
                <p:embed/>
              </p:oleObj>
            </a:graphicData>
          </a:graphic>
        </p:graphicFrame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2195885" y="3103910"/>
            <a:ext cx="7850188" cy="527050"/>
            <a:chOff x="1338" y="1320"/>
            <a:chExt cx="4945" cy="332"/>
          </a:xfrm>
        </p:grpSpPr>
        <p:graphicFrame>
          <p:nvGraphicFramePr>
            <p:cNvPr id="18" name="Object 10"/>
            <p:cNvGraphicFramePr>
              <a:graphicFrameLocks noChangeAspect="1"/>
            </p:cNvGraphicFramePr>
            <p:nvPr/>
          </p:nvGraphicFramePr>
          <p:xfrm>
            <a:off x="1338" y="1320"/>
            <a:ext cx="1336" cy="312"/>
          </p:xfrm>
          <a:graphic>
            <a:graphicData uri="http://schemas.openxmlformats.org/presentationml/2006/ole">
              <p:oleObj spid="_x0000_s106504" name="Equation" r:id="rId4" imgW="2120760" imgH="495000" progId="Equation.DSMT4">
                <p:embed/>
              </p:oleObj>
            </a:graphicData>
          </a:graphic>
        </p:graphicFrame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740" y="1361"/>
              <a:ext cx="154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dirty="0" smtClean="0"/>
                <a:t>（</a:t>
              </a:r>
              <a:r>
                <a:rPr kumimoji="0" lang="en-US" altLang="zh-CN" dirty="0" smtClean="0"/>
                <a:t>4</a:t>
              </a:r>
              <a:r>
                <a:rPr kumimoji="0" lang="zh-CN" altLang="en-US" dirty="0" smtClean="0"/>
                <a:t>） </a:t>
              </a:r>
              <a:endParaRPr kumimoji="0" lang="zh-CN" altLang="en-US" dirty="0"/>
            </a:p>
          </p:txBody>
        </p:sp>
      </p:grp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611560" y="1268760"/>
            <a:ext cx="9432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0" lang="zh-CN" altLang="en-US" sz="3200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柯西</a:t>
            </a:r>
            <a:r>
              <a:rPr kumimoji="0" lang="zh-CN" altLang="en-US" sz="3200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－布涅柯夫斯基不等式</a:t>
            </a:r>
            <a:endParaRPr kumimoji="0" lang="en-US" altLang="zh-CN" sz="2400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1" name="Group 25"/>
          <p:cNvGrpSpPr>
            <a:grpSpLocks/>
          </p:cNvGrpSpPr>
          <p:nvPr/>
        </p:nvGrpSpPr>
        <p:grpSpPr bwMode="auto">
          <a:xfrm>
            <a:off x="898898" y="3857975"/>
            <a:ext cx="7561262" cy="523876"/>
            <a:chOff x="567" y="1978"/>
            <a:chExt cx="4763" cy="330"/>
          </a:xfrm>
        </p:grpSpPr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567" y="1978"/>
              <a:ext cx="476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0" lang="zh-CN" altLang="en-US" sz="2800" b="1" dirty="0"/>
                <a:t>当且仅当          线性相关时等号成立</a:t>
              </a:r>
              <a:r>
                <a:rPr kumimoji="0" lang="en-US" altLang="zh-CN" sz="2800" b="1" dirty="0"/>
                <a:t>.</a:t>
              </a:r>
            </a:p>
          </p:txBody>
        </p:sp>
        <p:graphicFrame>
          <p:nvGraphicFramePr>
            <p:cNvPr id="23" name="Object 16"/>
            <p:cNvGraphicFramePr>
              <a:graphicFrameLocks noChangeAspect="1"/>
            </p:cNvGraphicFramePr>
            <p:nvPr/>
          </p:nvGraphicFramePr>
          <p:xfrm>
            <a:off x="1536" y="2024"/>
            <a:ext cx="528" cy="240"/>
          </p:xfrm>
          <a:graphic>
            <a:graphicData uri="http://schemas.openxmlformats.org/presentationml/2006/ole">
              <p:oleObj spid="_x0000_s106505" name="Equation" r:id="rId5" imgW="838080" imgH="380880" progId="Equation.DSMT4">
                <p:embed/>
              </p:oleObj>
            </a:graphicData>
          </a:graphic>
        </p:graphicFrame>
      </p:grpSp>
      <p:graphicFrame>
        <p:nvGraphicFramePr>
          <p:cNvPr id="106506" name="Object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51725" y="620713"/>
          <a:ext cx="914400" cy="792162"/>
        </p:xfrm>
        <a:graphic>
          <a:graphicData uri="http://schemas.openxmlformats.org/presentationml/2006/ole">
            <p:oleObj spid="_x0000_s106506" name="演示文稿" showAsIcon="1" r:id="rId6" imgW="914400" imgH="792360" progId="PowerPoint.Show.8">
              <p:embed/>
            </p:oleObj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7" grpId="0"/>
      <p:bldP spid="13" grpId="0" animBg="1"/>
      <p:bldP spid="20" grpId="0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模板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E:\线性代数\模板.POT</Template>
  <TotalTime>2302</TotalTime>
  <Words>533</Words>
  <Application>Microsoft Office PowerPoint</Application>
  <PresentationFormat>全屏显示(4:3)</PresentationFormat>
  <Paragraphs>93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模板</vt:lpstr>
      <vt:lpstr>Equation</vt:lpstr>
      <vt:lpstr>演示文稿</vt:lpstr>
      <vt:lpstr>Document</vt:lpstr>
      <vt:lpstr>幻灯片 1</vt:lpstr>
      <vt:lpstr> 第六节 欧氏空间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西安通信学院数学教研室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西安通信学院数学教研室</dc:creator>
  <cp:lastModifiedBy>上海大学</cp:lastModifiedBy>
  <cp:revision>134</cp:revision>
  <dcterms:created xsi:type="dcterms:W3CDTF">1990-03-28T01:10:35Z</dcterms:created>
  <dcterms:modified xsi:type="dcterms:W3CDTF">2017-05-11T15:00:59Z</dcterms:modified>
</cp:coreProperties>
</file>