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46"/>
  </p:notesMasterIdLst>
  <p:sldIdLst>
    <p:sldId id="365" r:id="rId10"/>
    <p:sldId id="471" r:id="rId11"/>
    <p:sldId id="472" r:id="rId12"/>
    <p:sldId id="474" r:id="rId13"/>
    <p:sldId id="475" r:id="rId14"/>
    <p:sldId id="353" r:id="rId15"/>
    <p:sldId id="447" r:id="rId16"/>
    <p:sldId id="448" r:id="rId17"/>
    <p:sldId id="449" r:id="rId18"/>
    <p:sldId id="453" r:id="rId19"/>
    <p:sldId id="454" r:id="rId20"/>
    <p:sldId id="455" r:id="rId21"/>
    <p:sldId id="456" r:id="rId22"/>
    <p:sldId id="457" r:id="rId23"/>
    <p:sldId id="463" r:id="rId24"/>
    <p:sldId id="466" r:id="rId25"/>
    <p:sldId id="438" r:id="rId26"/>
    <p:sldId id="439" r:id="rId27"/>
    <p:sldId id="440" r:id="rId28"/>
    <p:sldId id="442" r:id="rId29"/>
    <p:sldId id="444" r:id="rId30"/>
    <p:sldId id="443" r:id="rId31"/>
    <p:sldId id="477" r:id="rId32"/>
    <p:sldId id="480" r:id="rId33"/>
    <p:sldId id="481" r:id="rId34"/>
    <p:sldId id="482" r:id="rId35"/>
    <p:sldId id="483" r:id="rId36"/>
    <p:sldId id="484" r:id="rId37"/>
    <p:sldId id="485" r:id="rId38"/>
    <p:sldId id="494" r:id="rId39"/>
    <p:sldId id="513" r:id="rId40"/>
    <p:sldId id="497" r:id="rId41"/>
    <p:sldId id="498" r:id="rId42"/>
    <p:sldId id="506" r:id="rId43"/>
    <p:sldId id="507" r:id="rId44"/>
    <p:sldId id="50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58" userDrawn="1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pos="7061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orient="horz" pos="2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2667"/>
    <a:srgbClr val="256090"/>
    <a:srgbClr val="0B338B"/>
    <a:srgbClr val="CBE0F2"/>
    <a:srgbClr val="96C1E4"/>
    <a:srgbClr val="62A2D7"/>
    <a:srgbClr val="FFFFFF"/>
    <a:srgbClr val="2F79B7"/>
    <a:srgbClr val="0A5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4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2286" y="-1056"/>
      </p:cViewPr>
      <p:guideLst>
        <p:guide orient="horz" pos="3158"/>
        <p:guide orient="horz" pos="595"/>
        <p:guide orient="horz" pos="1457"/>
        <p:guide orient="horz" pos="2069"/>
        <p:guide pos="3795"/>
        <p:guide pos="7061"/>
        <p:guide pos="26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7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74.wmf"/><Relationship Id="rId1" Type="http://schemas.openxmlformats.org/officeDocument/2006/relationships/image" Target="../media/image81.wmf"/><Relationship Id="rId5" Type="http://schemas.openxmlformats.org/officeDocument/2006/relationships/image" Target="../media/image83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2037-7BE2-4B55-B730-C4A1A0C58E1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05F3E-6C76-4A64-BA24-39CAB9C78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66BA-04CD-4820-9D96-7A7469191E3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4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4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2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6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1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9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7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4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3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6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7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2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8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3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5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3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9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9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3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7" Type="http://schemas.openxmlformats.org/officeDocument/2006/relationships/image" Target="../media/image59.wmf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7.bin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57.wmf"/><Relationship Id="rId9" Type="http://schemas.openxmlformats.org/officeDocument/2006/relationships/image" Target="../media/image60.wmf"/><Relationship Id="rId14" Type="http://schemas.openxmlformats.org/officeDocument/2006/relationships/image" Target="../media/image6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76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114.wmf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oleObject" Target="../embeddings/Microsoft_PowerPoint_97-2003_____1.ppt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9.png"/><Relationship Id="rId11" Type="http://schemas.openxmlformats.org/officeDocument/2006/relationships/image" Target="../media/image113.emf"/><Relationship Id="rId5" Type="http://schemas.openxmlformats.org/officeDocument/2006/relationships/image" Target="../media/image38.png"/><Relationship Id="rId10" Type="http://schemas.openxmlformats.org/officeDocument/2006/relationships/oleObject" Target="../embeddings/oleObject123.bin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png"/><Relationship Id="rId11" Type="http://schemas.openxmlformats.org/officeDocument/2006/relationships/image" Target="../media/image117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700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6.wmf"/><Relationship Id="rId9" Type="http://schemas.openxmlformats.org/officeDocument/2006/relationships/image" Target="../media/image1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4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21" Type="http://schemas.openxmlformats.org/officeDocument/2006/relationships/image" Target="../media/image41.pn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image" Target="../media/image34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715499"/>
            <a:ext cx="12203408" cy="7573499"/>
            <a:chOff x="-184709" y="-715499"/>
            <a:chExt cx="12201819" cy="7573499"/>
          </a:xfrm>
        </p:grpSpPr>
        <p:pic>
          <p:nvPicPr>
            <p:cNvPr id="5" name="Picture 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3" y="5395581"/>
              <a:ext cx="11924177" cy="143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4" name="Rectangle 56"/>
            <p:cNvSpPr>
              <a:spLocks noChangeArrowheads="1"/>
            </p:cNvSpPr>
            <p:nvPr/>
          </p:nvSpPr>
          <p:spPr bwMode="auto">
            <a:xfrm>
              <a:off x="247133" y="455475"/>
              <a:ext cx="11615778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latinLnBrk="1" hangingPunct="1"/>
              <a:r>
                <a:rPr lang="zh-CN" altLang="en-US" sz="4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欧氏空间</a:t>
              </a:r>
              <a:endParaRPr lang="en-US" altLang="zh-CN" sz="4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962668" y="4596323"/>
              <a:ext cx="184707" cy="799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lnSpc>
                  <a:spcPct val="200000"/>
                </a:lnSpc>
              </a:pPr>
              <a:endPara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Rectangle 56"/>
            <p:cNvSpPr>
              <a:spLocks noChangeArrowheads="1"/>
            </p:cNvSpPr>
            <p:nvPr/>
          </p:nvSpPr>
          <p:spPr bwMode="auto">
            <a:xfrm>
              <a:off x="287318" y="-715499"/>
              <a:ext cx="11615778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latinLnBrk="1" hangingPunct="1"/>
              <a:endParaRPr lang="en-US" altLang="zh-CN" sz="3200" dirty="0" smtClean="0">
                <a:solidFill>
                  <a:srgbClr val="002060"/>
                </a:solidFill>
                <a:effectLst>
                  <a:innerShdw blurRad="114300">
                    <a:srgbClr val="FFFF00"/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Picture 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4709" y="5426762"/>
              <a:ext cx="12190412" cy="143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797105" y="3595087"/>
            <a:ext cx="4517409" cy="100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上海大学数学系</a:t>
            </a:r>
            <a:endParaRPr lang="en-US" altLang="zh-CN" sz="36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0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80543" y="454643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alpha val="56000"/>
                  </a:prstClr>
                </a:solidFill>
              </a:rPr>
              <a:t>PART </a:t>
            </a:r>
            <a:r>
              <a:rPr lang="en-US" altLang="zh-CN" sz="1400" dirty="0" smtClean="0">
                <a:solidFill>
                  <a:prstClr val="white">
                    <a:alpha val="56000"/>
                  </a:prstClr>
                </a:solidFill>
              </a:rPr>
              <a:t> TWO</a:t>
            </a:r>
            <a:endParaRPr lang="zh-CN" altLang="en-US" sz="1400" dirty="0">
              <a:solidFill>
                <a:prstClr val="white">
                  <a:alpha val="56000"/>
                </a:prst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5377217" y="1542014"/>
            <a:ext cx="551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向量的长度与夹角</a:t>
            </a:r>
            <a:endParaRPr lang="zh-CN" altLang="en-US" sz="4400" b="1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向量的长度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617663" y="2347915"/>
            <a:ext cx="7200900" cy="523876"/>
            <a:chOff x="567" y="1660"/>
            <a:chExt cx="4536" cy="330"/>
          </a:xfrm>
        </p:grpSpPr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567" y="1660"/>
              <a:ext cx="45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2) 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欧氏空间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V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中，</a:t>
              </a:r>
            </a:p>
          </p:txBody>
        </p:sp>
        <p:graphicFrame>
          <p:nvGraphicFramePr>
            <p:cNvPr id="8" name="Object 13"/>
            <p:cNvGraphicFramePr>
              <a:graphicFrameLocks noChangeAspect="1"/>
            </p:cNvGraphicFramePr>
            <p:nvPr/>
          </p:nvGraphicFramePr>
          <p:xfrm>
            <a:off x="2336" y="1706"/>
            <a:ext cx="18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3" name="Equation" r:id="rId3" imgW="2997000" imgH="393480" progId="Equation.DSMT4">
                    <p:embed/>
                  </p:oleObj>
                </mc:Choice>
                <mc:Fallback>
                  <p:oleObj name="Equation" r:id="rId3" imgW="29970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706"/>
                          <a:ext cx="18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978025" y="3068635"/>
            <a:ext cx="6192838" cy="523874"/>
            <a:chOff x="703" y="2115"/>
            <a:chExt cx="3901" cy="330"/>
          </a:xfrm>
        </p:grpSpPr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703" y="2115"/>
              <a:ext cx="39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使得   　　　有意义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1338" y="2160"/>
            <a:ext cx="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4" name="Equation" r:id="rId5" imgW="977760" imgH="444240" progId="Equation.DSMT4">
                    <p:embed/>
                  </p:oleObj>
                </mc:Choice>
                <mc:Fallback>
                  <p:oleObj name="Equation" r:id="rId5" imgW="9777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160"/>
                          <a:ext cx="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4788" y="908050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25609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3200">
                <a:solidFill>
                  <a:srgbClr val="256090"/>
                </a:solidFill>
                <a:latin typeface="黑体" pitchFamily="2" charset="-122"/>
                <a:ea typeface="黑体" pitchFamily="2" charset="-122"/>
              </a:rPr>
              <a:t>引入长度概念的可能性</a:t>
            </a: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1617663" y="1627189"/>
            <a:ext cx="6840537" cy="534988"/>
            <a:chOff x="567" y="1161"/>
            <a:chExt cx="4309" cy="337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7" y="1161"/>
              <a:ext cx="4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）在　 向量　的长度（模） </a:t>
              </a:r>
            </a:p>
          </p:txBody>
        </p:sp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3422" y="1162"/>
            <a:ext cx="11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5" name="Equation" r:id="rId7" imgW="1841400" imgH="533160" progId="Equation.DSMT4">
                    <p:embed/>
                  </p:oleObj>
                </mc:Choice>
                <mc:Fallback>
                  <p:oleObj name="Equation" r:id="rId7" imgW="18414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1162"/>
                          <a:ext cx="116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623529"/>
                </p:ext>
              </p:extLst>
            </p:nvPr>
          </p:nvGraphicFramePr>
          <p:xfrm>
            <a:off x="1202" y="1183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6" name="Equation" r:id="rId9" imgW="419040" imgH="380880" progId="Equation.DSMT4">
                    <p:embed/>
                  </p:oleObj>
                </mc:Choice>
                <mc:Fallback>
                  <p:oleObj name="Equation" r:id="rId9" imgW="4190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83"/>
                          <a:ext cx="2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0"/>
            <p:cNvGraphicFramePr>
              <a:graphicFrameLocks noChangeAspect="1"/>
            </p:cNvGraphicFramePr>
            <p:nvPr/>
          </p:nvGraphicFramePr>
          <p:xfrm>
            <a:off x="1927" y="1276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7" name="Equation" r:id="rId11" imgW="279360" imgH="241200" progId="Equation.DSMT4">
                    <p:embed/>
                  </p:oleObj>
                </mc:Choice>
                <mc:Fallback>
                  <p:oleObj name="Equation" r:id="rId11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276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546225" y="3789363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25609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3200">
                <a:solidFill>
                  <a:srgbClr val="256090"/>
                </a:solidFill>
                <a:latin typeface="黑体" pitchFamily="2" charset="-122"/>
                <a:ea typeface="黑体" pitchFamily="2" charset="-122"/>
              </a:rPr>
              <a:t>向量长度的定义</a:t>
            </a:r>
          </a:p>
        </p:txBody>
      </p: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1833563" y="4652963"/>
            <a:ext cx="8497887" cy="533400"/>
            <a:chOff x="657" y="2931"/>
            <a:chExt cx="5353" cy="336"/>
          </a:xfrm>
        </p:grpSpPr>
        <p:graphicFrame>
          <p:nvGraphicFramePr>
            <p:cNvPr id="20" name="Object 23"/>
            <p:cNvGraphicFramePr>
              <a:graphicFrameLocks noChangeAspect="1"/>
            </p:cNvGraphicFramePr>
            <p:nvPr/>
          </p:nvGraphicFramePr>
          <p:xfrm>
            <a:off x="657" y="2931"/>
            <a:ext cx="21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8" name="Equation" r:id="rId13" imgW="3454200" imgH="533160" progId="Equation.DSMT4">
                    <p:embed/>
                  </p:oleObj>
                </mc:Choice>
                <mc:Fallback>
                  <p:oleObj name="Equation" r:id="rId13" imgW="34542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931"/>
                          <a:ext cx="217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2880" y="2931"/>
              <a:ext cx="3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称为向量    的</a:t>
              </a:r>
              <a:r>
                <a:rPr lang="zh-CN" altLang="en-US" sz="2800" b="1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长度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22" name="Object 25"/>
            <p:cNvGraphicFramePr>
              <a:graphicFrameLocks noChangeAspect="1"/>
            </p:cNvGraphicFramePr>
            <p:nvPr/>
          </p:nvGraphicFramePr>
          <p:xfrm>
            <a:off x="3878" y="3040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9" name="Equation" r:id="rId15" imgW="279360" imgH="241200" progId="Equation.DSMT4">
                    <p:embed/>
                  </p:oleObj>
                </mc:Choice>
                <mc:Fallback>
                  <p:oleObj name="Equation" r:id="rId15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40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33"/>
          <p:cNvGrpSpPr>
            <a:grpSpLocks/>
          </p:cNvGrpSpPr>
          <p:nvPr/>
        </p:nvGrpSpPr>
        <p:grpSpPr bwMode="auto">
          <a:xfrm>
            <a:off x="1617663" y="5373688"/>
            <a:ext cx="7632700" cy="519112"/>
            <a:chOff x="521" y="3385"/>
            <a:chExt cx="4808" cy="327"/>
          </a:xfrm>
        </p:grpSpPr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521" y="3385"/>
              <a:ext cx="4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特别地，当           时，称    为</a:t>
              </a:r>
              <a:r>
                <a:rPr lang="zh-CN" altLang="en-US" sz="2800" b="1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单位向量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 </a:t>
              </a:r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1746" y="3400"/>
            <a:ext cx="5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0" name="Equation" r:id="rId17" imgW="901440" imgH="495000" progId="Equation.DSMT4">
                    <p:embed/>
                  </p:oleObj>
                </mc:Choice>
                <mc:Fallback>
                  <p:oleObj name="Equation" r:id="rId17" imgW="9014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400"/>
                          <a:ext cx="5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8"/>
            <p:cNvGraphicFramePr>
              <a:graphicFrameLocks noChangeAspect="1"/>
            </p:cNvGraphicFramePr>
            <p:nvPr/>
          </p:nvGraphicFramePr>
          <p:xfrm>
            <a:off x="3061" y="3485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1" name="Equation" r:id="rId19" imgW="279360" imgH="241200" progId="Equation.DSMT4">
                    <p:embed/>
                  </p:oleObj>
                </mc:Choice>
                <mc:Fallback>
                  <p:oleObj name="Equation" r:id="rId19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85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81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向量长度的简单性质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22787"/>
              </p:ext>
            </p:extLst>
          </p:nvPr>
        </p:nvGraphicFramePr>
        <p:xfrm>
          <a:off x="1292660" y="1491563"/>
          <a:ext cx="415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2" name="Equation" r:id="rId3" imgW="4152600" imgH="495000" progId="Equation.DSMT4">
                  <p:embed/>
                </p:oleObj>
              </mc:Choice>
              <mc:Fallback>
                <p:oleObj name="Equation" r:id="rId3" imgW="4152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60" y="1491563"/>
                        <a:ext cx="415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229160" y="3147325"/>
            <a:ext cx="6119812" cy="952500"/>
            <a:chOff x="567" y="1888"/>
            <a:chExt cx="3855" cy="600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567" y="2023"/>
              <a:ext cx="38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3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）非零向量    的单位化： </a:t>
              </a:r>
            </a:p>
          </p:txBody>
        </p:sp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1904" y="2115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23" name="Equation" r:id="rId5" imgW="279360" imgH="241200" progId="Equation.DSMT4">
                    <p:embed/>
                  </p:oleObj>
                </mc:Choice>
                <mc:Fallback>
                  <p:oleObj name="Equation" r:id="rId5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2115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9"/>
            <p:cNvGraphicFramePr>
              <a:graphicFrameLocks noChangeAspect="1"/>
            </p:cNvGraphicFramePr>
            <p:nvPr/>
          </p:nvGraphicFramePr>
          <p:xfrm>
            <a:off x="3334" y="1888"/>
            <a:ext cx="54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24" name="Equation" r:id="rId7" imgW="863280" imgH="952200" progId="Equation.DSMT4">
                    <p:embed/>
                  </p:oleObj>
                </mc:Choice>
                <mc:Fallback>
                  <p:oleObj name="Equation" r:id="rId7" imgW="863280" imgH="952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888"/>
                          <a:ext cx="54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1292660" y="2426600"/>
          <a:ext cx="227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5" name="Equation" r:id="rId9" imgW="2273040" imgH="495000" progId="Equation.DSMT4">
                  <p:embed/>
                </p:oleObj>
              </mc:Choice>
              <mc:Fallback>
                <p:oleObj name="Equation" r:id="rId9" imgW="22730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60" y="2426600"/>
                        <a:ext cx="2273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9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47677" y="1751519"/>
            <a:ext cx="6480175" cy="519112"/>
            <a:chOff x="476" y="1071"/>
            <a:chExt cx="4082" cy="327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76" y="1071"/>
              <a:ext cx="40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）在  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  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中向量   与    的夹角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graphicFrame>
          <p:nvGraphicFramePr>
            <p:cNvPr id="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207632"/>
                </p:ext>
              </p:extLst>
            </p:nvPr>
          </p:nvGraphicFramePr>
          <p:xfrm>
            <a:off x="1128" y="1114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4" name="Equation" r:id="rId3" imgW="419040" imgH="380880" progId="Equation.DSMT4">
                    <p:embed/>
                  </p:oleObj>
                </mc:Choice>
                <mc:Fallback>
                  <p:oleObj name="Equation" r:id="rId3" imgW="4190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114"/>
                          <a:ext cx="2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2064" y="1162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5" name="Equation" r:id="rId5" imgW="279360" imgH="241200" progId="Equation.DSMT4">
                    <p:embed/>
                  </p:oleObj>
                </mc:Choice>
                <mc:Fallback>
                  <p:oleObj name="Equation" r:id="rId5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62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2472" y="111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6" name="Equation" r:id="rId7" imgW="291960" imgH="380880" progId="Equation.DSMT4">
                    <p:embed/>
                  </p:oleObj>
                </mc:Choice>
                <mc:Fallback>
                  <p:oleObj name="Equation" r:id="rId7" imgW="2919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117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919115" y="3480306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）在一般欧氏空间中推广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）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的形式，首先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730519" y="1176993"/>
            <a:ext cx="7704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引入夹角概念的可能性与困难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992140" y="4559806"/>
            <a:ext cx="4751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应证明不等式： </a:t>
            </a: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48743"/>
              </p:ext>
            </p:extLst>
          </p:nvPr>
        </p:nvGraphicFramePr>
        <p:xfrm>
          <a:off x="4943302" y="4343906"/>
          <a:ext cx="1574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7" name="Equation" r:id="rId9" imgW="1574640" imgH="1079280" progId="Equation.DSMT4">
                  <p:embed/>
                </p:oleObj>
              </mc:Choice>
              <mc:Fallback>
                <p:oleObj name="Equation" r:id="rId9" imgW="157464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302" y="4343906"/>
                        <a:ext cx="1574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24258"/>
              </p:ext>
            </p:extLst>
          </p:nvPr>
        </p:nvGraphicFramePr>
        <p:xfrm>
          <a:off x="3360565" y="2400806"/>
          <a:ext cx="3378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8" name="Equation" r:id="rId11" imgW="3377880" imgH="952200" progId="Equation.DSMT4">
                  <p:embed/>
                </p:oleObj>
              </mc:Choice>
              <mc:Fallback>
                <p:oleObj name="Equation" r:id="rId11" imgW="33778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565" y="2400806"/>
                        <a:ext cx="3378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786514" y="2423504"/>
            <a:ext cx="2449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 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199115" y="1818423"/>
            <a:ext cx="7775575" cy="2663825"/>
          </a:xfrm>
          <a:prstGeom prst="flowChartAlternateProcess">
            <a:avLst/>
          </a:prstGeom>
          <a:solidFill>
            <a:srgbClr val="0070C0">
              <a:alpha val="5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486452" y="2105761"/>
            <a:ext cx="7704138" cy="523876"/>
            <a:chOff x="612" y="890"/>
            <a:chExt cx="4853" cy="330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612" y="890"/>
              <a:ext cx="48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对欧氏空间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V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中任意两个向量           ，有 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606" y="935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3" name="Equation" r:id="rId3" imgW="838080" imgH="380880" progId="Equation.DSMT4">
                    <p:embed/>
                  </p:oleObj>
                </mc:Choice>
                <mc:Fallback>
                  <p:oleObj name="Equation" r:id="rId3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935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38977" y="2861410"/>
          <a:ext cx="212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4" name="Equation" r:id="rId5" imgW="2120760" imgH="495000" progId="Equation.DSMT4">
                  <p:embed/>
                </p:oleObj>
              </mc:Choice>
              <mc:Fallback>
                <p:oleObj name="Equation" r:id="rId5" imgW="2120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977" y="2861410"/>
                        <a:ext cx="2120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54652" y="1026260"/>
            <a:ext cx="9432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柯西－布涅柯夫斯基不等式</a:t>
            </a:r>
            <a:endParaRPr lang="en-US" altLang="zh-CN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2341990" y="3615469"/>
            <a:ext cx="7561262" cy="523875"/>
            <a:chOff x="567" y="1978"/>
            <a:chExt cx="4763" cy="330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67" y="1978"/>
              <a:ext cx="47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当且仅当          线性相关时等号成立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1536" y="2024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5" name="Equation" r:id="rId7" imgW="838080" imgH="380880" progId="Equation.DSMT4">
                    <p:embed/>
                  </p:oleObj>
                </mc:Choice>
                <mc:Fallback>
                  <p:oleObj name="Equation" r:id="rId7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024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8175258" y="2796672"/>
            <a:ext cx="2449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19139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97532" y="970282"/>
            <a:ext cx="7927975" cy="523875"/>
            <a:chOff x="1429" y="753"/>
            <a:chExt cx="4994" cy="33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429" y="753"/>
              <a:ext cx="4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设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为欧氏空间，        为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中任意两非零</a:t>
              </a:r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3128" y="799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9" name="Equation" r:id="rId3" imgW="838080" imgH="380880" progId="Equation.DSMT4">
                    <p:embed/>
                  </p:oleObj>
                </mc:Choice>
                <mc:Fallback>
                  <p:oleObj name="Equation" r:id="rId3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799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997532" y="1573529"/>
            <a:ext cx="5327650" cy="523874"/>
            <a:chOff x="431" y="1253"/>
            <a:chExt cx="3356" cy="330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431" y="1253"/>
              <a:ext cx="33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向量，         的</a:t>
              </a:r>
              <a:r>
                <a:rPr lang="zh-CN" altLang="en-US" sz="2800" b="1" dirty="0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夹角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定义为 </a:t>
              </a:r>
            </a:p>
          </p:txBody>
        </p:sp>
        <p:graphicFrame>
          <p:nvGraphicFramePr>
            <p:cNvPr id="11" name="Object 15"/>
            <p:cNvGraphicFramePr>
              <a:graphicFrameLocks noChangeAspect="1"/>
            </p:cNvGraphicFramePr>
            <p:nvPr/>
          </p:nvGraphicFramePr>
          <p:xfrm>
            <a:off x="1111" y="1298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0" name="Equation" r:id="rId5" imgW="838080" imgH="380880" progId="Equation.DSMT4">
                    <p:embed/>
                  </p:oleObj>
                </mc:Choice>
                <mc:Fallback>
                  <p:oleObj name="Equation" r:id="rId5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298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29107" y="1000043"/>
            <a:ext cx="3095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24659"/>
              </p:ext>
            </p:extLst>
          </p:nvPr>
        </p:nvGraphicFramePr>
        <p:xfrm>
          <a:off x="4362782" y="2321717"/>
          <a:ext cx="396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1" name="Equation" r:id="rId6" imgW="3962160" imgH="952200" progId="Equation.DSMT4">
                  <p:embed/>
                </p:oleObj>
              </mc:Choice>
              <mc:Fallback>
                <p:oleObj name="Equation" r:id="rId6" imgW="39621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782" y="2321717"/>
                        <a:ext cx="396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430506"/>
              </p:ext>
            </p:extLst>
          </p:nvPr>
        </p:nvGraphicFramePr>
        <p:xfrm>
          <a:off x="8206049" y="2487551"/>
          <a:ext cx="256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2" name="Equation" r:id="rId8" imgW="2565360" imgH="495000" progId="Equation.DSMT4">
                  <p:embed/>
                </p:oleObj>
              </mc:Choice>
              <mc:Fallback>
                <p:oleObj name="Equation" r:id="rId8" imgW="2565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049" y="2487551"/>
                        <a:ext cx="256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2997532" y="3570410"/>
            <a:ext cx="7777163" cy="523875"/>
            <a:chOff x="1247" y="2477"/>
            <a:chExt cx="4899" cy="330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1247" y="2477"/>
              <a:ext cx="48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设          为欧氏空间中两个向量，若内积 </a:t>
              </a:r>
            </a:p>
          </p:txBody>
        </p:sp>
        <p:graphicFrame>
          <p:nvGraphicFramePr>
            <p:cNvPr id="17" name="Object 32"/>
            <p:cNvGraphicFramePr>
              <a:graphicFrameLocks noChangeAspect="1"/>
            </p:cNvGraphicFramePr>
            <p:nvPr/>
          </p:nvGraphicFramePr>
          <p:xfrm>
            <a:off x="1565" y="2523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3" name="Equation" r:id="rId10" imgW="838080" imgH="380880" progId="Equation.DSMT4">
                    <p:embed/>
                  </p:oleObj>
                </mc:Choice>
                <mc:Fallback>
                  <p:oleObj name="Equation" r:id="rId10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523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12863"/>
              </p:ext>
            </p:extLst>
          </p:nvPr>
        </p:nvGraphicFramePr>
        <p:xfrm>
          <a:off x="4912057" y="4364156"/>
          <a:ext cx="149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4" name="Equation" r:id="rId11" imgW="1498320" imgH="495000" progId="Equation.DSMT4">
                  <p:embed/>
                </p:oleObj>
              </mc:Choice>
              <mc:Fallback>
                <p:oleObj name="Equation" r:id="rId11" imgW="1498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057" y="4364156"/>
                        <a:ext cx="149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2997532" y="5154726"/>
            <a:ext cx="7273925" cy="523874"/>
            <a:chOff x="521" y="3338"/>
            <a:chExt cx="4582" cy="330"/>
          </a:xfrm>
        </p:grpSpPr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521" y="3338"/>
              <a:ext cx="45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则称    与    </a:t>
              </a:r>
              <a:r>
                <a:rPr lang="zh-CN" altLang="en-US" sz="2800" b="1" dirty="0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正交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或</a:t>
              </a:r>
              <a:r>
                <a:rPr lang="zh-CN" altLang="en-US" sz="2800" b="1" dirty="0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互相垂直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，记作 </a:t>
              </a:r>
            </a:p>
          </p:txBody>
        </p:sp>
        <p:graphicFrame>
          <p:nvGraphicFramePr>
            <p:cNvPr id="21" name="Object 36"/>
            <p:cNvGraphicFramePr>
              <a:graphicFrameLocks noChangeAspect="1"/>
            </p:cNvGraphicFramePr>
            <p:nvPr/>
          </p:nvGraphicFramePr>
          <p:xfrm>
            <a:off x="1065" y="3440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5" name="Equation" r:id="rId13" imgW="279360" imgH="241200" progId="Equation.DSMT4">
                    <p:embed/>
                  </p:oleObj>
                </mc:Choice>
                <mc:Fallback>
                  <p:oleObj name="Equation" r:id="rId13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440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7"/>
            <p:cNvGraphicFramePr>
              <a:graphicFrameLocks noChangeAspect="1"/>
            </p:cNvGraphicFramePr>
            <p:nvPr/>
          </p:nvGraphicFramePr>
          <p:xfrm>
            <a:off x="1474" y="339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6" name="Equation" r:id="rId15" imgW="291960" imgH="380880" progId="Equation.DSMT4">
                    <p:embed/>
                  </p:oleObj>
                </mc:Choice>
                <mc:Fallback>
                  <p:oleObj name="Equation" r:id="rId15" imgW="2919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394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8"/>
            <p:cNvGraphicFramePr>
              <a:graphicFrameLocks noChangeAspect="1"/>
            </p:cNvGraphicFramePr>
            <p:nvPr/>
          </p:nvGraphicFramePr>
          <p:xfrm>
            <a:off x="4059" y="3385"/>
            <a:ext cx="6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7" name="Equation" r:id="rId17" imgW="1054080" imgH="393480" progId="Equation.DSMT4">
                    <p:embed/>
                  </p:oleObj>
                </mc:Choice>
                <mc:Fallback>
                  <p:oleObj name="Equation" r:id="rId17" imgW="1054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385"/>
                          <a:ext cx="6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629107" y="3549844"/>
            <a:ext cx="3095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5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151497" y="822654"/>
            <a:ext cx="6588125" cy="568325"/>
            <a:chOff x="476" y="254"/>
            <a:chExt cx="4150" cy="35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76" y="254"/>
              <a:ext cx="20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99"/>
                  </a:solidFill>
                  <a:latin typeface="华文仿宋" pitchFamily="2" charset="-122"/>
                  <a:ea typeface="华文仿宋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99"/>
                  </a:solidFill>
                  <a:latin typeface="华文仿宋" pitchFamily="2" charset="-122"/>
                  <a:ea typeface="华文仿宋" pitchFamily="2" charset="-122"/>
                </a:rPr>
                <a:t>     </a:t>
              </a:r>
              <a:r>
                <a:rPr lang="zh-CN" altLang="en-US" sz="28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已知 </a:t>
              </a:r>
              <a:endPara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1746" y="300"/>
            <a:ext cx="288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1" name="Equation" r:id="rId3" imgW="4572000" imgH="495000" progId="Equation.DSMT4">
                    <p:embed/>
                  </p:oleObj>
                </mc:Choice>
                <mc:Fallback>
                  <p:oleObj name="Equation" r:id="rId3" imgW="457200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0"/>
                          <a:ext cx="288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080060" y="1616403"/>
            <a:ext cx="7781925" cy="523875"/>
            <a:chOff x="431" y="754"/>
            <a:chExt cx="4902" cy="330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31" y="754"/>
              <a:ext cx="35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在通常的内积定义下，求</a:t>
              </a:r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3061" y="754"/>
            <a:ext cx="22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2" name="Equation" r:id="rId5" imgW="3606480" imgH="495000" progId="Equation.DSMT4">
                    <p:embed/>
                  </p:oleObj>
                </mc:Choice>
                <mc:Fallback>
                  <p:oleObj name="Equation" r:id="rId5" imgW="360648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754"/>
                          <a:ext cx="227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80060" y="2622413"/>
            <a:ext cx="1655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解： 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42147"/>
              </p:ext>
            </p:extLst>
          </p:nvPr>
        </p:nvGraphicFramePr>
        <p:xfrm>
          <a:off x="2872222" y="2553029"/>
          <a:ext cx="687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3" name="Equation" r:id="rId7" imgW="6870600" imgH="609480" progId="Equation.DSMT4">
                  <p:embed/>
                </p:oleObj>
              </mc:Choice>
              <mc:Fallback>
                <p:oleObj name="Equation" r:id="rId7" imgW="68706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222" y="2553029"/>
                        <a:ext cx="687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282882"/>
              </p:ext>
            </p:extLst>
          </p:nvPr>
        </p:nvGraphicFramePr>
        <p:xfrm>
          <a:off x="2080060" y="3561092"/>
          <a:ext cx="579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4" name="Equation" r:id="rId9" imgW="5790960" imgH="495000" progId="Equation.DSMT4">
                  <p:embed/>
                </p:oleObj>
              </mc:Choice>
              <mc:Fallback>
                <p:oleObj name="Equation" r:id="rId9" imgW="57909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060" y="3561092"/>
                        <a:ext cx="579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74653"/>
              </p:ext>
            </p:extLst>
          </p:nvPr>
        </p:nvGraphicFramePr>
        <p:xfrm>
          <a:off x="8064500" y="3343275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5" name="Equation" r:id="rId11" imgW="2273040" imgH="838080" progId="Equation.DSMT4">
                  <p:embed/>
                </p:oleObj>
              </mc:Choice>
              <mc:Fallback>
                <p:oleObj name="Equation" r:id="rId11" imgW="2273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3343275"/>
                        <a:ext cx="227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2080060" y="4278638"/>
            <a:ext cx="3462337" cy="523875"/>
            <a:chOff x="522" y="2930"/>
            <a:chExt cx="2181" cy="330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22" y="2930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又 </a:t>
              </a:r>
            </a:p>
          </p:txBody>
        </p:sp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975" y="2931"/>
            <a:ext cx="17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6" name="Equation" r:id="rId13" imgW="2743200" imgH="495000" progId="Equation.DSMT4">
                    <p:embed/>
                  </p:oleObj>
                </mc:Choice>
                <mc:Fallback>
                  <p:oleObj name="Equation" r:id="rId13" imgW="274320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931"/>
                          <a:ext cx="172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66027"/>
              </p:ext>
            </p:extLst>
          </p:nvPr>
        </p:nvGraphicFramePr>
        <p:xfrm>
          <a:off x="2080060" y="4913952"/>
          <a:ext cx="7327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7" name="Equation" r:id="rId15" imgW="7327800" imgH="672840" progId="Equation.DSMT4">
                  <p:embed/>
                </p:oleObj>
              </mc:Choice>
              <mc:Fallback>
                <p:oleObj name="Equation" r:id="rId15" imgW="7327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060" y="4913952"/>
                        <a:ext cx="7327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151497" y="5864554"/>
            <a:ext cx="7632700" cy="647700"/>
            <a:chOff x="476" y="3430"/>
            <a:chExt cx="4808" cy="408"/>
          </a:xfrm>
        </p:grpSpPr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476" y="3430"/>
              <a:ext cx="4808" cy="408"/>
            </a:xfrm>
            <a:prstGeom prst="flowChartProcess">
              <a:avLst/>
            </a:prstGeom>
            <a:solidFill>
              <a:srgbClr val="FF99CC">
                <a:alpha val="6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通常称　　　为　与　的距离，记作</a:t>
              </a:r>
            </a:p>
          </p:txBody>
        </p:sp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1269" y="3497"/>
            <a:ext cx="14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8" name="Equation" r:id="rId17" imgW="2336760" imgH="495000" progId="Equation.DSMT4">
                    <p:embed/>
                  </p:oleObj>
                </mc:Choice>
                <mc:Fallback>
                  <p:oleObj name="Equation" r:id="rId17" imgW="233676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" y="3497"/>
                          <a:ext cx="147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4"/>
            <p:cNvGraphicFramePr>
              <a:graphicFrameLocks noChangeAspect="1"/>
            </p:cNvGraphicFramePr>
            <p:nvPr/>
          </p:nvGraphicFramePr>
          <p:xfrm>
            <a:off x="4241" y="3521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9" name="Equation" r:id="rId19" imgW="1206360" imgH="393480" progId="Equation.DSMT4">
                    <p:embed/>
                  </p:oleObj>
                </mc:Choice>
                <mc:Fallback>
                  <p:oleObj name="Equation" r:id="rId19" imgW="12063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521"/>
                          <a:ext cx="7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44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280543" y="454643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56000"/>
                  </a:schemeClr>
                </a:solidFill>
              </a:rPr>
              <a:t>PART </a:t>
            </a:r>
            <a:r>
              <a:rPr lang="en-US" altLang="zh-CN" sz="1400" dirty="0" smtClean="0">
                <a:solidFill>
                  <a:schemeClr val="bg1">
                    <a:alpha val="56000"/>
                  </a:schemeClr>
                </a:solidFill>
              </a:rPr>
              <a:t> TWO</a:t>
            </a:r>
            <a:endParaRPr lang="zh-CN" altLang="en-US" sz="1400" dirty="0">
              <a:solidFill>
                <a:schemeClr val="bg1">
                  <a:alpha val="56000"/>
                </a:scheme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5377217" y="1542014"/>
            <a:ext cx="551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4400" b="1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度量矩阵</a:t>
            </a:r>
            <a:endParaRPr lang="zh-CN" altLang="en-US" sz="4400" b="1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0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100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维欧氏空间中内积的矩阵表示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度量矩阵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1331913" y="1003309"/>
            <a:ext cx="10244138" cy="523875"/>
            <a:chOff x="521" y="662"/>
            <a:chExt cx="6453" cy="33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21" y="662"/>
              <a:ext cx="64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设</a:t>
              </a:r>
              <a:r>
                <a:rPr kumimoji="0" lang="en-US" altLang="zh-CN" sz="2800" b="1" i="1" dirty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为欧氏空间，                  为</a:t>
              </a:r>
              <a:r>
                <a:rPr lang="en-US" altLang="zh-CN" sz="2800" b="1" i="1" dirty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的</a:t>
              </a:r>
              <a:r>
                <a:rPr kumimoji="0" lang="zh-CN" altLang="en-US" sz="2800" b="1" dirty="0" smtClean="0">
                  <a:latin typeface="华文仿宋" pitchFamily="2" charset="-122"/>
                  <a:ea typeface="华文仿宋" pitchFamily="2" charset="-122"/>
                </a:rPr>
                <a:t>一个基</a:t>
              </a:r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，对</a:t>
              </a:r>
              <a:r>
                <a:rPr lang="en-US" altLang="zh-CN" sz="2800" b="1" i="1" dirty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kumimoji="0" lang="zh-CN" altLang="en-US" sz="2800" b="1" dirty="0" smtClean="0">
                  <a:latin typeface="华文仿宋" pitchFamily="2" charset="-122"/>
                  <a:ea typeface="华文仿宋" pitchFamily="2" charset="-122"/>
                </a:rPr>
                <a:t>中</a:t>
              </a:r>
              <a:r>
                <a:rPr lang="zh-CN" altLang="en-US" sz="2800" b="1" dirty="0">
                  <a:latin typeface="华文仿宋" pitchFamily="2" charset="-122"/>
                  <a:ea typeface="华文仿宋" pitchFamily="2" charset="-122"/>
                </a:rPr>
                <a:t>任意两个</a:t>
              </a:r>
              <a:r>
                <a:rPr lang="zh-CN" altLang="en-US" sz="2800" b="1" dirty="0" smtClean="0">
                  <a:latin typeface="华文仿宋" pitchFamily="2" charset="-122"/>
                  <a:ea typeface="华文仿宋" pitchFamily="2" charset="-122"/>
                </a:rPr>
                <a:t>向量</a:t>
              </a:r>
              <a:endParaRPr kumimoji="0" lang="zh-CN" altLang="en-US" sz="28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26" name="Object 13"/>
            <p:cNvGraphicFramePr>
              <a:graphicFrameLocks noChangeAspect="1"/>
            </p:cNvGraphicFramePr>
            <p:nvPr/>
          </p:nvGraphicFramePr>
          <p:xfrm>
            <a:off x="2244" y="686"/>
            <a:ext cx="10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6" name="Equation" r:id="rId3" imgW="1663560" imgH="431640" progId="Equation.DSMT4">
                    <p:embed/>
                  </p:oleObj>
                </mc:Choice>
                <mc:Fallback>
                  <p:oleObj name="Equation" r:id="rId3" imgW="1663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686"/>
                          <a:ext cx="10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29944"/>
              </p:ext>
            </p:extLst>
          </p:nvPr>
        </p:nvGraphicFramePr>
        <p:xfrm>
          <a:off x="1811551" y="1661521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7" name="Equation" r:id="rId5" imgW="3974760" imgH="431640" progId="Equation.DSMT4">
                  <p:embed/>
                </p:oleObj>
              </mc:Choice>
              <mc:Fallback>
                <p:oleObj name="Equation" r:id="rId5" imgW="3974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551" y="1661521"/>
                        <a:ext cx="397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3410"/>
              </p:ext>
            </p:extLst>
          </p:nvPr>
        </p:nvGraphicFramePr>
        <p:xfrm>
          <a:off x="6101829" y="1645844"/>
          <a:ext cx="389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8" name="Equation" r:id="rId7" imgW="3898800" imgH="431640" progId="Equation.DSMT4">
                  <p:embed/>
                </p:oleObj>
              </mc:Choice>
              <mc:Fallback>
                <p:oleObj name="Equation" r:id="rId7" imgW="389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829" y="1645844"/>
                        <a:ext cx="389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1692275" y="3185914"/>
            <a:ext cx="4968875" cy="554038"/>
            <a:chOff x="612" y="3338"/>
            <a:chExt cx="3130" cy="349"/>
          </a:xfrm>
        </p:grpSpPr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612" y="3338"/>
              <a:ext cx="14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b="1">
                  <a:latin typeface="华文仿宋" pitchFamily="2" charset="-122"/>
                  <a:ea typeface="华文仿宋" pitchFamily="2" charset="-122"/>
                </a:rPr>
                <a:t>令</a:t>
              </a:r>
            </a:p>
          </p:txBody>
        </p:sp>
        <p:graphicFrame>
          <p:nvGraphicFramePr>
            <p:cNvPr id="32" name="Object 22"/>
            <p:cNvGraphicFramePr>
              <a:graphicFrameLocks noChangeAspect="1"/>
            </p:cNvGraphicFramePr>
            <p:nvPr/>
          </p:nvGraphicFramePr>
          <p:xfrm>
            <a:off x="1142" y="3383"/>
            <a:ext cx="260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9" name="Equation" r:id="rId9" imgW="4127400" imgH="482400" progId="Equation.DSMT4">
                    <p:embed/>
                  </p:oleObj>
                </mc:Choice>
                <mc:Fallback>
                  <p:oleObj name="Equation" r:id="rId9" imgW="41274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3383"/>
                          <a:ext cx="260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2248636" y="2122168"/>
            <a:ext cx="8928100" cy="954088"/>
            <a:chOff x="567" y="2523"/>
            <a:chExt cx="5624" cy="601"/>
          </a:xfrm>
        </p:grpSpPr>
        <p:graphicFrame>
          <p:nvGraphicFramePr>
            <p:cNvPr id="3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629451"/>
                </p:ext>
              </p:extLst>
            </p:nvPr>
          </p:nvGraphicFramePr>
          <p:xfrm>
            <a:off x="567" y="2523"/>
            <a:ext cx="3991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40" name="Equation" r:id="rId11" imgW="6578280" imgH="990360" progId="Equation.DSMT4">
                    <p:embed/>
                  </p:oleObj>
                </mc:Choice>
                <mc:Fallback>
                  <p:oleObj name="Equation" r:id="rId11" imgW="6578280" imgH="990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523"/>
                          <a:ext cx="3991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4876" y="2659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 dirty="0" smtClean="0">
                  <a:latin typeface="华文仿宋" pitchFamily="2" charset="-122"/>
                  <a:ea typeface="华文仿宋" pitchFamily="2" charset="-122"/>
                </a:rPr>
                <a:t>（</a:t>
              </a:r>
              <a:r>
                <a:rPr kumimoji="0" lang="en-US" altLang="zh-CN" sz="2800" b="1" dirty="0" smtClean="0">
                  <a:latin typeface="华文仿宋" pitchFamily="2" charset="-122"/>
                  <a:ea typeface="华文仿宋" pitchFamily="2" charset="-122"/>
                </a:rPr>
                <a:t>8</a:t>
              </a:r>
              <a:r>
                <a:rPr kumimoji="0" lang="zh-CN" altLang="en-US" sz="2800" b="1" dirty="0" smtClean="0">
                  <a:latin typeface="华文仿宋" pitchFamily="2" charset="-122"/>
                  <a:ea typeface="华文仿宋" pitchFamily="2" charset="-122"/>
                </a:rPr>
                <a:t>）</a:t>
              </a:r>
              <a:endParaRPr kumimoji="0" lang="zh-CN" altLang="en-US" sz="2800" b="1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2349500" y="3813375"/>
            <a:ext cx="8990014" cy="1508125"/>
            <a:chOff x="884" y="164"/>
            <a:chExt cx="5663" cy="950"/>
          </a:xfrm>
        </p:grpSpPr>
        <p:graphicFrame>
          <p:nvGraphicFramePr>
            <p:cNvPr id="3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3968264"/>
                </p:ext>
              </p:extLst>
            </p:nvPr>
          </p:nvGraphicFramePr>
          <p:xfrm>
            <a:off x="884" y="164"/>
            <a:ext cx="3188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41" name="Equation" r:id="rId13" imgW="5371920" imgH="1600200" progId="Equation.DSMT4">
                    <p:embed/>
                  </p:oleObj>
                </mc:Choice>
                <mc:Fallback>
                  <p:oleObj name="Equation" r:id="rId13" imgW="5371920" imgH="160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64"/>
                          <a:ext cx="3188" cy="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5232" y="475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（</a:t>
              </a:r>
              <a:r>
                <a:rPr kumimoji="0" lang="en-US" altLang="zh-CN" sz="2800" b="1" dirty="0">
                  <a:latin typeface="华文仿宋" pitchFamily="2" charset="-122"/>
                  <a:ea typeface="华文仿宋" pitchFamily="2" charset="-122"/>
                </a:rPr>
                <a:t>9</a:t>
              </a:r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）</a:t>
              </a:r>
            </a:p>
          </p:txBody>
        </p:sp>
      </p:grp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1773238" y="5397700"/>
            <a:ext cx="9566274" cy="952500"/>
            <a:chOff x="521" y="1162"/>
            <a:chExt cx="6026" cy="600"/>
          </a:xfrm>
        </p:grpSpPr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521" y="1297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b="1">
                  <a:latin typeface="华文仿宋" pitchFamily="2" charset="-122"/>
                  <a:ea typeface="华文仿宋" pitchFamily="2" charset="-122"/>
                </a:rPr>
                <a:t>则 </a:t>
              </a:r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6902983"/>
                </p:ext>
              </p:extLst>
            </p:nvPr>
          </p:nvGraphicFramePr>
          <p:xfrm>
            <a:off x="1014" y="1162"/>
            <a:ext cx="271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42" name="Equation" r:id="rId15" imgW="4483080" imgH="990360" progId="Equation.DSMT4">
                    <p:embed/>
                  </p:oleObj>
                </mc:Choice>
                <mc:Fallback>
                  <p:oleObj name="Equation" r:id="rId15" imgW="4483080" imgH="990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1162"/>
                          <a:ext cx="271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5232" y="1297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（</a:t>
              </a:r>
              <a:r>
                <a:rPr kumimoji="0" lang="en-US" altLang="zh-CN" sz="2800" b="1" dirty="0">
                  <a:latin typeface="华文仿宋" pitchFamily="2" charset="-122"/>
                  <a:ea typeface="华文仿宋" pitchFamily="2" charset="-122"/>
                </a:rPr>
                <a:t>10</a:t>
              </a:r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6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100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维欧氏空间中内积的矩阵表示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度量矩阵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962316" y="1119330"/>
            <a:ext cx="7151687" cy="1663700"/>
            <a:chOff x="385" y="2115"/>
            <a:chExt cx="4505" cy="1048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385" y="2450"/>
              <a:ext cx="2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b="1" dirty="0">
                  <a:solidFill>
                    <a:schemeClr val="accent2"/>
                  </a:solidFill>
                  <a:latin typeface="华文仿宋" pitchFamily="2" charset="-122"/>
                  <a:ea typeface="华文仿宋" pitchFamily="2" charset="-122"/>
                </a:rPr>
                <a:t>定义</a:t>
              </a:r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：矩阵 </a:t>
              </a:r>
            </a:p>
          </p:txBody>
        </p:sp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1746" y="2115"/>
            <a:ext cx="3144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2" name="Equation" r:id="rId3" imgW="4991040" imgH="1663560" progId="Equation.DSMT4">
                    <p:embed/>
                  </p:oleObj>
                </mc:Choice>
                <mc:Fallback>
                  <p:oleObj name="Equation" r:id="rId3" imgW="4991040" imgH="1663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115"/>
                          <a:ext cx="3144" cy="1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2035341" y="3205300"/>
            <a:ext cx="7704137" cy="523875"/>
            <a:chOff x="431" y="3429"/>
            <a:chExt cx="4853" cy="330"/>
          </a:xfrm>
        </p:grpSpPr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431" y="3429"/>
              <a:ext cx="48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b="1" dirty="0" smtClean="0">
                  <a:latin typeface="华文仿宋" pitchFamily="2" charset="-122"/>
                  <a:ea typeface="华文仿宋" pitchFamily="2" charset="-122"/>
                </a:rPr>
                <a:t>称为</a:t>
              </a:r>
              <a:r>
                <a:rPr kumimoji="0" lang="en-US" altLang="zh-CN" sz="2800" b="1" i="1" dirty="0" smtClean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n</a:t>
              </a:r>
              <a:r>
                <a:rPr kumimoji="0" lang="zh-CN" altLang="en-US" sz="2800" b="1" dirty="0" smtClean="0">
                  <a:latin typeface="华文仿宋" pitchFamily="2" charset="-122"/>
                  <a:ea typeface="华文仿宋" pitchFamily="2" charset="-122"/>
                </a:rPr>
                <a:t>维欧氏空间</a:t>
              </a:r>
              <a:r>
                <a:rPr kumimoji="0" lang="en-US" altLang="zh-CN" sz="2800" b="1" i="1" dirty="0" smtClean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kumimoji="0" lang="zh-CN" altLang="en-US" sz="2800" b="1" dirty="0" smtClean="0">
                  <a:latin typeface="华文仿宋" pitchFamily="2" charset="-122"/>
                  <a:ea typeface="华文仿宋" pitchFamily="2" charset="-122"/>
                </a:rPr>
                <a:t>的基                     </a:t>
              </a:r>
              <a:r>
                <a:rPr kumimoji="0" lang="zh-CN" altLang="en-US" sz="2800" b="1" dirty="0">
                  <a:latin typeface="华文仿宋" pitchFamily="2" charset="-122"/>
                  <a:ea typeface="华文仿宋" pitchFamily="2" charset="-122"/>
                </a:rPr>
                <a:t>的</a:t>
              </a:r>
              <a:r>
                <a:rPr kumimoji="0" lang="zh-CN" altLang="en-US" sz="2800" b="1" dirty="0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度量矩阵</a:t>
              </a:r>
              <a:r>
                <a:rPr kumimoji="0" lang="en-US" altLang="zh-CN" sz="2800" b="1" dirty="0"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1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3340709"/>
                </p:ext>
              </p:extLst>
            </p:nvPr>
          </p:nvGraphicFramePr>
          <p:xfrm>
            <a:off x="2857" y="3458"/>
            <a:ext cx="10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3" name="Equation" r:id="rId5" imgW="1663560" imgH="431640" progId="Equation.DSMT4">
                    <p:embed/>
                  </p:oleObj>
                </mc:Choice>
                <mc:Fallback>
                  <p:oleObj name="Equation" r:id="rId5" imgW="1663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3458"/>
                          <a:ext cx="10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80931"/>
              </p:ext>
            </p:extLst>
          </p:nvPr>
        </p:nvGraphicFramePr>
        <p:xfrm>
          <a:off x="1811551" y="4173301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4" name="Equation" r:id="rId7" imgW="3974760" imgH="431640" progId="Equation.DSMT4">
                  <p:embed/>
                </p:oleObj>
              </mc:Choice>
              <mc:Fallback>
                <p:oleObj name="Equation" r:id="rId7" imgW="397476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551" y="4173301"/>
                        <a:ext cx="397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68983"/>
              </p:ext>
            </p:extLst>
          </p:nvPr>
        </p:nvGraphicFramePr>
        <p:xfrm>
          <a:off x="6102563" y="4157426"/>
          <a:ext cx="389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" name="Equation" r:id="rId9" imgW="3898900" imgH="431800" progId="Equation.DSMT4">
                  <p:embed/>
                </p:oleObj>
              </mc:Choice>
              <mc:Fallback>
                <p:oleObj name="Equation" r:id="rId9" imgW="38989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563" y="4157426"/>
                        <a:ext cx="389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74500"/>
              </p:ext>
            </p:extLst>
          </p:nvPr>
        </p:nvGraphicFramePr>
        <p:xfrm>
          <a:off x="2754242" y="4640902"/>
          <a:ext cx="421163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" name="Equation" r:id="rId11" imgW="4381200" imgH="1600200" progId="Equation.DSMT4">
                  <p:embed/>
                </p:oleObj>
              </mc:Choice>
              <mc:Fallback>
                <p:oleObj name="Equation" r:id="rId11" imgW="43812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242" y="4640902"/>
                        <a:ext cx="421163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3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3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3"/>
            <a:ext cx="957581" cy="943639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5" y="1144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245783" y="1135444"/>
            <a:ext cx="84850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空间</a:t>
            </a:r>
            <a:r>
              <a:rPr lang="en-US" altLang="zh-CN" sz="2800" b="1" i="1" kern="0" dirty="0" smtClean="0">
                <a:solidFill>
                  <a:srgbClr val="C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中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取什么样</a:t>
            </a:r>
            <a:r>
              <a:rPr lang="zh-CN" altLang="en-US" sz="2800" b="1" kern="0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基是</a:t>
            </a:r>
            <a:r>
              <a:rPr lang="zh-CN" altLang="en-US" sz="2800" b="1" kern="0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最“简单” 的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？</a:t>
            </a:r>
            <a:endParaRPr lang="zh-CN" altLang="en-US" sz="2800" b="1" kern="0" dirty="0">
              <a:solidFill>
                <a:srgbClr val="C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518580"/>
              </p:ext>
            </p:extLst>
          </p:nvPr>
        </p:nvGraphicFramePr>
        <p:xfrm>
          <a:off x="2117393" y="3037671"/>
          <a:ext cx="459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9" name="Equation" r:id="rId3" imgW="4597200" imgH="380880" progId="Equation.DSMT4">
                  <p:embed/>
                </p:oleObj>
              </mc:Choice>
              <mc:Fallback>
                <p:oleObj name="Equation" r:id="rId3" imgW="4597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393" y="3037671"/>
                        <a:ext cx="459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483096"/>
              </p:ext>
            </p:extLst>
          </p:nvPr>
        </p:nvGraphicFramePr>
        <p:xfrm>
          <a:off x="2120567" y="3734535"/>
          <a:ext cx="463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0" name="Equation" r:id="rId5" imgW="4635360" imgH="380880" progId="Equation.DSMT4">
                  <p:embed/>
                </p:oleObj>
              </mc:Choice>
              <mc:Fallback>
                <p:oleObj name="Equation" r:id="rId5" imgW="4635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567" y="3734535"/>
                        <a:ext cx="463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7590164" y="2334252"/>
            <a:ext cx="1840437" cy="765599"/>
          </a:xfrm>
          <a:prstGeom prst="cloudCallout">
            <a:avLst>
              <a:gd name="adj1" fmla="val -91607"/>
              <a:gd name="adj2" fmla="val 60439"/>
            </a:avLst>
          </a:prstGeom>
          <a:solidFill>
            <a:srgbClr val="FF99CC">
              <a:alpha val="11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ea typeface="楷体_GB2312" pitchFamily="49" charset="-122"/>
              </a:rPr>
              <a:t>更“简单”</a:t>
            </a:r>
            <a:endParaRPr lang="zh-CN" altLang="en-US" sz="2000" dirty="0">
              <a:solidFill>
                <a:prstClr val="black"/>
              </a:solidFill>
              <a:ea typeface="楷体_GB2312" pitchFamily="49" charset="-122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881129" y="2074695"/>
            <a:ext cx="6575425" cy="519113"/>
            <a:chOff x="240" y="1087"/>
            <a:chExt cx="4142" cy="327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40" y="1087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kern="0" dirty="0" smtClean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   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　</a:t>
              </a:r>
              <a:r>
                <a:rPr lang="en-US" altLang="zh-CN" sz="2800" b="1" kern="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3 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维几何</a:t>
              </a:r>
              <a:r>
                <a:rPr lang="zh-CN" altLang="en-US" sz="2800" b="1" kern="0" dirty="0" smtClean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空间</a:t>
              </a:r>
              <a:r>
                <a:rPr lang="en-US" altLang="zh-CN" sz="2800" b="1" i="1" kern="0" dirty="0" smtClean="0">
                  <a:solidFill>
                    <a:srgbClr val="0000FF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R</a:t>
              </a:r>
              <a:r>
                <a:rPr lang="en-US" altLang="zh-CN" sz="2800" b="1" kern="0" baseline="30000" dirty="0" smtClean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3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＝ </a:t>
              </a: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7285562"/>
                </p:ext>
              </p:extLst>
            </p:nvPr>
          </p:nvGraphicFramePr>
          <p:xfrm>
            <a:off x="2526" y="1087"/>
            <a:ext cx="18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1" name="Equation" r:id="rId7" imgW="2946240" imgH="495000" progId="Equation.DSMT4">
                    <p:embed/>
                  </p:oleObj>
                </mc:Choice>
                <mc:Fallback>
                  <p:oleObj name="Equation" r:id="rId7" imgW="29462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1087"/>
                          <a:ext cx="18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14726"/>
              </p:ext>
            </p:extLst>
          </p:nvPr>
        </p:nvGraphicFramePr>
        <p:xfrm>
          <a:off x="1846263" y="4902200"/>
          <a:ext cx="660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2" name="Equation" r:id="rId9" imgW="6603840" imgH="787320" progId="Equation.DSMT4">
                  <p:embed/>
                </p:oleObj>
              </mc:Choice>
              <mc:Fallback>
                <p:oleObj name="Equation" r:id="rId9" imgW="6603840" imgH="787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902200"/>
                        <a:ext cx="660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43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3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3"/>
            <a:ext cx="957581" cy="943639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5" y="1144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945533" y="1049060"/>
            <a:ext cx="9576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r>
              <a:rPr lang="zh-CN" altLang="en-US" sz="24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　</a:t>
            </a:r>
            <a:r>
              <a:rPr lang="zh-CN" altLang="en-US" sz="2400" b="1" kern="0" dirty="0" smtClean="0">
                <a:latin typeface="华文仿宋" pitchFamily="2" charset="-122"/>
                <a:ea typeface="华文仿宋" pitchFamily="2" charset="-122"/>
              </a:rPr>
              <a:t>在</a:t>
            </a:r>
            <a:r>
              <a:rPr lang="en-US" altLang="zh-CN" sz="2400" b="1" kern="0" dirty="0" smtClean="0">
                <a:latin typeface="华文仿宋" pitchFamily="2" charset="-122"/>
                <a:ea typeface="华文仿宋" pitchFamily="2" charset="-122"/>
              </a:rPr>
              <a:t>3 </a:t>
            </a:r>
            <a:r>
              <a:rPr lang="zh-CN" altLang="en-US" sz="2400" b="1" kern="0" dirty="0" smtClean="0">
                <a:latin typeface="华文仿宋" pitchFamily="2" charset="-122"/>
                <a:ea typeface="华文仿宋" pitchFamily="2" charset="-122"/>
              </a:rPr>
              <a:t>维几何空间</a:t>
            </a:r>
            <a:r>
              <a:rPr lang="en-US" altLang="zh-CN" sz="2400" b="1" i="1" kern="0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R</a:t>
            </a:r>
            <a:r>
              <a:rPr lang="en-US" altLang="zh-CN" sz="2400" b="1" kern="0" baseline="30000" dirty="0" smtClean="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 b="1" kern="0" dirty="0" smtClean="0">
                <a:latin typeface="华文仿宋" pitchFamily="2" charset="-122"/>
                <a:ea typeface="华文仿宋" pitchFamily="2" charset="-122"/>
              </a:rPr>
              <a:t>中求下列基的度量矩阵，其中内积为通常内积</a:t>
            </a:r>
            <a:endParaRPr lang="zh-CN" altLang="en-US" sz="2400" b="1" kern="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" name="文本框 47"/>
          <p:cNvSpPr txBox="1"/>
          <p:nvPr/>
        </p:nvSpPr>
        <p:spPr>
          <a:xfrm>
            <a:off x="764275" y="172750"/>
            <a:ext cx="100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维欧氏空间中内积的矩阵表示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度量矩阵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44638"/>
              </p:ext>
            </p:extLst>
          </p:nvPr>
        </p:nvGraphicFramePr>
        <p:xfrm>
          <a:off x="1863700" y="1708757"/>
          <a:ext cx="55333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7" name="Equation" r:id="rId3" imgW="4940280" imgH="380880" progId="Equation.DSMT4">
                  <p:embed/>
                </p:oleObj>
              </mc:Choice>
              <mc:Fallback>
                <p:oleObj name="Equation" r:id="rId3" imgW="4940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00" y="1708757"/>
                        <a:ext cx="55333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040703"/>
              </p:ext>
            </p:extLst>
          </p:nvPr>
        </p:nvGraphicFramePr>
        <p:xfrm>
          <a:off x="1894787" y="2273633"/>
          <a:ext cx="547500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8" name="Equation" r:id="rId5" imgW="5003640" imgH="380880" progId="Equation.DSMT4">
                  <p:embed/>
                </p:oleObj>
              </mc:Choice>
              <mc:Fallback>
                <p:oleObj name="Equation" r:id="rId5" imgW="5003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787" y="2273633"/>
                        <a:ext cx="5475004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56146"/>
              </p:ext>
            </p:extLst>
          </p:nvPr>
        </p:nvGraphicFramePr>
        <p:xfrm>
          <a:off x="1857281" y="3104251"/>
          <a:ext cx="6083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Equation" r:id="rId7" imgW="5397480" imgH="723600" progId="Equation.DSMT4">
                  <p:embed/>
                </p:oleObj>
              </mc:Choice>
              <mc:Fallback>
                <p:oleObj name="Equation" r:id="rId7" imgW="53974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281" y="3104251"/>
                        <a:ext cx="6083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59414" y="310425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048209"/>
              </p:ext>
            </p:extLst>
          </p:nvPr>
        </p:nvGraphicFramePr>
        <p:xfrm>
          <a:off x="2246313" y="4140200"/>
          <a:ext cx="6178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0" name="Equation" r:id="rId9" imgW="5384520" imgH="380880" progId="Equation.DSMT4">
                  <p:embed/>
                </p:oleObj>
              </mc:Choice>
              <mc:Fallback>
                <p:oleObj name="Equation" r:id="rId9" imgW="5384520" imgH="380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140200"/>
                        <a:ext cx="6178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64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3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3"/>
            <a:ext cx="957581" cy="943639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5" y="1144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945533" y="1049060"/>
            <a:ext cx="9576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r>
              <a:rPr lang="zh-CN" altLang="en-US" sz="24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　</a:t>
            </a:r>
            <a:r>
              <a:rPr lang="zh-CN" altLang="en-US" sz="2400" b="1" kern="0" dirty="0" smtClean="0">
                <a:latin typeface="华文仿宋" pitchFamily="2" charset="-122"/>
                <a:ea typeface="华文仿宋" pitchFamily="2" charset="-122"/>
              </a:rPr>
              <a:t>在</a:t>
            </a:r>
            <a:r>
              <a:rPr lang="en-US" altLang="zh-CN" sz="2400" b="1" kern="0" dirty="0" smtClean="0">
                <a:latin typeface="华文仿宋" pitchFamily="2" charset="-122"/>
                <a:ea typeface="华文仿宋" pitchFamily="2" charset="-122"/>
              </a:rPr>
              <a:t>3 </a:t>
            </a:r>
            <a:r>
              <a:rPr lang="zh-CN" altLang="en-US" sz="2400" b="1" kern="0" dirty="0" smtClean="0">
                <a:latin typeface="华文仿宋" pitchFamily="2" charset="-122"/>
                <a:ea typeface="华文仿宋" pitchFamily="2" charset="-122"/>
              </a:rPr>
              <a:t>维几何空间</a:t>
            </a:r>
            <a:r>
              <a:rPr lang="en-US" altLang="zh-CN" sz="2400" b="1" i="1" kern="0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R</a:t>
            </a:r>
            <a:r>
              <a:rPr lang="en-US" altLang="zh-CN" sz="2400" b="1" kern="0" baseline="30000" dirty="0" smtClean="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 b="1" kern="0" dirty="0" smtClean="0">
                <a:latin typeface="华文仿宋" pitchFamily="2" charset="-122"/>
                <a:ea typeface="华文仿宋" pitchFamily="2" charset="-122"/>
              </a:rPr>
              <a:t>中求下列基的度量矩阵，其中内积为通常内积</a:t>
            </a:r>
            <a:endParaRPr lang="zh-CN" altLang="en-US" sz="2400" b="1" kern="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" name="文本框 47"/>
          <p:cNvSpPr txBox="1"/>
          <p:nvPr/>
        </p:nvSpPr>
        <p:spPr>
          <a:xfrm>
            <a:off x="764275" y="172750"/>
            <a:ext cx="100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维欧氏空间中内积的矩阵表示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度量矩阵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65977"/>
              </p:ext>
            </p:extLst>
          </p:nvPr>
        </p:nvGraphicFramePr>
        <p:xfrm>
          <a:off x="1618041" y="1695109"/>
          <a:ext cx="494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0" name="Equation" r:id="rId3" imgW="4940280" imgH="380880" progId="Equation.DSMT4">
                  <p:embed/>
                </p:oleObj>
              </mc:Choice>
              <mc:Fallback>
                <p:oleObj name="Equation" r:id="rId3" imgW="4940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041" y="1695109"/>
                        <a:ext cx="4940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427763"/>
              </p:ext>
            </p:extLst>
          </p:nvPr>
        </p:nvGraphicFramePr>
        <p:xfrm>
          <a:off x="1594538" y="2273633"/>
          <a:ext cx="500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1" name="Equation" r:id="rId5" imgW="5003640" imgH="380880" progId="Equation.DSMT4">
                  <p:embed/>
                </p:oleObj>
              </mc:Choice>
              <mc:Fallback>
                <p:oleObj name="Equation" r:id="rId5" imgW="5003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538" y="2273633"/>
                        <a:ext cx="500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99236"/>
              </p:ext>
            </p:extLst>
          </p:nvPr>
        </p:nvGraphicFramePr>
        <p:xfrm>
          <a:off x="1333500" y="3192463"/>
          <a:ext cx="1889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2" name="Equation" r:id="rId7" imgW="1676160" imgH="380880" progId="Equation.DSMT4">
                  <p:embed/>
                </p:oleObj>
              </mc:Choice>
              <mc:Fallback>
                <p:oleObj name="Equation" r:id="rId7" imgW="1676160" imgH="3808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192463"/>
                        <a:ext cx="1889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99991"/>
              </p:ext>
            </p:extLst>
          </p:nvPr>
        </p:nvGraphicFramePr>
        <p:xfrm>
          <a:off x="4476750" y="3167063"/>
          <a:ext cx="1503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3" name="Equation" r:id="rId9" imgW="1333440" imgH="380880" progId="Equation.DSMT4">
                  <p:embed/>
                </p:oleObj>
              </mc:Choice>
              <mc:Fallback>
                <p:oleObj name="Equation" r:id="rId9" imgW="1333440" imgH="3808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167063"/>
                        <a:ext cx="1503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57552"/>
              </p:ext>
            </p:extLst>
          </p:nvPr>
        </p:nvGraphicFramePr>
        <p:xfrm>
          <a:off x="7618413" y="3127375"/>
          <a:ext cx="14747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4" name="Equation" r:id="rId11" imgW="1307880" imgH="380880" progId="Equation.DSMT4">
                  <p:embed/>
                </p:oleObj>
              </mc:Choice>
              <mc:Fallback>
                <p:oleObj name="Equation" r:id="rId11" imgW="1307880" imgH="380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3" y="3127375"/>
                        <a:ext cx="14747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849258"/>
              </p:ext>
            </p:extLst>
          </p:nvPr>
        </p:nvGraphicFramePr>
        <p:xfrm>
          <a:off x="1710662" y="4168136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5" name="Equation" r:id="rId13" imgW="1307880" imgH="380880" progId="Equation.DSMT4">
                  <p:embed/>
                </p:oleObj>
              </mc:Choice>
              <mc:Fallback>
                <p:oleObj name="Equation" r:id="rId13" imgW="1307880" imgH="380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662" y="4168136"/>
                        <a:ext cx="147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2254"/>
              </p:ext>
            </p:extLst>
          </p:nvPr>
        </p:nvGraphicFramePr>
        <p:xfrm>
          <a:off x="7648575" y="4102100"/>
          <a:ext cx="1501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6" name="Equation" r:id="rId15" imgW="1333440" imgH="380880" progId="Equation.DSMT4">
                  <p:embed/>
                </p:oleObj>
              </mc:Choice>
              <mc:Fallback>
                <p:oleObj name="Equation" r:id="rId15" imgW="1333440" imgH="380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4102100"/>
                        <a:ext cx="1501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28542"/>
              </p:ext>
            </p:extLst>
          </p:nvPr>
        </p:nvGraphicFramePr>
        <p:xfrm>
          <a:off x="1733195" y="3657600"/>
          <a:ext cx="1501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7" name="Equation" r:id="rId17" imgW="1333440" imgH="380880" progId="Equation.DSMT4">
                  <p:embed/>
                </p:oleObj>
              </mc:Choice>
              <mc:Fallback>
                <p:oleObj name="Equation" r:id="rId17" imgW="1333440" imgH="380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195" y="3657600"/>
                        <a:ext cx="1501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11808"/>
              </p:ext>
            </p:extLst>
          </p:nvPr>
        </p:nvGraphicFramePr>
        <p:xfrm>
          <a:off x="4484688" y="4124325"/>
          <a:ext cx="1501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8" name="Equation" r:id="rId19" imgW="1333440" imgH="380880" progId="Equation.DSMT4">
                  <p:embed/>
                </p:oleObj>
              </mc:Choice>
              <mc:Fallback>
                <p:oleObj name="Equation" r:id="rId19" imgW="1333440" imgH="380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4124325"/>
                        <a:ext cx="1501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270152"/>
              </p:ext>
            </p:extLst>
          </p:nvPr>
        </p:nvGraphicFramePr>
        <p:xfrm>
          <a:off x="4470400" y="3621088"/>
          <a:ext cx="1530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9" name="Equation" r:id="rId21" imgW="1358640" imgH="380880" progId="Equation.DSMT4">
                  <p:embed/>
                </p:oleObj>
              </mc:Choice>
              <mc:Fallback>
                <p:oleObj name="Equation" r:id="rId21" imgW="1358640" imgH="380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621088"/>
                        <a:ext cx="15303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7307"/>
              </p:ext>
            </p:extLst>
          </p:nvPr>
        </p:nvGraphicFramePr>
        <p:xfrm>
          <a:off x="7607300" y="3597275"/>
          <a:ext cx="1503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0" name="Equation" r:id="rId23" imgW="1333440" imgH="380880" progId="Equation.DSMT4">
                  <p:embed/>
                </p:oleObj>
              </mc:Choice>
              <mc:Fallback>
                <p:oleObj name="Equation" r:id="rId23" imgW="1333440" imgH="380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3597275"/>
                        <a:ext cx="1503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386314"/>
              </p:ext>
            </p:extLst>
          </p:nvPr>
        </p:nvGraphicFramePr>
        <p:xfrm>
          <a:off x="1685925" y="4972050"/>
          <a:ext cx="56372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1" name="Equation" r:id="rId25" imgW="5003640" imgH="1028520" progId="Equation.DSMT4">
                  <p:embed/>
                </p:oleObj>
              </mc:Choice>
              <mc:Fallback>
                <p:oleObj name="Equation" r:id="rId25" imgW="5003640" imgH="10285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972050"/>
                        <a:ext cx="56372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3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3"/>
            <a:ext cx="957581" cy="943639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5" y="1144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945533" y="1049060"/>
            <a:ext cx="84850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欧氏空间</a:t>
            </a:r>
            <a:r>
              <a:rPr lang="en-US" altLang="zh-CN" sz="2800" b="1" i="1" kern="0" dirty="0" smtClean="0">
                <a:solidFill>
                  <a:srgbClr val="C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中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取什么样的基是</a:t>
            </a:r>
            <a:r>
              <a:rPr lang="zh-CN" altLang="en-US" sz="2800" b="1" kern="0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最“简单” 的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？</a:t>
            </a:r>
            <a:endParaRPr lang="zh-CN" altLang="en-US" sz="2800" b="1" kern="0" dirty="0">
              <a:solidFill>
                <a:srgbClr val="C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55503"/>
              </p:ext>
            </p:extLst>
          </p:nvPr>
        </p:nvGraphicFramePr>
        <p:xfrm>
          <a:off x="2117394" y="2014089"/>
          <a:ext cx="459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6" name="Equation" r:id="rId3" imgW="4597200" imgH="380880" progId="Equation.DSMT4">
                  <p:embed/>
                </p:oleObj>
              </mc:Choice>
              <mc:Fallback>
                <p:oleObj name="Equation" r:id="rId3" imgW="4597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394" y="2014089"/>
                        <a:ext cx="459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363255"/>
              </p:ext>
            </p:extLst>
          </p:nvPr>
        </p:nvGraphicFramePr>
        <p:xfrm>
          <a:off x="2120568" y="2710953"/>
          <a:ext cx="463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7" name="Equation" r:id="rId5" imgW="4635360" imgH="380880" progId="Equation.DSMT4">
                  <p:embed/>
                </p:oleObj>
              </mc:Choice>
              <mc:Fallback>
                <p:oleObj name="Equation" r:id="rId5" imgW="4635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568" y="2710953"/>
                        <a:ext cx="463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55976"/>
              </p:ext>
            </p:extLst>
          </p:nvPr>
        </p:nvGraphicFramePr>
        <p:xfrm>
          <a:off x="2004752" y="3354838"/>
          <a:ext cx="5429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8" name="Equation" r:id="rId7" imgW="5232240" imgH="723600" progId="Equation.DSMT4">
                  <p:embed/>
                </p:oleObj>
              </mc:Choice>
              <mc:Fallback>
                <p:oleObj name="Equation" r:id="rId7" imgW="52322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752" y="3354838"/>
                        <a:ext cx="54292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7590165" y="1310670"/>
            <a:ext cx="1840437" cy="765599"/>
          </a:xfrm>
          <a:prstGeom prst="cloudCallout">
            <a:avLst>
              <a:gd name="adj1" fmla="val -91607"/>
              <a:gd name="adj2" fmla="val 60439"/>
            </a:avLst>
          </a:prstGeom>
          <a:solidFill>
            <a:srgbClr val="FF99CC">
              <a:alpha val="11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2000" dirty="0" smtClean="0">
                <a:ea typeface="楷体_GB2312" pitchFamily="49" charset="-122"/>
              </a:rPr>
              <a:t>更“简单”</a:t>
            </a:r>
            <a:endParaRPr kumimoji="0" lang="zh-CN" altLang="en-US" sz="2000" dirty="0"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49681"/>
              </p:ext>
            </p:extLst>
          </p:nvPr>
        </p:nvGraphicFramePr>
        <p:xfrm>
          <a:off x="1994583" y="4257019"/>
          <a:ext cx="386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9" name="Equation" r:id="rId9" imgW="3860640" imgH="380880" progId="Equation.DSMT4">
                  <p:embed/>
                </p:oleObj>
              </mc:Choice>
              <mc:Fallback>
                <p:oleObj name="Equation" r:id="rId9" imgW="3860640" imgH="380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583" y="4257019"/>
                        <a:ext cx="386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12688"/>
              </p:ext>
            </p:extLst>
          </p:nvPr>
        </p:nvGraphicFramePr>
        <p:xfrm>
          <a:off x="1952223" y="5214938"/>
          <a:ext cx="843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0" name="Equation" r:id="rId11" imgW="8432640" imgH="545760" progId="Equation.DSMT4">
                  <p:embed/>
                </p:oleObj>
              </mc:Choice>
              <mc:Fallback>
                <p:oleObj name="Equation" r:id="rId11" imgW="8432640" imgH="5457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223" y="5214938"/>
                        <a:ext cx="8432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534081"/>
              </p:ext>
            </p:extLst>
          </p:nvPr>
        </p:nvGraphicFramePr>
        <p:xfrm>
          <a:off x="1957127" y="4715302"/>
          <a:ext cx="979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1" name="Equation" r:id="rId13" imgW="9791640" imgH="457200" progId="Equation.DSMT4">
                  <p:embed/>
                </p:oleObj>
              </mc:Choice>
              <mc:Fallback>
                <p:oleObj name="Equation" r:id="rId13" imgW="979164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127" y="4715302"/>
                        <a:ext cx="979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9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80543" y="458910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alpha val="56000"/>
                  </a:prstClr>
                </a:solidFill>
              </a:rPr>
              <a:t>PART ONE</a:t>
            </a:r>
            <a:endParaRPr lang="zh-CN" altLang="en-US" sz="1400" dirty="0">
              <a:solidFill>
                <a:prstClr val="white">
                  <a:alpha val="56000"/>
                </a:prst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5377217" y="1542014"/>
            <a:ext cx="4852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正交向量组</a:t>
            </a:r>
            <a:endParaRPr lang="zh-CN" altLang="en-US" sz="4400" b="1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5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正交向量组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34244" y="1745352"/>
            <a:ext cx="8292897" cy="310854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对于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欧氏空间</a:t>
            </a:r>
            <a:r>
              <a:rPr lang="en-US" altLang="zh-CN" sz="2800" b="1" i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中的一个向量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组，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如果向量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组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中不含零向量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且其中的向量两两正交</a:t>
            </a:r>
            <a:r>
              <a:rPr lang="en-US" altLang="zh-CN" sz="2800" b="1" i="1" baseline="-25000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则称它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为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一个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正交向量组</a:t>
            </a:r>
            <a:r>
              <a:rPr lang="zh-CN" altLang="en-US" sz="2800" b="1" i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如果一个正交向量组中的每个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向量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都是单位向量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则称它是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正交单位向量组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标准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向量组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正交规范向量组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lang="en-US" altLang="zh-CN" sz="28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4244" y="1196127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正交向量组的性质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72456" y="1343809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定理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正交向量组必是线性无关向量组</a:t>
            </a:r>
            <a:r>
              <a:rPr lang="en-US" altLang="zh-CN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1620043" y="2183561"/>
            <a:ext cx="7966075" cy="523875"/>
            <a:chOff x="431" y="390"/>
            <a:chExt cx="5018" cy="330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431" y="390"/>
              <a:ext cx="50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证：设非零向量　　                　  两两正交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2154" y="436"/>
            <a:ext cx="1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6" name="Equation" r:id="rId3" imgW="2489040" imgH="431640" progId="Equation.DSMT4">
                    <p:embed/>
                  </p:oleObj>
                </mc:Choice>
                <mc:Fallback>
                  <p:oleObj name="Equation" r:id="rId3" imgW="24890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436"/>
                          <a:ext cx="1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1718113" y="3004218"/>
            <a:ext cx="6202362" cy="523875"/>
            <a:chOff x="476" y="753"/>
            <a:chExt cx="3907" cy="330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76" y="753"/>
              <a:ext cx="13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令</a:t>
              </a:r>
            </a:p>
          </p:txBody>
        </p:sp>
        <p:graphicFrame>
          <p:nvGraphicFramePr>
            <p:cNvPr id="2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496132"/>
                </p:ext>
              </p:extLst>
            </p:nvPr>
          </p:nvGraphicFramePr>
          <p:xfrm>
            <a:off x="975" y="799"/>
            <a:ext cx="3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7" name="Equation" r:id="rId5" imgW="5410080" imgH="431640" progId="Equation.DSMT4">
                    <p:embed/>
                  </p:oleObj>
                </mc:Choice>
                <mc:Fallback>
                  <p:oleObj name="Equation" r:id="rId5" imgW="5410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799"/>
                          <a:ext cx="3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620043" y="3613898"/>
            <a:ext cx="7137401" cy="990600"/>
            <a:chOff x="431" y="1253"/>
            <a:chExt cx="4496" cy="624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31" y="1388"/>
              <a:ext cx="1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则</a:t>
              </a:r>
            </a:p>
          </p:txBody>
        </p:sp>
        <p:graphicFrame>
          <p:nvGraphicFramePr>
            <p:cNvPr id="26" name="Object 11"/>
            <p:cNvGraphicFramePr>
              <a:graphicFrameLocks noChangeAspect="1"/>
            </p:cNvGraphicFramePr>
            <p:nvPr/>
          </p:nvGraphicFramePr>
          <p:xfrm>
            <a:off x="975" y="1253"/>
            <a:ext cx="395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8" name="Equation" r:id="rId7" imgW="6273720" imgH="990360" progId="Equation.DSMT4">
                    <p:embed/>
                  </p:oleObj>
                </mc:Choice>
                <mc:Fallback>
                  <p:oleObj name="Equation" r:id="rId7" imgW="6273720" imgH="990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53"/>
                          <a:ext cx="395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1762918" y="4945807"/>
            <a:ext cx="4103687" cy="523875"/>
            <a:chOff x="521" y="2295"/>
            <a:chExt cx="2585" cy="330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521" y="2295"/>
              <a:ext cx="25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由        　知</a:t>
              </a:r>
            </a:p>
          </p:txBody>
        </p:sp>
        <p:graphicFrame>
          <p:nvGraphicFramePr>
            <p:cNvPr id="29" name="Object 13"/>
            <p:cNvGraphicFramePr>
              <a:graphicFrameLocks noChangeAspect="1"/>
            </p:cNvGraphicFramePr>
            <p:nvPr/>
          </p:nvGraphicFramePr>
          <p:xfrm>
            <a:off x="839" y="2341"/>
            <a:ext cx="5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9" name="Equation" r:id="rId9" imgW="914400" imgH="431640" progId="Equation.DSMT4">
                    <p:embed/>
                  </p:oleObj>
                </mc:Choice>
                <mc:Fallback>
                  <p:oleObj name="Equation" r:id="rId9" imgW="9144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341"/>
                          <a:ext cx="5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1791" y="2341"/>
            <a:ext cx="10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0" name="Equation" r:id="rId11" imgW="1688760" imgH="431640" progId="Equation.DSMT4">
                    <p:embed/>
                  </p:oleObj>
                </mc:Choice>
                <mc:Fallback>
                  <p:oleObj name="Equation" r:id="rId11" imgW="16887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341"/>
                          <a:ext cx="10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39824"/>
              </p:ext>
            </p:extLst>
          </p:nvPr>
        </p:nvGraphicFramePr>
        <p:xfrm>
          <a:off x="5603080" y="4991844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1" name="Equation" r:id="rId13" imgW="4190760" imgH="431640" progId="Equation.DSMT4">
                  <p:embed/>
                </p:oleObj>
              </mc:Choice>
              <mc:Fallback>
                <p:oleObj name="Equation" r:id="rId13" imgW="4190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080" y="4991844"/>
                        <a:ext cx="419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1872100" y="5875037"/>
            <a:ext cx="6048375" cy="523875"/>
            <a:chOff x="567" y="3112"/>
            <a:chExt cx="3810" cy="330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567" y="3112"/>
              <a:ext cx="38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故　　　　　　线性无关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34" name="Object 17"/>
            <p:cNvGraphicFramePr>
              <a:graphicFrameLocks noChangeAspect="1"/>
            </p:cNvGraphicFramePr>
            <p:nvPr/>
          </p:nvGraphicFramePr>
          <p:xfrm>
            <a:off x="930" y="3113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2" name="Equation" r:id="rId15" imgW="1854000" imgH="431640" progId="Equation.DSMT4">
                    <p:embed/>
                  </p:oleObj>
                </mc:Choice>
                <mc:Fallback>
                  <p:oleObj name="Equation" r:id="rId15" imgW="18540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13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116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正交向量组的性质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08491" y="1574275"/>
            <a:ext cx="7725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欧氏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空间中线性无关向量组未必是正交向量组．</a:t>
            </a:r>
          </a:p>
        </p:txBody>
      </p:sp>
      <p:graphicFrame>
        <p:nvGraphicFramePr>
          <p:cNvPr id="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21834"/>
              </p:ext>
            </p:extLst>
          </p:nvPr>
        </p:nvGraphicFramePr>
        <p:xfrm>
          <a:off x="2885957" y="4139277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0" name="Equation" r:id="rId3" imgW="3200400" imgH="431640" progId="Equation.DSMT4">
                  <p:embed/>
                </p:oleObj>
              </mc:Choice>
              <mc:Fallback>
                <p:oleObj name="Equation" r:id="rId3" imgW="3200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957" y="4139277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1352954" y="2511367"/>
            <a:ext cx="10091737" cy="523875"/>
            <a:chOff x="431" y="799"/>
            <a:chExt cx="6357" cy="330"/>
          </a:xfrm>
        </p:grpSpPr>
        <p:graphicFrame>
          <p:nvGraphicFramePr>
            <p:cNvPr id="43" name="Object 8"/>
            <p:cNvGraphicFramePr>
              <a:graphicFrameLocks noChangeAspect="1"/>
            </p:cNvGraphicFramePr>
            <p:nvPr/>
          </p:nvGraphicFramePr>
          <p:xfrm>
            <a:off x="1973" y="845"/>
            <a:ext cx="24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71" name="Equation" r:id="rId5" imgW="3809880" imgH="431640" progId="Equation.DSMT4">
                    <p:embed/>
                  </p:oleObj>
                </mc:Choice>
                <mc:Fallback>
                  <p:oleObj name="Equation" r:id="rId5" imgW="38098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845"/>
                          <a:ext cx="24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431" y="799"/>
              <a:ext cx="27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例如：</a:t>
              </a:r>
              <a:r>
                <a:rPr kumimoji="1"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　　中</a:t>
              </a:r>
              <a:endParaRPr kumimoji="1" lang="zh-CN" altLang="en-US" sz="2800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4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1112232"/>
                </p:ext>
              </p:extLst>
            </p:nvPr>
          </p:nvGraphicFramePr>
          <p:xfrm>
            <a:off x="1338" y="845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72" name="Equation" r:id="rId7" imgW="419040" imgH="380880" progId="Equation.DSMT4">
                    <p:embed/>
                  </p:oleObj>
                </mc:Choice>
                <mc:Fallback>
                  <p:oleObj name="Equation" r:id="rId7" imgW="4190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845"/>
                          <a:ext cx="2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4377" y="799"/>
              <a:ext cx="24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线性无关．</a:t>
              </a:r>
            </a:p>
          </p:txBody>
        </p:sp>
      </p:grp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2625394" y="3383008"/>
            <a:ext cx="5832475" cy="523875"/>
            <a:chOff x="431" y="1388"/>
            <a:chExt cx="3674" cy="330"/>
          </a:xfrm>
        </p:grpSpPr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431" y="1388"/>
              <a:ext cx="3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但　　　不是正交向量组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53" name="Object 16"/>
            <p:cNvGraphicFramePr>
              <a:graphicFrameLocks noChangeAspect="1"/>
            </p:cNvGraphicFramePr>
            <p:nvPr/>
          </p:nvGraphicFramePr>
          <p:xfrm>
            <a:off x="793" y="1389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73" name="Equation" r:id="rId9" imgW="838080" imgH="431640" progId="Equation.DSMT4">
                    <p:embed/>
                  </p:oleObj>
                </mc:Choice>
                <mc:Fallback>
                  <p:oleObj name="Equation" r:id="rId9" imgW="838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389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667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80543" y="454643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alpha val="56000"/>
                  </a:prstClr>
                </a:solidFill>
              </a:rPr>
              <a:t>PART </a:t>
            </a:r>
            <a:r>
              <a:rPr lang="en-US" altLang="zh-CN" sz="1400" dirty="0" smtClean="0">
                <a:solidFill>
                  <a:prstClr val="white">
                    <a:alpha val="56000"/>
                  </a:prstClr>
                </a:solidFill>
              </a:rPr>
              <a:t> TWO</a:t>
            </a:r>
            <a:endParaRPr lang="zh-CN" altLang="en-US" sz="1400" dirty="0">
              <a:solidFill>
                <a:prstClr val="white">
                  <a:alpha val="56000"/>
                </a:prst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5377217" y="1542014"/>
            <a:ext cx="551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标准正交基</a:t>
            </a:r>
            <a:endParaRPr lang="zh-CN" altLang="en-US" sz="4400" b="1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标准正交基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20699" y="2064135"/>
            <a:ext cx="8292897" cy="181588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由 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个向量组成的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正交向量组称为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 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;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由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个向量组成的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正交单位向量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组称为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 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标准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lang="en-US" altLang="zh-CN" sz="28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7954" y="1332605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9529" y="1332605"/>
            <a:ext cx="3575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在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n 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维欧氏空间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中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标准正交基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119516" y="1006118"/>
                <a:ext cx="91572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C00000"/>
                    </a:solidFill>
                    <a:latin typeface="华文仿宋" pitchFamily="2" charset="-122"/>
                    <a:ea typeface="华文仿宋" pitchFamily="2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 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,…,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维欧氏空间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𝑽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的一个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标准正交基，</a:t>
                </a:r>
                <a:endPara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516" y="1006118"/>
                <a:ext cx="915724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398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067137" y="1497887"/>
                <a:ext cx="64817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800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是</a:t>
                </a:r>
                <a:r>
                  <a:rPr lang="en-US" altLang="zh-CN" sz="2800" b="1" i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V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中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任意两个向量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,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设</a:t>
                </a:r>
                <a:endPara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37" y="1497887"/>
                <a:ext cx="648176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067137" y="2021107"/>
                <a:ext cx="80888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=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𝒙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+…+</m:t>
                    </m:r>
                    <m:r>
                      <a:rPr lang="en-US" altLang="zh-CN" sz="2800" b="1" i="1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𝒙</m:t>
                    </m:r>
                    <m:r>
                      <a:rPr lang="en-US" altLang="zh-CN" sz="2800" b="1" i="1" baseline="-25000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,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𝜷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=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𝒚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+…+</m:t>
                    </m:r>
                    <m:r>
                      <a:rPr lang="en-US" altLang="zh-CN" sz="2800" b="1" i="1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𝒚</m:t>
                    </m:r>
                    <m:r>
                      <a:rPr lang="en-US" altLang="zh-CN" sz="2800" b="1" i="1" baseline="-25000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,</a:t>
                </a:r>
                <a:endPara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37" y="2021107"/>
                <a:ext cx="8088823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1765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00906" y="2494281"/>
            <a:ext cx="936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837531" y="2905313"/>
                <a:ext cx="76338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(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𝟏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) 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华文仿宋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华文仿宋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华文仿宋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 =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(</m:t>
                      </m:r>
                      <m:r>
                        <a:rPr lang="el-GR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𝜶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,</m:t>
                      </m:r>
                      <m:r>
                        <a:rPr lang="el-GR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l-GR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𝜶</m:t>
                      </m:r>
                      <m:r>
                        <a:rPr lang="en-US" altLang="zh-CN" sz="2800" b="1" i="1" baseline="-25000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𝒊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)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(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𝒊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=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𝟏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,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𝟐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, …,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𝒏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)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 ,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   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531" y="2905313"/>
                <a:ext cx="76338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837531" y="4345970"/>
                <a:ext cx="576103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(2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)</m:t>
                    </m:r>
                    <m:r>
                      <a:rPr lang="zh-CN" altLang="en-US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(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,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𝜷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)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= 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𝒙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𝒚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+…+</m:t>
                    </m:r>
                    <m:r>
                      <a:rPr lang="en-US" altLang="zh-CN" sz="2800" b="1" i="1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𝒙</m:t>
                    </m:r>
                    <m:r>
                      <a:rPr lang="en-US" altLang="zh-CN" sz="2800" b="1" i="1" baseline="-25000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  <m:r>
                      <a:rPr lang="en-US" altLang="zh-CN" sz="2800" b="1" i="1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𝒚</m:t>
                    </m:r>
                    <m:r>
                      <a:rPr lang="en-US" altLang="zh-CN" sz="2800" b="1" i="1" baseline="-25000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531" y="4345970"/>
                <a:ext cx="576103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116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381080" y="2905313"/>
            <a:ext cx="201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2284114" y="3621772"/>
                <a:ext cx="67406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(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,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)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+…+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(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,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)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;</a:t>
                </a:r>
                <a:r>
                  <a:rPr lang="el-GR" altLang="zh-CN" sz="2800" b="1" i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 </a:t>
                </a:r>
                <a:endPara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1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114" y="3621772"/>
                <a:ext cx="6740656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1837531" y="5080982"/>
                <a:ext cx="180022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|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| 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sym typeface="Symbol" pitchFamily="18" charset="2"/>
                  </a:rPr>
                  <a:t>= </a:t>
                </a:r>
                <a:endParaRPr lang="en-US" altLang="zh-CN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531" y="5080982"/>
                <a:ext cx="1800225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6757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013"/>
              </p:ext>
            </p:extLst>
          </p:nvPr>
        </p:nvGraphicFramePr>
        <p:xfrm>
          <a:off x="3348831" y="5065574"/>
          <a:ext cx="213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10" imgW="2133360" imgH="622080" progId="Equation.DSMT4">
                  <p:embed/>
                </p:oleObj>
              </mc:Choice>
              <mc:Fallback>
                <p:oleObj name="Equation" r:id="rId10" imgW="21333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31" y="5065574"/>
                        <a:ext cx="2133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94556"/>
              </p:ext>
            </p:extLst>
          </p:nvPr>
        </p:nvGraphicFramePr>
        <p:xfrm>
          <a:off x="10126845" y="1292117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演示文稿" showAsIcon="1" r:id="rId12" imgW="1143000" imgH="990720" progId="PowerPoint.Show.8">
                  <p:embed/>
                </p:oleObj>
              </mc:Choice>
              <mc:Fallback>
                <p:oleObj name="演示文稿" showAsIcon="1" r:id="rId12" imgW="1143000" imgH="990720" progId="PowerPoint.Show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6845" y="1292117"/>
                        <a:ext cx="114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9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9374" y="970282"/>
            <a:ext cx="2808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3200" b="1" dirty="0">
                <a:solidFill>
                  <a:srgbClr val="CC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CC0000"/>
                </a:solidFill>
                <a:latin typeface="华文中宋" pitchFamily="2" charset="-122"/>
                <a:ea typeface="华文中宋" pitchFamily="2" charset="-122"/>
              </a:rPr>
              <a:t>几何空间</a:t>
            </a:r>
            <a:endParaRPr lang="zh-CN" altLang="en-US" sz="3200" b="1" dirty="0">
              <a:solidFill>
                <a:srgbClr val="CC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489868" y="2415530"/>
            <a:ext cx="5399088" cy="4049713"/>
            <a:chOff x="2850" y="1611"/>
            <a:chExt cx="3401" cy="2551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198" y="1804"/>
              <a:ext cx="2404" cy="2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026" y="3415"/>
              <a:ext cx="1308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022" y="1934"/>
              <a:ext cx="0" cy="14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368" y="3414"/>
              <a:ext cx="654" cy="5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022" y="3414"/>
              <a:ext cx="5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3826" y="3414"/>
              <a:ext cx="197" cy="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368" y="3936"/>
              <a:ext cx="1308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5" name="Object 3"/>
            <p:cNvGraphicFramePr>
              <a:graphicFrameLocks noChangeAspect="1"/>
            </p:cNvGraphicFramePr>
            <p:nvPr/>
          </p:nvGraphicFramePr>
          <p:xfrm>
            <a:off x="3804" y="3266"/>
            <a:ext cx="20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1" name="Equation" r:id="rId3" imgW="152202" imgH="177569" progId="Equation.DSMT4">
                    <p:embed/>
                  </p:oleObj>
                </mc:Choice>
                <mc:Fallback>
                  <p:oleObj name="Equation" r:id="rId3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3266"/>
                          <a:ext cx="203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4542" y="2239"/>
            <a:ext cx="20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2" name="Equation" r:id="rId5" imgW="152268" imgH="164957" progId="Equation.DSMT4">
                    <p:embed/>
                  </p:oleObj>
                </mc:Choice>
                <mc:Fallback>
                  <p:oleObj name="Equation" r:id="rId5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2239"/>
                          <a:ext cx="203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367500"/>
                </p:ext>
              </p:extLst>
            </p:nvPr>
          </p:nvGraphicFramePr>
          <p:xfrm>
            <a:off x="2850" y="3856"/>
            <a:ext cx="88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3" name="Equation" r:id="rId7" imgW="660240" imgH="228600" progId="Equation.DSMT4">
                    <p:embed/>
                  </p:oleObj>
                </mc:Choice>
                <mc:Fallback>
                  <p:oleObj name="Equation" r:id="rId7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3856"/>
                          <a:ext cx="88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"/>
            <p:cNvGraphicFramePr>
              <a:graphicFrameLocks noChangeAspect="1"/>
            </p:cNvGraphicFramePr>
            <p:nvPr/>
          </p:nvGraphicFramePr>
          <p:xfrm>
            <a:off x="4223" y="2718"/>
            <a:ext cx="20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4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2718"/>
                          <a:ext cx="201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2595709"/>
                </p:ext>
              </p:extLst>
            </p:nvPr>
          </p:nvGraphicFramePr>
          <p:xfrm>
            <a:off x="4247" y="3337"/>
            <a:ext cx="18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5" name="Equation" r:id="rId11" imgW="139680" imgH="241200" progId="Equation.DSMT4">
                    <p:embed/>
                  </p:oleObj>
                </mc:Choice>
                <mc:Fallback>
                  <p:oleObj name="Equation" r:id="rId11" imgW="139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3337"/>
                          <a:ext cx="186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3291981"/>
                </p:ext>
              </p:extLst>
            </p:nvPr>
          </p:nvGraphicFramePr>
          <p:xfrm>
            <a:off x="3758" y="3510"/>
            <a:ext cx="1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6" name="Equation" r:id="rId13" imgW="126720" imgH="215640" progId="Equation.DSMT4">
                    <p:embed/>
                  </p:oleObj>
                </mc:Choice>
                <mc:Fallback>
                  <p:oleObj name="Equation" r:id="rId13" imgW="126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" y="3510"/>
                          <a:ext cx="16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675" y="2456"/>
              <a:ext cx="0" cy="1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2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549341"/>
                </p:ext>
              </p:extLst>
            </p:nvPr>
          </p:nvGraphicFramePr>
          <p:xfrm>
            <a:off x="5346" y="3240"/>
            <a:ext cx="9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7" name="Equation" r:id="rId15" imgW="672840" imgH="241200" progId="Equation.DSMT4">
                    <p:embed/>
                  </p:oleObj>
                </mc:Choice>
                <mc:Fallback>
                  <p:oleObj name="Equation" r:id="rId15" imgW="672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" y="3240"/>
                          <a:ext cx="9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0"/>
            <p:cNvGraphicFramePr>
              <a:graphicFrameLocks noChangeAspect="1"/>
            </p:cNvGraphicFramePr>
            <p:nvPr/>
          </p:nvGraphicFramePr>
          <p:xfrm>
            <a:off x="4587" y="3889"/>
            <a:ext cx="23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8" name="Equation" r:id="rId17" imgW="177480" imgH="164880" progId="Equation.DSMT4">
                    <p:embed/>
                  </p:oleObj>
                </mc:Choice>
                <mc:Fallback>
                  <p:oleObj name="Equation" r:id="rId17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3889"/>
                          <a:ext cx="23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4022" y="2748"/>
              <a:ext cx="4" cy="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2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831114"/>
                </p:ext>
              </p:extLst>
            </p:nvPr>
          </p:nvGraphicFramePr>
          <p:xfrm>
            <a:off x="3820" y="2943"/>
            <a:ext cx="18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9" name="Equation" r:id="rId19" imgW="139680" imgH="215640" progId="Equation.DSMT4">
                    <p:embed/>
                  </p:oleObj>
                </mc:Choice>
                <mc:Fallback>
                  <p:oleObj name="Equation" r:id="rId19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0" y="2943"/>
                          <a:ext cx="187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587946"/>
                </p:ext>
              </p:extLst>
            </p:nvPr>
          </p:nvGraphicFramePr>
          <p:xfrm>
            <a:off x="3477" y="1611"/>
            <a:ext cx="87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80" name="Equation" r:id="rId21" imgW="647640" imgH="228600" progId="Equation.DSMT4">
                    <p:embed/>
                  </p:oleObj>
                </mc:Choice>
                <mc:Fallback>
                  <p:oleObj name="Equation" r:id="rId21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7" y="1611"/>
                          <a:ext cx="871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4022" y="2456"/>
              <a:ext cx="653" cy="9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4692" y="3415"/>
              <a:ext cx="654" cy="52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370" y="1931"/>
              <a:ext cx="654" cy="52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360" y="2461"/>
              <a:ext cx="1308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4036" y="1931"/>
              <a:ext cx="1308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358" y="2457"/>
              <a:ext cx="9" cy="14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5342" y="1917"/>
              <a:ext cx="0" cy="1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H="1">
              <a:off x="4685" y="1941"/>
              <a:ext cx="654" cy="52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4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712497"/>
              </p:ext>
            </p:extLst>
          </p:nvPr>
        </p:nvGraphicFramePr>
        <p:xfrm>
          <a:off x="5314950" y="703263"/>
          <a:ext cx="5749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1" name="Equation" r:id="rId23" imgW="5460840" imgH="507960" progId="Equation.DSMT4">
                  <p:embed/>
                </p:oleObj>
              </mc:Choice>
              <mc:Fallback>
                <p:oleObj name="Equation" r:id="rId23" imgW="5460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703263"/>
                        <a:ext cx="5749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125849"/>
              </p:ext>
            </p:extLst>
          </p:nvPr>
        </p:nvGraphicFramePr>
        <p:xfrm>
          <a:off x="6245391" y="5693717"/>
          <a:ext cx="49609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2" name="Equation" r:id="rId25" imgW="4711680" imgH="571320" progId="Equation.DSMT4">
                  <p:embed/>
                </p:oleObj>
              </mc:Choice>
              <mc:Fallback>
                <p:oleObj name="Equation" r:id="rId25" imgW="4711680" imgH="571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391" y="5693717"/>
                        <a:ext cx="49609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右箭头 42"/>
          <p:cNvSpPr/>
          <p:nvPr/>
        </p:nvSpPr>
        <p:spPr>
          <a:xfrm rot="5400000">
            <a:off x="8222966" y="1455958"/>
            <a:ext cx="662270" cy="392528"/>
          </a:xfrm>
          <a:prstGeom prst="rightArrow">
            <a:avLst/>
          </a:prstGeom>
          <a:solidFill>
            <a:srgbClr val="908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611737" y="1282890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140722" y="2921758"/>
            <a:ext cx="5263487" cy="9048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 kern="0" dirty="0" smtClean="0">
                <a:solidFill>
                  <a:srgbClr val="021C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两两正交</a:t>
            </a:r>
            <a:endParaRPr kumimoji="1" lang="zh-CN" altLang="en-US" sz="2400" b="1" kern="0" dirty="0">
              <a:solidFill>
                <a:srgbClr val="021C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ea typeface="宋体"/>
            </a:endParaRP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 kern="0" dirty="0" smtClean="0">
                <a:solidFill>
                  <a:srgbClr val="021C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单位向量</a:t>
            </a:r>
            <a:endParaRPr kumimoji="1" lang="zh-CN" altLang="en-US" sz="2400" b="1" kern="0" dirty="0">
              <a:solidFill>
                <a:srgbClr val="021C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ea typeface="宋体"/>
            </a:endParaRPr>
          </a:p>
        </p:txBody>
      </p:sp>
      <p:sp>
        <p:nvSpPr>
          <p:cNvPr id="49" name="Rectangle 1"/>
          <p:cNvSpPr>
            <a:spLocks/>
          </p:cNvSpPr>
          <p:nvPr/>
        </p:nvSpPr>
        <p:spPr bwMode="auto">
          <a:xfrm>
            <a:off x="6140722" y="1997866"/>
            <a:ext cx="5282454" cy="889160"/>
          </a:xfrm>
          <a:prstGeom prst="rect">
            <a:avLst/>
          </a:prstGeom>
          <a:solidFill>
            <a:srgbClr val="1EA185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0734" y="205780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cs typeface="Aparajita" panose="020B0604020202020204" pitchFamily="34" charset="0"/>
              </a:rPr>
              <a:t>标准正交基</a:t>
            </a:r>
            <a:endParaRPr kumimoji="0" lang="id-ID" sz="3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  <p:bldP spid="45" grpId="0" animBg="1"/>
      <p:bldP spid="49" grpId="0" animBg="1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AutoShape 67"/>
          <p:cNvSpPr>
            <a:spLocks noChangeArrowheads="1"/>
          </p:cNvSpPr>
          <p:nvPr/>
        </p:nvSpPr>
        <p:spPr bwMode="auto">
          <a:xfrm>
            <a:off x="6663739" y="4761241"/>
            <a:ext cx="5086350" cy="1944687"/>
          </a:xfrm>
          <a:prstGeom prst="parallelogram">
            <a:avLst>
              <a:gd name="adj" fmla="val 55676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1368632" y="1504301"/>
                <a:ext cx="8229600" cy="99617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第一步：正交化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——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施密特（</a:t>
                </a:r>
                <a:r>
                  <a:rPr lang="en-US" altLang="zh-CN" b="1" dirty="0" err="1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Schimidt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）正交化过程</a:t>
                </a:r>
              </a:p>
              <a:p>
                <a:pPr>
                  <a:buFont typeface="Wingdings" pitchFamily="2" charset="2"/>
                  <a:buNone/>
                </a:pPr>
                <a:r>
                  <a:rPr kumimoji="1" lang="zh-CN" altLang="en-US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𝒂</m:t>
                    </m:r>
                    <m:r>
                      <a:rPr kumimoji="1" lang="en-US" altLang="zh-CN" b="1" i="1" baseline="-25000" dirty="0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kumimoji="1" lang="en-US" altLang="zh-CN" b="1" i="1" dirty="0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, </m:t>
                    </m:r>
                    <m:r>
                      <a:rPr kumimoji="1" lang="en-US" altLang="zh-CN" b="1" i="1" dirty="0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𝒂</m:t>
                    </m:r>
                    <m:r>
                      <a:rPr kumimoji="1" lang="en-US" altLang="zh-CN" b="1" i="1" baseline="-25000" dirty="0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𝟐</m:t>
                    </m:r>
                    <m:r>
                      <a:rPr kumimoji="1" lang="en-US" altLang="zh-CN" b="1" i="1" dirty="0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, …, </m:t>
                    </m:r>
                    <m:r>
                      <a:rPr kumimoji="1" lang="en-US" altLang="zh-CN" b="1" i="1" dirty="0" err="1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𝒂</m:t>
                    </m:r>
                    <m:r>
                      <a:rPr kumimoji="1" lang="en-US" altLang="zh-CN" b="1" i="1" baseline="-25000" dirty="0" err="1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𝒓</m:t>
                    </m:r>
                    <m:r>
                      <a:rPr kumimoji="1" lang="en-US" altLang="zh-CN" b="1" i="1" dirty="0" smtClean="0">
                        <a:solidFill>
                          <a:prstClr val="black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kumimoji="1" lang="zh-CN" altLang="en-US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是向量空间 </a:t>
                </a:r>
                <a:r>
                  <a:rPr kumimoji="1" lang="en-US" altLang="zh-CN" b="1" i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V</a:t>
                </a:r>
                <a:r>
                  <a:rPr kumimoji="1" lang="en-US" altLang="zh-CN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kumimoji="1" lang="zh-CN" altLang="en-US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中的一个基，那么令</a:t>
                </a:r>
                <a:endParaRPr kumimoji="1" lang="zh-CN" altLang="en-US" b="1" baseline="-25000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32" y="1504301"/>
                <a:ext cx="8229600" cy="996170"/>
              </a:xfrm>
              <a:prstGeom prst="rect">
                <a:avLst/>
              </a:prstGeom>
              <a:blipFill rotWithShape="1">
                <a:blip r:embed="rId3"/>
                <a:stretch>
                  <a:fillRect l="-1556" t="-10429" r="-889" b="-16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83720"/>
              </p:ext>
            </p:extLst>
          </p:nvPr>
        </p:nvGraphicFramePr>
        <p:xfrm>
          <a:off x="1501775" y="2846388"/>
          <a:ext cx="10509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name="Equation" r:id="rId4" imgW="444240" imgH="228600" progId="Equation.DSMT4">
                  <p:embed/>
                </p:oleObj>
              </mc:Choice>
              <mc:Fallback>
                <p:oleObj name="Equation" r:id="rId4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2846388"/>
                        <a:ext cx="10509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8449677" y="6056641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AutoShape 37"/>
          <p:cNvCxnSpPr>
            <a:cxnSpLocks noChangeShapeType="1"/>
            <a:endCxn id="9" idx="1"/>
          </p:cNvCxnSpPr>
          <p:nvPr/>
        </p:nvCxnSpPr>
        <p:spPr bwMode="auto">
          <a:xfrm>
            <a:off x="8952914" y="5147003"/>
            <a:ext cx="1655763" cy="923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Line 38"/>
          <p:cNvSpPr>
            <a:spLocks noChangeAspect="1" noChangeShapeType="1"/>
          </p:cNvSpPr>
          <p:nvPr/>
        </p:nvSpPr>
        <p:spPr bwMode="auto">
          <a:xfrm flipH="1">
            <a:off x="8121064" y="5161291"/>
            <a:ext cx="831850" cy="144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2" name="AutoShape 39"/>
          <p:cNvCxnSpPr>
            <a:cxnSpLocks noChangeShapeType="1"/>
            <a:endCxn id="9" idx="1"/>
          </p:cNvCxnSpPr>
          <p:nvPr/>
        </p:nvCxnSpPr>
        <p:spPr bwMode="auto">
          <a:xfrm flipH="1">
            <a:off x="10608677" y="5175578"/>
            <a:ext cx="503237" cy="8953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40"/>
          <p:cNvSpPr>
            <a:spLocks noChangeShapeType="1"/>
          </p:cNvSpPr>
          <p:nvPr/>
        </p:nvSpPr>
        <p:spPr bwMode="auto">
          <a:xfrm>
            <a:off x="7873414" y="5161291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>
            <a:off x="7455902" y="588042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5" name="AutoShape 42"/>
          <p:cNvCxnSpPr>
            <a:cxnSpLocks noChangeShapeType="1"/>
            <a:stCxn id="13" idx="1"/>
            <a:endCxn id="14" idx="0"/>
          </p:cNvCxnSpPr>
          <p:nvPr/>
        </p:nvCxnSpPr>
        <p:spPr bwMode="auto">
          <a:xfrm flipH="1">
            <a:off x="7455902" y="5175578"/>
            <a:ext cx="1497012" cy="6905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3"/>
          <p:cNvCxnSpPr>
            <a:cxnSpLocks noChangeShapeType="1"/>
            <a:stCxn id="13" idx="0"/>
            <a:endCxn id="14" idx="0"/>
          </p:cNvCxnSpPr>
          <p:nvPr/>
        </p:nvCxnSpPr>
        <p:spPr bwMode="auto">
          <a:xfrm flipH="1">
            <a:off x="7455902" y="5147003"/>
            <a:ext cx="417512" cy="7191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7455902" y="3711903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8" name="AutoShape 45"/>
          <p:cNvCxnSpPr>
            <a:cxnSpLocks noChangeShapeType="1"/>
            <a:stCxn id="27" idx="0"/>
            <a:endCxn id="17" idx="1"/>
          </p:cNvCxnSpPr>
          <p:nvPr/>
        </p:nvCxnSpPr>
        <p:spPr bwMode="auto">
          <a:xfrm flipH="1" flipV="1">
            <a:off x="7455902" y="3697616"/>
            <a:ext cx="1498600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6"/>
              <p:cNvSpPr txBox="1">
                <a:spLocks noChangeArrowheads="1"/>
              </p:cNvSpPr>
              <p:nvPr/>
            </p:nvSpPr>
            <p:spPr bwMode="auto">
              <a:xfrm>
                <a:off x="7722602" y="6272541"/>
                <a:ext cx="506036" cy="513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𝑎</m:t>
                    </m:r>
                  </m:oMath>
                </a14:m>
                <a:r>
                  <a:rPr lang="en-US" altLang="zh-CN" sz="2800" baseline="-2500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1</a:t>
                </a:r>
              </a:p>
            </p:txBody>
          </p:sp>
        </mc:Choice>
        <mc:Fallback xmlns="">
          <p:sp>
            <p:nvSpPr>
              <p:cNvPr id="19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2602" y="6272541"/>
                <a:ext cx="506036" cy="513282"/>
              </a:xfrm>
              <a:prstGeom prst="rect">
                <a:avLst/>
              </a:prstGeom>
              <a:blipFill rotWithShape="1">
                <a:blip r:embed="rId6"/>
                <a:stretch>
                  <a:fillRect r="-10843" b="-32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8305214" y="6272541"/>
            <a:ext cx="479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lang="en-US" altLang="zh-CN" sz="2800" baseline="-2500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8"/>
              <p:cNvSpPr txBox="1">
                <a:spLocks noChangeArrowheads="1"/>
              </p:cNvSpPr>
              <p:nvPr/>
            </p:nvSpPr>
            <p:spPr bwMode="auto">
              <a:xfrm>
                <a:off x="10392777" y="5985203"/>
                <a:ext cx="506036" cy="513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𝑎</m:t>
                    </m:r>
                  </m:oMath>
                </a14:m>
                <a:r>
                  <a:rPr lang="en-US" altLang="zh-CN" sz="2800" baseline="-2500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2</a:t>
                </a:r>
              </a:p>
            </p:txBody>
          </p:sp>
        </mc:Choice>
        <mc:Fallback xmlns="">
          <p:sp>
            <p:nvSpPr>
              <p:cNvPr id="21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92777" y="5985203"/>
                <a:ext cx="506036" cy="513282"/>
              </a:xfrm>
              <a:prstGeom prst="rect">
                <a:avLst/>
              </a:prstGeom>
              <a:blipFill rotWithShape="1">
                <a:blip r:embed="rId7"/>
                <a:stretch>
                  <a:fillRect r="-10843" b="-32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7074902" y="3295978"/>
            <a:ext cx="476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dirty="0" smtClean="0">
                <a:solidFill>
                  <a:srgbClr val="000000"/>
                </a:solidFill>
                <a:ea typeface="华文仿宋" pitchFamily="2" charset="-122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3</a:t>
            </a:r>
          </a:p>
        </p:txBody>
      </p:sp>
      <p:cxnSp>
        <p:nvCxnSpPr>
          <p:cNvPr id="23" name="AutoShape 50"/>
          <p:cNvCxnSpPr>
            <a:cxnSpLocks noChangeShapeType="1"/>
            <a:stCxn id="9" idx="0"/>
          </p:cNvCxnSpPr>
          <p:nvPr/>
        </p:nvCxnSpPr>
        <p:spPr bwMode="auto">
          <a:xfrm flipV="1">
            <a:off x="8449677" y="5147003"/>
            <a:ext cx="503237" cy="895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7944852" y="5815341"/>
            <a:ext cx="4475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lang="en-US" altLang="zh-CN" sz="2800" baseline="-2500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2</a:t>
            </a: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10962689" y="4688216"/>
            <a:ext cx="479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lang="en-US" altLang="zh-CN" sz="2800" baseline="-2500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</a:t>
            </a:r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7236827" y="5815341"/>
            <a:ext cx="4475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lang="en-US" altLang="zh-CN" sz="2800" baseline="-2500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3</a:t>
            </a:r>
          </a:p>
        </p:txBody>
      </p:sp>
      <p:sp>
        <p:nvSpPr>
          <p:cNvPr id="27" name="Line 54"/>
          <p:cNvSpPr>
            <a:spLocks noChangeAspect="1" noChangeShapeType="1"/>
          </p:cNvSpPr>
          <p:nvPr/>
        </p:nvSpPr>
        <p:spPr bwMode="auto">
          <a:xfrm flipH="1">
            <a:off x="8538577" y="5161291"/>
            <a:ext cx="414337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8751302" y="5266066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lang="en-US" altLang="zh-CN" sz="2800" baseline="-2500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31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8084552" y="4642178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lang="en-US" altLang="zh-CN" sz="2800" baseline="-2500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32</a:t>
            </a: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 flipV="1">
            <a:off x="7455902" y="3711903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9091027" y="2745116"/>
            <a:ext cx="479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lang="en-US" altLang="zh-CN" sz="2800" baseline="-2500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3</a:t>
            </a:r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8449677" y="6056641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V="1">
            <a:off x="7482889" y="3034041"/>
            <a:ext cx="1470025" cy="660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34349"/>
              </p:ext>
            </p:extLst>
          </p:nvPr>
        </p:nvGraphicFramePr>
        <p:xfrm>
          <a:off x="1487488" y="3397250"/>
          <a:ext cx="41925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9" name="Equation" r:id="rId8" imgW="1739880" imgH="444240" progId="Equation.DSMT4">
                  <p:embed/>
                </p:oleObj>
              </mc:Choice>
              <mc:Fallback>
                <p:oleObj name="Equation" r:id="rId8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397250"/>
                        <a:ext cx="41925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48730"/>
              </p:ext>
            </p:extLst>
          </p:nvPr>
        </p:nvGraphicFramePr>
        <p:xfrm>
          <a:off x="1462088" y="4376738"/>
          <a:ext cx="40576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0" name="Equation" r:id="rId10" imgW="1917360" imgH="927000" progId="Equation.DSMT4">
                  <p:embed/>
                </p:oleObj>
              </mc:Choice>
              <mc:Fallback>
                <p:oleObj name="Equation" r:id="rId10" imgW="19173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376738"/>
                        <a:ext cx="40576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1817102" y="4862841"/>
            <a:ext cx="23764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1817102" y="5454651"/>
            <a:ext cx="3700848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2652127" y="5367666"/>
            <a:ext cx="8651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4077702" y="5367666"/>
            <a:ext cx="8651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41" name="AutoShape 70"/>
          <p:cNvCxnSpPr>
            <a:cxnSpLocks noChangeShapeType="1"/>
            <a:stCxn id="30" idx="1"/>
            <a:endCxn id="27" idx="1"/>
          </p:cNvCxnSpPr>
          <p:nvPr/>
        </p:nvCxnSpPr>
        <p:spPr bwMode="auto">
          <a:xfrm>
            <a:off x="7455902" y="3697616"/>
            <a:ext cx="1084262" cy="21971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71"/>
          <p:cNvCxnSpPr>
            <a:cxnSpLocks noChangeShapeType="1"/>
            <a:stCxn id="30" idx="1"/>
            <a:endCxn id="13" idx="0"/>
          </p:cNvCxnSpPr>
          <p:nvPr/>
        </p:nvCxnSpPr>
        <p:spPr bwMode="auto">
          <a:xfrm>
            <a:off x="7455902" y="3697616"/>
            <a:ext cx="417512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275760" y="95535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基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703373" y="938857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9676814" y="957580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标准正交基</a:t>
            </a:r>
          </a:p>
        </p:txBody>
      </p:sp>
      <p:sp>
        <p:nvSpPr>
          <p:cNvPr id="49" name="AutoShape 45"/>
          <p:cNvSpPr>
            <a:spLocks noChangeArrowheads="1"/>
          </p:cNvSpPr>
          <p:nvPr/>
        </p:nvSpPr>
        <p:spPr bwMode="auto">
          <a:xfrm>
            <a:off x="7094411" y="970282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1" name="AutoShape 46"/>
          <p:cNvSpPr>
            <a:spLocks noChangeArrowheads="1"/>
          </p:cNvSpPr>
          <p:nvPr/>
        </p:nvSpPr>
        <p:spPr bwMode="auto">
          <a:xfrm>
            <a:off x="9126745" y="976302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1048" y="89045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标准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的方法</a:t>
            </a:r>
            <a:endParaRPr lang="zh-CN" altLang="en-US" sz="28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3" name="文本框 47"/>
          <p:cNvSpPr txBox="1"/>
          <p:nvPr/>
        </p:nvSpPr>
        <p:spPr>
          <a:xfrm>
            <a:off x="764275" y="172750"/>
            <a:ext cx="9362570" cy="7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a typeface="宋体" pitchFamily="2" charset="-122"/>
              </a:rPr>
              <a:t>Gram-Schmidt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正交化</a:t>
            </a:r>
            <a:r>
              <a:rPr lang="zh-CN" altLang="en-US" sz="4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87772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2 -0.13621 L 3.92732E-6 -4.92137E-6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6" y="679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632E-6 -4.84736E-6 L 0.12283 -0.11193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5" y="-5597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4" grpId="0" animBg="1"/>
      <p:bldP spid="17" grpId="0" animBg="1"/>
      <p:bldP spid="19" grpId="0"/>
      <p:bldP spid="20" grpId="0"/>
      <p:bldP spid="21" grpId="0"/>
      <p:bldP spid="22" grpId="0"/>
      <p:bldP spid="24" grpId="0"/>
      <p:bldP spid="24" grpId="1"/>
      <p:bldP spid="25" grpId="0"/>
      <p:bldP spid="26" grpId="0"/>
      <p:bldP spid="27" grpId="0" animBg="1"/>
      <p:bldP spid="28" grpId="0"/>
      <p:bldP spid="29" grpId="0"/>
      <p:bldP spid="30" grpId="0" animBg="1"/>
      <p:bldP spid="30" grpId="1" animBg="1"/>
      <p:bldP spid="31" grpId="0"/>
      <p:bldP spid="32" grpId="0" animBg="1"/>
      <p:bldP spid="32" grpId="1" animBg="1"/>
      <p:bldP spid="33" grpId="0" animBg="1"/>
      <p:bldP spid="37" grpId="0" animBg="1"/>
      <p:bldP spid="38" grpId="0" animBg="1"/>
      <p:bldP spid="39" grpId="0" animBg="1"/>
      <p:bldP spid="40" grpId="0" animBg="1"/>
      <p:bldP spid="43" grpId="0"/>
      <p:bldP spid="44" grpId="0"/>
      <p:bldP spid="45" grpId="0"/>
      <p:bldP spid="49" grpId="0" animBg="1"/>
      <p:bldP spid="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08285" y="908149"/>
          <a:ext cx="30591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" name="Equation" r:id="rId3" imgW="1434960" imgH="228600" progId="Equation.DSMT4">
                  <p:embed/>
                </p:oleObj>
              </mc:Choice>
              <mc:Fallback>
                <p:oleObj name="Equation" r:id="rId3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285" y="908149"/>
                        <a:ext cx="30591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04048" y="836712"/>
          <a:ext cx="3098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836712"/>
                        <a:ext cx="3098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4138860" y="979587"/>
            <a:ext cx="720725" cy="360362"/>
          </a:xfrm>
          <a:prstGeom prst="rightArrow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85023"/>
              </p:ext>
            </p:extLst>
          </p:nvPr>
        </p:nvGraphicFramePr>
        <p:xfrm>
          <a:off x="3059832" y="5877272"/>
          <a:ext cx="514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8" name="Equation" r:id="rId7" imgW="5143320" imgH="431640" progId="Equation.DSMT4">
                  <p:embed/>
                </p:oleObj>
              </mc:Choice>
              <mc:Fallback>
                <p:oleObj name="Equation" r:id="rId7" imgW="5143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877272"/>
                        <a:ext cx="514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265215"/>
              </p:ext>
            </p:extLst>
          </p:nvPr>
        </p:nvGraphicFramePr>
        <p:xfrm>
          <a:off x="958850" y="5253038"/>
          <a:ext cx="351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9" name="Equation" r:id="rId9" imgW="3517560" imgH="431640" progId="Equation.DSMT4">
                  <p:embed/>
                </p:oleObj>
              </mc:Choice>
              <mc:Fallback>
                <p:oleObj name="Equation" r:id="rId9" imgW="351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253038"/>
                        <a:ext cx="351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6371753" y="3212182"/>
          <a:ext cx="14335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0" name="Equation" r:id="rId11" imgW="317160" imgH="101520" progId="Equation.DSMT4">
                  <p:embed/>
                </p:oleObj>
              </mc:Choice>
              <mc:Fallback>
                <p:oleObj name="Equation" r:id="rId11" imgW="31716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753" y="3212182"/>
                        <a:ext cx="14335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467829"/>
              </p:ext>
            </p:extLst>
          </p:nvPr>
        </p:nvGraphicFramePr>
        <p:xfrm>
          <a:off x="657225" y="5857875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1" name="Equation" r:id="rId13" imgW="2336760" imgH="431640" progId="Equation.DSMT4">
                  <p:embed/>
                </p:oleObj>
              </mc:Choice>
              <mc:Fallback>
                <p:oleObj name="Equation" r:id="rId13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5857875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899145" y="1483990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2" name="Equation" r:id="rId15" imgW="1218960" imgH="431640" progId="Equation.DSMT4">
                  <p:embed/>
                </p:oleObj>
              </mc:Choice>
              <mc:Fallback>
                <p:oleObj name="Equation" r:id="rId15" imgW="1218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45" y="1483990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827137" y="1916038"/>
          <a:ext cx="311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3" name="Equation" r:id="rId17" imgW="3111480" imgH="927000" progId="Equation.DSMT4">
                  <p:embed/>
                </p:oleObj>
              </mc:Choice>
              <mc:Fallback>
                <p:oleObj name="Equation" r:id="rId17" imgW="31114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137" y="1916038"/>
                        <a:ext cx="311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827137" y="2924150"/>
          <a:ext cx="504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4" name="Equation" r:id="rId19" imgW="5041800" imgH="952200" progId="Equation.DSMT4">
                  <p:embed/>
                </p:oleObj>
              </mc:Choice>
              <mc:Fallback>
                <p:oleObj name="Equation" r:id="rId19" imgW="50418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137" y="2924150"/>
                        <a:ext cx="5041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755129" y="4076278"/>
          <a:ext cx="824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5" name="Equation" r:id="rId21" imgW="8242200" imgH="952200" progId="Equation.DSMT4">
                  <p:embed/>
                </p:oleObj>
              </mc:Choice>
              <mc:Fallback>
                <p:oleObj name="Equation" r:id="rId21" imgW="82422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29" y="4076278"/>
                        <a:ext cx="824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94196" y="364657"/>
            <a:ext cx="5362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第一步：正交化</a:t>
            </a:r>
            <a:r>
              <a:rPr lang="en-US" altLang="zh-CN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施密特（</a:t>
            </a:r>
            <a:r>
              <a:rPr lang="en-US" altLang="zh-CN" b="1" dirty="0" err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Schimidt</a:t>
            </a:r>
            <a:r>
              <a:rPr lang="zh-CN" altLang="en-US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）正交化过程</a:t>
            </a:r>
          </a:p>
        </p:txBody>
      </p:sp>
      <p:sp>
        <p:nvSpPr>
          <p:cNvPr id="15" name="矩形 14"/>
          <p:cNvSpPr/>
          <p:nvPr/>
        </p:nvSpPr>
        <p:spPr>
          <a:xfrm>
            <a:off x="5856561" y="3646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zh-CN" altLang="en-US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步：单位化</a:t>
            </a:r>
            <a:endParaRPr lang="zh-CN" altLang="en-US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4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83" name="Group 15"/>
          <p:cNvGrpSpPr>
            <a:grpSpLocks/>
          </p:cNvGrpSpPr>
          <p:nvPr/>
        </p:nvGrpSpPr>
        <p:grpSpPr bwMode="auto">
          <a:xfrm>
            <a:off x="950384" y="957580"/>
            <a:ext cx="6049433" cy="528638"/>
            <a:chOff x="431" y="228"/>
            <a:chExt cx="2858" cy="333"/>
          </a:xfrm>
        </p:grpSpPr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431" y="228"/>
              <a:ext cx="21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srgbClr val="003399"/>
                  </a:solidFill>
                  <a:latin typeface="华文仿宋" pitchFamily="2" charset="-122"/>
                  <a:ea typeface="华文仿宋" pitchFamily="2" charset="-122"/>
                </a:rPr>
                <a:t>例</a:t>
              </a:r>
              <a:r>
                <a:rPr kumimoji="1" lang="en-US" altLang="zh-CN" sz="2800" b="1">
                  <a:solidFill>
                    <a:srgbClr val="003399"/>
                  </a:solidFill>
                  <a:latin typeface="华文仿宋" pitchFamily="2" charset="-122"/>
                  <a:ea typeface="华文仿宋" pitchFamily="2" charset="-122"/>
                </a:rPr>
                <a:t>1.</a:t>
              </a:r>
              <a:r>
                <a:rPr kumimoji="1"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  <a:r>
                <a:rPr kumimoji="1"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把</a:t>
              </a:r>
              <a:r>
                <a:rPr kumimoji="1" lang="zh-CN" altLang="en-US" sz="280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graphicFrame>
          <p:nvGraphicFramePr>
            <p:cNvPr id="2375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798343"/>
                </p:ext>
              </p:extLst>
            </p:nvPr>
          </p:nvGraphicFramePr>
          <p:xfrm>
            <a:off x="1047" y="289"/>
            <a:ext cx="2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0" name="Equation" r:id="rId3" imgW="4483080" imgH="431640" progId="Equation.DSMT4">
                    <p:embed/>
                  </p:oleObj>
                </mc:Choice>
                <mc:Fallback>
                  <p:oleObj name="Equation" r:id="rId3" imgW="4483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289"/>
                          <a:ext cx="2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49317"/>
              </p:ext>
            </p:extLst>
          </p:nvPr>
        </p:nvGraphicFramePr>
        <p:xfrm>
          <a:off x="2172680" y="1481455"/>
          <a:ext cx="48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1" name="Equation" r:id="rId5" imgW="4940280" imgH="431640" progId="Equation.DSMT4">
                  <p:embed/>
                </p:oleObj>
              </mc:Choice>
              <mc:Fallback>
                <p:oleObj name="Equation" r:id="rId5" imgW="4940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680" y="1481455"/>
                        <a:ext cx="4827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728306" y="1921070"/>
            <a:ext cx="8066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723900" algn="l"/>
              </a:tabLst>
            </a:pPr>
            <a:r>
              <a:rPr kumimoji="1"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变成单位正交的向量组</a:t>
            </a:r>
            <a:r>
              <a:rPr kumimoji="1"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graphicFrame>
        <p:nvGraphicFramePr>
          <p:cNvPr id="237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58190"/>
              </p:ext>
            </p:extLst>
          </p:nvPr>
        </p:nvGraphicFramePr>
        <p:xfrm>
          <a:off x="2571498" y="2707591"/>
          <a:ext cx="27238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2" name="Equation" r:id="rId7" imgW="2730240" imgH="431640" progId="Equation.DSMT4">
                  <p:embed/>
                </p:oleObj>
              </mc:Choice>
              <mc:Fallback>
                <p:oleObj name="Equation" r:id="rId7" imgW="273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98" y="2707591"/>
                        <a:ext cx="27238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553154"/>
              </p:ext>
            </p:extLst>
          </p:nvPr>
        </p:nvGraphicFramePr>
        <p:xfrm>
          <a:off x="2450152" y="3118715"/>
          <a:ext cx="314514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3" name="Equation" r:id="rId9" imgW="2958840" imgH="927000" progId="Equation.DSMT4">
                  <p:embed/>
                </p:oleObj>
              </mc:Choice>
              <mc:Fallback>
                <p:oleObj name="Equation" r:id="rId9" imgW="29588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152" y="3118715"/>
                        <a:ext cx="314514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61635"/>
              </p:ext>
            </p:extLst>
          </p:nvPr>
        </p:nvGraphicFramePr>
        <p:xfrm>
          <a:off x="2411674" y="4114002"/>
          <a:ext cx="495811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4" name="Equation" r:id="rId11" imgW="4863960" imgH="939600" progId="Equation.DSMT4">
                  <p:embed/>
                </p:oleObj>
              </mc:Choice>
              <mc:Fallback>
                <p:oleObj name="Equation" r:id="rId11" imgW="4863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674" y="4114002"/>
                        <a:ext cx="495811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1045633" y="2595495"/>
            <a:ext cx="5954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解：令</a:t>
            </a:r>
          </a:p>
        </p:txBody>
      </p:sp>
      <p:graphicFrame>
        <p:nvGraphicFramePr>
          <p:cNvPr id="2375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73033"/>
              </p:ext>
            </p:extLst>
          </p:nvPr>
        </p:nvGraphicFramePr>
        <p:xfrm>
          <a:off x="2334178" y="5211581"/>
          <a:ext cx="685487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5" name="Equation" r:id="rId13" imgW="6794280" imgH="952200" progId="Equation.DSMT4">
                  <p:embed/>
                </p:oleObj>
              </mc:Choice>
              <mc:Fallback>
                <p:oleObj name="Equation" r:id="rId13" imgW="67942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178" y="5211581"/>
                        <a:ext cx="685487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012551"/>
              </p:ext>
            </p:extLst>
          </p:nvPr>
        </p:nvGraphicFramePr>
        <p:xfrm>
          <a:off x="2810272" y="6187917"/>
          <a:ext cx="2280344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6" name="Equation" r:id="rId15" imgW="1968480" imgH="393480" progId="Equation.DSMT4">
                  <p:embed/>
                </p:oleObj>
              </mc:Choice>
              <mc:Fallback>
                <p:oleObj name="Equation" r:id="rId15" imgW="1968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272" y="6187917"/>
                        <a:ext cx="2280344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4" name="AutoShape 16"/>
          <p:cNvSpPr>
            <a:spLocks noChangeArrowheads="1"/>
          </p:cNvSpPr>
          <p:nvPr/>
        </p:nvSpPr>
        <p:spPr bwMode="auto">
          <a:xfrm>
            <a:off x="9398000" y="2475229"/>
            <a:ext cx="1729317" cy="576262"/>
          </a:xfrm>
          <a:prstGeom prst="wedgeRoundRectCallout">
            <a:avLst>
              <a:gd name="adj1" fmla="val -54037"/>
              <a:gd name="adj2" fmla="val 93250"/>
              <a:gd name="adj3" fmla="val 16667"/>
            </a:avLst>
          </a:prstGeom>
          <a:solidFill>
            <a:srgbClr val="FF00FF">
              <a:alpha val="5000"/>
            </a:srgbClr>
          </a:solidFill>
          <a:ln w="9525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正交化</a:t>
            </a:r>
          </a:p>
        </p:txBody>
      </p:sp>
      <p:graphicFrame>
        <p:nvGraphicFramePr>
          <p:cNvPr id="237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18775"/>
              </p:ext>
            </p:extLst>
          </p:nvPr>
        </p:nvGraphicFramePr>
        <p:xfrm>
          <a:off x="5909480" y="3118715"/>
          <a:ext cx="235821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7" name="Equation" r:id="rId17" imgW="2031840" imgH="838080" progId="Equation.DSMT4">
                  <p:embed/>
                </p:oleObj>
              </mc:Choice>
              <mc:Fallback>
                <p:oleObj name="Equation" r:id="rId17" imgW="20318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480" y="3118715"/>
                        <a:ext cx="2358219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96528"/>
              </p:ext>
            </p:extLst>
          </p:nvPr>
        </p:nvGraphicFramePr>
        <p:xfrm>
          <a:off x="7434791" y="4141298"/>
          <a:ext cx="218688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8" name="Equation" r:id="rId19" imgW="2120760" imgH="838080" progId="Equation.DSMT4">
                  <p:embed/>
                </p:oleObj>
              </mc:Choice>
              <mc:Fallback>
                <p:oleObj name="Equation" r:id="rId19" imgW="2120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791" y="4141298"/>
                        <a:ext cx="2186881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文本框 47"/>
          <p:cNvSpPr txBox="1"/>
          <p:nvPr/>
        </p:nvSpPr>
        <p:spPr>
          <a:xfrm>
            <a:off x="764275" y="172750"/>
            <a:ext cx="9362570" cy="7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a typeface="宋体" pitchFamily="2" charset="-122"/>
              </a:rPr>
              <a:t>Gram-Schmidt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正交化</a:t>
            </a:r>
            <a:r>
              <a:rPr lang="zh-CN" altLang="en-US" sz="4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19" name="任意多边形 18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/>
      <p:bldP spid="237580" grpId="0"/>
      <p:bldP spid="2375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02604"/>
              </p:ext>
            </p:extLst>
          </p:nvPr>
        </p:nvGraphicFramePr>
        <p:xfrm>
          <a:off x="3099717" y="1365663"/>
          <a:ext cx="1727199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4" name="Equation" r:id="rId3" imgW="1714320" imgH="927000" progId="Equation.DSMT4">
                  <p:embed/>
                </p:oleObj>
              </mc:Choice>
              <mc:Fallback>
                <p:oleObj name="Equation" r:id="rId3" imgW="17143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717" y="1365663"/>
                        <a:ext cx="1727199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20681"/>
              </p:ext>
            </p:extLst>
          </p:nvPr>
        </p:nvGraphicFramePr>
        <p:xfrm>
          <a:off x="3099717" y="2445163"/>
          <a:ext cx="1727199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5" name="Equation" r:id="rId5" imgW="1777680" imgH="927000" progId="Equation.DSMT4">
                  <p:embed/>
                </p:oleObj>
              </mc:Choice>
              <mc:Fallback>
                <p:oleObj name="Equation" r:id="rId5" imgW="17776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717" y="2445163"/>
                        <a:ext cx="1727199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1169759" y="1497445"/>
            <a:ext cx="5376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再单位化</a:t>
            </a:r>
          </a:p>
        </p:txBody>
      </p:sp>
      <p:graphicFrame>
        <p:nvGraphicFramePr>
          <p:cNvPr id="2386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28213"/>
              </p:ext>
            </p:extLst>
          </p:nvPr>
        </p:nvGraphicFramePr>
        <p:xfrm>
          <a:off x="3194966" y="3597688"/>
          <a:ext cx="1816101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6" name="Equation" r:id="rId7" imgW="1777680" imgH="939600" progId="Equation.DSMT4">
                  <p:embed/>
                </p:oleObj>
              </mc:Choice>
              <mc:Fallback>
                <p:oleObj name="Equation" r:id="rId7" imgW="1777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966" y="3597688"/>
                        <a:ext cx="1816101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22938"/>
              </p:ext>
            </p:extLst>
          </p:nvPr>
        </p:nvGraphicFramePr>
        <p:xfrm>
          <a:off x="3194968" y="4894675"/>
          <a:ext cx="181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7" name="Equation" r:id="rId9" imgW="1765080" imgH="927000" progId="Equation.DSMT4">
                  <p:embed/>
                </p:oleObj>
              </mc:Choice>
              <mc:Fallback>
                <p:oleObj name="Equation" r:id="rId9" imgW="17650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968" y="4894675"/>
                        <a:ext cx="181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8609" name="Group 17"/>
          <p:cNvGrpSpPr>
            <a:grpSpLocks/>
          </p:cNvGrpSpPr>
          <p:nvPr/>
        </p:nvGrpSpPr>
        <p:grpSpPr bwMode="auto">
          <a:xfrm>
            <a:off x="3028667" y="6118642"/>
            <a:ext cx="7768167" cy="523875"/>
            <a:chOff x="934" y="3385"/>
            <a:chExt cx="3670" cy="330"/>
          </a:xfrm>
        </p:grpSpPr>
        <p:sp>
          <p:nvSpPr>
            <p:cNvPr id="238607" name="Rectangle 15"/>
            <p:cNvSpPr>
              <a:spLocks noChangeArrowheads="1"/>
            </p:cNvSpPr>
            <p:nvPr/>
          </p:nvSpPr>
          <p:spPr bwMode="auto">
            <a:xfrm>
              <a:off x="2064" y="3385"/>
              <a:ext cx="25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即为所求．</a:t>
              </a:r>
            </a:p>
          </p:txBody>
        </p:sp>
        <p:graphicFrame>
          <p:nvGraphicFramePr>
            <p:cNvPr id="238608" name="Object 16"/>
            <p:cNvGraphicFramePr>
              <a:graphicFrameLocks noChangeAspect="1"/>
            </p:cNvGraphicFramePr>
            <p:nvPr/>
          </p:nvGraphicFramePr>
          <p:xfrm>
            <a:off x="934" y="3385"/>
            <a:ext cx="1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8" name="Equation" r:id="rId11" imgW="1676160" imgH="431640" progId="Equation.DSMT4">
                    <p:embed/>
                  </p:oleObj>
                </mc:Choice>
                <mc:Fallback>
                  <p:oleObj name="Equation" r:id="rId11" imgW="1676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3385"/>
                          <a:ext cx="10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86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84485"/>
              </p:ext>
            </p:extLst>
          </p:nvPr>
        </p:nvGraphicFramePr>
        <p:xfrm>
          <a:off x="5011068" y="1385646"/>
          <a:ext cx="2504016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9" name="Equation" r:id="rId13" imgW="2349360" imgH="888840" progId="Equation.DSMT4">
                  <p:embed/>
                </p:oleObj>
              </mc:Choice>
              <mc:Fallback>
                <p:oleObj name="Equation" r:id="rId13" imgW="23493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068" y="1385646"/>
                        <a:ext cx="2504016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67726"/>
              </p:ext>
            </p:extLst>
          </p:nvPr>
        </p:nvGraphicFramePr>
        <p:xfrm>
          <a:off x="5011067" y="2527050"/>
          <a:ext cx="301381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0" name="Equation" r:id="rId15" imgW="2946240" imgH="901440" progId="Equation.DSMT4">
                  <p:embed/>
                </p:oleObj>
              </mc:Choice>
              <mc:Fallback>
                <p:oleObj name="Equation" r:id="rId15" imgW="29462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067" y="2527050"/>
                        <a:ext cx="301381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879231"/>
              </p:ext>
            </p:extLst>
          </p:nvPr>
        </p:nvGraphicFramePr>
        <p:xfrm>
          <a:off x="5171935" y="3629770"/>
          <a:ext cx="394477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1" name="Equation" r:id="rId17" imgW="3911400" imgH="888840" progId="Equation.DSMT4">
                  <p:embed/>
                </p:oleObj>
              </mc:Choice>
              <mc:Fallback>
                <p:oleObj name="Equation" r:id="rId17" imgW="3911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935" y="3629770"/>
                        <a:ext cx="394477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97267"/>
              </p:ext>
            </p:extLst>
          </p:nvPr>
        </p:nvGraphicFramePr>
        <p:xfrm>
          <a:off x="5187666" y="4881027"/>
          <a:ext cx="278262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2" name="Equation" r:id="rId19" imgW="2450880" imgH="838080" progId="Equation.DSMT4">
                  <p:embed/>
                </p:oleObj>
              </mc:Choice>
              <mc:Fallback>
                <p:oleObj name="Equation" r:id="rId19" imgW="24508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666" y="4881027"/>
                        <a:ext cx="278262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任意多边形 14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47"/>
          <p:cNvSpPr txBox="1"/>
          <p:nvPr/>
        </p:nvSpPr>
        <p:spPr>
          <a:xfrm>
            <a:off x="764275" y="172750"/>
            <a:ext cx="9362570" cy="7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a typeface="宋体" pitchFamily="2" charset="-122"/>
              </a:rPr>
              <a:t>Gram-Schmidt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正交化</a:t>
            </a:r>
            <a:r>
              <a:rPr lang="zh-CN" altLang="en-US" sz="4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17" name="任意多边形 16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80543" y="454643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alpha val="56000"/>
                  </a:prstClr>
                </a:solidFill>
              </a:rPr>
              <a:t>PART </a:t>
            </a:r>
            <a:r>
              <a:rPr lang="en-US" altLang="zh-CN" sz="1400" dirty="0" smtClean="0">
                <a:solidFill>
                  <a:prstClr val="white">
                    <a:alpha val="56000"/>
                  </a:prstClr>
                </a:solidFill>
              </a:rPr>
              <a:t> TWO</a:t>
            </a:r>
            <a:endParaRPr lang="zh-CN" altLang="en-US" sz="1400" dirty="0">
              <a:solidFill>
                <a:prstClr val="white">
                  <a:alpha val="56000"/>
                </a:prst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5377217" y="1542014"/>
            <a:ext cx="551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正交矩阵</a:t>
            </a:r>
            <a:endParaRPr lang="zh-CN" altLang="en-US" sz="4400" b="1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5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正交矩阵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7381" y="3297565"/>
            <a:ext cx="5184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则称</a:t>
            </a:r>
            <a:r>
              <a:rPr kumimoji="1"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为正交矩阵</a:t>
            </a:r>
            <a:r>
              <a:rPr kumimoji="1"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.  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907381" y="1786731"/>
            <a:ext cx="2592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82326"/>
              </p:ext>
            </p:extLst>
          </p:nvPr>
        </p:nvGraphicFramePr>
        <p:xfrm>
          <a:off x="6862763" y="2506663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2" name="Equation" r:id="rId3" imgW="1282680" imgH="380880" progId="Equation.DSMT4">
                  <p:embed/>
                </p:oleObj>
              </mc:Choice>
              <mc:Fallback>
                <p:oleObj name="Equation" r:id="rId3" imgW="1282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2506663"/>
                        <a:ext cx="128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123281" y="2436019"/>
            <a:ext cx="5689600" cy="604837"/>
            <a:chOff x="567" y="935"/>
            <a:chExt cx="3584" cy="38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06012933"/>
                    </p:ext>
                  </p:extLst>
                </p:nvPr>
              </p:nvGraphicFramePr>
              <p:xfrm>
                <a:off x="930" y="980"/>
                <a:ext cx="1480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7323" name="Equation" r:id="rId5" imgW="2349360" imgH="533160" progId="Equation.DSMT4">
                        <p:embed/>
                      </p:oleObj>
                    </mc:Choice>
                    <mc:Fallback>
                      <p:oleObj name="Equation" r:id="rId5" imgW="234936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0" y="980"/>
                              <a:ext cx="1480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59276900"/>
                    </p:ext>
                  </p:extLst>
                </p:nvPr>
              </p:nvGraphicFramePr>
              <p:xfrm>
                <a:off x="930" y="980"/>
                <a:ext cx="1480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33" name="Equation" r:id="rId7" imgW="2349360" imgH="533160" progId="Equation.DSMT4">
                        <p:embed/>
                      </p:oleObj>
                    </mc:Choice>
                    <mc:Fallback>
                      <p:oleObj name="Equation" r:id="rId7" imgW="234936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0" y="980"/>
                              <a:ext cx="1480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67" y="957"/>
              <a:ext cx="1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21"/>
                <p:cNvSpPr>
                  <a:spLocks noChangeArrowheads="1"/>
                </p:cNvSpPr>
                <p:nvPr/>
              </p:nvSpPr>
              <p:spPr bwMode="auto">
                <a:xfrm>
                  <a:off x="2518" y="935"/>
                  <a:ext cx="163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zh-CN" altLang="en-US" sz="2800" b="1" dirty="0">
                      <a:solidFill>
                        <a:srgbClr val="0000FF"/>
                      </a:solidFill>
                      <a:latin typeface="华文仿宋" pitchFamily="2" charset="-122"/>
                      <a:ea typeface="华文仿宋" pitchFamily="2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1" lang="zh-CN" altLang="en-US" sz="2800" b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𝐀</m:t>
                      </m:r>
                    </m:oMath>
                  </a14:m>
                  <a:r>
                    <a:rPr kumimoji="1" lang="zh-CN" altLang="en-US" sz="2800" b="1" dirty="0">
                      <a:solidFill>
                        <a:srgbClr val="0000FF"/>
                      </a:solidFill>
                      <a:latin typeface="华文仿宋" pitchFamily="2" charset="-122"/>
                      <a:ea typeface="华文仿宋" pitchFamily="2" charset="-122"/>
                    </a:rPr>
                    <a:t>满足</a:t>
                  </a:r>
                </a:p>
              </p:txBody>
            </p:sp>
          </mc:Choice>
          <mc:Fallback xmlns="">
            <p:sp>
              <p:nvSpPr>
                <p:cNvPr id="1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8" y="935"/>
                  <a:ext cx="1633" cy="3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4695" t="-11628" b="-3139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6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正交矩阵的性质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436958" y="2809245"/>
            <a:ext cx="5400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）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为正交矩阵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则</a:t>
            </a:r>
            <a:endParaRPr kumimoji="1" lang="zh-CN" altLang="en-US" sz="24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329009" y="1334897"/>
            <a:ext cx="5616575" cy="461963"/>
            <a:chOff x="340" y="1725"/>
            <a:chExt cx="3538" cy="291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40" y="1725"/>
              <a:ext cx="35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kumimoji="1"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       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　　 为正交矩阵</a:t>
              </a:r>
            </a:p>
          </p:txBody>
        </p:sp>
        <p:graphicFrame>
          <p:nvGraphicFramePr>
            <p:cNvPr id="2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62121"/>
                </p:ext>
              </p:extLst>
            </p:nvPr>
          </p:nvGraphicFramePr>
          <p:xfrm>
            <a:off x="681" y="1751"/>
            <a:ext cx="73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66" name="Equation" r:id="rId3" imgW="1295280" imgH="380880" progId="Equation.DSMT4">
                    <p:embed/>
                  </p:oleObj>
                </mc:Choice>
                <mc:Fallback>
                  <p:oleObj name="Equation" r:id="rId3" imgW="12952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1751"/>
                          <a:ext cx="73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1714559" y="1819085"/>
            <a:ext cx="8964612" cy="461963"/>
            <a:chOff x="612" y="2115"/>
            <a:chExt cx="5647" cy="291"/>
          </a:xfrm>
        </p:grpSpPr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111" y="2115"/>
              <a:ext cx="51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A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的</a:t>
              </a:r>
              <a:r>
                <a:rPr kumimoji="1"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列</a:t>
              </a:r>
              <a:r>
                <a:rPr kumimoji="1" lang="en-US" altLang="zh-CN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(</a:t>
              </a:r>
              <a:r>
                <a:rPr kumimoji="1"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行</a:t>
              </a:r>
              <a:r>
                <a:rPr kumimoji="1" lang="en-US" altLang="zh-CN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)</a:t>
              </a:r>
              <a:r>
                <a:rPr kumimoji="1"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向量</a:t>
              </a:r>
              <a:r>
                <a:rPr kumimoji="1"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组是欧氏空间     的标准正交基</a:t>
              </a:r>
              <a:r>
                <a:rPr kumimoji="1" lang="en-US" altLang="zh-CN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114034"/>
                </p:ext>
              </p:extLst>
            </p:nvPr>
          </p:nvGraphicFramePr>
          <p:xfrm>
            <a:off x="3549" y="2115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67" name="Equation" r:id="rId5" imgW="431640" imgH="380880" progId="Equation.DSMT4">
                    <p:embed/>
                  </p:oleObj>
                </mc:Choice>
                <mc:Fallback>
                  <p:oleObj name="Equation" r:id="rId5" imgW="4316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2115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612" y="2205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1714559" y="2471348"/>
            <a:ext cx="792163" cy="215900"/>
          </a:xfrm>
          <a:prstGeom prst="leftRightArrow">
            <a:avLst>
              <a:gd name="adj1" fmla="val 50000"/>
              <a:gd name="adj2" fmla="val 733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545927"/>
              </p:ext>
            </p:extLst>
          </p:nvPr>
        </p:nvGraphicFramePr>
        <p:xfrm>
          <a:off x="2816628" y="2316964"/>
          <a:ext cx="1373634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8" name="Equation" r:id="rId7" imgW="1460160" imgH="393480" progId="Equation.DSMT4">
                  <p:embed/>
                </p:oleObj>
              </mc:Choice>
              <mc:Fallback>
                <p:oleObj name="Equation" r:id="rId7" imgW="1460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628" y="2316964"/>
                        <a:ext cx="1373634" cy="37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824451" y="3271208"/>
            <a:ext cx="7559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(1) |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 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| 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=±1, 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即正交矩阵的行列式为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或 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-1;</a:t>
            </a:r>
            <a:endParaRPr lang="en-US" altLang="zh-CN" sz="24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  <a:cs typeface="Times New Roman" pitchFamily="18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1824451" y="3778207"/>
            <a:ext cx="7991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(2)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lang="en-US" altLang="zh-CN" sz="2400" b="1" baseline="500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A</a:t>
            </a:r>
            <a:r>
              <a:rPr lang="en-US" altLang="zh-CN" sz="2400" b="1" i="1" baseline="500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及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的伴随矩阵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lang="en-US" altLang="zh-CN" sz="2400" b="1" baseline="500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* 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均为正交矩阵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; 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1824451" y="4239872"/>
            <a:ext cx="5040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(3)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AB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也是正交矩阵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1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8" grpId="0" animBg="1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3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3"/>
            <a:ext cx="957581" cy="943639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5" y="1144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245783" y="1135444"/>
            <a:ext cx="84850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空间</a:t>
            </a:r>
            <a:r>
              <a:rPr lang="en-US" altLang="zh-CN" sz="2800" b="1" i="1" kern="0" dirty="0" smtClean="0">
                <a:solidFill>
                  <a:srgbClr val="C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中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取什么样</a:t>
            </a:r>
            <a:r>
              <a:rPr lang="zh-CN" altLang="en-US" sz="2800" b="1" kern="0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基是</a:t>
            </a:r>
            <a:r>
              <a:rPr lang="zh-CN" altLang="en-US" sz="2800" b="1" kern="0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最“简单” 的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？</a:t>
            </a:r>
            <a:endParaRPr lang="zh-CN" altLang="en-US" sz="2800" b="1" kern="0" dirty="0">
              <a:solidFill>
                <a:srgbClr val="C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405735"/>
              </p:ext>
            </p:extLst>
          </p:nvPr>
        </p:nvGraphicFramePr>
        <p:xfrm>
          <a:off x="1959400" y="2718851"/>
          <a:ext cx="459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8" name="Equation" r:id="rId3" imgW="4597200" imgH="380880" progId="Equation.DSMT4">
                  <p:embed/>
                </p:oleObj>
              </mc:Choice>
              <mc:Fallback>
                <p:oleObj name="Equation" r:id="rId3" imgW="4597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400" y="2718851"/>
                        <a:ext cx="459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14726"/>
              </p:ext>
            </p:extLst>
          </p:nvPr>
        </p:nvGraphicFramePr>
        <p:xfrm>
          <a:off x="1846329" y="4902304"/>
          <a:ext cx="660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9" name="Equation" r:id="rId5" imgW="6603840" imgH="787320" progId="Equation.DSMT4">
                  <p:embed/>
                </p:oleObj>
              </mc:Choice>
              <mc:Fallback>
                <p:oleObj name="Equation" r:id="rId5" imgW="6603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329" y="4902304"/>
                        <a:ext cx="660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7389731" y="2074695"/>
            <a:ext cx="1840437" cy="765599"/>
          </a:xfrm>
          <a:prstGeom prst="cloudCallout">
            <a:avLst>
              <a:gd name="adj1" fmla="val -91607"/>
              <a:gd name="adj2" fmla="val 60439"/>
            </a:avLst>
          </a:prstGeom>
          <a:solidFill>
            <a:srgbClr val="FF99CC">
              <a:alpha val="11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ea typeface="楷体_GB2312" pitchFamily="49" charset="-122"/>
              </a:rPr>
              <a:t>更“简单”</a:t>
            </a:r>
            <a:endParaRPr lang="zh-CN" altLang="en-US" sz="2000" dirty="0">
              <a:solidFill>
                <a:prstClr val="black"/>
              </a:solidFill>
              <a:ea typeface="楷体_GB2312" pitchFamily="49" charset="-122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881129" y="2074695"/>
            <a:ext cx="6508750" cy="519113"/>
            <a:chOff x="240" y="1087"/>
            <a:chExt cx="4100" cy="327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40" y="1087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kern="0" dirty="0" smtClean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   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　</a:t>
              </a:r>
              <a:r>
                <a:rPr lang="en-US" altLang="zh-CN" sz="2800" b="1" kern="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3 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维几何空间</a:t>
              </a:r>
              <a:r>
                <a:rPr lang="en-US" altLang="zh-CN" sz="2800" b="1" kern="0" dirty="0">
                  <a:solidFill>
                    <a:srgbClr val="0000FF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R</a:t>
              </a:r>
              <a:r>
                <a:rPr lang="en-US" altLang="zh-CN" sz="2800" b="1" kern="0" baseline="3000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3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＝ </a:t>
              </a: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800420"/>
                </p:ext>
              </p:extLst>
            </p:nvPr>
          </p:nvGraphicFramePr>
          <p:xfrm>
            <a:off x="2484" y="1087"/>
            <a:ext cx="18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0" name="Equation" r:id="rId7" imgW="2946240" imgH="495000" progId="Equation.DSMT4">
                    <p:embed/>
                  </p:oleObj>
                </mc:Choice>
                <mc:Fallback>
                  <p:oleObj name="Equation" r:id="rId7" imgW="29462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087"/>
                          <a:ext cx="18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53820" y="3234735"/>
            <a:ext cx="5081516" cy="9048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 kern="0" dirty="0" smtClean="0">
                <a:solidFill>
                  <a:srgbClr val="021C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两两正交（向量的夹角）</a:t>
            </a:r>
            <a:endParaRPr kumimoji="1" lang="zh-CN" altLang="en-US" sz="2400" b="1" kern="0" dirty="0">
              <a:solidFill>
                <a:srgbClr val="021C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ea typeface="宋体"/>
            </a:endParaRP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 kern="0" dirty="0" smtClean="0">
                <a:solidFill>
                  <a:srgbClr val="021C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单位向量（向量的长度）</a:t>
            </a:r>
            <a:endParaRPr kumimoji="1" lang="zh-CN" altLang="en-US" sz="2400" b="1" kern="0" dirty="0">
              <a:solidFill>
                <a:srgbClr val="021C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ea typeface="宋体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265428"/>
              </p:ext>
            </p:extLst>
          </p:nvPr>
        </p:nvGraphicFramePr>
        <p:xfrm>
          <a:off x="1853820" y="4329005"/>
          <a:ext cx="463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1" name="Equation" r:id="rId9" imgW="4635360" imgH="380880" progId="Equation.DSMT4">
                  <p:embed/>
                </p:oleObj>
              </mc:Choice>
              <mc:Fallback>
                <p:oleObj name="Equation" r:id="rId9" imgW="4635360" imgH="380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820" y="4329005"/>
                        <a:ext cx="463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9255191" y="4519505"/>
            <a:ext cx="2236430" cy="765599"/>
          </a:xfrm>
          <a:prstGeom prst="cloudCallout">
            <a:avLst>
              <a:gd name="adj1" fmla="val -85505"/>
              <a:gd name="adj2" fmla="val 37265"/>
            </a:avLst>
          </a:prstGeom>
          <a:solidFill>
            <a:srgbClr val="FF99CC">
              <a:alpha val="11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ea typeface="楷体_GB2312" pitchFamily="49" charset="-122"/>
              </a:rPr>
              <a:t>比较</a:t>
            </a:r>
            <a:r>
              <a:rPr lang="zh-CN" altLang="en-US" sz="2000" dirty="0" smtClean="0">
                <a:solidFill>
                  <a:prstClr val="black"/>
                </a:solidFill>
                <a:ea typeface="楷体_GB2312" pitchFamily="49" charset="-122"/>
              </a:rPr>
              <a:t>“简单”</a:t>
            </a:r>
            <a:endParaRPr lang="zh-CN" altLang="en-US" sz="2000" dirty="0">
              <a:solidFill>
                <a:prstClr val="blac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0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1823509" y="3292667"/>
            <a:ext cx="3746500" cy="474663"/>
            <a:chOff x="657" y="2795"/>
            <a:chExt cx="1770" cy="299"/>
          </a:xfrm>
        </p:grpSpPr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1474" y="2795"/>
            <a:ext cx="95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7" name="Equation" r:id="rId3" imgW="1701720" imgH="533160" progId="Equation.DSMT4">
                    <p:embed/>
                  </p:oleObj>
                </mc:Choice>
                <mc:Fallback>
                  <p:oleObj name="Equation" r:id="rId3" imgW="170172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795"/>
                          <a:ext cx="95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657" y="2795"/>
              <a:ext cx="15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长度：</a:t>
              </a: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1825625" y="3711768"/>
            <a:ext cx="6868583" cy="884237"/>
            <a:chOff x="657" y="3058"/>
            <a:chExt cx="3245" cy="557"/>
          </a:xfrm>
        </p:grpSpPr>
        <p:graphicFrame>
          <p:nvGraphicFramePr>
            <p:cNvPr id="1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433182"/>
                </p:ext>
              </p:extLst>
            </p:nvPr>
          </p:nvGraphicFramePr>
          <p:xfrm>
            <a:off x="1312" y="3058"/>
            <a:ext cx="259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8" name="Equation" r:id="rId5" imgW="4736880" imgH="952200" progId="Equation.DSMT4">
                    <p:embed/>
                  </p:oleObj>
                </mc:Choice>
                <mc:Fallback>
                  <p:oleObj name="Equation" r:id="rId5" imgW="4736880" imgH="952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3058"/>
                          <a:ext cx="2590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657" y="3112"/>
              <a:ext cx="21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夹角：</a:t>
              </a:r>
              <a:endPara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1048034" y="2535535"/>
            <a:ext cx="9951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）向量的长度</a:t>
            </a:r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en-US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夹角可以</a:t>
            </a:r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通过内积反映出来</a:t>
            </a:r>
            <a:r>
              <a:rPr lang="zh-CN" altLang="en-US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：</a:t>
            </a:r>
            <a:endParaRPr lang="zh-CN" altLang="en-US" sz="24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1226427" y="5124287"/>
            <a:ext cx="8219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）几何</a:t>
            </a:r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空间中向量的</a:t>
            </a:r>
            <a:r>
              <a:rPr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内积</a:t>
            </a:r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具有比较明显的代数性质</a:t>
            </a:r>
            <a:r>
              <a:rPr lang="en-US" altLang="zh-CN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sp>
        <p:nvSpPr>
          <p:cNvPr id="23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48034" y="1314450"/>
            <a:ext cx="9434267" cy="462091"/>
            <a:chOff x="1048034" y="1314450"/>
            <a:chExt cx="9434267" cy="462091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048034" y="1314876"/>
              <a:ext cx="94342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）几何空间  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Euclid Math Two" pitchFamily="18" charset="2"/>
                  <a:ea typeface="华文仿宋" pitchFamily="2" charset="-122"/>
                </a:rPr>
                <a:t>         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中向量的几何度量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——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长度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、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夹角</a:t>
              </a:r>
              <a:endPara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255846"/>
                </p:ext>
              </p:extLst>
            </p:nvPr>
          </p:nvGraphicFramePr>
          <p:xfrm>
            <a:off x="2921000" y="1314450"/>
            <a:ext cx="9461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9" name="Equation" r:id="rId7" imgW="952200" imgH="444240" progId="Equation.DSMT4">
                    <p:embed/>
                  </p:oleObj>
                </mc:Choice>
                <mc:Fallback>
                  <p:oleObj name="Equation" r:id="rId7" imgW="9522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000" y="1314450"/>
                          <a:ext cx="94615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85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280543" y="458910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56000"/>
                  </a:schemeClr>
                </a:solidFill>
              </a:rPr>
              <a:t>PART ONE</a:t>
            </a:r>
            <a:endParaRPr lang="zh-CN" altLang="en-US" sz="1400" dirty="0">
              <a:solidFill>
                <a:schemeClr val="bg1">
                  <a:alpha val="56000"/>
                </a:scheme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5377217" y="1542014"/>
            <a:ext cx="4852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欧氏空间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欧氏空间的定义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754805" y="2226619"/>
            <a:ext cx="4660900" cy="461962"/>
            <a:chOff x="431" y="1797"/>
            <a:chExt cx="2936" cy="291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431" y="1797"/>
              <a:ext cx="2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满足性质：</a:t>
              </a:r>
            </a:p>
          </p:txBody>
        </p:sp>
        <p:graphicFrame>
          <p:nvGraphicFramePr>
            <p:cNvPr id="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991463"/>
                </p:ext>
              </p:extLst>
            </p:nvPr>
          </p:nvGraphicFramePr>
          <p:xfrm>
            <a:off x="1656" y="1835"/>
            <a:ext cx="171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52" name="Equation" r:id="rId3" imgW="3352680" imgH="393480" progId="Equation.DSMT4">
                    <p:embed/>
                  </p:oleObj>
                </mc:Choice>
                <mc:Fallback>
                  <p:oleObj name="Equation" r:id="rId3" imgW="3352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1835"/>
                          <a:ext cx="171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300395"/>
              </p:ext>
            </p:extLst>
          </p:nvPr>
        </p:nvGraphicFramePr>
        <p:xfrm>
          <a:off x="2159001" y="2760276"/>
          <a:ext cx="2399351" cy="43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3" name="Equation" r:id="rId5" imgW="2590560" imgH="469800" progId="Equation.DSMT4">
                  <p:embed/>
                </p:oleObj>
              </mc:Choice>
              <mc:Fallback>
                <p:oleObj name="Equation" r:id="rId5" imgW="2590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1" y="2760276"/>
                        <a:ext cx="2399351" cy="435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22410"/>
              </p:ext>
            </p:extLst>
          </p:nvPr>
        </p:nvGraphicFramePr>
        <p:xfrm>
          <a:off x="2121523" y="3373252"/>
          <a:ext cx="2846262" cy="44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4" name="Equation" r:id="rId7" imgW="3035160" imgH="469800" progId="Equation.DSMT4">
                  <p:embed/>
                </p:oleObj>
              </mc:Choice>
              <mc:Fallback>
                <p:oleObj name="Equation" r:id="rId7" imgW="303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523" y="3373252"/>
                        <a:ext cx="2846262" cy="440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8355"/>
              </p:ext>
            </p:extLst>
          </p:nvPr>
        </p:nvGraphicFramePr>
        <p:xfrm>
          <a:off x="2153825" y="3931294"/>
          <a:ext cx="3862860" cy="45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5" name="Equation" r:id="rId9" imgW="4330440" imgH="507960" progId="Equation.DSMT4">
                  <p:embed/>
                </p:oleObj>
              </mc:Choice>
              <mc:Fallback>
                <p:oleObj name="Equation" r:id="rId9" imgW="4330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825" y="3931294"/>
                        <a:ext cx="3862860" cy="453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2069130" y="4614275"/>
            <a:ext cx="6408737" cy="469900"/>
            <a:chOff x="567" y="3521"/>
            <a:chExt cx="4037" cy="296"/>
          </a:xfrm>
        </p:grpSpPr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567" y="3521"/>
            <a:ext cx="1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56" name="Equation" r:id="rId11" imgW="1981080" imgH="469800" progId="Equation.DSMT4">
                    <p:embed/>
                  </p:oleObj>
                </mc:Choice>
                <mc:Fallback>
                  <p:oleObj name="Equation" r:id="rId11" imgW="19810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521"/>
                          <a:ext cx="12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1791" y="3521"/>
              <a:ext cx="2813" cy="294"/>
              <a:chOff x="1927" y="3566"/>
              <a:chExt cx="2813" cy="294"/>
            </a:xfrm>
          </p:grpSpPr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1927" y="3566"/>
                <a:ext cx="28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当且仅当     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   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时</a:t>
                </a:r>
              </a:p>
            </p:txBody>
          </p:sp>
          <p:graphicFrame>
            <p:nvGraphicFramePr>
              <p:cNvPr id="16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6052601"/>
                  </p:ext>
                </p:extLst>
              </p:nvPr>
            </p:nvGraphicFramePr>
            <p:xfrm>
              <a:off x="2901" y="3611"/>
              <a:ext cx="43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57" name="Equation" r:id="rId13" imgW="825480" imgH="317160" progId="Equation.DSMT4">
                      <p:embed/>
                    </p:oleObj>
                  </mc:Choice>
                  <mc:Fallback>
                    <p:oleObj name="Equation" r:id="rId13" imgW="825480" imgH="3171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1" y="3611"/>
                            <a:ext cx="43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20"/>
              <p:cNvGraphicFramePr>
                <a:graphicFrameLocks noChangeAspect="1"/>
              </p:cNvGraphicFramePr>
              <p:nvPr/>
            </p:nvGraphicFramePr>
            <p:xfrm>
              <a:off x="3696" y="3612"/>
              <a:ext cx="94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58" name="Equation" r:id="rId15" imgW="1498320" imgH="393480" progId="Equation.DSMT4">
                      <p:embed/>
                    </p:oleObj>
                  </mc:Choice>
                  <mc:Fallback>
                    <p:oleObj name="Equation" r:id="rId15" imgW="149832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612"/>
                            <a:ext cx="94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98910" y="1179327"/>
            <a:ext cx="2222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endParaRPr lang="zh-CN" altLang="en-US" sz="24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1905617" y="1710656"/>
            <a:ext cx="9432925" cy="461963"/>
            <a:chOff x="567" y="1434"/>
            <a:chExt cx="5942" cy="291"/>
          </a:xfrm>
        </p:grpSpPr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567" y="1434"/>
              <a:ext cx="59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定义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一个二元实函数，记作            ，若</a:t>
              </a:r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635200"/>
                </p:ext>
              </p:extLst>
            </p:nvPr>
          </p:nvGraphicFramePr>
          <p:xfrm>
            <a:off x="2970" y="1454"/>
            <a:ext cx="4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59" name="Equation" r:id="rId17" imgW="901440" imgH="393480" progId="Equation.DSMT4">
                    <p:embed/>
                  </p:oleObj>
                </mc:Choice>
                <mc:Fallback>
                  <p:oleObj name="Equation" r:id="rId17" imgW="901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454"/>
                          <a:ext cx="4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833858"/>
                </p:ext>
              </p:extLst>
            </p:nvPr>
          </p:nvGraphicFramePr>
          <p:xfrm>
            <a:off x="3932" y="1455"/>
            <a:ext cx="49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60" name="Equation" r:id="rId19" imgW="901440" imgH="393480" progId="Equation.DSMT4">
                    <p:embed/>
                  </p:oleObj>
                </mc:Choice>
                <mc:Fallback>
                  <p:oleObj name="Equation" r:id="rId19" imgW="901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" y="1455"/>
                          <a:ext cx="49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8225461" y="2762957"/>
            <a:ext cx="259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（对称性）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8288168" y="3248265"/>
            <a:ext cx="233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（数乘）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8225461" y="3895135"/>
            <a:ext cx="2555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（可加性）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8378655" y="4598759"/>
            <a:ext cx="2249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（正定性）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1266656" y="5416348"/>
                <a:ext cx="936148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则称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仿宋" pitchFamily="2" charset="-122"/>
                          </a:rPr>
                        </m:ctrlPr>
                      </m:dPr>
                      <m:e>
                        <m:r>
                          <a:rPr lang="zh-CN" alt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仿宋" pitchFamily="2" charset="-122"/>
                          </a:rPr>
                          <m:t>𝜶</m:t>
                        </m:r>
                        <m:r>
                          <a:rPr lang="zh-CN" alt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仿宋" pitchFamily="2" charset="-122"/>
                          </a:rPr>
                          <m:t>，</m:t>
                        </m:r>
                        <m:r>
                          <a:rPr lang="zh-CN" alt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仿宋" pitchFamily="2" charset="-122"/>
                          </a:rPr>
                          <m:t>𝜷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为</a:t>
                </a:r>
                <a:r>
                  <a:rPr lang="zh-CN" altLang="en-US" sz="2400" i="1" dirty="0" smtClean="0">
                    <a:solidFill>
                      <a:prstClr val="black"/>
                    </a:solidFill>
                    <a:latin typeface="Cambria Math"/>
                    <a:ea typeface="华文仿宋" pitchFamily="2" charset="-122"/>
                  </a:rPr>
                  <a:t>𝛂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和</a:t>
                </a:r>
                <a:r>
                  <a:rPr lang="en-US" altLang="zh-CN" sz="2400" i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lang="zh-CN" altLang="en-US" sz="2400" i="1" dirty="0" smtClean="0">
                    <a:solidFill>
                      <a:prstClr val="black"/>
                    </a:solidFill>
                    <a:latin typeface="Cambria Math"/>
                    <a:ea typeface="华文仿宋" pitchFamily="2" charset="-122"/>
                  </a:rPr>
                  <a:t>𝛃</a:t>
                </a:r>
                <a:r>
                  <a:rPr lang="en-US" altLang="zh-CN" sz="2400" i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的</a:t>
                </a:r>
                <a:r>
                  <a:rPr lang="zh-CN" altLang="en-US" sz="2400" b="1" dirty="0">
                    <a:solidFill>
                      <a:srgbClr val="CC0000"/>
                    </a:solidFill>
                    <a:latin typeface="华文仿宋" pitchFamily="2" charset="-122"/>
                    <a:ea typeface="华文仿宋" pitchFamily="2" charset="-122"/>
                  </a:rPr>
                  <a:t>内积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，并称这种定义了内积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的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实数域</a:t>
                </a:r>
                <a:r>
                  <a:rPr lang="zh-CN" altLang="en-US" sz="2400" b="1" i="1" dirty="0">
                    <a:solidFill>
                      <a:prstClr val="black"/>
                    </a:solidFill>
                    <a:latin typeface="Euclid Math Two" pitchFamily="18" charset="2"/>
                    <a:ea typeface="华文仿宋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R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上的线性空间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V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CC0000"/>
                    </a:solidFill>
                    <a:latin typeface="华文仿宋" pitchFamily="2" charset="-122"/>
                    <a:ea typeface="华文仿宋" pitchFamily="2" charset="-122"/>
                  </a:rPr>
                  <a:t>欧氏空间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3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6656" y="5416348"/>
                <a:ext cx="9361487" cy="830997"/>
              </a:xfrm>
              <a:prstGeom prst="rect">
                <a:avLst/>
              </a:prstGeom>
              <a:blipFill rotWithShape="1">
                <a:blip r:embed="rId21"/>
                <a:stretch>
                  <a:fillRect l="-1042" t="-11765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853230" y="1179327"/>
            <a:ext cx="9485312" cy="461665"/>
            <a:chOff x="1853230" y="1179327"/>
            <a:chExt cx="9485312" cy="461665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853230" y="1179327"/>
              <a:ext cx="94853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设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是实数域</a:t>
              </a:r>
              <a:r>
                <a:rPr lang="en-US" altLang="zh-CN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R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上的线性空间，对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中任意两个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向量             ，</a:t>
              </a:r>
              <a:endPara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0460137"/>
                </p:ext>
              </p:extLst>
            </p:nvPr>
          </p:nvGraphicFramePr>
          <p:xfrm>
            <a:off x="8901113" y="1247775"/>
            <a:ext cx="677862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61" name="Equation" r:id="rId22" imgW="927000" imgH="393480" progId="Equation.DSMT4">
                    <p:embed/>
                  </p:oleObj>
                </mc:Choice>
                <mc:Fallback>
                  <p:oleObj name="Equation" r:id="rId22" imgW="9270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1113" y="1247775"/>
                          <a:ext cx="677862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518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欧氏空间的定义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836737" y="2175629"/>
            <a:ext cx="63373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①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为实数域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上的线性空间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;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36737" y="2995951"/>
            <a:ext cx="777716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②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除向量的线性运算外，还有“内积”运算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;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836737" y="3759957"/>
            <a:ext cx="2247900" cy="677863"/>
            <a:chOff x="612" y="2750"/>
            <a:chExt cx="1416" cy="427"/>
          </a:xfrm>
        </p:grpSpPr>
        <p:graphicFrame>
          <p:nvGraphicFramePr>
            <p:cNvPr id="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3760199"/>
                </p:ext>
              </p:extLst>
            </p:nvPr>
          </p:nvGraphicFramePr>
          <p:xfrm>
            <a:off x="1020" y="2908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9" name="Equation" r:id="rId3" imgW="1600200" imgH="393480" progId="Equation.DSMT4">
                    <p:embed/>
                  </p:oleObj>
                </mc:Choice>
                <mc:Fallback>
                  <p:oleObj name="Equation" r:id="rId3" imgW="1600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08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612" y="2750"/>
              <a:ext cx="1089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③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</p:grp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341562" y="1301016"/>
            <a:ext cx="65532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欧氏空间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是特殊的线性空间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1476375" y="145490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latin typeface="华文仿宋" pitchFamily="2" charset="-122"/>
                <a:ea typeface="华文仿宋" pitchFamily="2" charset="-122"/>
              </a:rPr>
              <a:t>注</a:t>
            </a:r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：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927780" y="4905107"/>
            <a:ext cx="8846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欧氏空间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的子空间在所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中定义的内积之下也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是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一个欧氏空间，称之为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欧氏子空间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lang="zh-CN" altLang="en-US" sz="28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欧氏空间的例子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36726" y="1165229"/>
            <a:ext cx="8208962" cy="523876"/>
            <a:chOff x="1736726" y="1165229"/>
            <a:chExt cx="8208962" cy="523876"/>
          </a:xfrm>
        </p:grpSpPr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1736726" y="1165229"/>
              <a:ext cx="6192837" cy="523876"/>
              <a:chOff x="385" y="254"/>
              <a:chExt cx="3901" cy="330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385" y="254"/>
                <a:ext cx="390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99"/>
                    </a:solidFill>
                    <a:latin typeface="华文仿宋" pitchFamily="2" charset="-122"/>
                    <a:ea typeface="华文仿宋" pitchFamily="2" charset="-122"/>
                  </a:rPr>
                  <a:t>例</a:t>
                </a:r>
                <a:r>
                  <a:rPr lang="en-US" altLang="zh-CN" sz="2400" b="1" dirty="0" smtClean="0">
                    <a:solidFill>
                      <a:srgbClr val="000099"/>
                    </a:solidFill>
                    <a:latin typeface="华文仿宋" pitchFamily="2" charset="-122"/>
                    <a:ea typeface="华文仿宋" pitchFamily="2" charset="-122"/>
                  </a:rPr>
                  <a:t>      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在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中，对于向量 </a:t>
                </a:r>
              </a:p>
            </p:txBody>
          </p:sp>
          <p:graphicFrame>
            <p:nvGraphicFramePr>
              <p:cNvPr id="15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7687835"/>
                  </p:ext>
                </p:extLst>
              </p:nvPr>
            </p:nvGraphicFramePr>
            <p:xfrm>
              <a:off x="1154" y="298"/>
              <a:ext cx="27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92" name="Equation" r:id="rId3" imgW="431640" imgH="380880" progId="Equation.DSMT4">
                      <p:embed/>
                    </p:oleObj>
                  </mc:Choice>
                  <mc:Fallback>
                    <p:oleObj name="Equation" r:id="rId3" imgW="431640" imgH="380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4" y="298"/>
                            <a:ext cx="27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920987"/>
                </p:ext>
              </p:extLst>
            </p:nvPr>
          </p:nvGraphicFramePr>
          <p:xfrm>
            <a:off x="5265738" y="1180835"/>
            <a:ext cx="4679950" cy="476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3" name="Equation" r:id="rId5" imgW="5574960" imgH="520560" progId="Equation.DSMT4">
                    <p:embed/>
                  </p:oleObj>
                </mc:Choice>
                <mc:Fallback>
                  <p:oleObj name="Equation" r:id="rId5" imgW="557496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738" y="1180835"/>
                          <a:ext cx="4679950" cy="476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57"/>
          <p:cNvGrpSpPr>
            <a:grpSpLocks/>
          </p:cNvGrpSpPr>
          <p:nvPr/>
        </p:nvGrpSpPr>
        <p:grpSpPr bwMode="auto">
          <a:xfrm>
            <a:off x="1775324" y="1760541"/>
            <a:ext cx="5259387" cy="461963"/>
            <a:chOff x="476" y="1225"/>
            <a:chExt cx="3313" cy="291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76" y="1225"/>
              <a:ext cx="21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zh-CN" altLang="en-US" sz="24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）定义 </a:t>
              </a:r>
            </a:p>
          </p:txBody>
        </p:sp>
        <p:graphicFrame>
          <p:nvGraphicFramePr>
            <p:cNvPr id="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25870"/>
                </p:ext>
              </p:extLst>
            </p:nvPr>
          </p:nvGraphicFramePr>
          <p:xfrm>
            <a:off x="1287" y="1246"/>
            <a:ext cx="250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4" name="Equation" r:id="rId7" imgW="4330440" imgH="431640" progId="Equation.DSMT4">
                    <p:embed/>
                  </p:oleObj>
                </mc:Choice>
                <mc:Fallback>
                  <p:oleObj name="Equation" r:id="rId7" imgW="43304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1246"/>
                          <a:ext cx="250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>
            <a:off x="1775324" y="2456282"/>
            <a:ext cx="7461857" cy="461665"/>
            <a:chOff x="1422835" y="2149955"/>
            <a:chExt cx="7461857" cy="461665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1422835" y="2149955"/>
              <a:ext cx="34559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）定义 </a:t>
              </a:r>
            </a:p>
          </p:txBody>
        </p:sp>
        <p:graphicFrame>
          <p:nvGraphicFramePr>
            <p:cNvPr id="5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762571"/>
                </p:ext>
              </p:extLst>
            </p:nvPr>
          </p:nvGraphicFramePr>
          <p:xfrm>
            <a:off x="2744061" y="2196430"/>
            <a:ext cx="6140631" cy="415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5" name="Equation" r:id="rId9" imgW="6603840" imgH="431640" progId="Equation.DSMT4">
                    <p:embed/>
                  </p:oleObj>
                </mc:Choice>
                <mc:Fallback>
                  <p:oleObj name="Equation" r:id="rId9" imgW="66038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061" y="2196430"/>
                          <a:ext cx="6140631" cy="415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94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1054</Words>
  <Application>Microsoft Office PowerPoint</Application>
  <PresentationFormat>自定义</PresentationFormat>
  <Paragraphs>188</Paragraphs>
  <Slides>36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Office 主题</vt:lpstr>
      <vt:lpstr>1_Office 主题</vt:lpstr>
      <vt:lpstr>2_Office 主题</vt:lpstr>
      <vt:lpstr>3_Office 主题</vt:lpstr>
      <vt:lpstr>8_Office 主题</vt:lpstr>
      <vt:lpstr>7_Office 主题</vt:lpstr>
      <vt:lpstr>4_Office 主题</vt:lpstr>
      <vt:lpstr>5_Office 主题</vt:lpstr>
      <vt:lpstr>6_Office 主题</vt:lpstr>
      <vt:lpstr>Equation</vt:lpstr>
      <vt:lpstr>Microsoft PowerPoint 97-2003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张涛</dc:creator>
  <cp:lastModifiedBy>dell</cp:lastModifiedBy>
  <cp:revision>427</cp:revision>
  <dcterms:created xsi:type="dcterms:W3CDTF">2016-04-20T05:42:33Z</dcterms:created>
  <dcterms:modified xsi:type="dcterms:W3CDTF">2019-10-22T00:56:30Z</dcterms:modified>
</cp:coreProperties>
</file>