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Default Extension="ppt" ContentType="application/vnd.ms-powerpoint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6"/>
  </p:notesMasterIdLst>
  <p:handoutMasterIdLst>
    <p:handoutMasterId r:id="rId27"/>
  </p:handoutMasterIdLst>
  <p:sldIdLst>
    <p:sldId id="263" r:id="rId3"/>
    <p:sldId id="301" r:id="rId4"/>
    <p:sldId id="282" r:id="rId5"/>
    <p:sldId id="283" r:id="rId6"/>
    <p:sldId id="287" r:id="rId7"/>
    <p:sldId id="289" r:id="rId8"/>
    <p:sldId id="291" r:id="rId9"/>
    <p:sldId id="292" r:id="rId10"/>
    <p:sldId id="297" r:id="rId11"/>
    <p:sldId id="318" r:id="rId12"/>
    <p:sldId id="293" r:id="rId13"/>
    <p:sldId id="294" r:id="rId14"/>
    <p:sldId id="295" r:id="rId15"/>
    <p:sldId id="307" r:id="rId16"/>
    <p:sldId id="303" r:id="rId17"/>
    <p:sldId id="304" r:id="rId18"/>
    <p:sldId id="312" r:id="rId19"/>
    <p:sldId id="310" r:id="rId20"/>
    <p:sldId id="311" r:id="rId21"/>
    <p:sldId id="313" r:id="rId22"/>
    <p:sldId id="314" r:id="rId23"/>
    <p:sldId id="316" r:id="rId24"/>
    <p:sldId id="317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E8B2"/>
    <a:srgbClr val="0000FF"/>
    <a:srgbClr val="0033CC"/>
    <a:srgbClr val="FFFFCD"/>
    <a:srgbClr val="DEF6F6"/>
    <a:srgbClr val="BEF6F6"/>
    <a:srgbClr val="F8FDFE"/>
    <a:srgbClr val="D3E0E1"/>
    <a:srgbClr val="8DA4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3" autoAdjust="0"/>
  </p:normalViewPr>
  <p:slideViewPr>
    <p:cSldViewPr>
      <p:cViewPr>
        <p:scale>
          <a:sx n="75" d="100"/>
          <a:sy n="75" d="100"/>
        </p:scale>
        <p:origin x="-2076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49.wmf"/><Relationship Id="rId1" Type="http://schemas.openxmlformats.org/officeDocument/2006/relationships/image" Target="../media/image47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7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018F8B-831C-428D-8D98-FEBC6596EC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734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5F046E-1DF7-4EBC-9DFE-C10B0B1035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3928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973B53-CC77-4298-BC48-C9889DAC0A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0F10AF-A90A-4C59-99BA-359504AE5C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7BA418-B58E-4B96-989F-AB04660C42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0C312-7CCA-4D4F-BD9C-12C2E0293B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D572C-01B2-40F9-BD7D-CC08B60909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67CD7-7B3A-42CF-B8E1-60FD73DDCE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1F43B-A16D-46A8-A558-C9BDF94D85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9AC4B-CE5E-4113-B401-E8E47E2FE4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5C550-76D6-41E2-A082-3DCB181557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C5D19-9DF6-41D7-BC57-C6F7F52663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2C8A0-C8B0-46A3-885B-71B2560C4E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D2C61A-A30E-42F9-9EEE-63DCD2ABBE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F051B-09CB-44B7-909E-7DFE70EB72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8D69-939D-4D3B-8C80-65678D7BB6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7966E-E90E-49F9-8796-10D95245D1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E61D71-7E6A-4DE6-B0B9-AF80DA632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237025-402D-4BE3-8416-D45977B7C4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983474-233A-42EF-84E3-154297EA80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04894D-E61D-46D0-AB34-B03AEC5F68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8BF6DB-8DA3-4423-8112-B73C500FC9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9D762-BE29-4C3F-9227-82E8D298A4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9A15-C632-49B5-82CA-904585477C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5445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A50E37-1931-4239-A398-DBEA0F763D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222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split orient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-228600" y="666750"/>
            <a:ext cx="8688388" cy="6191250"/>
            <a:chOff x="-144" y="420"/>
            <a:chExt cx="5473" cy="390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432" y="420"/>
              <a:ext cx="4897" cy="3480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016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412" name="Picture 4" descr="花1-2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63"/>
                </a:clrFrom>
                <a:clrTo>
                  <a:srgbClr val="FFFF63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" y="2352"/>
              <a:ext cx="787" cy="941"/>
            </a:xfrm>
            <a:prstGeom prst="rect">
              <a:avLst/>
            </a:prstGeom>
            <a:noFill/>
          </p:spPr>
        </p:pic>
        <p:pic>
          <p:nvPicPr>
            <p:cNvPr id="17413" name="Picture 5" descr="花2-2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D6BDBD"/>
                </a:clrFrom>
                <a:clrTo>
                  <a:srgbClr val="D6BDB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144" y="3097"/>
              <a:ext cx="2383" cy="1223"/>
            </a:xfrm>
            <a:prstGeom prst="rect">
              <a:avLst/>
            </a:prstGeom>
            <a:noFill/>
          </p:spPr>
        </p:pic>
      </p:grp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1722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053A1CA-75A2-485F-A44B-B1D5A62DC2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split orient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4" Type="http://schemas.openxmlformats.org/officeDocument/2006/relationships/oleObject" Target="../embeddings/Microsoft_Office_PowerPoint_97-2003_____1.pp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Word_97_-_2003___11.doc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Word_97_-_2003___15.doc"/><Relationship Id="rId5" Type="http://schemas.openxmlformats.org/officeDocument/2006/relationships/oleObject" Target="../embeddings/Microsoft_Office_Word_97_-_2003___14.doc"/><Relationship Id="rId4" Type="http://schemas.openxmlformats.org/officeDocument/2006/relationships/oleObject" Target="../embeddings/Microsoft_Office_Word_97_-_2003___13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PowerPoint_97-2003_____16.ppt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1.docx"/><Relationship Id="rId4" Type="http://schemas.openxmlformats.org/officeDocument/2006/relationships/oleObject" Target="../embeddings/Microsoft_Office_Word_97_-_2003___3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PowerPoint_97-2003_____5.pp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Microsoft_Office_Word_97_-_2003___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__9.doc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2555776" y="2276872"/>
            <a:ext cx="4320480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r>
              <a:rPr lang="zh-CN" altLang="en-US" sz="5400" b="1" kern="10" dirty="0" smtClean="0">
                <a:ln w="9525">
                  <a:miter lim="800000"/>
                  <a:headEnd/>
                  <a:tailEnd/>
                </a:ln>
                <a:gradFill rotWithShape="0">
                  <a:gsLst>
                    <a:gs pos="0">
                      <a:srgbClr val="FF3300"/>
                    </a:gs>
                    <a:gs pos="100000">
                      <a:srgbClr val="009900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高斯消元法</a:t>
            </a:r>
            <a:endParaRPr lang="zh-CN" altLang="en-US" sz="5400" b="1" kern="10" dirty="0">
              <a:ln w="9525">
                <a:miter lim="800000"/>
                <a:headEnd/>
                <a:tailEnd/>
              </a:ln>
              <a:gradFill rotWithShape="0">
                <a:gsLst>
                  <a:gs pos="0">
                    <a:srgbClr val="FF3300"/>
                  </a:gs>
                  <a:gs pos="100000">
                    <a:srgbClr val="009900"/>
                  </a:gs>
                </a:gsLst>
                <a:lin ang="5400000" scaled="1"/>
              </a:gradFill>
              <a:latin typeface="Times New Roman"/>
              <a:cs typeface="Times New Roman"/>
            </a:endParaRPr>
          </a:p>
        </p:txBody>
      </p:sp>
      <p:graphicFrame>
        <p:nvGraphicFramePr>
          <p:cNvPr id="122882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8264" y="1052736"/>
          <a:ext cx="914400" cy="787400"/>
        </p:xfrm>
        <a:graphic>
          <a:graphicData uri="http://schemas.openxmlformats.org/presentationml/2006/ole">
            <p:oleObj spid="_x0000_s122882" name="演示文稿" showAsIcon="1" r:id="rId4" imgW="914400" imgH="792360" progId="PowerPoint.Show.8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827584" y="548680"/>
          <a:ext cx="5384800" cy="444500"/>
        </p:xfrm>
        <a:graphic>
          <a:graphicData uri="http://schemas.openxmlformats.org/presentationml/2006/ole">
            <p:oleObj spid="_x0000_s168962" name="Document" r:id="rId3" imgW="2423160" imgH="202692" progId="Word.Document.8">
              <p:embed/>
            </p:oleObj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056184" y="1082080"/>
          <a:ext cx="7162800" cy="2470150"/>
        </p:xfrm>
        <a:graphic>
          <a:graphicData uri="http://schemas.openxmlformats.org/presentationml/2006/ole">
            <p:oleObj spid="_x0000_s168963" r:id="rId4" imgW="3073400" imgH="93980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1056184" y="3901480"/>
          <a:ext cx="5943600" cy="968375"/>
        </p:xfrm>
        <a:graphic>
          <a:graphicData uri="http://schemas.openxmlformats.org/presentationml/2006/ole">
            <p:oleObj spid="_x0000_s168964" name="Document" r:id="rId5" imgW="2346960" imgH="393192" progId="Word.Document.8">
              <p:embed/>
            </p:oleObj>
          </a:graphicData>
        </a:graphic>
      </p:graphicFrame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056184" y="481588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此时方程组有无穷多个解．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899592" y="1052736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33CC"/>
                </a:solidFill>
                <a:latin typeface="宋体" pitchFamily="2" charset="-122"/>
              </a:rPr>
              <a:t>４．线性方程组应用消元法求解的矩阵表示</a:t>
            </a:r>
            <a:r>
              <a:rPr lang="zh-CN" altLang="en-US" sz="2400" b="1"/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600" y="3212976"/>
            <a:ext cx="7239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zh-CN" altLang="en-US" sz="2000" b="1" dirty="0">
                <a:latin typeface="宋体" pitchFamily="2" charset="-122"/>
              </a:rPr>
              <a:t>观察到上述过程中，仅仅对方程组的系数和常数项进行运算，未知量并未参与运算，从而方程组的初等变换可用方程组的增广矩阵的初等行变换来刻划．）</a:t>
            </a:r>
            <a:r>
              <a:rPr lang="zh-CN" altLang="en-US" b="1" dirty="0"/>
              <a:t> </a:t>
            </a:r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948805" y="1733774"/>
          <a:ext cx="2613025" cy="1395412"/>
        </p:xfrm>
        <a:graphic>
          <a:graphicData uri="http://schemas.openxmlformats.org/presentationml/2006/ole">
            <p:oleObj spid="_x0000_s76822" name="Equation" r:id="rId3" imgW="1333500" imgH="711200" progId="Equation.DSMT4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4692130" y="1806799"/>
          <a:ext cx="2533650" cy="1384300"/>
        </p:xfrm>
        <a:graphic>
          <a:graphicData uri="http://schemas.openxmlformats.org/presentationml/2006/ole">
            <p:oleObj spid="_x0000_s76823" name="Equation" r:id="rId4" imgW="1308100" imgH="711200" progId="Equation.DSMT4">
              <p:embed/>
            </p:oleObj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187624" y="4509120"/>
          <a:ext cx="2155825" cy="1333500"/>
        </p:xfrm>
        <a:graphic>
          <a:graphicData uri="http://schemas.openxmlformats.org/presentationml/2006/ole">
            <p:oleObj spid="_x0000_s76824" name="公式" r:id="rId5" imgW="1231366" imgH="761669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220072" y="4509120"/>
          <a:ext cx="2133600" cy="1341437"/>
        </p:xfrm>
        <a:graphic>
          <a:graphicData uri="http://schemas.openxmlformats.org/presentationml/2006/ole">
            <p:oleObj spid="_x0000_s76825" name="Equation" r:id="rId6" imgW="1129810" imgH="710891" progId="Equation.3">
              <p:embed/>
            </p:oleObj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3718992" y="2119536"/>
          <a:ext cx="762000" cy="571500"/>
        </p:xfrm>
        <a:graphic>
          <a:graphicData uri="http://schemas.openxmlformats.org/presentationml/2006/ole">
            <p:oleObj spid="_x0000_s76826" name="Equation" r:id="rId7" imgW="203024" imgH="152268" progId="Equation.3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3995936" y="4869160"/>
          <a:ext cx="762000" cy="571500"/>
        </p:xfrm>
        <a:graphic>
          <a:graphicData uri="http://schemas.openxmlformats.org/presentationml/2006/ole">
            <p:oleObj spid="_x0000_s76827" name="Equation" r:id="rId8" imgW="203024" imgH="152268" progId="Equation.3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14400" y="3429000"/>
            <a:ext cx="2819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经过一系列初等行变换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  化成阶梯阵</a:t>
            </a:r>
            <a:r>
              <a:rPr lang="zh-CN" altLang="en-US" sz="2000"/>
              <a:t>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2895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不妨设线性方程组</a:t>
            </a:r>
            <a:r>
              <a:rPr lang="en-US" altLang="zh-CN" sz="2000" b="1">
                <a:latin typeface="宋体" pitchFamily="2" charset="-122"/>
              </a:rPr>
              <a:t>(1)</a:t>
            </a:r>
            <a:r>
              <a:rPr lang="zh-CN" altLang="en-US" sz="2000" b="1">
                <a:latin typeface="宋体" pitchFamily="2" charset="-122"/>
              </a:rPr>
              <a:t>的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     增广矩阵</a:t>
            </a:r>
            <a:r>
              <a:rPr lang="zh-CN" altLang="en-US"/>
              <a:t> 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4267200" y="304800"/>
          <a:ext cx="3733800" cy="1974850"/>
        </p:xfrm>
        <a:graphic>
          <a:graphicData uri="http://schemas.openxmlformats.org/presentationml/2006/ole">
            <p:oleObj spid="_x0000_s77835" name="Equation" r:id="rId3" imgW="1778000" imgH="939800" progId="Equation.DSMT4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733800" y="2514600"/>
          <a:ext cx="4953000" cy="3365500"/>
        </p:xfrm>
        <a:graphic>
          <a:graphicData uri="http://schemas.openxmlformats.org/presentationml/2006/ole">
            <p:oleObj spid="_x0000_s77836" name="Equation" r:id="rId4" imgW="2692400" imgH="1828800" progId="Equation.DSMT4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914400" y="6019800"/>
          <a:ext cx="3429000" cy="454025"/>
        </p:xfrm>
        <a:graphic>
          <a:graphicData uri="http://schemas.openxmlformats.org/presentationml/2006/ole">
            <p:oleObj spid="_x0000_s77837" name="Equation" r:id="rId5" imgW="1727200" imgH="228600" progId="Equation.3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75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183432" y="1739280"/>
          <a:ext cx="6096000" cy="742950"/>
        </p:xfrm>
        <a:graphic>
          <a:graphicData uri="http://schemas.openxmlformats.org/presentationml/2006/ole">
            <p:oleObj spid="_x0000_s78867" name="Document" r:id="rId3" imgW="4783836" imgH="583692" progId="Word.Document.8">
              <p:embed/>
            </p:oleObj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259632" y="2348880"/>
          <a:ext cx="6324600" cy="569913"/>
        </p:xfrm>
        <a:graphic>
          <a:graphicData uri="http://schemas.openxmlformats.org/presentationml/2006/ole">
            <p:oleObj spid="_x0000_s78868" name="Document" r:id="rId4" imgW="4363212" imgH="396240" progId="Word.Document.8">
              <p:embed/>
            </p:oleObj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945432" y="3187080"/>
          <a:ext cx="5029200" cy="542925"/>
        </p:xfrm>
        <a:graphic>
          <a:graphicData uri="http://schemas.openxmlformats.org/presentationml/2006/ole">
            <p:oleObj spid="_x0000_s78869" name="Document" r:id="rId5" imgW="3665220" imgH="396240" progId="Word.Document.8">
              <p:embed/>
            </p:oleObj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1945432" y="3796680"/>
          <a:ext cx="5562600" cy="560388"/>
        </p:xfrm>
        <a:graphic>
          <a:graphicData uri="http://schemas.openxmlformats.org/presentationml/2006/ole">
            <p:oleObj spid="_x0000_s78870" name="Document" r:id="rId6" imgW="3906012" imgH="39624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21" name="Object 1149"/>
          <p:cNvGraphicFramePr>
            <a:graphicFrameLocks noChangeAspect="1"/>
          </p:cNvGraphicFramePr>
          <p:nvPr/>
        </p:nvGraphicFramePr>
        <p:xfrm>
          <a:off x="1043608" y="4005064"/>
          <a:ext cx="7029450" cy="901700"/>
        </p:xfrm>
        <a:graphic>
          <a:graphicData uri="http://schemas.openxmlformats.org/presentationml/2006/ole">
            <p:oleObj spid="_x0000_s157710" name="Equation" r:id="rId3" imgW="7112000" imgH="901700" progId="Equation.DSMT4">
              <p:embed/>
            </p:oleObj>
          </a:graphicData>
        </a:graphic>
      </p:graphicFrame>
      <p:graphicFrame>
        <p:nvGraphicFramePr>
          <p:cNvPr id="55422" name="Object 1150"/>
          <p:cNvGraphicFramePr>
            <a:graphicFrameLocks noChangeAspect="1"/>
          </p:cNvGraphicFramePr>
          <p:nvPr/>
        </p:nvGraphicFramePr>
        <p:xfrm>
          <a:off x="1737345" y="5084564"/>
          <a:ext cx="5911850" cy="393700"/>
        </p:xfrm>
        <a:graphic>
          <a:graphicData uri="http://schemas.openxmlformats.org/presentationml/2006/ole">
            <p:oleObj spid="_x0000_s157711" name="Equation" r:id="rId4" imgW="5867400" imgH="393700" progId="Equation.DSMT4">
              <p:embed/>
            </p:oleObj>
          </a:graphicData>
        </a:graphic>
      </p:graphicFrame>
      <p:graphicFrame>
        <p:nvGraphicFramePr>
          <p:cNvPr id="55423" name="Object 1151"/>
          <p:cNvGraphicFramePr>
            <a:graphicFrameLocks noChangeAspect="1"/>
          </p:cNvGraphicFramePr>
          <p:nvPr/>
        </p:nvGraphicFramePr>
        <p:xfrm>
          <a:off x="2024683" y="5733852"/>
          <a:ext cx="5537200" cy="393700"/>
        </p:xfrm>
        <a:graphic>
          <a:graphicData uri="http://schemas.openxmlformats.org/presentationml/2006/ole">
            <p:oleObj spid="_x0000_s157712" name="Equation" r:id="rId5" imgW="5537200" imgH="393700" progId="Equation.DSMT4">
              <p:embed/>
            </p:oleObj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1835150" y="260350"/>
          <a:ext cx="4953000" cy="3365500"/>
        </p:xfrm>
        <a:graphic>
          <a:graphicData uri="http://schemas.openxmlformats.org/presentationml/2006/ole">
            <p:oleObj spid="_x0000_s157713" name="Equation" r:id="rId6" imgW="2692400" imgH="18288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1619672" y="1124744"/>
          <a:ext cx="4165600" cy="1536700"/>
        </p:xfrm>
        <a:graphic>
          <a:graphicData uri="http://schemas.openxmlformats.org/presentationml/2006/ole">
            <p:oleObj spid="_x0000_s154634" name="Equation" r:id="rId3" imgW="4165600" imgH="1536700" progId="Equation.3">
              <p:embed/>
            </p:oleObj>
          </a:graphicData>
        </a:graphic>
      </p:graphicFrame>
      <p:sp>
        <p:nvSpPr>
          <p:cNvPr id="61444" name="Rectangle 1028"/>
          <p:cNvSpPr>
            <a:spLocks noChangeArrowheads="1"/>
          </p:cNvSpPr>
          <p:nvPr/>
        </p:nvSpPr>
        <p:spPr bwMode="auto">
          <a:xfrm>
            <a:off x="992097" y="3289300"/>
            <a:ext cx="4910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解</a:t>
            </a:r>
            <a:r>
              <a:rPr lang="zh-CN" altLang="en-US" sz="2800" b="1" dirty="0"/>
              <a:t>    对</a:t>
            </a:r>
            <a:r>
              <a:rPr lang="zh-CN" altLang="en-US" sz="2800" b="1" dirty="0" smtClean="0"/>
              <a:t>增广矩阵进行</a:t>
            </a:r>
            <a:r>
              <a:rPr lang="zh-CN" altLang="en-US" sz="2800" b="1" dirty="0"/>
              <a:t>初等变换</a:t>
            </a:r>
          </a:p>
        </p:txBody>
      </p:sp>
      <p:graphicFrame>
        <p:nvGraphicFramePr>
          <p:cNvPr id="100353" name="Object 1025"/>
          <p:cNvGraphicFramePr>
            <a:graphicFrameLocks noChangeAspect="1"/>
          </p:cNvGraphicFramePr>
          <p:nvPr/>
        </p:nvGraphicFramePr>
        <p:xfrm>
          <a:off x="968375" y="4133850"/>
          <a:ext cx="3473450" cy="1346200"/>
        </p:xfrm>
        <a:graphic>
          <a:graphicData uri="http://schemas.openxmlformats.org/presentationml/2006/ole">
            <p:oleObj spid="_x0000_s154635" name="Equation" r:id="rId4" imgW="4241800" imgH="1346200" progId="Equation.DSMT4">
              <p:embed/>
            </p:oleObj>
          </a:graphicData>
        </a:graphic>
      </p:graphicFrame>
      <p:graphicFrame>
        <p:nvGraphicFramePr>
          <p:cNvPr id="100354" name="Object 1026"/>
          <p:cNvGraphicFramePr>
            <a:graphicFrameLocks noChangeAspect="1"/>
          </p:cNvGraphicFramePr>
          <p:nvPr/>
        </p:nvGraphicFramePr>
        <p:xfrm>
          <a:off x="4568825" y="3927475"/>
          <a:ext cx="4259263" cy="1525588"/>
        </p:xfrm>
        <a:graphic>
          <a:graphicData uri="http://schemas.openxmlformats.org/presentationml/2006/ole">
            <p:oleObj spid="_x0000_s154636" name="Equation" r:id="rId5" imgW="4229100" imgH="1346200" progId="Equation.DSMT4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404664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例　</a:t>
            </a:r>
            <a:r>
              <a:rPr lang="zh-CN" altLang="en-US" sz="2400" b="1" dirty="0" smtClean="0">
                <a:latin typeface="宋体" pitchFamily="2" charset="-122"/>
              </a:rPr>
              <a:t>解下列线性方程组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76256" y="692696"/>
          <a:ext cx="914400" cy="792163"/>
        </p:xfrm>
        <a:graphic>
          <a:graphicData uri="http://schemas.openxmlformats.org/presentationml/2006/ole">
            <p:oleObj spid="_x0000_s154637" name="演示文稿" showAsIcon="1" r:id="rId6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1311275" y="2990850"/>
          <a:ext cx="4643438" cy="1447800"/>
        </p:xfrm>
        <a:graphic>
          <a:graphicData uri="http://schemas.openxmlformats.org/presentationml/2006/ole">
            <p:oleObj spid="_x0000_s155664" name="Equation" r:id="rId3" imgW="4724400" imgH="1346200" progId="Equation.DSMT4">
              <p:embed/>
            </p:oleObj>
          </a:graphicData>
        </a:graphic>
      </p:graphicFrame>
      <p:graphicFrame>
        <p:nvGraphicFramePr>
          <p:cNvPr id="101377" name="Object 1025"/>
          <p:cNvGraphicFramePr>
            <a:graphicFrameLocks noChangeAspect="1"/>
          </p:cNvGraphicFramePr>
          <p:nvPr/>
        </p:nvGraphicFramePr>
        <p:xfrm>
          <a:off x="517525" y="2220913"/>
          <a:ext cx="4365625" cy="665162"/>
        </p:xfrm>
        <a:graphic>
          <a:graphicData uri="http://schemas.openxmlformats.org/presentationml/2006/ole">
            <p:oleObj spid="_x0000_s155665" name="Equation" r:id="rId4" imgW="3505200" imgH="533400" progId="Equation.DSMT4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991902" y="2276872"/>
            <a:ext cx="37914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故方程组</a:t>
            </a:r>
            <a:r>
              <a:rPr lang="zh-CN" altLang="en-US" sz="2800" b="1" dirty="0" smtClean="0"/>
              <a:t>有无穷多解。</a:t>
            </a:r>
            <a:endParaRPr lang="zh-CN" altLang="en-US" sz="2800" b="1" dirty="0"/>
          </a:p>
        </p:txBody>
      </p:sp>
      <p:graphicFrame>
        <p:nvGraphicFramePr>
          <p:cNvPr id="101378" name="Object 1026"/>
          <p:cNvGraphicFramePr>
            <a:graphicFrameLocks noChangeAspect="1"/>
          </p:cNvGraphicFramePr>
          <p:nvPr/>
        </p:nvGraphicFramePr>
        <p:xfrm>
          <a:off x="755576" y="4725144"/>
          <a:ext cx="2870033" cy="1080120"/>
        </p:xfrm>
        <a:graphic>
          <a:graphicData uri="http://schemas.openxmlformats.org/presentationml/2006/ole">
            <p:oleObj spid="_x0000_s155666" name="Equation" r:id="rId5" imgW="2362200" imgH="889000" progId="Equation.DSMT4">
              <p:embed/>
            </p:oleObj>
          </a:graphicData>
        </a:graphic>
      </p:graphicFrame>
      <p:graphicFrame>
        <p:nvGraphicFramePr>
          <p:cNvPr id="101379" name="Object 1027"/>
          <p:cNvGraphicFramePr>
            <a:graphicFrameLocks noChangeAspect="1"/>
          </p:cNvGraphicFramePr>
          <p:nvPr/>
        </p:nvGraphicFramePr>
        <p:xfrm>
          <a:off x="3779912" y="4797152"/>
          <a:ext cx="3594100" cy="1016000"/>
        </p:xfrm>
        <a:graphic>
          <a:graphicData uri="http://schemas.openxmlformats.org/presentationml/2006/ole">
            <p:oleObj spid="_x0000_s155667" name="Equation" r:id="rId6" imgW="3149600" imgH="889000" progId="Equation.DSMT4">
              <p:embed/>
            </p:oleObj>
          </a:graphicData>
        </a:graphic>
      </p:graphicFrame>
      <p:graphicFrame>
        <p:nvGraphicFramePr>
          <p:cNvPr id="100354" name="Object 1026"/>
          <p:cNvGraphicFramePr>
            <a:graphicFrameLocks noChangeAspect="1"/>
          </p:cNvGraphicFramePr>
          <p:nvPr/>
        </p:nvGraphicFramePr>
        <p:xfrm>
          <a:off x="827584" y="620688"/>
          <a:ext cx="3605043" cy="1494805"/>
        </p:xfrm>
        <a:graphic>
          <a:graphicData uri="http://schemas.openxmlformats.org/presentationml/2006/ole">
            <p:oleObj spid="_x0000_s155668" name="Equation" r:id="rId7" imgW="3937000" imgH="13335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876256" y="5229200"/>
          <a:ext cx="2065004" cy="504056"/>
        </p:xfrm>
        <a:graphic>
          <a:graphicData uri="http://schemas.openxmlformats.org/presentationml/2006/ole">
            <p:oleObj spid="_x0000_s155669" name="Equation" r:id="rId8" imgW="1612900" imgH="39370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514850" y="614363"/>
          <a:ext cx="3719513" cy="1509712"/>
        </p:xfrm>
        <a:graphic>
          <a:graphicData uri="http://schemas.openxmlformats.org/presentationml/2006/ole">
            <p:oleObj spid="_x0000_s155670" name="Equation" r:id="rId9" imgW="4064000" imgH="13462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9" name="Object 1027"/>
          <p:cNvGraphicFramePr>
            <a:graphicFrameLocks noChangeAspect="1"/>
          </p:cNvGraphicFramePr>
          <p:nvPr/>
        </p:nvGraphicFramePr>
        <p:xfrm>
          <a:off x="611560" y="476672"/>
          <a:ext cx="3594100" cy="1016000"/>
        </p:xfrm>
        <a:graphic>
          <a:graphicData uri="http://schemas.openxmlformats.org/presentationml/2006/ole">
            <p:oleObj spid="_x0000_s162852" name="Equation" r:id="rId3" imgW="3149600" imgH="8890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83968" y="764704"/>
          <a:ext cx="1770003" cy="432048"/>
        </p:xfrm>
        <a:graphic>
          <a:graphicData uri="http://schemas.openxmlformats.org/presentationml/2006/ole">
            <p:oleObj spid="_x0000_s162853" name="Equation" r:id="rId4" imgW="1612900" imgH="393700" progId="Equation.DSMT4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528" y="6093296"/>
            <a:ext cx="1800200" cy="432048"/>
            <a:chOff x="4860032" y="1412776"/>
            <a:chExt cx="1800200" cy="432048"/>
          </a:xfrm>
          <a:solidFill>
            <a:schemeClr val="accent1">
              <a:lumMod val="75000"/>
            </a:schemeClr>
          </a:solidFill>
        </p:grpSpPr>
        <p:sp>
          <p:nvSpPr>
            <p:cNvPr id="11" name="圆角矩形标注 10"/>
            <p:cNvSpPr/>
            <p:nvPr/>
          </p:nvSpPr>
          <p:spPr bwMode="auto">
            <a:xfrm>
              <a:off x="4860032" y="1412776"/>
              <a:ext cx="1800200" cy="432048"/>
            </a:xfrm>
            <a:prstGeom prst="wedgeRoundRectCallout">
              <a:avLst>
                <a:gd name="adj1" fmla="val 45764"/>
                <a:gd name="adj2" fmla="val -125359"/>
                <a:gd name="adj3" fmla="val 16667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1412776"/>
              <a:ext cx="16561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参数解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71600" y="1700808"/>
          <a:ext cx="2565400" cy="393700"/>
        </p:xfrm>
        <a:graphic>
          <a:graphicData uri="http://schemas.openxmlformats.org/presentationml/2006/ole">
            <p:oleObj spid="_x0000_s162854" name="Equation" r:id="rId5" imgW="2565400" imgH="393700" progId="Equation.DSMT4">
              <p:embed/>
            </p:oleObj>
          </a:graphicData>
        </a:graphic>
      </p:graphicFrame>
      <p:graphicFrame>
        <p:nvGraphicFramePr>
          <p:cNvPr id="3" name="Object 1027"/>
          <p:cNvGraphicFramePr>
            <a:graphicFrameLocks noChangeAspect="1"/>
          </p:cNvGraphicFramePr>
          <p:nvPr/>
        </p:nvGraphicFramePr>
        <p:xfrm>
          <a:off x="784225" y="2276475"/>
          <a:ext cx="3536950" cy="1016000"/>
        </p:xfrm>
        <a:graphic>
          <a:graphicData uri="http://schemas.openxmlformats.org/presentationml/2006/ole">
            <p:oleObj spid="_x0000_s162855" name="Equation" r:id="rId6" imgW="3098800" imgH="889000" progId="Equation.DSMT4">
              <p:embed/>
            </p:oleObj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4178300" y="2565400"/>
          <a:ext cx="1577975" cy="403225"/>
        </p:xfrm>
        <a:graphic>
          <a:graphicData uri="http://schemas.openxmlformats.org/presentationml/2006/ole">
            <p:oleObj spid="_x0000_s162856" name="Equation" r:id="rId7" imgW="1536033" imgH="393529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43608" y="3645024"/>
          <a:ext cx="2654300" cy="2159000"/>
        </p:xfrm>
        <a:graphic>
          <a:graphicData uri="http://schemas.openxmlformats.org/presentationml/2006/ole">
            <p:oleObj spid="_x0000_s162857" name="Equation" r:id="rId8" imgW="2654300" imgH="215900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95936" y="3861048"/>
          <a:ext cx="1384300" cy="1803400"/>
        </p:xfrm>
        <a:graphic>
          <a:graphicData uri="http://schemas.openxmlformats.org/presentationml/2006/ole">
            <p:oleObj spid="_x0000_s162858" name="Equation" r:id="rId9" imgW="1384300" imgH="180340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36096" y="3933056"/>
          <a:ext cx="774700" cy="1778000"/>
        </p:xfrm>
        <a:graphic>
          <a:graphicData uri="http://schemas.openxmlformats.org/presentationml/2006/ole">
            <p:oleObj spid="_x0000_s162859" name="Equation" r:id="rId10" imgW="774364" imgH="1777229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300192" y="3933056"/>
          <a:ext cx="977900" cy="1778000"/>
        </p:xfrm>
        <a:graphic>
          <a:graphicData uri="http://schemas.openxmlformats.org/presentationml/2006/ole">
            <p:oleObj spid="_x0000_s162860" name="Equation" r:id="rId11" imgW="977900" imgH="177800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452320" y="3789040"/>
          <a:ext cx="1224136" cy="2016224"/>
        </p:xfrm>
        <a:graphic>
          <a:graphicData uri="http://schemas.openxmlformats.org/presentationml/2006/ole">
            <p:oleObj spid="_x0000_s162861" name="Equation" r:id="rId12" imgW="698500" imgH="177800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229100" y="2209800"/>
          <a:ext cx="914400" cy="293688"/>
        </p:xfrm>
        <a:graphic>
          <a:graphicData uri="http://schemas.openxmlformats.org/presentationml/2006/ole">
            <p:oleObj spid="_x0000_s162862" name="Equation" r:id="rId13" imgW="457200" imgH="751114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868144" y="4005064"/>
          <a:ext cx="190500" cy="1727200"/>
        </p:xfrm>
        <a:graphic>
          <a:graphicData uri="http://schemas.openxmlformats.org/presentationml/2006/ole">
            <p:oleObj spid="_x0000_s162863" name="Equation" r:id="rId14" imgW="190500" imgH="17272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948264" y="3933056"/>
          <a:ext cx="190500" cy="1727200"/>
        </p:xfrm>
        <a:graphic>
          <a:graphicData uri="http://schemas.openxmlformats.org/presentationml/2006/ole">
            <p:oleObj spid="_x0000_s162864" name="Equation" r:id="rId15" imgW="190500" imgH="17272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956376" y="3789040"/>
          <a:ext cx="419100" cy="2082800"/>
        </p:xfrm>
        <a:graphic>
          <a:graphicData uri="http://schemas.openxmlformats.org/presentationml/2006/ole">
            <p:oleObj spid="_x0000_s162865" name="Equation" r:id="rId16" imgW="419100" imgH="2082800" progId="Equation.DSMT4">
              <p:embed/>
            </p:oleObj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5220072" y="1340768"/>
            <a:ext cx="1872208" cy="432048"/>
            <a:chOff x="4860032" y="1412776"/>
            <a:chExt cx="1872208" cy="432048"/>
          </a:xfrm>
        </p:grpSpPr>
        <p:sp>
          <p:nvSpPr>
            <p:cNvPr id="27" name="圆角矩形标注 26"/>
            <p:cNvSpPr/>
            <p:nvPr/>
          </p:nvSpPr>
          <p:spPr bwMode="auto">
            <a:xfrm>
              <a:off x="4860032" y="1412776"/>
              <a:ext cx="1800200" cy="432048"/>
            </a:xfrm>
            <a:prstGeom prst="wedgeRoundRectCallout">
              <a:avLst>
                <a:gd name="adj1" fmla="val -49052"/>
                <a:gd name="adj2" fmla="val -101843"/>
                <a:gd name="adj3" fmla="val 16667"/>
              </a:avLst>
            </a:prstGeom>
            <a:solidFill>
              <a:srgbClr val="80E8B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0032" y="141277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自由未知量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79912" y="188640"/>
            <a:ext cx="1872208" cy="432048"/>
            <a:chOff x="4860032" y="1412776"/>
            <a:chExt cx="1872208" cy="432048"/>
          </a:xfrm>
        </p:grpSpPr>
        <p:sp>
          <p:nvSpPr>
            <p:cNvPr id="30" name="圆角矩形标注 29"/>
            <p:cNvSpPr/>
            <p:nvPr/>
          </p:nvSpPr>
          <p:spPr bwMode="auto">
            <a:xfrm>
              <a:off x="4860032" y="1412776"/>
              <a:ext cx="1800200" cy="432048"/>
            </a:xfrm>
            <a:prstGeom prst="wedgeRoundRectCallout">
              <a:avLst>
                <a:gd name="adj1" fmla="val -48488"/>
                <a:gd name="adj2" fmla="val 81581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60032" y="141277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一般解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32040" y="5805264"/>
            <a:ext cx="1872208" cy="432048"/>
            <a:chOff x="4860032" y="1412776"/>
            <a:chExt cx="1872208" cy="432048"/>
          </a:xfrm>
        </p:grpSpPr>
        <p:sp>
          <p:nvSpPr>
            <p:cNvPr id="33" name="圆角矩形标注 32"/>
            <p:cNvSpPr/>
            <p:nvPr/>
          </p:nvSpPr>
          <p:spPr bwMode="auto">
            <a:xfrm>
              <a:off x="4860032" y="1412776"/>
              <a:ext cx="1800200" cy="432048"/>
            </a:xfrm>
            <a:prstGeom prst="wedgeRoundRectCallout">
              <a:avLst>
                <a:gd name="adj1" fmla="val -49052"/>
                <a:gd name="adj2" fmla="val -101843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0032" y="141277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通解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62866" name="Object 50"/>
          <p:cNvGraphicFramePr>
            <a:graphicFrameLocks noChangeAspect="1"/>
          </p:cNvGraphicFramePr>
          <p:nvPr/>
        </p:nvGraphicFramePr>
        <p:xfrm>
          <a:off x="2267744" y="5949280"/>
          <a:ext cx="1574800" cy="393700"/>
        </p:xfrm>
        <a:graphic>
          <a:graphicData uri="http://schemas.openxmlformats.org/presentationml/2006/ole">
            <p:oleObj spid="_x0000_s162866" name="Equation" r:id="rId17" imgW="1536033" imgH="393529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22" name="Object 1150"/>
          <p:cNvGraphicFramePr>
            <a:graphicFrameLocks noChangeAspect="1"/>
          </p:cNvGraphicFramePr>
          <p:nvPr/>
        </p:nvGraphicFramePr>
        <p:xfrm>
          <a:off x="1692275" y="4292600"/>
          <a:ext cx="5911850" cy="393700"/>
        </p:xfrm>
        <a:graphic>
          <a:graphicData uri="http://schemas.openxmlformats.org/presentationml/2006/ole">
            <p:oleObj spid="_x0000_s160782" name="Equation" r:id="rId3" imgW="5867400" imgH="393700" progId="Equation.DSMT4">
              <p:embed/>
            </p:oleObj>
          </a:graphicData>
        </a:graphic>
      </p:graphicFrame>
      <p:graphicFrame>
        <p:nvGraphicFramePr>
          <p:cNvPr id="55423" name="Object 1151"/>
          <p:cNvGraphicFramePr>
            <a:graphicFrameLocks noChangeAspect="1"/>
          </p:cNvGraphicFramePr>
          <p:nvPr/>
        </p:nvGraphicFramePr>
        <p:xfrm>
          <a:off x="1979613" y="4870450"/>
          <a:ext cx="5537200" cy="393700"/>
        </p:xfrm>
        <a:graphic>
          <a:graphicData uri="http://schemas.openxmlformats.org/presentationml/2006/ole">
            <p:oleObj spid="_x0000_s160783" name="Equation" r:id="rId4" imgW="5537200" imgH="393700" progId="Equation.DSMT4">
              <p:embed/>
            </p:oleObj>
          </a:graphicData>
        </a:graphic>
      </p:graphicFrame>
      <p:graphicFrame>
        <p:nvGraphicFramePr>
          <p:cNvPr id="157705" name="Object 5"/>
          <p:cNvGraphicFramePr>
            <a:graphicFrameLocks noChangeAspect="1"/>
          </p:cNvGraphicFramePr>
          <p:nvPr/>
        </p:nvGraphicFramePr>
        <p:xfrm>
          <a:off x="1331913" y="1557338"/>
          <a:ext cx="747712" cy="442912"/>
        </p:xfrm>
        <a:graphic>
          <a:graphicData uri="http://schemas.openxmlformats.org/presentationml/2006/ole">
            <p:oleObj spid="_x0000_s160784" name="Equation" r:id="rId5" imgW="406224" imgH="241195" progId="Equation.DSMT4">
              <p:embed/>
            </p:oleObj>
          </a:graphicData>
        </a:graphic>
      </p:graphicFrame>
      <p:sp>
        <p:nvSpPr>
          <p:cNvPr id="1032" name="TextBox 5"/>
          <p:cNvSpPr txBox="1">
            <a:spLocks noChangeArrowheads="1"/>
          </p:cNvSpPr>
          <p:nvPr/>
        </p:nvSpPr>
        <p:spPr bwMode="auto">
          <a:xfrm>
            <a:off x="323850" y="260350"/>
            <a:ext cx="1871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第一步：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195513" y="1484313"/>
          <a:ext cx="1439862" cy="588962"/>
        </p:xfrm>
        <a:graphic>
          <a:graphicData uri="http://schemas.openxmlformats.org/presentationml/2006/ole">
            <p:oleObj spid="_x0000_s160785" name="Equation" r:id="rId6" imgW="622030" imgH="25389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708400" y="404813"/>
          <a:ext cx="4537075" cy="3095625"/>
        </p:xfrm>
        <a:graphic>
          <a:graphicData uri="http://schemas.openxmlformats.org/presentationml/2006/ole">
            <p:oleObj spid="_x0000_s160786" name="Equation" r:id="rId7" imgW="2679700" imgH="1828800" progId="Equation.DSMT4">
              <p:embed/>
            </p:oleObj>
          </a:graphicData>
        </a:graphic>
      </p:graphicFrame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635375" y="1628775"/>
            <a:ext cx="1871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行阶梯形</a:t>
            </a:r>
          </a:p>
        </p:txBody>
      </p:sp>
      <p:graphicFrame>
        <p:nvGraphicFramePr>
          <p:cNvPr id="2" name="Object 1150"/>
          <p:cNvGraphicFramePr>
            <a:graphicFrameLocks noChangeAspect="1"/>
          </p:cNvGraphicFramePr>
          <p:nvPr/>
        </p:nvGraphicFramePr>
        <p:xfrm>
          <a:off x="1763713" y="3716338"/>
          <a:ext cx="4951412" cy="393700"/>
        </p:xfrm>
        <a:graphic>
          <a:graphicData uri="http://schemas.openxmlformats.org/presentationml/2006/ole">
            <p:oleObj spid="_x0000_s160787" name="Equation" r:id="rId8" imgW="4914900" imgH="3937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05" name="Object 5"/>
          <p:cNvGraphicFramePr>
            <a:graphicFrameLocks noChangeAspect="1"/>
          </p:cNvGraphicFramePr>
          <p:nvPr/>
        </p:nvGraphicFramePr>
        <p:xfrm>
          <a:off x="1123950" y="236538"/>
          <a:ext cx="6378575" cy="3413125"/>
        </p:xfrm>
        <a:graphic>
          <a:graphicData uri="http://schemas.openxmlformats.org/presentationml/2006/ole">
            <p:oleObj spid="_x0000_s161800" name="Equation" r:id="rId3" imgW="3467100" imgH="1854200" progId="Equation.DSMT4">
              <p:embed/>
            </p:oleObj>
          </a:graphicData>
        </a:graphic>
      </p:graphicFrame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323850" y="260350"/>
            <a:ext cx="1871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第二步：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27584" y="4005064"/>
          <a:ext cx="6489700" cy="342900"/>
        </p:xfrm>
        <a:graphic>
          <a:graphicData uri="http://schemas.openxmlformats.org/presentationml/2006/ole">
            <p:oleObj spid="_x0000_s161801" name="Equation" r:id="rId4" imgW="6489700" imgH="3429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5616" y="4869160"/>
          <a:ext cx="4699000" cy="342900"/>
        </p:xfrm>
        <a:graphic>
          <a:graphicData uri="http://schemas.openxmlformats.org/presentationml/2006/ole">
            <p:oleObj spid="_x0000_s161802" name="Equation" r:id="rId5" imgW="4699000" imgH="3429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143000" y="3810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一、一般线性方程组</a:t>
            </a:r>
            <a:r>
              <a:rPr kumimoji="1" lang="zh-CN" altLang="en-US" sz="3200">
                <a:latin typeface="宋体" pitchFamily="2" charset="-122"/>
              </a:rPr>
              <a:t> 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066800" y="11430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33CC"/>
                </a:solidFill>
                <a:latin typeface="宋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33CC"/>
                </a:solidFill>
                <a:latin typeface="宋体" pitchFamily="2" charset="-122"/>
              </a:rPr>
              <a:t>．一般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线性方程组</a:t>
            </a:r>
            <a:endParaRPr kumimoji="1" lang="zh-CN" altLang="en-US" sz="2400" dirty="0">
              <a:latin typeface="宋体" pitchFamily="2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331913" y="1676400"/>
          <a:ext cx="4435475" cy="2155825"/>
        </p:xfrm>
        <a:graphic>
          <a:graphicData uri="http://schemas.openxmlformats.org/presentationml/2006/ole">
            <p:oleObj spid="_x0000_s121860" name="Equation" r:id="rId3" imgW="1943100" imgH="939800" progId="Equation.DSMT4">
              <p:embed/>
            </p:oleObj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156325" y="2492375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latin typeface="宋体" pitchFamily="2" charset="-122"/>
              </a:rPr>
              <a:t>（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>
                <a:latin typeface="宋体" pitchFamily="2" charset="-122"/>
              </a:rPr>
              <a:t>）</a:t>
            </a:r>
            <a:r>
              <a:rPr kumimoji="1" lang="zh-CN" altLang="en-US" sz="1100">
                <a:latin typeface="Comic Sans MS" pitchFamily="66" charset="0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3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1026"/>
          <p:cNvSpPr txBox="1">
            <a:spLocks noChangeArrowheads="1"/>
          </p:cNvSpPr>
          <p:nvPr/>
        </p:nvSpPr>
        <p:spPr bwMode="auto">
          <a:xfrm>
            <a:off x="1862214" y="91440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Calibri" pitchFamily="34" charset="0"/>
              </a:rPr>
              <a:t>求解下面的方程组</a:t>
            </a:r>
            <a:endParaRPr lang="zh-CN" altLang="en-US" sz="2800" b="1" dirty="0">
              <a:latin typeface="Calibri" pitchFamily="34" charset="0"/>
            </a:endParaRP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2863850" y="1619250"/>
          <a:ext cx="3378200" cy="1346200"/>
        </p:xfrm>
        <a:graphic>
          <a:graphicData uri="http://schemas.openxmlformats.org/presentationml/2006/ole">
            <p:oleObj spid="_x0000_s163849" name="Equation" r:id="rId3" imgW="3378200" imgH="1346200" progId="Equation.DSMT4">
              <p:embed/>
            </p:oleObj>
          </a:graphicData>
        </a:graphic>
      </p:graphicFrame>
      <p:sp>
        <p:nvSpPr>
          <p:cNvPr id="61444" name="Rectangle 1028"/>
          <p:cNvSpPr>
            <a:spLocks noChangeArrowheads="1"/>
          </p:cNvSpPr>
          <p:nvPr/>
        </p:nvSpPr>
        <p:spPr bwMode="auto">
          <a:xfrm>
            <a:off x="1027363" y="3289300"/>
            <a:ext cx="48397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libri" pitchFamily="34" charset="0"/>
                <a:ea typeface="黑体" pitchFamily="49" charset="-122"/>
              </a:rPr>
              <a:t>解</a:t>
            </a:r>
            <a:r>
              <a:rPr lang="zh-CN" altLang="en-US" sz="2800" b="1" dirty="0">
                <a:latin typeface="Calibri" pitchFamily="34" charset="0"/>
              </a:rPr>
              <a:t>    对</a:t>
            </a:r>
            <a:r>
              <a:rPr lang="zh-CN" altLang="en-US" sz="2800" b="1" dirty="0" smtClean="0">
                <a:latin typeface="Calibri" pitchFamily="34" charset="0"/>
              </a:rPr>
              <a:t>增广矩阵进行</a:t>
            </a:r>
            <a:r>
              <a:rPr lang="zh-CN" altLang="en-US" sz="2800" b="1" dirty="0">
                <a:latin typeface="Calibri" pitchFamily="34" charset="0"/>
              </a:rPr>
              <a:t>初等变换</a:t>
            </a:r>
          </a:p>
        </p:txBody>
      </p:sp>
      <p:graphicFrame>
        <p:nvGraphicFramePr>
          <p:cNvPr id="100353" name="Object 1025"/>
          <p:cNvGraphicFramePr>
            <a:graphicFrameLocks noChangeAspect="1"/>
          </p:cNvGraphicFramePr>
          <p:nvPr/>
        </p:nvGraphicFramePr>
        <p:xfrm>
          <a:off x="1108075" y="4133850"/>
          <a:ext cx="3498850" cy="1346200"/>
        </p:xfrm>
        <a:graphic>
          <a:graphicData uri="http://schemas.openxmlformats.org/presentationml/2006/ole">
            <p:oleObj spid="_x0000_s163850" name="Equation" r:id="rId4" imgW="3949700" imgH="1346200" progId="Equation.DSMT4">
              <p:embed/>
            </p:oleObj>
          </a:graphicData>
        </a:graphic>
      </p:graphicFrame>
      <p:graphicFrame>
        <p:nvGraphicFramePr>
          <p:cNvPr id="2" name="Object 1026"/>
          <p:cNvGraphicFramePr>
            <a:graphicFrameLocks noChangeAspect="1"/>
          </p:cNvGraphicFramePr>
          <p:nvPr/>
        </p:nvGraphicFramePr>
        <p:xfrm>
          <a:off x="4716016" y="4077072"/>
          <a:ext cx="3600400" cy="1385101"/>
        </p:xfrm>
        <a:graphic>
          <a:graphicData uri="http://schemas.openxmlformats.org/presentationml/2006/ole">
            <p:oleObj spid="_x0000_s163851" name="Equation" r:id="rId5" imgW="3937000" imgH="13462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7" name="Object 1025"/>
          <p:cNvGraphicFramePr>
            <a:graphicFrameLocks noChangeAspect="1"/>
          </p:cNvGraphicFramePr>
          <p:nvPr/>
        </p:nvGraphicFramePr>
        <p:xfrm>
          <a:off x="927100" y="2500313"/>
          <a:ext cx="3568700" cy="609600"/>
        </p:xfrm>
        <a:graphic>
          <a:graphicData uri="http://schemas.openxmlformats.org/presentationml/2006/ole">
            <p:oleObj spid="_x0000_s164880" name="Equation" r:id="rId3" imgW="3568700" imgH="609600" progId="Equation.DSMT4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695264" y="2528888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libri" pitchFamily="34" charset="0"/>
              </a:rPr>
              <a:t>故方程组有</a:t>
            </a:r>
            <a:r>
              <a:rPr lang="zh-CN" altLang="en-US" sz="2800" b="1" dirty="0" smtClean="0">
                <a:latin typeface="Calibri" pitchFamily="34" charset="0"/>
              </a:rPr>
              <a:t>解。</a:t>
            </a:r>
            <a:endParaRPr lang="zh-CN" altLang="en-US" sz="2800" b="1" dirty="0">
              <a:latin typeface="Calibri" pitchFamily="34" charset="0"/>
            </a:endParaRPr>
          </a:p>
        </p:txBody>
      </p:sp>
      <p:graphicFrame>
        <p:nvGraphicFramePr>
          <p:cNvPr id="3" name="Object 1026"/>
          <p:cNvGraphicFramePr>
            <a:graphicFrameLocks noChangeAspect="1"/>
          </p:cNvGraphicFramePr>
          <p:nvPr/>
        </p:nvGraphicFramePr>
        <p:xfrm>
          <a:off x="971600" y="476672"/>
          <a:ext cx="4056062" cy="1525588"/>
        </p:xfrm>
        <a:graphic>
          <a:graphicData uri="http://schemas.openxmlformats.org/presentationml/2006/ole">
            <p:oleObj spid="_x0000_s164881" name="Equation" r:id="rId4" imgW="4025900" imgH="1346200" progId="Equation.DSMT4">
              <p:embed/>
            </p:oleObj>
          </a:graphicData>
        </a:graphic>
      </p:graphicFrame>
      <p:graphicFrame>
        <p:nvGraphicFramePr>
          <p:cNvPr id="4" name="Object 1026"/>
          <p:cNvGraphicFramePr>
            <a:graphicFrameLocks noChangeAspect="1"/>
          </p:cNvGraphicFramePr>
          <p:nvPr/>
        </p:nvGraphicFramePr>
        <p:xfrm>
          <a:off x="603250" y="3402013"/>
          <a:ext cx="3808413" cy="1533525"/>
        </p:xfrm>
        <a:graphic>
          <a:graphicData uri="http://schemas.openxmlformats.org/presentationml/2006/ole">
            <p:oleObj spid="_x0000_s164882" name="Equation" r:id="rId5" imgW="4610100" imgH="1651000" progId="Equation.DSMT4">
              <p:embed/>
            </p:oleObj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4430713" y="3182938"/>
          <a:ext cx="3975100" cy="1854200"/>
        </p:xfrm>
        <a:graphic>
          <a:graphicData uri="http://schemas.openxmlformats.org/presentationml/2006/ole">
            <p:oleObj spid="_x0000_s164883" name="Equation" r:id="rId6" imgW="3975100" imgH="18542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196132" y="2564904"/>
            <a:ext cx="45159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Calibri" pitchFamily="34" charset="0"/>
              </a:rPr>
              <a:t>得与原方程组同解的线性方程组</a:t>
            </a:r>
            <a:endParaRPr lang="zh-CN" altLang="en-US" sz="2400" b="1" dirty="0">
              <a:latin typeface="Calibri" pitchFamily="34" charset="0"/>
            </a:endParaRPr>
          </a:p>
        </p:txBody>
      </p:sp>
      <p:graphicFrame>
        <p:nvGraphicFramePr>
          <p:cNvPr id="9830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4519535"/>
              </p:ext>
            </p:extLst>
          </p:nvPr>
        </p:nvGraphicFramePr>
        <p:xfrm>
          <a:off x="6732240" y="4149080"/>
          <a:ext cx="1409700" cy="430212"/>
        </p:xfrm>
        <a:graphic>
          <a:graphicData uri="http://schemas.openxmlformats.org/presentationml/2006/ole">
            <p:oleObj spid="_x0000_s166931" name="Equation" r:id="rId3" imgW="1409088" imgH="431613" progId="Equation.DSMT4">
              <p:embed/>
            </p:oleObj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1187624" y="260648"/>
          <a:ext cx="4356100" cy="1854200"/>
        </p:xfrm>
        <a:graphic>
          <a:graphicData uri="http://schemas.openxmlformats.org/presentationml/2006/ole">
            <p:oleObj spid="_x0000_s166932" name="Equation" r:id="rId4" imgW="4356100" imgH="1854200" progId="Equation.DSMT4">
              <p:embed/>
            </p:oleObj>
          </a:graphicData>
        </a:graphic>
      </p:graphicFrame>
      <p:graphicFrame>
        <p:nvGraphicFramePr>
          <p:cNvPr id="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8770009"/>
              </p:ext>
            </p:extLst>
          </p:nvPr>
        </p:nvGraphicFramePr>
        <p:xfrm>
          <a:off x="1181696" y="3501008"/>
          <a:ext cx="2509838" cy="1922463"/>
        </p:xfrm>
        <a:graphic>
          <a:graphicData uri="http://schemas.openxmlformats.org/presentationml/2006/ole">
            <p:oleObj spid="_x0000_s166933" name="Equation" r:id="rId5" imgW="2603500" imgH="1993900" progId="Equation.DSMT4">
              <p:embed/>
            </p:oleObj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3370490"/>
              </p:ext>
            </p:extLst>
          </p:nvPr>
        </p:nvGraphicFramePr>
        <p:xfrm>
          <a:off x="3563888" y="3356992"/>
          <a:ext cx="2681287" cy="1922463"/>
        </p:xfrm>
        <a:graphic>
          <a:graphicData uri="http://schemas.openxmlformats.org/presentationml/2006/ole">
            <p:oleObj spid="_x0000_s166934" name="Equation" r:id="rId6" imgW="2781300" imgH="1993900" progId="Equation.DSMT4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1514142"/>
              </p:ext>
            </p:extLst>
          </p:nvPr>
        </p:nvGraphicFramePr>
        <p:xfrm>
          <a:off x="3635896" y="1124744"/>
          <a:ext cx="1409700" cy="430212"/>
        </p:xfrm>
        <a:graphic>
          <a:graphicData uri="http://schemas.openxmlformats.org/presentationml/2006/ole">
            <p:oleObj spid="_x0000_s167945" name="Equation" r:id="rId3" imgW="1409088" imgH="431613" progId="Equation.DSMT4">
              <p:embed/>
            </p:oleObj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0802126"/>
              </p:ext>
            </p:extLst>
          </p:nvPr>
        </p:nvGraphicFramePr>
        <p:xfrm>
          <a:off x="755576" y="404664"/>
          <a:ext cx="2681287" cy="1922463"/>
        </p:xfrm>
        <a:graphic>
          <a:graphicData uri="http://schemas.openxmlformats.org/presentationml/2006/ole">
            <p:oleObj spid="_x0000_s167946" name="Equation" r:id="rId4" imgW="2781300" imgH="1993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7240" y="3320917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/>
              <a:t>通解为</a:t>
            </a:r>
            <a:endParaRPr lang="zh-CN" altLang="en-US" sz="28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3677522"/>
              </p:ext>
            </p:extLst>
          </p:nvPr>
        </p:nvGraphicFramePr>
        <p:xfrm>
          <a:off x="1937914" y="3104892"/>
          <a:ext cx="2751734" cy="1969489"/>
        </p:xfrm>
        <a:graphic>
          <a:graphicData uri="http://schemas.openxmlformats.org/presentationml/2006/ole">
            <p:oleObj spid="_x0000_s167947" name="Equation" r:id="rId5" imgW="1905000" imgH="1778000" progId="Equation.DSMT4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5356806"/>
              </p:ext>
            </p:extLst>
          </p:nvPr>
        </p:nvGraphicFramePr>
        <p:xfrm>
          <a:off x="5220072" y="260648"/>
          <a:ext cx="2681287" cy="2241550"/>
        </p:xfrm>
        <a:graphic>
          <a:graphicData uri="http://schemas.openxmlformats.org/presentationml/2006/ole">
            <p:oleObj spid="_x0000_s167948" name="Equation" r:id="rId6" imgW="2781300" imgH="2324100" progId="Equation.DSMT4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1140914"/>
              </p:ext>
            </p:extLst>
          </p:nvPr>
        </p:nvGraphicFramePr>
        <p:xfrm>
          <a:off x="4904060" y="3982161"/>
          <a:ext cx="1270000" cy="404812"/>
        </p:xfrm>
        <a:graphic>
          <a:graphicData uri="http://schemas.openxmlformats.org/presentationml/2006/ole">
            <p:oleObj spid="_x0000_s167949" name="Equation" r:id="rId7" imgW="1269449" imgH="406224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8819183"/>
              </p:ext>
            </p:extLst>
          </p:nvPr>
        </p:nvGraphicFramePr>
        <p:xfrm>
          <a:off x="3177480" y="3248909"/>
          <a:ext cx="190500" cy="1727200"/>
        </p:xfrm>
        <a:graphic>
          <a:graphicData uri="http://schemas.openxmlformats.org/presentationml/2006/ole">
            <p:oleObj spid="_x0000_s167950" name="Equation" r:id="rId8" imgW="190500" imgH="17272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4046192"/>
              </p:ext>
            </p:extLst>
          </p:nvPr>
        </p:nvGraphicFramePr>
        <p:xfrm>
          <a:off x="4041576" y="3176901"/>
          <a:ext cx="516350" cy="1728192"/>
        </p:xfrm>
        <a:graphic>
          <a:graphicData uri="http://schemas.openxmlformats.org/presentationml/2006/ole">
            <p:oleObj spid="_x0000_s167951" name="Equation" r:id="rId9" imgW="622300" imgH="2082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679659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04875" y="4216400"/>
          <a:ext cx="7650163" cy="2011363"/>
        </p:xfrm>
        <a:graphic>
          <a:graphicData uri="http://schemas.openxmlformats.org/presentationml/2006/ole">
            <p:oleObj spid="_x0000_s63498" name="Document" r:id="rId3" imgW="5208720" imgH="1373566" progId="Word.Document.8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692696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．方程组的解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27584" y="2924944"/>
          <a:ext cx="7700963" cy="1431925"/>
        </p:xfrm>
        <a:graphic>
          <a:graphicData uri="http://schemas.openxmlformats.org/presentationml/2006/ole">
            <p:oleObj spid="_x0000_s63499" name="Document" r:id="rId4" imgW="6099498" imgH="1135265" progId="Word.Document.8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043608" y="1268760"/>
          <a:ext cx="7446962" cy="1697038"/>
        </p:xfrm>
        <a:graphic>
          <a:graphicData uri="http://schemas.openxmlformats.org/presentationml/2006/ole">
            <p:oleObj spid="_x0000_s63500" name="文档" r:id="rId5" imgW="7460134" imgH="169782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47800" y="8382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0033CC"/>
                </a:solidFill>
                <a:latin typeface="宋体" pitchFamily="2" charset="-122"/>
              </a:rPr>
              <a:t>．方程组的系数矩阵与增广矩阵</a:t>
            </a:r>
            <a:r>
              <a:rPr lang="zh-CN" altLang="en-US" sz="2000"/>
              <a:t> 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979613" y="1268413"/>
          <a:ext cx="3097212" cy="1879600"/>
        </p:xfrm>
        <a:graphic>
          <a:graphicData uri="http://schemas.openxmlformats.org/presentationml/2006/ole">
            <p:oleObj spid="_x0000_s64527" r:id="rId3" imgW="1549400" imgH="939800" progId="Equation.DSMT4">
              <p:embed/>
            </p:oleObj>
          </a:graphicData>
        </a:graphic>
      </p:graphicFrame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371600" y="2057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矩阵</a:t>
            </a:r>
            <a:r>
              <a:rPr lang="zh-CN" altLang="en-US" sz="2000"/>
              <a:t> 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029200" y="1981200"/>
            <a:ext cx="379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称为方程组（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latin typeface="宋体" pitchFamily="2" charset="-122"/>
              </a:rPr>
              <a:t>）的</a:t>
            </a:r>
            <a:r>
              <a:rPr lang="zh-CN" altLang="en-US" sz="2000" b="1">
                <a:solidFill>
                  <a:schemeClr val="hlink"/>
                </a:solidFill>
                <a:latin typeface="宋体" pitchFamily="2" charset="-122"/>
              </a:rPr>
              <a:t>系数矩阵</a:t>
            </a:r>
            <a:r>
              <a:rPr lang="zh-CN" altLang="en-US" sz="2000">
                <a:latin typeface="宋体" pitchFamily="2" charset="-122"/>
              </a:rPr>
              <a:t>；</a:t>
            </a:r>
            <a:r>
              <a:rPr lang="zh-CN" altLang="en-US"/>
              <a:t> 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而矩阵</a:t>
            </a:r>
            <a:r>
              <a:rPr lang="zh-CN" altLang="en-US"/>
              <a:t> </a:t>
            </a: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2051050" y="3284538"/>
          <a:ext cx="3384550" cy="1831975"/>
        </p:xfrm>
        <a:graphic>
          <a:graphicData uri="http://schemas.openxmlformats.org/presentationml/2006/ole">
            <p:oleObj spid="_x0000_s64528" r:id="rId4" imgW="1739900" imgH="939800" progId="Equation.DSMT4">
              <p:embed/>
            </p:oleObj>
          </a:graphicData>
        </a:graphic>
      </p:graphicFrame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34000" y="40386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称为方程组（</a:t>
            </a:r>
            <a:r>
              <a:rPr lang="en-US" altLang="zh-CN" sz="2000" b="1">
                <a:latin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</a:rPr>
              <a:t>）的</a:t>
            </a:r>
            <a:r>
              <a:rPr lang="zh-CN" altLang="en-US" sz="2000" b="1">
                <a:solidFill>
                  <a:schemeClr val="hlink"/>
                </a:solidFill>
                <a:latin typeface="宋体" pitchFamily="2" charset="-122"/>
              </a:rPr>
              <a:t>增广矩阵</a:t>
            </a:r>
            <a:r>
              <a:rPr lang="zh-CN" altLang="en-US" sz="2000">
                <a:latin typeface="宋体" pitchFamily="2" charset="-122"/>
              </a:rPr>
              <a:t>．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3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3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3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3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21" grpId="0" autoUpdateAnimBg="0"/>
      <p:bldP spid="64522" grpId="0" autoUpdateAnimBg="0"/>
      <p:bldP spid="64523" grpId="0" autoUpdateAnimBg="0"/>
      <p:bldP spid="645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15616" y="1124744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．</a:t>
            </a:r>
            <a:r>
              <a:rPr lang="zh-CN" altLang="en-US" sz="2400" b="1" dirty="0">
                <a:solidFill>
                  <a:srgbClr val="0033CC"/>
                </a:solidFill>
                <a:latin typeface="宋体" pitchFamily="2" charset="-122"/>
              </a:rPr>
              <a:t>线性方程组的初等变换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899592" y="1700808"/>
          <a:ext cx="7346950" cy="1735137"/>
        </p:xfrm>
        <a:graphic>
          <a:graphicData uri="http://schemas.openxmlformats.org/presentationml/2006/ole">
            <p:oleObj spid="_x0000_s68615" name="文档" r:id="rId3" imgW="5552696" imgH="1314969" progId="Word.Document.8">
              <p:embed/>
            </p:oleObj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187624" y="3573016"/>
            <a:ext cx="74898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33CC"/>
                </a:solidFill>
                <a:latin typeface="宋体" pitchFamily="2" charset="-122"/>
              </a:rPr>
              <a:t>性质：</a:t>
            </a:r>
            <a:r>
              <a:rPr lang="zh-CN" altLang="en-US" sz="2400" b="1" dirty="0">
                <a:latin typeface="宋体" pitchFamily="2" charset="-122"/>
              </a:rPr>
              <a:t>线性方程组经初等变换后，得到的线性方程组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      与原线性方程组同解．</a:t>
            </a:r>
            <a:r>
              <a:rPr lang="zh-CN" altLang="en-US" b="1" dirty="0"/>
              <a:t>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99592" y="476672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二、消元法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2360" y="476672"/>
          <a:ext cx="914400" cy="828675"/>
        </p:xfrm>
        <a:graphic>
          <a:graphicData uri="http://schemas.openxmlformats.org/presentationml/2006/ole">
            <p:oleObj spid="_x0000_s68616" name="演示文稿" showAsIcon="1" r:id="rId4" imgW="914400" imgH="828675" progId="PowerPoint.Show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2" grpId="0" autoUpdateAnimBg="0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403648" y="1052736"/>
          <a:ext cx="4445000" cy="2160588"/>
        </p:xfrm>
        <a:graphic>
          <a:graphicData uri="http://schemas.openxmlformats.org/presentationml/2006/ole">
            <p:oleObj spid="_x0000_s70667" name="Equation" r:id="rId3" imgW="1943100" imgH="939800" progId="Equation.DSMT4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400800" y="1447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zh-CN" altLang="en-US" b="1"/>
              <a:t>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331640" y="3356992"/>
          <a:ext cx="4378325" cy="2166938"/>
        </p:xfrm>
        <a:graphic>
          <a:graphicData uri="http://schemas.openxmlformats.org/presentationml/2006/ole">
            <p:oleObj spid="_x0000_s70668" name="Equation" r:id="rId4" imgW="1905000" imgH="939800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16402" y="4347592"/>
            <a:ext cx="987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（２）</a:t>
            </a:r>
            <a:r>
              <a:rPr lang="zh-CN" altLang="en-US"/>
              <a:t>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04727" y="566544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其中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339752" y="5589240"/>
          <a:ext cx="5951538" cy="577850"/>
        </p:xfrm>
        <a:graphic>
          <a:graphicData uri="http://schemas.openxmlformats.org/presentationml/2006/ole">
            <p:oleObj spid="_x0000_s70669" name="Equation" r:id="rId5" imgW="2844800" imgH="279400" progId="Equation.DSMT4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576" y="404664"/>
            <a:ext cx="7161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．</a:t>
            </a:r>
            <a:r>
              <a:rPr lang="zh-CN" altLang="en-US" sz="2400" b="1" dirty="0">
                <a:solidFill>
                  <a:srgbClr val="0033CC"/>
                </a:solidFill>
                <a:latin typeface="宋体" pitchFamily="2" charset="-122"/>
              </a:rPr>
              <a:t>利用初等变换解一般</a:t>
            </a:r>
            <a:r>
              <a:rPr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线性方程组</a:t>
            </a:r>
            <a:endParaRPr lang="zh-CN" altLang="en-US" sz="2400" b="1" dirty="0">
              <a:solidFill>
                <a:srgbClr val="0033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" grpId="0"/>
      <p:bldP spid="8" grpId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1028"/>
          <p:cNvGraphicFramePr>
            <a:graphicFrameLocks noChangeAspect="1"/>
          </p:cNvGraphicFramePr>
          <p:nvPr/>
        </p:nvGraphicFramePr>
        <p:xfrm>
          <a:off x="1403648" y="1052736"/>
          <a:ext cx="5554663" cy="3657600"/>
        </p:xfrm>
        <a:graphic>
          <a:graphicData uri="http://schemas.openxmlformats.org/presentationml/2006/ole">
            <p:oleObj spid="_x0000_s72717" name="Equation" r:id="rId3" imgW="2603500" imgH="1828800" progId="Equation.DSMT4">
              <p:embed/>
            </p:oleObj>
          </a:graphicData>
        </a:graphic>
      </p:graphicFrame>
      <p:sp>
        <p:nvSpPr>
          <p:cNvPr id="72713" name="Text Box 1033"/>
          <p:cNvSpPr txBox="1">
            <a:spLocks noChangeArrowheads="1"/>
          </p:cNvSpPr>
          <p:nvPr/>
        </p:nvSpPr>
        <p:spPr bwMode="auto">
          <a:xfrm>
            <a:off x="7499648" y="2805336"/>
            <a:ext cx="114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sz="2400" b="1">
                <a:latin typeface="宋体" pitchFamily="2" charset="-122"/>
              </a:rPr>
              <a:t>4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zh-CN" altLang="en-US"/>
              <a:t> </a:t>
            </a:r>
          </a:p>
        </p:txBody>
      </p:sp>
      <p:graphicFrame>
        <p:nvGraphicFramePr>
          <p:cNvPr id="72714" name="Object 1034"/>
          <p:cNvGraphicFramePr>
            <a:graphicFrameLocks noChangeAspect="1"/>
          </p:cNvGraphicFramePr>
          <p:nvPr/>
        </p:nvGraphicFramePr>
        <p:xfrm>
          <a:off x="1784648" y="4938936"/>
          <a:ext cx="3960813" cy="501650"/>
        </p:xfrm>
        <a:graphic>
          <a:graphicData uri="http://schemas.openxmlformats.org/presentationml/2006/ole">
            <p:oleObj spid="_x0000_s72718" name="Equation" r:id="rId4" imgW="1803400" imgH="228600" progId="Equation.3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043608" y="404664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考察方程组的解的情况：</a:t>
            </a:r>
            <a:r>
              <a:rPr lang="zh-CN" altLang="en-US" dirty="0"/>
              <a:t> 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187624" y="1052736"/>
          <a:ext cx="7010400" cy="549275"/>
        </p:xfrm>
        <a:graphic>
          <a:graphicData uri="http://schemas.openxmlformats.org/presentationml/2006/ole">
            <p:oleObj spid="_x0000_s73743" name="Document" r:id="rId3" imgW="6194920" imgH="489581" progId="Word.Document.8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420987" y="1733773"/>
          <a:ext cx="6919912" cy="609600"/>
        </p:xfrm>
        <a:graphic>
          <a:graphicData uri="http://schemas.openxmlformats.org/presentationml/2006/ole">
            <p:oleObj spid="_x0000_s73744" name="Document" r:id="rId4" imgW="5812229" imgH="529959" progId="Word.Document.8">
              <p:embed/>
            </p:oleObj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588096" y="2381101"/>
            <a:ext cx="577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　若 </a:t>
            </a:r>
            <a:r>
              <a:rPr lang="en-US" altLang="zh-CN" sz="2000" b="1" dirty="0">
                <a:latin typeface="宋体" pitchFamily="2" charset="-122"/>
              </a:rPr>
              <a:t>r=n </a:t>
            </a:r>
            <a:r>
              <a:rPr lang="zh-CN" altLang="en-US" sz="2000" b="1" dirty="0">
                <a:latin typeface="宋体" pitchFamily="2" charset="-122"/>
              </a:rPr>
              <a:t>这时阶梯形方程组为</a:t>
            </a:r>
            <a:r>
              <a:rPr lang="zh-CN" altLang="en-US" sz="2000" dirty="0"/>
              <a:t> 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892896" y="2990701"/>
          <a:ext cx="3694113" cy="1836738"/>
        </p:xfrm>
        <a:graphic>
          <a:graphicData uri="http://schemas.openxmlformats.org/presentationml/2006/ole">
            <p:oleObj spid="_x0000_s73745" name="Equation" r:id="rId5" imgW="1892300" imgH="939800" progId="Equation.DSMT4">
              <p:embed/>
            </p:oleObj>
          </a:graphicData>
        </a:graphic>
      </p:graphicFrame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6007696" y="3752701"/>
            <a:ext cx="1284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（５）</a:t>
            </a:r>
            <a:r>
              <a:rPr lang="zh-CN" altLang="en-US"/>
              <a:t> 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746846" y="4973489"/>
          <a:ext cx="3889375" cy="488950"/>
        </p:xfrm>
        <a:graphic>
          <a:graphicData uri="http://schemas.openxmlformats.org/presentationml/2006/ole">
            <p:oleObj spid="_x0000_s73746" name="Equation" r:id="rId6" imgW="1816100" imgH="228600" progId="Equation.3">
              <p:embed/>
            </p:oleObj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691680" y="5517232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此时方程组有唯一解．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4" grpId="0" autoUpdateAnimBg="0"/>
      <p:bldP spid="7373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827584" y="548680"/>
          <a:ext cx="5384800" cy="444500"/>
        </p:xfrm>
        <a:graphic>
          <a:graphicData uri="http://schemas.openxmlformats.org/presentationml/2006/ole">
            <p:oleObj spid="_x0000_s87050" name="Document" r:id="rId3" imgW="2423160" imgH="202692" progId="Word.Document.8">
              <p:embed/>
            </p:oleObj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068388" y="1079500"/>
          <a:ext cx="7134225" cy="2635252"/>
        </p:xfrm>
        <a:graphic>
          <a:graphicData uri="http://schemas.openxmlformats.org/presentationml/2006/ole">
            <p:oleObj spid="_x0000_s87051" name="Equation" r:id="rId4" imgW="3060360" imgH="93960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1056184" y="3901480"/>
          <a:ext cx="5943600" cy="968375"/>
        </p:xfrm>
        <a:graphic>
          <a:graphicData uri="http://schemas.openxmlformats.org/presentationml/2006/ole">
            <p:oleObj spid="_x0000_s87052" name="Document" r:id="rId5" imgW="2346960" imgH="39319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.1">
  <a:themeElements>
    <a:clrScheme name="5.1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5.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/>
            </a:gs>
            <a:gs pos="100000">
              <a:srgbClr val="009900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Normal3" dir="r"/>
        </a:scene3d>
        <a:sp3d extrusionH="201600" prstMaterial="legacyMatte">
          <a:bevelT w="13500" h="13500" prst="angle"/>
          <a:bevelB w="13500" h="13500" prst="angle"/>
          <a:extrusionClr>
            <a:srgbClr val="0066CC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/>
            </a:gs>
            <a:gs pos="100000">
              <a:srgbClr val="009900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Normal3" dir="r"/>
        </a:scene3d>
        <a:sp3d extrusionH="201600" prstMaterial="legacyMatte">
          <a:bevelT w="13500" h="13500" prst="angle"/>
          <a:bevelB w="13500" h="13500" prst="angle"/>
          <a:extrusionClr>
            <a:srgbClr val="0066CC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5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雪莲花开">
  <a:themeElements>
    <a:clrScheme name="雪莲花开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雪莲花开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/>
            </a:gs>
            <a:gs pos="100000">
              <a:srgbClr val="009900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Normal3" dir="r"/>
        </a:scene3d>
        <a:sp3d extrusionH="201600" prstMaterial="legacyMatte">
          <a:bevelT w="13500" h="13500" prst="angle"/>
          <a:bevelB w="13500" h="13500" prst="angle"/>
          <a:extrusionClr>
            <a:srgbClr val="0066CC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/>
            </a:gs>
            <a:gs pos="100000">
              <a:srgbClr val="009900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Left"/>
          <a:lightRig rig="legacyNormal3" dir="r"/>
        </a:scene3d>
        <a:sp3d extrusionH="201600" prstMaterial="legacyMatte">
          <a:bevelT w="13500" h="13500" prst="angle"/>
          <a:bevelB w="13500" h="13500" prst="angle"/>
          <a:extrusionClr>
            <a:srgbClr val="0066CC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雪莲花开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雪莲花开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雪莲花开 3">
    <a:dk1>
      <a:srgbClr val="000000"/>
    </a:dk1>
    <a:lt1>
      <a:srgbClr val="FFFFCC"/>
    </a:lt1>
    <a:dk2>
      <a:srgbClr val="808000"/>
    </a:dk2>
    <a:lt2>
      <a:srgbClr val="808000"/>
    </a:lt2>
    <a:accent1>
      <a:srgbClr val="339933"/>
    </a:accent1>
    <a:accent2>
      <a:srgbClr val="800000"/>
    </a:accent2>
    <a:accent3>
      <a:srgbClr val="FFFFE2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230</Words>
  <Application>Microsoft Office PowerPoint</Application>
  <PresentationFormat>全屏显示(4:3)</PresentationFormat>
  <Paragraphs>45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5.1</vt:lpstr>
      <vt:lpstr>雪莲花开</vt:lpstr>
      <vt:lpstr>Microsoft Office PowerPoint 97-2003 演示文稿</vt:lpstr>
      <vt:lpstr>Equation</vt:lpstr>
      <vt:lpstr>Document</vt:lpstr>
      <vt:lpstr>文档</vt:lpstr>
      <vt:lpstr>MathType 6.0 Equation</vt:lpstr>
      <vt:lpstr>演示文稿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xfyym</dc:creator>
  <cp:lastModifiedBy>上海大学</cp:lastModifiedBy>
  <cp:revision>101</cp:revision>
  <dcterms:created xsi:type="dcterms:W3CDTF">2004-10-01T12:11:34Z</dcterms:created>
  <dcterms:modified xsi:type="dcterms:W3CDTF">2017-05-01T14:17:12Z</dcterms:modified>
</cp:coreProperties>
</file>