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86" r:id="rId2"/>
    <p:sldId id="288" r:id="rId3"/>
    <p:sldId id="257" r:id="rId4"/>
    <p:sldId id="274" r:id="rId5"/>
    <p:sldId id="275" r:id="rId6"/>
    <p:sldId id="258" r:id="rId7"/>
    <p:sldId id="278" r:id="rId8"/>
    <p:sldId id="282" r:id="rId9"/>
    <p:sldId id="283" r:id="rId10"/>
    <p:sldId id="284" r:id="rId11"/>
    <p:sldId id="28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66FF"/>
    <a:srgbClr val="808000"/>
    <a:srgbClr val="006600"/>
    <a:srgbClr val="FF9900"/>
    <a:srgbClr val="800080"/>
    <a:srgbClr val="00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2787"/>
    <p:restoredTop sz="90952" autoAdjust="0"/>
  </p:normalViewPr>
  <p:slideViewPr>
    <p:cSldViewPr>
      <p:cViewPr varScale="1">
        <p:scale>
          <a:sx n="103" d="100"/>
          <a:sy n="103" d="100"/>
        </p:scale>
        <p:origin x="-1194" y="-96"/>
      </p:cViewPr>
      <p:guideLst>
        <p:guide orient="horz" pos="1776"/>
        <p:guide pos="1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4.wmf"/><Relationship Id="rId16" Type="http://schemas.openxmlformats.org/officeDocument/2006/relationships/image" Target="../media/image64.wmf"/><Relationship Id="rId1" Type="http://schemas.openxmlformats.org/officeDocument/2006/relationships/image" Target="../media/image2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emf"/><Relationship Id="rId1" Type="http://schemas.openxmlformats.org/officeDocument/2006/relationships/image" Target="../media/image12.wmf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wmf"/><Relationship Id="rId9" Type="http://schemas.openxmlformats.org/officeDocument/2006/relationships/image" Target="../media/image29.emf"/><Relationship Id="rId14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18" Type="http://schemas.openxmlformats.org/officeDocument/2006/relationships/oleObject" Target="../embeddings/oleObject6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6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PowerPoint_97-2003_____1.ppt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619672" y="836712"/>
          <a:ext cx="2411412" cy="1417637"/>
        </p:xfrm>
        <a:graphic>
          <a:graphicData uri="http://schemas.openxmlformats.org/presentationml/2006/ole">
            <p:oleObj spid="_x0000_s60429" name="Equation" r:id="rId3" imgW="1218671" imgH="710891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80112" y="836712"/>
          <a:ext cx="1384300" cy="1346200"/>
        </p:xfrm>
        <a:graphic>
          <a:graphicData uri="http://schemas.openxmlformats.org/presentationml/2006/ole">
            <p:oleObj spid="_x0000_s60430" name="Equation" r:id="rId4" imgW="1384300" imgH="13462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19672" y="2708920"/>
          <a:ext cx="4089400" cy="1333500"/>
        </p:xfrm>
        <a:graphic>
          <a:graphicData uri="http://schemas.openxmlformats.org/presentationml/2006/ole">
            <p:oleObj spid="_x0000_s60431" name="Equation" r:id="rId5" imgW="4089400" imgH="1333500" progId="Equation.DSMT4">
              <p:embed/>
            </p:oleObj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2195736" y="4509120"/>
          <a:ext cx="2641600" cy="1333500"/>
        </p:xfrm>
        <a:graphic>
          <a:graphicData uri="http://schemas.openxmlformats.org/presentationml/2006/ole">
            <p:oleObj spid="_x0000_s60432" name="Equation" r:id="rId6" imgW="2641600" imgH="13335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14400" y="889000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     </a:t>
            </a:r>
            <a:r>
              <a:rPr lang="zh-CN" altLang="en-US" sz="2800" b="1"/>
              <a:t>反之，由有限个向量所组成的向量组可以构成一个矩阵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42988" y="2024063"/>
          <a:ext cx="7467600" cy="952500"/>
        </p:xfrm>
        <a:graphic>
          <a:graphicData uri="http://schemas.openxmlformats.org/presentationml/2006/ole">
            <p:oleObj spid="_x0000_s56330" name="Equation" r:id="rId3" imgW="7467600" imgH="952500" progId="Equation.DSMT4">
              <p:embed/>
            </p:oleObj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955675" y="3835400"/>
          <a:ext cx="4216400" cy="1574800"/>
        </p:xfrm>
        <a:graphic>
          <a:graphicData uri="http://schemas.openxmlformats.org/presentationml/2006/ole">
            <p:oleObj spid="_x0000_s56331" name="Equation" r:id="rId4" imgW="4216400" imgH="1574800" progId="Equation.3">
              <p:embed/>
            </p:oleObj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5519738" y="3657600"/>
          <a:ext cx="1778000" cy="2133600"/>
        </p:xfrm>
        <a:graphic>
          <a:graphicData uri="http://schemas.openxmlformats.org/presentationml/2006/ole">
            <p:oleObj spid="_x0000_s56332" name="Equation" r:id="rId5" imgW="56855160" imgH="68262480" progId="Equation.3">
              <p:embed/>
            </p:oleObj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3054350" y="3162300"/>
          <a:ext cx="2705100" cy="431800"/>
        </p:xfrm>
        <a:graphic>
          <a:graphicData uri="http://schemas.openxmlformats.org/presentationml/2006/ole">
            <p:oleObj spid="_x0000_s56333" name="Equation" r:id="rId6" imgW="86508000" imgH="1380492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043608" y="404664"/>
          <a:ext cx="2411412" cy="1417637"/>
        </p:xfrm>
        <a:graphic>
          <a:graphicData uri="http://schemas.openxmlformats.org/presentationml/2006/ole">
            <p:oleObj spid="_x0000_s75812" name="Equation" r:id="rId3" imgW="1218671" imgH="710891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55576" y="3501008"/>
          <a:ext cx="4089400" cy="1333500"/>
        </p:xfrm>
        <a:graphic>
          <a:graphicData uri="http://schemas.openxmlformats.org/presentationml/2006/ole">
            <p:oleObj spid="_x0000_s75813" name="Equation" r:id="rId4" imgW="4089400" imgH="1333500" progId="Equation.DSMT4">
              <p:embed/>
            </p:oleObj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971600" y="1988840"/>
          <a:ext cx="2641600" cy="1333500"/>
        </p:xfrm>
        <a:graphic>
          <a:graphicData uri="http://schemas.openxmlformats.org/presentationml/2006/ole">
            <p:oleObj spid="_x0000_s75814" name="Equation" r:id="rId5" imgW="2641600" imgH="13335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122738" y="765175"/>
          <a:ext cx="973137" cy="533400"/>
        </p:xfrm>
        <a:graphic>
          <a:graphicData uri="http://schemas.openxmlformats.org/presentationml/2006/ole">
            <p:oleObj spid="_x0000_s75815" name="Equation" r:id="rId6" imgW="1028254" imgH="533169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220072" y="332656"/>
          <a:ext cx="1765300" cy="1346200"/>
        </p:xfrm>
        <a:graphic>
          <a:graphicData uri="http://schemas.openxmlformats.org/presentationml/2006/ole">
            <p:oleObj spid="_x0000_s75816" name="Equation" r:id="rId7" imgW="1765300" imgH="13462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292080" y="404664"/>
          <a:ext cx="1612900" cy="368300"/>
        </p:xfrm>
        <a:graphic>
          <a:graphicData uri="http://schemas.openxmlformats.org/presentationml/2006/ole">
            <p:oleObj spid="_x0000_s75817" name="Equation" r:id="rId8" imgW="1612900" imgH="3683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292080" y="836712"/>
          <a:ext cx="1612900" cy="368300"/>
        </p:xfrm>
        <a:graphic>
          <a:graphicData uri="http://schemas.openxmlformats.org/presentationml/2006/ole">
            <p:oleObj spid="_x0000_s75818" name="Equation" r:id="rId9" imgW="1612900" imgH="3683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292080" y="1268760"/>
          <a:ext cx="1638300" cy="368300"/>
        </p:xfrm>
        <a:graphic>
          <a:graphicData uri="http://schemas.openxmlformats.org/presentationml/2006/ole">
            <p:oleObj spid="_x0000_s75819" name="Equation" r:id="rId10" imgW="1638300" imgH="3683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020272" y="1340768"/>
          <a:ext cx="596900" cy="279400"/>
        </p:xfrm>
        <a:graphic>
          <a:graphicData uri="http://schemas.openxmlformats.org/presentationml/2006/ole">
            <p:oleObj spid="_x0000_s75820" name="Equation" r:id="rId11" imgW="596900" imgH="279400" progId="Equation.DSMT4">
              <p:embed/>
            </p:oleObj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5148064" y="1988840"/>
          <a:ext cx="2413000" cy="381000"/>
        </p:xfrm>
        <a:graphic>
          <a:graphicData uri="http://schemas.openxmlformats.org/presentationml/2006/ole">
            <p:oleObj spid="_x0000_s75821" name="Equation" r:id="rId12" imgW="2413000" imgH="381000" progId="Equation.DSMT4">
              <p:embed/>
            </p:oleObj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5148064" y="2420888"/>
          <a:ext cx="2463800" cy="381000"/>
        </p:xfrm>
        <a:graphic>
          <a:graphicData uri="http://schemas.openxmlformats.org/presentationml/2006/ole">
            <p:oleObj spid="_x0000_s75822" name="Equation" r:id="rId13" imgW="2463800" imgH="381000" progId="Equation.DSMT4">
              <p:embed/>
            </p:oleObj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5148064" y="2852936"/>
          <a:ext cx="2476500" cy="381000"/>
        </p:xfrm>
        <a:graphic>
          <a:graphicData uri="http://schemas.openxmlformats.org/presentationml/2006/ole">
            <p:oleObj spid="_x0000_s75823" name="Equation" r:id="rId14" imgW="2476500" imgH="38100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884368" y="332656"/>
          <a:ext cx="901700" cy="1346200"/>
        </p:xfrm>
        <a:graphic>
          <a:graphicData uri="http://schemas.openxmlformats.org/presentationml/2006/ole">
            <p:oleObj spid="_x0000_s75824" name="Equation" r:id="rId15" imgW="901700" imgH="13462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575300" y="3924300"/>
          <a:ext cx="1676400" cy="381000"/>
        </p:xfrm>
        <a:graphic>
          <a:graphicData uri="http://schemas.openxmlformats.org/presentationml/2006/ole">
            <p:oleObj spid="_x0000_s75825" name="Equation" r:id="rId16" imgW="1676400" imgH="381000" progId="Equation.DSMT4">
              <p:embed/>
            </p:oleObj>
          </a:graphicData>
        </a:graphic>
      </p:graphicFrame>
      <p:graphicFrame>
        <p:nvGraphicFramePr>
          <p:cNvPr id="757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6768422"/>
              </p:ext>
            </p:extLst>
          </p:nvPr>
        </p:nvGraphicFramePr>
        <p:xfrm>
          <a:off x="5435600" y="4648200"/>
          <a:ext cx="2133600" cy="431800"/>
        </p:xfrm>
        <a:graphic>
          <a:graphicData uri="http://schemas.openxmlformats.org/presentationml/2006/ole">
            <p:oleObj spid="_x0000_s75826" name="Equation" r:id="rId17" imgW="2133600" imgH="431800" progId="Equation.DSMT4">
              <p:embed/>
            </p:oleObj>
          </a:graphicData>
        </a:graphic>
      </p:graphicFrame>
      <p:graphicFrame>
        <p:nvGraphicFramePr>
          <p:cNvPr id="75827" name="Object 51"/>
          <p:cNvGraphicFramePr>
            <a:graphicFrameLocks noChangeAspect="1"/>
          </p:cNvGraphicFramePr>
          <p:nvPr/>
        </p:nvGraphicFramePr>
        <p:xfrm>
          <a:off x="1071538" y="5286388"/>
          <a:ext cx="3035785" cy="477855"/>
        </p:xfrm>
        <a:graphic>
          <a:graphicData uri="http://schemas.openxmlformats.org/presentationml/2006/ole">
            <p:oleObj spid="_x0000_s75827" name="Equation" r:id="rId18" imgW="2743200" imgH="4316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5" descr="C:\Users\math\Pictures\003(2).jpg"/>
          <p:cNvPicPr>
            <a:picLocks noChangeAspect="1" noChangeArrowheads="1"/>
          </p:cNvPicPr>
          <p:nvPr/>
        </p:nvPicPr>
        <p:blipFill>
          <a:blip r:embed="rId3" cstate="print">
            <a:lum bright="8000" contrast="-6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341438"/>
            <a:ext cx="75438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维向量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3492500" y="4365625"/>
            <a:ext cx="2592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上海大学数学系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2937162"/>
              </p:ext>
            </p:extLst>
          </p:nvPr>
        </p:nvGraphicFramePr>
        <p:xfrm>
          <a:off x="6732240" y="1628800"/>
          <a:ext cx="914400" cy="792163"/>
        </p:xfrm>
        <a:graphic>
          <a:graphicData uri="http://schemas.openxmlformats.org/presentationml/2006/ole">
            <p:oleObj spid="_x0000_s76804" name="演示文稿" showAsIcon="1" r:id="rId4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14400" y="1714500"/>
            <a:ext cx="1219200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定义：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1477963" y="1874838"/>
          <a:ext cx="6451600" cy="1358900"/>
        </p:xfrm>
        <a:graphic>
          <a:graphicData uri="http://schemas.openxmlformats.org/presentationml/2006/ole">
            <p:oleObj spid="_x0000_s5150" name="Equation" r:id="rId3" imgW="6451600" imgH="1358900" progId="Equation.DSMT4">
              <p:embed/>
            </p:oleObj>
          </a:graphicData>
        </a:graphic>
      </p:graphicFrame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752600" y="4411663"/>
            <a:ext cx="5360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3300"/>
                </a:solidFill>
                <a:latin typeface="黑体" pitchFamily="2" charset="-122"/>
                <a:ea typeface="黑体" pitchFamily="2" charset="-122"/>
              </a:rPr>
              <a:t>分量全为复数的向量称为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复向量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 b="1">
              <a:solidFill>
                <a:srgbClr val="00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1752600" y="3567113"/>
            <a:ext cx="553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3300"/>
                </a:solidFill>
                <a:ea typeface="黑体" pitchFamily="2" charset="-122"/>
              </a:rPr>
              <a:t>分量全为实数的向量称为</a:t>
            </a:r>
            <a:r>
              <a:rPr lang="zh-CN" altLang="en-US" sz="2800" b="1" dirty="0">
                <a:ea typeface="黑体" pitchFamily="2" charset="-122"/>
              </a:rPr>
              <a:t>实向量</a:t>
            </a:r>
            <a:r>
              <a:rPr lang="zh-CN" altLang="en-US" sz="2800" b="1" dirty="0">
                <a:solidFill>
                  <a:srgbClr val="003300"/>
                </a:solidFill>
                <a:ea typeface="黑体" pitchFamily="2" charset="-122"/>
              </a:rPr>
              <a:t>，</a:t>
            </a:r>
          </a:p>
        </p:txBody>
      </p:sp>
      <p:sp>
        <p:nvSpPr>
          <p:cNvPr id="5146" name="Text Box 26"/>
          <p:cNvSpPr txBox="1">
            <a:spLocks noGrp="1" noChangeArrowheads="1"/>
          </p:cNvSpPr>
          <p:nvPr>
            <p:ph type="title"/>
          </p:nvPr>
        </p:nvSpPr>
        <p:spPr>
          <a:xfrm>
            <a:off x="819150" y="609600"/>
            <a:ext cx="7772400" cy="1143000"/>
          </a:xfrm>
          <a:noFill/>
          <a:ln/>
        </p:spPr>
        <p:txBody>
          <a:bodyPr/>
          <a:lstStyle/>
          <a:p>
            <a:r>
              <a:rPr lang="zh-CN" altLang="en-US">
                <a:latin typeface="黑体" pitchFamily="2" charset="-122"/>
              </a:rPr>
              <a:t>一、  维向量的概念</a:t>
            </a:r>
          </a:p>
        </p:txBody>
      </p:sp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2019300" y="1009650"/>
          <a:ext cx="403225" cy="425450"/>
        </p:xfrm>
        <a:graphic>
          <a:graphicData uri="http://schemas.openxmlformats.org/presentationml/2006/ole">
            <p:oleObj spid="_x0000_s5151" name="Equation" r:id="rId4" imgW="7299000" imgH="77090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42" grpId="0" autoUpdateAnimBg="0"/>
      <p:bldP spid="51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Text Box 1035"/>
          <p:cNvSpPr txBox="1">
            <a:spLocks noChangeArrowheads="1"/>
          </p:cNvSpPr>
          <p:nvPr/>
        </p:nvSpPr>
        <p:spPr bwMode="auto">
          <a:xfrm>
            <a:off x="904875" y="11572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/>
              <a:t>例如</a:t>
            </a:r>
          </a:p>
        </p:txBody>
      </p:sp>
      <p:graphicFrame>
        <p:nvGraphicFramePr>
          <p:cNvPr id="29708" name="Object 1036"/>
          <p:cNvGraphicFramePr>
            <a:graphicFrameLocks noChangeAspect="1"/>
          </p:cNvGraphicFramePr>
          <p:nvPr/>
        </p:nvGraphicFramePr>
        <p:xfrm>
          <a:off x="1066800" y="2197100"/>
          <a:ext cx="1752600" cy="393700"/>
        </p:xfrm>
        <a:graphic>
          <a:graphicData uri="http://schemas.openxmlformats.org/presentationml/2006/ole">
            <p:oleObj spid="_x0000_s29712" name="Equation" r:id="rId3" imgW="1752600" imgH="393700" progId="Equation.3">
              <p:embed/>
            </p:oleObj>
          </a:graphicData>
        </a:graphic>
      </p:graphicFrame>
      <p:graphicFrame>
        <p:nvGraphicFramePr>
          <p:cNvPr id="29709" name="Object 1037"/>
          <p:cNvGraphicFramePr>
            <a:graphicFrameLocks noChangeAspect="1"/>
          </p:cNvGraphicFramePr>
          <p:nvPr/>
        </p:nvGraphicFramePr>
        <p:xfrm>
          <a:off x="1066800" y="3309938"/>
          <a:ext cx="4254500" cy="393700"/>
        </p:xfrm>
        <a:graphic>
          <a:graphicData uri="http://schemas.openxmlformats.org/presentationml/2006/ole">
            <p:oleObj spid="_x0000_s29713" name="Equation" r:id="rId4" imgW="4254500" imgH="393700" progId="Equation.3">
              <p:embed/>
            </p:oleObj>
          </a:graphicData>
        </a:graphic>
      </p:graphicFrame>
      <p:grpSp>
        <p:nvGrpSpPr>
          <p:cNvPr id="29731" name="Group 1059"/>
          <p:cNvGrpSpPr>
            <a:grpSpLocks/>
          </p:cNvGrpSpPr>
          <p:nvPr/>
        </p:nvGrpSpPr>
        <p:grpSpPr bwMode="auto">
          <a:xfrm>
            <a:off x="3810000" y="2035175"/>
            <a:ext cx="4724400" cy="519113"/>
            <a:chOff x="2400" y="1282"/>
            <a:chExt cx="2976" cy="327"/>
          </a:xfrm>
        </p:grpSpPr>
        <p:sp>
          <p:nvSpPr>
            <p:cNvPr id="29710" name="Line 1038"/>
            <p:cNvSpPr>
              <a:spLocks noChangeShapeType="1"/>
            </p:cNvSpPr>
            <p:nvPr/>
          </p:nvSpPr>
          <p:spPr bwMode="auto">
            <a:xfrm>
              <a:off x="2400" y="1480"/>
              <a:ext cx="1761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1" name="Text Box 1039"/>
            <p:cNvSpPr txBox="1">
              <a:spLocks noChangeArrowheads="1"/>
            </p:cNvSpPr>
            <p:nvPr/>
          </p:nvSpPr>
          <p:spPr bwMode="auto">
            <a:xfrm>
              <a:off x="4248" y="1282"/>
              <a:ext cx="1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>
                  <a:solidFill>
                    <a:srgbClr val="3333FF"/>
                  </a:solidFill>
                </a:rPr>
                <a:t>n</a:t>
              </a:r>
              <a:r>
                <a:rPr lang="zh-CN" altLang="en-US" sz="2800" b="1">
                  <a:solidFill>
                    <a:srgbClr val="3333FF"/>
                  </a:solidFill>
                </a:rPr>
                <a:t>维实向量</a:t>
              </a:r>
            </a:p>
          </p:txBody>
        </p:sp>
      </p:grpSp>
      <p:grpSp>
        <p:nvGrpSpPr>
          <p:cNvPr id="29732" name="Group 1060"/>
          <p:cNvGrpSpPr>
            <a:grpSpLocks/>
          </p:cNvGrpSpPr>
          <p:nvPr/>
        </p:nvGrpSpPr>
        <p:grpSpPr bwMode="auto">
          <a:xfrm>
            <a:off x="5538788" y="3157538"/>
            <a:ext cx="2995612" cy="519112"/>
            <a:chOff x="3489" y="1989"/>
            <a:chExt cx="1887" cy="327"/>
          </a:xfrm>
        </p:grpSpPr>
        <p:sp>
          <p:nvSpPr>
            <p:cNvPr id="29714" name="Line 1042"/>
            <p:cNvSpPr>
              <a:spLocks noChangeShapeType="1"/>
            </p:cNvSpPr>
            <p:nvPr/>
          </p:nvSpPr>
          <p:spPr bwMode="auto">
            <a:xfrm>
              <a:off x="3489" y="2187"/>
              <a:ext cx="67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5" name="Text Box 1043"/>
            <p:cNvSpPr txBox="1">
              <a:spLocks noChangeArrowheads="1"/>
            </p:cNvSpPr>
            <p:nvPr/>
          </p:nvSpPr>
          <p:spPr bwMode="auto">
            <a:xfrm>
              <a:off x="4248" y="1989"/>
              <a:ext cx="1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>
                  <a:solidFill>
                    <a:srgbClr val="3333FF"/>
                  </a:solidFill>
                </a:rPr>
                <a:t>n</a:t>
              </a:r>
              <a:r>
                <a:rPr lang="zh-CN" altLang="en-US" sz="2800" b="1">
                  <a:solidFill>
                    <a:srgbClr val="3333FF"/>
                  </a:solidFill>
                </a:rPr>
                <a:t>维复向量</a:t>
              </a:r>
            </a:p>
          </p:txBody>
        </p:sp>
      </p:grpSp>
      <p:grpSp>
        <p:nvGrpSpPr>
          <p:cNvPr id="29730" name="Group 1058"/>
          <p:cNvGrpSpPr>
            <a:grpSpLocks/>
          </p:cNvGrpSpPr>
          <p:nvPr/>
        </p:nvGrpSpPr>
        <p:grpSpPr bwMode="auto">
          <a:xfrm>
            <a:off x="990600" y="3690938"/>
            <a:ext cx="1843088" cy="1947862"/>
            <a:chOff x="624" y="2325"/>
            <a:chExt cx="1161" cy="1227"/>
          </a:xfrm>
        </p:grpSpPr>
        <p:sp>
          <p:nvSpPr>
            <p:cNvPr id="29717" name="Line 1045"/>
            <p:cNvSpPr>
              <a:spLocks noChangeShapeType="1"/>
            </p:cNvSpPr>
            <p:nvPr/>
          </p:nvSpPr>
          <p:spPr bwMode="auto">
            <a:xfrm>
              <a:off x="780" y="2325"/>
              <a:ext cx="456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1" name="Line 1049"/>
            <p:cNvSpPr>
              <a:spLocks noChangeShapeType="1"/>
            </p:cNvSpPr>
            <p:nvPr/>
          </p:nvSpPr>
          <p:spPr bwMode="auto">
            <a:xfrm>
              <a:off x="1008" y="2325"/>
              <a:ext cx="0" cy="86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4" name="Text Box 1052"/>
            <p:cNvSpPr txBox="1">
              <a:spLocks noChangeArrowheads="1"/>
            </p:cNvSpPr>
            <p:nvPr/>
          </p:nvSpPr>
          <p:spPr bwMode="auto">
            <a:xfrm>
              <a:off x="624" y="3189"/>
              <a:ext cx="1161" cy="363"/>
            </a:xfrm>
            <a:prstGeom prst="rect">
              <a:avLst/>
            </a:prstGeom>
            <a:noFill/>
            <a:ln w="57150" cmpd="thinThick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>
                  <a:solidFill>
                    <a:srgbClr val="003300"/>
                  </a:solidFill>
                </a:rPr>
                <a:t>第</a:t>
              </a:r>
              <a:r>
                <a:rPr lang="en-US" altLang="zh-CN" sz="2800" b="1">
                  <a:solidFill>
                    <a:srgbClr val="003300"/>
                  </a:solidFill>
                </a:rPr>
                <a:t>1</a:t>
              </a:r>
              <a:r>
                <a:rPr lang="zh-CN" altLang="en-US" sz="2800" b="1">
                  <a:solidFill>
                    <a:srgbClr val="003300"/>
                  </a:solidFill>
                </a:rPr>
                <a:t>个分量</a:t>
              </a:r>
            </a:p>
          </p:txBody>
        </p:sp>
      </p:grpSp>
      <p:grpSp>
        <p:nvGrpSpPr>
          <p:cNvPr id="29729" name="Group 1057"/>
          <p:cNvGrpSpPr>
            <a:grpSpLocks/>
          </p:cNvGrpSpPr>
          <p:nvPr/>
        </p:nvGrpSpPr>
        <p:grpSpPr bwMode="auto">
          <a:xfrm>
            <a:off x="3562350" y="3690938"/>
            <a:ext cx="2416175" cy="1490662"/>
            <a:chOff x="2244" y="2325"/>
            <a:chExt cx="1522" cy="939"/>
          </a:xfrm>
        </p:grpSpPr>
        <p:sp>
          <p:nvSpPr>
            <p:cNvPr id="29720" name="Line 1048"/>
            <p:cNvSpPr>
              <a:spLocks noChangeShapeType="1"/>
            </p:cNvSpPr>
            <p:nvPr/>
          </p:nvSpPr>
          <p:spPr bwMode="auto">
            <a:xfrm>
              <a:off x="2244" y="2325"/>
              <a:ext cx="1008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3" name="Line 1051"/>
            <p:cNvSpPr>
              <a:spLocks noChangeShapeType="1"/>
            </p:cNvSpPr>
            <p:nvPr/>
          </p:nvSpPr>
          <p:spPr bwMode="auto">
            <a:xfrm>
              <a:off x="3024" y="2325"/>
              <a:ext cx="0" cy="576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5" name="Text Box 1053"/>
            <p:cNvSpPr txBox="1">
              <a:spLocks noChangeArrowheads="1"/>
            </p:cNvSpPr>
            <p:nvPr/>
          </p:nvSpPr>
          <p:spPr bwMode="auto">
            <a:xfrm>
              <a:off x="2592" y="2901"/>
              <a:ext cx="1174" cy="363"/>
            </a:xfrm>
            <a:prstGeom prst="rect">
              <a:avLst/>
            </a:prstGeom>
            <a:noFill/>
            <a:ln w="57150" cmpd="thinThick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>
                  <a:solidFill>
                    <a:srgbClr val="003300"/>
                  </a:solidFill>
                </a:rPr>
                <a:t>第</a:t>
              </a:r>
              <a:r>
                <a:rPr lang="en-US" altLang="zh-CN" sz="2800" b="1">
                  <a:solidFill>
                    <a:srgbClr val="003300"/>
                  </a:solidFill>
                </a:rPr>
                <a:t>n</a:t>
              </a:r>
              <a:r>
                <a:rPr lang="zh-CN" altLang="en-US" sz="2800" b="1">
                  <a:solidFill>
                    <a:srgbClr val="003300"/>
                  </a:solidFill>
                </a:rPr>
                <a:t>个分量</a:t>
              </a:r>
            </a:p>
          </p:txBody>
        </p:sp>
      </p:grpSp>
      <p:grpSp>
        <p:nvGrpSpPr>
          <p:cNvPr id="29728" name="Group 1056"/>
          <p:cNvGrpSpPr>
            <a:grpSpLocks/>
          </p:cNvGrpSpPr>
          <p:nvPr/>
        </p:nvGrpSpPr>
        <p:grpSpPr bwMode="auto">
          <a:xfrm>
            <a:off x="1905000" y="3690938"/>
            <a:ext cx="1843088" cy="1185862"/>
            <a:chOff x="1200" y="2325"/>
            <a:chExt cx="1161" cy="747"/>
          </a:xfrm>
        </p:grpSpPr>
        <p:sp>
          <p:nvSpPr>
            <p:cNvPr id="29719" name="Line 1047"/>
            <p:cNvSpPr>
              <a:spLocks noChangeShapeType="1"/>
            </p:cNvSpPr>
            <p:nvPr/>
          </p:nvSpPr>
          <p:spPr bwMode="auto">
            <a:xfrm>
              <a:off x="1380" y="2325"/>
              <a:ext cx="48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2" name="Line 1050"/>
            <p:cNvSpPr>
              <a:spLocks noChangeShapeType="1"/>
            </p:cNvSpPr>
            <p:nvPr/>
          </p:nvSpPr>
          <p:spPr bwMode="auto">
            <a:xfrm>
              <a:off x="1632" y="2325"/>
              <a:ext cx="0" cy="38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6" name="Text Box 1054"/>
            <p:cNvSpPr txBox="1">
              <a:spLocks noChangeArrowheads="1"/>
            </p:cNvSpPr>
            <p:nvPr/>
          </p:nvSpPr>
          <p:spPr bwMode="auto">
            <a:xfrm>
              <a:off x="1200" y="2709"/>
              <a:ext cx="1161" cy="363"/>
            </a:xfrm>
            <a:prstGeom prst="rect">
              <a:avLst/>
            </a:prstGeom>
            <a:noFill/>
            <a:ln w="57150" cmpd="thinThick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>
                  <a:solidFill>
                    <a:srgbClr val="003300"/>
                  </a:solidFill>
                </a:rPr>
                <a:t>第</a:t>
              </a:r>
              <a:r>
                <a:rPr lang="en-US" altLang="zh-CN" sz="2800" b="1">
                  <a:solidFill>
                    <a:srgbClr val="003300"/>
                  </a:solidFill>
                </a:rPr>
                <a:t>2</a:t>
              </a:r>
              <a:r>
                <a:rPr lang="zh-CN" altLang="en-US" sz="2800" b="1">
                  <a:solidFill>
                    <a:srgbClr val="003300"/>
                  </a:solidFill>
                </a:rPr>
                <a:t>个分量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3752850" y="2630488"/>
          <a:ext cx="1257300" cy="1803400"/>
        </p:xfrm>
        <a:graphic>
          <a:graphicData uri="http://schemas.openxmlformats.org/presentationml/2006/ole">
            <p:oleObj spid="_x0000_s30765" name="Equation" r:id="rId3" imgW="1257300" imgH="1803400" progId="Equation.DSMT4">
              <p:embed/>
            </p:oleObj>
          </a:graphicData>
        </a:graphic>
      </p:graphicFrame>
      <p:sp>
        <p:nvSpPr>
          <p:cNvPr id="30749" name="Rectangle 29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772400" cy="1143000"/>
          </a:xfrm>
        </p:spPr>
        <p:txBody>
          <a:bodyPr/>
          <a:lstStyle/>
          <a:p>
            <a:r>
              <a:rPr lang="zh-CN" altLang="en-US"/>
              <a:t>二、   维向量的表示方法</a:t>
            </a:r>
          </a:p>
        </p:txBody>
      </p:sp>
      <p:grpSp>
        <p:nvGrpSpPr>
          <p:cNvPr id="30753" name="Group 33"/>
          <p:cNvGrpSpPr>
            <a:grpSpLocks/>
          </p:cNvGrpSpPr>
          <p:nvPr/>
        </p:nvGrpSpPr>
        <p:grpSpPr bwMode="auto">
          <a:xfrm>
            <a:off x="888976" y="1423864"/>
            <a:ext cx="7399338" cy="946150"/>
            <a:chOff x="624" y="2064"/>
            <a:chExt cx="4661" cy="596"/>
          </a:xfrm>
        </p:grpSpPr>
        <p:grpSp>
          <p:nvGrpSpPr>
            <p:cNvPr id="30743" name="Group 23"/>
            <p:cNvGrpSpPr>
              <a:grpSpLocks/>
            </p:cNvGrpSpPr>
            <p:nvPr/>
          </p:nvGrpSpPr>
          <p:grpSpPr bwMode="auto">
            <a:xfrm>
              <a:off x="624" y="2064"/>
              <a:ext cx="4661" cy="596"/>
              <a:chOff x="624" y="2064"/>
              <a:chExt cx="4661" cy="596"/>
            </a:xfrm>
          </p:grpSpPr>
          <p:sp>
            <p:nvSpPr>
              <p:cNvPr id="30738" name="Text Box 18"/>
              <p:cNvSpPr txBox="1">
                <a:spLocks noChangeArrowheads="1"/>
              </p:cNvSpPr>
              <p:nvPr/>
            </p:nvSpPr>
            <p:spPr bwMode="auto">
              <a:xfrm>
                <a:off x="624" y="2064"/>
                <a:ext cx="4661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sz="2800" b="1">
                    <a:solidFill>
                      <a:schemeClr val="bg2"/>
                    </a:solidFill>
                  </a:rPr>
                  <a:t>　　</a:t>
                </a:r>
                <a:r>
                  <a:rPr lang="zh-CN" altLang="en-US" sz="2800" b="1">
                    <a:solidFill>
                      <a:srgbClr val="003300"/>
                    </a:solidFill>
                  </a:rPr>
                  <a:t>  维向量写成一列，称为</a:t>
                </a:r>
                <a:r>
                  <a:rPr lang="zh-CN" altLang="en-US" sz="2800" b="1">
                    <a:ea typeface="黑体" pitchFamily="2" charset="-122"/>
                  </a:rPr>
                  <a:t>列向量</a:t>
                </a:r>
                <a:r>
                  <a:rPr lang="zh-CN" altLang="en-US" sz="2800" b="1">
                    <a:solidFill>
                      <a:srgbClr val="003300"/>
                    </a:solidFill>
                  </a:rPr>
                  <a:t>，也就是列</a:t>
                </a:r>
              </a:p>
              <a:p>
                <a:r>
                  <a:rPr lang="zh-CN" altLang="en-US" sz="2800" b="1">
                    <a:solidFill>
                      <a:srgbClr val="003300"/>
                    </a:solidFill>
                  </a:rPr>
                  <a:t>矩阵，通常用　　　　等表示，如：</a:t>
                </a:r>
              </a:p>
            </p:txBody>
          </p:sp>
          <p:graphicFrame>
            <p:nvGraphicFramePr>
              <p:cNvPr id="30739" name="Object 19"/>
              <p:cNvGraphicFramePr>
                <a:graphicFrameLocks noChangeAspect="1"/>
              </p:cNvGraphicFramePr>
              <p:nvPr/>
            </p:nvGraphicFramePr>
            <p:xfrm>
              <a:off x="2160" y="2378"/>
              <a:ext cx="728" cy="256"/>
            </p:xfrm>
            <a:graphic>
              <a:graphicData uri="http://schemas.openxmlformats.org/presentationml/2006/ole">
                <p:oleObj spid="_x0000_s30766" name="Equation" r:id="rId4" imgW="36951480" imgH="12992040" progId="Equation.DSMT4">
                  <p:embed/>
                </p:oleObj>
              </a:graphicData>
            </a:graphic>
          </p:graphicFrame>
        </p:grpSp>
        <p:graphicFrame>
          <p:nvGraphicFramePr>
            <p:cNvPr id="30751" name="Object 31"/>
            <p:cNvGraphicFramePr>
              <a:graphicFrameLocks noChangeAspect="1"/>
            </p:cNvGraphicFramePr>
            <p:nvPr/>
          </p:nvGraphicFramePr>
          <p:xfrm>
            <a:off x="1080" y="2160"/>
            <a:ext cx="144" cy="152"/>
          </p:xfrm>
          <a:graphic>
            <a:graphicData uri="http://schemas.openxmlformats.org/presentationml/2006/ole">
              <p:oleObj spid="_x0000_s30767" name="Equation" r:id="rId5" imgW="228600" imgH="241300" progId="Equation.3">
                <p:embed/>
              </p:oleObj>
            </a:graphicData>
          </a:graphic>
        </p:graphicFrame>
      </p:grpSp>
      <p:graphicFrame>
        <p:nvGraphicFramePr>
          <p:cNvPr id="30754" name="Object 34"/>
          <p:cNvGraphicFramePr>
            <a:graphicFrameLocks noChangeAspect="1"/>
          </p:cNvGraphicFramePr>
          <p:nvPr/>
        </p:nvGraphicFramePr>
        <p:xfrm>
          <a:off x="1894384" y="694606"/>
          <a:ext cx="403225" cy="425450"/>
        </p:xfrm>
        <a:graphic>
          <a:graphicData uri="http://schemas.openxmlformats.org/presentationml/2006/ole">
            <p:oleObj spid="_x0000_s30768" name="Equation" r:id="rId6" imgW="291960" imgH="304920" progId="Equation.3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3355975" y="5703888"/>
          <a:ext cx="2324100" cy="419100"/>
        </p:xfrm>
        <a:graphic>
          <a:graphicData uri="http://schemas.openxmlformats.org/presentationml/2006/ole">
            <p:oleObj spid="_x0000_s30769" name="Equation" r:id="rId7" imgW="2324100" imgH="419100" progId="Equation.DSMT4">
              <p:embed/>
            </p:oleObj>
          </a:graphicData>
        </a:graphic>
      </p:graphicFrame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960984" y="4592216"/>
            <a:ext cx="7399338" cy="946150"/>
            <a:chOff x="624" y="1050"/>
            <a:chExt cx="4661" cy="596"/>
          </a:xfrm>
        </p:grpSpPr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624" y="1050"/>
              <a:ext cx="4661" cy="596"/>
              <a:chOff x="624" y="1050"/>
              <a:chExt cx="4661" cy="596"/>
            </a:xfrm>
          </p:grpSpPr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624" y="1050"/>
                <a:ext cx="4661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2"/>
                    </a:solidFill>
                  </a:rPr>
                  <a:t>　　</a:t>
                </a:r>
                <a:r>
                  <a:rPr lang="zh-CN" altLang="en-US" sz="2800" b="1" dirty="0">
                    <a:solidFill>
                      <a:srgbClr val="003300"/>
                    </a:solidFill>
                  </a:rPr>
                  <a:t>  维向量写成一行，称为</a:t>
                </a:r>
                <a:r>
                  <a:rPr lang="zh-CN" altLang="en-US" sz="2800" b="1" dirty="0">
                    <a:ea typeface="黑体" pitchFamily="2" charset="-122"/>
                  </a:rPr>
                  <a:t>行向量</a:t>
                </a:r>
                <a:r>
                  <a:rPr lang="zh-CN" altLang="en-US" sz="2800" b="1" dirty="0">
                    <a:solidFill>
                      <a:srgbClr val="003300"/>
                    </a:solidFill>
                  </a:rPr>
                  <a:t>，也就是行</a:t>
                </a:r>
              </a:p>
              <a:p>
                <a:r>
                  <a:rPr lang="zh-CN" altLang="en-US" sz="2800" b="1" dirty="0">
                    <a:solidFill>
                      <a:srgbClr val="003300"/>
                    </a:solidFill>
                  </a:rPr>
                  <a:t>矩阵，通常用　　　　　　等表示，如：</a:t>
                </a:r>
              </a:p>
            </p:txBody>
          </p:sp>
          <p:graphicFrame>
            <p:nvGraphicFramePr>
              <p:cNvPr id="21" name="Object 16"/>
              <p:cNvGraphicFramePr>
                <a:graphicFrameLocks noChangeAspect="1"/>
              </p:cNvGraphicFramePr>
              <p:nvPr/>
            </p:nvGraphicFramePr>
            <p:xfrm>
              <a:off x="2180" y="1352"/>
              <a:ext cx="1064" cy="264"/>
            </p:xfrm>
            <a:graphic>
              <a:graphicData uri="http://schemas.openxmlformats.org/presentationml/2006/ole">
                <p:oleObj spid="_x0000_s30770" name="Equation" r:id="rId8" imgW="54011880" imgH="13398480" progId="Equation.DSMT4">
                  <p:embed/>
                </p:oleObj>
              </a:graphicData>
            </a:graphic>
          </p:graphicFrame>
        </p:grpSp>
        <p:graphicFrame>
          <p:nvGraphicFramePr>
            <p:cNvPr id="19" name="Object 30"/>
            <p:cNvGraphicFramePr>
              <a:graphicFrameLocks noChangeAspect="1"/>
            </p:cNvGraphicFramePr>
            <p:nvPr/>
          </p:nvGraphicFramePr>
          <p:xfrm>
            <a:off x="1080" y="1140"/>
            <a:ext cx="144" cy="152"/>
          </p:xfrm>
          <a:graphic>
            <a:graphicData uri="http://schemas.openxmlformats.org/presentationml/2006/ole">
              <p:oleObj spid="_x0000_s30771" name="Equation" r:id="rId9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616075" y="8524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注意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838200" y="1854200"/>
            <a:ext cx="77073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>
                <a:solidFill>
                  <a:srgbClr val="003300"/>
                </a:solidFill>
              </a:rPr>
              <a:t>１．行向量和列向量总被看作是</a:t>
            </a:r>
            <a:r>
              <a:rPr lang="zh-CN" altLang="en-US" sz="2800" b="1">
                <a:ea typeface="黑体" pitchFamily="2" charset="-122"/>
              </a:rPr>
              <a:t>两个不同的</a:t>
            </a:r>
          </a:p>
          <a:p>
            <a:r>
              <a:rPr lang="zh-CN" altLang="en-US" sz="2800" b="1">
                <a:ea typeface="黑体" pitchFamily="2" charset="-122"/>
              </a:rPr>
              <a:t>向量</a:t>
            </a:r>
            <a:r>
              <a:rPr lang="zh-CN" altLang="en-US" sz="2800" b="1">
                <a:solidFill>
                  <a:srgbClr val="003300"/>
                </a:solidFill>
              </a:rPr>
              <a:t>；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838200" y="2986088"/>
            <a:ext cx="77073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>
                <a:solidFill>
                  <a:srgbClr val="003300"/>
                </a:solidFill>
              </a:rPr>
              <a:t>２．行向量和列向量都按照</a:t>
            </a:r>
            <a:r>
              <a:rPr lang="zh-CN" altLang="en-US" sz="2800" b="1">
                <a:ea typeface="黑体" pitchFamily="2" charset="-122"/>
              </a:rPr>
              <a:t>矩阵的运算法则</a:t>
            </a:r>
          </a:p>
          <a:p>
            <a:r>
              <a:rPr lang="zh-CN" altLang="en-US" sz="2800" b="1">
                <a:solidFill>
                  <a:srgbClr val="003300"/>
                </a:solidFill>
              </a:rPr>
              <a:t>进行运算；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838200" y="4159250"/>
            <a:ext cx="8074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>
                <a:solidFill>
                  <a:srgbClr val="003300"/>
                </a:solidFill>
              </a:rPr>
              <a:t>３．当没有明确说明是行向量还是列向量时，</a:t>
            </a:r>
          </a:p>
          <a:p>
            <a:r>
              <a:rPr lang="zh-CN" altLang="en-US" sz="2800" b="1">
                <a:solidFill>
                  <a:srgbClr val="003300"/>
                </a:solidFill>
              </a:rPr>
              <a:t>都当作</a:t>
            </a:r>
            <a:r>
              <a:rPr lang="zh-CN" altLang="en-US" sz="2800" b="1">
                <a:ea typeface="黑体" pitchFamily="2" charset="-122"/>
              </a:rPr>
              <a:t>列向量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utoUpdateAnimBg="0"/>
      <p:bldP spid="6155" grpId="0" autoUpdateAnimBg="0"/>
      <p:bldP spid="615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" name="Object 1024"/>
          <p:cNvGraphicFramePr>
            <a:graphicFrameLocks noChangeAspect="1"/>
          </p:cNvGraphicFramePr>
          <p:nvPr/>
        </p:nvGraphicFramePr>
        <p:xfrm>
          <a:off x="1809750" y="2071688"/>
          <a:ext cx="5524500" cy="508000"/>
        </p:xfrm>
        <a:graphic>
          <a:graphicData uri="http://schemas.openxmlformats.org/presentationml/2006/ole">
            <p:oleObj spid="_x0000_s52236" name="Equation" r:id="rId3" imgW="5524500" imgH="508000" progId="Equation.3">
              <p:embed/>
            </p:oleObj>
          </a:graphicData>
        </a:graphic>
      </p:graphicFrame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838200" y="2963863"/>
            <a:ext cx="3789363" cy="525462"/>
            <a:chOff x="528" y="1867"/>
            <a:chExt cx="2387" cy="331"/>
          </a:xfrm>
        </p:grpSpPr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528" y="1867"/>
              <a:ext cx="2387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 dirty="0"/>
                <a:t>叫做</a:t>
              </a:r>
              <a:r>
                <a:rPr lang="zh-CN" altLang="en-US" sz="2800" b="1" dirty="0"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zh-CN" altLang="en-US" sz="2800" b="1" dirty="0" smtClean="0">
                  <a:latin typeface="黑体" pitchFamily="2" charset="-122"/>
                  <a:ea typeface="黑体" pitchFamily="2" charset="-122"/>
                </a:rPr>
                <a:t>维实向量</a:t>
              </a:r>
              <a:r>
                <a:rPr lang="zh-CN" altLang="en-US" sz="2800" b="1" dirty="0">
                  <a:latin typeface="黑体" pitchFamily="2" charset="-122"/>
                  <a:ea typeface="黑体" pitchFamily="2" charset="-122"/>
                </a:rPr>
                <a:t>空间</a:t>
              </a:r>
              <a:r>
                <a:rPr lang="zh-CN" altLang="en-US" sz="2800" b="1" dirty="0"/>
                <a:t>．</a:t>
              </a:r>
            </a:p>
          </p:txBody>
        </p:sp>
        <p:graphicFrame>
          <p:nvGraphicFramePr>
            <p:cNvPr id="52231" name="Object 1031"/>
            <p:cNvGraphicFramePr>
              <a:graphicFrameLocks noChangeAspect="1"/>
            </p:cNvGraphicFramePr>
            <p:nvPr/>
          </p:nvGraphicFramePr>
          <p:xfrm>
            <a:off x="1092" y="1968"/>
            <a:ext cx="144" cy="152"/>
          </p:xfrm>
          <a:graphic>
            <a:graphicData uri="http://schemas.openxmlformats.org/presentationml/2006/ole">
              <p:oleObj spid="_x0000_s52237" name="Equation" r:id="rId4" imgW="228600" imgH="241300" progId="Equation.3">
                <p:embed/>
              </p:oleObj>
            </a:graphicData>
          </a:graphic>
        </p:graphicFrame>
      </p:grpSp>
      <p:grpSp>
        <p:nvGrpSpPr>
          <p:cNvPr id="33813" name="Group 21"/>
          <p:cNvGrpSpPr>
            <a:grpSpLocks/>
          </p:cNvGrpSpPr>
          <p:nvPr/>
        </p:nvGrpSpPr>
        <p:grpSpPr bwMode="auto">
          <a:xfrm>
            <a:off x="1403648" y="4149080"/>
            <a:ext cx="6850063" cy="525462"/>
            <a:chOff x="1020" y="681"/>
            <a:chExt cx="4315" cy="331"/>
          </a:xfrm>
        </p:grpSpPr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1020" y="681"/>
              <a:ext cx="4315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 dirty="0"/>
                <a:t>        </a:t>
              </a:r>
              <a:r>
                <a:rPr lang="zh-CN" altLang="en-US" sz="2800" b="1" dirty="0"/>
                <a:t>时，  </a:t>
              </a:r>
              <a:r>
                <a:rPr lang="zh-CN" altLang="en-US" sz="2800" b="1" dirty="0" smtClean="0"/>
                <a:t>维实向量</a:t>
              </a:r>
              <a:r>
                <a:rPr lang="zh-CN" altLang="en-US" sz="2800" b="1" dirty="0"/>
                <a:t>没有直观的几何形象．</a:t>
              </a:r>
            </a:p>
          </p:txBody>
        </p:sp>
        <p:graphicFrame>
          <p:nvGraphicFramePr>
            <p:cNvPr id="52229" name="Object 1029"/>
            <p:cNvGraphicFramePr>
              <a:graphicFrameLocks noChangeAspect="1"/>
            </p:cNvGraphicFramePr>
            <p:nvPr/>
          </p:nvGraphicFramePr>
          <p:xfrm>
            <a:off x="1896" y="780"/>
            <a:ext cx="144" cy="152"/>
          </p:xfrm>
          <a:graphic>
            <a:graphicData uri="http://schemas.openxmlformats.org/presentationml/2006/ole">
              <p:oleObj spid="_x0000_s52238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52230" name="Object 1030"/>
            <p:cNvGraphicFramePr>
              <a:graphicFrameLocks noChangeAspect="1"/>
            </p:cNvGraphicFramePr>
            <p:nvPr/>
          </p:nvGraphicFramePr>
          <p:xfrm>
            <a:off x="1056" y="748"/>
            <a:ext cx="488" cy="200"/>
          </p:xfrm>
          <a:graphic>
            <a:graphicData uri="http://schemas.openxmlformats.org/presentationml/2006/ole">
              <p:oleObj spid="_x0000_s52239" name="Equation" r:id="rId6" imgW="774364" imgH="317362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22325" y="1530350"/>
            <a:ext cx="788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若干个同维数的列向量（或同维数的行向量）所组成的集合叫做向量组．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581150" y="236855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例如</a:t>
            </a:r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2616200" y="2425700"/>
          <a:ext cx="5143500" cy="546100"/>
        </p:xfrm>
        <a:graphic>
          <a:graphicData uri="http://schemas.openxmlformats.org/presentationml/2006/ole">
            <p:oleObj spid="_x0000_s54302" name="Equation" r:id="rId3" imgW="5143500" imgH="546100" progId="Equation.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1979712" y="3284984"/>
          <a:ext cx="5219700" cy="2082800"/>
        </p:xfrm>
        <a:graphic>
          <a:graphicData uri="http://schemas.openxmlformats.org/presentationml/2006/ole">
            <p:oleObj spid="_x0000_s54303" name="Equation" r:id="rId4" imgW="5219700" imgH="2082800" progId="Equation.DSMT4">
              <p:embed/>
            </p:oleObj>
          </a:graphicData>
        </a:graphic>
      </p:graphicFrame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771800" y="2924944"/>
            <a:ext cx="571500" cy="2419350"/>
            <a:chOff x="1740" y="1776"/>
            <a:chExt cx="360" cy="1524"/>
          </a:xfrm>
        </p:grpSpPr>
        <p:graphicFrame>
          <p:nvGraphicFramePr>
            <p:cNvPr id="2065" name="Object 17"/>
            <p:cNvGraphicFramePr>
              <a:graphicFrameLocks noChangeAspect="1"/>
            </p:cNvGraphicFramePr>
            <p:nvPr/>
          </p:nvGraphicFramePr>
          <p:xfrm>
            <a:off x="1800" y="1776"/>
            <a:ext cx="232" cy="272"/>
          </p:xfrm>
          <a:graphic>
            <a:graphicData uri="http://schemas.openxmlformats.org/presentationml/2006/ole">
              <p:oleObj spid="_x0000_s54304" name="Equation" r:id="rId5" imgW="11766960" imgH="13804920" progId="Equation.DSMT4">
                <p:embed/>
              </p:oleObj>
            </a:graphicData>
          </a:graphic>
        </p:graphicFrame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1740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1644650" y="5429250"/>
            <a:ext cx="6527800" cy="495300"/>
            <a:chOff x="1036" y="3420"/>
            <a:chExt cx="4112" cy="312"/>
          </a:xfrm>
        </p:grpSpPr>
        <p:graphicFrame>
          <p:nvGraphicFramePr>
            <p:cNvPr id="2073" name="Object 25"/>
            <p:cNvGraphicFramePr>
              <a:graphicFrameLocks noChangeAspect="1"/>
            </p:cNvGraphicFramePr>
            <p:nvPr/>
          </p:nvGraphicFramePr>
          <p:xfrm>
            <a:off x="1036" y="3476"/>
            <a:ext cx="4112" cy="256"/>
          </p:xfrm>
          <a:graphic>
            <a:graphicData uri="http://schemas.openxmlformats.org/presentationml/2006/ole">
              <p:oleObj spid="_x0000_s54305" name="Equation" r:id="rId6" imgW="6527800" imgH="406400" progId="Equation.3">
                <p:embed/>
              </p:oleObj>
            </a:graphicData>
          </a:graphic>
        </p:graphicFrame>
        <p:graphicFrame>
          <p:nvGraphicFramePr>
            <p:cNvPr id="2075" name="Object 27"/>
            <p:cNvGraphicFramePr>
              <a:graphicFrameLocks noChangeAspect="1"/>
            </p:cNvGraphicFramePr>
            <p:nvPr/>
          </p:nvGraphicFramePr>
          <p:xfrm>
            <a:off x="1704" y="3424"/>
            <a:ext cx="232" cy="272"/>
          </p:xfrm>
          <a:graphic>
            <a:graphicData uri="http://schemas.openxmlformats.org/presentationml/2006/ole">
              <p:oleObj spid="_x0000_s54306" name="Equation" r:id="rId7" imgW="11766960" imgH="13804920" progId="Equation.DSMT4">
                <p:embed/>
              </p:oleObj>
            </a:graphicData>
          </a:graphic>
        </p:graphicFrame>
        <p:graphicFrame>
          <p:nvGraphicFramePr>
            <p:cNvPr id="2076" name="Object 28"/>
            <p:cNvGraphicFramePr>
              <a:graphicFrameLocks noChangeAspect="1"/>
            </p:cNvGraphicFramePr>
            <p:nvPr/>
          </p:nvGraphicFramePr>
          <p:xfrm>
            <a:off x="1976" y="3424"/>
            <a:ext cx="248" cy="272"/>
          </p:xfrm>
          <a:graphic>
            <a:graphicData uri="http://schemas.openxmlformats.org/presentationml/2006/ole">
              <p:oleObj spid="_x0000_s54307" name="Equation" r:id="rId8" imgW="12579480" imgH="13804920" progId="Equation.DSMT4">
                <p:embed/>
              </p:oleObj>
            </a:graphicData>
          </a:graphic>
        </p:graphicFrame>
        <p:graphicFrame>
          <p:nvGraphicFramePr>
            <p:cNvPr id="2077" name="Object 29"/>
            <p:cNvGraphicFramePr>
              <a:graphicFrameLocks noChangeAspect="1"/>
            </p:cNvGraphicFramePr>
            <p:nvPr/>
          </p:nvGraphicFramePr>
          <p:xfrm>
            <a:off x="2616" y="3420"/>
            <a:ext cx="256" cy="280"/>
          </p:xfrm>
          <a:graphic>
            <a:graphicData uri="http://schemas.openxmlformats.org/presentationml/2006/ole">
              <p:oleObj spid="_x0000_s54308" name="Equation" r:id="rId9" imgW="12985560" imgH="14211360" progId="Equation.DSMT4">
                <p:embed/>
              </p:oleObj>
            </a:graphicData>
          </a:graphic>
        </p:graphicFrame>
      </p:grpSp>
      <p:sp>
        <p:nvSpPr>
          <p:cNvPr id="2097" name="Rectangle 49"/>
          <p:cNvSpPr>
            <a:spLocks noGrp="1" noChangeArrowheads="1"/>
          </p:cNvSpPr>
          <p:nvPr>
            <p:ph type="title"/>
          </p:nvPr>
        </p:nvSpPr>
        <p:spPr>
          <a:xfrm>
            <a:off x="819150" y="6096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向量、向量组与矩阵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635896" y="2924944"/>
            <a:ext cx="571500" cy="2419350"/>
            <a:chOff x="2268" y="1776"/>
            <a:chExt cx="360" cy="1524"/>
          </a:xfrm>
        </p:grpSpPr>
        <p:graphicFrame>
          <p:nvGraphicFramePr>
            <p:cNvPr id="2066" name="Object 18"/>
            <p:cNvGraphicFramePr>
              <a:graphicFrameLocks noChangeAspect="1"/>
            </p:cNvGraphicFramePr>
            <p:nvPr/>
          </p:nvGraphicFramePr>
          <p:xfrm>
            <a:off x="2320" y="1776"/>
            <a:ext cx="248" cy="272"/>
          </p:xfrm>
          <a:graphic>
            <a:graphicData uri="http://schemas.openxmlformats.org/presentationml/2006/ole">
              <p:oleObj spid="_x0000_s54309" name="Equation" r:id="rId10" imgW="12579480" imgH="13804920" progId="Equation.DSMT4">
                <p:embed/>
              </p:oleObj>
            </a:graphicData>
          </a:graphic>
        </p:graphicFrame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2268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004048" y="2924944"/>
            <a:ext cx="571500" cy="2444750"/>
            <a:chOff x="3156" y="1760"/>
            <a:chExt cx="360" cy="1540"/>
          </a:xfrm>
        </p:grpSpPr>
        <p:graphicFrame>
          <p:nvGraphicFramePr>
            <p:cNvPr id="2067" name="Object 19"/>
            <p:cNvGraphicFramePr>
              <a:graphicFrameLocks noChangeAspect="1"/>
            </p:cNvGraphicFramePr>
            <p:nvPr/>
          </p:nvGraphicFramePr>
          <p:xfrm>
            <a:off x="3208" y="1760"/>
            <a:ext cx="248" cy="304"/>
          </p:xfrm>
          <a:graphic>
            <a:graphicData uri="http://schemas.openxmlformats.org/presentationml/2006/ole">
              <p:oleObj spid="_x0000_s54310" name="Equation" r:id="rId11" imgW="12579480" imgH="15430680" progId="Equation.DSMT4">
                <p:embed/>
              </p:oleObj>
            </a:graphicData>
          </a:graphic>
        </p:graphicFrame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156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444208" y="2924944"/>
            <a:ext cx="571500" cy="2425700"/>
            <a:chOff x="4056" y="1772"/>
            <a:chExt cx="360" cy="1528"/>
          </a:xfrm>
        </p:grpSpPr>
        <p:graphicFrame>
          <p:nvGraphicFramePr>
            <p:cNvPr id="2068" name="Object 20"/>
            <p:cNvGraphicFramePr>
              <a:graphicFrameLocks noChangeAspect="1"/>
            </p:cNvGraphicFramePr>
            <p:nvPr/>
          </p:nvGraphicFramePr>
          <p:xfrm>
            <a:off x="4092" y="1772"/>
            <a:ext cx="256" cy="280"/>
          </p:xfrm>
          <a:graphic>
            <a:graphicData uri="http://schemas.openxmlformats.org/presentationml/2006/ole">
              <p:oleObj spid="_x0000_s54311" name="Equation" r:id="rId12" imgW="12985560" imgH="14211360" progId="Equation.DSMT4">
                <p:embed/>
              </p:oleObj>
            </a:graphicData>
          </a:graphic>
        </p:graphicFrame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4056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771800" y="2924944"/>
            <a:ext cx="4248150" cy="2444750"/>
            <a:chOff x="1836" y="1856"/>
            <a:chExt cx="2676" cy="1540"/>
          </a:xfrm>
        </p:grpSpPr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1836" y="1872"/>
              <a:ext cx="360" cy="1524"/>
              <a:chOff x="1740" y="1776"/>
              <a:chExt cx="360" cy="1524"/>
            </a:xfrm>
          </p:grpSpPr>
          <p:graphicFrame>
            <p:nvGraphicFramePr>
              <p:cNvPr id="2107" name="Object 59"/>
              <p:cNvGraphicFramePr>
                <a:graphicFrameLocks noChangeAspect="1"/>
              </p:cNvGraphicFramePr>
              <p:nvPr/>
            </p:nvGraphicFramePr>
            <p:xfrm>
              <a:off x="1800" y="1776"/>
              <a:ext cx="232" cy="272"/>
            </p:xfrm>
            <a:graphic>
              <a:graphicData uri="http://schemas.openxmlformats.org/presentationml/2006/ole">
                <p:oleObj spid="_x0000_s54312" name="Equation" r:id="rId13" imgW="11766960" imgH="13804920" progId="Equation.DSMT4">
                  <p:embed/>
                </p:oleObj>
              </a:graphicData>
            </a:graphic>
          </p:graphicFrame>
          <p:sp>
            <p:nvSpPr>
              <p:cNvPr id="2108" name="Rectangle 60"/>
              <p:cNvSpPr>
                <a:spLocks noChangeArrowheads="1"/>
              </p:cNvSpPr>
              <p:nvPr/>
            </p:nvSpPr>
            <p:spPr bwMode="auto">
              <a:xfrm>
                <a:off x="1740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2364" y="1872"/>
              <a:ext cx="360" cy="1524"/>
              <a:chOff x="2268" y="1776"/>
              <a:chExt cx="360" cy="1524"/>
            </a:xfrm>
          </p:grpSpPr>
          <p:graphicFrame>
            <p:nvGraphicFramePr>
              <p:cNvPr id="2110" name="Object 62"/>
              <p:cNvGraphicFramePr>
                <a:graphicFrameLocks noChangeAspect="1"/>
              </p:cNvGraphicFramePr>
              <p:nvPr/>
            </p:nvGraphicFramePr>
            <p:xfrm>
              <a:off x="2320" y="1776"/>
              <a:ext cx="248" cy="272"/>
            </p:xfrm>
            <a:graphic>
              <a:graphicData uri="http://schemas.openxmlformats.org/presentationml/2006/ole">
                <p:oleObj spid="_x0000_s54313" name="Equation" r:id="rId14" imgW="12579480" imgH="13804920" progId="Equation.DSMT4">
                  <p:embed/>
                </p:oleObj>
              </a:graphicData>
            </a:graphic>
          </p:graphicFrame>
          <p:sp>
            <p:nvSpPr>
              <p:cNvPr id="2111" name="Rectangle 63"/>
              <p:cNvSpPr>
                <a:spLocks noChangeArrowheads="1"/>
              </p:cNvSpPr>
              <p:nvPr/>
            </p:nvSpPr>
            <p:spPr bwMode="auto">
              <a:xfrm>
                <a:off x="2268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252" y="1856"/>
              <a:ext cx="360" cy="1540"/>
              <a:chOff x="3156" y="1760"/>
              <a:chExt cx="360" cy="1540"/>
            </a:xfrm>
          </p:grpSpPr>
          <p:graphicFrame>
            <p:nvGraphicFramePr>
              <p:cNvPr id="2113" name="Object 65"/>
              <p:cNvGraphicFramePr>
                <a:graphicFrameLocks noChangeAspect="1"/>
              </p:cNvGraphicFramePr>
              <p:nvPr/>
            </p:nvGraphicFramePr>
            <p:xfrm>
              <a:off x="3208" y="1760"/>
              <a:ext cx="248" cy="304"/>
            </p:xfrm>
            <a:graphic>
              <a:graphicData uri="http://schemas.openxmlformats.org/presentationml/2006/ole">
                <p:oleObj spid="_x0000_s54314" name="Equation" r:id="rId15" imgW="12579480" imgH="15430680" progId="Equation.DSMT4">
                  <p:embed/>
                </p:oleObj>
              </a:graphicData>
            </a:graphic>
          </p:graphicFrame>
          <p:sp>
            <p:nvSpPr>
              <p:cNvPr id="2114" name="Rectangle 66"/>
              <p:cNvSpPr>
                <a:spLocks noChangeArrowheads="1"/>
              </p:cNvSpPr>
              <p:nvPr/>
            </p:nvSpPr>
            <p:spPr bwMode="auto">
              <a:xfrm>
                <a:off x="3156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67"/>
            <p:cNvGrpSpPr>
              <a:grpSpLocks/>
            </p:cNvGrpSpPr>
            <p:nvPr/>
          </p:nvGrpSpPr>
          <p:grpSpPr bwMode="auto">
            <a:xfrm>
              <a:off x="4152" y="1868"/>
              <a:ext cx="360" cy="1528"/>
              <a:chOff x="4056" y="1772"/>
              <a:chExt cx="360" cy="1528"/>
            </a:xfrm>
          </p:grpSpPr>
          <p:graphicFrame>
            <p:nvGraphicFramePr>
              <p:cNvPr id="2116" name="Object 68"/>
              <p:cNvGraphicFramePr>
                <a:graphicFrameLocks noChangeAspect="1"/>
              </p:cNvGraphicFramePr>
              <p:nvPr/>
            </p:nvGraphicFramePr>
            <p:xfrm>
              <a:off x="4092" y="1772"/>
              <a:ext cx="256" cy="280"/>
            </p:xfrm>
            <a:graphic>
              <a:graphicData uri="http://schemas.openxmlformats.org/presentationml/2006/ole">
                <p:oleObj spid="_x0000_s54315" name="Equation" r:id="rId16" imgW="12985560" imgH="14211360" progId="Equation.DSMT4">
                  <p:embed/>
                </p:oleObj>
              </a:graphicData>
            </a:graphic>
          </p:graphicFrame>
          <p:sp>
            <p:nvSpPr>
              <p:cNvPr id="2117" name="Rectangle 69"/>
              <p:cNvSpPr>
                <a:spLocks noChangeArrowheads="1"/>
              </p:cNvSpPr>
              <p:nvPr/>
            </p:nvSpPr>
            <p:spPr bwMode="auto">
              <a:xfrm>
                <a:off x="4056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6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2052"/>
          <p:cNvGraphicFramePr>
            <a:graphicFrameLocks noChangeAspect="1"/>
          </p:cNvGraphicFramePr>
          <p:nvPr/>
        </p:nvGraphicFramePr>
        <p:xfrm>
          <a:off x="1651000" y="887413"/>
          <a:ext cx="6731000" cy="533400"/>
        </p:xfrm>
        <a:graphic>
          <a:graphicData uri="http://schemas.openxmlformats.org/presentationml/2006/ole">
            <p:oleObj spid="_x0000_s55324" name="Equation" r:id="rId3" imgW="6731000" imgH="533400" progId="Equation.3">
              <p:embed/>
            </p:oleObj>
          </a:graphicData>
        </a:graphic>
      </p:graphicFrame>
      <p:graphicFrame>
        <p:nvGraphicFramePr>
          <p:cNvPr id="38918" name="Object 2054"/>
          <p:cNvGraphicFramePr>
            <a:graphicFrameLocks noChangeAspect="1"/>
          </p:cNvGraphicFramePr>
          <p:nvPr/>
        </p:nvGraphicFramePr>
        <p:xfrm>
          <a:off x="1574800" y="1651000"/>
          <a:ext cx="3810000" cy="3111500"/>
        </p:xfrm>
        <a:graphic>
          <a:graphicData uri="http://schemas.openxmlformats.org/presentationml/2006/ole">
            <p:oleObj spid="_x0000_s55325" name="Equation" r:id="rId4" imgW="3810000" imgH="3111500" progId="Equation.3">
              <p:embed/>
            </p:oleObj>
          </a:graphicData>
        </a:graphic>
      </p:graphicFrame>
      <p:grpSp>
        <p:nvGrpSpPr>
          <p:cNvPr id="2" name="Group 2086"/>
          <p:cNvGrpSpPr>
            <a:grpSpLocks/>
          </p:cNvGrpSpPr>
          <p:nvPr/>
        </p:nvGrpSpPr>
        <p:grpSpPr bwMode="auto">
          <a:xfrm>
            <a:off x="2266950" y="1600200"/>
            <a:ext cx="4038600" cy="609600"/>
            <a:chOff x="1428" y="1008"/>
            <a:chExt cx="2544" cy="384"/>
          </a:xfrm>
        </p:grpSpPr>
        <p:graphicFrame>
          <p:nvGraphicFramePr>
            <p:cNvPr id="38919" name="Object 2055"/>
            <p:cNvGraphicFramePr>
              <a:graphicFrameLocks noChangeAspect="1"/>
            </p:cNvGraphicFramePr>
            <p:nvPr/>
          </p:nvGraphicFramePr>
          <p:xfrm>
            <a:off x="3708" y="1008"/>
            <a:ext cx="264" cy="280"/>
          </p:xfrm>
          <a:graphic>
            <a:graphicData uri="http://schemas.openxmlformats.org/presentationml/2006/ole">
              <p:oleObj spid="_x0000_s55326" name="Equation" r:id="rId5" imgW="13392000" imgH="14211360" progId="Equation.3">
                <p:embed/>
              </p:oleObj>
            </a:graphicData>
          </a:graphic>
        </p:graphicFrame>
        <p:sp>
          <p:nvSpPr>
            <p:cNvPr id="38923" name="Rectangle 2059"/>
            <p:cNvSpPr>
              <a:spLocks noChangeArrowheads="1"/>
            </p:cNvSpPr>
            <p:nvPr/>
          </p:nvSpPr>
          <p:spPr bwMode="auto">
            <a:xfrm>
              <a:off x="1428" y="105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87"/>
          <p:cNvGrpSpPr>
            <a:grpSpLocks/>
          </p:cNvGrpSpPr>
          <p:nvPr/>
        </p:nvGrpSpPr>
        <p:grpSpPr bwMode="auto">
          <a:xfrm>
            <a:off x="2266950" y="2152650"/>
            <a:ext cx="4038600" cy="647700"/>
            <a:chOff x="1428" y="1356"/>
            <a:chExt cx="2544" cy="408"/>
          </a:xfrm>
        </p:grpSpPr>
        <p:graphicFrame>
          <p:nvGraphicFramePr>
            <p:cNvPr id="38920" name="Object 2056"/>
            <p:cNvGraphicFramePr>
              <a:graphicFrameLocks noChangeAspect="1"/>
            </p:cNvGraphicFramePr>
            <p:nvPr/>
          </p:nvGraphicFramePr>
          <p:xfrm>
            <a:off x="3708" y="1356"/>
            <a:ext cx="264" cy="280"/>
          </p:xfrm>
          <a:graphic>
            <a:graphicData uri="http://schemas.openxmlformats.org/presentationml/2006/ole">
              <p:oleObj spid="_x0000_s55327" name="Equation" r:id="rId6" imgW="13392000" imgH="14211360" progId="Equation.3">
                <p:embed/>
              </p:oleObj>
            </a:graphicData>
          </a:graphic>
        </p:graphicFrame>
        <p:sp>
          <p:nvSpPr>
            <p:cNvPr id="38924" name="Rectangle 2060"/>
            <p:cNvSpPr>
              <a:spLocks noChangeArrowheads="1"/>
            </p:cNvSpPr>
            <p:nvPr/>
          </p:nvSpPr>
          <p:spPr bwMode="auto">
            <a:xfrm>
              <a:off x="1428" y="142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088"/>
          <p:cNvGrpSpPr>
            <a:grpSpLocks/>
          </p:cNvGrpSpPr>
          <p:nvPr/>
        </p:nvGrpSpPr>
        <p:grpSpPr bwMode="auto">
          <a:xfrm>
            <a:off x="2266950" y="3225800"/>
            <a:ext cx="4038600" cy="622300"/>
            <a:chOff x="1428" y="2032"/>
            <a:chExt cx="2544" cy="392"/>
          </a:xfrm>
        </p:grpSpPr>
        <p:graphicFrame>
          <p:nvGraphicFramePr>
            <p:cNvPr id="38921" name="Object 2057"/>
            <p:cNvGraphicFramePr>
              <a:graphicFrameLocks noChangeAspect="1"/>
            </p:cNvGraphicFramePr>
            <p:nvPr/>
          </p:nvGraphicFramePr>
          <p:xfrm>
            <a:off x="3708" y="2032"/>
            <a:ext cx="264" cy="280"/>
          </p:xfrm>
          <a:graphic>
            <a:graphicData uri="http://schemas.openxmlformats.org/presentationml/2006/ole">
              <p:oleObj spid="_x0000_s55328" name="Equation" r:id="rId7" imgW="13392000" imgH="14211360" progId="Equation.3">
                <p:embed/>
              </p:oleObj>
            </a:graphicData>
          </a:graphic>
        </p:graphicFrame>
        <p:sp>
          <p:nvSpPr>
            <p:cNvPr id="38925" name="Rectangle 2061"/>
            <p:cNvSpPr>
              <a:spLocks noChangeArrowheads="1"/>
            </p:cNvSpPr>
            <p:nvPr/>
          </p:nvSpPr>
          <p:spPr bwMode="auto">
            <a:xfrm>
              <a:off x="1428" y="208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89"/>
          <p:cNvGrpSpPr>
            <a:grpSpLocks/>
          </p:cNvGrpSpPr>
          <p:nvPr/>
        </p:nvGrpSpPr>
        <p:grpSpPr bwMode="auto">
          <a:xfrm>
            <a:off x="2266950" y="4210050"/>
            <a:ext cx="4057650" cy="666750"/>
            <a:chOff x="1428" y="2652"/>
            <a:chExt cx="2556" cy="420"/>
          </a:xfrm>
        </p:grpSpPr>
        <p:graphicFrame>
          <p:nvGraphicFramePr>
            <p:cNvPr id="38922" name="Object 2058"/>
            <p:cNvGraphicFramePr>
              <a:graphicFrameLocks noChangeAspect="1"/>
            </p:cNvGraphicFramePr>
            <p:nvPr/>
          </p:nvGraphicFramePr>
          <p:xfrm>
            <a:off x="3696" y="2652"/>
            <a:ext cx="288" cy="280"/>
          </p:xfrm>
          <a:graphic>
            <a:graphicData uri="http://schemas.openxmlformats.org/presentationml/2006/ole">
              <p:oleObj spid="_x0000_s55329" name="Equation" r:id="rId8" imgW="14610600" imgH="14211360" progId="Equation.3">
                <p:embed/>
              </p:oleObj>
            </a:graphicData>
          </a:graphic>
        </p:graphicFrame>
        <p:sp>
          <p:nvSpPr>
            <p:cNvPr id="38926" name="Rectangle 2062"/>
            <p:cNvSpPr>
              <a:spLocks noChangeArrowheads="1"/>
            </p:cNvSpPr>
            <p:nvPr/>
          </p:nvSpPr>
          <p:spPr bwMode="auto">
            <a:xfrm>
              <a:off x="1428" y="273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90"/>
          <p:cNvGrpSpPr>
            <a:grpSpLocks/>
          </p:cNvGrpSpPr>
          <p:nvPr/>
        </p:nvGrpSpPr>
        <p:grpSpPr bwMode="auto">
          <a:xfrm>
            <a:off x="2266950" y="1600200"/>
            <a:ext cx="4057650" cy="3276600"/>
            <a:chOff x="4320" y="1008"/>
            <a:chExt cx="2556" cy="2064"/>
          </a:xfrm>
        </p:grpSpPr>
        <p:graphicFrame>
          <p:nvGraphicFramePr>
            <p:cNvPr id="38932" name="Object 2068"/>
            <p:cNvGraphicFramePr>
              <a:graphicFrameLocks noChangeAspect="1"/>
            </p:cNvGraphicFramePr>
            <p:nvPr/>
          </p:nvGraphicFramePr>
          <p:xfrm>
            <a:off x="6600" y="1008"/>
            <a:ext cx="264" cy="280"/>
          </p:xfrm>
          <a:graphic>
            <a:graphicData uri="http://schemas.openxmlformats.org/presentationml/2006/ole">
              <p:oleObj spid="_x0000_s55330" name="Equation" r:id="rId9" imgW="545760" imgH="584280" progId="Equation.3">
                <p:embed/>
              </p:oleObj>
            </a:graphicData>
          </a:graphic>
        </p:graphicFrame>
        <p:sp>
          <p:nvSpPr>
            <p:cNvPr id="38933" name="Rectangle 2069"/>
            <p:cNvSpPr>
              <a:spLocks noChangeArrowheads="1"/>
            </p:cNvSpPr>
            <p:nvPr/>
          </p:nvSpPr>
          <p:spPr bwMode="auto">
            <a:xfrm>
              <a:off x="4320" y="105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5" name="Object 2071"/>
            <p:cNvGraphicFramePr>
              <a:graphicFrameLocks noChangeAspect="1"/>
            </p:cNvGraphicFramePr>
            <p:nvPr/>
          </p:nvGraphicFramePr>
          <p:xfrm>
            <a:off x="6600" y="1356"/>
            <a:ext cx="264" cy="280"/>
          </p:xfrm>
          <a:graphic>
            <a:graphicData uri="http://schemas.openxmlformats.org/presentationml/2006/ole">
              <p:oleObj spid="_x0000_s55331" name="Equation" r:id="rId10" imgW="545760" imgH="584280" progId="Equation.3">
                <p:embed/>
              </p:oleObj>
            </a:graphicData>
          </a:graphic>
        </p:graphicFrame>
        <p:sp>
          <p:nvSpPr>
            <p:cNvPr id="38936" name="Rectangle 2072"/>
            <p:cNvSpPr>
              <a:spLocks noChangeArrowheads="1"/>
            </p:cNvSpPr>
            <p:nvPr/>
          </p:nvSpPr>
          <p:spPr bwMode="auto">
            <a:xfrm>
              <a:off x="4320" y="142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8" name="Object 2074"/>
            <p:cNvGraphicFramePr>
              <a:graphicFrameLocks noChangeAspect="1"/>
            </p:cNvGraphicFramePr>
            <p:nvPr/>
          </p:nvGraphicFramePr>
          <p:xfrm>
            <a:off x="6600" y="2032"/>
            <a:ext cx="264" cy="280"/>
          </p:xfrm>
          <a:graphic>
            <a:graphicData uri="http://schemas.openxmlformats.org/presentationml/2006/ole">
              <p:oleObj spid="_x0000_s55332" name="Equation" r:id="rId11" imgW="545760" imgH="584280" progId="Equation.3">
                <p:embed/>
              </p:oleObj>
            </a:graphicData>
          </a:graphic>
        </p:graphicFrame>
        <p:sp>
          <p:nvSpPr>
            <p:cNvPr id="38939" name="Rectangle 2075"/>
            <p:cNvSpPr>
              <a:spLocks noChangeArrowheads="1"/>
            </p:cNvSpPr>
            <p:nvPr/>
          </p:nvSpPr>
          <p:spPr bwMode="auto">
            <a:xfrm>
              <a:off x="4320" y="208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41" name="Object 2077"/>
            <p:cNvGraphicFramePr>
              <a:graphicFrameLocks noChangeAspect="1"/>
            </p:cNvGraphicFramePr>
            <p:nvPr/>
          </p:nvGraphicFramePr>
          <p:xfrm>
            <a:off x="6588" y="2652"/>
            <a:ext cx="288" cy="280"/>
          </p:xfrm>
          <a:graphic>
            <a:graphicData uri="http://schemas.openxmlformats.org/presentationml/2006/ole">
              <p:oleObj spid="_x0000_s55333" name="Equation" r:id="rId12" imgW="596520" imgH="584280" progId="Equation.3">
                <p:embed/>
              </p:oleObj>
            </a:graphicData>
          </a:graphic>
        </p:graphicFrame>
        <p:sp>
          <p:nvSpPr>
            <p:cNvPr id="38942" name="Rectangle 2078"/>
            <p:cNvSpPr>
              <a:spLocks noChangeArrowheads="1"/>
            </p:cNvSpPr>
            <p:nvPr/>
          </p:nvSpPr>
          <p:spPr bwMode="auto">
            <a:xfrm>
              <a:off x="4320" y="273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091"/>
          <p:cNvGrpSpPr>
            <a:grpSpLocks/>
          </p:cNvGrpSpPr>
          <p:nvPr/>
        </p:nvGrpSpPr>
        <p:grpSpPr bwMode="auto">
          <a:xfrm>
            <a:off x="838200" y="5203825"/>
            <a:ext cx="7778750" cy="528638"/>
            <a:chOff x="672" y="3278"/>
            <a:chExt cx="4900" cy="333"/>
          </a:xfrm>
        </p:grpSpPr>
        <p:sp>
          <p:nvSpPr>
            <p:cNvPr id="38944" name="Text Box 2080"/>
            <p:cNvSpPr txBox="1">
              <a:spLocks noChangeArrowheads="1"/>
            </p:cNvSpPr>
            <p:nvPr/>
          </p:nvSpPr>
          <p:spPr bwMode="auto">
            <a:xfrm>
              <a:off x="672" y="3284"/>
              <a:ext cx="49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向量组       </a:t>
              </a:r>
              <a:r>
                <a:rPr lang="en-US" altLang="zh-CN" sz="2800" b="1"/>
                <a:t>,       , …</a:t>
              </a:r>
              <a:r>
                <a:rPr lang="zh-CN" altLang="en-US" sz="2800" b="1"/>
                <a:t>， 　称为矩阵</a:t>
              </a:r>
              <a:r>
                <a:rPr lang="en-US" altLang="zh-CN" sz="2800" b="1"/>
                <a:t>A</a:t>
              </a:r>
              <a:r>
                <a:rPr lang="zh-CN" altLang="en-US" sz="2800" b="1"/>
                <a:t>的行向量组．</a:t>
              </a:r>
            </a:p>
          </p:txBody>
        </p:sp>
        <p:graphicFrame>
          <p:nvGraphicFramePr>
            <p:cNvPr id="38945" name="Object 2081"/>
            <p:cNvGraphicFramePr>
              <a:graphicFrameLocks noChangeAspect="1"/>
            </p:cNvGraphicFramePr>
            <p:nvPr/>
          </p:nvGraphicFramePr>
          <p:xfrm>
            <a:off x="1490" y="3278"/>
            <a:ext cx="264" cy="280"/>
          </p:xfrm>
          <a:graphic>
            <a:graphicData uri="http://schemas.openxmlformats.org/presentationml/2006/ole">
              <p:oleObj spid="_x0000_s55334" name="Equation" r:id="rId13" imgW="545760" imgH="584280" progId="Equation.3">
                <p:embed/>
              </p:oleObj>
            </a:graphicData>
          </a:graphic>
        </p:graphicFrame>
        <p:graphicFrame>
          <p:nvGraphicFramePr>
            <p:cNvPr id="38946" name="Object 2082"/>
            <p:cNvGraphicFramePr>
              <a:graphicFrameLocks noChangeAspect="1"/>
            </p:cNvGraphicFramePr>
            <p:nvPr/>
          </p:nvGraphicFramePr>
          <p:xfrm>
            <a:off x="1918" y="3278"/>
            <a:ext cx="264" cy="280"/>
          </p:xfrm>
          <a:graphic>
            <a:graphicData uri="http://schemas.openxmlformats.org/presentationml/2006/ole">
              <p:oleObj spid="_x0000_s55335" name="Equation" r:id="rId14" imgW="545760" imgH="584280" progId="Equation.3">
                <p:embed/>
              </p:oleObj>
            </a:graphicData>
          </a:graphic>
        </p:graphicFrame>
        <p:graphicFrame>
          <p:nvGraphicFramePr>
            <p:cNvPr id="38947" name="Object 2083"/>
            <p:cNvGraphicFramePr>
              <a:graphicFrameLocks noChangeAspect="1"/>
            </p:cNvGraphicFramePr>
            <p:nvPr/>
          </p:nvGraphicFramePr>
          <p:xfrm>
            <a:off x="2782" y="3278"/>
            <a:ext cx="288" cy="280"/>
          </p:xfrm>
          <a:graphic>
            <a:graphicData uri="http://schemas.openxmlformats.org/presentationml/2006/ole">
              <p:oleObj spid="_x0000_s55336" name="Equation" r:id="rId15" imgW="596520" imgH="58428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E:\线性代数\模板.POT</Template>
  <TotalTime>2066</TotalTime>
  <Words>138</Words>
  <Application>Microsoft Office PowerPoint</Application>
  <PresentationFormat>全屏显示(4:3)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模板</vt:lpstr>
      <vt:lpstr>Equation</vt:lpstr>
      <vt:lpstr>演示文稿</vt:lpstr>
      <vt:lpstr>MathType 6.0 Equation</vt:lpstr>
      <vt:lpstr>幻灯片 1</vt:lpstr>
      <vt:lpstr> n维向量</vt:lpstr>
      <vt:lpstr>一、  维向量的概念</vt:lpstr>
      <vt:lpstr>幻灯片 4</vt:lpstr>
      <vt:lpstr>二、   维向量的表示方法</vt:lpstr>
      <vt:lpstr>幻灯片 6</vt:lpstr>
      <vt:lpstr>幻灯片 7</vt:lpstr>
      <vt:lpstr>三、向量、向量组与矩阵</vt:lpstr>
      <vt:lpstr>幻灯片 9</vt:lpstr>
      <vt:lpstr>幻灯片 10</vt:lpstr>
      <vt:lpstr>幻灯片 11</vt:lpstr>
    </vt:vector>
  </TitlesOfParts>
  <Company>西安通信学院数学教研室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西安通信学院数学教研室</dc:creator>
  <cp:lastModifiedBy>上海大学</cp:lastModifiedBy>
  <cp:revision>111</cp:revision>
  <dcterms:created xsi:type="dcterms:W3CDTF">1990-03-28T01:10:35Z</dcterms:created>
  <dcterms:modified xsi:type="dcterms:W3CDTF">2016-12-26T13:09:36Z</dcterms:modified>
</cp:coreProperties>
</file>